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9" r:id="rId1"/>
  </p:sldMasterIdLst>
  <p:notesMasterIdLst>
    <p:notesMasterId r:id="rId45"/>
  </p:notesMasterIdLst>
  <p:handoutMasterIdLst>
    <p:handoutMasterId r:id="rId46"/>
  </p:handoutMasterIdLst>
  <p:sldIdLst>
    <p:sldId id="336" r:id="rId2"/>
    <p:sldId id="361" r:id="rId3"/>
    <p:sldId id="316" r:id="rId4"/>
    <p:sldId id="369" r:id="rId5"/>
    <p:sldId id="370" r:id="rId6"/>
    <p:sldId id="317" r:id="rId7"/>
    <p:sldId id="371" r:id="rId8"/>
    <p:sldId id="338" r:id="rId9"/>
    <p:sldId id="339" r:id="rId10"/>
    <p:sldId id="372" r:id="rId11"/>
    <p:sldId id="318" r:id="rId12"/>
    <p:sldId id="396" r:id="rId13"/>
    <p:sldId id="397" r:id="rId14"/>
    <p:sldId id="337" r:id="rId15"/>
    <p:sldId id="341" r:id="rId16"/>
    <p:sldId id="347" r:id="rId17"/>
    <p:sldId id="348" r:id="rId18"/>
    <p:sldId id="349" r:id="rId19"/>
    <p:sldId id="322" r:id="rId20"/>
    <p:sldId id="365" r:id="rId21"/>
    <p:sldId id="343" r:id="rId22"/>
    <p:sldId id="342" r:id="rId23"/>
    <p:sldId id="323" r:id="rId24"/>
    <p:sldId id="324" r:id="rId25"/>
    <p:sldId id="325" r:id="rId26"/>
    <p:sldId id="326" r:id="rId27"/>
    <p:sldId id="373" r:id="rId28"/>
    <p:sldId id="393" r:id="rId29"/>
    <p:sldId id="374" r:id="rId30"/>
    <p:sldId id="376" r:id="rId31"/>
    <p:sldId id="377" r:id="rId32"/>
    <p:sldId id="378" r:id="rId33"/>
    <p:sldId id="379" r:id="rId34"/>
    <p:sldId id="380" r:id="rId35"/>
    <p:sldId id="381" r:id="rId36"/>
    <p:sldId id="382" r:id="rId37"/>
    <p:sldId id="383" r:id="rId38"/>
    <p:sldId id="385" r:id="rId39"/>
    <p:sldId id="387" r:id="rId40"/>
    <p:sldId id="388" r:id="rId41"/>
    <p:sldId id="389" r:id="rId42"/>
    <p:sldId id="390" r:id="rId43"/>
    <p:sldId id="392" r:id="rId44"/>
  </p:sldIdLst>
  <p:sldSz cx="9144000" cy="6858000" type="letter"/>
  <p:notesSz cx="6761163" cy="9942513"/>
  <p:defaultTextStyle>
    <a:defPPr>
      <a:defRPr lang="en-US"/>
    </a:defPPr>
    <a:lvl1pPr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1pPr>
    <a:lvl2pPr marL="4572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2pPr>
    <a:lvl3pPr marL="9144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3pPr>
    <a:lvl4pPr marL="13716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4pPr>
    <a:lvl5pPr marL="18288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5pPr>
    <a:lvl6pPr marL="2286000" algn="l" defTabSz="914400" rtl="0" eaLnBrk="1" latinLnBrk="0" hangingPunct="1">
      <a:defRPr sz="2000" kern="1200">
        <a:solidFill>
          <a:schemeClr val="tx1"/>
        </a:solidFill>
        <a:latin typeface="Verdana" panose="020B0604030504040204" pitchFamily="34" charset="0"/>
        <a:ea typeface="+mn-ea"/>
        <a:cs typeface="+mn-cs"/>
      </a:defRPr>
    </a:lvl6pPr>
    <a:lvl7pPr marL="2743200" algn="l" defTabSz="914400" rtl="0" eaLnBrk="1" latinLnBrk="0" hangingPunct="1">
      <a:defRPr sz="2000" kern="1200">
        <a:solidFill>
          <a:schemeClr val="tx1"/>
        </a:solidFill>
        <a:latin typeface="Verdana" panose="020B0604030504040204" pitchFamily="34" charset="0"/>
        <a:ea typeface="+mn-ea"/>
        <a:cs typeface="+mn-cs"/>
      </a:defRPr>
    </a:lvl7pPr>
    <a:lvl8pPr marL="3200400" algn="l" defTabSz="914400" rtl="0" eaLnBrk="1" latinLnBrk="0" hangingPunct="1">
      <a:defRPr sz="2000" kern="1200">
        <a:solidFill>
          <a:schemeClr val="tx1"/>
        </a:solidFill>
        <a:latin typeface="Verdana" panose="020B0604030504040204" pitchFamily="34" charset="0"/>
        <a:ea typeface="+mn-ea"/>
        <a:cs typeface="+mn-cs"/>
      </a:defRPr>
    </a:lvl8pPr>
    <a:lvl9pPr marL="3657600" algn="l" defTabSz="914400" rtl="0" eaLnBrk="1" latinLnBrk="0" hangingPunct="1">
      <a:defRPr sz="2000"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073" autoAdjust="0"/>
    <p:restoredTop sz="94660"/>
  </p:normalViewPr>
  <p:slideViewPr>
    <p:cSldViewPr>
      <p:cViewPr>
        <p:scale>
          <a:sx n="90" d="100"/>
          <a:sy n="90" d="100"/>
        </p:scale>
        <p:origin x="75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302375" y="9534525"/>
            <a:ext cx="392113" cy="304800"/>
          </a:xfrm>
          <a:prstGeom prst="rect">
            <a:avLst/>
          </a:prstGeom>
          <a:noFill/>
          <a:ln w="12700">
            <a:noFill/>
            <a:miter lim="800000"/>
            <a:headEnd/>
            <a:tailEnd/>
          </a:ln>
          <a:effectLst/>
        </p:spPr>
        <p:txBody>
          <a:bodyPr wrap="none" lIns="90488" tIns="44450" rIns="90488" bIns="44450" anchor="ctr">
            <a:spAutoFit/>
          </a:bodyPr>
          <a:lstStyle/>
          <a:p>
            <a:pPr algn="r">
              <a:defRPr/>
            </a:pPr>
            <a:fld id="{01978A67-4748-4603-9DDA-536870AE2857}" type="slidenum">
              <a:rPr lang="en-AU" sz="1400">
                <a:latin typeface="Times New Roman" pitchFamily="18" charset="0"/>
              </a:rPr>
              <a:pPr algn="r">
                <a:defRPr/>
              </a:pPr>
              <a:t>‹#›</a:t>
            </a:fld>
            <a:endParaRPr lang="en-AU" sz="1400">
              <a:latin typeface="Times New Roman" pitchFamily="18" charset="0"/>
            </a:endParaRPr>
          </a:p>
        </p:txBody>
      </p:sp>
    </p:spTree>
    <p:extLst>
      <p:ext uri="{BB962C8B-B14F-4D97-AF65-F5344CB8AC3E}">
        <p14:creationId xmlns:p14="http://schemas.microsoft.com/office/powerpoint/2010/main" val="23474399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1700" y="4725988"/>
            <a:ext cx="4957763" cy="4186237"/>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AU" noProof="0"/>
              <a:t>Click to edit Master notes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60419" name="Rectangle 3"/>
          <p:cNvSpPr>
            <a:spLocks noGrp="1" noRot="1" noChangeAspect="1" noChangeArrowheads="1" noTextEdit="1"/>
          </p:cNvSpPr>
          <p:nvPr>
            <p:ph type="sldImg" idx="2"/>
          </p:nvPr>
        </p:nvSpPr>
        <p:spPr bwMode="auto">
          <a:xfrm>
            <a:off x="1058863" y="866775"/>
            <a:ext cx="4645025" cy="34845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ChangeArrowheads="1"/>
          </p:cNvSpPr>
          <p:nvPr/>
        </p:nvSpPr>
        <p:spPr bwMode="auto">
          <a:xfrm>
            <a:off x="6302375" y="9534525"/>
            <a:ext cx="392113" cy="304800"/>
          </a:xfrm>
          <a:prstGeom prst="rect">
            <a:avLst/>
          </a:prstGeom>
          <a:noFill/>
          <a:ln w="12700">
            <a:noFill/>
            <a:miter lim="800000"/>
            <a:headEnd/>
            <a:tailEnd/>
          </a:ln>
          <a:effectLst/>
        </p:spPr>
        <p:txBody>
          <a:bodyPr wrap="none" lIns="90488" tIns="44450" rIns="90488" bIns="44450" anchor="ctr">
            <a:spAutoFit/>
          </a:bodyPr>
          <a:lstStyle/>
          <a:p>
            <a:pPr algn="r">
              <a:defRPr/>
            </a:pPr>
            <a:fld id="{E57B2D16-0D6F-4A00-8E03-985EAF375F5D}" type="slidenum">
              <a:rPr lang="en-AU" sz="1400">
                <a:latin typeface="Times New Roman" pitchFamily="18" charset="0"/>
              </a:rPr>
              <a:pPr algn="r">
                <a:defRPr/>
              </a:pPr>
              <a:t>‹#›</a:t>
            </a:fld>
            <a:endParaRPr lang="en-AU" sz="1400">
              <a:latin typeface="Times New Roman" pitchFamily="18" charset="0"/>
            </a:endParaRPr>
          </a:p>
        </p:txBody>
      </p:sp>
    </p:spTree>
    <p:extLst>
      <p:ext uri="{BB962C8B-B14F-4D97-AF65-F5344CB8AC3E}">
        <p14:creationId xmlns:p14="http://schemas.microsoft.com/office/powerpoint/2010/main" val="29025795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058863" y="866775"/>
            <a:ext cx="4643437" cy="3484563"/>
          </a:xfrm>
          <a:ln/>
        </p:spPr>
      </p:sp>
      <p:sp>
        <p:nvSpPr>
          <p:cNvPr id="614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058863" y="866775"/>
            <a:ext cx="4643437" cy="3484563"/>
          </a:xfrm>
          <a:ln/>
        </p:spPr>
      </p:sp>
      <p:sp>
        <p:nvSpPr>
          <p:cNvPr id="686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9635" name="Rectangle 3"/>
          <p:cNvSpPr>
            <a:spLocks noGrp="1" noRot="1" noChangeAspect="1"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058863" y="866775"/>
            <a:ext cx="4643437" cy="3484563"/>
          </a:xfrm>
          <a:ln/>
        </p:spPr>
      </p:sp>
      <p:sp>
        <p:nvSpPr>
          <p:cNvPr id="6246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058863" y="866775"/>
            <a:ext cx="4643437" cy="3484563"/>
          </a:xfrm>
          <a:ln/>
        </p:spPr>
      </p:sp>
      <p:sp>
        <p:nvSpPr>
          <p:cNvPr id="634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058863" y="866775"/>
            <a:ext cx="4643437" cy="3484563"/>
          </a:xfrm>
          <a:ln/>
        </p:spPr>
      </p:sp>
      <p:sp>
        <p:nvSpPr>
          <p:cNvPr id="634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058863" y="866775"/>
            <a:ext cx="4643437" cy="3484563"/>
          </a:xfrm>
          <a:ln/>
        </p:spPr>
      </p:sp>
      <p:sp>
        <p:nvSpPr>
          <p:cNvPr id="634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058863" y="866775"/>
            <a:ext cx="4643437" cy="3484563"/>
          </a:xfrm>
          <a:ln/>
        </p:spPr>
      </p:sp>
      <p:sp>
        <p:nvSpPr>
          <p:cNvPr id="645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http://www.shmula.com/process-measures-productivity-and-efficiency/319/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058863" y="866775"/>
            <a:ext cx="4643437" cy="3484563"/>
          </a:xfrm>
          <a:ln/>
        </p:spPr>
      </p:sp>
      <p:sp>
        <p:nvSpPr>
          <p:cNvPr id="655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058863" y="866775"/>
            <a:ext cx="4643437" cy="3484563"/>
          </a:xfrm>
          <a:ln/>
        </p:spPr>
      </p:sp>
      <p:sp>
        <p:nvSpPr>
          <p:cNvPr id="665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1058863" y="866775"/>
            <a:ext cx="4643437" cy="3484563"/>
          </a:xfrm>
          <a:ln/>
        </p:spPr>
      </p:sp>
      <p:sp>
        <p:nvSpPr>
          <p:cNvPr id="675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8"/>
          <p:cNvSpPr>
            <a:spLocks noChangeArrowheads="1"/>
          </p:cNvSpPr>
          <p:nvPr/>
        </p:nvSpPr>
        <p:spPr bwMode="auto">
          <a:xfrm>
            <a:off x="0" y="2246315"/>
            <a:ext cx="9144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sz="1500"/>
          </a:p>
        </p:txBody>
      </p:sp>
      <p:sp>
        <p:nvSpPr>
          <p:cNvPr id="122882" name="Rectangle 2"/>
          <p:cNvSpPr>
            <a:spLocks noGrp="1" noChangeArrowheads="1"/>
          </p:cNvSpPr>
          <p:nvPr>
            <p:ph type="ctrTitle" sz="quarter"/>
          </p:nvPr>
        </p:nvSpPr>
        <p:spPr>
          <a:xfrm>
            <a:off x="838200" y="1503662"/>
            <a:ext cx="7678738" cy="461665"/>
          </a:xfrm>
        </p:spPr>
        <p:txBody>
          <a:bodyPr/>
          <a:lstStyle>
            <a:lvl1pPr>
              <a:defRPr/>
            </a:lvl1pPr>
          </a:lstStyle>
          <a:p>
            <a:r>
              <a:rPr lang="en-US"/>
              <a:t>Click to edit Master title style</a:t>
            </a:r>
            <a:endParaRPr lang="en-AU"/>
          </a:p>
        </p:txBody>
      </p:sp>
      <p:sp>
        <p:nvSpPr>
          <p:cNvPr id="122883" name="Rectangle 3"/>
          <p:cNvSpPr>
            <a:spLocks noGrp="1" noChangeArrowheads="1"/>
          </p:cNvSpPr>
          <p:nvPr>
            <p:ph type="subTitle" sz="quarter" idx="1"/>
          </p:nvPr>
        </p:nvSpPr>
        <p:spPr>
          <a:xfrm>
            <a:off x="990600" y="2860677"/>
            <a:ext cx="7467600" cy="3114675"/>
          </a:xfrm>
        </p:spPr>
        <p:txBody>
          <a:bodyPr/>
          <a:lstStyle>
            <a:lvl1pPr marL="0" indent="0">
              <a:buFont typeface="Wingdings" pitchFamily="2" charset="2"/>
              <a:buNone/>
              <a:defRPr/>
            </a:lvl1pPr>
          </a:lstStyle>
          <a:p>
            <a:r>
              <a:rPr lang="en-US"/>
              <a:t>Click to edit Master subtitle style</a:t>
            </a:r>
            <a:endParaRPr lang="en-AU"/>
          </a:p>
        </p:txBody>
      </p:sp>
      <p:sp>
        <p:nvSpPr>
          <p:cNvPr id="6" name="Rectangle 4"/>
          <p:cNvSpPr>
            <a:spLocks noGrp="1" noChangeArrowheads="1"/>
          </p:cNvSpPr>
          <p:nvPr>
            <p:ph type="dt" sz="quarter" idx="10"/>
          </p:nvPr>
        </p:nvSpPr>
        <p:spPr>
          <a:xfrm>
            <a:off x="685800" y="6248400"/>
            <a:ext cx="1905000" cy="457200"/>
          </a:xfrm>
        </p:spPr>
        <p:txBody>
          <a:bodyPr/>
          <a:lstStyle>
            <a:lvl1pPr>
              <a:defRPr smtClean="0"/>
            </a:lvl1pPr>
          </a:lstStyle>
          <a:p>
            <a:pPr>
              <a:defRPr/>
            </a:pPr>
            <a:endParaRPr lang="en-AU"/>
          </a:p>
        </p:txBody>
      </p:sp>
      <p:sp>
        <p:nvSpPr>
          <p:cNvPr id="7"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AU"/>
          </a:p>
        </p:txBody>
      </p:sp>
      <p:sp>
        <p:nvSpPr>
          <p:cNvPr id="8" name="Rectangle 6"/>
          <p:cNvSpPr>
            <a:spLocks noGrp="1" noChangeArrowheads="1"/>
          </p:cNvSpPr>
          <p:nvPr>
            <p:ph type="sldNum" sz="quarter" idx="12"/>
          </p:nvPr>
        </p:nvSpPr>
        <p:spPr>
          <a:xfrm>
            <a:off x="6553200" y="6248400"/>
            <a:ext cx="1905000" cy="457200"/>
          </a:xfrm>
        </p:spPr>
        <p:txBody>
          <a:bodyPr/>
          <a:lstStyle>
            <a:lvl1pPr algn="r">
              <a:defRPr/>
            </a:lvl1pPr>
          </a:lstStyle>
          <a:p>
            <a:pPr>
              <a:defRPr/>
            </a:pPr>
            <a:fld id="{08B1D4E3-7310-4C00-9912-3D37796EBF69}" type="slidenum">
              <a:rPr lang="en-AU" smtClean="0"/>
              <a:pPr>
                <a:defRPr/>
              </a:pPr>
              <a:t>‹#›</a:t>
            </a:fld>
            <a:endParaRPr lang="en-AU"/>
          </a:p>
        </p:txBody>
      </p:sp>
    </p:spTree>
    <p:extLst>
      <p:ext uri="{BB962C8B-B14F-4D97-AF65-F5344CB8AC3E}">
        <p14:creationId xmlns:p14="http://schemas.microsoft.com/office/powerpoint/2010/main" val="2770170143"/>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4CD9862D-5F56-496D-A64B-53319D2D7B80}" type="slidenum">
              <a:rPr lang="en-AU" smtClean="0"/>
              <a:pPr>
                <a:defRPr/>
              </a:pPr>
              <a:t>‹#›</a:t>
            </a:fld>
            <a:endParaRPr lang="en-AU"/>
          </a:p>
        </p:txBody>
      </p:sp>
    </p:spTree>
    <p:extLst>
      <p:ext uri="{BB962C8B-B14F-4D97-AF65-F5344CB8AC3E}">
        <p14:creationId xmlns:p14="http://schemas.microsoft.com/office/powerpoint/2010/main" val="644578716"/>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0189" y="112713"/>
            <a:ext cx="553998" cy="5059362"/>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112713"/>
            <a:ext cx="5970588" cy="50593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0D9DFB7E-9CDF-48F3-9713-72B3D1B6FC65}" type="slidenum">
              <a:rPr lang="en-AU" smtClean="0"/>
              <a:pPr>
                <a:defRPr/>
              </a:pPr>
              <a:t>‹#›</a:t>
            </a:fld>
            <a:endParaRPr lang="en-AU"/>
          </a:p>
        </p:txBody>
      </p:sp>
    </p:spTree>
    <p:extLst>
      <p:ext uri="{BB962C8B-B14F-4D97-AF65-F5344CB8AC3E}">
        <p14:creationId xmlns:p14="http://schemas.microsoft.com/office/powerpoint/2010/main" val="37096928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230487"/>
            <a:ext cx="8162925" cy="461665"/>
          </a:xfrm>
        </p:spPr>
        <p:txBody>
          <a:bodyPr/>
          <a:lstStyle/>
          <a:p>
            <a:r>
              <a:rPr lang="en-US"/>
              <a:t>Click to edit Master title style</a:t>
            </a:r>
            <a:endParaRPr lang="en-AU"/>
          </a:p>
        </p:txBody>
      </p:sp>
      <p:sp>
        <p:nvSpPr>
          <p:cNvPr id="3" name="Text Placeholder 2"/>
          <p:cNvSpPr>
            <a:spLocks noGrp="1"/>
          </p:cNvSpPr>
          <p:nvPr>
            <p:ph type="body" sz="half" idx="1"/>
          </p:nvPr>
        </p:nvSpPr>
        <p:spPr>
          <a:xfrm>
            <a:off x="539751"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51376"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D07F25EE-CB9B-4FB6-8749-D8297615D04D}" type="slidenum">
              <a:rPr lang="en-AU" smtClean="0"/>
              <a:pPr>
                <a:defRPr/>
              </a:pPr>
              <a:t>‹#›</a:t>
            </a:fld>
            <a:endParaRPr lang="en-AU"/>
          </a:p>
        </p:txBody>
      </p:sp>
    </p:spTree>
    <p:extLst>
      <p:ext uri="{BB962C8B-B14F-4D97-AF65-F5344CB8AC3E}">
        <p14:creationId xmlns:p14="http://schemas.microsoft.com/office/powerpoint/2010/main" val="1737216883"/>
      </p:ext>
    </p:extLst>
  </p:cSld>
  <p:clrMapOvr>
    <a:masterClrMapping/>
  </p:clrMapOvr>
  <p:transition>
    <p:random/>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230487"/>
            <a:ext cx="8162925" cy="461665"/>
          </a:xfrm>
        </p:spPr>
        <p:txBody>
          <a:bodyPr/>
          <a:lstStyle/>
          <a:p>
            <a:r>
              <a:rPr lang="en-US"/>
              <a:t>Click to edit Master title style</a:t>
            </a:r>
            <a:endParaRPr lang="en-AU"/>
          </a:p>
        </p:txBody>
      </p:sp>
      <p:sp>
        <p:nvSpPr>
          <p:cNvPr id="3" name="Content Placeholder 2"/>
          <p:cNvSpPr>
            <a:spLocks noGrp="1"/>
          </p:cNvSpPr>
          <p:nvPr>
            <p:ph sz="half" idx="1"/>
          </p:nvPr>
        </p:nvSpPr>
        <p:spPr>
          <a:xfrm>
            <a:off x="539751" y="981075"/>
            <a:ext cx="3959225"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quarter" idx="2"/>
          </p:nvPr>
        </p:nvSpPr>
        <p:spPr>
          <a:xfrm>
            <a:off x="4651376" y="981075"/>
            <a:ext cx="3959225"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Content Placeholder 4"/>
          <p:cNvSpPr>
            <a:spLocks noGrp="1"/>
          </p:cNvSpPr>
          <p:nvPr>
            <p:ph sz="quarter" idx="3"/>
          </p:nvPr>
        </p:nvSpPr>
        <p:spPr>
          <a:xfrm>
            <a:off x="4651376" y="3152775"/>
            <a:ext cx="3959225"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Rectangle 4"/>
          <p:cNvSpPr>
            <a:spLocks noGrp="1" noChangeArrowheads="1"/>
          </p:cNvSpPr>
          <p:nvPr>
            <p:ph type="dt" sz="half" idx="10"/>
          </p:nvPr>
        </p:nvSpPr>
        <p:spPr>
          <a:ln/>
        </p:spPr>
        <p:txBody>
          <a:bodyPr/>
          <a:lstStyle>
            <a:lvl1pPr>
              <a:defRPr/>
            </a:lvl1pPr>
          </a:lstStyle>
          <a:p>
            <a:pPr>
              <a:defRPr/>
            </a:pPr>
            <a:endParaRPr lang="en-AU"/>
          </a:p>
        </p:txBody>
      </p:sp>
      <p:sp>
        <p:nvSpPr>
          <p:cNvPr id="7" name="Rectangle 5"/>
          <p:cNvSpPr>
            <a:spLocks noGrp="1" noChangeArrowheads="1"/>
          </p:cNvSpPr>
          <p:nvPr>
            <p:ph type="ftr" sz="quarter" idx="11"/>
          </p:nvPr>
        </p:nvSpPr>
        <p:spPr>
          <a:ln/>
        </p:spPr>
        <p:txBody>
          <a:bodyPr/>
          <a:lstStyle>
            <a:lvl1pPr>
              <a:defRPr/>
            </a:lvl1pPr>
          </a:lstStyle>
          <a:p>
            <a:pPr>
              <a:defRPr/>
            </a:pPr>
            <a:endParaRPr lang="en-AU"/>
          </a:p>
        </p:txBody>
      </p:sp>
      <p:sp>
        <p:nvSpPr>
          <p:cNvPr id="8" name="Rectangle 6"/>
          <p:cNvSpPr>
            <a:spLocks noGrp="1" noChangeArrowheads="1"/>
          </p:cNvSpPr>
          <p:nvPr>
            <p:ph type="sldNum" sz="quarter" idx="12"/>
          </p:nvPr>
        </p:nvSpPr>
        <p:spPr>
          <a:ln/>
        </p:spPr>
        <p:txBody>
          <a:bodyPr/>
          <a:lstStyle>
            <a:lvl1pPr>
              <a:defRPr/>
            </a:lvl1pPr>
          </a:lstStyle>
          <a:p>
            <a:pPr>
              <a:defRPr/>
            </a:pPr>
            <a:fld id="{D07F25EE-CB9B-4FB6-8749-D8297615D04D}" type="slidenum">
              <a:rPr lang="en-AU" smtClean="0"/>
              <a:pPr>
                <a:defRPr/>
              </a:pPr>
              <a:t>‹#›</a:t>
            </a:fld>
            <a:endParaRPr lang="en-AU"/>
          </a:p>
        </p:txBody>
      </p:sp>
    </p:spTree>
    <p:extLst>
      <p:ext uri="{BB962C8B-B14F-4D97-AF65-F5344CB8AC3E}">
        <p14:creationId xmlns:p14="http://schemas.microsoft.com/office/powerpoint/2010/main" val="1650757264"/>
      </p:ext>
    </p:extLst>
  </p:cSld>
  <p:clrMapOvr>
    <a:masterClrMapping/>
  </p:clrMapOvr>
  <p:transition>
    <p:random/>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30487"/>
            <a:ext cx="8162925" cy="461665"/>
          </a:xfrm>
        </p:spPr>
        <p:txBody>
          <a:bodyPr/>
          <a:lstStyle/>
          <a:p>
            <a:r>
              <a:rPr lang="en-US"/>
              <a:t>Click to edit Master title style</a:t>
            </a:r>
            <a:endParaRPr lang="en-AU"/>
          </a:p>
        </p:txBody>
      </p:sp>
      <p:sp>
        <p:nvSpPr>
          <p:cNvPr id="3" name="Table Placeholder 2"/>
          <p:cNvSpPr>
            <a:spLocks noGrp="1"/>
          </p:cNvSpPr>
          <p:nvPr>
            <p:ph type="tbl" idx="1"/>
          </p:nvPr>
        </p:nvSpPr>
        <p:spPr>
          <a:xfrm>
            <a:off x="539751" y="981075"/>
            <a:ext cx="8070850" cy="4191000"/>
          </a:xfrm>
        </p:spPr>
        <p:txBody>
          <a:bodyPr/>
          <a:lstStyle/>
          <a:p>
            <a:pPr lvl="0"/>
            <a:r>
              <a:rPr lang="en-US" noProof="0"/>
              <a:t>Click icon to add table</a:t>
            </a:r>
            <a:endParaRPr lang="en-AU" noProof="0"/>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D07F25EE-CB9B-4FB6-8749-D8297615D04D}" type="slidenum">
              <a:rPr lang="en-AU" smtClean="0"/>
              <a:pPr>
                <a:defRPr/>
              </a:pPr>
              <a:t>‹#›</a:t>
            </a:fld>
            <a:endParaRPr lang="en-AU"/>
          </a:p>
        </p:txBody>
      </p:sp>
    </p:spTree>
    <p:extLst>
      <p:ext uri="{BB962C8B-B14F-4D97-AF65-F5344CB8AC3E}">
        <p14:creationId xmlns:p14="http://schemas.microsoft.com/office/powerpoint/2010/main" val="713713283"/>
      </p:ext>
    </p:extLst>
  </p:cSld>
  <p:clrMapOvr>
    <a:masterClrMapping/>
  </p:clrMapOvr>
  <p:transition>
    <p:random/>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367136"/>
            <a:ext cx="8229600" cy="461665"/>
          </a:xfrm>
        </p:spPr>
        <p:txBody>
          <a:bodyPr/>
          <a:lstStyle/>
          <a:p>
            <a:r>
              <a:rPr lang="en-US"/>
              <a:t>Click to edit Master title style</a:t>
            </a:r>
          </a:p>
        </p:txBody>
      </p:sp>
      <p:sp>
        <p:nvSpPr>
          <p:cNvPr id="3" name="Content Placeholder 2"/>
          <p:cNvSpPr>
            <a:spLocks noGrp="1"/>
          </p:cNvSpPr>
          <p:nvPr>
            <p:ph sz="quarter" idx="1"/>
          </p:nvPr>
        </p:nvSpPr>
        <p:spPr>
          <a:xfrm>
            <a:off x="457200" y="19812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40005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000500"/>
            <a:ext cx="40386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3124200" y="6248400"/>
            <a:ext cx="2895600" cy="457200"/>
          </a:xfrm>
        </p:spPr>
        <p:txBody>
          <a:bodyPr/>
          <a:lstStyle>
            <a:lvl1pPr>
              <a:defRPr smtClean="0"/>
            </a:lvl1pPr>
          </a:lstStyle>
          <a:p>
            <a:pPr>
              <a:defRPr/>
            </a:pPr>
            <a:endParaRPr lang="en-AU"/>
          </a:p>
        </p:txBody>
      </p:sp>
      <p:sp>
        <p:nvSpPr>
          <p:cNvPr id="8" name="Slide Number Placeholder 7"/>
          <p:cNvSpPr>
            <a:spLocks noGrp="1"/>
          </p:cNvSpPr>
          <p:nvPr>
            <p:ph type="sldNum" sz="quarter" idx="11"/>
          </p:nvPr>
        </p:nvSpPr>
        <p:spPr>
          <a:xfrm>
            <a:off x="6553200" y="6248400"/>
            <a:ext cx="2133600" cy="457200"/>
          </a:xfrm>
        </p:spPr>
        <p:txBody>
          <a:bodyPr/>
          <a:lstStyle>
            <a:lvl1pPr>
              <a:defRPr/>
            </a:lvl1pPr>
          </a:lstStyle>
          <a:p>
            <a:pPr>
              <a:defRPr/>
            </a:pPr>
            <a:fld id="{D07F25EE-CB9B-4FB6-8749-D8297615D04D}" type="slidenum">
              <a:rPr lang="en-AU" smtClean="0"/>
              <a:pPr>
                <a:defRPr/>
              </a:pPr>
              <a:t>‹#›</a:t>
            </a:fld>
            <a:endParaRPr lang="en-AU"/>
          </a:p>
        </p:txBody>
      </p:sp>
      <p:sp>
        <p:nvSpPr>
          <p:cNvPr id="9" name="Date Placeholder 8"/>
          <p:cNvSpPr>
            <a:spLocks noGrp="1"/>
          </p:cNvSpPr>
          <p:nvPr>
            <p:ph type="dt" sz="half" idx="12"/>
          </p:nvPr>
        </p:nvSpPr>
        <p:spPr>
          <a:xfrm>
            <a:off x="457200" y="6245225"/>
            <a:ext cx="2133600" cy="476250"/>
          </a:xfrm>
        </p:spPr>
        <p:txBody>
          <a:bodyPr/>
          <a:lstStyle>
            <a:lvl1pPr>
              <a:defRPr smtClean="0"/>
            </a:lvl1pPr>
          </a:lstStyle>
          <a:p>
            <a:pPr>
              <a:defRPr/>
            </a:pPr>
            <a:endParaRPr lang="en-AU"/>
          </a:p>
        </p:txBody>
      </p:sp>
    </p:spTree>
    <p:extLst>
      <p:ext uri="{BB962C8B-B14F-4D97-AF65-F5344CB8AC3E}">
        <p14:creationId xmlns:p14="http://schemas.microsoft.com/office/powerpoint/2010/main" val="284638675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67136"/>
            <a:ext cx="8229600" cy="461665"/>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4038600" cy="3886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4038600" cy="3886200"/>
          </a:xfrm>
        </p:spPr>
        <p:txBody>
          <a:bodyPr>
            <a:normAutofit/>
          </a:bodyPr>
          <a:lstStyle/>
          <a:p>
            <a:pPr lvl="0"/>
            <a:r>
              <a:rPr lang="en-US" noProof="0"/>
              <a:t>Click icon to add online image</a:t>
            </a:r>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pPr>
              <a:defRPr/>
            </a:pPr>
            <a:endParaRPr lang="en-AU"/>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pPr>
              <a:defRPr/>
            </a:pPr>
            <a:fld id="{D07F25EE-CB9B-4FB6-8749-D8297615D04D}" type="slidenum">
              <a:rPr lang="en-AU" smtClean="0"/>
              <a:pPr>
                <a:defRPr/>
              </a:pPr>
              <a:t>‹#›</a:t>
            </a:fld>
            <a:endParaRPr lang="en-AU"/>
          </a:p>
        </p:txBody>
      </p:sp>
      <p:sp>
        <p:nvSpPr>
          <p:cNvPr id="7" name="Date Placeholder 6"/>
          <p:cNvSpPr>
            <a:spLocks noGrp="1"/>
          </p:cNvSpPr>
          <p:nvPr>
            <p:ph type="dt" sz="half" idx="12"/>
          </p:nvPr>
        </p:nvSpPr>
        <p:spPr>
          <a:xfrm>
            <a:off x="457200" y="6245225"/>
            <a:ext cx="2133600" cy="476250"/>
          </a:xfrm>
        </p:spPr>
        <p:txBody>
          <a:bodyPr/>
          <a:lstStyle>
            <a:lvl1pPr>
              <a:defRPr/>
            </a:lvl1pPr>
          </a:lstStyle>
          <a:p>
            <a:pPr>
              <a:defRPr/>
            </a:pPr>
            <a:endParaRPr lang="en-AU"/>
          </a:p>
        </p:txBody>
      </p:sp>
    </p:spTree>
    <p:extLst>
      <p:ext uri="{BB962C8B-B14F-4D97-AF65-F5344CB8AC3E}">
        <p14:creationId xmlns:p14="http://schemas.microsoft.com/office/powerpoint/2010/main" val="418496488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F56BDEE6-86E4-4BE8-A45B-8DC4F7DC7CEF}" type="slidenum">
              <a:rPr lang="en-AU" smtClean="0"/>
              <a:pPr>
                <a:defRPr/>
              </a:pPr>
              <a:t>‹#›</a:t>
            </a:fld>
            <a:endParaRPr lang="en-AU"/>
          </a:p>
        </p:txBody>
      </p:sp>
    </p:spTree>
    <p:extLst>
      <p:ext uri="{BB962C8B-B14F-4D97-AF65-F5344CB8AC3E}">
        <p14:creationId xmlns:p14="http://schemas.microsoft.com/office/powerpoint/2010/main" val="354261340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15663"/>
          </a:xfrm>
        </p:spPr>
        <p:txBody>
          <a:bodyPr anchor="t"/>
          <a:lstStyle>
            <a:lvl1pPr algn="l">
              <a:defRPr sz="3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B0906A4B-7457-4767-9857-BFC286D79594}" type="slidenum">
              <a:rPr lang="en-AU" smtClean="0"/>
              <a:pPr>
                <a:defRPr/>
              </a:pPr>
              <a:t>‹#›</a:t>
            </a:fld>
            <a:endParaRPr lang="en-AU"/>
          </a:p>
        </p:txBody>
      </p:sp>
    </p:spTree>
    <p:extLst>
      <p:ext uri="{BB962C8B-B14F-4D97-AF65-F5344CB8AC3E}">
        <p14:creationId xmlns:p14="http://schemas.microsoft.com/office/powerpoint/2010/main" val="362648033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539751" y="981075"/>
            <a:ext cx="3959225" cy="41910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51376" y="981075"/>
            <a:ext cx="3959225" cy="41910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8C06145C-0BA8-4D7F-A14C-EFFFF7D52886}" type="slidenum">
              <a:rPr lang="en-AU" smtClean="0"/>
              <a:pPr>
                <a:defRPr/>
              </a:pPr>
              <a:t>‹#›</a:t>
            </a:fld>
            <a:endParaRPr lang="en-AU"/>
          </a:p>
        </p:txBody>
      </p:sp>
    </p:spTree>
    <p:extLst>
      <p:ext uri="{BB962C8B-B14F-4D97-AF65-F5344CB8AC3E}">
        <p14:creationId xmlns:p14="http://schemas.microsoft.com/office/powerpoint/2010/main" val="5258598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55974"/>
            <a:ext cx="8229600" cy="461665"/>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pPr>
              <a:defRPr/>
            </a:pPr>
            <a:fld id="{5880FD87-0424-4C1B-A47D-C3D5CAF3C419}" type="slidenum">
              <a:rPr lang="en-AU" smtClean="0"/>
              <a:pPr>
                <a:defRPr/>
              </a:pPr>
              <a:t>‹#›</a:t>
            </a:fld>
            <a:endParaRPr lang="en-AU"/>
          </a:p>
        </p:txBody>
      </p:sp>
    </p:spTree>
    <p:extLst>
      <p:ext uri="{BB962C8B-B14F-4D97-AF65-F5344CB8AC3E}">
        <p14:creationId xmlns:p14="http://schemas.microsoft.com/office/powerpoint/2010/main" val="183372385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pPr>
              <a:defRPr/>
            </a:pPr>
            <a:endParaRPr lang="en-AU"/>
          </a:p>
        </p:txBody>
      </p:sp>
      <p:sp>
        <p:nvSpPr>
          <p:cNvPr id="4" name="Rectangle 5"/>
          <p:cNvSpPr>
            <a:spLocks noGrp="1" noChangeArrowheads="1"/>
          </p:cNvSpPr>
          <p:nvPr>
            <p:ph type="ftr" sz="quarter" idx="11"/>
          </p:nvPr>
        </p:nvSpPr>
        <p:spPr>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pPr>
              <a:defRPr/>
            </a:pPr>
            <a:fld id="{F2CDB6A2-0294-4562-A209-3F9C925CE066}" type="slidenum">
              <a:rPr lang="en-AU" smtClean="0"/>
              <a:pPr>
                <a:defRPr/>
              </a:pPr>
              <a:t>‹#›</a:t>
            </a:fld>
            <a:endParaRPr lang="en-AU"/>
          </a:p>
        </p:txBody>
      </p:sp>
    </p:spTree>
    <p:extLst>
      <p:ext uri="{BB962C8B-B14F-4D97-AF65-F5344CB8AC3E}">
        <p14:creationId xmlns:p14="http://schemas.microsoft.com/office/powerpoint/2010/main" val="62764469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AU"/>
          </a:p>
        </p:txBody>
      </p:sp>
      <p:sp>
        <p:nvSpPr>
          <p:cNvPr id="3" name="Rectangle 5"/>
          <p:cNvSpPr>
            <a:spLocks noGrp="1" noChangeArrowheads="1"/>
          </p:cNvSpPr>
          <p:nvPr>
            <p:ph type="ftr" sz="quarter" idx="11"/>
          </p:nvPr>
        </p:nvSpPr>
        <p:spPr>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pPr>
              <a:defRPr/>
            </a:pPr>
            <a:fld id="{828807E4-0492-443E-9532-D1C0DE4BF064}" type="slidenum">
              <a:rPr lang="en-AU" smtClean="0"/>
              <a:pPr>
                <a:defRPr/>
              </a:pPr>
              <a:t>‹#›</a:t>
            </a:fld>
            <a:endParaRPr lang="en-AU"/>
          </a:p>
        </p:txBody>
      </p:sp>
    </p:spTree>
    <p:extLst>
      <p:ext uri="{BB962C8B-B14F-4D97-AF65-F5344CB8AC3E}">
        <p14:creationId xmlns:p14="http://schemas.microsoft.com/office/powerpoint/2010/main" val="1182127115"/>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881102"/>
            <a:ext cx="3008313" cy="553998"/>
          </a:xfrm>
        </p:spPr>
        <p:txBody>
          <a:bodyPr/>
          <a:lstStyle>
            <a:lvl1pPr algn="l">
              <a:defRPr sz="1500" b="1"/>
            </a:lvl1pPr>
          </a:lstStyle>
          <a:p>
            <a:r>
              <a:rPr lang="en-US"/>
              <a:t>Click to edit Master title style</a:t>
            </a:r>
            <a:endParaRPr lang="en-AU"/>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07C62E15-FA3D-4B85-8E1B-1C48D4D6EFAB}" type="slidenum">
              <a:rPr lang="en-AU" smtClean="0"/>
              <a:pPr>
                <a:defRPr/>
              </a:pPr>
              <a:t>‹#›</a:t>
            </a:fld>
            <a:endParaRPr lang="en-AU"/>
          </a:p>
        </p:txBody>
      </p:sp>
    </p:spTree>
    <p:extLst>
      <p:ext uri="{BB962C8B-B14F-4D97-AF65-F5344CB8AC3E}">
        <p14:creationId xmlns:p14="http://schemas.microsoft.com/office/powerpoint/2010/main" val="2748284174"/>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044173"/>
            <a:ext cx="5486400" cy="323165"/>
          </a:xfrm>
        </p:spPr>
        <p:txBody>
          <a:bodyPr/>
          <a:lstStyle>
            <a:lvl1pPr algn="l">
              <a:defRPr sz="15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AE432824-F487-4895-AA2C-C30768044411}" type="slidenum">
              <a:rPr lang="en-AU" smtClean="0"/>
              <a:pPr>
                <a:defRPr/>
              </a:pPr>
              <a:t>‹#›</a:t>
            </a:fld>
            <a:endParaRPr lang="en-AU"/>
          </a:p>
        </p:txBody>
      </p:sp>
    </p:spTree>
    <p:extLst>
      <p:ext uri="{BB962C8B-B14F-4D97-AF65-F5344CB8AC3E}">
        <p14:creationId xmlns:p14="http://schemas.microsoft.com/office/powerpoint/2010/main" val="453001538"/>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1" y="230487"/>
            <a:ext cx="8162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spAutoFit/>
          </a:bodyPr>
          <a:lstStyle/>
          <a:p>
            <a:pPr lvl="0"/>
            <a:r>
              <a:rPr lang="en-AU" altLang="en-US"/>
              <a:t>Click to edit Master title</a:t>
            </a:r>
          </a:p>
        </p:txBody>
      </p:sp>
      <p:sp>
        <p:nvSpPr>
          <p:cNvPr id="1027" name="Rectangle 3"/>
          <p:cNvSpPr>
            <a:spLocks noGrp="1" noChangeArrowheads="1"/>
          </p:cNvSpPr>
          <p:nvPr>
            <p:ph type="body" idx="1"/>
          </p:nvPr>
        </p:nvSpPr>
        <p:spPr bwMode="auto">
          <a:xfrm>
            <a:off x="539751" y="981075"/>
            <a:ext cx="80708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121860" name="Rectangle 4"/>
          <p:cNvSpPr>
            <a:spLocks noGrp="1" noChangeArrowheads="1"/>
          </p:cNvSpPr>
          <p:nvPr>
            <p:ph type="dt" sz="half" idx="2"/>
          </p:nvPr>
        </p:nvSpPr>
        <p:spPr bwMode="auto">
          <a:xfrm>
            <a:off x="1152525" y="62865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SzTx/>
              <a:buFontTx/>
              <a:buNone/>
              <a:defRPr sz="1050" smtClean="0"/>
            </a:lvl1pPr>
          </a:lstStyle>
          <a:p>
            <a:pPr>
              <a:defRPr/>
            </a:pPr>
            <a:endParaRPr lang="en-AU"/>
          </a:p>
        </p:txBody>
      </p:sp>
      <p:sp>
        <p:nvSpPr>
          <p:cNvPr id="121861" name="Rectangle 5"/>
          <p:cNvSpPr>
            <a:spLocks noGrp="1" noChangeArrowheads="1"/>
          </p:cNvSpPr>
          <p:nvPr>
            <p:ph type="ftr" sz="quarter" idx="3"/>
          </p:nvPr>
        </p:nvSpPr>
        <p:spPr bwMode="auto">
          <a:xfrm>
            <a:off x="3590925" y="62865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050" smtClean="0"/>
            </a:lvl1pPr>
          </a:lstStyle>
          <a:p>
            <a:pPr>
              <a:defRPr/>
            </a:pPr>
            <a:endParaRPr lang="en-AU"/>
          </a:p>
        </p:txBody>
      </p:sp>
      <p:sp>
        <p:nvSpPr>
          <p:cNvPr id="121862" name="Rectangle 6"/>
          <p:cNvSpPr>
            <a:spLocks noGrp="1" noChangeArrowheads="1"/>
          </p:cNvSpPr>
          <p:nvPr>
            <p:ph type="sldNum" sz="quarter" idx="4"/>
          </p:nvPr>
        </p:nvSpPr>
        <p:spPr bwMode="auto">
          <a:xfrm>
            <a:off x="8524876" y="6591300"/>
            <a:ext cx="619125" cy="2667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050"/>
            </a:lvl1pPr>
          </a:lstStyle>
          <a:p>
            <a:pPr>
              <a:defRPr/>
            </a:pPr>
            <a:fld id="{D07F25EE-CB9B-4FB6-8749-D8297615D04D}" type="slidenum">
              <a:rPr lang="en-AU" smtClean="0"/>
              <a:pPr>
                <a:defRPr/>
              </a:pPr>
              <a:t>‹#›</a:t>
            </a:fld>
            <a:endParaRPr lang="en-AU"/>
          </a:p>
        </p:txBody>
      </p:sp>
      <p:sp>
        <p:nvSpPr>
          <p:cNvPr id="1031" name="Rectangle 7"/>
          <p:cNvSpPr>
            <a:spLocks noChangeArrowheads="1"/>
          </p:cNvSpPr>
          <p:nvPr/>
        </p:nvSpPr>
        <p:spPr bwMode="auto">
          <a:xfrm>
            <a:off x="0" y="798515"/>
            <a:ext cx="9144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sz="1500"/>
          </a:p>
        </p:txBody>
      </p:sp>
    </p:spTree>
    <p:extLst>
      <p:ext uri="{BB962C8B-B14F-4D97-AF65-F5344CB8AC3E}">
        <p14:creationId xmlns:p14="http://schemas.microsoft.com/office/powerpoint/2010/main" val="2414977353"/>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Lst>
  <p:transition>
    <p:random/>
  </p:transition>
  <p:hf hdr="0" ftr="0" dt="0"/>
  <p:txStyles>
    <p:titleStyle>
      <a:lvl1pPr algn="ctr" rtl="0" eaLnBrk="1" fontAlgn="base" hangingPunct="1">
        <a:spcBef>
          <a:spcPct val="0"/>
        </a:spcBef>
        <a:spcAft>
          <a:spcPct val="0"/>
        </a:spcAft>
        <a:defRPr sz="2400">
          <a:solidFill>
            <a:schemeClr val="tx1"/>
          </a:solidFill>
          <a:latin typeface="+mj-lt"/>
          <a:ea typeface="+mj-ea"/>
          <a:cs typeface="+mj-cs"/>
        </a:defRPr>
      </a:lvl1pPr>
      <a:lvl2pPr algn="ctr" rtl="0" eaLnBrk="1" fontAlgn="base" hangingPunct="1">
        <a:spcBef>
          <a:spcPct val="0"/>
        </a:spcBef>
        <a:spcAft>
          <a:spcPct val="0"/>
        </a:spcAft>
        <a:defRPr sz="2400">
          <a:solidFill>
            <a:schemeClr val="tx1"/>
          </a:solidFill>
          <a:latin typeface="Verdana" pitchFamily="34" charset="0"/>
        </a:defRPr>
      </a:lvl2pPr>
      <a:lvl3pPr algn="ctr" rtl="0" eaLnBrk="1" fontAlgn="base" hangingPunct="1">
        <a:spcBef>
          <a:spcPct val="0"/>
        </a:spcBef>
        <a:spcAft>
          <a:spcPct val="0"/>
        </a:spcAft>
        <a:defRPr sz="2400">
          <a:solidFill>
            <a:schemeClr val="tx1"/>
          </a:solidFill>
          <a:latin typeface="Verdana" pitchFamily="34" charset="0"/>
        </a:defRPr>
      </a:lvl3pPr>
      <a:lvl4pPr algn="ctr" rtl="0" eaLnBrk="1" fontAlgn="base" hangingPunct="1">
        <a:spcBef>
          <a:spcPct val="0"/>
        </a:spcBef>
        <a:spcAft>
          <a:spcPct val="0"/>
        </a:spcAft>
        <a:defRPr sz="2400">
          <a:solidFill>
            <a:schemeClr val="tx1"/>
          </a:solidFill>
          <a:latin typeface="Verdana" pitchFamily="34" charset="0"/>
        </a:defRPr>
      </a:lvl4pPr>
      <a:lvl5pPr algn="ctr" rtl="0" eaLnBrk="1" fontAlgn="base" hangingPunct="1">
        <a:spcBef>
          <a:spcPct val="0"/>
        </a:spcBef>
        <a:spcAft>
          <a:spcPct val="0"/>
        </a:spcAft>
        <a:defRPr sz="2400">
          <a:solidFill>
            <a:schemeClr val="tx1"/>
          </a:solidFill>
          <a:latin typeface="Verdana" pitchFamily="34" charset="0"/>
        </a:defRPr>
      </a:lvl5pPr>
      <a:lvl6pPr marL="342900" algn="ctr" rtl="0" eaLnBrk="1" fontAlgn="base" hangingPunct="1">
        <a:spcBef>
          <a:spcPct val="0"/>
        </a:spcBef>
        <a:spcAft>
          <a:spcPct val="0"/>
        </a:spcAft>
        <a:defRPr sz="2400">
          <a:solidFill>
            <a:schemeClr val="tx1"/>
          </a:solidFill>
          <a:latin typeface="Verdana" pitchFamily="34" charset="0"/>
        </a:defRPr>
      </a:lvl6pPr>
      <a:lvl7pPr marL="685800" algn="ctr" rtl="0" eaLnBrk="1" fontAlgn="base" hangingPunct="1">
        <a:spcBef>
          <a:spcPct val="0"/>
        </a:spcBef>
        <a:spcAft>
          <a:spcPct val="0"/>
        </a:spcAft>
        <a:defRPr sz="2400">
          <a:solidFill>
            <a:schemeClr val="tx1"/>
          </a:solidFill>
          <a:latin typeface="Verdana" pitchFamily="34" charset="0"/>
        </a:defRPr>
      </a:lvl7pPr>
      <a:lvl8pPr marL="1028700" algn="ctr" rtl="0" eaLnBrk="1" fontAlgn="base" hangingPunct="1">
        <a:spcBef>
          <a:spcPct val="0"/>
        </a:spcBef>
        <a:spcAft>
          <a:spcPct val="0"/>
        </a:spcAft>
        <a:defRPr sz="2400">
          <a:solidFill>
            <a:schemeClr val="tx1"/>
          </a:solidFill>
          <a:latin typeface="Verdana" pitchFamily="34" charset="0"/>
        </a:defRPr>
      </a:lvl8pPr>
      <a:lvl9pPr marL="1371600" algn="ctr" rtl="0" eaLnBrk="1" fontAlgn="base" hangingPunct="1">
        <a:spcBef>
          <a:spcPct val="0"/>
        </a:spcBef>
        <a:spcAft>
          <a:spcPct val="0"/>
        </a:spcAft>
        <a:defRPr sz="2400">
          <a:solidFill>
            <a:schemeClr val="tx1"/>
          </a:solidFill>
          <a:latin typeface="Verdana" pitchFamily="34" charset="0"/>
        </a:defRPr>
      </a:lvl9pPr>
    </p:titleStyle>
    <p:bodyStyle>
      <a:lvl1pPr marL="257175" indent="-257175" algn="l" rtl="0" eaLnBrk="1" fontAlgn="base" hangingPunct="1">
        <a:spcBef>
          <a:spcPct val="20000"/>
        </a:spcBef>
        <a:spcAft>
          <a:spcPct val="0"/>
        </a:spcAft>
        <a:buClr>
          <a:srgbClr val="B80000"/>
        </a:buClr>
        <a:buSzPct val="75000"/>
        <a:buFont typeface="Wingdings" panose="05000000000000000000" pitchFamily="2" charset="2"/>
        <a:buChar char="n"/>
        <a:defRPr sz="1800">
          <a:solidFill>
            <a:schemeClr val="tx1"/>
          </a:solidFill>
          <a:latin typeface="+mn-lt"/>
          <a:ea typeface="+mn-ea"/>
          <a:cs typeface="+mn-cs"/>
        </a:defRPr>
      </a:lvl1pPr>
      <a:lvl2pPr marL="557213" indent="-214313" algn="l" rtl="0" eaLnBrk="1" fontAlgn="base" hangingPunct="1">
        <a:spcBef>
          <a:spcPct val="20000"/>
        </a:spcBef>
        <a:spcAft>
          <a:spcPct val="0"/>
        </a:spcAft>
        <a:buClr>
          <a:schemeClr val="folHlink"/>
        </a:buClr>
        <a:buSzPct val="70000"/>
        <a:buFont typeface="Wingdings" panose="05000000000000000000" pitchFamily="2" charset="2"/>
        <a:buChar char="n"/>
        <a:defRPr sz="1500">
          <a:solidFill>
            <a:schemeClr val="tx1"/>
          </a:solidFill>
          <a:latin typeface="+mn-lt"/>
        </a:defRPr>
      </a:lvl2pPr>
      <a:lvl3pPr marL="857250" indent="-171450" algn="l" rtl="0" eaLnBrk="1" fontAlgn="base" hangingPunct="1">
        <a:spcBef>
          <a:spcPct val="20000"/>
        </a:spcBef>
        <a:spcAft>
          <a:spcPct val="0"/>
        </a:spcAft>
        <a:buClr>
          <a:schemeClr val="tx1"/>
        </a:buClr>
        <a:buChar char="•"/>
        <a:defRPr sz="1800">
          <a:solidFill>
            <a:schemeClr val="tx1"/>
          </a:solidFill>
          <a:latin typeface="+mn-lt"/>
        </a:defRPr>
      </a:lvl3pPr>
      <a:lvl4pPr marL="1200150" indent="-171450" algn="l" rtl="0" eaLnBrk="1" fontAlgn="base" hangingPunct="1">
        <a:spcBef>
          <a:spcPct val="20000"/>
        </a:spcBef>
        <a:spcAft>
          <a:spcPct val="0"/>
        </a:spcAft>
        <a:buClr>
          <a:schemeClr val="tx1"/>
        </a:buClr>
        <a:buChar char="•"/>
        <a:defRPr sz="1200">
          <a:solidFill>
            <a:schemeClr val="tx1"/>
          </a:solidFill>
          <a:latin typeface="+mn-lt"/>
        </a:defRPr>
      </a:lvl4pPr>
      <a:lvl5pPr marL="1543050" indent="-171450" algn="l" rtl="0" eaLnBrk="1" fontAlgn="base" hangingPunct="1">
        <a:spcBef>
          <a:spcPct val="20000"/>
        </a:spcBef>
        <a:spcAft>
          <a:spcPct val="0"/>
        </a:spcAft>
        <a:buClr>
          <a:schemeClr val="tx1"/>
        </a:buClr>
        <a:buSzPct val="85000"/>
        <a:buChar char="•"/>
        <a:defRPr sz="1200">
          <a:solidFill>
            <a:schemeClr val="tx1"/>
          </a:solidFill>
          <a:latin typeface="+mn-lt"/>
        </a:defRPr>
      </a:lvl5pPr>
      <a:lvl6pPr marL="1885950" indent="-171450" algn="l" rtl="0" eaLnBrk="1" fontAlgn="base" hangingPunct="1">
        <a:spcBef>
          <a:spcPct val="20000"/>
        </a:spcBef>
        <a:spcAft>
          <a:spcPct val="0"/>
        </a:spcAft>
        <a:buClr>
          <a:schemeClr val="tx1"/>
        </a:buClr>
        <a:buSzPct val="85000"/>
        <a:buChar char="•"/>
        <a:defRPr sz="1200">
          <a:solidFill>
            <a:schemeClr val="tx1"/>
          </a:solidFill>
          <a:latin typeface="+mn-lt"/>
        </a:defRPr>
      </a:lvl6pPr>
      <a:lvl7pPr marL="2228850" indent="-171450" algn="l" rtl="0" eaLnBrk="1" fontAlgn="base" hangingPunct="1">
        <a:spcBef>
          <a:spcPct val="20000"/>
        </a:spcBef>
        <a:spcAft>
          <a:spcPct val="0"/>
        </a:spcAft>
        <a:buClr>
          <a:schemeClr val="tx1"/>
        </a:buClr>
        <a:buSzPct val="85000"/>
        <a:buChar char="•"/>
        <a:defRPr sz="1200">
          <a:solidFill>
            <a:schemeClr val="tx1"/>
          </a:solidFill>
          <a:latin typeface="+mn-lt"/>
        </a:defRPr>
      </a:lvl7pPr>
      <a:lvl8pPr marL="2571750" indent="-171450" algn="l" rtl="0" eaLnBrk="1" fontAlgn="base" hangingPunct="1">
        <a:spcBef>
          <a:spcPct val="20000"/>
        </a:spcBef>
        <a:spcAft>
          <a:spcPct val="0"/>
        </a:spcAft>
        <a:buClr>
          <a:schemeClr val="tx1"/>
        </a:buClr>
        <a:buSzPct val="85000"/>
        <a:buChar char="•"/>
        <a:defRPr sz="1200">
          <a:solidFill>
            <a:schemeClr val="tx1"/>
          </a:solidFill>
          <a:latin typeface="+mn-lt"/>
        </a:defRPr>
      </a:lvl8pPr>
      <a:lvl9pPr marL="2914650" indent="-171450" algn="l" rtl="0" eaLnBrk="1" fontAlgn="base" hangingPunct="1">
        <a:spcBef>
          <a:spcPct val="20000"/>
        </a:spcBef>
        <a:spcAft>
          <a:spcPct val="0"/>
        </a:spcAft>
        <a:buClr>
          <a:schemeClr val="tx1"/>
        </a:buClr>
        <a:buSzPct val="85000"/>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Rectangle 4"/>
          <p:cNvSpPr>
            <a:spLocks noGrp="1" noChangeArrowheads="1"/>
          </p:cNvSpPr>
          <p:nvPr>
            <p:ph type="ctrTitle" sz="quarter"/>
          </p:nvPr>
        </p:nvSpPr>
        <p:spPr/>
        <p:txBody>
          <a:bodyPr/>
          <a:lstStyle/>
          <a:p>
            <a:pPr eaLnBrk="1" fontAlgn="auto" hangingPunct="1">
              <a:spcAft>
                <a:spcPts val="0"/>
              </a:spcAft>
              <a:defRPr/>
            </a:pPr>
            <a:r>
              <a:rPr lang="en-AU" dirty="0"/>
              <a:t>INF30003/80025 </a:t>
            </a:r>
            <a:br>
              <a:rPr lang="en-AU" dirty="0"/>
            </a:br>
            <a:r>
              <a:rPr lang="en-AU" dirty="0"/>
              <a:t>BIS Analysis</a:t>
            </a:r>
          </a:p>
        </p:txBody>
      </p:sp>
      <p:sp>
        <p:nvSpPr>
          <p:cNvPr id="9219" name="Rectangle 5"/>
          <p:cNvSpPr>
            <a:spLocks noGrp="1" noChangeArrowheads="1"/>
          </p:cNvSpPr>
          <p:nvPr>
            <p:ph type="subTitle" sz="quarter" idx="1"/>
          </p:nvPr>
        </p:nvSpPr>
        <p:spPr>
          <a:xfrm>
            <a:off x="714375" y="3929063"/>
            <a:ext cx="7772400" cy="1200150"/>
          </a:xfrm>
        </p:spPr>
        <p:txBody>
          <a:bodyPr/>
          <a:lstStyle/>
          <a:p>
            <a:pPr marR="0" algn="ctr" eaLnBrk="1" hangingPunct="1"/>
            <a:r>
              <a:rPr lang="en-AU" sz="3600"/>
              <a:t>Lecture 6</a:t>
            </a:r>
            <a:endParaRPr lang="en-AU" sz="3600" dirty="0"/>
          </a:p>
          <a:p>
            <a:pPr marR="0" algn="ctr" eaLnBrk="1" hangingPunct="1"/>
            <a:r>
              <a:rPr lang="en-AU" sz="3600" dirty="0"/>
              <a:t>ETHICS</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4" name="Rectangle 4"/>
          <p:cNvSpPr>
            <a:spLocks noGrp="1" noChangeArrowheads="1"/>
          </p:cNvSpPr>
          <p:nvPr>
            <p:ph type="title"/>
          </p:nvPr>
        </p:nvSpPr>
        <p:spPr>
          <a:xfrm>
            <a:off x="468313" y="0"/>
            <a:ext cx="8229600" cy="1371600"/>
          </a:xfrm>
        </p:spPr>
        <p:txBody>
          <a:bodyPr anchor="b"/>
          <a:lstStyle/>
          <a:p>
            <a:pPr eaLnBrk="1" hangingPunct="1">
              <a:defRPr/>
            </a:pPr>
            <a:r>
              <a:rPr lang="en-AU"/>
              <a:t>Objectives of ETHICS</a:t>
            </a:r>
          </a:p>
        </p:txBody>
      </p:sp>
      <p:sp>
        <p:nvSpPr>
          <p:cNvPr id="20483" name="Rectangle 3"/>
          <p:cNvSpPr>
            <a:spLocks noGrp="1" noChangeArrowheads="1"/>
          </p:cNvSpPr>
          <p:nvPr>
            <p:ph idx="1"/>
          </p:nvPr>
        </p:nvSpPr>
        <p:spPr>
          <a:xfrm>
            <a:off x="457200" y="1700213"/>
            <a:ext cx="8686800" cy="3886200"/>
          </a:xfrm>
        </p:spPr>
        <p:txBody>
          <a:bodyPr/>
          <a:lstStyle/>
          <a:p>
            <a:pPr eaLnBrk="1" hangingPunct="1"/>
            <a:r>
              <a:rPr lang="en-AU" dirty="0"/>
              <a:t>New IS must be part of compatible, well-functioning organisational system</a:t>
            </a:r>
          </a:p>
          <a:p>
            <a:pPr lvl="1" eaLnBrk="1" hangingPunct="1"/>
            <a:r>
              <a:rPr lang="en-AU" dirty="0"/>
              <a:t>HCI</a:t>
            </a:r>
          </a:p>
          <a:p>
            <a:pPr lvl="1" eaLnBrk="1" hangingPunct="1"/>
            <a:r>
              <a:rPr lang="en-AU" dirty="0"/>
              <a:t>Design of work procedures, jobs</a:t>
            </a:r>
          </a:p>
          <a:p>
            <a:pPr lvl="1" eaLnBrk="1" hangingPunct="1"/>
            <a:r>
              <a:rPr lang="en-AU" dirty="0"/>
              <a:t>Roles &amp; responsibilities</a:t>
            </a:r>
          </a:p>
          <a:p>
            <a:pPr lvl="1" eaLnBrk="1" hangingPunct="1"/>
            <a:r>
              <a:rPr lang="en-AU" dirty="0"/>
              <a:t>Interactions with other systems, functions, technologies, etc.</a:t>
            </a:r>
          </a:p>
          <a:p>
            <a:pPr eaLnBrk="1" hangingPunct="1"/>
            <a:r>
              <a:rPr lang="en-AU" dirty="0"/>
              <a:t>IS must be designed that are </a:t>
            </a:r>
            <a:r>
              <a:rPr lang="en-AU" u="sng" dirty="0"/>
              <a:t>EFFECTIVE, EFFICIENT</a:t>
            </a:r>
            <a:r>
              <a:rPr lang="en-AU" dirty="0"/>
              <a:t>, ACCEPTABLE &amp; STIMULATING</a:t>
            </a:r>
          </a:p>
        </p:txBody>
      </p:sp>
      <p:sp>
        <p:nvSpPr>
          <p:cNvPr id="20482"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04EF8B2B-7064-4E2D-BBC8-43A64FA981A3}" type="slidenum">
              <a:rPr lang="en-AU" smtClean="0"/>
              <a:pPr/>
              <a:t>10</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dirty="0"/>
              <a:t>Sociotechnical Systems Theory</a:t>
            </a:r>
          </a:p>
        </p:txBody>
      </p:sp>
      <p:sp>
        <p:nvSpPr>
          <p:cNvPr id="17410" name="Rectangle 3"/>
          <p:cNvSpPr>
            <a:spLocks noGrp="1" noChangeArrowheads="1"/>
          </p:cNvSpPr>
          <p:nvPr>
            <p:ph idx="1"/>
          </p:nvPr>
        </p:nvSpPr>
        <p:spPr/>
        <p:txBody>
          <a:bodyPr lIns="90488" tIns="44450" rIns="90488" bIns="44450"/>
          <a:lstStyle/>
          <a:p>
            <a:pPr eaLnBrk="1" hangingPunct="1">
              <a:defRPr/>
            </a:pPr>
            <a:r>
              <a:rPr lang="en-AU" dirty="0"/>
              <a:t>originated at Tavistock Institute</a:t>
            </a:r>
          </a:p>
          <a:p>
            <a:pPr marL="109537" indent="0" eaLnBrk="1" hangingPunct="1">
              <a:buNone/>
              <a:defRPr/>
            </a:pPr>
            <a:endParaRPr lang="en-AU" dirty="0"/>
          </a:p>
        </p:txBody>
      </p:sp>
      <p:sp>
        <p:nvSpPr>
          <p:cNvPr id="2150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40FAEAF-ED4E-4D4C-81B8-A853DB3B602B}" type="slidenum">
              <a:rPr lang="en-AU" smtClean="0"/>
              <a:pPr/>
              <a:t>11</a:t>
            </a:fld>
            <a:endParaRPr lang="en-AU"/>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7" y="2132856"/>
            <a:ext cx="8568953" cy="4077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dirty="0"/>
              <a:t>Sociotechnical Systems Theory</a:t>
            </a:r>
          </a:p>
        </p:txBody>
      </p:sp>
      <p:sp>
        <p:nvSpPr>
          <p:cNvPr id="17410" name="Rectangle 3"/>
          <p:cNvSpPr>
            <a:spLocks noGrp="1" noChangeArrowheads="1"/>
          </p:cNvSpPr>
          <p:nvPr>
            <p:ph idx="1"/>
          </p:nvPr>
        </p:nvSpPr>
        <p:spPr/>
        <p:txBody>
          <a:bodyPr lIns="90488" tIns="44450" rIns="90488" bIns="44450"/>
          <a:lstStyle/>
          <a:p>
            <a:pPr eaLnBrk="1" hangingPunct="1">
              <a:defRPr/>
            </a:pPr>
            <a:r>
              <a:rPr lang="en-AU" dirty="0"/>
              <a:t>originated at Tavistock Institute</a:t>
            </a:r>
          </a:p>
          <a:p>
            <a:pPr eaLnBrk="1" hangingPunct="1">
              <a:defRPr/>
            </a:pPr>
            <a:r>
              <a:rPr lang="en-AU" dirty="0"/>
              <a:t>Rejection of </a:t>
            </a:r>
            <a:r>
              <a:rPr lang="en-AU" dirty="0" err="1"/>
              <a:t>Taylorism</a:t>
            </a:r>
            <a:r>
              <a:rPr lang="en-AU" dirty="0"/>
              <a:t> &amp; Fordism</a:t>
            </a:r>
          </a:p>
        </p:txBody>
      </p:sp>
      <p:sp>
        <p:nvSpPr>
          <p:cNvPr id="2150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40FAEAF-ED4E-4D4C-81B8-A853DB3B602B}" type="slidenum">
              <a:rPr lang="en-AU" smtClean="0"/>
              <a:pPr/>
              <a:t>12</a:t>
            </a:fld>
            <a:endParaRPr lang="en-AU"/>
          </a:p>
        </p:txBody>
      </p:sp>
      <p:graphicFrame>
        <p:nvGraphicFramePr>
          <p:cNvPr id="2" name="Table 1"/>
          <p:cNvGraphicFramePr>
            <a:graphicFrameLocks noGrp="1"/>
          </p:cNvGraphicFramePr>
          <p:nvPr>
            <p:extLst>
              <p:ext uri="{D42A27DB-BD31-4B8C-83A1-F6EECF244321}">
                <p14:modId xmlns:p14="http://schemas.microsoft.com/office/powerpoint/2010/main" val="1836851690"/>
              </p:ext>
            </p:extLst>
          </p:nvPr>
        </p:nvGraphicFramePr>
        <p:xfrm>
          <a:off x="899592" y="2852936"/>
          <a:ext cx="7056784" cy="3662680"/>
        </p:xfrm>
        <a:graphic>
          <a:graphicData uri="http://schemas.openxmlformats.org/drawingml/2006/table">
            <a:tbl>
              <a:tblPr firstRow="1" bandRow="1">
                <a:tableStyleId>{5C22544A-7EE6-4342-B048-85BDC9FD1C3A}</a:tableStyleId>
              </a:tblPr>
              <a:tblGrid>
                <a:gridCol w="3528392">
                  <a:extLst>
                    <a:ext uri="{9D8B030D-6E8A-4147-A177-3AD203B41FA5}">
                      <a16:colId xmlns:a16="http://schemas.microsoft.com/office/drawing/2014/main" val="20000"/>
                    </a:ext>
                  </a:extLst>
                </a:gridCol>
                <a:gridCol w="3528392">
                  <a:extLst>
                    <a:ext uri="{9D8B030D-6E8A-4147-A177-3AD203B41FA5}">
                      <a16:colId xmlns:a16="http://schemas.microsoft.com/office/drawing/2014/main" val="20001"/>
                    </a:ext>
                  </a:extLst>
                </a:gridCol>
              </a:tblGrid>
              <a:tr h="370840">
                <a:tc>
                  <a:txBody>
                    <a:bodyPr/>
                    <a:lstStyle/>
                    <a:p>
                      <a:r>
                        <a:rPr lang="en-AU" dirty="0"/>
                        <a:t>Principles of </a:t>
                      </a:r>
                      <a:r>
                        <a:rPr lang="en-AU" dirty="0" err="1">
                          <a:solidFill>
                            <a:schemeClr val="tx1"/>
                          </a:solidFill>
                        </a:rPr>
                        <a:t>Taylorism</a:t>
                      </a:r>
                      <a:endParaRPr lang="en-AU" dirty="0">
                        <a:solidFill>
                          <a:schemeClr val="tx1"/>
                        </a:solidFill>
                      </a:endParaRPr>
                    </a:p>
                  </a:txBody>
                  <a:tcPr/>
                </a:tc>
                <a:tc>
                  <a:txBody>
                    <a:bodyPr/>
                    <a:lstStyle/>
                    <a:p>
                      <a:r>
                        <a:rPr lang="en-AU" dirty="0">
                          <a:solidFill>
                            <a:schemeClr val="tx1"/>
                          </a:solidFill>
                        </a:rPr>
                        <a:t>Components of Fordism</a:t>
                      </a:r>
                    </a:p>
                  </a:txBody>
                  <a:tcPr/>
                </a:tc>
                <a:extLst>
                  <a:ext uri="{0D108BD9-81ED-4DB2-BD59-A6C34878D82A}">
                    <a16:rowId xmlns:a16="http://schemas.microsoft.com/office/drawing/2014/main" val="10000"/>
                  </a:ext>
                </a:extLst>
              </a:tr>
              <a:tr h="370840">
                <a:tc>
                  <a:txBody>
                    <a:bodyPr/>
                    <a:lstStyle/>
                    <a:p>
                      <a:endParaRPr kumimoji="0" lang="en-AU" sz="1800" b="0" i="0" u="none" strike="noStrike" kern="1200" baseline="0" dirty="0">
                        <a:solidFill>
                          <a:schemeClr val="dk1"/>
                        </a:solidFill>
                        <a:latin typeface="+mn-lt"/>
                        <a:ea typeface="+mn-ea"/>
                        <a:cs typeface="+mn-cs"/>
                      </a:endParaRPr>
                    </a:p>
                    <a:p>
                      <a:r>
                        <a:rPr kumimoji="0" lang="en-US" sz="1800" b="0" i="0" u="none" strike="noStrike" kern="1200" baseline="0" dirty="0">
                          <a:solidFill>
                            <a:schemeClr val="dk1"/>
                          </a:solidFill>
                          <a:latin typeface="+mn-lt"/>
                          <a:ea typeface="+mn-ea"/>
                          <a:cs typeface="+mn-cs"/>
                        </a:rPr>
                        <a:t> The dissociation of the labor process </a:t>
                      </a:r>
                      <a:endParaRPr lang="en-AU" dirty="0"/>
                    </a:p>
                  </a:txBody>
                  <a:tcPr/>
                </a:tc>
                <a:tc>
                  <a:txBody>
                    <a:bodyPr/>
                    <a:lstStyle/>
                    <a:p>
                      <a:endParaRPr kumimoji="0" lang="en-AU" sz="1800" b="0" i="0" u="none" strike="noStrike" kern="1200" baseline="0" dirty="0">
                        <a:solidFill>
                          <a:schemeClr val="dk1"/>
                        </a:solidFill>
                        <a:latin typeface="+mn-lt"/>
                        <a:ea typeface="+mn-ea"/>
                        <a:cs typeface="+mn-cs"/>
                      </a:endParaRPr>
                    </a:p>
                    <a:p>
                      <a:r>
                        <a:rPr kumimoji="0" lang="en-AU" sz="1800" b="0" i="0" u="none" strike="noStrike" kern="1200" baseline="0" dirty="0">
                          <a:solidFill>
                            <a:schemeClr val="dk1"/>
                          </a:solidFill>
                          <a:latin typeface="+mn-lt"/>
                          <a:ea typeface="+mn-ea"/>
                          <a:cs typeface="+mn-cs"/>
                        </a:rPr>
                        <a:t> division of </a:t>
                      </a:r>
                      <a:r>
                        <a:rPr kumimoji="0" lang="en-AU" sz="1800" b="0" i="0" u="none" strike="noStrike" kern="1200" baseline="0" dirty="0" err="1">
                          <a:solidFill>
                            <a:schemeClr val="dk1"/>
                          </a:solidFill>
                          <a:latin typeface="+mn-lt"/>
                          <a:ea typeface="+mn-ea"/>
                          <a:cs typeface="+mn-cs"/>
                        </a:rPr>
                        <a:t>labor</a:t>
                      </a:r>
                      <a:r>
                        <a:rPr kumimoji="0" lang="en-AU" sz="1800" b="0" i="0" u="none" strike="noStrike" kern="1200" baseline="0" dirty="0">
                          <a:solidFill>
                            <a:schemeClr val="dk1"/>
                          </a:solidFill>
                          <a:latin typeface="+mn-lt"/>
                          <a:ea typeface="+mn-ea"/>
                          <a:cs typeface="+mn-cs"/>
                        </a:rPr>
                        <a:t> </a:t>
                      </a:r>
                      <a:endParaRPr lang="en-AU" dirty="0"/>
                    </a:p>
                  </a:txBody>
                  <a:tcPr/>
                </a:tc>
                <a:extLst>
                  <a:ext uri="{0D108BD9-81ED-4DB2-BD59-A6C34878D82A}">
                    <a16:rowId xmlns:a16="http://schemas.microsoft.com/office/drawing/2014/main" val="10001"/>
                  </a:ext>
                </a:extLst>
              </a:tr>
              <a:tr h="370840">
                <a:tc>
                  <a:txBody>
                    <a:bodyPr/>
                    <a:lstStyle/>
                    <a:p>
                      <a:endParaRPr kumimoji="0" lang="en-AU" sz="1800" b="0" i="0" u="none" strike="noStrike" kern="1200" baseline="0" dirty="0">
                        <a:solidFill>
                          <a:schemeClr val="dk1"/>
                        </a:solidFill>
                        <a:latin typeface="+mn-lt"/>
                        <a:ea typeface="+mn-ea"/>
                        <a:cs typeface="+mn-cs"/>
                      </a:endParaRPr>
                    </a:p>
                    <a:p>
                      <a:r>
                        <a:rPr kumimoji="0" lang="en-US" sz="1800" b="0" i="0" u="none" strike="noStrike" kern="1200" baseline="0" dirty="0">
                          <a:solidFill>
                            <a:schemeClr val="dk1"/>
                          </a:solidFill>
                          <a:latin typeface="+mn-lt"/>
                          <a:ea typeface="+mn-ea"/>
                          <a:cs typeface="+mn-cs"/>
                        </a:rPr>
                        <a:t> separation of conception and execution </a:t>
                      </a:r>
                      <a:endParaRPr lang="en-AU" dirty="0"/>
                    </a:p>
                  </a:txBody>
                  <a:tcPr/>
                </a:tc>
                <a:tc>
                  <a:txBody>
                    <a:bodyPr/>
                    <a:lstStyle/>
                    <a:p>
                      <a:endParaRPr kumimoji="0" lang="en-AU" sz="1800" b="0" i="0" u="none" strike="noStrike" kern="1200" baseline="0" dirty="0">
                        <a:solidFill>
                          <a:schemeClr val="dk1"/>
                        </a:solidFill>
                        <a:latin typeface="+mn-lt"/>
                        <a:ea typeface="+mn-ea"/>
                        <a:cs typeface="+mn-cs"/>
                      </a:endParaRPr>
                    </a:p>
                    <a:p>
                      <a:r>
                        <a:rPr kumimoji="0" lang="en-AU" sz="1800" b="0" i="0" u="none" strike="noStrike" kern="1200" baseline="0" dirty="0">
                          <a:solidFill>
                            <a:schemeClr val="dk1"/>
                          </a:solidFill>
                          <a:latin typeface="+mn-lt"/>
                          <a:ea typeface="+mn-ea"/>
                          <a:cs typeface="+mn-cs"/>
                        </a:rPr>
                        <a:t> scientific management of </a:t>
                      </a:r>
                      <a:r>
                        <a:rPr kumimoji="0" lang="en-AU" sz="1800" b="0" i="0" u="none" strike="noStrike" kern="1200" baseline="0" dirty="0" err="1">
                          <a:solidFill>
                            <a:schemeClr val="dk1"/>
                          </a:solidFill>
                          <a:latin typeface="+mn-lt"/>
                          <a:ea typeface="+mn-ea"/>
                          <a:cs typeface="+mn-cs"/>
                        </a:rPr>
                        <a:t>labor</a:t>
                      </a:r>
                      <a:r>
                        <a:rPr kumimoji="0" lang="en-AU" sz="1800" b="0" i="0" u="none" strike="noStrike" kern="1200" baseline="0" dirty="0">
                          <a:solidFill>
                            <a:schemeClr val="dk1"/>
                          </a:solidFill>
                          <a:latin typeface="+mn-lt"/>
                          <a:ea typeface="+mn-ea"/>
                          <a:cs typeface="+mn-cs"/>
                        </a:rPr>
                        <a:t> </a:t>
                      </a:r>
                      <a:endParaRPr lang="en-AU" dirty="0"/>
                    </a:p>
                  </a:txBody>
                  <a:tcPr/>
                </a:tc>
                <a:extLst>
                  <a:ext uri="{0D108BD9-81ED-4DB2-BD59-A6C34878D82A}">
                    <a16:rowId xmlns:a16="http://schemas.microsoft.com/office/drawing/2014/main" val="10002"/>
                  </a:ext>
                </a:extLst>
              </a:tr>
              <a:tr h="370840">
                <a:tc>
                  <a:txBody>
                    <a:bodyPr/>
                    <a:lstStyle/>
                    <a:p>
                      <a:endParaRPr kumimoji="0" lang="en-AU" sz="1800" b="0" i="0" u="none" strike="noStrike" kern="1200" baseline="0" dirty="0">
                        <a:solidFill>
                          <a:schemeClr val="dk1"/>
                        </a:solidFill>
                        <a:latin typeface="+mn-lt"/>
                        <a:ea typeface="+mn-ea"/>
                        <a:cs typeface="+mn-cs"/>
                      </a:endParaRPr>
                    </a:p>
                    <a:p>
                      <a:r>
                        <a:rPr kumimoji="0" lang="en-US" sz="1800" b="0" i="0" u="none" strike="noStrike" kern="1200" baseline="0" dirty="0">
                          <a:solidFill>
                            <a:schemeClr val="dk1"/>
                          </a:solidFill>
                          <a:latin typeface="+mn-lt"/>
                          <a:ea typeface="+mn-ea"/>
                          <a:cs typeface="+mn-cs"/>
                        </a:rPr>
                        <a:t> use of the monopoly of knowledge to control the execution of each workers task </a:t>
                      </a:r>
                      <a:endParaRPr lang="en-AU" dirty="0"/>
                    </a:p>
                  </a:txBody>
                  <a:tcPr/>
                </a:tc>
                <a:tc>
                  <a:txBody>
                    <a:bodyPr/>
                    <a:lstStyle/>
                    <a:p>
                      <a:endParaRPr kumimoji="0" lang="en-AU" sz="1800" b="0" i="0" u="none" strike="noStrike" kern="1200" baseline="0" dirty="0">
                        <a:solidFill>
                          <a:schemeClr val="dk1"/>
                        </a:solidFill>
                        <a:latin typeface="+mn-lt"/>
                        <a:ea typeface="+mn-ea"/>
                        <a:cs typeface="+mn-cs"/>
                      </a:endParaRPr>
                    </a:p>
                    <a:p>
                      <a:r>
                        <a:rPr kumimoji="0" lang="en-AU" sz="1800" b="0" i="0" u="none" strike="noStrike" kern="1200" baseline="0" dirty="0">
                          <a:solidFill>
                            <a:schemeClr val="dk1"/>
                          </a:solidFill>
                          <a:latin typeface="+mn-lt"/>
                          <a:ea typeface="+mn-ea"/>
                          <a:cs typeface="+mn-cs"/>
                        </a:rPr>
                        <a:t> the moving line </a:t>
                      </a:r>
                      <a:endParaRPr lang="en-AU" dirty="0"/>
                    </a:p>
                  </a:txBody>
                  <a:tcPr/>
                </a:tc>
                <a:extLst>
                  <a:ext uri="{0D108BD9-81ED-4DB2-BD59-A6C34878D82A}">
                    <a16:rowId xmlns:a16="http://schemas.microsoft.com/office/drawing/2014/main" val="10003"/>
                  </a:ext>
                </a:extLst>
              </a:tr>
            </a:tbl>
          </a:graphicData>
        </a:graphic>
      </p:graphicFrame>
      <p:sp>
        <p:nvSpPr>
          <p:cNvPr id="3" name="TextBox 2"/>
          <p:cNvSpPr txBox="1"/>
          <p:nvPr/>
        </p:nvSpPr>
        <p:spPr>
          <a:xfrm>
            <a:off x="7123588" y="6464773"/>
            <a:ext cx="1467068" cy="307777"/>
          </a:xfrm>
          <a:prstGeom prst="rect">
            <a:avLst/>
          </a:prstGeom>
          <a:noFill/>
        </p:spPr>
        <p:txBody>
          <a:bodyPr wrap="none" rtlCol="0">
            <a:spAutoFit/>
          </a:bodyPr>
          <a:lstStyle/>
          <a:p>
            <a:r>
              <a:rPr lang="en-AU" sz="1400" dirty="0"/>
              <a:t>Hoffman 2009</a:t>
            </a:r>
          </a:p>
        </p:txBody>
      </p:sp>
    </p:spTree>
    <p:extLst>
      <p:ext uri="{BB962C8B-B14F-4D97-AF65-F5344CB8AC3E}">
        <p14:creationId xmlns:p14="http://schemas.microsoft.com/office/powerpoint/2010/main" val="158831045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dirty="0"/>
              <a:t>Sociotechnical Systems Theory</a:t>
            </a:r>
          </a:p>
        </p:txBody>
      </p:sp>
      <p:sp>
        <p:nvSpPr>
          <p:cNvPr id="17410" name="Rectangle 3"/>
          <p:cNvSpPr>
            <a:spLocks noGrp="1" noChangeArrowheads="1"/>
          </p:cNvSpPr>
          <p:nvPr>
            <p:ph idx="1"/>
          </p:nvPr>
        </p:nvSpPr>
        <p:spPr/>
        <p:txBody>
          <a:bodyPr lIns="90488" tIns="44450" rIns="90488" bIns="44450"/>
          <a:lstStyle/>
          <a:p>
            <a:pPr eaLnBrk="1" hangingPunct="1">
              <a:defRPr/>
            </a:pPr>
            <a:r>
              <a:rPr lang="en-AU" dirty="0"/>
              <a:t>originated at Tavistock Institute</a:t>
            </a:r>
          </a:p>
          <a:p>
            <a:pPr eaLnBrk="1" hangingPunct="1">
              <a:defRPr/>
            </a:pPr>
            <a:r>
              <a:rPr lang="en-AU" dirty="0"/>
              <a:t>Rejection of </a:t>
            </a:r>
            <a:r>
              <a:rPr lang="en-AU" dirty="0" err="1"/>
              <a:t>Taylorism</a:t>
            </a:r>
            <a:r>
              <a:rPr lang="en-AU" dirty="0"/>
              <a:t> and </a:t>
            </a:r>
            <a:r>
              <a:rPr lang="en-AU" dirty="0" err="1"/>
              <a:t>fordism</a:t>
            </a:r>
            <a:endParaRPr lang="en-AU" dirty="0"/>
          </a:p>
          <a:p>
            <a:pPr eaLnBrk="1" hangingPunct="1">
              <a:defRPr/>
            </a:pPr>
            <a:r>
              <a:rPr lang="en-AU" dirty="0"/>
              <a:t>“recognizes the interaction of technology &amp; people, and products work systems which are both technically efficient and have social characteristics which lead to high </a:t>
            </a:r>
            <a:r>
              <a:rPr lang="en-AU" u="sng" dirty="0">
                <a:effectLst>
                  <a:outerShdw blurRad="38100" dist="38100" dir="2700000" algn="tl">
                    <a:srgbClr val="000000">
                      <a:alpha val="43137"/>
                    </a:srgbClr>
                  </a:outerShdw>
                </a:effectLst>
              </a:rPr>
              <a:t>job satisfaction</a:t>
            </a:r>
            <a:r>
              <a:rPr lang="en-AU" dirty="0"/>
              <a:t>”          </a:t>
            </a:r>
            <a:r>
              <a:rPr lang="en-AU" sz="1900" dirty="0"/>
              <a:t>(</a:t>
            </a:r>
            <a:r>
              <a:rPr lang="en-AU" sz="1900" dirty="0" err="1"/>
              <a:t>Mumford</a:t>
            </a:r>
            <a:r>
              <a:rPr lang="en-AU" sz="1900" dirty="0"/>
              <a:t> 1983)</a:t>
            </a:r>
          </a:p>
        </p:txBody>
      </p:sp>
      <p:sp>
        <p:nvSpPr>
          <p:cNvPr id="2150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D40FAEAF-ED4E-4D4C-81B8-A853DB3B602B}" type="slidenum">
              <a:rPr lang="en-AU" smtClean="0"/>
              <a:pPr/>
              <a:t>13</a:t>
            </a:fld>
            <a:endParaRPr lang="en-AU"/>
          </a:p>
        </p:txBody>
      </p:sp>
    </p:spTree>
    <p:extLst>
      <p:ext uri="{BB962C8B-B14F-4D97-AF65-F5344CB8AC3E}">
        <p14:creationId xmlns:p14="http://schemas.microsoft.com/office/powerpoint/2010/main" val="216127446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fontAlgn="auto" hangingPunct="1">
              <a:spcAft>
                <a:spcPts val="0"/>
              </a:spcAft>
              <a:defRPr/>
            </a:pPr>
            <a:r>
              <a:rPr lang="en-AU"/>
              <a:t>SST in ETHICS</a:t>
            </a:r>
          </a:p>
        </p:txBody>
      </p:sp>
      <p:sp>
        <p:nvSpPr>
          <p:cNvPr id="22530" name="Rectangle 3"/>
          <p:cNvSpPr>
            <a:spLocks noGrp="1" noChangeArrowheads="1"/>
          </p:cNvSpPr>
          <p:nvPr>
            <p:ph idx="1"/>
          </p:nvPr>
        </p:nvSpPr>
        <p:spPr/>
        <p:txBody>
          <a:bodyPr/>
          <a:lstStyle/>
          <a:p>
            <a:pPr eaLnBrk="1" hangingPunct="1"/>
            <a:r>
              <a:rPr lang="en-AU" sz="2500" dirty="0"/>
              <a:t>belief that primary tasks of organisations best achieved through balance between</a:t>
            </a:r>
          </a:p>
          <a:p>
            <a:pPr lvl="1" eaLnBrk="1" hangingPunct="1"/>
            <a:r>
              <a:rPr lang="en-AU" sz="2100" dirty="0"/>
              <a:t>social		}</a:t>
            </a:r>
          </a:p>
          <a:p>
            <a:pPr lvl="1" eaLnBrk="1" hangingPunct="1"/>
            <a:r>
              <a:rPr lang="en-AU" sz="2100" dirty="0"/>
              <a:t>technical		}	dimensions</a:t>
            </a:r>
          </a:p>
          <a:p>
            <a:pPr lvl="1" eaLnBrk="1" hangingPunct="1"/>
            <a:r>
              <a:rPr lang="en-AU" sz="2100" dirty="0"/>
              <a:t>economic	}</a:t>
            </a:r>
          </a:p>
          <a:p>
            <a:pPr eaLnBrk="1" hangingPunct="1"/>
            <a:r>
              <a:rPr lang="en-AU" sz="2500" dirty="0"/>
              <a:t>both </a:t>
            </a:r>
            <a:r>
              <a:rPr lang="en-AU" sz="2500" b="1" u="sng" dirty="0"/>
              <a:t>social</a:t>
            </a:r>
            <a:r>
              <a:rPr lang="en-AU" sz="2500" dirty="0"/>
              <a:t> and </a:t>
            </a:r>
            <a:r>
              <a:rPr lang="en-AU" sz="2500" b="1" u="sng" dirty="0"/>
              <a:t>technical</a:t>
            </a:r>
            <a:r>
              <a:rPr lang="en-AU" sz="2500" dirty="0"/>
              <a:t> concerns must feature in any systems design</a:t>
            </a:r>
          </a:p>
          <a:p>
            <a:pPr eaLnBrk="1" hangingPunct="1"/>
            <a:r>
              <a:rPr lang="en-AU" sz="2500" dirty="0"/>
              <a:t>Failure to do so results in RISK</a:t>
            </a:r>
          </a:p>
          <a:p>
            <a:pPr lvl="1" eaLnBrk="1" hangingPunct="1"/>
            <a:r>
              <a:rPr lang="en-AU" sz="2100" dirty="0"/>
              <a:t>Financial risk </a:t>
            </a:r>
          </a:p>
          <a:p>
            <a:pPr lvl="1" eaLnBrk="1" hangingPunct="1"/>
            <a:r>
              <a:rPr lang="en-AU" sz="2100" dirty="0"/>
              <a:t>Organisational risk</a:t>
            </a:r>
          </a:p>
          <a:p>
            <a:pPr lvl="1" eaLnBrk="1" hangingPunct="1"/>
            <a:r>
              <a:rPr lang="en-AU" sz="2100" dirty="0"/>
              <a:t>HR/IR risks</a:t>
            </a:r>
          </a:p>
        </p:txBody>
      </p:sp>
      <p:sp>
        <p:nvSpPr>
          <p:cNvPr id="2253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7F189FDB-83AF-49A0-83EB-1B5830FE35BE}" type="slidenum">
              <a:rPr lang="en-AU" smtClean="0"/>
              <a:pPr/>
              <a:t>14</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0">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0">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457201" y="168932"/>
            <a:ext cx="8162925" cy="523220"/>
          </a:xfrm>
        </p:spPr>
        <p:txBody>
          <a:bodyPr/>
          <a:lstStyle/>
          <a:p>
            <a:pPr eaLnBrk="1" fontAlgn="auto" hangingPunct="1">
              <a:spcAft>
                <a:spcPts val="0"/>
              </a:spcAft>
              <a:defRPr/>
            </a:pPr>
            <a:r>
              <a:rPr lang="en-AU" sz="2800" dirty="0"/>
              <a:t>Criticisms of conventional systems design</a:t>
            </a:r>
          </a:p>
        </p:txBody>
      </p:sp>
      <p:sp>
        <p:nvSpPr>
          <p:cNvPr id="23554" name="Rectangle 3"/>
          <p:cNvSpPr>
            <a:spLocks noGrp="1" noChangeArrowheads="1"/>
          </p:cNvSpPr>
          <p:nvPr>
            <p:ph idx="1"/>
          </p:nvPr>
        </p:nvSpPr>
        <p:spPr>
          <a:xfrm>
            <a:off x="642938" y="1785938"/>
            <a:ext cx="7885112" cy="4114800"/>
          </a:xfrm>
        </p:spPr>
        <p:txBody>
          <a:bodyPr/>
          <a:lstStyle/>
          <a:p>
            <a:pPr eaLnBrk="1" hangingPunct="1"/>
            <a:r>
              <a:rPr lang="en-AU" dirty="0"/>
              <a:t>“no clear roles for men as men are visible, although objectives are clearly defined for men as machines.  When man is considered only as a link in the system, </a:t>
            </a:r>
            <a:r>
              <a:rPr lang="en-AU" u="sng" dirty="0"/>
              <a:t>design rules </a:t>
            </a:r>
            <a:r>
              <a:rPr lang="en-AU" dirty="0"/>
              <a:t>do not exist for allocating appropriate tasks to man.  Nor are there any </a:t>
            </a:r>
            <a:r>
              <a:rPr lang="en-AU" u="sng" dirty="0"/>
              <a:t>design rules </a:t>
            </a:r>
            <a:r>
              <a:rPr lang="en-AU" dirty="0"/>
              <a:t>for designing task configurations to make complete and meaningful jobs…”</a:t>
            </a:r>
          </a:p>
        </p:txBody>
      </p:sp>
      <p:sp>
        <p:nvSpPr>
          <p:cNvPr id="2355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E1659DE-016F-44E9-842F-7311F300B09E}" type="slidenum">
              <a:rPr lang="en-AU" smtClean="0"/>
              <a:pPr/>
              <a:t>15</a:t>
            </a:fld>
            <a:endParaRPr lang="en-AU"/>
          </a:p>
        </p:txBody>
      </p:sp>
      <p:sp>
        <p:nvSpPr>
          <p:cNvPr id="23557" name="Text Box 4"/>
          <p:cNvSpPr txBox="1">
            <a:spLocks noChangeArrowheads="1"/>
          </p:cNvSpPr>
          <p:nvPr/>
        </p:nvSpPr>
        <p:spPr bwMode="auto">
          <a:xfrm>
            <a:off x="1907704" y="5534026"/>
            <a:ext cx="64150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dirty="0"/>
              <a:t>(Professor Lou Davis, 1972, quoted in Mumford 1983)</a:t>
            </a: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fontAlgn="auto" hangingPunct="1">
              <a:spcAft>
                <a:spcPts val="0"/>
              </a:spcAft>
              <a:defRPr/>
            </a:pPr>
            <a:r>
              <a:rPr lang="en-AU" sz="3200"/>
              <a:t>What is meant by Job Satisfaction?</a:t>
            </a:r>
          </a:p>
        </p:txBody>
      </p:sp>
      <p:sp>
        <p:nvSpPr>
          <p:cNvPr id="24578" name="Rectangle 3"/>
          <p:cNvSpPr>
            <a:spLocks noGrp="1" noChangeArrowheads="1"/>
          </p:cNvSpPr>
          <p:nvPr>
            <p:ph idx="1"/>
          </p:nvPr>
        </p:nvSpPr>
        <p:spPr/>
        <p:txBody>
          <a:bodyPr/>
          <a:lstStyle/>
          <a:p>
            <a:pPr eaLnBrk="1" hangingPunct="1"/>
            <a:r>
              <a:rPr lang="en-AU"/>
              <a:t>“the attainment of a good ‘fit’ between what the employee is seeking from his job – his job needs, expectations and aspirations – and what he is required to do in his job – the organisational job requirements which mould his experience”</a:t>
            </a:r>
          </a:p>
        </p:txBody>
      </p:sp>
      <p:sp>
        <p:nvSpPr>
          <p:cNvPr id="2457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4CFB0430-CB5E-4569-A492-78A797F0AAB1}" type="slidenum">
              <a:rPr lang="en-AU" smtClean="0"/>
              <a:pPr/>
              <a:t>16</a:t>
            </a:fld>
            <a:endParaRPr lang="en-AU"/>
          </a:p>
        </p:txBody>
      </p:sp>
      <p:sp>
        <p:nvSpPr>
          <p:cNvPr id="24581" name="Text Box 4"/>
          <p:cNvSpPr txBox="1">
            <a:spLocks noChangeArrowheads="1"/>
          </p:cNvSpPr>
          <p:nvPr/>
        </p:nvSpPr>
        <p:spPr bwMode="auto">
          <a:xfrm>
            <a:off x="3816350" y="6046788"/>
            <a:ext cx="47545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sz="1600"/>
              <a:t>(Mumford 1979, in Avison &amp; Fitzgerald Year)</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eaLnBrk="1" fontAlgn="auto" hangingPunct="1">
              <a:spcAft>
                <a:spcPts val="0"/>
              </a:spcAft>
              <a:defRPr/>
            </a:pPr>
            <a:r>
              <a:rPr lang="en-AU"/>
              <a:t>Job Satisfaction assessed by:</a:t>
            </a:r>
          </a:p>
        </p:txBody>
      </p:sp>
      <p:sp>
        <p:nvSpPr>
          <p:cNvPr id="189443" name="Rectangle 3"/>
          <p:cNvSpPr>
            <a:spLocks noGrp="1" noChangeArrowheads="1"/>
          </p:cNvSpPr>
          <p:nvPr>
            <p:ph idx="1"/>
          </p:nvPr>
        </p:nvSpPr>
        <p:spPr>
          <a:xfrm>
            <a:off x="1116013" y="1827213"/>
            <a:ext cx="7848600" cy="4114800"/>
          </a:xfrm>
        </p:spPr>
        <p:txBody>
          <a:bodyPr>
            <a:normAutofit/>
          </a:bodyPr>
          <a:lstStyle/>
          <a:p>
            <a:pPr marL="365760" indent="-256032" eaLnBrk="1" fontAlgn="auto" hangingPunct="1">
              <a:spcAft>
                <a:spcPts val="0"/>
              </a:spcAft>
              <a:buFont typeface="Wingdings 3"/>
              <a:buChar char=""/>
              <a:defRPr/>
            </a:pPr>
            <a:r>
              <a:rPr lang="en-AU" dirty="0"/>
              <a:t>Knowledge fit</a:t>
            </a:r>
          </a:p>
          <a:p>
            <a:pPr marL="621792" lvl="1" eaLnBrk="1" fontAlgn="auto" hangingPunct="1">
              <a:spcBef>
                <a:spcPts val="324"/>
              </a:spcBef>
              <a:spcAft>
                <a:spcPts val="0"/>
              </a:spcAft>
              <a:buFont typeface="Verdana"/>
              <a:buChar char="◦"/>
              <a:defRPr/>
            </a:pPr>
            <a:r>
              <a:rPr lang="en-AU" dirty="0"/>
              <a:t>Employees believe skills are being adequately used &amp; their knowledge developed to make them increasingly competent</a:t>
            </a:r>
          </a:p>
          <a:p>
            <a:pPr marL="621792" lvl="1" eaLnBrk="1" fontAlgn="auto" hangingPunct="1">
              <a:spcBef>
                <a:spcPts val="324"/>
              </a:spcBef>
              <a:spcAft>
                <a:spcPts val="0"/>
              </a:spcAft>
              <a:buFont typeface="Verdana"/>
              <a:buChar char="◦"/>
              <a:defRPr/>
            </a:pPr>
            <a:r>
              <a:rPr lang="en-AU" dirty="0"/>
              <a:t>(note widely different individual expectations here)</a:t>
            </a:r>
          </a:p>
          <a:p>
            <a:pPr marL="365760" indent="-256032" eaLnBrk="1" fontAlgn="auto" hangingPunct="1">
              <a:spcAft>
                <a:spcPts val="0"/>
              </a:spcAft>
              <a:buFont typeface="Wingdings 3"/>
              <a:buChar char=""/>
              <a:defRPr/>
            </a:pPr>
            <a:r>
              <a:rPr lang="en-AU" dirty="0"/>
              <a:t>Psychological fit</a:t>
            </a:r>
          </a:p>
          <a:p>
            <a:pPr marL="621792" lvl="1" eaLnBrk="1" fontAlgn="auto" hangingPunct="1">
              <a:spcBef>
                <a:spcPts val="324"/>
              </a:spcBef>
              <a:spcAft>
                <a:spcPts val="0"/>
              </a:spcAft>
              <a:buFont typeface="Verdana"/>
              <a:buChar char="◦"/>
              <a:defRPr/>
            </a:pPr>
            <a:r>
              <a:rPr lang="en-AU" dirty="0"/>
              <a:t>Job fits employee’s desire for status, advancement, recognition, responsibility, interests</a:t>
            </a:r>
          </a:p>
          <a:p>
            <a:pPr marL="621792" lvl="1" eaLnBrk="1" fontAlgn="auto" hangingPunct="1">
              <a:spcBef>
                <a:spcPts val="324"/>
              </a:spcBef>
              <a:spcAft>
                <a:spcPts val="0"/>
              </a:spcAft>
              <a:buFont typeface="Verdana"/>
              <a:buChar char="◦"/>
              <a:defRPr/>
            </a:pPr>
            <a:r>
              <a:rPr lang="en-AU" dirty="0"/>
              <a:t>Personal interests are being catered for</a:t>
            </a:r>
          </a:p>
          <a:p>
            <a:pPr marL="621792" lvl="1" eaLnBrk="1" fontAlgn="auto" hangingPunct="1">
              <a:spcBef>
                <a:spcPts val="324"/>
              </a:spcBef>
              <a:spcAft>
                <a:spcPts val="0"/>
              </a:spcAft>
              <a:buFont typeface="Verdana"/>
              <a:buChar char="◦"/>
              <a:defRPr/>
            </a:pPr>
            <a:r>
              <a:rPr lang="en-AU" dirty="0"/>
              <a:t>Will vary according to age, background, education, social class</a:t>
            </a:r>
          </a:p>
        </p:txBody>
      </p:sp>
      <p:sp>
        <p:nvSpPr>
          <p:cNvPr id="2560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4CF9A934-9E0C-4241-B27C-244F1B96F9B0}" type="slidenum">
              <a:rPr lang="en-AU" smtClean="0"/>
              <a:pPr/>
              <a:t>17</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94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944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944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94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8" name="Rectangle 4"/>
          <p:cNvSpPr>
            <a:spLocks noGrp="1" noChangeArrowheads="1"/>
          </p:cNvSpPr>
          <p:nvPr>
            <p:ph type="title"/>
          </p:nvPr>
        </p:nvSpPr>
        <p:spPr/>
        <p:txBody>
          <a:bodyPr/>
          <a:lstStyle/>
          <a:p>
            <a:pPr eaLnBrk="1" fontAlgn="auto" hangingPunct="1">
              <a:spcAft>
                <a:spcPts val="0"/>
              </a:spcAft>
              <a:defRPr/>
            </a:pPr>
            <a:r>
              <a:rPr lang="en-AU"/>
              <a:t>Job Satisfaction assessed by:</a:t>
            </a:r>
          </a:p>
        </p:txBody>
      </p:sp>
      <p:sp>
        <p:nvSpPr>
          <p:cNvPr id="190467" name="Rectangle 3"/>
          <p:cNvSpPr>
            <a:spLocks noGrp="1" noChangeArrowheads="1"/>
          </p:cNvSpPr>
          <p:nvPr>
            <p:ph idx="1"/>
          </p:nvPr>
        </p:nvSpPr>
        <p:spPr>
          <a:xfrm>
            <a:off x="468313" y="1557338"/>
            <a:ext cx="8423275" cy="4514850"/>
          </a:xfrm>
        </p:spPr>
        <p:txBody>
          <a:bodyPr>
            <a:normAutofit/>
          </a:bodyPr>
          <a:lstStyle/>
          <a:p>
            <a:pPr marL="365760" indent="-256032" eaLnBrk="1" fontAlgn="auto" hangingPunct="1">
              <a:lnSpc>
                <a:spcPct val="110000"/>
              </a:lnSpc>
              <a:spcAft>
                <a:spcPts val="0"/>
              </a:spcAft>
              <a:buFont typeface="Wingdings 3"/>
              <a:buChar char=""/>
              <a:defRPr/>
            </a:pPr>
            <a:r>
              <a:rPr lang="en-AU" dirty="0"/>
              <a:t>Efficiency fit</a:t>
            </a:r>
          </a:p>
          <a:p>
            <a:pPr marL="621792" lvl="1" eaLnBrk="1" fontAlgn="auto" hangingPunct="1">
              <a:lnSpc>
                <a:spcPct val="110000"/>
              </a:lnSpc>
              <a:spcBef>
                <a:spcPts val="324"/>
              </a:spcBef>
              <a:spcAft>
                <a:spcPts val="0"/>
              </a:spcAft>
              <a:buFont typeface="Verdana"/>
              <a:buChar char="◦"/>
              <a:defRPr/>
            </a:pPr>
            <a:r>
              <a:rPr lang="en-AU" dirty="0"/>
              <a:t>Effort-reward bargain – financial rewards are fair</a:t>
            </a:r>
          </a:p>
          <a:p>
            <a:pPr marL="859536" lvl="2" eaLnBrk="1" fontAlgn="auto" hangingPunct="1">
              <a:lnSpc>
                <a:spcPct val="110000"/>
              </a:lnSpc>
              <a:spcAft>
                <a:spcPts val="0"/>
              </a:spcAft>
              <a:buFont typeface="Wingdings 2"/>
              <a:buChar char=""/>
              <a:defRPr/>
            </a:pPr>
            <a:r>
              <a:rPr lang="en-AU" dirty="0"/>
              <a:t>What am I worth </a:t>
            </a:r>
            <a:r>
              <a:rPr lang="en-AU" dirty="0" err="1"/>
              <a:t>vs</a:t>
            </a:r>
            <a:r>
              <a:rPr lang="en-AU" dirty="0"/>
              <a:t> what employer is prepared to pay</a:t>
            </a:r>
          </a:p>
          <a:p>
            <a:pPr marL="621792" lvl="1" eaLnBrk="1" fontAlgn="auto" hangingPunct="1">
              <a:lnSpc>
                <a:spcPct val="110000"/>
              </a:lnSpc>
              <a:spcBef>
                <a:spcPts val="324"/>
              </a:spcBef>
              <a:spcAft>
                <a:spcPts val="0"/>
              </a:spcAft>
              <a:buFont typeface="Verdana"/>
              <a:buChar char="◦"/>
              <a:defRPr/>
            </a:pPr>
            <a:r>
              <a:rPr lang="en-AU" dirty="0"/>
              <a:t>Work controls – how much autonomy does employee get?</a:t>
            </a:r>
          </a:p>
          <a:p>
            <a:pPr marL="621792" lvl="1" eaLnBrk="1" fontAlgn="auto" hangingPunct="1">
              <a:lnSpc>
                <a:spcPct val="110000"/>
              </a:lnSpc>
              <a:spcBef>
                <a:spcPts val="324"/>
              </a:spcBef>
              <a:spcAft>
                <a:spcPts val="0"/>
              </a:spcAft>
              <a:buFont typeface="Verdana"/>
              <a:buChar char="◦"/>
              <a:defRPr/>
            </a:pPr>
            <a:r>
              <a:rPr lang="en-AU" dirty="0"/>
              <a:t>Support, facilities  (information, IT, etc) are efficient &amp; adequate</a:t>
            </a:r>
          </a:p>
          <a:p>
            <a:pPr marL="365760" indent="-256032" eaLnBrk="1" fontAlgn="auto" hangingPunct="1">
              <a:lnSpc>
                <a:spcPct val="110000"/>
              </a:lnSpc>
              <a:spcAft>
                <a:spcPts val="0"/>
              </a:spcAft>
              <a:buFont typeface="Wingdings 3"/>
              <a:buChar char=""/>
              <a:defRPr/>
            </a:pPr>
            <a:r>
              <a:rPr lang="en-AU" dirty="0"/>
              <a:t>Task-structure fit</a:t>
            </a:r>
          </a:p>
          <a:p>
            <a:pPr marL="621792" lvl="1" eaLnBrk="1" fontAlgn="auto" hangingPunct="1">
              <a:lnSpc>
                <a:spcPct val="110000"/>
              </a:lnSpc>
              <a:spcBef>
                <a:spcPts val="324"/>
              </a:spcBef>
              <a:spcAft>
                <a:spcPts val="0"/>
              </a:spcAft>
              <a:buFont typeface="Verdana"/>
              <a:buChar char="◦"/>
              <a:defRPr/>
            </a:pPr>
            <a:r>
              <a:rPr lang="en-AU" dirty="0"/>
              <a:t>Extent to which tasks are regarded as fulfilling &amp; demanding</a:t>
            </a:r>
          </a:p>
          <a:p>
            <a:pPr marL="859536" lvl="2" eaLnBrk="1" fontAlgn="auto" hangingPunct="1">
              <a:lnSpc>
                <a:spcPct val="110000"/>
              </a:lnSpc>
              <a:spcAft>
                <a:spcPts val="0"/>
              </a:spcAft>
              <a:buFont typeface="Wingdings 2"/>
              <a:buChar char=""/>
              <a:defRPr/>
            </a:pPr>
            <a:r>
              <a:rPr lang="en-AU" sz="2400" dirty="0"/>
              <a:t>Types of skills, number &amp; nature of targets, feedback mechanisms, types of tasks</a:t>
            </a:r>
          </a:p>
          <a:p>
            <a:pPr lvl="3" eaLnBrk="1" fontAlgn="auto" hangingPunct="1">
              <a:lnSpc>
                <a:spcPct val="110000"/>
              </a:lnSpc>
              <a:spcAft>
                <a:spcPts val="0"/>
              </a:spcAft>
              <a:buFont typeface="Wingdings 2"/>
              <a:buChar char=""/>
              <a:defRPr/>
            </a:pPr>
            <a:r>
              <a:rPr lang="en-AU" dirty="0"/>
              <a:t>(IT can obviously impact this substantially, both positively and negatively)</a:t>
            </a:r>
          </a:p>
          <a:p>
            <a:r>
              <a:rPr lang="en-AU" dirty="0"/>
              <a:t>Ethical fit</a:t>
            </a:r>
          </a:p>
          <a:p>
            <a:pPr lvl="1"/>
            <a:r>
              <a:rPr lang="en-AU" dirty="0"/>
              <a:t>Extent of match between values of employee and values of organisation</a:t>
            </a:r>
          </a:p>
          <a:p>
            <a:pPr fontAlgn="auto">
              <a:lnSpc>
                <a:spcPct val="110000"/>
              </a:lnSpc>
              <a:spcAft>
                <a:spcPts val="0"/>
              </a:spcAft>
              <a:buFont typeface="Wingdings 2"/>
              <a:buChar char=""/>
              <a:defRPr/>
            </a:pPr>
            <a:endParaRPr lang="en-AU" dirty="0"/>
          </a:p>
          <a:p>
            <a:pPr marL="621792" lvl="1" eaLnBrk="1" fontAlgn="auto" hangingPunct="1">
              <a:lnSpc>
                <a:spcPct val="110000"/>
              </a:lnSpc>
              <a:spcBef>
                <a:spcPts val="324"/>
              </a:spcBef>
              <a:spcAft>
                <a:spcPts val="0"/>
              </a:spcAft>
              <a:buFont typeface="Verdana"/>
              <a:buChar char="◦"/>
              <a:defRPr/>
            </a:pPr>
            <a:endParaRPr lang="en-AU" dirty="0"/>
          </a:p>
          <a:p>
            <a:pPr marL="621792" lvl="1" eaLnBrk="1" fontAlgn="auto" hangingPunct="1">
              <a:lnSpc>
                <a:spcPct val="110000"/>
              </a:lnSpc>
              <a:spcBef>
                <a:spcPts val="324"/>
              </a:spcBef>
              <a:spcAft>
                <a:spcPts val="0"/>
              </a:spcAft>
              <a:buFont typeface="Verdana"/>
              <a:buChar char="◦"/>
              <a:defRPr/>
            </a:pPr>
            <a:endParaRPr lang="en-AU" dirty="0"/>
          </a:p>
        </p:txBody>
      </p:sp>
      <p:sp>
        <p:nvSpPr>
          <p:cNvPr id="2662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C073CB8E-B96A-4B72-83C5-490A3B39503C}" type="slidenum">
              <a:rPr lang="en-AU" smtClean="0"/>
              <a:pPr/>
              <a:t>18</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0467">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046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046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0467">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0467">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046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a:t>Participative Systems Design</a:t>
            </a:r>
          </a:p>
        </p:txBody>
      </p:sp>
      <p:sp>
        <p:nvSpPr>
          <p:cNvPr id="28674" name="Rectangle 3"/>
          <p:cNvSpPr>
            <a:spLocks noGrp="1" noChangeArrowheads="1"/>
          </p:cNvSpPr>
          <p:nvPr>
            <p:ph idx="1"/>
          </p:nvPr>
        </p:nvSpPr>
        <p:spPr>
          <a:xfrm>
            <a:off x="1125538" y="1905000"/>
            <a:ext cx="7173912" cy="4076700"/>
          </a:xfrm>
        </p:spPr>
        <p:txBody>
          <a:bodyPr lIns="90488" tIns="44450" rIns="90488" bIns="44450"/>
          <a:lstStyle/>
          <a:p>
            <a:pPr eaLnBrk="1" hangingPunct="1"/>
            <a:r>
              <a:rPr lang="en-AU" sz="2500" dirty="0"/>
              <a:t>people have moral right to control their own destinies</a:t>
            </a:r>
          </a:p>
          <a:p>
            <a:pPr eaLnBrk="1" hangingPunct="1"/>
            <a:r>
              <a:rPr lang="en-AU" sz="2500" dirty="0"/>
              <a:t>activities are ultimately controlled by those who perform them</a:t>
            </a:r>
          </a:p>
          <a:p>
            <a:pPr eaLnBrk="1" hangingPunct="1"/>
            <a:r>
              <a:rPr lang="en-AU" sz="2500" dirty="0"/>
              <a:t>expert on task design is person doing task</a:t>
            </a:r>
          </a:p>
          <a:p>
            <a:pPr eaLnBrk="1" hangingPunct="1"/>
            <a:r>
              <a:rPr lang="en-AU" sz="2500" dirty="0"/>
              <a:t>involvement in systems design leads to</a:t>
            </a:r>
            <a:endParaRPr lang="en-AU" dirty="0"/>
          </a:p>
          <a:p>
            <a:pPr lvl="1" eaLnBrk="1" hangingPunct="1"/>
            <a:r>
              <a:rPr lang="en-AU" dirty="0"/>
              <a:t>increased motivation, which leads to</a:t>
            </a:r>
          </a:p>
          <a:p>
            <a:pPr lvl="2" eaLnBrk="1" hangingPunct="1"/>
            <a:r>
              <a:rPr lang="en-AU" dirty="0"/>
              <a:t>increased performance</a:t>
            </a:r>
          </a:p>
        </p:txBody>
      </p:sp>
      <p:sp>
        <p:nvSpPr>
          <p:cNvPr id="2867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7FC081C-6346-4FDE-8126-22A2FCD23B8B}" type="slidenum">
              <a:rPr lang="en-AU" smtClean="0"/>
              <a:pPr/>
              <a:t>19</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eaLnBrk="1" fontAlgn="auto" hangingPunct="1">
              <a:spcAft>
                <a:spcPts val="0"/>
              </a:spcAft>
              <a:defRPr/>
            </a:pPr>
            <a:endParaRPr lang="en-US"/>
          </a:p>
        </p:txBody>
      </p:sp>
      <p:sp>
        <p:nvSpPr>
          <p:cNvPr id="11266" name="Rectangle 3"/>
          <p:cNvSpPr>
            <a:spLocks noGrp="1" noChangeArrowheads="1"/>
          </p:cNvSpPr>
          <p:nvPr>
            <p:ph idx="1"/>
          </p:nvPr>
        </p:nvSpPr>
        <p:spPr>
          <a:xfrm>
            <a:off x="500063" y="1643063"/>
            <a:ext cx="8229600" cy="4525962"/>
          </a:xfrm>
        </p:spPr>
        <p:txBody>
          <a:bodyPr/>
          <a:lstStyle/>
          <a:p>
            <a:pPr eaLnBrk="1" hangingPunct="1">
              <a:buFont typeface="Wingdings" pitchFamily="2" charset="2"/>
              <a:buNone/>
            </a:pPr>
            <a:r>
              <a:rPr lang="en-AU" sz="2500"/>
              <a:t>	“Early computers were virtually one of a kind…very expensive to build and operate.  Computer time was far more expensive than human time.  Under these constraints, it was essential that computer efficiency came first, with people last…Technical matters turned computer professionals on: human matters turned them off.  Users were troublesome petitioners somewhere at the end of the line who had to be satisfied with what they got.”</a:t>
            </a:r>
          </a:p>
        </p:txBody>
      </p:sp>
      <p:sp>
        <p:nvSpPr>
          <p:cNvPr id="1126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864671EE-78B0-46FE-B0C4-B88B17C1A8FB}" type="slidenum">
              <a:rPr lang="en-AU" smtClean="0"/>
              <a:pPr/>
              <a:t>2</a:t>
            </a:fld>
            <a:endParaRPr lang="en-AU"/>
          </a:p>
        </p:txBody>
      </p:sp>
      <p:sp>
        <p:nvSpPr>
          <p:cNvPr id="11269" name="Text Box 4"/>
          <p:cNvSpPr txBox="1">
            <a:spLocks noChangeArrowheads="1"/>
          </p:cNvSpPr>
          <p:nvPr/>
        </p:nvSpPr>
        <p:spPr bwMode="auto">
          <a:xfrm>
            <a:off x="6659563" y="6092825"/>
            <a:ext cx="1892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sz="1600"/>
              <a:t>(Sackman 1971)</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eaLnBrk="1" fontAlgn="auto" hangingPunct="1">
              <a:spcAft>
                <a:spcPts val="0"/>
              </a:spcAft>
              <a:defRPr/>
            </a:pPr>
            <a:endParaRPr lang="en-US"/>
          </a:p>
        </p:txBody>
      </p:sp>
      <p:sp>
        <p:nvSpPr>
          <p:cNvPr id="29698" name="Content Placeholder 1"/>
          <p:cNvSpPr>
            <a:spLocks noGrp="1"/>
          </p:cNvSpPr>
          <p:nvPr>
            <p:ph idx="1"/>
          </p:nvPr>
        </p:nvSpPr>
        <p:spPr/>
        <p:txBody>
          <a:bodyPr/>
          <a:lstStyle/>
          <a:p>
            <a:pPr eaLnBrk="1" hangingPunct="1">
              <a:buFont typeface="Wingdings 3" pitchFamily="18" charset="2"/>
              <a:buNone/>
            </a:pPr>
            <a:r>
              <a:rPr lang="en-AU" dirty="0"/>
              <a:t>	All change involves some conflict of interest.  To be resolved, these conflicts need to be recognised, brought out into the open, negotiated and a solution arrived at which largely meets the interests of all parties…successful change strategies require institutional mechanisms which enable all these interests to be represented, and </a:t>
            </a:r>
            <a:r>
              <a:rPr lang="en-AU" u="sng" dirty="0"/>
              <a:t>participation provides this</a:t>
            </a:r>
            <a:r>
              <a:rPr lang="en-AU" dirty="0"/>
              <a:t>…”</a:t>
            </a:r>
          </a:p>
          <a:p>
            <a:pPr algn="r" eaLnBrk="1" hangingPunct="1">
              <a:buFont typeface="Wingdings 3" pitchFamily="18" charset="2"/>
              <a:buNone/>
            </a:pPr>
            <a:r>
              <a:rPr lang="en-AU" sz="1400" dirty="0"/>
              <a:t>(Mumford)</a:t>
            </a:r>
            <a:endParaRPr lang="en-US" sz="1400" dirty="0"/>
          </a:p>
        </p:txBody>
      </p:sp>
      <p:sp>
        <p:nvSpPr>
          <p:cNvPr id="2969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AEBF6356-CF42-487C-91A5-34DA0B43FFE0}" type="slidenum">
              <a:rPr lang="en-AU" smtClean="0"/>
              <a:pPr/>
              <a:t>20</a:t>
            </a:fld>
            <a:endParaRPr lang="en-AU"/>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eaLnBrk="1" fontAlgn="auto" hangingPunct="1">
              <a:spcAft>
                <a:spcPts val="0"/>
              </a:spcAft>
              <a:defRPr/>
            </a:pPr>
            <a:r>
              <a:rPr lang="en-AU"/>
              <a:t>PSD in ETHICS</a:t>
            </a:r>
          </a:p>
        </p:txBody>
      </p:sp>
      <p:sp>
        <p:nvSpPr>
          <p:cNvPr id="30722" name="Rectangle 3"/>
          <p:cNvSpPr>
            <a:spLocks noGrp="1" noChangeArrowheads="1"/>
          </p:cNvSpPr>
          <p:nvPr>
            <p:ph idx="1"/>
          </p:nvPr>
        </p:nvSpPr>
        <p:spPr/>
        <p:txBody>
          <a:bodyPr/>
          <a:lstStyle/>
          <a:p>
            <a:pPr eaLnBrk="1" hangingPunct="1"/>
            <a:r>
              <a:rPr lang="en-AU" dirty="0"/>
              <a:t>New IS = change</a:t>
            </a:r>
          </a:p>
          <a:p>
            <a:pPr eaLnBrk="1" hangingPunct="1"/>
            <a:r>
              <a:rPr lang="en-AU" dirty="0"/>
              <a:t>Change =&gt; conflicts of interest</a:t>
            </a:r>
          </a:p>
          <a:p>
            <a:pPr eaLnBrk="1" hangingPunct="1"/>
            <a:r>
              <a:rPr lang="en-AU" dirty="0"/>
              <a:t>Successful implementation depends of process of negotiation between affected and interested parties</a:t>
            </a:r>
          </a:p>
          <a:p>
            <a:pPr lvl="1" eaLnBrk="1" hangingPunct="1"/>
            <a:r>
              <a:rPr lang="en-AU" dirty="0"/>
              <a:t>Includes users</a:t>
            </a:r>
          </a:p>
          <a:p>
            <a:pPr lvl="1" eaLnBrk="1" hangingPunct="1"/>
            <a:r>
              <a:rPr lang="en-AU" dirty="0"/>
              <a:t>Must find a way of surfacing and discussing these differences if change is to be successful</a:t>
            </a:r>
          </a:p>
          <a:p>
            <a:pPr lvl="1" eaLnBrk="1" hangingPunct="1"/>
            <a:r>
              <a:rPr lang="en-AU" dirty="0"/>
              <a:t>Relies on design groups</a:t>
            </a:r>
          </a:p>
          <a:p>
            <a:pPr lvl="1" eaLnBrk="1" hangingPunct="1"/>
            <a:r>
              <a:rPr lang="en-AU" dirty="0"/>
              <a:t>Different levels of participation may be appropriate for different stages of systems design/acquisition</a:t>
            </a:r>
          </a:p>
        </p:txBody>
      </p:sp>
      <p:sp>
        <p:nvSpPr>
          <p:cNvPr id="3072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2B4DBF57-E9A6-4937-85FB-8761BAA28444}" type="slidenum">
              <a:rPr lang="en-AU" smtClean="0"/>
              <a:pPr/>
              <a:t>21</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2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2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2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Grp="1" noChangeArrowheads="1"/>
          </p:cNvSpPr>
          <p:nvPr>
            <p:ph type="title"/>
          </p:nvPr>
        </p:nvSpPr>
        <p:spPr/>
        <p:txBody>
          <a:bodyPr/>
          <a:lstStyle/>
          <a:p>
            <a:pPr eaLnBrk="1" fontAlgn="auto" hangingPunct="1">
              <a:spcAft>
                <a:spcPts val="0"/>
              </a:spcAft>
              <a:defRPr/>
            </a:pPr>
            <a:r>
              <a:rPr lang="en-AU"/>
              <a:t>Participative Systems Design</a:t>
            </a:r>
          </a:p>
        </p:txBody>
      </p:sp>
      <p:sp>
        <p:nvSpPr>
          <p:cNvPr id="31746" name="Rectangle 3"/>
          <p:cNvSpPr>
            <a:spLocks noGrp="1" noChangeArrowheads="1"/>
          </p:cNvSpPr>
          <p:nvPr>
            <p:ph idx="1"/>
          </p:nvPr>
        </p:nvSpPr>
        <p:spPr/>
        <p:txBody>
          <a:bodyPr/>
          <a:lstStyle/>
          <a:p>
            <a:pPr eaLnBrk="1" hangingPunct="1"/>
            <a:r>
              <a:rPr lang="en-AU"/>
              <a:t>Consultative</a:t>
            </a:r>
          </a:p>
          <a:p>
            <a:pPr lvl="1" eaLnBrk="1" hangingPunct="1"/>
            <a:r>
              <a:rPr lang="en-AU"/>
              <a:t>View of users are sought, but are not binding on decision makers</a:t>
            </a:r>
          </a:p>
          <a:p>
            <a:pPr eaLnBrk="1" hangingPunct="1"/>
            <a:r>
              <a:rPr lang="en-AU"/>
              <a:t>Representative</a:t>
            </a:r>
          </a:p>
          <a:p>
            <a:pPr lvl="1" eaLnBrk="1" hangingPunct="1"/>
            <a:r>
              <a:rPr lang="en-AU"/>
              <a:t>Elected/selected representatives are involved in decision making</a:t>
            </a:r>
          </a:p>
          <a:p>
            <a:pPr lvl="1" eaLnBrk="1" hangingPunct="1"/>
            <a:r>
              <a:rPr lang="en-AU"/>
              <a:t>Much more equal ‘say’ in systems design</a:t>
            </a:r>
          </a:p>
          <a:p>
            <a:pPr eaLnBrk="1" hangingPunct="1"/>
            <a:r>
              <a:rPr lang="en-AU"/>
              <a:t>Consensus</a:t>
            </a:r>
          </a:p>
          <a:p>
            <a:pPr lvl="1" eaLnBrk="1" hangingPunct="1"/>
            <a:r>
              <a:rPr lang="en-AU"/>
              <a:t>All constituents are involved and have inputs to decision making</a:t>
            </a:r>
          </a:p>
        </p:txBody>
      </p:sp>
      <p:sp>
        <p:nvSpPr>
          <p:cNvPr id="3174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E2B2625F-4651-4459-A718-8FCF1954263E}" type="slidenum">
              <a:rPr lang="en-AU" smtClean="0"/>
              <a:pPr/>
              <a:t>22</a:t>
            </a:fld>
            <a:endParaRPr lang="en-AU"/>
          </a:p>
        </p:txBody>
      </p:sp>
      <p:sp>
        <p:nvSpPr>
          <p:cNvPr id="5" name="Line 5"/>
          <p:cNvSpPr>
            <a:spLocks noChangeShapeType="1"/>
          </p:cNvSpPr>
          <p:nvPr/>
        </p:nvSpPr>
        <p:spPr bwMode="auto">
          <a:xfrm>
            <a:off x="415925" y="1571625"/>
            <a:ext cx="0" cy="4392613"/>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p>
            <a:pPr>
              <a:defRPr/>
            </a:pPr>
            <a:endParaRPr lang="en-US" sz="1600">
              <a:ln w="57150">
                <a:solidFill>
                  <a:schemeClr val="tx1"/>
                </a:solidFill>
              </a:ln>
            </a:endParaRPr>
          </a:p>
        </p:txBody>
      </p:sp>
      <p:sp>
        <p:nvSpPr>
          <p:cNvPr id="31750" name="Text Box 6"/>
          <p:cNvSpPr txBox="1">
            <a:spLocks noChangeArrowheads="1"/>
          </p:cNvSpPr>
          <p:nvPr/>
        </p:nvSpPr>
        <p:spPr bwMode="auto">
          <a:xfrm rot="5400000">
            <a:off x="-1675606" y="3398044"/>
            <a:ext cx="37480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sz="1600"/>
              <a:t>Increasing amount of participation</a:t>
            </a: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1" y="233052"/>
            <a:ext cx="8162925" cy="459100"/>
          </a:xfrm>
        </p:spPr>
        <p:txBody>
          <a:bodyPr lIns="90488" tIns="44450" rIns="90488" bIns="44450"/>
          <a:lstStyle/>
          <a:p>
            <a:pPr eaLnBrk="1" fontAlgn="auto" hangingPunct="1">
              <a:spcAft>
                <a:spcPts val="0"/>
              </a:spcAft>
              <a:defRPr/>
            </a:pPr>
            <a:r>
              <a:rPr lang="en-AU" dirty="0"/>
              <a:t>Business/IRD &amp; participative systems design</a:t>
            </a:r>
          </a:p>
        </p:txBody>
      </p:sp>
      <p:sp>
        <p:nvSpPr>
          <p:cNvPr id="32770" name="Rectangle 3"/>
          <p:cNvSpPr>
            <a:spLocks noGrp="1" noChangeArrowheads="1"/>
          </p:cNvSpPr>
          <p:nvPr>
            <p:ph idx="1"/>
          </p:nvPr>
        </p:nvSpPr>
        <p:spPr/>
        <p:txBody>
          <a:bodyPr lIns="90488" tIns="44450" rIns="90488" bIns="44450"/>
          <a:lstStyle/>
          <a:p>
            <a:pPr eaLnBrk="1" hangingPunct="1"/>
            <a:r>
              <a:rPr lang="en-AU" sz="2500" dirty="0"/>
              <a:t>need to use group of</a:t>
            </a:r>
            <a:endParaRPr lang="en-AU" dirty="0"/>
          </a:p>
          <a:p>
            <a:pPr lvl="1" eaLnBrk="1" hangingPunct="1"/>
            <a:r>
              <a:rPr lang="en-AU" sz="2100" dirty="0"/>
              <a:t>user representatives</a:t>
            </a:r>
          </a:p>
          <a:p>
            <a:pPr lvl="1" eaLnBrk="1" hangingPunct="1"/>
            <a:r>
              <a:rPr lang="en-AU" sz="2100" dirty="0"/>
              <a:t>technical specialists</a:t>
            </a:r>
          </a:p>
          <a:p>
            <a:pPr eaLnBrk="1" hangingPunct="1"/>
            <a:r>
              <a:rPr lang="en-AU" sz="2500" dirty="0"/>
              <a:t>focus on</a:t>
            </a:r>
          </a:p>
          <a:p>
            <a:pPr lvl="1" eaLnBrk="1" hangingPunct="1"/>
            <a:r>
              <a:rPr lang="en-AU" sz="2100" dirty="0"/>
              <a:t>business problems &amp; opportunities</a:t>
            </a:r>
          </a:p>
          <a:p>
            <a:pPr lvl="1" eaLnBrk="1" hangingPunct="1"/>
            <a:r>
              <a:rPr lang="en-AU" sz="2100" dirty="0"/>
              <a:t>job satisfaction needs</a:t>
            </a:r>
          </a:p>
          <a:p>
            <a:pPr eaLnBrk="1" hangingPunct="1"/>
            <a:r>
              <a:rPr lang="en-AU" sz="2500" b="1" u="sng" dirty="0"/>
              <a:t>technical considerations deferred until</a:t>
            </a:r>
          </a:p>
          <a:p>
            <a:pPr lvl="1" eaLnBrk="1" hangingPunct="1"/>
            <a:r>
              <a:rPr lang="en-AU" sz="2100" dirty="0"/>
              <a:t>information requirements completed (or nearly completed)</a:t>
            </a:r>
          </a:p>
          <a:p>
            <a:pPr lvl="1" eaLnBrk="1" hangingPunct="1"/>
            <a:r>
              <a:rPr lang="en-AU" sz="2100" dirty="0"/>
              <a:t>business &amp; job satisfaction objectives formulated</a:t>
            </a:r>
          </a:p>
        </p:txBody>
      </p:sp>
      <p:sp>
        <p:nvSpPr>
          <p:cNvPr id="3277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C0C65D1B-7C06-41C8-90DC-FA63769C7D0E}" type="slidenum">
              <a:rPr lang="en-AU" smtClean="0"/>
              <a:pPr/>
              <a:t>23</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0">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70">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77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lIns="90488" tIns="44450" rIns="90488" bIns="44450">
            <a:normAutofit/>
          </a:bodyPr>
          <a:lstStyle/>
          <a:p>
            <a:pPr eaLnBrk="1" fontAlgn="auto" hangingPunct="1">
              <a:spcAft>
                <a:spcPts val="0"/>
              </a:spcAft>
              <a:defRPr/>
            </a:pPr>
            <a:r>
              <a:rPr lang="en-AU"/>
              <a:t>Propositions about ‘good’ systems design</a:t>
            </a:r>
          </a:p>
        </p:txBody>
      </p:sp>
      <p:sp>
        <p:nvSpPr>
          <p:cNvPr id="3379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FF8BA8DE-5BD4-4AEA-B159-A0A9D8706540}" type="slidenum">
              <a:rPr lang="en-AU" smtClean="0"/>
              <a:pPr/>
              <a:t>24</a:t>
            </a:fld>
            <a:endParaRPr lang="en-AU"/>
          </a:p>
        </p:txBody>
      </p:sp>
      <p:sp>
        <p:nvSpPr>
          <p:cNvPr id="33796" name="Rectangle 3"/>
          <p:cNvSpPr>
            <a:spLocks noChangeArrowheads="1"/>
          </p:cNvSpPr>
          <p:nvPr/>
        </p:nvSpPr>
        <p:spPr bwMode="auto">
          <a:xfrm>
            <a:off x="755650" y="1773238"/>
            <a:ext cx="77216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buSzPct val="100000"/>
              <a:buFontTx/>
              <a:buChar char="•"/>
            </a:pPr>
            <a:r>
              <a:rPr lang="en-AU" sz="3200">
                <a:latin typeface="Times New Roman" pitchFamily="18" charset="0"/>
              </a:rPr>
              <a:t>   design task needs to consider four variables</a:t>
            </a:r>
          </a:p>
        </p:txBody>
      </p:sp>
      <p:grpSp>
        <p:nvGrpSpPr>
          <p:cNvPr id="33797" name="Group 5"/>
          <p:cNvGrpSpPr>
            <a:grpSpLocks/>
          </p:cNvGrpSpPr>
          <p:nvPr/>
        </p:nvGrpSpPr>
        <p:grpSpPr bwMode="auto">
          <a:xfrm>
            <a:off x="3359150" y="3054350"/>
            <a:ext cx="2122488" cy="596900"/>
            <a:chOff x="2292" y="1924"/>
            <a:chExt cx="1448" cy="376"/>
          </a:xfrm>
        </p:grpSpPr>
        <p:sp>
          <p:nvSpPr>
            <p:cNvPr id="33815" name="Oval 6"/>
            <p:cNvSpPr>
              <a:spLocks noChangeArrowheads="1"/>
            </p:cNvSpPr>
            <p:nvPr/>
          </p:nvSpPr>
          <p:spPr bwMode="auto">
            <a:xfrm>
              <a:off x="2292" y="1924"/>
              <a:ext cx="1448" cy="37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6" name="Rectangle 7"/>
            <p:cNvSpPr>
              <a:spLocks noChangeArrowheads="1"/>
            </p:cNvSpPr>
            <p:nvPr/>
          </p:nvSpPr>
          <p:spPr bwMode="auto">
            <a:xfrm>
              <a:off x="2490" y="1958"/>
              <a:ext cx="111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en-AU" sz="2400">
                  <a:latin typeface="Times New Roman" pitchFamily="18" charset="0"/>
                </a:rPr>
                <a:t>Technology</a:t>
              </a:r>
            </a:p>
          </p:txBody>
        </p:sp>
      </p:grpSp>
      <p:grpSp>
        <p:nvGrpSpPr>
          <p:cNvPr id="33798" name="Group 8"/>
          <p:cNvGrpSpPr>
            <a:grpSpLocks/>
          </p:cNvGrpSpPr>
          <p:nvPr/>
        </p:nvGrpSpPr>
        <p:grpSpPr bwMode="auto">
          <a:xfrm>
            <a:off x="844550" y="4044950"/>
            <a:ext cx="2222500" cy="1179513"/>
            <a:chOff x="576" y="2548"/>
            <a:chExt cx="1517" cy="743"/>
          </a:xfrm>
        </p:grpSpPr>
        <p:sp>
          <p:nvSpPr>
            <p:cNvPr id="33812" name="Oval 9"/>
            <p:cNvSpPr>
              <a:spLocks noChangeArrowheads="1"/>
            </p:cNvSpPr>
            <p:nvPr/>
          </p:nvSpPr>
          <p:spPr bwMode="auto">
            <a:xfrm>
              <a:off x="576" y="2548"/>
              <a:ext cx="1448" cy="37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3" name="Rectangle 10"/>
            <p:cNvSpPr>
              <a:spLocks noChangeArrowheads="1"/>
            </p:cNvSpPr>
            <p:nvPr/>
          </p:nvSpPr>
          <p:spPr bwMode="auto">
            <a:xfrm>
              <a:off x="930" y="2582"/>
              <a:ext cx="68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en-AU" sz="2400">
                  <a:latin typeface="Times New Roman" pitchFamily="18" charset="0"/>
                </a:rPr>
                <a:t>People</a:t>
              </a:r>
            </a:p>
          </p:txBody>
        </p:sp>
        <p:sp>
          <p:nvSpPr>
            <p:cNvPr id="33814" name="Rectangle 11"/>
            <p:cNvSpPr>
              <a:spLocks noChangeArrowheads="1"/>
            </p:cNvSpPr>
            <p:nvPr/>
          </p:nvSpPr>
          <p:spPr bwMode="auto">
            <a:xfrm>
              <a:off x="722" y="2927"/>
              <a:ext cx="1371"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en-AU" sz="1600">
                  <a:latin typeface="Times New Roman" pitchFamily="18" charset="0"/>
                </a:rPr>
                <a:t>(with needs &amp; values, </a:t>
              </a:r>
            </a:p>
            <a:p>
              <a:pPr defTabSz="762000"/>
              <a:r>
                <a:rPr lang="en-AU" sz="1600">
                  <a:latin typeface="Times New Roman" pitchFamily="18" charset="0"/>
                </a:rPr>
                <a:t>job  satisfaction)</a:t>
              </a:r>
            </a:p>
          </p:txBody>
        </p:sp>
      </p:grpSp>
      <p:grpSp>
        <p:nvGrpSpPr>
          <p:cNvPr id="33799" name="Group 12"/>
          <p:cNvGrpSpPr>
            <a:grpSpLocks/>
          </p:cNvGrpSpPr>
          <p:nvPr/>
        </p:nvGrpSpPr>
        <p:grpSpPr bwMode="auto">
          <a:xfrm>
            <a:off x="5949950" y="4044950"/>
            <a:ext cx="2430463" cy="1423988"/>
            <a:chOff x="4060" y="2548"/>
            <a:chExt cx="1658" cy="897"/>
          </a:xfrm>
        </p:grpSpPr>
        <p:sp>
          <p:nvSpPr>
            <p:cNvPr id="33809" name="Oval 13"/>
            <p:cNvSpPr>
              <a:spLocks noChangeArrowheads="1"/>
            </p:cNvSpPr>
            <p:nvPr/>
          </p:nvSpPr>
          <p:spPr bwMode="auto">
            <a:xfrm>
              <a:off x="4060" y="2548"/>
              <a:ext cx="1448" cy="37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10" name="Rectangle 14"/>
            <p:cNvSpPr>
              <a:spLocks noChangeArrowheads="1"/>
            </p:cNvSpPr>
            <p:nvPr/>
          </p:nvSpPr>
          <p:spPr bwMode="auto">
            <a:xfrm>
              <a:off x="4518" y="2582"/>
              <a:ext cx="60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en-AU" sz="2400">
                  <a:latin typeface="Times New Roman" pitchFamily="18" charset="0"/>
                </a:rPr>
                <a:t>Tasks</a:t>
              </a:r>
            </a:p>
          </p:txBody>
        </p:sp>
        <p:sp>
          <p:nvSpPr>
            <p:cNvPr id="33811" name="Rectangle 15"/>
            <p:cNvSpPr>
              <a:spLocks noChangeArrowheads="1"/>
            </p:cNvSpPr>
            <p:nvPr/>
          </p:nvSpPr>
          <p:spPr bwMode="auto">
            <a:xfrm>
              <a:off x="4153" y="2927"/>
              <a:ext cx="1565"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en-AU" sz="1600">
                  <a:latin typeface="Times New Roman" pitchFamily="18" charset="0"/>
                </a:rPr>
                <a:t>(organisation of work,</a:t>
              </a:r>
            </a:p>
            <a:p>
              <a:pPr defTabSz="762000"/>
              <a:r>
                <a:rPr lang="en-AU" sz="1600">
                  <a:latin typeface="Times New Roman" pitchFamily="18" charset="0"/>
                </a:rPr>
                <a:t>which require motivation </a:t>
              </a:r>
            </a:p>
            <a:p>
              <a:pPr defTabSz="762000"/>
              <a:r>
                <a:rPr lang="en-AU" sz="1600">
                  <a:latin typeface="Times New Roman" pitchFamily="18" charset="0"/>
                </a:rPr>
                <a:t>&amp; competence)</a:t>
              </a:r>
            </a:p>
          </p:txBody>
        </p:sp>
      </p:grpSp>
      <p:sp>
        <p:nvSpPr>
          <p:cNvPr id="33800" name="Oval 17"/>
          <p:cNvSpPr>
            <a:spLocks noChangeArrowheads="1"/>
          </p:cNvSpPr>
          <p:nvPr/>
        </p:nvSpPr>
        <p:spPr bwMode="auto">
          <a:xfrm>
            <a:off x="3435350" y="4868863"/>
            <a:ext cx="2289175" cy="865187"/>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01" name="Rectangle 18"/>
          <p:cNvSpPr>
            <a:spLocks noChangeArrowheads="1"/>
          </p:cNvSpPr>
          <p:nvPr/>
        </p:nvSpPr>
        <p:spPr bwMode="auto">
          <a:xfrm>
            <a:off x="3649663" y="5013325"/>
            <a:ext cx="1973262"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lnSpc>
                <a:spcPct val="70000"/>
              </a:lnSpc>
            </a:pPr>
            <a:r>
              <a:rPr lang="en-AU" sz="2400">
                <a:latin typeface="Times New Roman" pitchFamily="18" charset="0"/>
              </a:rPr>
              <a:t>Organisational</a:t>
            </a:r>
          </a:p>
          <a:p>
            <a:pPr algn="ctr" defTabSz="762000">
              <a:lnSpc>
                <a:spcPct val="70000"/>
              </a:lnSpc>
            </a:pPr>
            <a:r>
              <a:rPr lang="en-AU" sz="2400">
                <a:latin typeface="Times New Roman" pitchFamily="18" charset="0"/>
              </a:rPr>
              <a:t>environment</a:t>
            </a:r>
          </a:p>
        </p:txBody>
      </p:sp>
      <p:sp>
        <p:nvSpPr>
          <p:cNvPr id="33802" name="Rectangle 19"/>
          <p:cNvSpPr>
            <a:spLocks noChangeArrowheads="1"/>
          </p:cNvSpPr>
          <p:nvPr/>
        </p:nvSpPr>
        <p:spPr bwMode="auto">
          <a:xfrm>
            <a:off x="3708400" y="5734050"/>
            <a:ext cx="176847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(reflecting mission </a:t>
            </a:r>
          </a:p>
          <a:p>
            <a:pPr algn="ctr" defTabSz="762000"/>
            <a:r>
              <a:rPr lang="en-AU" sz="1600">
                <a:latin typeface="Times New Roman" pitchFamily="18" charset="0"/>
              </a:rPr>
              <a:t>&amp; objectives)</a:t>
            </a:r>
          </a:p>
        </p:txBody>
      </p:sp>
      <p:sp>
        <p:nvSpPr>
          <p:cNvPr id="33803" name="Line 20"/>
          <p:cNvSpPr>
            <a:spLocks noChangeShapeType="1"/>
          </p:cNvSpPr>
          <p:nvPr/>
        </p:nvSpPr>
        <p:spPr bwMode="auto">
          <a:xfrm flipV="1">
            <a:off x="2743200" y="3581400"/>
            <a:ext cx="762000" cy="5334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3804" name="Line 21"/>
          <p:cNvSpPr>
            <a:spLocks noChangeShapeType="1"/>
          </p:cNvSpPr>
          <p:nvPr/>
        </p:nvSpPr>
        <p:spPr bwMode="auto">
          <a:xfrm>
            <a:off x="2743200" y="4495800"/>
            <a:ext cx="762000" cy="6858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3805" name="Line 22"/>
          <p:cNvSpPr>
            <a:spLocks noChangeShapeType="1"/>
          </p:cNvSpPr>
          <p:nvPr/>
        </p:nvSpPr>
        <p:spPr bwMode="auto">
          <a:xfrm>
            <a:off x="5335588" y="3505200"/>
            <a:ext cx="838200" cy="6096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3806" name="Line 23"/>
          <p:cNvSpPr>
            <a:spLocks noChangeShapeType="1"/>
          </p:cNvSpPr>
          <p:nvPr/>
        </p:nvSpPr>
        <p:spPr bwMode="auto">
          <a:xfrm flipV="1">
            <a:off x="5335588" y="4495800"/>
            <a:ext cx="762000" cy="5334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3807" name="Line 24"/>
          <p:cNvSpPr>
            <a:spLocks noChangeShapeType="1"/>
          </p:cNvSpPr>
          <p:nvPr/>
        </p:nvSpPr>
        <p:spPr bwMode="auto">
          <a:xfrm>
            <a:off x="2971800" y="4343400"/>
            <a:ext cx="2973388" cy="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3808" name="Text Box 25"/>
          <p:cNvSpPr txBox="1">
            <a:spLocks noChangeArrowheads="1"/>
          </p:cNvSpPr>
          <p:nvPr/>
        </p:nvSpPr>
        <p:spPr bwMode="auto">
          <a:xfrm>
            <a:off x="3492500" y="2492375"/>
            <a:ext cx="1781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sz="1600">
                <a:latin typeface="Times New Roman" pitchFamily="18" charset="0"/>
              </a:rPr>
              <a:t>(with requirements </a:t>
            </a:r>
          </a:p>
          <a:p>
            <a:r>
              <a:rPr lang="en-AU" sz="1600">
                <a:latin typeface="Times New Roman" pitchFamily="18" charset="0"/>
              </a:rPr>
              <a:t>&amp; constraints)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lIns="90488" tIns="44450" rIns="90488" bIns="44450">
            <a:normAutofit/>
          </a:bodyPr>
          <a:lstStyle/>
          <a:p>
            <a:pPr eaLnBrk="1" fontAlgn="auto" hangingPunct="1">
              <a:spcAft>
                <a:spcPts val="0"/>
              </a:spcAft>
              <a:defRPr/>
            </a:pPr>
            <a:r>
              <a:rPr lang="en-AU"/>
              <a:t>Propositions about ‘good’ systems design (cont)</a:t>
            </a:r>
          </a:p>
        </p:txBody>
      </p:sp>
      <p:sp>
        <p:nvSpPr>
          <p:cNvPr id="34818" name="Rectangle 3"/>
          <p:cNvSpPr>
            <a:spLocks noGrp="1" noChangeArrowheads="1"/>
          </p:cNvSpPr>
          <p:nvPr>
            <p:ph idx="1"/>
          </p:nvPr>
        </p:nvSpPr>
        <p:spPr>
          <a:xfrm>
            <a:off x="714375" y="1500188"/>
            <a:ext cx="7927975" cy="4114800"/>
          </a:xfrm>
        </p:spPr>
        <p:txBody>
          <a:bodyPr lIns="90488" tIns="44450" rIns="90488" bIns="44450"/>
          <a:lstStyle/>
          <a:p>
            <a:pPr eaLnBrk="1" hangingPunct="1"/>
            <a:r>
              <a:rPr lang="en-AU" sz="2500" dirty="0"/>
              <a:t>introduction of new technology provides opportunity for wider change &amp; improvement</a:t>
            </a:r>
          </a:p>
          <a:p>
            <a:pPr lvl="1" eaLnBrk="1" hangingPunct="1"/>
            <a:r>
              <a:rPr lang="en-AU" sz="2100" dirty="0"/>
              <a:t>What are our business strategy/objectives</a:t>
            </a:r>
          </a:p>
          <a:p>
            <a:pPr lvl="1" eaLnBrk="1" hangingPunct="1"/>
            <a:r>
              <a:rPr lang="en-AU" sz="2100" dirty="0"/>
              <a:t>what is impeding efficiency?</a:t>
            </a:r>
          </a:p>
          <a:p>
            <a:pPr lvl="1" eaLnBrk="1" hangingPunct="1"/>
            <a:r>
              <a:rPr lang="en-AU" sz="2100" dirty="0"/>
              <a:t>what could improve effectiveness?</a:t>
            </a:r>
          </a:p>
          <a:p>
            <a:pPr eaLnBrk="1" hangingPunct="1"/>
            <a:r>
              <a:rPr lang="en-AU" sz="2500" dirty="0"/>
              <a:t>some change easy, some change difficult (almost impossible)</a:t>
            </a:r>
          </a:p>
          <a:p>
            <a:pPr lvl="1" eaLnBrk="1" hangingPunct="1"/>
            <a:r>
              <a:rPr lang="en-AU" sz="2100" dirty="0"/>
              <a:t>Impossible? = tensions between keeping inventories low, but customer responsiveness high</a:t>
            </a:r>
          </a:p>
          <a:p>
            <a:pPr lvl="2" eaLnBrk="1" hangingPunct="1"/>
            <a:r>
              <a:rPr lang="en-AU" sz="1900" dirty="0"/>
              <a:t>Aim to minimise, compromise</a:t>
            </a:r>
          </a:p>
          <a:p>
            <a:pPr lvl="1" eaLnBrk="1" hangingPunct="1"/>
            <a:r>
              <a:rPr lang="en-AU" sz="2100" dirty="0"/>
              <a:t>Possible? = bottlenecks, insufficient information, inadequate equipment</a:t>
            </a:r>
          </a:p>
          <a:p>
            <a:pPr lvl="2" eaLnBrk="1" hangingPunct="1"/>
            <a:r>
              <a:rPr lang="en-AU" sz="1900" dirty="0"/>
              <a:t>Aim to remove</a:t>
            </a:r>
          </a:p>
        </p:txBody>
      </p:sp>
      <p:sp>
        <p:nvSpPr>
          <p:cNvPr id="3481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215749A-17B6-4F32-9A1C-C8C4A1EBEB05}" type="slidenum">
              <a:rPr lang="en-AU" smtClean="0"/>
              <a:pPr/>
              <a:t>25</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1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818">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818">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81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lIns="90488" tIns="44450" rIns="90488" bIns="44450">
            <a:normAutofit/>
          </a:bodyPr>
          <a:lstStyle/>
          <a:p>
            <a:pPr eaLnBrk="1" fontAlgn="auto" hangingPunct="1">
              <a:spcAft>
                <a:spcPts val="0"/>
              </a:spcAft>
              <a:defRPr/>
            </a:pPr>
            <a:r>
              <a:rPr lang="en-AU"/>
              <a:t>Propositions about ‘good’ systems design (cont)</a:t>
            </a:r>
          </a:p>
        </p:txBody>
      </p:sp>
      <p:sp>
        <p:nvSpPr>
          <p:cNvPr id="35842" name="Rectangle 3"/>
          <p:cNvSpPr>
            <a:spLocks noGrp="1" noChangeArrowheads="1"/>
          </p:cNvSpPr>
          <p:nvPr>
            <p:ph idx="1"/>
          </p:nvPr>
        </p:nvSpPr>
        <p:spPr>
          <a:xfrm>
            <a:off x="500063" y="1785938"/>
            <a:ext cx="8229600" cy="4525962"/>
          </a:xfrm>
        </p:spPr>
        <p:txBody>
          <a:bodyPr lIns="90488" tIns="44450" rIns="90488" bIns="44450"/>
          <a:lstStyle/>
          <a:p>
            <a:pPr eaLnBrk="1" hangingPunct="1"/>
            <a:r>
              <a:rPr lang="en-AU" dirty="0"/>
              <a:t>introduction of new technology changes individual’s tasks and responsibilities</a:t>
            </a:r>
          </a:p>
          <a:p>
            <a:pPr lvl="1" eaLnBrk="1" hangingPunct="1"/>
            <a:r>
              <a:rPr lang="en-AU" dirty="0"/>
              <a:t>job redesign an important part of systems design</a:t>
            </a:r>
          </a:p>
          <a:p>
            <a:pPr eaLnBrk="1" hangingPunct="1">
              <a:buFont typeface="Wingdings" pitchFamily="2" charset="2"/>
              <a:buNone/>
            </a:pPr>
            <a:endParaRPr lang="en-AU" b="1" i="1" dirty="0"/>
          </a:p>
          <a:p>
            <a:pPr eaLnBrk="1" hangingPunct="1">
              <a:buFont typeface="Wingdings" pitchFamily="2" charset="2"/>
              <a:buNone/>
            </a:pPr>
            <a:endParaRPr lang="en-AU" b="1" i="1" dirty="0"/>
          </a:p>
          <a:p>
            <a:pPr eaLnBrk="1" hangingPunct="1">
              <a:buFont typeface="Wingdings" pitchFamily="2" charset="2"/>
              <a:buNone/>
            </a:pPr>
            <a:r>
              <a:rPr lang="en-AU" b="1" i="1" dirty="0"/>
              <a:t>Overall aim:</a:t>
            </a:r>
          </a:p>
          <a:p>
            <a:pPr lvl="1" eaLnBrk="1" hangingPunct="1"/>
            <a:r>
              <a:rPr lang="en-AU" dirty="0"/>
              <a:t>to introduce technical and organisational change to assist both individual and organisation to achieve group and individual missions</a:t>
            </a:r>
          </a:p>
        </p:txBody>
      </p:sp>
      <p:sp>
        <p:nvSpPr>
          <p:cNvPr id="3584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C9B6CDB-3680-40DE-9D7A-CD92746F3B77}" type="slidenum">
              <a:rPr lang="en-AU" smtClean="0"/>
              <a:pPr/>
              <a:t>26</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468313" y="0"/>
            <a:ext cx="8229600" cy="1371600"/>
          </a:xfrm>
        </p:spPr>
        <p:txBody>
          <a:bodyPr/>
          <a:lstStyle/>
          <a:p>
            <a:pPr eaLnBrk="1" hangingPunct="1">
              <a:defRPr/>
            </a:pPr>
            <a:r>
              <a:rPr lang="en-AU" sz="4000" dirty="0"/>
              <a:t>ETHICS = 11 steps </a:t>
            </a:r>
            <a:br>
              <a:rPr lang="en-AU" sz="4000" dirty="0"/>
            </a:br>
            <a:endParaRPr lang="en-AU" sz="4000" dirty="0"/>
          </a:p>
        </p:txBody>
      </p:sp>
      <p:sp>
        <p:nvSpPr>
          <p:cNvPr id="36868" name="Rectangle 3"/>
          <p:cNvSpPr>
            <a:spLocks noGrp="1" noChangeArrowheads="1"/>
          </p:cNvSpPr>
          <p:nvPr>
            <p:ph idx="1"/>
          </p:nvPr>
        </p:nvSpPr>
        <p:spPr>
          <a:xfrm>
            <a:off x="428625" y="1214438"/>
            <a:ext cx="8229600" cy="4525962"/>
          </a:xfrm>
        </p:spPr>
        <p:txBody>
          <a:bodyPr/>
          <a:lstStyle/>
          <a:p>
            <a:pPr marL="552450" indent="-552450" eaLnBrk="1" hangingPunct="1">
              <a:buFont typeface="Wingdings" pitchFamily="2" charset="2"/>
              <a:buAutoNum type="arabicPeriod"/>
            </a:pPr>
            <a:r>
              <a:rPr lang="en-AU" sz="2000" dirty="0"/>
              <a:t>Why change?</a:t>
            </a:r>
          </a:p>
          <a:p>
            <a:pPr marL="933450" lvl="1" indent="-476250" eaLnBrk="1" hangingPunct="1">
              <a:buFont typeface="Wingdings" pitchFamily="2" charset="2"/>
              <a:buChar char="¡"/>
            </a:pPr>
            <a:r>
              <a:rPr lang="en-AU" sz="1800" dirty="0"/>
              <a:t>Current problems, opportunities for improvement?</a:t>
            </a:r>
          </a:p>
          <a:p>
            <a:pPr marL="933450" lvl="1" indent="-476250" eaLnBrk="1" hangingPunct="1">
              <a:buFont typeface="Wingdings" pitchFamily="2" charset="2"/>
              <a:buChar char="¡"/>
            </a:pPr>
            <a:r>
              <a:rPr lang="en-AU" sz="1800" dirty="0"/>
              <a:t>Future demands?</a:t>
            </a:r>
          </a:p>
          <a:p>
            <a:pPr marL="933450" lvl="1" indent="-476250" eaLnBrk="1" hangingPunct="1">
              <a:buFont typeface="Wingdings" pitchFamily="2" charset="2"/>
              <a:buChar char="¡"/>
            </a:pPr>
            <a:r>
              <a:rPr lang="en-AU" sz="1800" dirty="0"/>
              <a:t>Results in convincing statement of the need for change</a:t>
            </a:r>
          </a:p>
          <a:p>
            <a:pPr marL="552450" indent="-552450" eaLnBrk="1" hangingPunct="1">
              <a:buFont typeface="Wingdings" pitchFamily="2" charset="2"/>
              <a:buAutoNum type="arabicPeriod"/>
            </a:pPr>
            <a:r>
              <a:rPr lang="en-AU" sz="2000" dirty="0"/>
              <a:t>Systems boundaries</a:t>
            </a:r>
          </a:p>
          <a:p>
            <a:pPr marL="933450" lvl="1" indent="-476250" eaLnBrk="1" hangingPunct="1">
              <a:buFont typeface="Wingdings" pitchFamily="2" charset="2"/>
              <a:buChar char="¡"/>
            </a:pPr>
            <a:r>
              <a:rPr lang="en-AU" sz="1800" dirty="0"/>
              <a:t>Business activities affected </a:t>
            </a:r>
          </a:p>
          <a:p>
            <a:pPr marL="933450" lvl="1" indent="-476250" eaLnBrk="1" hangingPunct="1">
              <a:buFont typeface="Wingdings" pitchFamily="2" charset="2"/>
              <a:buChar char="¡"/>
            </a:pPr>
            <a:r>
              <a:rPr lang="en-AU" sz="1800" dirty="0"/>
              <a:t>Existing technologies affected </a:t>
            </a:r>
          </a:p>
          <a:p>
            <a:pPr marL="933450" lvl="1" indent="-476250" eaLnBrk="1" hangingPunct="1">
              <a:buFont typeface="Wingdings" pitchFamily="2" charset="2"/>
              <a:buChar char="¡"/>
            </a:pPr>
            <a:r>
              <a:rPr lang="en-AU" sz="1800" dirty="0"/>
              <a:t>Organisational units (&amp; people) affected </a:t>
            </a:r>
          </a:p>
          <a:p>
            <a:pPr marL="933450" lvl="1" indent="-476250" eaLnBrk="1" hangingPunct="1">
              <a:buFont typeface="Wingdings" pitchFamily="2" charset="2"/>
              <a:buChar char="¡"/>
            </a:pPr>
            <a:r>
              <a:rPr lang="en-AU" sz="1800" dirty="0"/>
              <a:t>Affected parts of organisational environment (customers? Suppliers?)</a:t>
            </a:r>
          </a:p>
          <a:p>
            <a:pPr marL="1333500" lvl="2" indent="-419100" eaLnBrk="1" hangingPunct="1">
              <a:buFont typeface="Wingdings" pitchFamily="2" charset="2"/>
              <a:buChar char="¡"/>
            </a:pPr>
            <a:r>
              <a:rPr lang="en-AU" sz="1600" dirty="0"/>
              <a:t>What is unaffected?</a:t>
            </a:r>
          </a:p>
          <a:p>
            <a:pPr marL="552450" indent="-552450" eaLnBrk="1" hangingPunct="1">
              <a:buFont typeface="Wingdings" pitchFamily="2" charset="2"/>
              <a:buAutoNum type="arabicPeriod"/>
            </a:pPr>
            <a:r>
              <a:rPr lang="en-AU" sz="2000" dirty="0"/>
              <a:t>Description of existing system</a:t>
            </a:r>
          </a:p>
          <a:p>
            <a:pPr marL="933450" lvl="1" indent="-476250" eaLnBrk="1" hangingPunct="1">
              <a:buFont typeface="Wingdings" pitchFamily="2" charset="2"/>
              <a:buChar char="¡"/>
            </a:pPr>
            <a:r>
              <a:rPr lang="en-AU" sz="1800" dirty="0"/>
              <a:t>People tend to know their own jobs, but NOT how they interact with others</a:t>
            </a:r>
          </a:p>
          <a:p>
            <a:pPr marL="933450" lvl="1" indent="-476250" eaLnBrk="1" hangingPunct="1">
              <a:buFont typeface="Wingdings" pitchFamily="2" charset="2"/>
              <a:buChar char="¡"/>
            </a:pPr>
            <a:r>
              <a:rPr lang="en-AU" sz="1800" dirty="0"/>
              <a:t>Input/activities/output</a:t>
            </a:r>
          </a:p>
          <a:p>
            <a:pPr marL="933450" lvl="1" indent="-476250" eaLnBrk="1" hangingPunct="1">
              <a:buFont typeface="Wingdings" pitchFamily="2" charset="2"/>
              <a:buChar char="¡"/>
            </a:pPr>
            <a:r>
              <a:rPr lang="en-AU" sz="1800" dirty="0"/>
              <a:t>At five different levels</a:t>
            </a:r>
          </a:p>
          <a:p>
            <a:pPr marL="933450" lvl="1" indent="-476250" eaLnBrk="1" hangingPunct="1"/>
            <a:endParaRPr lang="en-AU" sz="1800" dirty="0"/>
          </a:p>
          <a:p>
            <a:pPr marL="552450" indent="-552450" eaLnBrk="1" hangingPunct="1">
              <a:buFont typeface="Wingdings" pitchFamily="2" charset="2"/>
              <a:buAutoNum type="arabicPeriod"/>
            </a:pPr>
            <a:endParaRPr lang="en-AU" sz="2000" dirty="0"/>
          </a:p>
          <a:p>
            <a:pPr marL="933450" lvl="1" indent="-476250" eaLnBrk="1" hangingPunct="1">
              <a:buFont typeface="Wingdings" pitchFamily="2" charset="2"/>
              <a:buNone/>
            </a:pPr>
            <a:r>
              <a:rPr lang="en-AU" sz="1800" dirty="0"/>
              <a:t>	</a:t>
            </a:r>
          </a:p>
        </p:txBody>
      </p:sp>
      <p:sp>
        <p:nvSpPr>
          <p:cNvPr id="36866"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586CB2F-6D9E-4C2E-A67B-1CFDA588006A}" type="slidenum">
              <a:rPr lang="en-AU" smtClean="0"/>
              <a:pPr/>
              <a:t>27</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868">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8">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8">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868">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868">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868">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868">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86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defRPr/>
            </a:pPr>
            <a:r>
              <a:rPr lang="en-AU" dirty="0"/>
              <a:t>Five levels</a:t>
            </a:r>
            <a:endParaRPr lang="en-US" dirty="0"/>
          </a:p>
        </p:txBody>
      </p:sp>
      <p:sp>
        <p:nvSpPr>
          <p:cNvPr id="37890" name="Content Placeholder 1"/>
          <p:cNvSpPr>
            <a:spLocks noGrp="1"/>
          </p:cNvSpPr>
          <p:nvPr>
            <p:ph idx="1"/>
          </p:nvPr>
        </p:nvSpPr>
        <p:spPr/>
        <p:txBody>
          <a:bodyPr/>
          <a:lstStyle/>
          <a:p>
            <a:pPr eaLnBrk="1" hangingPunct="1"/>
            <a:r>
              <a:rPr lang="en-AU" dirty="0"/>
              <a:t>Operating activities</a:t>
            </a:r>
          </a:p>
          <a:p>
            <a:pPr lvl="1" eaLnBrk="1" hangingPunct="1"/>
            <a:r>
              <a:rPr lang="en-AU" dirty="0"/>
              <a:t>What are the most important day-to-day tasks?</a:t>
            </a:r>
          </a:p>
          <a:p>
            <a:pPr eaLnBrk="1" hangingPunct="1"/>
            <a:r>
              <a:rPr lang="en-AU" dirty="0"/>
              <a:t>Problem prevention/solution</a:t>
            </a:r>
          </a:p>
          <a:p>
            <a:pPr lvl="1" eaLnBrk="1" hangingPunct="1"/>
            <a:r>
              <a:rPr lang="en-AU" dirty="0"/>
              <a:t>What are the key problems that are encountered &amp; need to be quickly and easily solved?</a:t>
            </a:r>
          </a:p>
          <a:p>
            <a:pPr eaLnBrk="1" hangingPunct="1"/>
            <a:r>
              <a:rPr lang="en-AU" dirty="0"/>
              <a:t>Co-ordination activities</a:t>
            </a:r>
          </a:p>
          <a:p>
            <a:pPr lvl="1" eaLnBrk="1" hangingPunct="1"/>
            <a:r>
              <a:rPr lang="en-AU" dirty="0"/>
              <a:t>What activities must be co-ordinated within the system?</a:t>
            </a:r>
          </a:p>
          <a:p>
            <a:pPr lvl="1" eaLnBrk="1" hangingPunct="1"/>
            <a:r>
              <a:rPr lang="en-AU" dirty="0"/>
              <a:t>What activities must be co-ordinated with other systems?</a:t>
            </a:r>
          </a:p>
          <a:p>
            <a:r>
              <a:rPr lang="en-AU" dirty="0"/>
              <a:t>Development activities</a:t>
            </a:r>
          </a:p>
          <a:p>
            <a:pPr lvl="1"/>
            <a:r>
              <a:rPr lang="en-AU" dirty="0"/>
              <a:t>What activities, products, services, </a:t>
            </a:r>
            <a:r>
              <a:rPr lang="en-AU" dirty="0" err="1"/>
              <a:t>etc</a:t>
            </a:r>
            <a:r>
              <a:rPr lang="en-AU" dirty="0"/>
              <a:t> need to be developed or improved?</a:t>
            </a:r>
          </a:p>
          <a:p>
            <a:r>
              <a:rPr lang="en-AU" dirty="0"/>
              <a:t>Control activities</a:t>
            </a:r>
          </a:p>
          <a:p>
            <a:pPr lvl="1"/>
            <a:r>
              <a:rPr lang="en-AU" dirty="0"/>
              <a:t>How is the system controlled now? (Targets set, progress monitored, </a:t>
            </a:r>
            <a:r>
              <a:rPr lang="en-AU" dirty="0" err="1"/>
              <a:t>etc</a:t>
            </a:r>
            <a:r>
              <a:rPr lang="en-AU" dirty="0"/>
              <a:t>)</a:t>
            </a:r>
          </a:p>
          <a:p>
            <a:endParaRPr lang="en-AU" dirty="0"/>
          </a:p>
          <a:p>
            <a:pPr eaLnBrk="1" hangingPunct="1"/>
            <a:endParaRPr lang="en-US" dirty="0"/>
          </a:p>
        </p:txBody>
      </p:sp>
      <p:sp>
        <p:nvSpPr>
          <p:cNvPr id="3789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22075077-3EAE-4CF1-9EF7-39ACB9A5F6AA}" type="slidenum">
              <a:rPr lang="en-AU" smtClean="0"/>
              <a:pPr/>
              <a:t>28</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789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89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89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890">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890">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890">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89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6" name="Rectangle 4"/>
          <p:cNvSpPr>
            <a:spLocks noGrp="1" noChangeArrowheads="1"/>
          </p:cNvSpPr>
          <p:nvPr>
            <p:ph type="title"/>
          </p:nvPr>
        </p:nvSpPr>
        <p:spPr>
          <a:xfrm>
            <a:off x="468313" y="0"/>
            <a:ext cx="8229600" cy="692696"/>
          </a:xfrm>
        </p:spPr>
        <p:txBody>
          <a:bodyPr anchor="b"/>
          <a:lstStyle/>
          <a:p>
            <a:pPr eaLnBrk="1" hangingPunct="1">
              <a:defRPr/>
            </a:pPr>
            <a:r>
              <a:rPr lang="en-AU" sz="4000" dirty="0"/>
              <a:t>ETHICS = 11 steps</a:t>
            </a:r>
          </a:p>
        </p:txBody>
      </p:sp>
      <p:sp>
        <p:nvSpPr>
          <p:cNvPr id="40963" name="Rectangle 3"/>
          <p:cNvSpPr>
            <a:spLocks noGrp="1" noChangeArrowheads="1"/>
          </p:cNvSpPr>
          <p:nvPr>
            <p:ph idx="1"/>
          </p:nvPr>
        </p:nvSpPr>
        <p:spPr>
          <a:xfrm>
            <a:off x="471226" y="1124744"/>
            <a:ext cx="8070850" cy="4191000"/>
          </a:xfrm>
        </p:spPr>
        <p:txBody>
          <a:bodyPr/>
          <a:lstStyle/>
          <a:p>
            <a:pPr marL="552450" indent="-552450" eaLnBrk="1" hangingPunct="1">
              <a:buFont typeface="Wingdings" pitchFamily="2" charset="2"/>
              <a:buNone/>
            </a:pPr>
            <a:r>
              <a:rPr lang="en-AU" sz="2800" dirty="0"/>
              <a:t>4.	Description of key objectives, tasks, outputs</a:t>
            </a:r>
          </a:p>
          <a:p>
            <a:pPr marL="933450" lvl="1" indent="-476250" eaLnBrk="1" hangingPunct="1"/>
            <a:r>
              <a:rPr lang="en-AU" sz="2400" dirty="0"/>
              <a:t>Why do particular areas/groups exist?  What is their role?  What is their purpose, mission?</a:t>
            </a:r>
          </a:p>
          <a:p>
            <a:pPr marL="933450" lvl="1" indent="-476250" eaLnBrk="1" hangingPunct="1"/>
            <a:r>
              <a:rPr lang="en-AU" sz="2400" dirty="0"/>
              <a:t>Given this, what should their responsibilities and functions be?</a:t>
            </a:r>
          </a:p>
          <a:p>
            <a:pPr marL="933450" lvl="1" indent="-476250" eaLnBrk="1" hangingPunct="1"/>
            <a:r>
              <a:rPr lang="en-AU" sz="2400" dirty="0"/>
              <a:t>Give these objectives, what are the key tasks?</a:t>
            </a:r>
          </a:p>
          <a:p>
            <a:pPr marL="933450" lvl="1" indent="-476250" eaLnBrk="1" hangingPunct="1"/>
            <a:r>
              <a:rPr lang="en-AU" sz="2400" dirty="0"/>
              <a:t>What information requirements thus exist?</a:t>
            </a:r>
          </a:p>
          <a:p>
            <a:pPr marL="933450" lvl="1" indent="-476250" eaLnBrk="1" hangingPunct="1"/>
            <a:r>
              <a:rPr lang="en-AU" sz="2400" dirty="0"/>
              <a:t>How closely do their current activities match what they should be doing?</a:t>
            </a:r>
          </a:p>
        </p:txBody>
      </p:sp>
      <p:sp>
        <p:nvSpPr>
          <p:cNvPr id="40962"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CCB9A7A2-885F-43A9-B0A8-9E3882B1D56A}" type="slidenum">
              <a:rPr lang="en-AU" smtClean="0"/>
              <a:pPr/>
              <a:t>29</a:t>
            </a:fld>
            <a:endParaRPr lang="en-AU"/>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a:t>What is ETHICS?</a:t>
            </a:r>
          </a:p>
        </p:txBody>
      </p:sp>
      <p:sp>
        <p:nvSpPr>
          <p:cNvPr id="13314" name="Rectangle 3"/>
          <p:cNvSpPr>
            <a:spLocks noGrp="1" noChangeArrowheads="1"/>
          </p:cNvSpPr>
          <p:nvPr>
            <p:ph sz="half" idx="1"/>
          </p:nvPr>
        </p:nvSpPr>
        <p:spPr>
          <a:xfrm>
            <a:off x="2446338" y="1827213"/>
            <a:ext cx="2319337" cy="4114800"/>
          </a:xfrm>
        </p:spPr>
        <p:txBody>
          <a:bodyPr lIns="90488" tIns="44450" rIns="90488" bIns="44450"/>
          <a:lstStyle/>
          <a:p>
            <a:pPr eaLnBrk="1" hangingPunct="1">
              <a:buFont typeface="Wingdings" pitchFamily="2" charset="2"/>
              <a:buNone/>
            </a:pPr>
            <a:r>
              <a:rPr lang="en-AU" sz="2900" b="1"/>
              <a:t>E</a:t>
            </a:r>
          </a:p>
          <a:p>
            <a:pPr eaLnBrk="1" hangingPunct="1">
              <a:buFont typeface="Wingdings" pitchFamily="2" charset="2"/>
              <a:buNone/>
            </a:pPr>
            <a:r>
              <a:rPr lang="en-AU" sz="2900" b="1"/>
              <a:t>T </a:t>
            </a:r>
          </a:p>
          <a:p>
            <a:pPr eaLnBrk="1" hangingPunct="1">
              <a:buFont typeface="Wingdings" pitchFamily="2" charset="2"/>
              <a:buNone/>
            </a:pPr>
            <a:r>
              <a:rPr lang="en-AU" sz="2900" b="1"/>
              <a:t>H</a:t>
            </a:r>
          </a:p>
          <a:p>
            <a:pPr eaLnBrk="1" hangingPunct="1">
              <a:buFont typeface="Wingdings" pitchFamily="2" charset="2"/>
              <a:buNone/>
            </a:pPr>
            <a:r>
              <a:rPr lang="en-AU" sz="2900" b="1"/>
              <a:t>I</a:t>
            </a:r>
          </a:p>
          <a:p>
            <a:pPr eaLnBrk="1" hangingPunct="1">
              <a:buFont typeface="Wingdings" pitchFamily="2" charset="2"/>
              <a:buNone/>
            </a:pPr>
            <a:r>
              <a:rPr lang="en-AU" sz="2900" b="1"/>
              <a:t>C</a:t>
            </a:r>
          </a:p>
          <a:p>
            <a:pPr eaLnBrk="1" hangingPunct="1">
              <a:buFont typeface="Wingdings" pitchFamily="2" charset="2"/>
              <a:buNone/>
            </a:pPr>
            <a:r>
              <a:rPr lang="en-AU" sz="2900" b="1"/>
              <a:t>S</a:t>
            </a:r>
          </a:p>
        </p:txBody>
      </p:sp>
      <p:sp>
        <p:nvSpPr>
          <p:cNvPr id="13315" name="Rectangle 4"/>
          <p:cNvSpPr>
            <a:spLocks noGrp="1" noChangeArrowheads="1"/>
          </p:cNvSpPr>
          <p:nvPr>
            <p:ph sz="half" idx="2"/>
          </p:nvPr>
        </p:nvSpPr>
        <p:spPr>
          <a:xfrm>
            <a:off x="3095625" y="1827213"/>
            <a:ext cx="4081463" cy="4114800"/>
          </a:xfrm>
        </p:spPr>
        <p:txBody>
          <a:bodyPr lIns="90488" tIns="44450" rIns="90488" bIns="44450"/>
          <a:lstStyle/>
          <a:p>
            <a:pPr eaLnBrk="1" hangingPunct="1">
              <a:buFont typeface="Wingdings" pitchFamily="2" charset="2"/>
              <a:buNone/>
            </a:pPr>
            <a:r>
              <a:rPr lang="en-AU" sz="2900" b="1"/>
              <a:t>E</a:t>
            </a:r>
            <a:r>
              <a:rPr lang="en-AU" sz="2500"/>
              <a:t>ffective</a:t>
            </a:r>
          </a:p>
          <a:p>
            <a:pPr eaLnBrk="1" hangingPunct="1">
              <a:buFont typeface="Wingdings" pitchFamily="2" charset="2"/>
              <a:buNone/>
            </a:pPr>
            <a:r>
              <a:rPr lang="en-AU" sz="2900" b="1"/>
              <a:t>T</a:t>
            </a:r>
            <a:r>
              <a:rPr lang="en-AU" sz="2500"/>
              <a:t>echnical and</a:t>
            </a:r>
          </a:p>
          <a:p>
            <a:pPr eaLnBrk="1" hangingPunct="1">
              <a:buFont typeface="Wingdings" pitchFamily="2" charset="2"/>
              <a:buNone/>
            </a:pPr>
            <a:r>
              <a:rPr lang="en-AU" sz="2900" b="1"/>
              <a:t>H</a:t>
            </a:r>
            <a:r>
              <a:rPr lang="en-AU" sz="2500"/>
              <a:t>uman</a:t>
            </a:r>
          </a:p>
          <a:p>
            <a:pPr eaLnBrk="1" hangingPunct="1">
              <a:buFont typeface="Wingdings" pitchFamily="2" charset="2"/>
              <a:buNone/>
            </a:pPr>
            <a:r>
              <a:rPr lang="en-AU" sz="2900" b="1"/>
              <a:t>I</a:t>
            </a:r>
            <a:r>
              <a:rPr lang="en-AU" sz="2500"/>
              <a:t>mplementation of</a:t>
            </a:r>
          </a:p>
          <a:p>
            <a:pPr eaLnBrk="1" hangingPunct="1">
              <a:buFont typeface="Wingdings" pitchFamily="2" charset="2"/>
              <a:buNone/>
            </a:pPr>
            <a:r>
              <a:rPr lang="en-AU" sz="2900" b="1"/>
              <a:t>C</a:t>
            </a:r>
            <a:r>
              <a:rPr lang="en-AU" sz="2500"/>
              <a:t>omputer-based</a:t>
            </a:r>
          </a:p>
          <a:p>
            <a:pPr eaLnBrk="1" hangingPunct="1">
              <a:buFont typeface="Wingdings" pitchFamily="2" charset="2"/>
              <a:buNone/>
            </a:pPr>
            <a:r>
              <a:rPr lang="en-AU" sz="2900" b="1"/>
              <a:t>S</a:t>
            </a:r>
            <a:r>
              <a:rPr lang="en-AU" sz="2500"/>
              <a:t>ystems</a:t>
            </a:r>
          </a:p>
        </p:txBody>
      </p:sp>
      <p:sp>
        <p:nvSpPr>
          <p:cNvPr id="13316"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1EE43CE-2E93-4EBB-8C5C-71C43C5313CC}" type="slidenum">
              <a:rPr lang="en-AU" smtClean="0"/>
              <a:pPr/>
              <a:t>3</a:t>
            </a:fld>
            <a:endParaRPr lang="en-AU"/>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6" name="Rectangle 4"/>
          <p:cNvSpPr>
            <a:spLocks noGrp="1" noChangeArrowheads="1"/>
          </p:cNvSpPr>
          <p:nvPr>
            <p:ph type="title"/>
          </p:nvPr>
        </p:nvSpPr>
        <p:spPr>
          <a:xfrm>
            <a:off x="468313" y="0"/>
            <a:ext cx="8229600" cy="764704"/>
          </a:xfrm>
        </p:spPr>
        <p:txBody>
          <a:bodyPr anchor="b"/>
          <a:lstStyle/>
          <a:p>
            <a:pPr eaLnBrk="1" hangingPunct="1">
              <a:defRPr/>
            </a:pPr>
            <a:r>
              <a:rPr lang="en-AU" sz="4000" dirty="0"/>
              <a:t>ETHICS = 11 steps</a:t>
            </a:r>
          </a:p>
        </p:txBody>
      </p:sp>
      <p:sp>
        <p:nvSpPr>
          <p:cNvPr id="43011" name="Rectangle 3"/>
          <p:cNvSpPr>
            <a:spLocks noGrp="1" noChangeArrowheads="1"/>
          </p:cNvSpPr>
          <p:nvPr>
            <p:ph idx="1"/>
          </p:nvPr>
        </p:nvSpPr>
        <p:spPr>
          <a:xfrm>
            <a:off x="468313" y="1484313"/>
            <a:ext cx="7961312" cy="4114800"/>
          </a:xfrm>
        </p:spPr>
        <p:txBody>
          <a:bodyPr/>
          <a:lstStyle/>
          <a:p>
            <a:pPr marL="552450" indent="-552450" eaLnBrk="1" hangingPunct="1">
              <a:lnSpc>
                <a:spcPct val="90000"/>
              </a:lnSpc>
              <a:buFont typeface="Wingdings" pitchFamily="2" charset="2"/>
              <a:buNone/>
            </a:pPr>
            <a:r>
              <a:rPr lang="en-AU" dirty="0"/>
              <a:t>5.  Diagnosis of efficiency needs</a:t>
            </a:r>
          </a:p>
          <a:p>
            <a:pPr marL="933450" lvl="1" indent="-476250" eaLnBrk="1" hangingPunct="1">
              <a:lnSpc>
                <a:spcPct val="90000"/>
              </a:lnSpc>
              <a:buFont typeface="Wingdings" pitchFamily="2" charset="2"/>
              <a:buChar char="¡"/>
            </a:pPr>
            <a:r>
              <a:rPr lang="en-AU" dirty="0"/>
              <a:t>Identify weaknesses, problems</a:t>
            </a:r>
          </a:p>
          <a:p>
            <a:pPr marL="933450" lvl="1" indent="-476250" eaLnBrk="1" hangingPunct="1">
              <a:lnSpc>
                <a:spcPct val="90000"/>
              </a:lnSpc>
              <a:buFont typeface="Wingdings" pitchFamily="2" charset="2"/>
              <a:buChar char="¡"/>
            </a:pPr>
            <a:r>
              <a:rPr lang="en-AU" dirty="0"/>
              <a:t>Identify &amp; remove ‘variances’ (deviations from expectations or standards)</a:t>
            </a:r>
          </a:p>
          <a:p>
            <a:pPr marL="1333500" lvl="2" indent="-419100" eaLnBrk="1" hangingPunct="1">
              <a:lnSpc>
                <a:spcPct val="90000"/>
              </a:lnSpc>
            </a:pPr>
            <a:r>
              <a:rPr lang="en-AU" dirty="0"/>
              <a:t>Systemic (key) variances – inherent in system, can be eased but not totally removed (peak load during enrolment)</a:t>
            </a:r>
          </a:p>
          <a:p>
            <a:pPr marL="1333500" lvl="2" indent="-419100" eaLnBrk="1" hangingPunct="1">
              <a:lnSpc>
                <a:spcPct val="90000"/>
              </a:lnSpc>
            </a:pPr>
            <a:r>
              <a:rPr lang="en-AU" dirty="0"/>
              <a:t>Operational variances – can be removed (queues in library)</a:t>
            </a:r>
          </a:p>
          <a:p>
            <a:pPr marL="552450" indent="-552450" eaLnBrk="1" hangingPunct="1">
              <a:lnSpc>
                <a:spcPct val="90000"/>
              </a:lnSpc>
              <a:buFont typeface="Wingdings" pitchFamily="2" charset="2"/>
              <a:buNone/>
            </a:pPr>
            <a:r>
              <a:rPr lang="en-AU" dirty="0"/>
              <a:t>6.  Diagnosis of job satisfaction needs</a:t>
            </a:r>
          </a:p>
          <a:p>
            <a:pPr marL="933450" lvl="1" indent="-476250" eaLnBrk="1" hangingPunct="1">
              <a:lnSpc>
                <a:spcPct val="90000"/>
              </a:lnSpc>
              <a:buFont typeface="Wingdings" pitchFamily="2" charset="2"/>
              <a:buAutoNum type="arabicPeriod"/>
            </a:pPr>
            <a:r>
              <a:rPr lang="en-AU" dirty="0"/>
              <a:t>Use questionnaire (with modifications for context)</a:t>
            </a:r>
          </a:p>
        </p:txBody>
      </p:sp>
      <p:sp>
        <p:nvSpPr>
          <p:cNvPr id="43010"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690D974D-6FD8-454A-94E0-0F4DC8D9C25A}" type="slidenum">
              <a:rPr lang="en-AU" smtClean="0"/>
              <a:pPr/>
              <a:t>30</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01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0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01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0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p:cNvSpPr>
            <a:spLocks noGrp="1" noChangeArrowheads="1"/>
          </p:cNvSpPr>
          <p:nvPr>
            <p:ph type="title"/>
          </p:nvPr>
        </p:nvSpPr>
        <p:spPr>
          <a:xfrm>
            <a:off x="539750" y="0"/>
            <a:ext cx="8229600" cy="692696"/>
          </a:xfrm>
        </p:spPr>
        <p:txBody>
          <a:bodyPr anchor="b"/>
          <a:lstStyle/>
          <a:p>
            <a:pPr eaLnBrk="1" hangingPunct="1">
              <a:defRPr/>
            </a:pPr>
            <a:r>
              <a:rPr lang="en-AU" sz="4000" dirty="0"/>
              <a:t>ETHICS = 11 steps</a:t>
            </a:r>
          </a:p>
        </p:txBody>
      </p:sp>
      <p:sp>
        <p:nvSpPr>
          <p:cNvPr id="44035" name="Rectangle 3"/>
          <p:cNvSpPr>
            <a:spLocks noGrp="1" noChangeArrowheads="1"/>
          </p:cNvSpPr>
          <p:nvPr>
            <p:ph idx="1"/>
          </p:nvPr>
        </p:nvSpPr>
        <p:spPr>
          <a:xfrm>
            <a:off x="684213" y="1557338"/>
            <a:ext cx="8208962" cy="4114800"/>
          </a:xfrm>
        </p:spPr>
        <p:txBody>
          <a:bodyPr/>
          <a:lstStyle/>
          <a:p>
            <a:pPr marL="552450" indent="-552450" eaLnBrk="1" hangingPunct="1">
              <a:buFont typeface="Wingdings" pitchFamily="2" charset="2"/>
              <a:buNone/>
            </a:pPr>
            <a:r>
              <a:rPr lang="en-AU"/>
              <a:t>7.  Future Analysis</a:t>
            </a:r>
          </a:p>
          <a:p>
            <a:pPr marL="933450" lvl="1" indent="-476250" eaLnBrk="1" hangingPunct="1">
              <a:buFont typeface="Wingdings" pitchFamily="2" charset="2"/>
              <a:buChar char="¡"/>
            </a:pPr>
            <a:r>
              <a:rPr lang="en-AU"/>
              <a:t>Need to be improvement on existing system</a:t>
            </a:r>
          </a:p>
          <a:p>
            <a:pPr marL="933450" lvl="1" indent="-476250" eaLnBrk="1" hangingPunct="1">
              <a:buFont typeface="Wingdings" pitchFamily="2" charset="2"/>
              <a:buChar char="¡"/>
            </a:pPr>
            <a:r>
              <a:rPr lang="en-AU"/>
              <a:t>Needs to be able to cope with future changes (consult experts?)</a:t>
            </a:r>
          </a:p>
          <a:p>
            <a:pPr marL="1333500" lvl="2" indent="-419100" eaLnBrk="1" hangingPunct="1"/>
            <a:r>
              <a:rPr lang="en-AU" sz="2500"/>
              <a:t>Technology (tech change?)</a:t>
            </a:r>
          </a:p>
          <a:p>
            <a:pPr marL="1333500" lvl="2" indent="-419100" eaLnBrk="1" hangingPunct="1"/>
            <a:r>
              <a:rPr lang="en-AU" sz="2500"/>
              <a:t>Organisation (mergers? Takeovers? Restructuring?)</a:t>
            </a:r>
          </a:p>
          <a:p>
            <a:pPr marL="1333500" lvl="2" indent="-419100" eaLnBrk="1" hangingPunct="1"/>
            <a:r>
              <a:rPr lang="en-AU" sz="2500"/>
              <a:t>Environment (economic factors? Legal requirements? Green factors?)</a:t>
            </a:r>
          </a:p>
          <a:p>
            <a:pPr marL="1333500" lvl="2" indent="-419100" eaLnBrk="1" hangingPunct="1"/>
            <a:r>
              <a:rPr lang="en-AU" sz="2500"/>
              <a:t>Social - “fashion” (customer &amp; employee expectations, attitudes, preferences, etc)</a:t>
            </a:r>
          </a:p>
        </p:txBody>
      </p:sp>
      <p:sp>
        <p:nvSpPr>
          <p:cNvPr id="44034"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143A9D9C-7C79-4468-854B-33F9BB40B249}" type="slidenum">
              <a:rPr lang="en-AU" smtClean="0"/>
              <a:pPr/>
              <a:t>31</a:t>
            </a:fld>
            <a:endParaRPr lang="en-AU"/>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4" name="Rectangle 4"/>
          <p:cNvSpPr>
            <a:spLocks noGrp="1" noChangeArrowheads="1"/>
          </p:cNvSpPr>
          <p:nvPr>
            <p:ph type="title"/>
          </p:nvPr>
        </p:nvSpPr>
        <p:spPr>
          <a:xfrm>
            <a:off x="468313" y="0"/>
            <a:ext cx="8229600" cy="764704"/>
          </a:xfrm>
        </p:spPr>
        <p:txBody>
          <a:bodyPr anchor="b"/>
          <a:lstStyle/>
          <a:p>
            <a:pPr eaLnBrk="1" hangingPunct="1">
              <a:defRPr/>
            </a:pPr>
            <a:r>
              <a:rPr lang="en-AU" sz="4000" dirty="0"/>
              <a:t>ETHICS = 11 steps</a:t>
            </a:r>
          </a:p>
        </p:txBody>
      </p:sp>
      <p:sp>
        <p:nvSpPr>
          <p:cNvPr id="45059" name="Rectangle 3"/>
          <p:cNvSpPr>
            <a:spLocks noGrp="1" noChangeArrowheads="1"/>
          </p:cNvSpPr>
          <p:nvPr>
            <p:ph idx="1"/>
          </p:nvPr>
        </p:nvSpPr>
        <p:spPr>
          <a:xfrm>
            <a:off x="660599" y="1268760"/>
            <a:ext cx="8070850" cy="4191000"/>
          </a:xfrm>
        </p:spPr>
        <p:txBody>
          <a:bodyPr/>
          <a:lstStyle/>
          <a:p>
            <a:pPr marL="552450" indent="-552450" eaLnBrk="1" hangingPunct="1">
              <a:lnSpc>
                <a:spcPct val="90000"/>
              </a:lnSpc>
              <a:buFont typeface="Wingdings" pitchFamily="2" charset="2"/>
              <a:buNone/>
            </a:pPr>
            <a:r>
              <a:rPr lang="en-AU" dirty="0"/>
              <a:t>8.  Specifying &amp; weighting of efficiency &amp; job satisfaction needs &amp; objectives</a:t>
            </a:r>
          </a:p>
          <a:p>
            <a:pPr marL="933450" lvl="1" indent="-476250" eaLnBrk="1" hangingPunct="1">
              <a:lnSpc>
                <a:spcPct val="90000"/>
              </a:lnSpc>
              <a:buFont typeface="Wingdings" pitchFamily="2" charset="2"/>
              <a:buChar char="¡"/>
            </a:pPr>
            <a:r>
              <a:rPr lang="en-AU" dirty="0"/>
              <a:t>Set objectives, based on 5, 6, 7</a:t>
            </a:r>
          </a:p>
          <a:p>
            <a:pPr marL="933450" lvl="1" indent="-476250" eaLnBrk="1" hangingPunct="1">
              <a:lnSpc>
                <a:spcPct val="90000"/>
              </a:lnSpc>
              <a:buFont typeface="Wingdings" pitchFamily="2" charset="2"/>
              <a:buChar char="¡"/>
            </a:pPr>
            <a:r>
              <a:rPr lang="en-AU" dirty="0"/>
              <a:t>Objectives then ranked and weighted based on importance and scope</a:t>
            </a:r>
          </a:p>
          <a:p>
            <a:pPr marL="1333500" lvl="2" indent="-419100" eaLnBrk="1" hangingPunct="1">
              <a:lnSpc>
                <a:spcPct val="90000"/>
              </a:lnSpc>
              <a:buFont typeface="Wingdings" pitchFamily="2" charset="2"/>
              <a:buChar char="¡"/>
            </a:pPr>
            <a:r>
              <a:rPr lang="en-AU" dirty="0"/>
              <a:t>Grouped in terms of efficiency, job satisfaction, &amp; future needs</a:t>
            </a:r>
          </a:p>
          <a:p>
            <a:pPr marL="933450" lvl="1" indent="-476250" eaLnBrk="1" hangingPunct="1">
              <a:lnSpc>
                <a:spcPct val="90000"/>
              </a:lnSpc>
              <a:buFont typeface="Wingdings" pitchFamily="2" charset="2"/>
              <a:buChar char="¡"/>
            </a:pPr>
            <a:r>
              <a:rPr lang="en-AU" dirty="0"/>
              <a:t>Often a time when conflicts of interest become evident</a:t>
            </a:r>
          </a:p>
        </p:txBody>
      </p:sp>
      <p:sp>
        <p:nvSpPr>
          <p:cNvPr id="45058"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164DA8C7-A163-4CAA-9325-9821D6BB35BD}" type="slidenum">
              <a:rPr lang="en-AU" smtClean="0"/>
              <a:pPr/>
              <a:t>32</a:t>
            </a:fld>
            <a:endParaRPr lang="en-AU"/>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8" name="Rectangle 4"/>
          <p:cNvSpPr>
            <a:spLocks noGrp="1" noChangeArrowheads="1"/>
          </p:cNvSpPr>
          <p:nvPr>
            <p:ph type="title"/>
          </p:nvPr>
        </p:nvSpPr>
        <p:spPr>
          <a:xfrm>
            <a:off x="468313" y="0"/>
            <a:ext cx="8229600" cy="692696"/>
          </a:xfrm>
        </p:spPr>
        <p:txBody>
          <a:bodyPr anchor="b"/>
          <a:lstStyle/>
          <a:p>
            <a:pPr eaLnBrk="1" hangingPunct="1">
              <a:defRPr/>
            </a:pPr>
            <a:r>
              <a:rPr lang="en-AU" sz="4000" dirty="0"/>
              <a:t>ETHICS = 11 steps</a:t>
            </a:r>
          </a:p>
        </p:txBody>
      </p:sp>
      <p:sp>
        <p:nvSpPr>
          <p:cNvPr id="46083" name="Rectangle 3"/>
          <p:cNvSpPr>
            <a:spLocks noGrp="1" noChangeArrowheads="1"/>
          </p:cNvSpPr>
          <p:nvPr>
            <p:ph idx="1"/>
          </p:nvPr>
        </p:nvSpPr>
        <p:spPr>
          <a:xfrm>
            <a:off x="468313" y="908720"/>
            <a:ext cx="8229600" cy="5688631"/>
          </a:xfrm>
        </p:spPr>
        <p:txBody>
          <a:bodyPr/>
          <a:lstStyle/>
          <a:p>
            <a:pPr marL="609600" indent="-609600" eaLnBrk="1" hangingPunct="1">
              <a:lnSpc>
                <a:spcPct val="80000"/>
              </a:lnSpc>
              <a:buFont typeface="Wingdings" pitchFamily="2" charset="2"/>
              <a:buNone/>
            </a:pPr>
            <a:r>
              <a:rPr lang="en-AU" sz="2000" dirty="0"/>
              <a:t>9.  Organisational &amp; Technical design of new system </a:t>
            </a:r>
          </a:p>
          <a:p>
            <a:pPr marL="990600" lvl="1" indent="-533400" eaLnBrk="1" hangingPunct="1">
              <a:lnSpc>
                <a:spcPct val="80000"/>
              </a:lnSpc>
              <a:buFont typeface="Wingdings" pitchFamily="2" charset="2"/>
              <a:buChar char="¡"/>
            </a:pPr>
            <a:r>
              <a:rPr lang="en-AU" sz="1800" dirty="0"/>
              <a:t>Org changes needed to meet efficiency &amp; job satisfaction needs</a:t>
            </a:r>
          </a:p>
          <a:p>
            <a:pPr marL="1371600" lvl="2" indent="-457200" eaLnBrk="1" hangingPunct="1">
              <a:lnSpc>
                <a:spcPct val="80000"/>
              </a:lnSpc>
            </a:pPr>
            <a:r>
              <a:rPr lang="en-AU" sz="1600" dirty="0"/>
              <a:t>What day-to-day tasks (operating activities) must be carried out?</a:t>
            </a:r>
          </a:p>
          <a:p>
            <a:pPr marL="1371600" lvl="2" indent="-457200" eaLnBrk="1" hangingPunct="1">
              <a:lnSpc>
                <a:spcPct val="80000"/>
              </a:lnSpc>
            </a:pPr>
            <a:r>
              <a:rPr lang="en-AU" sz="1600" dirty="0"/>
              <a:t>What problem prevention/solution activities are required?</a:t>
            </a:r>
          </a:p>
          <a:p>
            <a:pPr marL="1371600" lvl="2" indent="-457200" eaLnBrk="1" hangingPunct="1">
              <a:lnSpc>
                <a:spcPct val="80000"/>
              </a:lnSpc>
            </a:pPr>
            <a:r>
              <a:rPr lang="en-AU" sz="1600" dirty="0"/>
              <a:t>What coordination activities are required?</a:t>
            </a:r>
          </a:p>
          <a:p>
            <a:pPr marL="1371600" lvl="2" indent="-457200" eaLnBrk="1" hangingPunct="1">
              <a:lnSpc>
                <a:spcPct val="80000"/>
              </a:lnSpc>
            </a:pPr>
            <a:r>
              <a:rPr lang="en-AU" sz="1600" dirty="0"/>
              <a:t>What development activities will be required to make new system adaptable?</a:t>
            </a:r>
          </a:p>
          <a:p>
            <a:pPr marL="1371600" lvl="2" indent="-457200" eaLnBrk="1" hangingPunct="1">
              <a:lnSpc>
                <a:spcPct val="80000"/>
              </a:lnSpc>
            </a:pPr>
            <a:r>
              <a:rPr lang="en-AU" sz="1600" dirty="0"/>
              <a:t>What control activities are required?</a:t>
            </a:r>
          </a:p>
          <a:p>
            <a:pPr marL="1371600" lvl="2" indent="-457200" eaLnBrk="1" hangingPunct="1">
              <a:lnSpc>
                <a:spcPct val="80000"/>
              </a:lnSpc>
            </a:pPr>
            <a:r>
              <a:rPr lang="en-AU" sz="1600" dirty="0"/>
              <a:t>What special skills are required?  Who?</a:t>
            </a:r>
          </a:p>
          <a:p>
            <a:pPr marL="1371600" lvl="2" indent="-457200" eaLnBrk="1" hangingPunct="1">
              <a:lnSpc>
                <a:spcPct val="80000"/>
              </a:lnSpc>
            </a:pPr>
            <a:r>
              <a:rPr lang="en-AU" sz="1600" dirty="0"/>
              <a:t>What key roles/relationships must be recognised in new system?</a:t>
            </a:r>
          </a:p>
          <a:p>
            <a:pPr marL="990600" lvl="1" indent="-533400" eaLnBrk="1" hangingPunct="1">
              <a:lnSpc>
                <a:spcPct val="80000"/>
              </a:lnSpc>
              <a:buFont typeface="Wingdings" pitchFamily="2" charset="2"/>
              <a:buChar char="¡"/>
            </a:pPr>
            <a:r>
              <a:rPr lang="en-AU" sz="1800" dirty="0"/>
              <a:t>Identify various options</a:t>
            </a:r>
          </a:p>
          <a:p>
            <a:pPr marL="990600" lvl="1" indent="-533400" eaLnBrk="1" hangingPunct="1">
              <a:lnSpc>
                <a:spcPct val="80000"/>
              </a:lnSpc>
              <a:buFont typeface="Wingdings" pitchFamily="2" charset="2"/>
              <a:buChar char="¡"/>
            </a:pPr>
            <a:r>
              <a:rPr lang="en-AU" sz="1800" dirty="0"/>
              <a:t>Evaluate each possible option against efficiency &amp; job satisfaction objectives</a:t>
            </a:r>
          </a:p>
          <a:p>
            <a:pPr marL="609600" indent="-609600" eaLnBrk="1" hangingPunct="1">
              <a:lnSpc>
                <a:spcPct val="80000"/>
              </a:lnSpc>
              <a:buFont typeface="Wingdings" pitchFamily="2" charset="2"/>
              <a:buChar char="¡"/>
            </a:pPr>
            <a:r>
              <a:rPr lang="en-AU" sz="2000" dirty="0"/>
              <a:t>Technical options</a:t>
            </a:r>
          </a:p>
          <a:p>
            <a:pPr marL="990600" lvl="1" indent="-533400" eaLnBrk="1" hangingPunct="1">
              <a:lnSpc>
                <a:spcPct val="80000"/>
              </a:lnSpc>
              <a:buFont typeface="Wingdings" pitchFamily="2" charset="2"/>
              <a:buChar char="¡"/>
            </a:pPr>
            <a:r>
              <a:rPr lang="en-AU" sz="1800" dirty="0"/>
              <a:t>Decisions about</a:t>
            </a:r>
          </a:p>
          <a:p>
            <a:pPr marL="1371600" lvl="2" indent="-457200" eaLnBrk="1" hangingPunct="1">
              <a:lnSpc>
                <a:spcPct val="80000"/>
              </a:lnSpc>
            </a:pPr>
            <a:r>
              <a:rPr lang="en-AU" sz="1600" dirty="0"/>
              <a:t>Hardware</a:t>
            </a:r>
          </a:p>
          <a:p>
            <a:pPr marL="1371600" lvl="2" indent="-457200" eaLnBrk="1" hangingPunct="1">
              <a:lnSpc>
                <a:spcPct val="80000"/>
              </a:lnSpc>
            </a:pPr>
            <a:r>
              <a:rPr lang="en-AU" sz="1600" dirty="0"/>
              <a:t>Software</a:t>
            </a:r>
          </a:p>
          <a:p>
            <a:pPr marL="1371600" lvl="2" indent="-457200" eaLnBrk="1" hangingPunct="1">
              <a:lnSpc>
                <a:spcPct val="80000"/>
              </a:lnSpc>
            </a:pPr>
            <a:r>
              <a:rPr lang="en-AU" sz="1600" dirty="0"/>
              <a:t>Networks</a:t>
            </a:r>
          </a:p>
          <a:p>
            <a:pPr marL="1371600" lvl="2" indent="-457200" eaLnBrk="1" hangingPunct="1">
              <a:lnSpc>
                <a:spcPct val="80000"/>
              </a:lnSpc>
            </a:pPr>
            <a:r>
              <a:rPr lang="en-AU" sz="1600" dirty="0"/>
              <a:t>HCI issues</a:t>
            </a:r>
          </a:p>
          <a:p>
            <a:pPr marL="1371600" lvl="2" indent="-457200" eaLnBrk="1" hangingPunct="1">
              <a:lnSpc>
                <a:spcPct val="80000"/>
              </a:lnSpc>
            </a:pPr>
            <a:endParaRPr lang="en-AU" sz="1600" dirty="0"/>
          </a:p>
          <a:p>
            <a:pPr marL="990600" lvl="1" indent="-533400" eaLnBrk="1" hangingPunct="1">
              <a:lnSpc>
                <a:spcPct val="80000"/>
              </a:lnSpc>
              <a:buFont typeface="Wingdings" pitchFamily="2" charset="2"/>
              <a:buChar char="¡"/>
            </a:pPr>
            <a:r>
              <a:rPr lang="en-AU" sz="1800" dirty="0"/>
              <a:t>Technology matched to suit organisational requirements</a:t>
            </a:r>
          </a:p>
        </p:txBody>
      </p:sp>
      <p:sp>
        <p:nvSpPr>
          <p:cNvPr id="46082"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466B868F-832F-4392-A421-EDA8102C6EF0}" type="slidenum">
              <a:rPr lang="en-AU" smtClean="0"/>
              <a:pPr/>
              <a:t>33</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083">
                                            <p:txEl>
                                              <p:pRg st="10" end="1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6083">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083">
                                            <p:txEl>
                                              <p:pRg st="12" end="1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083">
                                            <p:txEl>
                                              <p:pRg st="13" end="1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083">
                                            <p:txEl>
                                              <p:pRg st="14" end="1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083">
                                            <p:txEl>
                                              <p:pRg st="15" end="1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083">
                                            <p:txEl>
                                              <p:pRg st="16" end="1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608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6" name="Rectangle 4"/>
          <p:cNvSpPr>
            <a:spLocks noGrp="1" noChangeArrowheads="1"/>
          </p:cNvSpPr>
          <p:nvPr>
            <p:ph type="title"/>
          </p:nvPr>
        </p:nvSpPr>
        <p:spPr>
          <a:xfrm>
            <a:off x="468313" y="0"/>
            <a:ext cx="8229600" cy="824183"/>
          </a:xfrm>
        </p:spPr>
        <p:txBody>
          <a:bodyPr anchor="b"/>
          <a:lstStyle/>
          <a:p>
            <a:pPr eaLnBrk="1" hangingPunct="1">
              <a:defRPr/>
            </a:pPr>
            <a:r>
              <a:rPr lang="en-AU" sz="4000" dirty="0"/>
              <a:t>ETHICS = 11 steps</a:t>
            </a:r>
          </a:p>
        </p:txBody>
      </p:sp>
      <p:sp>
        <p:nvSpPr>
          <p:cNvPr id="47107" name="Rectangle 3"/>
          <p:cNvSpPr>
            <a:spLocks noGrp="1" noChangeArrowheads="1"/>
          </p:cNvSpPr>
          <p:nvPr>
            <p:ph idx="1"/>
          </p:nvPr>
        </p:nvSpPr>
        <p:spPr>
          <a:xfrm>
            <a:off x="468313" y="1340768"/>
            <a:ext cx="8070850" cy="3111227"/>
          </a:xfrm>
        </p:spPr>
        <p:txBody>
          <a:bodyPr/>
          <a:lstStyle/>
          <a:p>
            <a:pPr marL="609600" indent="-609600" eaLnBrk="1" hangingPunct="1">
              <a:buFont typeface="Wingdings" pitchFamily="2" charset="2"/>
              <a:buNone/>
            </a:pPr>
            <a:r>
              <a:rPr lang="en-AU" sz="2800" dirty="0"/>
              <a:t>10.  Implementation</a:t>
            </a:r>
          </a:p>
          <a:p>
            <a:pPr marL="990600" lvl="1" indent="-533400" eaLnBrk="1" hangingPunct="1">
              <a:buFont typeface="Wingdings" pitchFamily="2" charset="2"/>
              <a:buChar char="¡"/>
            </a:pPr>
            <a:r>
              <a:rPr lang="en-AU" sz="2400" dirty="0"/>
              <a:t>Planning for implementation</a:t>
            </a:r>
          </a:p>
          <a:p>
            <a:pPr marL="990600" lvl="1" indent="-533400" eaLnBrk="1" hangingPunct="1">
              <a:buFont typeface="Wingdings" pitchFamily="2" charset="2"/>
              <a:buChar char="¡"/>
            </a:pPr>
            <a:r>
              <a:rPr lang="en-AU" sz="2400" dirty="0"/>
              <a:t>Strategy, training, coordination, </a:t>
            </a:r>
            <a:r>
              <a:rPr lang="en-AU" sz="2400" dirty="0" err="1"/>
              <a:t>etc</a:t>
            </a:r>
            <a:endParaRPr lang="en-AU" sz="2400" dirty="0"/>
          </a:p>
          <a:p>
            <a:pPr marL="609600" indent="-609600" eaLnBrk="1" hangingPunct="1">
              <a:buFont typeface="Wingdings" pitchFamily="2" charset="2"/>
              <a:buNone/>
            </a:pPr>
            <a:r>
              <a:rPr lang="en-AU" sz="2800" dirty="0"/>
              <a:t>11.  Evaluation</a:t>
            </a:r>
          </a:p>
          <a:p>
            <a:pPr marL="990600" lvl="1" indent="-533400" eaLnBrk="1" hangingPunct="1">
              <a:buFont typeface="Wingdings" pitchFamily="2" charset="2"/>
              <a:buChar char="¡"/>
            </a:pPr>
            <a:r>
              <a:rPr lang="en-AU" sz="2400" dirty="0"/>
              <a:t>Check of implemented system</a:t>
            </a:r>
          </a:p>
          <a:p>
            <a:pPr marL="1371600" lvl="2" indent="-457200" eaLnBrk="1" hangingPunct="1"/>
            <a:r>
              <a:rPr lang="en-AU" sz="2000" dirty="0"/>
              <a:t>Meeting efficiency objectives? (decrease in variances?)</a:t>
            </a:r>
          </a:p>
          <a:p>
            <a:pPr marL="1371600" lvl="2" indent="-457200" eaLnBrk="1" hangingPunct="1"/>
            <a:r>
              <a:rPr lang="en-AU" sz="2000" dirty="0"/>
              <a:t>Meeting job satisfaction objectives? (improvement in job satisfaction?)</a:t>
            </a:r>
          </a:p>
          <a:p>
            <a:pPr marL="1371600" lvl="2" indent="-457200" eaLnBrk="1" hangingPunct="1"/>
            <a:r>
              <a:rPr lang="en-AU" sz="2000" dirty="0"/>
              <a:t>If not, is corrective action needed?</a:t>
            </a:r>
          </a:p>
          <a:p>
            <a:pPr marL="609600" indent="-609600" eaLnBrk="1" hangingPunct="1">
              <a:buFont typeface="Wingdings" pitchFamily="2" charset="2"/>
              <a:buChar char="¡"/>
            </a:pPr>
            <a:endParaRPr lang="en-AU" sz="2800" dirty="0"/>
          </a:p>
          <a:p>
            <a:pPr marL="609600" indent="-609600" eaLnBrk="1" hangingPunct="1">
              <a:buFont typeface="Wingdings" pitchFamily="2" charset="2"/>
              <a:buNone/>
            </a:pPr>
            <a:endParaRPr lang="en-AU" sz="2800" dirty="0"/>
          </a:p>
        </p:txBody>
      </p:sp>
      <p:sp>
        <p:nvSpPr>
          <p:cNvPr id="47106"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BD6571F-F2F7-4426-8C70-BF785F0442BE}" type="slidenum">
              <a:rPr lang="en-AU" smtClean="0"/>
              <a:pPr/>
              <a:t>34</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10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10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10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2"/>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F5FADF83-9409-4459-BA2C-04AD564A716A}" type="slidenum">
              <a:rPr lang="en-AU" smtClean="0"/>
              <a:pPr/>
              <a:t>35</a:t>
            </a:fld>
            <a:endParaRPr lang="en-AU"/>
          </a:p>
        </p:txBody>
      </p:sp>
      <p:pic>
        <p:nvPicPr>
          <p:cNvPr id="48131"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0" y="765175"/>
            <a:ext cx="9144000" cy="5670550"/>
          </a:xfrm>
          <a:noFill/>
        </p:spPr>
      </p:pic>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03417" y="158716"/>
            <a:ext cx="8229600" cy="643766"/>
          </a:xfrm>
        </p:spPr>
        <p:txBody>
          <a:bodyPr lIns="90488" tIns="44450" rIns="90488" bIns="44450" anchor="b"/>
          <a:lstStyle/>
          <a:p>
            <a:pPr eaLnBrk="1" hangingPunct="1">
              <a:defRPr/>
            </a:pPr>
            <a:r>
              <a:rPr lang="en-AU" sz="3600" dirty="0"/>
              <a:t>Specifying systems requirements</a:t>
            </a:r>
          </a:p>
        </p:txBody>
      </p:sp>
      <p:sp>
        <p:nvSpPr>
          <p:cNvPr id="49154" name="Slide Number Placeholder 3"/>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5FB1C219-B06C-4551-8A05-47CC55983C7F}" type="slidenum">
              <a:rPr lang="en-AU" smtClean="0"/>
              <a:pPr/>
              <a:t>36</a:t>
            </a:fld>
            <a:endParaRPr lang="en-AU"/>
          </a:p>
        </p:txBody>
      </p:sp>
      <p:grpSp>
        <p:nvGrpSpPr>
          <p:cNvPr id="49156" name="Group 3"/>
          <p:cNvGrpSpPr>
            <a:grpSpLocks/>
          </p:cNvGrpSpPr>
          <p:nvPr/>
        </p:nvGrpSpPr>
        <p:grpSpPr bwMode="auto">
          <a:xfrm>
            <a:off x="381000" y="1979613"/>
            <a:ext cx="2133600" cy="1290637"/>
            <a:chOff x="260" y="1247"/>
            <a:chExt cx="1456" cy="813"/>
          </a:xfrm>
        </p:grpSpPr>
        <p:sp>
          <p:nvSpPr>
            <p:cNvPr id="49213" name="Rectangle 4"/>
            <p:cNvSpPr>
              <a:spLocks noChangeArrowheads="1"/>
            </p:cNvSpPr>
            <p:nvPr/>
          </p:nvSpPr>
          <p:spPr bwMode="auto">
            <a:xfrm>
              <a:off x="401" y="1247"/>
              <a:ext cx="115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What is the problem</a:t>
              </a:r>
            </a:p>
            <a:p>
              <a:pPr algn="ctr" defTabSz="762000"/>
              <a:r>
                <a:rPr lang="en-AU" sz="1600">
                  <a:latin typeface="Times New Roman" pitchFamily="18" charset="0"/>
                </a:rPr>
                <a:t>or opportunity?</a:t>
              </a:r>
            </a:p>
          </p:txBody>
        </p:sp>
        <p:sp>
          <p:nvSpPr>
            <p:cNvPr id="49214" name="Rectangle 5"/>
            <p:cNvSpPr>
              <a:spLocks noChangeArrowheads="1"/>
            </p:cNvSpPr>
            <p:nvPr/>
          </p:nvSpPr>
          <p:spPr bwMode="auto">
            <a:xfrm>
              <a:off x="446" y="1631"/>
              <a:ext cx="1015"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Answer question:</a:t>
              </a:r>
            </a:p>
            <a:p>
              <a:pPr algn="ctr" defTabSz="762000"/>
              <a:r>
                <a:rPr lang="en-AU" sz="1600">
                  <a:latin typeface="Times New Roman" pitchFamily="18" charset="0"/>
                </a:rPr>
                <a:t>Why change?</a:t>
              </a:r>
            </a:p>
          </p:txBody>
        </p:sp>
        <p:grpSp>
          <p:nvGrpSpPr>
            <p:cNvPr id="49215" name="Group 6"/>
            <p:cNvGrpSpPr>
              <a:grpSpLocks/>
            </p:cNvGrpSpPr>
            <p:nvPr/>
          </p:nvGrpSpPr>
          <p:grpSpPr bwMode="auto">
            <a:xfrm>
              <a:off x="260" y="1252"/>
              <a:ext cx="1456" cy="808"/>
              <a:chOff x="260" y="1252"/>
              <a:chExt cx="1456" cy="808"/>
            </a:xfrm>
          </p:grpSpPr>
          <p:sp>
            <p:nvSpPr>
              <p:cNvPr id="49216" name="Rectangle 7"/>
              <p:cNvSpPr>
                <a:spLocks noChangeArrowheads="1"/>
              </p:cNvSpPr>
              <p:nvPr/>
            </p:nvSpPr>
            <p:spPr bwMode="auto">
              <a:xfrm>
                <a:off x="264" y="1252"/>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217" name="Line 8"/>
              <p:cNvSpPr>
                <a:spLocks noChangeShapeType="1"/>
              </p:cNvSpPr>
              <p:nvPr/>
            </p:nvSpPr>
            <p:spPr bwMode="auto">
              <a:xfrm>
                <a:off x="260" y="1584"/>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grpSp>
      <p:grpSp>
        <p:nvGrpSpPr>
          <p:cNvPr id="49157" name="Group 9"/>
          <p:cNvGrpSpPr>
            <a:grpSpLocks/>
          </p:cNvGrpSpPr>
          <p:nvPr/>
        </p:nvGrpSpPr>
        <p:grpSpPr bwMode="auto">
          <a:xfrm>
            <a:off x="3276600" y="1979613"/>
            <a:ext cx="2133600" cy="1358900"/>
            <a:chOff x="2236" y="1247"/>
            <a:chExt cx="1456" cy="856"/>
          </a:xfrm>
        </p:grpSpPr>
        <p:grpSp>
          <p:nvGrpSpPr>
            <p:cNvPr id="49208" name="Group 10"/>
            <p:cNvGrpSpPr>
              <a:grpSpLocks/>
            </p:cNvGrpSpPr>
            <p:nvPr/>
          </p:nvGrpSpPr>
          <p:grpSpPr bwMode="auto">
            <a:xfrm>
              <a:off x="2236" y="1252"/>
              <a:ext cx="1456" cy="808"/>
              <a:chOff x="2236" y="1252"/>
              <a:chExt cx="1456" cy="808"/>
            </a:xfrm>
          </p:grpSpPr>
          <p:sp>
            <p:nvSpPr>
              <p:cNvPr id="49211" name="Rectangle 11"/>
              <p:cNvSpPr>
                <a:spLocks noChangeArrowheads="1"/>
              </p:cNvSpPr>
              <p:nvPr/>
            </p:nvSpPr>
            <p:spPr bwMode="auto">
              <a:xfrm>
                <a:off x="2240" y="1252"/>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212" name="Line 12"/>
              <p:cNvSpPr>
                <a:spLocks noChangeShapeType="1"/>
              </p:cNvSpPr>
              <p:nvPr/>
            </p:nvSpPr>
            <p:spPr bwMode="auto">
              <a:xfrm>
                <a:off x="2236" y="1584"/>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209" name="Rectangle 13"/>
            <p:cNvSpPr>
              <a:spLocks noChangeArrowheads="1"/>
            </p:cNvSpPr>
            <p:nvPr/>
          </p:nvSpPr>
          <p:spPr bwMode="auto">
            <a:xfrm>
              <a:off x="2467" y="1247"/>
              <a:ext cx="891"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Tasks and</a:t>
              </a:r>
            </a:p>
            <a:p>
              <a:pPr algn="ctr" defTabSz="762000"/>
              <a:r>
                <a:rPr lang="en-AU" sz="1600">
                  <a:latin typeface="Times New Roman" pitchFamily="18" charset="0"/>
                </a:rPr>
                <a:t>responsibilities</a:t>
              </a:r>
            </a:p>
          </p:txBody>
        </p:sp>
        <p:sp>
          <p:nvSpPr>
            <p:cNvPr id="49210" name="Rectangle 14"/>
            <p:cNvSpPr>
              <a:spLocks noChangeArrowheads="1"/>
            </p:cNvSpPr>
            <p:nvPr/>
          </p:nvSpPr>
          <p:spPr bwMode="auto">
            <a:xfrm>
              <a:off x="2408" y="1583"/>
              <a:ext cx="1008"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Describe existing</a:t>
              </a:r>
            </a:p>
            <a:p>
              <a:pPr algn="ctr" defTabSz="762000"/>
              <a:r>
                <a:rPr lang="en-AU" sz="1600">
                  <a:latin typeface="Times New Roman" pitchFamily="18" charset="0"/>
                </a:rPr>
                <a:t>organisation of</a:t>
              </a:r>
            </a:p>
            <a:p>
              <a:pPr algn="ctr" defTabSz="762000"/>
              <a:r>
                <a:rPr lang="en-AU" sz="1600">
                  <a:latin typeface="Times New Roman" pitchFamily="18" charset="0"/>
                </a:rPr>
                <a:t>work</a:t>
              </a:r>
            </a:p>
          </p:txBody>
        </p:sp>
      </p:grpSp>
      <p:grpSp>
        <p:nvGrpSpPr>
          <p:cNvPr id="49158" name="Group 15"/>
          <p:cNvGrpSpPr>
            <a:grpSpLocks/>
          </p:cNvGrpSpPr>
          <p:nvPr/>
        </p:nvGrpSpPr>
        <p:grpSpPr bwMode="auto">
          <a:xfrm>
            <a:off x="6172200" y="1979613"/>
            <a:ext cx="2133600" cy="1290637"/>
            <a:chOff x="4212" y="1247"/>
            <a:chExt cx="1456" cy="813"/>
          </a:xfrm>
        </p:grpSpPr>
        <p:grpSp>
          <p:nvGrpSpPr>
            <p:cNvPr id="49203" name="Group 16"/>
            <p:cNvGrpSpPr>
              <a:grpSpLocks/>
            </p:cNvGrpSpPr>
            <p:nvPr/>
          </p:nvGrpSpPr>
          <p:grpSpPr bwMode="auto">
            <a:xfrm>
              <a:off x="4212" y="1252"/>
              <a:ext cx="1456" cy="808"/>
              <a:chOff x="4212" y="1252"/>
              <a:chExt cx="1456" cy="808"/>
            </a:xfrm>
          </p:grpSpPr>
          <p:sp>
            <p:nvSpPr>
              <p:cNvPr id="49206" name="Rectangle 17"/>
              <p:cNvSpPr>
                <a:spLocks noChangeArrowheads="1"/>
              </p:cNvSpPr>
              <p:nvPr/>
            </p:nvSpPr>
            <p:spPr bwMode="auto">
              <a:xfrm>
                <a:off x="4216" y="1252"/>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207" name="Line 18"/>
              <p:cNvSpPr>
                <a:spLocks noChangeShapeType="1"/>
              </p:cNvSpPr>
              <p:nvPr/>
            </p:nvSpPr>
            <p:spPr bwMode="auto">
              <a:xfrm>
                <a:off x="4212" y="1584"/>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204" name="Rectangle 19"/>
            <p:cNvSpPr>
              <a:spLocks noChangeArrowheads="1"/>
            </p:cNvSpPr>
            <p:nvPr/>
          </p:nvSpPr>
          <p:spPr bwMode="auto">
            <a:xfrm>
              <a:off x="4396" y="1247"/>
              <a:ext cx="1087"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What should/could</a:t>
              </a:r>
            </a:p>
            <a:p>
              <a:pPr algn="ctr" defTabSz="762000"/>
              <a:r>
                <a:rPr lang="en-AU" sz="1600">
                  <a:latin typeface="Times New Roman" pitchFamily="18" charset="0"/>
                </a:rPr>
                <a:t>we be doing?</a:t>
              </a:r>
            </a:p>
          </p:txBody>
        </p:sp>
        <p:sp>
          <p:nvSpPr>
            <p:cNvPr id="49205" name="Rectangle 20"/>
            <p:cNvSpPr>
              <a:spLocks noChangeArrowheads="1"/>
            </p:cNvSpPr>
            <p:nvPr/>
          </p:nvSpPr>
          <p:spPr bwMode="auto">
            <a:xfrm>
              <a:off x="4427" y="1631"/>
              <a:ext cx="1026"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Identify essential </a:t>
              </a:r>
            </a:p>
            <a:p>
              <a:pPr algn="ctr" defTabSz="762000"/>
              <a:r>
                <a:rPr lang="en-AU" sz="1600">
                  <a:latin typeface="Times New Roman" pitchFamily="18" charset="0"/>
                </a:rPr>
                <a:t>mission</a:t>
              </a:r>
            </a:p>
          </p:txBody>
        </p:sp>
      </p:grpSp>
      <p:grpSp>
        <p:nvGrpSpPr>
          <p:cNvPr id="49159" name="Group 21"/>
          <p:cNvGrpSpPr>
            <a:grpSpLocks/>
          </p:cNvGrpSpPr>
          <p:nvPr/>
        </p:nvGrpSpPr>
        <p:grpSpPr bwMode="auto">
          <a:xfrm>
            <a:off x="6172200" y="3656013"/>
            <a:ext cx="2133600" cy="1358900"/>
            <a:chOff x="4212" y="2303"/>
            <a:chExt cx="1456" cy="856"/>
          </a:xfrm>
        </p:grpSpPr>
        <p:grpSp>
          <p:nvGrpSpPr>
            <p:cNvPr id="49198" name="Group 22"/>
            <p:cNvGrpSpPr>
              <a:grpSpLocks/>
            </p:cNvGrpSpPr>
            <p:nvPr/>
          </p:nvGrpSpPr>
          <p:grpSpPr bwMode="auto">
            <a:xfrm>
              <a:off x="4212" y="2308"/>
              <a:ext cx="1456" cy="808"/>
              <a:chOff x="4212" y="2308"/>
              <a:chExt cx="1456" cy="808"/>
            </a:xfrm>
          </p:grpSpPr>
          <p:sp>
            <p:nvSpPr>
              <p:cNvPr id="49201" name="Rectangle 23"/>
              <p:cNvSpPr>
                <a:spLocks noChangeArrowheads="1"/>
              </p:cNvSpPr>
              <p:nvPr/>
            </p:nvSpPr>
            <p:spPr bwMode="auto">
              <a:xfrm>
                <a:off x="4216" y="2308"/>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202" name="Line 24"/>
              <p:cNvSpPr>
                <a:spLocks noChangeShapeType="1"/>
              </p:cNvSpPr>
              <p:nvPr/>
            </p:nvSpPr>
            <p:spPr bwMode="auto">
              <a:xfrm>
                <a:off x="4212" y="2640"/>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99" name="Rectangle 25"/>
            <p:cNvSpPr>
              <a:spLocks noChangeArrowheads="1"/>
            </p:cNvSpPr>
            <p:nvPr/>
          </p:nvSpPr>
          <p:spPr bwMode="auto">
            <a:xfrm>
              <a:off x="4284" y="2303"/>
              <a:ext cx="1207"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Key variances,</a:t>
              </a:r>
            </a:p>
            <a:p>
              <a:pPr algn="ctr" defTabSz="762000"/>
              <a:r>
                <a:rPr lang="en-AU" sz="1600">
                  <a:latin typeface="Times New Roman" pitchFamily="18" charset="0"/>
                </a:rPr>
                <a:t>operational variances</a:t>
              </a:r>
            </a:p>
          </p:txBody>
        </p:sp>
        <p:sp>
          <p:nvSpPr>
            <p:cNvPr id="49200" name="Rectangle 26"/>
            <p:cNvSpPr>
              <a:spLocks noChangeArrowheads="1"/>
            </p:cNvSpPr>
            <p:nvPr/>
          </p:nvSpPr>
          <p:spPr bwMode="auto">
            <a:xfrm>
              <a:off x="4401" y="2639"/>
              <a:ext cx="1079"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List  efficiency</a:t>
              </a:r>
            </a:p>
            <a:p>
              <a:pPr algn="ctr" defTabSz="762000"/>
              <a:r>
                <a:rPr lang="en-AU" sz="1600">
                  <a:latin typeface="Times New Roman" pitchFamily="18" charset="0"/>
                </a:rPr>
                <a:t>reducers inhibiting</a:t>
              </a:r>
            </a:p>
            <a:p>
              <a:pPr algn="ctr" defTabSz="762000"/>
              <a:r>
                <a:rPr lang="en-AU" sz="1600">
                  <a:latin typeface="Times New Roman" pitchFamily="18" charset="0"/>
                </a:rPr>
                <a:t>mission</a:t>
              </a:r>
            </a:p>
          </p:txBody>
        </p:sp>
      </p:grpSp>
      <p:grpSp>
        <p:nvGrpSpPr>
          <p:cNvPr id="49160" name="Group 27"/>
          <p:cNvGrpSpPr>
            <a:grpSpLocks/>
          </p:cNvGrpSpPr>
          <p:nvPr/>
        </p:nvGrpSpPr>
        <p:grpSpPr bwMode="auto">
          <a:xfrm>
            <a:off x="3276600" y="3656013"/>
            <a:ext cx="2133600" cy="1290637"/>
            <a:chOff x="2236" y="2303"/>
            <a:chExt cx="1456" cy="813"/>
          </a:xfrm>
        </p:grpSpPr>
        <p:grpSp>
          <p:nvGrpSpPr>
            <p:cNvPr id="49193" name="Group 28"/>
            <p:cNvGrpSpPr>
              <a:grpSpLocks/>
            </p:cNvGrpSpPr>
            <p:nvPr/>
          </p:nvGrpSpPr>
          <p:grpSpPr bwMode="auto">
            <a:xfrm>
              <a:off x="2236" y="2308"/>
              <a:ext cx="1456" cy="808"/>
              <a:chOff x="2236" y="2308"/>
              <a:chExt cx="1456" cy="808"/>
            </a:xfrm>
          </p:grpSpPr>
          <p:sp>
            <p:nvSpPr>
              <p:cNvPr id="49196" name="Rectangle 29"/>
              <p:cNvSpPr>
                <a:spLocks noChangeArrowheads="1"/>
              </p:cNvSpPr>
              <p:nvPr/>
            </p:nvSpPr>
            <p:spPr bwMode="auto">
              <a:xfrm>
                <a:off x="2240" y="2308"/>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197" name="Line 30"/>
              <p:cNvSpPr>
                <a:spLocks noChangeShapeType="1"/>
              </p:cNvSpPr>
              <p:nvPr/>
            </p:nvSpPr>
            <p:spPr bwMode="auto">
              <a:xfrm>
                <a:off x="2236" y="2640"/>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94" name="Rectangle 31"/>
            <p:cNvSpPr>
              <a:spLocks noChangeArrowheads="1"/>
            </p:cNvSpPr>
            <p:nvPr/>
          </p:nvSpPr>
          <p:spPr bwMode="auto">
            <a:xfrm>
              <a:off x="2529" y="2303"/>
              <a:ext cx="767"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Poor person/</a:t>
              </a:r>
            </a:p>
            <a:p>
              <a:pPr algn="ctr" defTabSz="762000"/>
              <a:r>
                <a:rPr lang="en-AU" sz="1600">
                  <a:latin typeface="Times New Roman" pitchFamily="18" charset="0"/>
                </a:rPr>
                <a:t>job fits</a:t>
              </a:r>
            </a:p>
          </p:txBody>
        </p:sp>
        <p:sp>
          <p:nvSpPr>
            <p:cNvPr id="49195" name="Rectangle 32"/>
            <p:cNvSpPr>
              <a:spLocks noChangeArrowheads="1"/>
            </p:cNvSpPr>
            <p:nvPr/>
          </p:nvSpPr>
          <p:spPr bwMode="auto">
            <a:xfrm>
              <a:off x="2333" y="2687"/>
              <a:ext cx="115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List  job satisfaction</a:t>
              </a:r>
            </a:p>
            <a:p>
              <a:pPr algn="ctr" defTabSz="762000"/>
              <a:r>
                <a:rPr lang="en-AU" sz="1600">
                  <a:latin typeface="Times New Roman" pitchFamily="18" charset="0"/>
                </a:rPr>
                <a:t> reducers</a:t>
              </a:r>
            </a:p>
          </p:txBody>
        </p:sp>
      </p:grpSp>
      <p:grpSp>
        <p:nvGrpSpPr>
          <p:cNvPr id="49161" name="Group 33"/>
          <p:cNvGrpSpPr>
            <a:grpSpLocks/>
          </p:cNvGrpSpPr>
          <p:nvPr/>
        </p:nvGrpSpPr>
        <p:grpSpPr bwMode="auto">
          <a:xfrm>
            <a:off x="381000" y="3656013"/>
            <a:ext cx="2133600" cy="1290637"/>
            <a:chOff x="260" y="2303"/>
            <a:chExt cx="1456" cy="813"/>
          </a:xfrm>
        </p:grpSpPr>
        <p:grpSp>
          <p:nvGrpSpPr>
            <p:cNvPr id="49188" name="Group 34"/>
            <p:cNvGrpSpPr>
              <a:grpSpLocks/>
            </p:cNvGrpSpPr>
            <p:nvPr/>
          </p:nvGrpSpPr>
          <p:grpSpPr bwMode="auto">
            <a:xfrm>
              <a:off x="260" y="2308"/>
              <a:ext cx="1456" cy="808"/>
              <a:chOff x="260" y="2308"/>
              <a:chExt cx="1456" cy="808"/>
            </a:xfrm>
          </p:grpSpPr>
          <p:sp>
            <p:nvSpPr>
              <p:cNvPr id="49191" name="Rectangle 35"/>
              <p:cNvSpPr>
                <a:spLocks noChangeArrowheads="1"/>
              </p:cNvSpPr>
              <p:nvPr/>
            </p:nvSpPr>
            <p:spPr bwMode="auto">
              <a:xfrm>
                <a:off x="264" y="2308"/>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192" name="Line 36"/>
              <p:cNvSpPr>
                <a:spLocks noChangeShapeType="1"/>
              </p:cNvSpPr>
              <p:nvPr/>
            </p:nvSpPr>
            <p:spPr bwMode="auto">
              <a:xfrm>
                <a:off x="260" y="2640"/>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89" name="Rectangle 37"/>
            <p:cNvSpPr>
              <a:spLocks noChangeArrowheads="1"/>
            </p:cNvSpPr>
            <p:nvPr/>
          </p:nvSpPr>
          <p:spPr bwMode="auto">
            <a:xfrm>
              <a:off x="584" y="2303"/>
              <a:ext cx="80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Good person/</a:t>
              </a:r>
            </a:p>
            <a:p>
              <a:pPr algn="ctr" defTabSz="762000"/>
              <a:r>
                <a:rPr lang="en-AU" sz="1600">
                  <a:latin typeface="Times New Roman" pitchFamily="18" charset="0"/>
                </a:rPr>
                <a:t>job fits</a:t>
              </a:r>
            </a:p>
          </p:txBody>
        </p:sp>
        <p:sp>
          <p:nvSpPr>
            <p:cNvPr id="49190" name="Rectangle 38"/>
            <p:cNvSpPr>
              <a:spLocks noChangeArrowheads="1"/>
            </p:cNvSpPr>
            <p:nvPr/>
          </p:nvSpPr>
          <p:spPr bwMode="auto">
            <a:xfrm>
              <a:off x="322" y="2687"/>
              <a:ext cx="133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Identify job satisfaction</a:t>
              </a:r>
            </a:p>
            <a:p>
              <a:pPr algn="ctr" defTabSz="762000"/>
              <a:r>
                <a:rPr lang="en-AU" sz="1600">
                  <a:latin typeface="Times New Roman" pitchFamily="18" charset="0"/>
                </a:rPr>
                <a:t>contributors</a:t>
              </a:r>
            </a:p>
          </p:txBody>
        </p:sp>
      </p:grpSp>
      <p:grpSp>
        <p:nvGrpSpPr>
          <p:cNvPr id="49162" name="Group 39"/>
          <p:cNvGrpSpPr>
            <a:grpSpLocks/>
          </p:cNvGrpSpPr>
          <p:nvPr/>
        </p:nvGrpSpPr>
        <p:grpSpPr bwMode="auto">
          <a:xfrm>
            <a:off x="381000" y="5332413"/>
            <a:ext cx="2133600" cy="1290637"/>
            <a:chOff x="260" y="3359"/>
            <a:chExt cx="1456" cy="813"/>
          </a:xfrm>
        </p:grpSpPr>
        <p:grpSp>
          <p:nvGrpSpPr>
            <p:cNvPr id="49183" name="Group 40"/>
            <p:cNvGrpSpPr>
              <a:grpSpLocks/>
            </p:cNvGrpSpPr>
            <p:nvPr/>
          </p:nvGrpSpPr>
          <p:grpSpPr bwMode="auto">
            <a:xfrm>
              <a:off x="260" y="3364"/>
              <a:ext cx="1456" cy="808"/>
              <a:chOff x="260" y="3364"/>
              <a:chExt cx="1456" cy="808"/>
            </a:xfrm>
          </p:grpSpPr>
          <p:sp>
            <p:nvSpPr>
              <p:cNvPr id="49186" name="Rectangle 41"/>
              <p:cNvSpPr>
                <a:spLocks noChangeArrowheads="1"/>
              </p:cNvSpPr>
              <p:nvPr/>
            </p:nvSpPr>
            <p:spPr bwMode="auto">
              <a:xfrm>
                <a:off x="264" y="3364"/>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187" name="Line 42"/>
              <p:cNvSpPr>
                <a:spLocks noChangeShapeType="1"/>
              </p:cNvSpPr>
              <p:nvPr/>
            </p:nvSpPr>
            <p:spPr bwMode="auto">
              <a:xfrm>
                <a:off x="260" y="3696"/>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84" name="Rectangle 43"/>
            <p:cNvSpPr>
              <a:spLocks noChangeArrowheads="1"/>
            </p:cNvSpPr>
            <p:nvPr/>
          </p:nvSpPr>
          <p:spPr bwMode="auto">
            <a:xfrm>
              <a:off x="493" y="3359"/>
              <a:ext cx="887"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Improvements,</a:t>
              </a:r>
            </a:p>
            <a:p>
              <a:pPr algn="ctr" defTabSz="762000"/>
              <a:r>
                <a:rPr lang="en-AU" sz="1600">
                  <a:latin typeface="Times New Roman" pitchFamily="18" charset="0"/>
                </a:rPr>
                <a:t>Innovations</a:t>
              </a:r>
            </a:p>
          </p:txBody>
        </p:sp>
        <p:sp>
          <p:nvSpPr>
            <p:cNvPr id="49185" name="Rectangle 44"/>
            <p:cNvSpPr>
              <a:spLocks noChangeArrowheads="1"/>
            </p:cNvSpPr>
            <p:nvPr/>
          </p:nvSpPr>
          <p:spPr bwMode="auto">
            <a:xfrm>
              <a:off x="326" y="3695"/>
              <a:ext cx="1221"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Identify effectiveness</a:t>
              </a:r>
            </a:p>
            <a:p>
              <a:pPr algn="ctr" defTabSz="762000"/>
              <a:r>
                <a:rPr lang="en-AU" sz="1600">
                  <a:latin typeface="Times New Roman" pitchFamily="18" charset="0"/>
                </a:rPr>
                <a:t>contributors</a:t>
              </a:r>
            </a:p>
          </p:txBody>
        </p:sp>
      </p:grpSp>
      <p:grpSp>
        <p:nvGrpSpPr>
          <p:cNvPr id="49163" name="Group 45"/>
          <p:cNvGrpSpPr>
            <a:grpSpLocks/>
          </p:cNvGrpSpPr>
          <p:nvPr/>
        </p:nvGrpSpPr>
        <p:grpSpPr bwMode="auto">
          <a:xfrm>
            <a:off x="3175000" y="5332413"/>
            <a:ext cx="2336800" cy="1290637"/>
            <a:chOff x="2166" y="3359"/>
            <a:chExt cx="1596" cy="813"/>
          </a:xfrm>
        </p:grpSpPr>
        <p:grpSp>
          <p:nvGrpSpPr>
            <p:cNvPr id="49178" name="Group 46"/>
            <p:cNvGrpSpPr>
              <a:grpSpLocks/>
            </p:cNvGrpSpPr>
            <p:nvPr/>
          </p:nvGrpSpPr>
          <p:grpSpPr bwMode="auto">
            <a:xfrm>
              <a:off x="2236" y="3364"/>
              <a:ext cx="1456" cy="808"/>
              <a:chOff x="2236" y="3364"/>
              <a:chExt cx="1456" cy="808"/>
            </a:xfrm>
          </p:grpSpPr>
          <p:sp>
            <p:nvSpPr>
              <p:cNvPr id="49181" name="Rectangle 47"/>
              <p:cNvSpPr>
                <a:spLocks noChangeArrowheads="1"/>
              </p:cNvSpPr>
              <p:nvPr/>
            </p:nvSpPr>
            <p:spPr bwMode="auto">
              <a:xfrm>
                <a:off x="2240" y="3364"/>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182" name="Line 48"/>
              <p:cNvSpPr>
                <a:spLocks noChangeShapeType="1"/>
              </p:cNvSpPr>
              <p:nvPr/>
            </p:nvSpPr>
            <p:spPr bwMode="auto">
              <a:xfrm>
                <a:off x="2236" y="3696"/>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79" name="Rectangle 49"/>
            <p:cNvSpPr>
              <a:spLocks noChangeArrowheads="1"/>
            </p:cNvSpPr>
            <p:nvPr/>
          </p:nvSpPr>
          <p:spPr bwMode="auto">
            <a:xfrm>
              <a:off x="2166" y="3359"/>
              <a:ext cx="1596"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Technical, Organisational,</a:t>
              </a:r>
            </a:p>
            <a:p>
              <a:pPr algn="ctr" defTabSz="762000"/>
              <a:r>
                <a:rPr lang="en-AU" sz="1600">
                  <a:latin typeface="Times New Roman" pitchFamily="18" charset="0"/>
                </a:rPr>
                <a:t>Attitudinal</a:t>
              </a:r>
            </a:p>
          </p:txBody>
        </p:sp>
        <p:sp>
          <p:nvSpPr>
            <p:cNvPr id="49180" name="Rectangle 50"/>
            <p:cNvSpPr>
              <a:spLocks noChangeArrowheads="1"/>
            </p:cNvSpPr>
            <p:nvPr/>
          </p:nvSpPr>
          <p:spPr bwMode="auto">
            <a:xfrm>
              <a:off x="2504" y="3743"/>
              <a:ext cx="91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Forecast future </a:t>
              </a:r>
            </a:p>
            <a:p>
              <a:pPr algn="ctr" defTabSz="762000"/>
              <a:r>
                <a:rPr lang="en-AU" sz="1600">
                  <a:latin typeface="Times New Roman" pitchFamily="18" charset="0"/>
                </a:rPr>
                <a:t>change</a:t>
              </a:r>
            </a:p>
          </p:txBody>
        </p:sp>
      </p:grpSp>
      <p:grpSp>
        <p:nvGrpSpPr>
          <p:cNvPr id="49164" name="Group 51"/>
          <p:cNvGrpSpPr>
            <a:grpSpLocks/>
          </p:cNvGrpSpPr>
          <p:nvPr/>
        </p:nvGrpSpPr>
        <p:grpSpPr bwMode="auto">
          <a:xfrm>
            <a:off x="6172200" y="5332413"/>
            <a:ext cx="2133600" cy="1290637"/>
            <a:chOff x="4212" y="3359"/>
            <a:chExt cx="1456" cy="813"/>
          </a:xfrm>
        </p:grpSpPr>
        <p:grpSp>
          <p:nvGrpSpPr>
            <p:cNvPr id="49173" name="Group 52"/>
            <p:cNvGrpSpPr>
              <a:grpSpLocks/>
            </p:cNvGrpSpPr>
            <p:nvPr/>
          </p:nvGrpSpPr>
          <p:grpSpPr bwMode="auto">
            <a:xfrm>
              <a:off x="4212" y="3364"/>
              <a:ext cx="1456" cy="808"/>
              <a:chOff x="4212" y="3364"/>
              <a:chExt cx="1456" cy="808"/>
            </a:xfrm>
          </p:grpSpPr>
          <p:sp>
            <p:nvSpPr>
              <p:cNvPr id="49176" name="Rectangle 53"/>
              <p:cNvSpPr>
                <a:spLocks noChangeArrowheads="1"/>
              </p:cNvSpPr>
              <p:nvPr/>
            </p:nvSpPr>
            <p:spPr bwMode="auto">
              <a:xfrm>
                <a:off x="4216" y="3364"/>
                <a:ext cx="1448" cy="8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177" name="Line 54"/>
              <p:cNvSpPr>
                <a:spLocks noChangeShapeType="1"/>
              </p:cNvSpPr>
              <p:nvPr/>
            </p:nvSpPr>
            <p:spPr bwMode="auto">
              <a:xfrm>
                <a:off x="4212" y="3696"/>
                <a:ext cx="1456" cy="0"/>
              </a:xfrm>
              <a:prstGeom prst="line">
                <a:avLst/>
              </a:prstGeom>
              <a:noFill/>
              <a:ln w="38100" cmpd="dbl">
                <a:solidFill>
                  <a:schemeClr val="tx1"/>
                </a:solidFill>
                <a:round/>
                <a:headEnd/>
                <a:tailEnd/>
              </a:ln>
              <a:extLst>
                <a:ext uri="{909E8E84-426E-40DD-AFC4-6F175D3DCCD1}">
                  <a14:hiddenFill xmlns:a14="http://schemas.microsoft.com/office/drawing/2010/main">
                    <a:noFill/>
                  </a14:hiddenFill>
                </a:ext>
              </a:extLst>
            </p:spPr>
            <p:txBody>
              <a:bodyPr/>
              <a:lstStyle/>
              <a:p>
                <a:endParaRPr lang="en-AU"/>
              </a:p>
            </p:txBody>
          </p:sp>
        </p:grpSp>
        <p:sp>
          <p:nvSpPr>
            <p:cNvPr id="49174" name="Rectangle 55"/>
            <p:cNvSpPr>
              <a:spLocks noChangeArrowheads="1"/>
            </p:cNvSpPr>
            <p:nvPr/>
          </p:nvSpPr>
          <p:spPr bwMode="auto">
            <a:xfrm>
              <a:off x="4411" y="3359"/>
              <a:ext cx="1161"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What we expect the </a:t>
              </a:r>
            </a:p>
            <a:p>
              <a:pPr algn="ctr" defTabSz="762000"/>
              <a:r>
                <a:rPr lang="en-AU" sz="1600">
                  <a:latin typeface="Times New Roman" pitchFamily="18" charset="0"/>
                </a:rPr>
                <a:t>system to contribute</a:t>
              </a:r>
            </a:p>
          </p:txBody>
        </p:sp>
        <p:sp>
          <p:nvSpPr>
            <p:cNvPr id="49175" name="Rectangle 56"/>
            <p:cNvSpPr>
              <a:spLocks noChangeArrowheads="1"/>
            </p:cNvSpPr>
            <p:nvPr/>
          </p:nvSpPr>
          <p:spPr bwMode="auto">
            <a:xfrm>
              <a:off x="4492" y="3743"/>
              <a:ext cx="895"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a:r>
                <a:rPr lang="en-AU" sz="1600">
                  <a:latin typeface="Times New Roman" pitchFamily="18" charset="0"/>
                </a:rPr>
                <a:t>Specify system</a:t>
              </a:r>
            </a:p>
            <a:p>
              <a:pPr algn="ctr" defTabSz="762000"/>
              <a:r>
                <a:rPr lang="en-AU" sz="1600">
                  <a:latin typeface="Times New Roman" pitchFamily="18" charset="0"/>
                </a:rPr>
                <a:t>requirements</a:t>
              </a:r>
            </a:p>
          </p:txBody>
        </p:sp>
      </p:grpSp>
      <p:sp>
        <p:nvSpPr>
          <p:cNvPr id="49165" name="AutoShape 57"/>
          <p:cNvSpPr>
            <a:spLocks noChangeArrowheads="1"/>
          </p:cNvSpPr>
          <p:nvPr/>
        </p:nvSpPr>
        <p:spPr bwMode="auto">
          <a:xfrm>
            <a:off x="2520950" y="27495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66" name="AutoShape 58"/>
          <p:cNvSpPr>
            <a:spLocks noChangeArrowheads="1"/>
          </p:cNvSpPr>
          <p:nvPr/>
        </p:nvSpPr>
        <p:spPr bwMode="auto">
          <a:xfrm>
            <a:off x="5416550" y="27495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67" name="AutoShape 59"/>
          <p:cNvSpPr>
            <a:spLocks noChangeArrowheads="1"/>
          </p:cNvSpPr>
          <p:nvPr/>
        </p:nvSpPr>
        <p:spPr bwMode="auto">
          <a:xfrm flipH="1">
            <a:off x="5416550" y="44259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68" name="AutoShape 60"/>
          <p:cNvSpPr>
            <a:spLocks noChangeArrowheads="1"/>
          </p:cNvSpPr>
          <p:nvPr/>
        </p:nvSpPr>
        <p:spPr bwMode="auto">
          <a:xfrm flipH="1">
            <a:off x="2520950" y="44259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69" name="AutoShape 61"/>
          <p:cNvSpPr>
            <a:spLocks noChangeArrowheads="1"/>
          </p:cNvSpPr>
          <p:nvPr/>
        </p:nvSpPr>
        <p:spPr bwMode="auto">
          <a:xfrm>
            <a:off x="2520950" y="61023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70" name="AutoShape 62"/>
          <p:cNvSpPr>
            <a:spLocks noChangeArrowheads="1"/>
          </p:cNvSpPr>
          <p:nvPr/>
        </p:nvSpPr>
        <p:spPr bwMode="auto">
          <a:xfrm>
            <a:off x="5416550" y="6102350"/>
            <a:ext cx="749300" cy="292100"/>
          </a:xfrm>
          <a:prstGeom prst="rightArrow">
            <a:avLst>
              <a:gd name="adj1" fmla="val 50000"/>
              <a:gd name="adj2" fmla="val 128273"/>
            </a:avLst>
          </a:prstGeom>
          <a:solidFill>
            <a:schemeClr val="accent1"/>
          </a:solidFill>
          <a:ln w="12700">
            <a:solidFill>
              <a:schemeClr val="tx1"/>
            </a:solidFill>
            <a:miter lim="800000"/>
            <a:headEnd/>
            <a:tailEnd/>
          </a:ln>
        </p:spPr>
        <p:txBody>
          <a:bodyPr wrap="none" anchor="ctr"/>
          <a:lstStyle/>
          <a:p>
            <a:endParaRPr lang="en-US"/>
          </a:p>
        </p:txBody>
      </p:sp>
      <p:sp>
        <p:nvSpPr>
          <p:cNvPr id="49171" name="AutoShape 63"/>
          <p:cNvSpPr>
            <a:spLocks noChangeArrowheads="1"/>
          </p:cNvSpPr>
          <p:nvPr/>
        </p:nvSpPr>
        <p:spPr bwMode="auto">
          <a:xfrm rot="16200000" flipH="1">
            <a:off x="7092950" y="3359150"/>
            <a:ext cx="368300" cy="215900"/>
          </a:xfrm>
          <a:prstGeom prst="rightArrow">
            <a:avLst>
              <a:gd name="adj1" fmla="val 50000"/>
              <a:gd name="adj2" fmla="val 85302"/>
            </a:avLst>
          </a:prstGeom>
          <a:solidFill>
            <a:schemeClr val="accent1"/>
          </a:solidFill>
          <a:ln w="12700">
            <a:solidFill>
              <a:schemeClr val="tx1"/>
            </a:solidFill>
            <a:miter lim="800000"/>
            <a:headEnd/>
            <a:tailEnd/>
          </a:ln>
        </p:spPr>
        <p:txBody>
          <a:bodyPr wrap="none" anchor="ctr"/>
          <a:lstStyle/>
          <a:p>
            <a:endParaRPr lang="en-US"/>
          </a:p>
        </p:txBody>
      </p:sp>
      <p:sp>
        <p:nvSpPr>
          <p:cNvPr id="49172" name="AutoShape 64"/>
          <p:cNvSpPr>
            <a:spLocks noChangeArrowheads="1"/>
          </p:cNvSpPr>
          <p:nvPr/>
        </p:nvSpPr>
        <p:spPr bwMode="auto">
          <a:xfrm rot="16200000" flipH="1">
            <a:off x="1225550" y="5035550"/>
            <a:ext cx="368300" cy="215900"/>
          </a:xfrm>
          <a:prstGeom prst="rightArrow">
            <a:avLst>
              <a:gd name="adj1" fmla="val 50000"/>
              <a:gd name="adj2" fmla="val 85302"/>
            </a:avLst>
          </a:prstGeom>
          <a:solidFill>
            <a:schemeClr val="accent1"/>
          </a:solidFill>
          <a:ln w="12700">
            <a:solidFill>
              <a:schemeClr val="tx1"/>
            </a:solidFill>
            <a:miter lim="800000"/>
            <a:headEnd/>
            <a:tailEnd/>
          </a:ln>
        </p:spPr>
        <p:txBody>
          <a:bodyPr wrap="none" anchor="ctr"/>
          <a:lstStyle/>
          <a:p>
            <a:endParaRPr 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lIns="90488" tIns="44450" rIns="90488" bIns="44450" anchor="b"/>
          <a:lstStyle/>
          <a:p>
            <a:pPr eaLnBrk="1" hangingPunct="1">
              <a:defRPr/>
            </a:pPr>
            <a:r>
              <a:rPr lang="en-AU"/>
              <a:t>Stages in ETHICS</a:t>
            </a:r>
          </a:p>
        </p:txBody>
      </p:sp>
      <p:sp>
        <p:nvSpPr>
          <p:cNvPr id="50180" name="Rectangle 3"/>
          <p:cNvSpPr>
            <a:spLocks noGrp="1" noChangeArrowheads="1"/>
          </p:cNvSpPr>
          <p:nvPr>
            <p:ph idx="1"/>
          </p:nvPr>
        </p:nvSpPr>
        <p:spPr>
          <a:noFill/>
        </p:spPr>
        <p:txBody>
          <a:bodyPr lIns="90488" tIns="44450" rIns="90488" bIns="44450"/>
          <a:lstStyle/>
          <a:p>
            <a:pPr eaLnBrk="1" hangingPunct="1">
              <a:buFont typeface="Wingdings" pitchFamily="2" charset="2"/>
              <a:buNone/>
            </a:pPr>
            <a:r>
              <a:rPr lang="en-AU" b="1" i="1" dirty="0"/>
              <a:t>Stage 1</a:t>
            </a:r>
          </a:p>
          <a:p>
            <a:pPr eaLnBrk="1" hangingPunct="1"/>
            <a:r>
              <a:rPr lang="en-AU" dirty="0"/>
              <a:t>Mission</a:t>
            </a:r>
          </a:p>
          <a:p>
            <a:pPr lvl="1" eaLnBrk="1" hangingPunct="1"/>
            <a:r>
              <a:rPr lang="en-AU" dirty="0"/>
              <a:t>reason department exists</a:t>
            </a:r>
          </a:p>
          <a:p>
            <a:pPr lvl="1" eaLnBrk="1" hangingPunct="1"/>
            <a:r>
              <a:rPr lang="en-AU" dirty="0"/>
              <a:t>fundamental objectives</a:t>
            </a:r>
          </a:p>
          <a:p>
            <a:pPr eaLnBrk="1" hangingPunct="1"/>
            <a:r>
              <a:rPr lang="en-AU" dirty="0"/>
              <a:t>Key mission tasks</a:t>
            </a:r>
          </a:p>
          <a:p>
            <a:pPr lvl="1" eaLnBrk="1" hangingPunct="1"/>
            <a:r>
              <a:rPr lang="en-AU" dirty="0"/>
              <a:t>what has to be done for mission to be achieved</a:t>
            </a:r>
          </a:p>
          <a:p>
            <a:r>
              <a:rPr lang="en-AU" dirty="0"/>
              <a:t>Current tasks &amp; responsibilities</a:t>
            </a:r>
          </a:p>
          <a:p>
            <a:pPr lvl="1"/>
            <a:r>
              <a:rPr lang="en-AU" dirty="0"/>
              <a:t>day to day operating tasks</a:t>
            </a:r>
          </a:p>
          <a:p>
            <a:pPr lvl="1"/>
            <a:r>
              <a:rPr lang="en-AU" dirty="0"/>
              <a:t>problem prevention/solution tasks</a:t>
            </a:r>
          </a:p>
          <a:p>
            <a:pPr lvl="1"/>
            <a:r>
              <a:rPr lang="en-AU" dirty="0"/>
              <a:t>coordination tasks</a:t>
            </a:r>
          </a:p>
          <a:p>
            <a:pPr lvl="1"/>
            <a:r>
              <a:rPr lang="en-AU" dirty="0"/>
              <a:t>development tasks</a:t>
            </a:r>
          </a:p>
          <a:p>
            <a:pPr lvl="1"/>
            <a:r>
              <a:rPr lang="en-AU" dirty="0"/>
              <a:t>control tasks</a:t>
            </a:r>
          </a:p>
          <a:p>
            <a:endParaRPr lang="en-AU" dirty="0"/>
          </a:p>
        </p:txBody>
      </p:sp>
      <p:sp>
        <p:nvSpPr>
          <p:cNvPr id="50178"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7E37CA5C-13AA-4F4C-878C-7CF633F982C1}" type="slidenum">
              <a:rPr lang="en-AU" smtClean="0"/>
              <a:pPr/>
              <a:t>37</a:t>
            </a:fld>
            <a:endParaRPr lang="en-AU"/>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lIns="90488" tIns="44450" rIns="90488" bIns="44450" anchor="b"/>
          <a:lstStyle/>
          <a:p>
            <a:pPr eaLnBrk="1" hangingPunct="1">
              <a:defRPr/>
            </a:pPr>
            <a:r>
              <a:rPr lang="en-AU"/>
              <a:t>Stages in ETHICS (cont)</a:t>
            </a:r>
          </a:p>
        </p:txBody>
      </p:sp>
      <p:sp>
        <p:nvSpPr>
          <p:cNvPr id="52228" name="Rectangle 3"/>
          <p:cNvSpPr>
            <a:spLocks noGrp="1" noChangeArrowheads="1"/>
          </p:cNvSpPr>
          <p:nvPr>
            <p:ph idx="1"/>
          </p:nvPr>
        </p:nvSpPr>
        <p:spPr>
          <a:xfrm>
            <a:off x="539751" y="981074"/>
            <a:ext cx="8070850" cy="4680173"/>
          </a:xfrm>
          <a:noFill/>
        </p:spPr>
        <p:txBody>
          <a:bodyPr lIns="90488" tIns="44450" rIns="90488" bIns="44450"/>
          <a:lstStyle/>
          <a:p>
            <a:pPr eaLnBrk="1" hangingPunct="1">
              <a:buFont typeface="Wingdings" pitchFamily="2" charset="2"/>
              <a:buNone/>
            </a:pPr>
            <a:r>
              <a:rPr lang="en-AU" b="1" i="1" dirty="0"/>
              <a:t>Stage 1 (</a:t>
            </a:r>
            <a:r>
              <a:rPr lang="en-AU" b="1" i="1" dirty="0" err="1"/>
              <a:t>cont</a:t>
            </a:r>
            <a:r>
              <a:rPr lang="en-AU" b="1" i="1" dirty="0"/>
              <a:t>)</a:t>
            </a:r>
          </a:p>
          <a:p>
            <a:pPr eaLnBrk="1" hangingPunct="1"/>
            <a:r>
              <a:rPr lang="en-AU" dirty="0"/>
              <a:t>Key variances</a:t>
            </a:r>
          </a:p>
          <a:p>
            <a:pPr lvl="1" eaLnBrk="1" hangingPunct="1"/>
            <a:r>
              <a:rPr lang="en-AU" dirty="0"/>
              <a:t>problems that arise from nature of mission</a:t>
            </a:r>
          </a:p>
          <a:p>
            <a:pPr lvl="1" eaLnBrk="1" hangingPunct="1"/>
            <a:r>
              <a:rPr lang="en-AU" dirty="0"/>
              <a:t>tendency for part of system to deviate from norm</a:t>
            </a:r>
          </a:p>
          <a:p>
            <a:pPr lvl="1" eaLnBrk="1" hangingPunct="1"/>
            <a:r>
              <a:rPr lang="en-AU" dirty="0"/>
              <a:t>tend to be associated with</a:t>
            </a:r>
          </a:p>
          <a:p>
            <a:pPr lvl="2" eaLnBrk="1" hangingPunct="1"/>
            <a:r>
              <a:rPr lang="en-AU" dirty="0"/>
              <a:t>external relationships</a:t>
            </a:r>
          </a:p>
          <a:p>
            <a:pPr lvl="2" eaLnBrk="1" hangingPunct="1"/>
            <a:r>
              <a:rPr lang="en-AU" dirty="0"/>
              <a:t>internal relationships</a:t>
            </a:r>
          </a:p>
          <a:p>
            <a:pPr lvl="2" eaLnBrk="1" hangingPunct="1"/>
            <a:r>
              <a:rPr lang="en-AU" dirty="0"/>
              <a:t>project management variances</a:t>
            </a:r>
          </a:p>
          <a:p>
            <a:pPr lvl="2" eaLnBrk="1" hangingPunct="1"/>
            <a:r>
              <a:rPr lang="en-AU" dirty="0"/>
              <a:t>information management variances</a:t>
            </a:r>
          </a:p>
          <a:p>
            <a:r>
              <a:rPr lang="en-AU" dirty="0"/>
              <a:t>Key information inputs</a:t>
            </a:r>
            <a:endParaRPr lang="en-AU" b="1" i="1" dirty="0"/>
          </a:p>
          <a:p>
            <a:pPr lvl="1"/>
            <a:r>
              <a:rPr lang="en-AU" dirty="0"/>
              <a:t>information essential for completion of key mission tasks</a:t>
            </a:r>
          </a:p>
          <a:p>
            <a:r>
              <a:rPr lang="en-AU" dirty="0"/>
              <a:t>Key information outputs</a:t>
            </a:r>
          </a:p>
          <a:p>
            <a:pPr lvl="1"/>
            <a:r>
              <a:rPr lang="en-AU" dirty="0"/>
              <a:t>outputs derived from completion of key mission tasks</a:t>
            </a:r>
          </a:p>
          <a:p>
            <a:pPr lvl="1"/>
            <a:r>
              <a:rPr lang="en-AU" dirty="0"/>
              <a:t>assist in attainment of mission</a:t>
            </a:r>
          </a:p>
          <a:p>
            <a:r>
              <a:rPr lang="en-AU" dirty="0"/>
              <a:t> </a:t>
            </a:r>
          </a:p>
        </p:txBody>
      </p:sp>
      <p:sp>
        <p:nvSpPr>
          <p:cNvPr id="52226"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12988679-1C6D-4131-8CB1-41BE034CE5E0}" type="slidenum">
              <a:rPr lang="en-AU" smtClean="0"/>
              <a:pPr/>
              <a:t>38</a:t>
            </a:fld>
            <a:endParaRPr lang="en-AU"/>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lIns="90488" tIns="44450" rIns="90488" bIns="44450" anchor="b"/>
          <a:lstStyle/>
          <a:p>
            <a:pPr eaLnBrk="1" hangingPunct="1">
              <a:defRPr/>
            </a:pPr>
            <a:r>
              <a:rPr lang="en-AU"/>
              <a:t>Stages in ETHICS (cont)</a:t>
            </a:r>
          </a:p>
        </p:txBody>
      </p:sp>
      <p:sp>
        <p:nvSpPr>
          <p:cNvPr id="54276" name="Rectangle 3"/>
          <p:cNvSpPr>
            <a:spLocks noGrp="1" noChangeArrowheads="1"/>
          </p:cNvSpPr>
          <p:nvPr>
            <p:ph idx="1"/>
          </p:nvPr>
        </p:nvSpPr>
        <p:spPr>
          <a:xfrm>
            <a:off x="984250" y="1905000"/>
            <a:ext cx="7175500" cy="4114800"/>
          </a:xfrm>
          <a:noFill/>
        </p:spPr>
        <p:txBody>
          <a:bodyPr lIns="90488" tIns="44450" rIns="90488" bIns="44450"/>
          <a:lstStyle/>
          <a:p>
            <a:pPr eaLnBrk="1" hangingPunct="1">
              <a:buFont typeface="Wingdings" pitchFamily="2" charset="2"/>
              <a:buNone/>
            </a:pPr>
            <a:r>
              <a:rPr lang="en-AU" b="1" i="1"/>
              <a:t>Stage 2</a:t>
            </a:r>
          </a:p>
          <a:p>
            <a:pPr eaLnBrk="1" hangingPunct="1"/>
            <a:r>
              <a:rPr lang="en-AU"/>
              <a:t>identify job satisfaction contributors</a:t>
            </a:r>
          </a:p>
          <a:p>
            <a:pPr lvl="1" eaLnBrk="1" hangingPunct="1"/>
            <a:r>
              <a:rPr lang="en-AU"/>
              <a:t>positive factors which increase </a:t>
            </a:r>
          </a:p>
          <a:p>
            <a:pPr lvl="2" eaLnBrk="1" hangingPunct="1"/>
            <a:r>
              <a:rPr lang="en-AU"/>
              <a:t>satisfaction</a:t>
            </a:r>
          </a:p>
          <a:p>
            <a:pPr lvl="2" eaLnBrk="1" hangingPunct="1"/>
            <a:r>
              <a:rPr lang="en-AU"/>
              <a:t>motivation</a:t>
            </a:r>
          </a:p>
          <a:p>
            <a:pPr lvl="2" eaLnBrk="1" hangingPunct="1"/>
            <a:r>
              <a:rPr lang="en-AU"/>
              <a:t>sense of achievement</a:t>
            </a:r>
          </a:p>
          <a:p>
            <a:pPr eaLnBrk="1" hangingPunct="1"/>
            <a:r>
              <a:rPr lang="en-AU"/>
              <a:t>identify job satisfaction reducers</a:t>
            </a:r>
          </a:p>
          <a:p>
            <a:pPr lvl="1" eaLnBrk="1" hangingPunct="1"/>
            <a:r>
              <a:rPr lang="en-AU"/>
              <a:t>negative factors which cause</a:t>
            </a:r>
          </a:p>
          <a:p>
            <a:pPr lvl="2" eaLnBrk="1" hangingPunct="1"/>
            <a:r>
              <a:rPr lang="en-AU"/>
              <a:t>frustration</a:t>
            </a:r>
          </a:p>
          <a:p>
            <a:pPr lvl="2" eaLnBrk="1" hangingPunct="1"/>
            <a:r>
              <a:rPr lang="en-AU"/>
              <a:t>inefficiency</a:t>
            </a:r>
          </a:p>
        </p:txBody>
      </p:sp>
      <p:sp>
        <p:nvSpPr>
          <p:cNvPr id="54274"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4C2D6746-DE6B-426F-9477-B1183CBD8C68}" type="slidenum">
              <a:rPr lang="en-AU" smtClean="0"/>
              <a:pPr/>
              <a:t>39</a:t>
            </a:fld>
            <a:endParaRPr lang="en-AU"/>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20" name="Rectangle 4"/>
          <p:cNvSpPr>
            <a:spLocks noGrp="1" noChangeArrowheads="1"/>
          </p:cNvSpPr>
          <p:nvPr>
            <p:ph type="title"/>
          </p:nvPr>
        </p:nvSpPr>
        <p:spPr/>
        <p:txBody>
          <a:bodyPr/>
          <a:lstStyle/>
          <a:p>
            <a:pPr eaLnBrk="1" hangingPunct="1">
              <a:defRPr/>
            </a:pPr>
            <a:r>
              <a:rPr lang="en-AU"/>
              <a:t>And there is QUICKethics</a:t>
            </a:r>
          </a:p>
        </p:txBody>
      </p:sp>
      <p:sp>
        <p:nvSpPr>
          <p:cNvPr id="14338" name="Slide Number Placeholder 3"/>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21CDB3C-1489-4E23-8469-BF281B52B38E}" type="slidenum">
              <a:rPr lang="en-AU" smtClean="0"/>
              <a:pPr/>
              <a:t>4</a:t>
            </a:fld>
            <a:endParaRPr lang="en-AU"/>
          </a:p>
        </p:txBody>
      </p:sp>
      <p:sp>
        <p:nvSpPr>
          <p:cNvPr id="14340" name="Text Box 5"/>
          <p:cNvSpPr txBox="1">
            <a:spLocks noChangeArrowheads="1"/>
          </p:cNvSpPr>
          <p:nvPr/>
        </p:nvSpPr>
        <p:spPr bwMode="auto">
          <a:xfrm>
            <a:off x="1285875" y="2357438"/>
            <a:ext cx="7345363"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AU" sz="4800"/>
              <a:t>QU    QUality</a:t>
            </a:r>
          </a:p>
          <a:p>
            <a:r>
              <a:rPr lang="en-AU" sz="4800"/>
              <a:t>I       	Information from</a:t>
            </a:r>
          </a:p>
          <a:p>
            <a:r>
              <a:rPr lang="en-AU" sz="4800"/>
              <a:t>C       Considered</a:t>
            </a:r>
          </a:p>
          <a:p>
            <a:r>
              <a:rPr lang="en-AU" sz="4800"/>
              <a:t>K       Knowledge</a:t>
            </a: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lIns="90488" tIns="44450" rIns="90488" bIns="44450" anchor="b"/>
          <a:lstStyle/>
          <a:p>
            <a:pPr eaLnBrk="1" hangingPunct="1">
              <a:defRPr/>
            </a:pPr>
            <a:r>
              <a:rPr lang="en-AU"/>
              <a:t>Stages in ETHICS (cont)</a:t>
            </a:r>
          </a:p>
        </p:txBody>
      </p:sp>
      <p:sp>
        <p:nvSpPr>
          <p:cNvPr id="55300" name="Rectangle 3"/>
          <p:cNvSpPr>
            <a:spLocks noGrp="1" noChangeArrowheads="1"/>
          </p:cNvSpPr>
          <p:nvPr>
            <p:ph idx="1"/>
          </p:nvPr>
        </p:nvSpPr>
        <p:spPr>
          <a:noFill/>
        </p:spPr>
        <p:txBody>
          <a:bodyPr lIns="90488" tIns="44450" rIns="90488" bIns="44450"/>
          <a:lstStyle/>
          <a:p>
            <a:pPr eaLnBrk="1" hangingPunct="1">
              <a:buFont typeface="Wingdings" pitchFamily="2" charset="2"/>
              <a:buNone/>
            </a:pPr>
            <a:r>
              <a:rPr lang="en-AU" b="1" i="1"/>
              <a:t>Stage 2 (cont)</a:t>
            </a:r>
          </a:p>
          <a:p>
            <a:pPr eaLnBrk="1" hangingPunct="1"/>
            <a:r>
              <a:rPr lang="en-AU"/>
              <a:t>identify efficiency reducers</a:t>
            </a:r>
          </a:p>
          <a:p>
            <a:pPr lvl="1" eaLnBrk="1" hangingPunct="1"/>
            <a:r>
              <a:rPr lang="en-AU"/>
              <a:t>factors which reduce quality of service</a:t>
            </a:r>
          </a:p>
          <a:p>
            <a:pPr lvl="1" eaLnBrk="1" hangingPunct="1"/>
            <a:r>
              <a:rPr lang="en-AU"/>
              <a:t>poor work procedures</a:t>
            </a:r>
          </a:p>
          <a:p>
            <a:pPr eaLnBrk="1" hangingPunct="1"/>
            <a:r>
              <a:rPr lang="en-AU"/>
              <a:t>identify effectiveness contributors</a:t>
            </a:r>
          </a:p>
          <a:p>
            <a:pPr lvl="1" eaLnBrk="1" hangingPunct="1"/>
            <a:r>
              <a:rPr lang="en-AU"/>
              <a:t>things currently done well (still room to improve?)</a:t>
            </a:r>
          </a:p>
          <a:p>
            <a:pPr lvl="1" eaLnBrk="1" hangingPunct="1"/>
            <a:r>
              <a:rPr lang="en-AU"/>
              <a:t>new activities to increase effectiveness</a:t>
            </a:r>
          </a:p>
        </p:txBody>
      </p:sp>
      <p:sp>
        <p:nvSpPr>
          <p:cNvPr id="55298"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A07A6D93-0AD8-4B07-93C8-F6DED1DF6694}" type="slidenum">
              <a:rPr lang="en-AU" smtClean="0"/>
              <a:pPr/>
              <a:t>40</a:t>
            </a:fld>
            <a:endParaRPr lang="en-AU"/>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lIns="90488" tIns="44450" rIns="90488" bIns="44450" anchor="b"/>
          <a:lstStyle/>
          <a:p>
            <a:pPr eaLnBrk="1" hangingPunct="1">
              <a:defRPr/>
            </a:pPr>
            <a:r>
              <a:rPr lang="en-AU"/>
              <a:t>Stages in ETHICS (cont)</a:t>
            </a:r>
          </a:p>
        </p:txBody>
      </p:sp>
      <p:sp>
        <p:nvSpPr>
          <p:cNvPr id="56324" name="Rectangle 3"/>
          <p:cNvSpPr>
            <a:spLocks noGrp="1" noChangeArrowheads="1"/>
          </p:cNvSpPr>
          <p:nvPr>
            <p:ph idx="1"/>
          </p:nvPr>
        </p:nvSpPr>
        <p:spPr>
          <a:noFill/>
        </p:spPr>
        <p:txBody>
          <a:bodyPr lIns="90488" tIns="44450" rIns="90488" bIns="44450"/>
          <a:lstStyle/>
          <a:p>
            <a:pPr eaLnBrk="1" hangingPunct="1">
              <a:buFont typeface="Wingdings" pitchFamily="2" charset="2"/>
              <a:buNone/>
            </a:pPr>
            <a:r>
              <a:rPr lang="en-AU" b="1" i="1"/>
              <a:t>Stage 3</a:t>
            </a:r>
          </a:p>
          <a:p>
            <a:pPr eaLnBrk="1" hangingPunct="1"/>
            <a:r>
              <a:rPr lang="en-AU"/>
              <a:t>document business objectives (from stages 1 and 2)</a:t>
            </a:r>
          </a:p>
          <a:p>
            <a:pPr eaLnBrk="1" hangingPunct="1"/>
            <a:r>
              <a:rPr lang="en-AU"/>
              <a:t>translate business objectives into systems requirements</a:t>
            </a:r>
          </a:p>
          <a:p>
            <a:pPr lvl="1" eaLnBrk="1" hangingPunct="1"/>
            <a:r>
              <a:rPr lang="en-AU"/>
              <a:t>technical systems design must contribute to achievement of business objectives</a:t>
            </a:r>
          </a:p>
        </p:txBody>
      </p:sp>
      <p:sp>
        <p:nvSpPr>
          <p:cNvPr id="56322"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B6341F3-6C3A-4E07-B30E-31B38C3CCE48}" type="slidenum">
              <a:rPr lang="en-AU" smtClean="0"/>
              <a:pPr/>
              <a:t>41</a:t>
            </a:fld>
            <a:endParaRPr lang="en-AU"/>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0164" name="Rectangle 4"/>
          <p:cNvSpPr>
            <a:spLocks noGrp="1" noChangeArrowheads="1"/>
          </p:cNvSpPr>
          <p:nvPr>
            <p:ph type="title"/>
          </p:nvPr>
        </p:nvSpPr>
        <p:spPr/>
        <p:txBody>
          <a:bodyPr/>
          <a:lstStyle/>
          <a:p>
            <a:pPr eaLnBrk="1" hangingPunct="1">
              <a:defRPr/>
            </a:pPr>
            <a:r>
              <a:rPr lang="en-AU"/>
              <a:t>QUICK	ethics</a:t>
            </a:r>
          </a:p>
        </p:txBody>
      </p:sp>
      <p:sp>
        <p:nvSpPr>
          <p:cNvPr id="57347" name="Rectangle 3"/>
          <p:cNvSpPr>
            <a:spLocks noGrp="1" noChangeArrowheads="1"/>
          </p:cNvSpPr>
          <p:nvPr>
            <p:ph idx="1"/>
          </p:nvPr>
        </p:nvSpPr>
        <p:spPr/>
        <p:txBody>
          <a:bodyPr/>
          <a:lstStyle/>
          <a:p>
            <a:pPr marL="609600" indent="-609600" eaLnBrk="1" hangingPunct="1">
              <a:lnSpc>
                <a:spcPct val="80000"/>
              </a:lnSpc>
              <a:buFont typeface="Wingdings" pitchFamily="2" charset="2"/>
              <a:buAutoNum type="arabicPeriod"/>
            </a:pPr>
            <a:r>
              <a:rPr lang="en-AU" sz="2800"/>
              <a:t>Self- reflection (self)</a:t>
            </a:r>
          </a:p>
          <a:p>
            <a:pPr marL="1371600" lvl="2" indent="-457200" eaLnBrk="1" hangingPunct="1">
              <a:lnSpc>
                <a:spcPct val="80000"/>
              </a:lnSpc>
            </a:pPr>
            <a:r>
              <a:rPr lang="en-AU" sz="2000"/>
              <a:t>Description of role, relationships, tasks, information needs</a:t>
            </a:r>
          </a:p>
          <a:p>
            <a:pPr marL="1371600" lvl="2" indent="-457200" eaLnBrk="1" hangingPunct="1">
              <a:lnSpc>
                <a:spcPct val="80000"/>
              </a:lnSpc>
            </a:pPr>
            <a:r>
              <a:rPr lang="en-AU" sz="2000"/>
              <a:t>Essential, desirable, useful</a:t>
            </a:r>
          </a:p>
          <a:p>
            <a:pPr marL="609600" indent="-609600" eaLnBrk="1" hangingPunct="1">
              <a:lnSpc>
                <a:spcPct val="80000"/>
              </a:lnSpc>
              <a:buFont typeface="Wingdings" pitchFamily="2" charset="2"/>
              <a:buAutoNum type="arabicPeriod"/>
            </a:pPr>
            <a:r>
              <a:rPr lang="en-AU" sz="2800"/>
              <a:t>Self-identification (with other managers)</a:t>
            </a:r>
          </a:p>
          <a:p>
            <a:pPr marL="1371600" lvl="2" indent="-457200" eaLnBrk="1" hangingPunct="1">
              <a:lnSpc>
                <a:spcPct val="80000"/>
              </a:lnSpc>
            </a:pPr>
            <a:r>
              <a:rPr lang="en-AU" sz="2000"/>
              <a:t>Mission, key tasks CSFs, major problems</a:t>
            </a:r>
          </a:p>
          <a:p>
            <a:pPr marL="609600" indent="-609600" eaLnBrk="1" hangingPunct="1">
              <a:lnSpc>
                <a:spcPct val="80000"/>
              </a:lnSpc>
              <a:buFont typeface="Wingdings" pitchFamily="2" charset="2"/>
              <a:buAutoNum type="arabicPeriod"/>
            </a:pPr>
            <a:r>
              <a:rPr lang="en-AU" sz="2800"/>
              <a:t>Group discussion</a:t>
            </a:r>
          </a:p>
          <a:p>
            <a:pPr marL="1371600" lvl="2" indent="-457200" eaLnBrk="1" hangingPunct="1">
              <a:lnSpc>
                <a:spcPct val="80000"/>
              </a:lnSpc>
            </a:pPr>
            <a:r>
              <a:rPr lang="en-AU" sz="2000"/>
              <a:t>Understanding</a:t>
            </a:r>
          </a:p>
          <a:p>
            <a:pPr marL="1371600" lvl="2" indent="-457200" eaLnBrk="1" hangingPunct="1">
              <a:lnSpc>
                <a:spcPct val="80000"/>
              </a:lnSpc>
            </a:pPr>
            <a:r>
              <a:rPr lang="en-AU" sz="2000"/>
              <a:t>Overlapping needs</a:t>
            </a:r>
          </a:p>
          <a:p>
            <a:pPr marL="609600" indent="-609600" eaLnBrk="1" hangingPunct="1">
              <a:lnSpc>
                <a:spcPct val="80000"/>
              </a:lnSpc>
              <a:buFont typeface="Wingdings" pitchFamily="2" charset="2"/>
              <a:buAutoNum type="arabicPeriod"/>
            </a:pPr>
            <a:r>
              <a:rPr lang="en-AU" sz="2800"/>
              <a:t>Group decision</a:t>
            </a:r>
          </a:p>
          <a:p>
            <a:pPr marL="1371600" lvl="2" indent="-457200" eaLnBrk="1" hangingPunct="1">
              <a:lnSpc>
                <a:spcPct val="80000"/>
              </a:lnSpc>
            </a:pPr>
            <a:r>
              <a:rPr lang="en-AU" sz="2000"/>
              <a:t>Essential needs which are common become core for new IS, desirable guide future developments etc.</a:t>
            </a:r>
          </a:p>
        </p:txBody>
      </p:sp>
      <p:sp>
        <p:nvSpPr>
          <p:cNvPr id="57346"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CCF14C75-A2D5-4EF3-A034-006477ED7FA0}" type="slidenum">
              <a:rPr lang="en-AU" smtClean="0"/>
              <a:pPr/>
              <a:t>42</a:t>
            </a:fld>
            <a:endParaRPr lang="en-AU"/>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eaLnBrk="1" hangingPunct="1">
              <a:defRPr/>
            </a:pPr>
            <a:r>
              <a:rPr lang="en-AU"/>
              <a:t>In summary</a:t>
            </a:r>
          </a:p>
        </p:txBody>
      </p:sp>
      <p:sp>
        <p:nvSpPr>
          <p:cNvPr id="59396" name="Rectangle 3"/>
          <p:cNvSpPr>
            <a:spLocks noGrp="1" noChangeArrowheads="1"/>
          </p:cNvSpPr>
          <p:nvPr>
            <p:ph idx="1"/>
          </p:nvPr>
        </p:nvSpPr>
        <p:spPr/>
        <p:txBody>
          <a:bodyPr/>
          <a:lstStyle/>
          <a:p>
            <a:pPr eaLnBrk="1" hangingPunct="1"/>
            <a:r>
              <a:rPr lang="en-AU"/>
              <a:t>Provides very important means of thinking about job design and ‘people’ in business/systems requirements &amp; specification</a:t>
            </a:r>
          </a:p>
          <a:p>
            <a:pPr eaLnBrk="1" hangingPunct="1"/>
            <a:r>
              <a:rPr lang="en-AU"/>
              <a:t>Difficult to apply in some contexts?</a:t>
            </a:r>
          </a:p>
          <a:p>
            <a:pPr eaLnBrk="1" hangingPunct="1"/>
            <a:r>
              <a:rPr lang="en-AU"/>
              <a:t>Can we learn and use ‘bits’ of ETHICS?</a:t>
            </a:r>
          </a:p>
        </p:txBody>
      </p:sp>
      <p:sp>
        <p:nvSpPr>
          <p:cNvPr id="59394"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A7371BBA-0CF6-42E1-8AB9-B42BD83A29BB}" type="slidenum">
              <a:rPr lang="en-AU" smtClean="0"/>
              <a:pPr/>
              <a:t>43</a:t>
            </a:fld>
            <a:endParaRPr lang="en-AU"/>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defRPr/>
            </a:pPr>
            <a:r>
              <a:rPr lang="en-AU"/>
              <a:t>Why do we design IS?</a:t>
            </a:r>
          </a:p>
        </p:txBody>
      </p:sp>
      <p:sp>
        <p:nvSpPr>
          <p:cNvPr id="15364" name="Rectangle 3"/>
          <p:cNvSpPr>
            <a:spLocks noGrp="1" noChangeArrowheads="1"/>
          </p:cNvSpPr>
          <p:nvPr>
            <p:ph idx="1"/>
          </p:nvPr>
        </p:nvSpPr>
        <p:spPr/>
        <p:txBody>
          <a:bodyPr/>
          <a:lstStyle/>
          <a:p>
            <a:pPr eaLnBrk="1" hangingPunct="1"/>
            <a:r>
              <a:rPr lang="en-AU" sz="2800" dirty="0"/>
              <a:t>Economic imperatives</a:t>
            </a:r>
          </a:p>
          <a:p>
            <a:pPr lvl="1" eaLnBrk="1" hangingPunct="1"/>
            <a:r>
              <a:rPr lang="en-AU" sz="2400" dirty="0"/>
              <a:t>Greater efficiency</a:t>
            </a:r>
          </a:p>
          <a:p>
            <a:pPr lvl="1" eaLnBrk="1" hangingPunct="1"/>
            <a:r>
              <a:rPr lang="en-AU" sz="2400" dirty="0"/>
              <a:t>Remaining competitive in global marketplaces</a:t>
            </a:r>
          </a:p>
          <a:p>
            <a:pPr lvl="1" eaLnBrk="1" hangingPunct="1"/>
            <a:r>
              <a:rPr lang="en-AU" sz="2400" dirty="0"/>
              <a:t>Achieve sustainability</a:t>
            </a:r>
          </a:p>
          <a:p>
            <a:pPr lvl="1" eaLnBrk="1" hangingPunct="1"/>
            <a:endParaRPr lang="en-AU" sz="2400" dirty="0"/>
          </a:p>
          <a:p>
            <a:pPr eaLnBrk="1" hangingPunct="1"/>
            <a:r>
              <a:rPr lang="en-AU" sz="2800" dirty="0"/>
              <a:t>Social, cultural, ethical imperatives</a:t>
            </a:r>
          </a:p>
          <a:p>
            <a:pPr lvl="1" eaLnBrk="1" hangingPunct="1"/>
            <a:r>
              <a:rPr lang="en-AU" sz="2400" dirty="0"/>
              <a:t>Utilise IT to help humans enrich their experience of work, of society, of education, of play</a:t>
            </a:r>
          </a:p>
          <a:p>
            <a:pPr lvl="1" eaLnBrk="1" hangingPunct="1"/>
            <a:r>
              <a:rPr lang="en-AU" sz="2400" dirty="0"/>
              <a:t>Add meaning and value to human experience</a:t>
            </a:r>
          </a:p>
          <a:p>
            <a:pPr lvl="1" eaLnBrk="1" hangingPunct="1"/>
            <a:endParaRPr lang="en-AU" sz="2400" dirty="0"/>
          </a:p>
          <a:p>
            <a:pPr eaLnBrk="1" hangingPunct="1"/>
            <a:endParaRPr lang="en-AU" sz="2800" dirty="0"/>
          </a:p>
        </p:txBody>
      </p:sp>
      <p:sp>
        <p:nvSpPr>
          <p:cNvPr id="15362"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0F258E4C-86AC-429A-B178-FBF2898F5A51}" type="slidenum">
              <a:rPr lang="en-AU" smtClean="0"/>
              <a:pPr/>
              <a:t>5</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36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lIns="90488" tIns="44450" rIns="90488" bIns="44450"/>
          <a:lstStyle/>
          <a:p>
            <a:pPr eaLnBrk="1" fontAlgn="auto" hangingPunct="1">
              <a:spcAft>
                <a:spcPts val="0"/>
              </a:spcAft>
              <a:defRPr/>
            </a:pPr>
            <a:r>
              <a:rPr lang="en-AU"/>
              <a:t>Philosophy of ETHICS</a:t>
            </a:r>
          </a:p>
        </p:txBody>
      </p:sp>
      <p:sp>
        <p:nvSpPr>
          <p:cNvPr id="16386" name="Rectangle 3"/>
          <p:cNvSpPr>
            <a:spLocks noGrp="1" noChangeArrowheads="1"/>
          </p:cNvSpPr>
          <p:nvPr>
            <p:ph idx="1"/>
          </p:nvPr>
        </p:nvSpPr>
        <p:spPr/>
        <p:txBody>
          <a:bodyPr lIns="90488" tIns="44450" rIns="90488" bIns="44450"/>
          <a:lstStyle/>
          <a:p>
            <a:pPr eaLnBrk="1" hangingPunct="1"/>
            <a:r>
              <a:rPr lang="en-AU" dirty="0"/>
              <a:t>Development of (computer-based) information systems NOT just technical + economic matter</a:t>
            </a:r>
          </a:p>
          <a:p>
            <a:pPr lvl="1" eaLnBrk="1" hangingPunct="1"/>
            <a:r>
              <a:rPr lang="en-AU" b="1" dirty="0"/>
              <a:t>Organisational issue, fundamentally concerned with  process of change</a:t>
            </a:r>
          </a:p>
          <a:p>
            <a:pPr lvl="1" eaLnBrk="1" hangingPunct="1"/>
            <a:endParaRPr lang="en-AU" b="1" dirty="0"/>
          </a:p>
          <a:p>
            <a:pPr eaLnBrk="1" hangingPunct="1"/>
            <a:r>
              <a:rPr lang="en-AU" dirty="0"/>
              <a:t>based on</a:t>
            </a:r>
          </a:p>
          <a:p>
            <a:pPr lvl="1" eaLnBrk="1" hangingPunct="1"/>
            <a:r>
              <a:rPr lang="en-AU" dirty="0"/>
              <a:t>sociotechnical systems theory</a:t>
            </a:r>
          </a:p>
          <a:p>
            <a:pPr lvl="1" eaLnBrk="1" hangingPunct="1"/>
            <a:r>
              <a:rPr lang="en-AU" dirty="0"/>
              <a:t>participative systems design</a:t>
            </a:r>
          </a:p>
        </p:txBody>
      </p:sp>
      <p:sp>
        <p:nvSpPr>
          <p:cNvPr id="1638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F1FCF974-45F8-46EA-AEF4-FF78D0B8ECF2}" type="slidenum">
              <a:rPr lang="en-AU" smtClean="0"/>
              <a:pPr/>
              <a:t>6</a:t>
            </a:fld>
            <a:endParaRPr lang="en-A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38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eaLnBrk="1" hangingPunct="1">
              <a:defRPr/>
            </a:pPr>
            <a:r>
              <a:rPr lang="en-AU"/>
              <a:t>Objectives of ETHICS</a:t>
            </a:r>
          </a:p>
        </p:txBody>
      </p:sp>
      <p:sp>
        <p:nvSpPr>
          <p:cNvPr id="17412" name="Rectangle 3"/>
          <p:cNvSpPr>
            <a:spLocks noGrp="1" noChangeArrowheads="1"/>
          </p:cNvSpPr>
          <p:nvPr>
            <p:ph idx="1"/>
          </p:nvPr>
        </p:nvSpPr>
        <p:spPr/>
        <p:txBody>
          <a:bodyPr/>
          <a:lstStyle/>
          <a:p>
            <a:pPr eaLnBrk="1" hangingPunct="1"/>
            <a:r>
              <a:rPr lang="en-AU" dirty="0"/>
              <a:t>Base system design on accurate and careful analysis of</a:t>
            </a:r>
          </a:p>
          <a:p>
            <a:pPr lvl="1" eaLnBrk="1" hangingPunct="1"/>
            <a:r>
              <a:rPr lang="en-AU" dirty="0"/>
              <a:t>Business problems &amp; needs</a:t>
            </a:r>
          </a:p>
          <a:p>
            <a:pPr lvl="2" eaLnBrk="1" hangingPunct="1"/>
            <a:r>
              <a:rPr lang="en-AU" dirty="0"/>
              <a:t>Economic imperatives</a:t>
            </a:r>
          </a:p>
          <a:p>
            <a:pPr lvl="1" eaLnBrk="1" hangingPunct="1"/>
            <a:r>
              <a:rPr lang="en-AU" dirty="0"/>
              <a:t>Human relational needs</a:t>
            </a:r>
          </a:p>
          <a:p>
            <a:pPr lvl="2" eaLnBrk="1" hangingPunct="1"/>
            <a:r>
              <a:rPr lang="en-AU" dirty="0"/>
              <a:t>Socio-cultural imperatives</a:t>
            </a:r>
          </a:p>
          <a:p>
            <a:pPr eaLnBrk="1" hangingPunct="1"/>
            <a:r>
              <a:rPr lang="en-AU" dirty="0"/>
              <a:t>These business – human dimensions are of 	EQUAL IMPORTANCE</a:t>
            </a:r>
          </a:p>
          <a:p>
            <a:pPr lvl="1" eaLnBrk="1" hangingPunct="1"/>
            <a:endParaRPr lang="en-AU" dirty="0"/>
          </a:p>
        </p:txBody>
      </p:sp>
      <p:sp>
        <p:nvSpPr>
          <p:cNvPr id="17410" name="Slide Number Placeholder 4"/>
          <p:cNvSpPr>
            <a:spLocks noGrp="1"/>
          </p:cNvSpPr>
          <p:nvPr>
            <p:ph type="sldNum" sz="quarter" idx="12"/>
          </p:nvPr>
        </p:nvSpPr>
        <p:spPr bwMode="auto">
          <a:xfrm>
            <a:off x="4379913" y="6408738"/>
            <a:ext cx="23510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1BB63C11-A8C6-48BB-9788-38ABB5E6E1AC}" type="slidenum">
              <a:rPr lang="en-AU" smtClean="0"/>
              <a:pPr/>
              <a:t>7</a:t>
            </a:fld>
            <a:endParaRPr lang="en-A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503836" y="284935"/>
            <a:ext cx="8229600" cy="696140"/>
          </a:xfrm>
        </p:spPr>
        <p:txBody>
          <a:bodyPr/>
          <a:lstStyle/>
          <a:p>
            <a:pPr eaLnBrk="1" fontAlgn="auto" hangingPunct="1">
              <a:spcAft>
                <a:spcPts val="0"/>
              </a:spcAft>
              <a:defRPr/>
            </a:pPr>
            <a:r>
              <a:rPr lang="en-AU" dirty="0"/>
              <a:t>Objectives of ETHICS </a:t>
            </a:r>
            <a:br>
              <a:rPr lang="en-AU" dirty="0"/>
            </a:br>
            <a:endParaRPr lang="en-AU" sz="2400" dirty="0"/>
          </a:p>
        </p:txBody>
      </p:sp>
      <p:sp>
        <p:nvSpPr>
          <p:cNvPr id="18434" name="Rectangle 3"/>
          <p:cNvSpPr>
            <a:spLocks noGrp="1" noChangeArrowheads="1"/>
          </p:cNvSpPr>
          <p:nvPr>
            <p:ph idx="1"/>
          </p:nvPr>
        </p:nvSpPr>
        <p:spPr/>
        <p:txBody>
          <a:bodyPr/>
          <a:lstStyle/>
          <a:p>
            <a:pPr eaLnBrk="1" hangingPunct="1"/>
            <a:endParaRPr lang="en-AU" dirty="0"/>
          </a:p>
          <a:p>
            <a:pPr eaLnBrk="1" hangingPunct="1"/>
            <a:r>
              <a:rPr lang="en-AU" dirty="0"/>
              <a:t>Aims to </a:t>
            </a:r>
            <a:r>
              <a:rPr lang="en-AU" u="sng" dirty="0"/>
              <a:t>make legitimate a value position </a:t>
            </a:r>
            <a:r>
              <a:rPr lang="en-AU" dirty="0"/>
              <a:t>that future users of IS should play a part in the design of these systems</a:t>
            </a:r>
          </a:p>
          <a:p>
            <a:pPr lvl="1" eaLnBrk="1" hangingPunct="1"/>
            <a:r>
              <a:rPr lang="en-AU" dirty="0"/>
              <a:t>Job satisfaction gains</a:t>
            </a:r>
          </a:p>
          <a:p>
            <a:pPr lvl="1" eaLnBrk="1" hangingPunct="1"/>
            <a:r>
              <a:rPr lang="en-AU" dirty="0"/>
              <a:t>Efficiency gains because of wealth of knowledge of day to day operational requirements</a:t>
            </a:r>
          </a:p>
          <a:p>
            <a:pPr lvl="1" eaLnBrk="1" hangingPunct="1"/>
            <a:r>
              <a:rPr lang="en-AU" dirty="0"/>
              <a:t>Commitment to using system appropriately</a:t>
            </a:r>
          </a:p>
        </p:txBody>
      </p:sp>
      <p:sp>
        <p:nvSpPr>
          <p:cNvPr id="1843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5AE60128-8988-42FE-B331-938476BF8724}" type="slidenum">
              <a:rPr lang="en-AU" smtClean="0"/>
              <a:pPr/>
              <a:t>8</a:t>
            </a:fld>
            <a:endParaRPr lang="en-AU"/>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p:cNvSpPr>
            <a:spLocks noGrp="1" noChangeArrowheads="1"/>
          </p:cNvSpPr>
          <p:nvPr>
            <p:ph type="title"/>
          </p:nvPr>
        </p:nvSpPr>
        <p:spPr>
          <a:xfrm>
            <a:off x="428596" y="188640"/>
            <a:ext cx="8229600" cy="936104"/>
          </a:xfrm>
        </p:spPr>
        <p:txBody>
          <a:bodyPr>
            <a:noAutofit/>
          </a:bodyPr>
          <a:lstStyle/>
          <a:p>
            <a:pPr eaLnBrk="1" fontAlgn="auto" hangingPunct="1">
              <a:spcAft>
                <a:spcPts val="0"/>
              </a:spcAft>
              <a:defRPr/>
            </a:pPr>
            <a:r>
              <a:rPr lang="en-AU" sz="3600" dirty="0"/>
              <a:t>Objectives of ETHICS</a:t>
            </a:r>
            <a:br>
              <a:rPr lang="en-AU" sz="3600" dirty="0"/>
            </a:br>
            <a:endParaRPr lang="en-AU" sz="3600" dirty="0"/>
          </a:p>
        </p:txBody>
      </p:sp>
      <p:sp>
        <p:nvSpPr>
          <p:cNvPr id="19458" name="Rectangle 3"/>
          <p:cNvSpPr>
            <a:spLocks noGrp="1" noChangeArrowheads="1"/>
          </p:cNvSpPr>
          <p:nvPr>
            <p:ph idx="1"/>
          </p:nvPr>
        </p:nvSpPr>
        <p:spPr>
          <a:xfrm>
            <a:off x="428625" y="1714500"/>
            <a:ext cx="8229600" cy="4525963"/>
          </a:xfrm>
        </p:spPr>
        <p:txBody>
          <a:bodyPr/>
          <a:lstStyle/>
          <a:p>
            <a:pPr eaLnBrk="1" hangingPunct="1"/>
            <a:r>
              <a:rPr lang="en-AU" dirty="0"/>
              <a:t>Must set job satisfaction (social) objectives in systems design in addition to usual technical + economic ones</a:t>
            </a:r>
          </a:p>
          <a:p>
            <a:pPr lvl="1" eaLnBrk="1" hangingPunct="1"/>
            <a:r>
              <a:rPr lang="en-AU" dirty="0"/>
              <a:t>Job satisfaction + </a:t>
            </a:r>
            <a:r>
              <a:rPr lang="en-AU" u="sng" dirty="0"/>
              <a:t>QWL objectives </a:t>
            </a:r>
            <a:r>
              <a:rPr lang="en-AU" dirty="0"/>
              <a:t>need to be made explicit, otherwise impacts of new system may be unpredictable</a:t>
            </a:r>
          </a:p>
          <a:p>
            <a:pPr lvl="1" eaLnBrk="1" hangingPunct="1"/>
            <a:r>
              <a:rPr lang="en-AU" dirty="0"/>
              <a:t>Undesirable consequences if work is de-skilled, </a:t>
            </a:r>
            <a:r>
              <a:rPr lang="en-AU" dirty="0" err="1"/>
              <a:t>routinised</a:t>
            </a:r>
            <a:r>
              <a:rPr lang="en-AU" dirty="0"/>
              <a:t>, etc.</a:t>
            </a:r>
          </a:p>
        </p:txBody>
      </p:sp>
      <p:sp>
        <p:nvSpPr>
          <p:cNvPr id="1945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D9A7FA0-D76B-472E-8B1F-7B999D676E9D}" type="slidenum">
              <a:rPr lang="en-AU" smtClean="0"/>
              <a:pPr/>
              <a:t>9</a:t>
            </a:fld>
            <a:endParaRPr lang="en-AU"/>
          </a:p>
        </p:txBody>
      </p:sp>
    </p:spTree>
  </p:cSld>
  <p:clrMapOvr>
    <a:masterClrMapping/>
  </p:clrMapOvr>
  <p:transition>
    <p:random/>
  </p:transition>
</p:sld>
</file>

<file path=ppt/theme/theme1.xml><?xml version="1.0" encoding="utf-8"?>
<a:theme xmlns:a="http://schemas.openxmlformats.org/drawingml/2006/main" name="1_DB2">
  <a:themeElements>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fontScheme name="1_DB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B2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1_DB2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1_DB2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1_DB2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Week 5slides</Template>
  <TotalTime>1688</TotalTime>
  <Pages>27</Pages>
  <Words>2118</Words>
  <Application>Microsoft Office PowerPoint</Application>
  <PresentationFormat>Letter Paper (8.5x11 in)</PresentationFormat>
  <Paragraphs>431</Paragraphs>
  <Slides>43</Slides>
  <Notes>16</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Times New Roman</vt:lpstr>
      <vt:lpstr>Verdana</vt:lpstr>
      <vt:lpstr>Wingdings</vt:lpstr>
      <vt:lpstr>Wingdings 2</vt:lpstr>
      <vt:lpstr>Wingdings 3</vt:lpstr>
      <vt:lpstr>1_DB2</vt:lpstr>
      <vt:lpstr>INF30003/80025  BIS Analysis</vt:lpstr>
      <vt:lpstr>PowerPoint Presentation</vt:lpstr>
      <vt:lpstr>What is ETHICS?</vt:lpstr>
      <vt:lpstr>And there is QUICKethics</vt:lpstr>
      <vt:lpstr>Why do we design IS?</vt:lpstr>
      <vt:lpstr>Philosophy of ETHICS</vt:lpstr>
      <vt:lpstr>Objectives of ETHICS</vt:lpstr>
      <vt:lpstr>Objectives of ETHICS  </vt:lpstr>
      <vt:lpstr>Objectives of ETHICS </vt:lpstr>
      <vt:lpstr>Objectives of ETHICS</vt:lpstr>
      <vt:lpstr>Sociotechnical Systems Theory</vt:lpstr>
      <vt:lpstr>Sociotechnical Systems Theory</vt:lpstr>
      <vt:lpstr>Sociotechnical Systems Theory</vt:lpstr>
      <vt:lpstr>SST in ETHICS</vt:lpstr>
      <vt:lpstr>Criticisms of conventional systems design</vt:lpstr>
      <vt:lpstr>What is meant by Job Satisfaction?</vt:lpstr>
      <vt:lpstr>Job Satisfaction assessed by:</vt:lpstr>
      <vt:lpstr>Job Satisfaction assessed by:</vt:lpstr>
      <vt:lpstr>Participative Systems Design</vt:lpstr>
      <vt:lpstr>PowerPoint Presentation</vt:lpstr>
      <vt:lpstr>PSD in ETHICS</vt:lpstr>
      <vt:lpstr>Participative Systems Design</vt:lpstr>
      <vt:lpstr>Business/IRD &amp; participative systems design</vt:lpstr>
      <vt:lpstr>Propositions about ‘good’ systems design</vt:lpstr>
      <vt:lpstr>Propositions about ‘good’ systems design (cont)</vt:lpstr>
      <vt:lpstr>Propositions about ‘good’ systems design (cont)</vt:lpstr>
      <vt:lpstr>ETHICS = 11 steps  </vt:lpstr>
      <vt:lpstr>Five levels</vt:lpstr>
      <vt:lpstr>ETHICS = 11 steps</vt:lpstr>
      <vt:lpstr>ETHICS = 11 steps</vt:lpstr>
      <vt:lpstr>ETHICS = 11 steps</vt:lpstr>
      <vt:lpstr>ETHICS = 11 steps</vt:lpstr>
      <vt:lpstr>ETHICS = 11 steps</vt:lpstr>
      <vt:lpstr>ETHICS = 11 steps</vt:lpstr>
      <vt:lpstr>PowerPoint Presentation</vt:lpstr>
      <vt:lpstr>Specifying systems requirements</vt:lpstr>
      <vt:lpstr>Stages in ETHICS</vt:lpstr>
      <vt:lpstr>Stages in ETHICS (cont)</vt:lpstr>
      <vt:lpstr>Stages in ETHICS (cont)</vt:lpstr>
      <vt:lpstr>Stages in ETHICS (cont)</vt:lpstr>
      <vt:lpstr>Stages in ETHICS (cont)</vt:lpstr>
      <vt:lpstr>QUICK ethics</vt:lpstr>
      <vt:lpstr>In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Analysis 501</dc:title>
  <dc:subject>SODA &amp; Cognitive Mapping</dc:subject>
  <dc:creator>Judy McKay</dc:creator>
  <cp:lastModifiedBy>sukhjinder rekhi</cp:lastModifiedBy>
  <cp:revision>87</cp:revision>
  <cp:lastPrinted>1997-01-06T00:42:00Z</cp:lastPrinted>
  <dcterms:created xsi:type="dcterms:W3CDTF">1997-01-05T21:58:34Z</dcterms:created>
  <dcterms:modified xsi:type="dcterms:W3CDTF">2017-05-14T06:49:22Z</dcterms:modified>
</cp:coreProperties>
</file>