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7" r:id="rId1"/>
  </p:sldMasterIdLst>
  <p:notesMasterIdLst>
    <p:notesMasterId r:id="rId44"/>
  </p:notesMasterIdLst>
  <p:handoutMasterIdLst>
    <p:handoutMasterId r:id="rId45"/>
  </p:handoutMasterIdLst>
  <p:sldIdLst>
    <p:sldId id="256" r:id="rId2"/>
    <p:sldId id="337" r:id="rId3"/>
    <p:sldId id="282" r:id="rId4"/>
    <p:sldId id="258" r:id="rId5"/>
    <p:sldId id="259" r:id="rId6"/>
    <p:sldId id="283" r:id="rId7"/>
    <p:sldId id="332" r:id="rId8"/>
    <p:sldId id="333" r:id="rId9"/>
    <p:sldId id="334" r:id="rId10"/>
    <p:sldId id="284" r:id="rId11"/>
    <p:sldId id="260" r:id="rId12"/>
    <p:sldId id="331" r:id="rId13"/>
    <p:sldId id="261" r:id="rId14"/>
    <p:sldId id="262" r:id="rId15"/>
    <p:sldId id="263" r:id="rId16"/>
    <p:sldId id="264" r:id="rId17"/>
    <p:sldId id="285" r:id="rId18"/>
    <p:sldId id="286" r:id="rId19"/>
    <p:sldId id="265" r:id="rId20"/>
    <p:sldId id="287" r:id="rId21"/>
    <p:sldId id="288" r:id="rId22"/>
    <p:sldId id="267" r:id="rId23"/>
    <p:sldId id="268" r:id="rId24"/>
    <p:sldId id="269" r:id="rId25"/>
    <p:sldId id="330" r:id="rId26"/>
    <p:sldId id="323" r:id="rId27"/>
    <p:sldId id="324" r:id="rId28"/>
    <p:sldId id="325" r:id="rId29"/>
    <p:sldId id="320" r:id="rId30"/>
    <p:sldId id="321" r:id="rId31"/>
    <p:sldId id="329" r:id="rId32"/>
    <p:sldId id="289" r:id="rId33"/>
    <p:sldId id="290" r:id="rId34"/>
    <p:sldId id="338" r:id="rId35"/>
    <p:sldId id="340" r:id="rId36"/>
    <p:sldId id="341" r:id="rId37"/>
    <p:sldId id="342" r:id="rId38"/>
    <p:sldId id="339" r:id="rId39"/>
    <p:sldId id="343" r:id="rId40"/>
    <p:sldId id="345" r:id="rId41"/>
    <p:sldId id="346" r:id="rId42"/>
    <p:sldId id="336" r:id="rId43"/>
  </p:sldIdLst>
  <p:sldSz cx="9144000" cy="6858000" type="letter"/>
  <p:notesSz cx="7004050" cy="9290050"/>
  <p:defaultTextStyle>
    <a:defPPr>
      <a:defRPr lang="en-US"/>
    </a:defPPr>
    <a:lvl1pPr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1pPr>
    <a:lvl2pPr marL="4572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2pPr>
    <a:lvl3pPr marL="9144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3pPr>
    <a:lvl4pPr marL="13716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4pPr>
    <a:lvl5pPr marL="18288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5pPr>
    <a:lvl6pPr marL="2286000" algn="l" defTabSz="914400" rtl="0" eaLnBrk="1" latinLnBrk="0" hangingPunct="1">
      <a:defRPr sz="2000" kern="1200">
        <a:solidFill>
          <a:schemeClr val="tx1"/>
        </a:solidFill>
        <a:latin typeface="Verdana" panose="020B0604030504040204" pitchFamily="34" charset="0"/>
        <a:ea typeface="+mn-ea"/>
        <a:cs typeface="+mn-cs"/>
      </a:defRPr>
    </a:lvl6pPr>
    <a:lvl7pPr marL="2743200" algn="l" defTabSz="914400" rtl="0" eaLnBrk="1" latinLnBrk="0" hangingPunct="1">
      <a:defRPr sz="2000" kern="1200">
        <a:solidFill>
          <a:schemeClr val="tx1"/>
        </a:solidFill>
        <a:latin typeface="Verdana" panose="020B0604030504040204" pitchFamily="34" charset="0"/>
        <a:ea typeface="+mn-ea"/>
        <a:cs typeface="+mn-cs"/>
      </a:defRPr>
    </a:lvl7pPr>
    <a:lvl8pPr marL="3200400" algn="l" defTabSz="914400" rtl="0" eaLnBrk="1" latinLnBrk="0" hangingPunct="1">
      <a:defRPr sz="2000" kern="1200">
        <a:solidFill>
          <a:schemeClr val="tx1"/>
        </a:solidFill>
        <a:latin typeface="Verdana" panose="020B0604030504040204" pitchFamily="34" charset="0"/>
        <a:ea typeface="+mn-ea"/>
        <a:cs typeface="+mn-cs"/>
      </a:defRPr>
    </a:lvl8pPr>
    <a:lvl9pPr marL="3657600" algn="l" defTabSz="914400" rtl="0" eaLnBrk="1" latinLnBrk="0" hangingPunct="1">
      <a:defRPr sz="2000"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66"/>
    <a:srgbClr val="00B6B2"/>
    <a:srgbClr val="CCECFF"/>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516" y="6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868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3450" y="4413250"/>
            <a:ext cx="5137150" cy="4179888"/>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8851" name="Rectangle 3"/>
          <p:cNvSpPr>
            <a:spLocks noGrp="1" noRot="1" noChangeAspect="1" noChangeArrowheads="1" noTextEdit="1"/>
          </p:cNvSpPr>
          <p:nvPr>
            <p:ph type="sldImg" idx="2"/>
          </p:nvPr>
        </p:nvSpPr>
        <p:spPr bwMode="auto">
          <a:xfrm>
            <a:off x="1331913" y="809625"/>
            <a:ext cx="4341812" cy="32559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ChangeArrowheads="1"/>
          </p:cNvSpPr>
          <p:nvPr/>
        </p:nvSpPr>
        <p:spPr bwMode="auto">
          <a:xfrm>
            <a:off x="6554788" y="8847138"/>
            <a:ext cx="407987" cy="288925"/>
          </a:xfrm>
          <a:prstGeom prst="rect">
            <a:avLst/>
          </a:prstGeom>
          <a:noFill/>
          <a:ln w="12700">
            <a:noFill/>
            <a:miter lim="800000"/>
            <a:headEnd/>
            <a:tailEnd/>
          </a:ln>
          <a:effectLst/>
        </p:spPr>
        <p:txBody>
          <a:bodyPr wrap="none" lIns="90488" tIns="44450" rIns="90488" bIns="44450" anchor="ctr">
            <a:spAutoFit/>
          </a:bodyPr>
          <a:lstStyle/>
          <a:p>
            <a:pPr algn="r" eaLnBrk="0" hangingPunct="0">
              <a:defRPr/>
            </a:pPr>
            <a:fld id="{1646D150-6259-4251-882E-9F77E1001F36}" type="slidenum">
              <a:rPr lang="en-US" sz="1400">
                <a:latin typeface="Book Antiqua" pitchFamily="18" charset="0"/>
              </a:rPr>
              <a:pPr algn="r" eaLnBrk="0" hangingPunct="0">
                <a:defRPr/>
              </a:pPr>
              <a:t>‹#›</a:t>
            </a:fld>
            <a:endParaRPr lang="en-US" sz="1400">
              <a:latin typeface="Book Antiqua" pitchFamily="18" charset="0"/>
            </a:endParaRPr>
          </a:p>
        </p:txBody>
      </p:sp>
    </p:spTree>
    <p:extLst>
      <p:ext uri="{BB962C8B-B14F-4D97-AF65-F5344CB8AC3E}">
        <p14:creationId xmlns:p14="http://schemas.microsoft.com/office/powerpoint/2010/main" val="18204431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Book Antiqua" pitchFamily="18"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Book Antiqua" pitchFamily="18"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Book Antiqua" pitchFamily="18"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Book Antiqua" pitchFamily="18"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Book Antiqua" pitchFamily="18"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4088407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607047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666284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4292305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333643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058786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505688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254848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631956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608888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62794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848557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79513" y="696913"/>
            <a:ext cx="4645025" cy="3482975"/>
          </a:xfrm>
          <a:ln/>
        </p:spPr>
      </p:sp>
      <p:sp>
        <p:nvSpPr>
          <p:cNvPr id="99331" name="Rectangle 3"/>
          <p:cNvSpPr>
            <a:spLocks noGrp="1" noChangeArrowheads="1"/>
          </p:cNvSpPr>
          <p:nvPr>
            <p:ph type="body" idx="1"/>
          </p:nvPr>
        </p:nvSpPr>
        <p:spPr>
          <a:xfrm>
            <a:off x="700088" y="4413250"/>
            <a:ext cx="5603875" cy="41798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189560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530713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039892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824448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084652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311629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723984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Book Antiqua" pitchFamily="18" charset="0"/>
                <a:ea typeface="+mn-ea"/>
                <a:cs typeface="Arial" pitchFamily="34" charset="0"/>
              </a:rPr>
              <a:t> we use techniques for analysis and for design. That when we get to design we have to do ‘hard systems thinking’ and use methods that support us to do that. But we also need techniques that can help us on the analysis or what Blum call the conceptual level. That most hard systems thinking tools cannot help us with soft problem solving. That is where SSM fits into.</a:t>
            </a:r>
            <a:endParaRPr lang="en-AU" dirty="0"/>
          </a:p>
        </p:txBody>
      </p:sp>
    </p:spTree>
    <p:extLst>
      <p:ext uri="{BB962C8B-B14F-4D97-AF65-F5344CB8AC3E}">
        <p14:creationId xmlns:p14="http://schemas.microsoft.com/office/powerpoint/2010/main" val="10678817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716941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689507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961025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495765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62558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727274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4232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277411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8"/>
          <p:cNvSpPr>
            <a:spLocks noChangeArrowheads="1"/>
          </p:cNvSpPr>
          <p:nvPr/>
        </p:nvSpPr>
        <p:spPr bwMode="auto">
          <a:xfrm>
            <a:off x="0" y="2246313"/>
            <a:ext cx="9144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a:p>
        </p:txBody>
      </p:sp>
      <p:sp>
        <p:nvSpPr>
          <p:cNvPr id="122883" name="Rectangle 3"/>
          <p:cNvSpPr>
            <a:spLocks noGrp="1" noChangeArrowheads="1"/>
          </p:cNvSpPr>
          <p:nvPr>
            <p:ph type="subTitle" sz="quarter" idx="1"/>
          </p:nvPr>
        </p:nvSpPr>
        <p:spPr>
          <a:xfrm>
            <a:off x="990600" y="2860675"/>
            <a:ext cx="7467600" cy="3114675"/>
          </a:xfrm>
        </p:spPr>
        <p:txBody>
          <a:bodyPr/>
          <a:lstStyle>
            <a:lvl1pPr marL="0" indent="0">
              <a:buFont typeface="Wingdings" pitchFamily="2" charset="2"/>
              <a:buNone/>
              <a:defRPr/>
            </a:lvl1pPr>
          </a:lstStyle>
          <a:p>
            <a:r>
              <a:rPr lang="en-US"/>
              <a:t>Click to edit Master subtitle style</a:t>
            </a:r>
            <a:endParaRPr lang="en-AU"/>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AU"/>
          </a:p>
        </p:txBody>
      </p:sp>
      <p:sp>
        <p:nvSpPr>
          <p:cNvPr id="9" name="Footer Placeholder 8"/>
          <p:cNvSpPr>
            <a:spLocks noGrp="1"/>
          </p:cNvSpPr>
          <p:nvPr>
            <p:ph type="ftr" sz="quarter" idx="11"/>
          </p:nvPr>
        </p:nvSpPr>
        <p:spPr/>
        <p:txBody>
          <a:bodyPr/>
          <a:lstStyle/>
          <a:p>
            <a:pPr>
              <a:defRPr/>
            </a:pPr>
            <a:endParaRPr lang="en-AU"/>
          </a:p>
        </p:txBody>
      </p:sp>
      <p:sp>
        <p:nvSpPr>
          <p:cNvPr id="10" name="Slide Number Placeholder 9"/>
          <p:cNvSpPr>
            <a:spLocks noGrp="1"/>
          </p:cNvSpPr>
          <p:nvPr>
            <p:ph type="sldNum" sz="quarter" idx="12"/>
          </p:nvPr>
        </p:nvSpPr>
        <p:spPr/>
        <p:txBody>
          <a:bodyPr/>
          <a:lstStyle/>
          <a:p>
            <a:pPr>
              <a:defRPr/>
            </a:pPr>
            <a:fld id="{EDA94360-2365-4A97-812E-040029FDC382}" type="slidenum">
              <a:rPr lang="en-AU" smtClean="0"/>
              <a:pPr>
                <a:defRPr/>
              </a:pPr>
              <a:t>‹#›</a:t>
            </a:fld>
            <a:endParaRPr lang="en-AU"/>
          </a:p>
        </p:txBody>
      </p:sp>
    </p:spTree>
    <p:extLst>
      <p:ext uri="{BB962C8B-B14F-4D97-AF65-F5344CB8AC3E}">
        <p14:creationId xmlns:p14="http://schemas.microsoft.com/office/powerpoint/2010/main" val="1146973206"/>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E9F06E19-8975-4CE2-AC21-A3C9512F4340}" type="slidenum">
              <a:rPr lang="en-AU" smtClean="0"/>
              <a:pPr>
                <a:defRPr/>
              </a:pPr>
              <a:t>‹#›</a:t>
            </a:fld>
            <a:endParaRPr lang="en-AU"/>
          </a:p>
        </p:txBody>
      </p:sp>
    </p:spTree>
    <p:extLst>
      <p:ext uri="{BB962C8B-B14F-4D97-AF65-F5344CB8AC3E}">
        <p14:creationId xmlns:p14="http://schemas.microsoft.com/office/powerpoint/2010/main" val="3319687213"/>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0188" y="112713"/>
            <a:ext cx="2039937" cy="5059362"/>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112713"/>
            <a:ext cx="5970588" cy="50593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5F93922F-7682-4F25-90EE-654E6E7A5A02}" type="slidenum">
              <a:rPr lang="en-AU" smtClean="0"/>
              <a:pPr>
                <a:defRPr/>
              </a:pPr>
              <a:t>‹#›</a:t>
            </a:fld>
            <a:endParaRPr lang="en-AU"/>
          </a:p>
        </p:txBody>
      </p:sp>
    </p:spTree>
    <p:extLst>
      <p:ext uri="{BB962C8B-B14F-4D97-AF65-F5344CB8AC3E}">
        <p14:creationId xmlns:p14="http://schemas.microsoft.com/office/powerpoint/2010/main" val="3713805259"/>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2713"/>
            <a:ext cx="8162925" cy="579437"/>
          </a:xfrm>
        </p:spPr>
        <p:txBody>
          <a:bodyPr/>
          <a:lstStyle/>
          <a:p>
            <a:r>
              <a:rPr lang="en-US"/>
              <a:t>Click to edit Master title style</a:t>
            </a:r>
            <a:endParaRPr lang="en-AU"/>
          </a:p>
        </p:txBody>
      </p:sp>
      <p:sp>
        <p:nvSpPr>
          <p:cNvPr id="3" name="Text Placeholder 2"/>
          <p:cNvSpPr>
            <a:spLocks noGrp="1"/>
          </p:cNvSpPr>
          <p:nvPr>
            <p:ph type="body" sz="half" idx="1"/>
          </p:nvPr>
        </p:nvSpPr>
        <p:spPr>
          <a:xfrm>
            <a:off x="539750"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51375"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EDA94360-2365-4A97-812E-040029FDC382}" type="slidenum">
              <a:rPr lang="en-AU" smtClean="0"/>
              <a:pPr>
                <a:defRPr/>
              </a:pPr>
              <a:t>‹#›</a:t>
            </a:fld>
            <a:endParaRPr lang="en-AU"/>
          </a:p>
        </p:txBody>
      </p:sp>
    </p:spTree>
    <p:extLst>
      <p:ext uri="{BB962C8B-B14F-4D97-AF65-F5344CB8AC3E}">
        <p14:creationId xmlns:p14="http://schemas.microsoft.com/office/powerpoint/2010/main" val="2030042590"/>
      </p:ext>
    </p:extLst>
  </p:cSld>
  <p:clrMapOvr>
    <a:masterClrMapping/>
  </p:clrMapOvr>
  <p:transition>
    <p:random/>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2713"/>
            <a:ext cx="8162925" cy="579437"/>
          </a:xfrm>
        </p:spPr>
        <p:txBody>
          <a:bodyPr/>
          <a:lstStyle/>
          <a:p>
            <a:r>
              <a:rPr lang="en-US"/>
              <a:t>Click to edit Master title style</a:t>
            </a:r>
            <a:endParaRPr lang="en-AU"/>
          </a:p>
        </p:txBody>
      </p:sp>
      <p:sp>
        <p:nvSpPr>
          <p:cNvPr id="3" name="Content Placeholder 2"/>
          <p:cNvSpPr>
            <a:spLocks noGrp="1"/>
          </p:cNvSpPr>
          <p:nvPr>
            <p:ph sz="half" idx="1"/>
          </p:nvPr>
        </p:nvSpPr>
        <p:spPr>
          <a:xfrm>
            <a:off x="539750"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quarter" idx="2"/>
          </p:nvPr>
        </p:nvSpPr>
        <p:spPr>
          <a:xfrm>
            <a:off x="4651375" y="981075"/>
            <a:ext cx="3959225"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Content Placeholder 4"/>
          <p:cNvSpPr>
            <a:spLocks noGrp="1"/>
          </p:cNvSpPr>
          <p:nvPr>
            <p:ph sz="quarter" idx="3"/>
          </p:nvPr>
        </p:nvSpPr>
        <p:spPr>
          <a:xfrm>
            <a:off x="4651375" y="3152775"/>
            <a:ext cx="3959225"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Rectangle 4"/>
          <p:cNvSpPr>
            <a:spLocks noGrp="1" noChangeArrowheads="1"/>
          </p:cNvSpPr>
          <p:nvPr>
            <p:ph type="dt" sz="half" idx="10"/>
          </p:nvPr>
        </p:nvSpPr>
        <p:spPr>
          <a:ln/>
        </p:spPr>
        <p:txBody>
          <a:bodyPr/>
          <a:lstStyle>
            <a:lvl1pPr>
              <a:defRPr/>
            </a:lvl1pPr>
          </a:lstStyle>
          <a:p>
            <a:pPr>
              <a:defRPr/>
            </a:pPr>
            <a:endParaRPr lang="en-AU"/>
          </a:p>
        </p:txBody>
      </p:sp>
      <p:sp>
        <p:nvSpPr>
          <p:cNvPr id="7" name="Rectangle 5"/>
          <p:cNvSpPr>
            <a:spLocks noGrp="1" noChangeArrowheads="1"/>
          </p:cNvSpPr>
          <p:nvPr>
            <p:ph type="ftr" sz="quarter" idx="11"/>
          </p:nvPr>
        </p:nvSpPr>
        <p:spPr>
          <a:ln/>
        </p:spPr>
        <p:txBody>
          <a:bodyPr/>
          <a:lstStyle>
            <a:lvl1pPr>
              <a:defRPr/>
            </a:lvl1pPr>
          </a:lstStyle>
          <a:p>
            <a:pPr>
              <a:defRPr/>
            </a:pPr>
            <a:endParaRPr lang="en-AU"/>
          </a:p>
        </p:txBody>
      </p:sp>
      <p:sp>
        <p:nvSpPr>
          <p:cNvPr id="8" name="Rectangle 6"/>
          <p:cNvSpPr>
            <a:spLocks noGrp="1" noChangeArrowheads="1"/>
          </p:cNvSpPr>
          <p:nvPr>
            <p:ph type="sldNum" sz="quarter" idx="12"/>
          </p:nvPr>
        </p:nvSpPr>
        <p:spPr>
          <a:ln/>
        </p:spPr>
        <p:txBody>
          <a:bodyPr/>
          <a:lstStyle>
            <a:lvl1pPr>
              <a:defRPr/>
            </a:lvl1pPr>
          </a:lstStyle>
          <a:p>
            <a:pPr>
              <a:defRPr/>
            </a:pPr>
            <a:fld id="{EDA94360-2365-4A97-812E-040029FDC382}" type="slidenum">
              <a:rPr lang="en-AU" smtClean="0"/>
              <a:pPr>
                <a:defRPr/>
              </a:pPr>
              <a:t>‹#›</a:t>
            </a:fld>
            <a:endParaRPr lang="en-AU"/>
          </a:p>
        </p:txBody>
      </p:sp>
    </p:spTree>
    <p:extLst>
      <p:ext uri="{BB962C8B-B14F-4D97-AF65-F5344CB8AC3E}">
        <p14:creationId xmlns:p14="http://schemas.microsoft.com/office/powerpoint/2010/main" val="1287956517"/>
      </p:ext>
    </p:extLst>
  </p:cSld>
  <p:clrMapOvr>
    <a:masterClrMapping/>
  </p:clrMapOvr>
  <p:transition>
    <p:random/>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2713"/>
            <a:ext cx="8162925" cy="579437"/>
          </a:xfrm>
        </p:spPr>
        <p:txBody>
          <a:bodyPr/>
          <a:lstStyle/>
          <a:p>
            <a:r>
              <a:rPr lang="en-US"/>
              <a:t>Click to edit Master title style</a:t>
            </a:r>
            <a:endParaRPr lang="en-AU"/>
          </a:p>
        </p:txBody>
      </p:sp>
      <p:sp>
        <p:nvSpPr>
          <p:cNvPr id="3" name="Table Placeholder 2"/>
          <p:cNvSpPr>
            <a:spLocks noGrp="1"/>
          </p:cNvSpPr>
          <p:nvPr>
            <p:ph type="tbl" idx="1"/>
          </p:nvPr>
        </p:nvSpPr>
        <p:spPr>
          <a:xfrm>
            <a:off x="539750" y="981075"/>
            <a:ext cx="8070850" cy="4191000"/>
          </a:xfrm>
        </p:spPr>
        <p:txBody>
          <a:bodyPr/>
          <a:lstStyle/>
          <a:p>
            <a:pPr lvl="0"/>
            <a:r>
              <a:rPr lang="en-US" noProof="0"/>
              <a:t>Click icon to add table</a:t>
            </a:r>
            <a:endParaRPr lang="en-AU" noProof="0"/>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EDA94360-2365-4A97-812E-040029FDC382}" type="slidenum">
              <a:rPr lang="en-AU" smtClean="0"/>
              <a:pPr>
                <a:defRPr/>
              </a:pPr>
              <a:t>‹#›</a:t>
            </a:fld>
            <a:endParaRPr lang="en-AU"/>
          </a:p>
        </p:txBody>
      </p:sp>
    </p:spTree>
    <p:extLst>
      <p:ext uri="{BB962C8B-B14F-4D97-AF65-F5344CB8AC3E}">
        <p14:creationId xmlns:p14="http://schemas.microsoft.com/office/powerpoint/2010/main" val="2411336167"/>
      </p:ext>
    </p:extLst>
  </p:cSld>
  <p:clrMapOvr>
    <a:masterClrMapping/>
  </p:clrMapOvr>
  <p:transition>
    <p:random/>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a:t>Click to edit Master title style</a:t>
            </a:r>
          </a:p>
        </p:txBody>
      </p:sp>
      <p:sp>
        <p:nvSpPr>
          <p:cNvPr id="3" name="Content Placeholder 2"/>
          <p:cNvSpPr>
            <a:spLocks noGrp="1"/>
          </p:cNvSpPr>
          <p:nvPr>
            <p:ph sz="quarter" idx="1"/>
          </p:nvPr>
        </p:nvSpPr>
        <p:spPr>
          <a:xfrm>
            <a:off x="457200" y="19812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40005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0005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3124200" y="6248400"/>
            <a:ext cx="2895600" cy="457200"/>
          </a:xfrm>
        </p:spPr>
        <p:txBody>
          <a:bodyPr/>
          <a:lstStyle>
            <a:lvl1pPr>
              <a:defRPr smtClean="0"/>
            </a:lvl1pPr>
          </a:lstStyle>
          <a:p>
            <a:pPr>
              <a:defRPr/>
            </a:pPr>
            <a:endParaRPr lang="en-AU"/>
          </a:p>
        </p:txBody>
      </p:sp>
      <p:sp>
        <p:nvSpPr>
          <p:cNvPr id="8" name="Slide Number Placeholder 7"/>
          <p:cNvSpPr>
            <a:spLocks noGrp="1"/>
          </p:cNvSpPr>
          <p:nvPr>
            <p:ph type="sldNum" sz="quarter" idx="11"/>
          </p:nvPr>
        </p:nvSpPr>
        <p:spPr>
          <a:xfrm>
            <a:off x="6553200" y="6248400"/>
            <a:ext cx="2133600" cy="457200"/>
          </a:xfrm>
        </p:spPr>
        <p:txBody>
          <a:bodyPr/>
          <a:lstStyle>
            <a:lvl1pPr>
              <a:defRPr/>
            </a:lvl1pPr>
          </a:lstStyle>
          <a:p>
            <a:pPr>
              <a:defRPr/>
            </a:pPr>
            <a:fld id="{EDA94360-2365-4A97-812E-040029FDC382}" type="slidenum">
              <a:rPr lang="en-AU" smtClean="0"/>
              <a:pPr>
                <a:defRPr/>
              </a:pPr>
              <a:t>‹#›</a:t>
            </a:fld>
            <a:endParaRPr lang="en-AU"/>
          </a:p>
        </p:txBody>
      </p:sp>
      <p:sp>
        <p:nvSpPr>
          <p:cNvPr id="9" name="Date Placeholder 8"/>
          <p:cNvSpPr>
            <a:spLocks noGrp="1"/>
          </p:cNvSpPr>
          <p:nvPr>
            <p:ph type="dt" sz="half" idx="12"/>
          </p:nvPr>
        </p:nvSpPr>
        <p:spPr>
          <a:xfrm>
            <a:off x="457200" y="6245225"/>
            <a:ext cx="2133600" cy="476250"/>
          </a:xfrm>
        </p:spPr>
        <p:txBody>
          <a:bodyPr/>
          <a:lstStyle>
            <a:lvl1pPr>
              <a:defRPr smtClean="0"/>
            </a:lvl1pPr>
          </a:lstStyle>
          <a:p>
            <a:pPr>
              <a:defRPr/>
            </a:pPr>
            <a:endParaRPr lang="en-AU"/>
          </a:p>
        </p:txBody>
      </p:sp>
    </p:spTree>
    <p:extLst>
      <p:ext uri="{BB962C8B-B14F-4D97-AF65-F5344CB8AC3E}">
        <p14:creationId xmlns:p14="http://schemas.microsoft.com/office/powerpoint/2010/main" val="85273591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4038600" cy="3886200"/>
          </a:xfrm>
        </p:spPr>
        <p:txBody>
          <a:bodyPr>
            <a:normAutofit/>
          </a:bodyPr>
          <a:lstStyle/>
          <a:p>
            <a:pPr lvl="0"/>
            <a:endParaRPr lang="en-US" noProof="0"/>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pPr>
              <a:defRPr/>
            </a:pPr>
            <a:endParaRPr lang="en-AU"/>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pPr>
              <a:defRPr/>
            </a:pPr>
            <a:fld id="{1464D079-879C-4C99-8721-9F444C094543}" type="slidenum">
              <a:rPr lang="en-AU"/>
              <a:pPr>
                <a:defRPr/>
              </a:pPr>
              <a:t>‹#›</a:t>
            </a:fld>
            <a:endParaRPr lang="en-AU"/>
          </a:p>
        </p:txBody>
      </p:sp>
      <p:sp>
        <p:nvSpPr>
          <p:cNvPr id="7" name="Date Placeholder 6"/>
          <p:cNvSpPr>
            <a:spLocks noGrp="1"/>
          </p:cNvSpPr>
          <p:nvPr>
            <p:ph type="dt" sz="half" idx="12"/>
          </p:nvPr>
        </p:nvSpPr>
        <p:spPr>
          <a:xfrm>
            <a:off x="457200" y="6245225"/>
            <a:ext cx="2133600" cy="476250"/>
          </a:xfrm>
        </p:spPr>
        <p:txBody>
          <a:bodyPr/>
          <a:lstStyle>
            <a:lvl1pPr>
              <a:defRPr/>
            </a:lvl1pPr>
          </a:lstStyle>
          <a:p>
            <a:pPr>
              <a:defRPr/>
            </a:pPr>
            <a:endParaRPr lang="en-AU"/>
          </a:p>
        </p:txBody>
      </p:sp>
    </p:spTree>
    <p:extLst>
      <p:ext uri="{BB962C8B-B14F-4D97-AF65-F5344CB8AC3E}">
        <p14:creationId xmlns:p14="http://schemas.microsoft.com/office/powerpoint/2010/main" val="199309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326BCAF4-C939-45BF-809F-2B6FCD176D84}" type="slidenum">
              <a:rPr lang="en-AU" smtClean="0"/>
              <a:pPr>
                <a:defRPr/>
              </a:pPr>
              <a:t>‹#›</a:t>
            </a:fld>
            <a:endParaRPr lang="en-AU"/>
          </a:p>
        </p:txBody>
      </p:sp>
    </p:spTree>
    <p:extLst>
      <p:ext uri="{BB962C8B-B14F-4D97-AF65-F5344CB8AC3E}">
        <p14:creationId xmlns:p14="http://schemas.microsoft.com/office/powerpoint/2010/main" val="77853057"/>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AA658256-8ECA-4ED9-A490-E4F042484CFB}" type="slidenum">
              <a:rPr lang="en-AU" smtClean="0"/>
              <a:pPr>
                <a:defRPr/>
              </a:pPr>
              <a:t>‹#›</a:t>
            </a:fld>
            <a:endParaRPr lang="en-AU"/>
          </a:p>
        </p:txBody>
      </p:sp>
    </p:spTree>
    <p:extLst>
      <p:ext uri="{BB962C8B-B14F-4D97-AF65-F5344CB8AC3E}">
        <p14:creationId xmlns:p14="http://schemas.microsoft.com/office/powerpoint/2010/main" val="336024679"/>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539750" y="981075"/>
            <a:ext cx="395922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51375" y="981075"/>
            <a:ext cx="395922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7BEEA6BC-B5CC-4894-BCB9-E9EFDBCD79AF}" type="slidenum">
              <a:rPr lang="en-AU" smtClean="0"/>
              <a:pPr>
                <a:defRPr/>
              </a:pPr>
              <a:t>‹#›</a:t>
            </a:fld>
            <a:endParaRPr lang="en-AU"/>
          </a:p>
        </p:txBody>
      </p:sp>
    </p:spTree>
    <p:extLst>
      <p:ext uri="{BB962C8B-B14F-4D97-AF65-F5344CB8AC3E}">
        <p14:creationId xmlns:p14="http://schemas.microsoft.com/office/powerpoint/2010/main" val="399719697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pPr>
              <a:defRPr/>
            </a:pPr>
            <a:fld id="{5A653794-F1C4-4A69-8F5B-3FD9279AE991}" type="slidenum">
              <a:rPr lang="en-AU" smtClean="0"/>
              <a:pPr>
                <a:defRPr/>
              </a:pPr>
              <a:t>‹#›</a:t>
            </a:fld>
            <a:endParaRPr lang="en-AU"/>
          </a:p>
        </p:txBody>
      </p:sp>
    </p:spTree>
    <p:extLst>
      <p:ext uri="{BB962C8B-B14F-4D97-AF65-F5344CB8AC3E}">
        <p14:creationId xmlns:p14="http://schemas.microsoft.com/office/powerpoint/2010/main" val="2560415793"/>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pPr>
              <a:defRPr/>
            </a:pPr>
            <a:endParaRPr lang="en-AU"/>
          </a:p>
        </p:txBody>
      </p:sp>
      <p:sp>
        <p:nvSpPr>
          <p:cNvPr id="4" name="Rectangle 5"/>
          <p:cNvSpPr>
            <a:spLocks noGrp="1" noChangeArrowheads="1"/>
          </p:cNvSpPr>
          <p:nvPr>
            <p:ph type="ftr" sz="quarter" idx="11"/>
          </p:nvPr>
        </p:nvSpPr>
        <p:spPr>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pPr>
              <a:defRPr/>
            </a:pPr>
            <a:fld id="{2414E480-0159-4430-86C1-D99E008428AF}" type="slidenum">
              <a:rPr lang="en-AU" smtClean="0"/>
              <a:pPr>
                <a:defRPr/>
              </a:pPr>
              <a:t>‹#›</a:t>
            </a:fld>
            <a:endParaRPr lang="en-AU"/>
          </a:p>
        </p:txBody>
      </p:sp>
    </p:spTree>
    <p:extLst>
      <p:ext uri="{BB962C8B-B14F-4D97-AF65-F5344CB8AC3E}">
        <p14:creationId xmlns:p14="http://schemas.microsoft.com/office/powerpoint/2010/main" val="4142139054"/>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AU"/>
          </a:p>
        </p:txBody>
      </p:sp>
      <p:sp>
        <p:nvSpPr>
          <p:cNvPr id="3" name="Rectangle 5"/>
          <p:cNvSpPr>
            <a:spLocks noGrp="1" noChangeArrowheads="1"/>
          </p:cNvSpPr>
          <p:nvPr>
            <p:ph type="ftr" sz="quarter" idx="11"/>
          </p:nvPr>
        </p:nvSpPr>
        <p:spPr>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pPr>
              <a:defRPr/>
            </a:pPr>
            <a:fld id="{9926F2E3-9916-46A4-8275-59B4A6FBA5B6}" type="slidenum">
              <a:rPr lang="en-AU" smtClean="0"/>
              <a:pPr>
                <a:defRPr/>
              </a:pPr>
              <a:t>‹#›</a:t>
            </a:fld>
            <a:endParaRPr lang="en-AU"/>
          </a:p>
        </p:txBody>
      </p:sp>
    </p:spTree>
    <p:extLst>
      <p:ext uri="{BB962C8B-B14F-4D97-AF65-F5344CB8AC3E}">
        <p14:creationId xmlns:p14="http://schemas.microsoft.com/office/powerpoint/2010/main" val="426076173"/>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A7E09AB4-7B6E-4846-8883-4D274B7F010D}" type="slidenum">
              <a:rPr lang="en-AU" smtClean="0"/>
              <a:pPr>
                <a:defRPr/>
              </a:pPr>
              <a:t>‹#›</a:t>
            </a:fld>
            <a:endParaRPr lang="en-AU"/>
          </a:p>
        </p:txBody>
      </p:sp>
    </p:spTree>
    <p:extLst>
      <p:ext uri="{BB962C8B-B14F-4D97-AF65-F5344CB8AC3E}">
        <p14:creationId xmlns:p14="http://schemas.microsoft.com/office/powerpoint/2010/main" val="3274844160"/>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D867115E-2E0C-4D3C-BC13-B4392CC07FC2}" type="slidenum">
              <a:rPr lang="en-AU" smtClean="0"/>
              <a:pPr>
                <a:defRPr/>
              </a:pPr>
              <a:t>‹#›</a:t>
            </a:fld>
            <a:endParaRPr lang="en-AU"/>
          </a:p>
        </p:txBody>
      </p:sp>
    </p:spTree>
    <p:extLst>
      <p:ext uri="{BB962C8B-B14F-4D97-AF65-F5344CB8AC3E}">
        <p14:creationId xmlns:p14="http://schemas.microsoft.com/office/powerpoint/2010/main" val="578476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12713"/>
            <a:ext cx="81629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spAutoFit/>
          </a:bodyPr>
          <a:lstStyle/>
          <a:p>
            <a:pPr lvl="0"/>
            <a:r>
              <a:rPr lang="en-AU" altLang="en-US"/>
              <a:t>Click to edit Master title</a:t>
            </a:r>
          </a:p>
        </p:txBody>
      </p:sp>
      <p:sp>
        <p:nvSpPr>
          <p:cNvPr id="1027" name="Rectangle 3"/>
          <p:cNvSpPr>
            <a:spLocks noGrp="1" noChangeArrowheads="1"/>
          </p:cNvSpPr>
          <p:nvPr>
            <p:ph type="body" idx="1"/>
          </p:nvPr>
        </p:nvSpPr>
        <p:spPr bwMode="auto">
          <a:xfrm>
            <a:off x="539750" y="981075"/>
            <a:ext cx="80708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121860" name="Rectangle 4"/>
          <p:cNvSpPr>
            <a:spLocks noGrp="1" noChangeArrowheads="1"/>
          </p:cNvSpPr>
          <p:nvPr>
            <p:ph type="dt" sz="half" idx="2"/>
          </p:nvPr>
        </p:nvSpPr>
        <p:spPr bwMode="auto">
          <a:xfrm>
            <a:off x="1152525" y="62865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SzTx/>
              <a:buFontTx/>
              <a:buNone/>
              <a:defRPr sz="1400" smtClean="0"/>
            </a:lvl1pPr>
          </a:lstStyle>
          <a:p>
            <a:pPr>
              <a:defRPr/>
            </a:pPr>
            <a:endParaRPr lang="en-AU"/>
          </a:p>
        </p:txBody>
      </p:sp>
      <p:sp>
        <p:nvSpPr>
          <p:cNvPr id="121861" name="Rectangle 5"/>
          <p:cNvSpPr>
            <a:spLocks noGrp="1" noChangeArrowheads="1"/>
          </p:cNvSpPr>
          <p:nvPr>
            <p:ph type="ftr" sz="quarter" idx="3"/>
          </p:nvPr>
        </p:nvSpPr>
        <p:spPr bwMode="auto">
          <a:xfrm>
            <a:off x="3590925" y="62865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400" smtClean="0"/>
            </a:lvl1pPr>
          </a:lstStyle>
          <a:p>
            <a:pPr>
              <a:defRPr/>
            </a:pPr>
            <a:endParaRPr lang="en-AU"/>
          </a:p>
        </p:txBody>
      </p:sp>
      <p:sp>
        <p:nvSpPr>
          <p:cNvPr id="121862" name="Rectangle 6"/>
          <p:cNvSpPr>
            <a:spLocks noGrp="1" noChangeArrowheads="1"/>
          </p:cNvSpPr>
          <p:nvPr>
            <p:ph type="sldNum" sz="quarter" idx="4"/>
          </p:nvPr>
        </p:nvSpPr>
        <p:spPr bwMode="auto">
          <a:xfrm>
            <a:off x="8524875" y="6591300"/>
            <a:ext cx="619125" cy="2667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400"/>
            </a:lvl1pPr>
          </a:lstStyle>
          <a:p>
            <a:pPr>
              <a:defRPr/>
            </a:pPr>
            <a:fld id="{EDA94360-2365-4A97-812E-040029FDC382}" type="slidenum">
              <a:rPr lang="en-AU" smtClean="0"/>
              <a:pPr>
                <a:defRPr/>
              </a:pPr>
              <a:t>‹#›</a:t>
            </a:fld>
            <a:endParaRPr lang="en-AU"/>
          </a:p>
        </p:txBody>
      </p:sp>
      <p:sp>
        <p:nvSpPr>
          <p:cNvPr id="1031" name="Rectangle 7"/>
          <p:cNvSpPr>
            <a:spLocks noChangeArrowheads="1"/>
          </p:cNvSpPr>
          <p:nvPr/>
        </p:nvSpPr>
        <p:spPr bwMode="auto">
          <a:xfrm>
            <a:off x="0" y="798513"/>
            <a:ext cx="9144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a:p>
        </p:txBody>
      </p:sp>
    </p:spTree>
    <p:extLst>
      <p:ext uri="{BB962C8B-B14F-4D97-AF65-F5344CB8AC3E}">
        <p14:creationId xmlns:p14="http://schemas.microsoft.com/office/powerpoint/2010/main" val="4002119370"/>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Lst>
  <p:transition>
    <p:random/>
  </p:transition>
  <p:hf hdr="0" ftr="0" dt="0"/>
  <p:txStyles>
    <p:titleStyle>
      <a:lvl1pPr algn="ctr" rtl="0" eaLnBrk="1" fontAlgn="base" hangingPunct="1">
        <a:spcBef>
          <a:spcPct val="0"/>
        </a:spcBef>
        <a:spcAft>
          <a:spcPct val="0"/>
        </a:spcAft>
        <a:defRPr sz="3200">
          <a:solidFill>
            <a:schemeClr val="tx1"/>
          </a:solidFill>
          <a:latin typeface="+mj-lt"/>
          <a:ea typeface="+mj-ea"/>
          <a:cs typeface="+mj-cs"/>
        </a:defRPr>
      </a:lvl1pPr>
      <a:lvl2pPr algn="ctr" rtl="0" eaLnBrk="1" fontAlgn="base" hangingPunct="1">
        <a:spcBef>
          <a:spcPct val="0"/>
        </a:spcBef>
        <a:spcAft>
          <a:spcPct val="0"/>
        </a:spcAft>
        <a:defRPr sz="3200">
          <a:solidFill>
            <a:schemeClr val="tx1"/>
          </a:solidFill>
          <a:latin typeface="Verdana" pitchFamily="34" charset="0"/>
        </a:defRPr>
      </a:lvl2pPr>
      <a:lvl3pPr algn="ctr" rtl="0" eaLnBrk="1" fontAlgn="base" hangingPunct="1">
        <a:spcBef>
          <a:spcPct val="0"/>
        </a:spcBef>
        <a:spcAft>
          <a:spcPct val="0"/>
        </a:spcAft>
        <a:defRPr sz="3200">
          <a:solidFill>
            <a:schemeClr val="tx1"/>
          </a:solidFill>
          <a:latin typeface="Verdana" pitchFamily="34" charset="0"/>
        </a:defRPr>
      </a:lvl3pPr>
      <a:lvl4pPr algn="ctr" rtl="0" eaLnBrk="1" fontAlgn="base" hangingPunct="1">
        <a:spcBef>
          <a:spcPct val="0"/>
        </a:spcBef>
        <a:spcAft>
          <a:spcPct val="0"/>
        </a:spcAft>
        <a:defRPr sz="3200">
          <a:solidFill>
            <a:schemeClr val="tx1"/>
          </a:solidFill>
          <a:latin typeface="Verdana" pitchFamily="34" charset="0"/>
        </a:defRPr>
      </a:lvl4pPr>
      <a:lvl5pPr algn="ctr" rtl="0" eaLnBrk="1" fontAlgn="base" hangingPunct="1">
        <a:spcBef>
          <a:spcPct val="0"/>
        </a:spcBef>
        <a:spcAft>
          <a:spcPct val="0"/>
        </a:spcAft>
        <a:defRPr sz="3200">
          <a:solidFill>
            <a:schemeClr val="tx1"/>
          </a:solidFill>
          <a:latin typeface="Verdana" pitchFamily="34" charset="0"/>
        </a:defRPr>
      </a:lvl5pPr>
      <a:lvl6pPr marL="457200" algn="ctr" rtl="0" eaLnBrk="1" fontAlgn="base" hangingPunct="1">
        <a:spcBef>
          <a:spcPct val="0"/>
        </a:spcBef>
        <a:spcAft>
          <a:spcPct val="0"/>
        </a:spcAft>
        <a:defRPr sz="3200">
          <a:solidFill>
            <a:schemeClr val="tx1"/>
          </a:solidFill>
          <a:latin typeface="Verdana" pitchFamily="34" charset="0"/>
        </a:defRPr>
      </a:lvl6pPr>
      <a:lvl7pPr marL="914400" algn="ctr" rtl="0" eaLnBrk="1" fontAlgn="base" hangingPunct="1">
        <a:spcBef>
          <a:spcPct val="0"/>
        </a:spcBef>
        <a:spcAft>
          <a:spcPct val="0"/>
        </a:spcAft>
        <a:defRPr sz="3200">
          <a:solidFill>
            <a:schemeClr val="tx1"/>
          </a:solidFill>
          <a:latin typeface="Verdana" pitchFamily="34" charset="0"/>
        </a:defRPr>
      </a:lvl7pPr>
      <a:lvl8pPr marL="1371600" algn="ctr" rtl="0" eaLnBrk="1" fontAlgn="base" hangingPunct="1">
        <a:spcBef>
          <a:spcPct val="0"/>
        </a:spcBef>
        <a:spcAft>
          <a:spcPct val="0"/>
        </a:spcAft>
        <a:defRPr sz="3200">
          <a:solidFill>
            <a:schemeClr val="tx1"/>
          </a:solidFill>
          <a:latin typeface="Verdana" pitchFamily="34" charset="0"/>
        </a:defRPr>
      </a:lvl8pPr>
      <a:lvl9pPr marL="1828800" algn="ctr" rtl="0" eaLnBrk="1" fontAlgn="base" hangingPunct="1">
        <a:spcBef>
          <a:spcPct val="0"/>
        </a:spcBef>
        <a:spcAft>
          <a:spcPct val="0"/>
        </a:spcAft>
        <a:defRPr sz="3200">
          <a:solidFill>
            <a:schemeClr val="tx1"/>
          </a:solidFill>
          <a:latin typeface="Verdana" pitchFamily="34" charset="0"/>
        </a:defRPr>
      </a:lvl9pPr>
    </p:titleStyle>
    <p:bodyStyle>
      <a:lvl1pPr marL="342900" indent="-342900" algn="l" rtl="0" eaLnBrk="1" fontAlgn="base" hangingPunct="1">
        <a:spcBef>
          <a:spcPct val="20000"/>
        </a:spcBef>
        <a:spcAft>
          <a:spcPct val="0"/>
        </a:spcAft>
        <a:buClr>
          <a:srgbClr val="B80000"/>
        </a:buClr>
        <a:buSzPct val="75000"/>
        <a:buFont typeface="Wingdings" panose="05000000000000000000" pitchFamily="2" charset="2"/>
        <a:buChar char="n"/>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1600">
          <a:solidFill>
            <a:schemeClr val="tx1"/>
          </a:solidFill>
          <a:latin typeface="+mn-lt"/>
        </a:defRPr>
      </a:lvl4pPr>
      <a:lvl5pPr marL="2057400" indent="-228600" algn="l" rtl="0" eaLnBrk="1" fontAlgn="base" hangingPunct="1">
        <a:spcBef>
          <a:spcPct val="20000"/>
        </a:spcBef>
        <a:spcAft>
          <a:spcPct val="0"/>
        </a:spcAft>
        <a:buClr>
          <a:schemeClr val="tx1"/>
        </a:buClr>
        <a:buSzPct val="85000"/>
        <a:buChar char="•"/>
        <a:defRPr sz="1600">
          <a:solidFill>
            <a:schemeClr val="tx1"/>
          </a:solidFill>
          <a:latin typeface="+mn-lt"/>
        </a:defRPr>
      </a:lvl5pPr>
      <a:lvl6pPr marL="2514600" indent="-228600" algn="l" rtl="0" eaLnBrk="1" fontAlgn="base" hangingPunct="1">
        <a:spcBef>
          <a:spcPct val="20000"/>
        </a:spcBef>
        <a:spcAft>
          <a:spcPct val="0"/>
        </a:spcAft>
        <a:buClr>
          <a:schemeClr val="tx1"/>
        </a:buClr>
        <a:buSzPct val="85000"/>
        <a:buChar char="•"/>
        <a:defRPr sz="1600">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sz="1600">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sz="1600">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3.xml"/><Relationship Id="rId7" Type="http://schemas.openxmlformats.org/officeDocument/2006/relationships/image" Target="../media/image6.wmf"/><Relationship Id="rId2" Type="http://schemas.openxmlformats.org/officeDocument/2006/relationships/slideLayout" Target="../slideLayouts/slideLayout16.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8.wmf"/><Relationship Id="rId3" Type="http://schemas.openxmlformats.org/officeDocument/2006/relationships/notesSlide" Target="../notesSlides/notesSlide26.xml"/><Relationship Id="rId7" Type="http://schemas.openxmlformats.org/officeDocument/2006/relationships/image" Target="../media/image15.wmf"/><Relationship Id="rId12"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17.wmf"/><Relationship Id="rId5" Type="http://schemas.openxmlformats.org/officeDocument/2006/relationships/image" Target="../media/image14.wmf"/><Relationship Id="rId15" Type="http://schemas.openxmlformats.org/officeDocument/2006/relationships/image" Target="../media/image19.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16.wmf"/><Relationship Id="rId14" Type="http://schemas.openxmlformats.org/officeDocument/2006/relationships/oleObject" Target="../embeddings/oleObject11.bin"/></Relationships>
</file>

<file path=ppt/slides/_rels/slide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sz="quarter"/>
          </p:nvPr>
        </p:nvSpPr>
        <p:spPr>
          <a:xfrm>
            <a:off x="2339752" y="1016082"/>
            <a:ext cx="6125642" cy="1143000"/>
          </a:xfrm>
        </p:spPr>
        <p:txBody>
          <a:bodyPr lIns="90488" tIns="44450" rIns="90488" bIns="44450">
            <a:normAutofit/>
          </a:bodyPr>
          <a:lstStyle/>
          <a:p>
            <a:pPr algn="ctr" eaLnBrk="1" fontAlgn="auto" hangingPunct="1">
              <a:spcAft>
                <a:spcPts val="0"/>
              </a:spcAft>
              <a:defRPr/>
            </a:pPr>
            <a:r>
              <a:rPr lang="en-US" dirty="0"/>
              <a:t>INF30003/80025 </a:t>
            </a:r>
            <a:br>
              <a:rPr lang="en-US" dirty="0"/>
            </a:br>
            <a:r>
              <a:rPr lang="en-US" dirty="0"/>
              <a:t>BIS Analysis</a:t>
            </a:r>
          </a:p>
        </p:txBody>
      </p:sp>
      <p:sp>
        <p:nvSpPr>
          <p:cNvPr id="12291" name="Rectangle 3"/>
          <p:cNvSpPr>
            <a:spLocks noGrp="1" noChangeArrowheads="1"/>
          </p:cNvSpPr>
          <p:nvPr>
            <p:ph type="subTitle" sz="quarter" idx="1"/>
          </p:nvPr>
        </p:nvSpPr>
        <p:spPr>
          <a:xfrm>
            <a:off x="3347864" y="3068960"/>
            <a:ext cx="5032871" cy="1752600"/>
          </a:xfrm>
          <a:noFill/>
        </p:spPr>
        <p:txBody>
          <a:bodyPr lIns="90488" tIns="44450" rIns="90488" bIns="44450"/>
          <a:lstStyle/>
          <a:p>
            <a:pPr marL="342900" marR="0" indent="-342900" eaLnBrk="1" hangingPunct="1"/>
            <a:r>
              <a:rPr lang="en-US" b="1" dirty="0"/>
              <a:t>Lecture 4</a:t>
            </a:r>
          </a:p>
          <a:p>
            <a:pPr marL="342900" marR="0" indent="-342900" eaLnBrk="1" hangingPunct="1"/>
            <a:r>
              <a:rPr lang="en-US" b="1" dirty="0"/>
              <a:t>Soft Systems Methodology focus on Rich pictures</a:t>
            </a:r>
          </a:p>
        </p:txBody>
      </p:sp>
      <p:sp>
        <p:nvSpPr>
          <p:cNvPr id="3" name="AutoShape 4" descr="image"/>
          <p:cNvSpPr>
            <a:spLocks noChangeAspect="1" noChangeArrowheads="1"/>
          </p:cNvSpPr>
          <p:nvPr/>
        </p:nvSpPr>
        <p:spPr bwMode="auto">
          <a:xfrm>
            <a:off x="155575" y="-914400"/>
            <a:ext cx="2390775" cy="1914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672"/>
            <a:ext cx="2915816" cy="417646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4653136"/>
            <a:ext cx="2915816" cy="2204864"/>
          </a:xfrm>
          <a:prstGeom prst="rect">
            <a:avLst/>
          </a:prstGeom>
        </p:spPr>
      </p:pic>
      <p:sp>
        <p:nvSpPr>
          <p:cNvPr id="2" name="TextBox 1"/>
          <p:cNvSpPr txBox="1"/>
          <p:nvPr/>
        </p:nvSpPr>
        <p:spPr>
          <a:xfrm>
            <a:off x="2915816" y="4801548"/>
            <a:ext cx="6048672" cy="707886"/>
          </a:xfrm>
          <a:prstGeom prst="rect">
            <a:avLst/>
          </a:prstGeom>
          <a:noFill/>
        </p:spPr>
        <p:txBody>
          <a:bodyPr wrap="square" rtlCol="0">
            <a:spAutoFit/>
          </a:bodyPr>
          <a:lstStyle/>
          <a:p>
            <a:r>
              <a:rPr lang="en-AU" dirty="0"/>
              <a:t>Week 5 Tutorial- Each student to submit </a:t>
            </a:r>
          </a:p>
          <a:p>
            <a:r>
              <a:rPr lang="en-AU" dirty="0"/>
              <a:t>rich picture to the tutor</a:t>
            </a:r>
          </a:p>
        </p:txBody>
      </p:sp>
      <p:sp>
        <p:nvSpPr>
          <p:cNvPr id="6" name="TextBox 5"/>
          <p:cNvSpPr txBox="1"/>
          <p:nvPr/>
        </p:nvSpPr>
        <p:spPr>
          <a:xfrm>
            <a:off x="5076056" y="6309320"/>
            <a:ext cx="2940805" cy="400110"/>
          </a:xfrm>
          <a:prstGeom prst="rect">
            <a:avLst/>
          </a:prstGeom>
          <a:noFill/>
        </p:spPr>
        <p:txBody>
          <a:bodyPr wrap="none" rtlCol="0">
            <a:spAutoFit/>
          </a:bodyPr>
          <a:lstStyle/>
          <a:p>
            <a:r>
              <a:rPr lang="en-AU" dirty="0" err="1"/>
              <a:t>Dr.</a:t>
            </a:r>
            <a:r>
              <a:rPr lang="en-AU" dirty="0"/>
              <a:t> </a:t>
            </a:r>
            <a:r>
              <a:rPr lang="en-AU"/>
              <a:t>Helana Scheepers</a:t>
            </a:r>
            <a:endParaRPr lang="en-AU"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78581" y="116632"/>
            <a:ext cx="8821738" cy="1181100"/>
          </a:xfrm>
        </p:spPr>
        <p:txBody>
          <a:bodyPr lIns="90488" tIns="44450" rIns="90488" bIns="44450" anchor="b">
            <a:normAutofit/>
          </a:bodyPr>
          <a:lstStyle/>
          <a:p>
            <a:pPr algn="ctr" eaLnBrk="1" fontAlgn="auto" hangingPunct="1">
              <a:spcAft>
                <a:spcPts val="0"/>
              </a:spcAft>
              <a:defRPr/>
            </a:pPr>
            <a:r>
              <a:rPr lang="en-US" dirty="0"/>
              <a:t>Experience, Knowledge &amp; Purposeful Action in Human Affairs</a:t>
            </a:r>
          </a:p>
        </p:txBody>
      </p:sp>
      <p:sp>
        <p:nvSpPr>
          <p:cNvPr id="17410" name="Rectangle 3"/>
          <p:cNvSpPr>
            <a:spLocks noGrp="1" noChangeArrowheads="1"/>
          </p:cNvSpPr>
          <p:nvPr>
            <p:ph idx="1"/>
          </p:nvPr>
        </p:nvSpPr>
        <p:spPr>
          <a:xfrm>
            <a:off x="603250" y="1698625"/>
            <a:ext cx="7772400" cy="995363"/>
          </a:xfrm>
        </p:spPr>
        <p:txBody>
          <a:bodyPr lIns="90488" tIns="44450" rIns="90488" bIns="44450"/>
          <a:lstStyle/>
          <a:p>
            <a:pPr eaLnBrk="1" hangingPunct="1"/>
            <a:r>
              <a:rPr lang="en-US" b="1" i="1"/>
              <a:t>experience-action </a:t>
            </a:r>
            <a:r>
              <a:rPr lang="en-US"/>
              <a:t>or </a:t>
            </a:r>
            <a:r>
              <a:rPr lang="en-US" b="1" i="1"/>
              <a:t>learning</a:t>
            </a:r>
            <a:r>
              <a:rPr lang="en-US"/>
              <a:t> cycle</a:t>
            </a:r>
          </a:p>
        </p:txBody>
      </p:sp>
      <p:sp>
        <p:nvSpPr>
          <p:cNvPr id="1741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20D19D-FD1A-4AC2-B791-DB0638A29B83}" type="slidenum">
              <a:rPr lang="en-AU" smtClean="0"/>
              <a:pPr eaLnBrk="1" hangingPunct="1"/>
              <a:t>10</a:t>
            </a:fld>
            <a:endParaRPr lang="en-AU"/>
          </a:p>
        </p:txBody>
      </p:sp>
      <p:grpSp>
        <p:nvGrpSpPr>
          <p:cNvPr id="17413" name="Group 4"/>
          <p:cNvGrpSpPr>
            <a:grpSpLocks/>
          </p:cNvGrpSpPr>
          <p:nvPr/>
        </p:nvGrpSpPr>
        <p:grpSpPr bwMode="auto">
          <a:xfrm>
            <a:off x="3851275" y="2420938"/>
            <a:ext cx="893763" cy="1027112"/>
            <a:chOff x="2137" y="1816"/>
            <a:chExt cx="563" cy="647"/>
          </a:xfrm>
        </p:grpSpPr>
        <p:sp>
          <p:nvSpPr>
            <p:cNvPr id="17426" name="Rectangle 5"/>
            <p:cNvSpPr>
              <a:spLocks noChangeArrowheads="1"/>
            </p:cNvSpPr>
            <p:nvPr/>
          </p:nvSpPr>
          <p:spPr bwMode="auto">
            <a:xfrm>
              <a:off x="2137" y="1816"/>
              <a:ext cx="371" cy="455"/>
            </a:xfrm>
            <a:prstGeom prst="rect">
              <a:avLst/>
            </a:prstGeom>
            <a:solidFill>
              <a:schemeClr val="accent1"/>
            </a:solidFill>
            <a:ln w="12700">
              <a:solidFill>
                <a:schemeClr val="tx1"/>
              </a:solidFill>
              <a:miter lim="800000"/>
              <a:headEnd/>
              <a:tailEnd/>
            </a:ln>
          </p:spPr>
          <p:txBody>
            <a:bodyPr wrap="none" anchor="ctr"/>
            <a:lstStyle/>
            <a:p>
              <a:endParaRPr lang="en-AU"/>
            </a:p>
          </p:txBody>
        </p:sp>
        <p:sp>
          <p:nvSpPr>
            <p:cNvPr id="17427" name="Rectangle 6"/>
            <p:cNvSpPr>
              <a:spLocks noChangeArrowheads="1"/>
            </p:cNvSpPr>
            <p:nvPr/>
          </p:nvSpPr>
          <p:spPr bwMode="auto">
            <a:xfrm>
              <a:off x="2233" y="1912"/>
              <a:ext cx="371" cy="455"/>
            </a:xfrm>
            <a:prstGeom prst="rect">
              <a:avLst/>
            </a:prstGeom>
            <a:solidFill>
              <a:schemeClr val="accent1"/>
            </a:solidFill>
            <a:ln w="12700">
              <a:solidFill>
                <a:schemeClr val="tx1"/>
              </a:solidFill>
              <a:miter lim="800000"/>
              <a:headEnd/>
              <a:tailEnd/>
            </a:ln>
          </p:spPr>
          <p:txBody>
            <a:bodyPr wrap="none" anchor="ctr"/>
            <a:lstStyle/>
            <a:p>
              <a:endParaRPr lang="en-AU"/>
            </a:p>
          </p:txBody>
        </p:sp>
        <p:sp>
          <p:nvSpPr>
            <p:cNvPr id="17428" name="Rectangle 7"/>
            <p:cNvSpPr>
              <a:spLocks noChangeArrowheads="1"/>
            </p:cNvSpPr>
            <p:nvPr/>
          </p:nvSpPr>
          <p:spPr bwMode="auto">
            <a:xfrm>
              <a:off x="2329" y="2008"/>
              <a:ext cx="371" cy="455"/>
            </a:xfrm>
            <a:prstGeom prst="rect">
              <a:avLst/>
            </a:prstGeom>
            <a:solidFill>
              <a:schemeClr val="accent1"/>
            </a:solidFill>
            <a:ln w="12700">
              <a:solidFill>
                <a:schemeClr val="tx1"/>
              </a:solidFill>
              <a:miter lim="800000"/>
              <a:headEnd/>
              <a:tailEnd/>
            </a:ln>
          </p:spPr>
          <p:txBody>
            <a:bodyPr wrap="none" anchor="ctr"/>
            <a:lstStyle/>
            <a:p>
              <a:endParaRPr lang="en-AU"/>
            </a:p>
          </p:txBody>
        </p:sp>
      </p:grpSp>
      <p:sp>
        <p:nvSpPr>
          <p:cNvPr id="17414" name="Rectangle 8"/>
          <p:cNvSpPr>
            <a:spLocks noChangeArrowheads="1"/>
          </p:cNvSpPr>
          <p:nvPr/>
        </p:nvSpPr>
        <p:spPr bwMode="auto">
          <a:xfrm>
            <a:off x="4572000" y="2389188"/>
            <a:ext cx="2327275"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dirty="0">
                <a:latin typeface="Kino MT" charset="0"/>
              </a:rPr>
              <a:t>experience-based</a:t>
            </a:r>
          </a:p>
          <a:p>
            <a:pPr algn="ctr" eaLnBrk="0" hangingPunct="0"/>
            <a:r>
              <a:rPr lang="en-US" sz="2000" b="1" dirty="0">
                <a:latin typeface="Kino MT" charset="0"/>
              </a:rPr>
              <a:t>knowledge</a:t>
            </a:r>
          </a:p>
        </p:txBody>
      </p:sp>
      <p:sp>
        <p:nvSpPr>
          <p:cNvPr id="17415" name="Rectangle 10"/>
          <p:cNvSpPr>
            <a:spLocks noChangeArrowheads="1"/>
          </p:cNvSpPr>
          <p:nvPr/>
        </p:nvSpPr>
        <p:spPr bwMode="auto">
          <a:xfrm>
            <a:off x="5364163" y="3860800"/>
            <a:ext cx="9810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b="1">
                <a:latin typeface="Times New Roman" pitchFamily="18" charset="0"/>
              </a:rPr>
              <a:t>leads to </a:t>
            </a:r>
          </a:p>
        </p:txBody>
      </p:sp>
      <p:sp>
        <p:nvSpPr>
          <p:cNvPr id="17416" name="Rectangle 11"/>
          <p:cNvSpPr>
            <a:spLocks noChangeArrowheads="1"/>
          </p:cNvSpPr>
          <p:nvPr/>
        </p:nvSpPr>
        <p:spPr bwMode="auto">
          <a:xfrm>
            <a:off x="5564188" y="4754563"/>
            <a:ext cx="297021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a:latin typeface="Times New Roman" pitchFamily="18" charset="0"/>
              </a:rPr>
              <a:t>Purposeful action</a:t>
            </a:r>
          </a:p>
          <a:p>
            <a:pPr eaLnBrk="0" hangingPunct="0"/>
            <a:r>
              <a:rPr lang="en-US" sz="2400">
                <a:latin typeface="Times New Roman" pitchFamily="18" charset="0"/>
              </a:rPr>
              <a:t>in relation to</a:t>
            </a:r>
          </a:p>
          <a:p>
            <a:pPr eaLnBrk="0" hangingPunct="0"/>
            <a:r>
              <a:rPr lang="en-US" sz="2400">
                <a:latin typeface="Times New Roman" pitchFamily="18" charset="0"/>
              </a:rPr>
              <a:t>our perceived situation</a:t>
            </a:r>
          </a:p>
        </p:txBody>
      </p:sp>
      <p:sp>
        <p:nvSpPr>
          <p:cNvPr id="66573" name="AutoShape 13"/>
          <p:cNvSpPr>
            <a:spLocks noChangeArrowheads="1"/>
          </p:cNvSpPr>
          <p:nvPr/>
        </p:nvSpPr>
        <p:spPr bwMode="auto">
          <a:xfrm>
            <a:off x="360363" y="4030663"/>
            <a:ext cx="2690812" cy="1503362"/>
          </a:xfrm>
          <a:prstGeom prst="roundRect">
            <a:avLst>
              <a:gd name="adj" fmla="val 12495"/>
            </a:avLst>
          </a:prstGeom>
          <a:solidFill>
            <a:srgbClr val="00CC99"/>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66574" name="AutoShape 14"/>
          <p:cNvSpPr>
            <a:spLocks noChangeArrowheads="1"/>
          </p:cNvSpPr>
          <p:nvPr/>
        </p:nvSpPr>
        <p:spPr bwMode="auto">
          <a:xfrm>
            <a:off x="5508625" y="4724400"/>
            <a:ext cx="2974975" cy="1419225"/>
          </a:xfrm>
          <a:prstGeom prst="roundRect">
            <a:avLst>
              <a:gd name="adj" fmla="val 12495"/>
            </a:avLst>
          </a:prstGeom>
          <a:solidFill>
            <a:srgbClr val="CCECFF"/>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17419" name="Rectangle 15"/>
          <p:cNvSpPr>
            <a:spLocks noChangeArrowheads="1"/>
          </p:cNvSpPr>
          <p:nvPr/>
        </p:nvSpPr>
        <p:spPr bwMode="auto">
          <a:xfrm>
            <a:off x="5649913" y="4821238"/>
            <a:ext cx="270986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a:latin typeface="Times New Roman" pitchFamily="18" charset="0"/>
              </a:rPr>
              <a:t>Purposeful action in </a:t>
            </a:r>
          </a:p>
          <a:p>
            <a:pPr eaLnBrk="0" hangingPunct="0"/>
            <a:r>
              <a:rPr lang="en-US" sz="2400">
                <a:latin typeface="Times New Roman" pitchFamily="18" charset="0"/>
              </a:rPr>
              <a:t>   relation to our </a:t>
            </a:r>
          </a:p>
          <a:p>
            <a:pPr eaLnBrk="0" hangingPunct="0"/>
            <a:r>
              <a:rPr lang="en-US" sz="2400">
                <a:latin typeface="Times New Roman" pitchFamily="18" charset="0"/>
              </a:rPr>
              <a:t>perceived situation</a:t>
            </a:r>
          </a:p>
        </p:txBody>
      </p:sp>
      <p:sp>
        <p:nvSpPr>
          <p:cNvPr id="17420" name="Rectangle 16"/>
          <p:cNvSpPr>
            <a:spLocks noChangeArrowheads="1"/>
          </p:cNvSpPr>
          <p:nvPr/>
        </p:nvSpPr>
        <p:spPr bwMode="auto">
          <a:xfrm>
            <a:off x="520700" y="4157663"/>
            <a:ext cx="25654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a:latin typeface="Times New Roman" pitchFamily="18" charset="0"/>
              </a:rPr>
              <a:t>Experience of the</a:t>
            </a:r>
          </a:p>
          <a:p>
            <a:pPr algn="ctr" eaLnBrk="0" hangingPunct="0"/>
            <a:r>
              <a:rPr lang="en-US" sz="2400">
                <a:latin typeface="Times New Roman" pitchFamily="18" charset="0"/>
              </a:rPr>
              <a:t>world</a:t>
            </a:r>
          </a:p>
          <a:p>
            <a:pPr algn="ctr" eaLnBrk="0" hangingPunct="0"/>
            <a:r>
              <a:rPr lang="en-US" sz="2400">
                <a:latin typeface="Times New Roman" pitchFamily="18" charset="0"/>
              </a:rPr>
              <a:t>(public &amp; personal)</a:t>
            </a:r>
          </a:p>
        </p:txBody>
      </p:sp>
      <p:sp>
        <p:nvSpPr>
          <p:cNvPr id="17421" name="Rectangle 17"/>
          <p:cNvSpPr>
            <a:spLocks noChangeArrowheads="1"/>
          </p:cNvSpPr>
          <p:nvPr/>
        </p:nvSpPr>
        <p:spPr bwMode="auto">
          <a:xfrm>
            <a:off x="2555875" y="3500438"/>
            <a:ext cx="79692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b="1">
                <a:latin typeface="Times New Roman" pitchFamily="18" charset="0"/>
              </a:rPr>
              <a:t>yields </a:t>
            </a:r>
          </a:p>
        </p:txBody>
      </p:sp>
      <p:sp>
        <p:nvSpPr>
          <p:cNvPr id="17422" name="Line 21"/>
          <p:cNvSpPr>
            <a:spLocks noChangeShapeType="1"/>
          </p:cNvSpPr>
          <p:nvPr/>
        </p:nvSpPr>
        <p:spPr bwMode="auto">
          <a:xfrm flipV="1">
            <a:off x="2987675" y="3357563"/>
            <a:ext cx="936625" cy="719137"/>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7423" name="Line 22"/>
          <p:cNvSpPr>
            <a:spLocks noChangeShapeType="1"/>
          </p:cNvSpPr>
          <p:nvPr/>
        </p:nvSpPr>
        <p:spPr bwMode="auto">
          <a:xfrm>
            <a:off x="4787900" y="3500438"/>
            <a:ext cx="1223963" cy="122396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7424" name="Line 23"/>
          <p:cNvSpPr>
            <a:spLocks noChangeShapeType="1"/>
          </p:cNvSpPr>
          <p:nvPr/>
        </p:nvSpPr>
        <p:spPr bwMode="auto">
          <a:xfrm flipH="1" flipV="1">
            <a:off x="3059113" y="4868863"/>
            <a:ext cx="2449512" cy="504825"/>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7425" name="Text Box 24"/>
          <p:cNvSpPr txBox="1">
            <a:spLocks noChangeArrowheads="1"/>
          </p:cNvSpPr>
          <p:nvPr/>
        </p:nvSpPr>
        <p:spPr bwMode="auto">
          <a:xfrm>
            <a:off x="3708400" y="5084763"/>
            <a:ext cx="781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b="1">
                <a:latin typeface="Times New Roman" pitchFamily="18" charset="0"/>
              </a:rPr>
              <a:t>builds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dirty="0"/>
              <a:t>Philosophy of SSM</a:t>
            </a:r>
          </a:p>
        </p:txBody>
      </p:sp>
      <p:sp>
        <p:nvSpPr>
          <p:cNvPr id="18434" name="Rectangle 3"/>
          <p:cNvSpPr>
            <a:spLocks noGrp="1" noChangeArrowheads="1"/>
          </p:cNvSpPr>
          <p:nvPr>
            <p:ph idx="1"/>
          </p:nvPr>
        </p:nvSpPr>
        <p:spPr/>
        <p:txBody>
          <a:bodyPr lIns="90488" tIns="44450" rIns="90488" bIns="44450"/>
          <a:lstStyle/>
          <a:p>
            <a:pPr eaLnBrk="1" hangingPunct="1"/>
            <a:r>
              <a:rPr lang="en-US" dirty="0" err="1"/>
              <a:t>interpretivist</a:t>
            </a:r>
            <a:r>
              <a:rPr lang="en-US" dirty="0"/>
              <a:t> (based on Phenomenology)</a:t>
            </a:r>
          </a:p>
          <a:p>
            <a:pPr eaLnBrk="1" hangingPunct="1"/>
            <a:r>
              <a:rPr lang="en-US" dirty="0"/>
              <a:t>change from ‘hard’ to ‘soft’ paradigm</a:t>
            </a:r>
          </a:p>
          <a:p>
            <a:pPr eaLnBrk="1" hangingPunct="1"/>
            <a:r>
              <a:rPr lang="en-US" dirty="0"/>
              <a:t>focus moves from:</a:t>
            </a:r>
          </a:p>
          <a:p>
            <a:pPr eaLnBrk="1" hangingPunct="1"/>
            <a:endParaRPr lang="en-US" dirty="0"/>
          </a:p>
          <a:p>
            <a:pPr lvl="1" eaLnBrk="1" hangingPunct="1"/>
            <a:r>
              <a:rPr lang="en-US" b="1" i="1" dirty="0"/>
              <a:t>How should we do it?   to </a:t>
            </a:r>
          </a:p>
          <a:p>
            <a:pPr lvl="1" eaLnBrk="1" hangingPunct="1"/>
            <a:endParaRPr lang="en-US" dirty="0"/>
          </a:p>
          <a:p>
            <a:pPr lvl="1" eaLnBrk="1" hangingPunct="1"/>
            <a:r>
              <a:rPr lang="en-US" b="1" i="1" dirty="0"/>
              <a:t>What should be done?</a:t>
            </a:r>
          </a:p>
          <a:p>
            <a:pPr eaLnBrk="1" hangingPunct="1"/>
            <a:endParaRPr lang="en-US" dirty="0"/>
          </a:p>
          <a:p>
            <a:pPr eaLnBrk="1" hangingPunct="1"/>
            <a:r>
              <a:rPr lang="en-US" dirty="0"/>
              <a:t>systems concepts provide helpful way of organising thoughts about problem situations</a:t>
            </a:r>
          </a:p>
        </p:txBody>
      </p:sp>
      <p:sp>
        <p:nvSpPr>
          <p:cNvPr id="1843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AFDC3EC-A8FC-45D7-8DCC-ADA0D0A078D4}" type="slidenum">
              <a:rPr lang="en-AU" smtClean="0"/>
              <a:pPr eaLnBrk="1" hangingPunct="1"/>
              <a:t>11</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animEffect transition="in" filter="blinds(horizontal)">
                                      <p:cBhvr>
                                        <p:cTn id="7" dur="500"/>
                                        <p:tgtEl>
                                          <p:spTgt spid="1843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434">
                                            <p:txEl>
                                              <p:pRg st="4" end="4"/>
                                            </p:txEl>
                                          </p:spTgt>
                                        </p:tgtEl>
                                        <p:attrNameLst>
                                          <p:attrName>style.visibility</p:attrName>
                                        </p:attrNameLst>
                                      </p:cBhvr>
                                      <p:to>
                                        <p:strVal val="visible"/>
                                      </p:to>
                                    </p:set>
                                    <p:animEffect transition="in" filter="blinds(horizontal)">
                                      <p:cBhvr>
                                        <p:cTn id="10" dur="500"/>
                                        <p:tgtEl>
                                          <p:spTgt spid="18434">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8434">
                                            <p:txEl>
                                              <p:pRg st="6" end="6"/>
                                            </p:txEl>
                                          </p:spTgt>
                                        </p:tgtEl>
                                        <p:attrNameLst>
                                          <p:attrName>style.visibility</p:attrName>
                                        </p:attrNameLst>
                                      </p:cBhvr>
                                      <p:to>
                                        <p:strVal val="visible"/>
                                      </p:to>
                                    </p:set>
                                    <p:animEffect transition="in" filter="blinds(horizontal)">
                                      <p:cBhvr>
                                        <p:cTn id="13" dur="500"/>
                                        <p:tgtEl>
                                          <p:spTgt spid="18434">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8434">
                                            <p:txEl>
                                              <p:pRg st="8" end="8"/>
                                            </p:txEl>
                                          </p:spTgt>
                                        </p:tgtEl>
                                        <p:attrNameLst>
                                          <p:attrName>style.visibility</p:attrName>
                                        </p:attrNameLst>
                                      </p:cBhvr>
                                      <p:to>
                                        <p:strVal val="visible"/>
                                      </p:to>
                                    </p:set>
                                    <p:animEffect transition="in" filter="blinds(horizontal)">
                                      <p:cBhvr>
                                        <p:cTn id="18" dur="500"/>
                                        <p:tgtEl>
                                          <p:spTgt spid="184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r>
              <a:rPr lang="en-AU" dirty="0">
                <a:effectLst/>
              </a:rPr>
              <a:t>Problem</a:t>
            </a:r>
          </a:p>
        </p:txBody>
      </p:sp>
      <p:sp>
        <p:nvSpPr>
          <p:cNvPr id="159748" name="Rectangle 4"/>
          <p:cNvSpPr>
            <a:spLocks noChangeArrowheads="1"/>
          </p:cNvSpPr>
          <p:nvPr/>
        </p:nvSpPr>
        <p:spPr bwMode="auto">
          <a:xfrm>
            <a:off x="468313" y="1590675"/>
            <a:ext cx="8167687"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sz="2400" dirty="0"/>
          </a:p>
          <a:p>
            <a:r>
              <a:rPr lang="en-US" sz="2400" b="1" dirty="0"/>
              <a:t>Problem : A problem relating to real-world manifestations of human activity systems  is a condition characterized by a sense of mismatch, which eludes precise definition , between what is perceived to be actuality and what is perceived might become actuality</a:t>
            </a:r>
            <a:endParaRPr lang="en-US" sz="2400" dirty="0"/>
          </a:p>
          <a:p>
            <a:pPr eaLnBrk="0" hangingPunct="0"/>
            <a:endParaRPr lang="en-US" sz="2400" dirty="0"/>
          </a:p>
          <a:p>
            <a:pPr eaLnBrk="0" hangingPunct="0"/>
            <a:r>
              <a:rPr lang="en-US" sz="2400" dirty="0"/>
              <a:t>(Checkland 1999 )</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a:t>Principles of SSM</a:t>
            </a:r>
          </a:p>
        </p:txBody>
      </p:sp>
      <p:sp>
        <p:nvSpPr>
          <p:cNvPr id="19458" name="Rectangle 3"/>
          <p:cNvSpPr>
            <a:spLocks noGrp="1" noChangeArrowheads="1"/>
          </p:cNvSpPr>
          <p:nvPr>
            <p:ph idx="1"/>
          </p:nvPr>
        </p:nvSpPr>
        <p:spPr>
          <a:xfrm>
            <a:off x="755576" y="1124744"/>
            <a:ext cx="7855024" cy="4704556"/>
          </a:xfrm>
        </p:spPr>
        <p:txBody>
          <a:bodyPr lIns="90488" tIns="44450" rIns="90488" bIns="44450"/>
          <a:lstStyle/>
          <a:p>
            <a:pPr eaLnBrk="1" hangingPunct="1"/>
            <a:r>
              <a:rPr lang="en-US" dirty="0"/>
              <a:t>SSM promotes </a:t>
            </a:r>
            <a:r>
              <a:rPr lang="en-US" b="1" i="1" dirty="0"/>
              <a:t>learning</a:t>
            </a:r>
          </a:p>
          <a:p>
            <a:pPr lvl="1" eaLnBrk="1" hangingPunct="1"/>
            <a:r>
              <a:rPr lang="en-US" u="sng" dirty="0"/>
              <a:t>cyclical system </a:t>
            </a:r>
            <a:r>
              <a:rPr lang="en-US" dirty="0"/>
              <a:t>of enquiry which promotes purposeful action</a:t>
            </a:r>
          </a:p>
          <a:p>
            <a:pPr lvl="1" eaLnBrk="1" hangingPunct="1"/>
            <a:r>
              <a:rPr lang="en-US" u="sng" dirty="0"/>
              <a:t>perceiving and evaluating </a:t>
            </a:r>
            <a:r>
              <a:rPr lang="en-US" dirty="0"/>
              <a:t>complexities, uncertainties, interconnectedness, leading to decisions and actions</a:t>
            </a:r>
          </a:p>
          <a:p>
            <a:pPr lvl="1" eaLnBrk="1" hangingPunct="1"/>
            <a:r>
              <a:rPr lang="en-US" dirty="0"/>
              <a:t>actions considered in terms of</a:t>
            </a:r>
          </a:p>
          <a:p>
            <a:pPr lvl="2" eaLnBrk="1" hangingPunct="1"/>
            <a:r>
              <a:rPr lang="en-US" dirty="0"/>
              <a:t>relevance</a:t>
            </a:r>
          </a:p>
          <a:p>
            <a:pPr lvl="2" eaLnBrk="1" hangingPunct="1"/>
            <a:r>
              <a:rPr lang="en-US" dirty="0"/>
              <a:t>cultural feasibility</a:t>
            </a:r>
          </a:p>
          <a:p>
            <a:pPr lvl="2" eaLnBrk="1" hangingPunct="1"/>
            <a:r>
              <a:rPr lang="en-US" dirty="0"/>
              <a:t>systemic desirability</a:t>
            </a:r>
          </a:p>
        </p:txBody>
      </p:sp>
      <p:sp>
        <p:nvSpPr>
          <p:cNvPr id="194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DD22AB-00C5-4B2C-ACEF-1A91C6EC32C5}" type="slidenum">
              <a:rPr lang="en-AU" smtClean="0"/>
              <a:pPr eaLnBrk="1" hangingPunct="1"/>
              <a:t>13</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45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45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dirty="0"/>
              <a:t>Principles of SSM (cont)</a:t>
            </a:r>
          </a:p>
        </p:txBody>
      </p:sp>
      <p:sp>
        <p:nvSpPr>
          <p:cNvPr id="20482" name="Rectangle 3"/>
          <p:cNvSpPr>
            <a:spLocks noGrp="1" noChangeArrowheads="1"/>
          </p:cNvSpPr>
          <p:nvPr>
            <p:ph idx="1"/>
          </p:nvPr>
        </p:nvSpPr>
        <p:spPr/>
        <p:txBody>
          <a:bodyPr lIns="90488" tIns="44450" rIns="90488" bIns="44450"/>
          <a:lstStyle/>
          <a:p>
            <a:pPr eaLnBrk="1" hangingPunct="1">
              <a:buFont typeface="Wingdings" pitchFamily="2" charset="2"/>
              <a:buNone/>
            </a:pPr>
            <a:endParaRPr lang="en-US" dirty="0"/>
          </a:p>
          <a:p>
            <a:pPr eaLnBrk="1" hangingPunct="1"/>
            <a:r>
              <a:rPr lang="en-US" dirty="0"/>
              <a:t>SSM emphasises </a:t>
            </a:r>
            <a:r>
              <a:rPr lang="en-US" b="1" i="1" dirty="0"/>
              <a:t>importance of culture</a:t>
            </a:r>
          </a:p>
          <a:p>
            <a:pPr lvl="1" eaLnBrk="1" hangingPunct="1"/>
            <a:r>
              <a:rPr lang="en-US" u="sng" dirty="0"/>
              <a:t>organisational and social constraints</a:t>
            </a:r>
            <a:r>
              <a:rPr lang="en-US" dirty="0"/>
              <a:t> in the real world which impact upon any proposed changes</a:t>
            </a:r>
          </a:p>
          <a:p>
            <a:pPr lvl="1" eaLnBrk="1" hangingPunct="1"/>
            <a:r>
              <a:rPr lang="en-US" dirty="0"/>
              <a:t>cohesiveness of social rules and practices valued in initiating change</a:t>
            </a:r>
          </a:p>
        </p:txBody>
      </p:sp>
      <p:sp>
        <p:nvSpPr>
          <p:cNvPr id="2048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860D59B-D2AB-4BCF-B400-C66B038D8300}" type="slidenum">
              <a:rPr lang="en-AU" smtClean="0"/>
              <a:pPr eaLnBrk="1" hangingPunct="1"/>
              <a:t>14</a:t>
            </a:fld>
            <a:endParaRPr lang="en-AU"/>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dirty="0"/>
              <a:t>Principles of SSM (</a:t>
            </a:r>
            <a:r>
              <a:rPr lang="en-US" dirty="0" err="1"/>
              <a:t>cont</a:t>
            </a:r>
            <a:r>
              <a:rPr lang="en-US" dirty="0"/>
              <a:t>)</a:t>
            </a:r>
          </a:p>
        </p:txBody>
      </p:sp>
      <p:sp>
        <p:nvSpPr>
          <p:cNvPr id="21506" name="Rectangle 3"/>
          <p:cNvSpPr>
            <a:spLocks noGrp="1" noChangeArrowheads="1"/>
          </p:cNvSpPr>
          <p:nvPr>
            <p:ph idx="1"/>
          </p:nvPr>
        </p:nvSpPr>
        <p:spPr/>
        <p:txBody>
          <a:bodyPr lIns="90488" tIns="44450" rIns="90488" bIns="44450"/>
          <a:lstStyle/>
          <a:p>
            <a:pPr eaLnBrk="1" hangingPunct="1"/>
            <a:r>
              <a:rPr lang="en-US" sz="2800" dirty="0"/>
              <a:t>SSM is </a:t>
            </a:r>
            <a:r>
              <a:rPr lang="en-US" sz="2800" b="1" i="1" dirty="0"/>
              <a:t>participative</a:t>
            </a:r>
            <a:endParaRPr lang="en-US" sz="2800" dirty="0"/>
          </a:p>
          <a:p>
            <a:pPr lvl="1" eaLnBrk="1" hangingPunct="1"/>
            <a:r>
              <a:rPr lang="en-US" sz="2400" dirty="0"/>
              <a:t>all perspectives are valid</a:t>
            </a:r>
          </a:p>
          <a:p>
            <a:pPr lvl="1" eaLnBrk="1" hangingPunct="1"/>
            <a:r>
              <a:rPr lang="en-US" sz="2400" dirty="0"/>
              <a:t>participation necessary to bring about changes which can be</a:t>
            </a:r>
          </a:p>
          <a:p>
            <a:pPr lvl="2" eaLnBrk="1" hangingPunct="1"/>
            <a:r>
              <a:rPr lang="en-US" sz="2200" dirty="0"/>
              <a:t>justified</a:t>
            </a:r>
          </a:p>
          <a:p>
            <a:pPr lvl="2" eaLnBrk="1" hangingPunct="1"/>
            <a:r>
              <a:rPr lang="en-US" sz="2200" dirty="0"/>
              <a:t>Implemented</a:t>
            </a:r>
          </a:p>
          <a:p>
            <a:pPr lvl="1" eaLnBrk="1" hangingPunct="1"/>
            <a:r>
              <a:rPr lang="en-US" sz="2400" dirty="0"/>
              <a:t>Aim to establish </a:t>
            </a:r>
            <a:r>
              <a:rPr lang="en-US" sz="2400" b="1" i="1" dirty="0" err="1"/>
              <a:t>intersubjective</a:t>
            </a:r>
            <a:r>
              <a:rPr lang="en-US" sz="2400" b="1" i="1" dirty="0"/>
              <a:t> </a:t>
            </a:r>
            <a:r>
              <a:rPr lang="en-US" sz="2400" dirty="0"/>
              <a:t>understanding</a:t>
            </a:r>
          </a:p>
          <a:p>
            <a:pPr lvl="1" eaLnBrk="1" hangingPunct="1"/>
            <a:r>
              <a:rPr lang="en-US" sz="2400" dirty="0"/>
              <a:t>Through participation, people more likely to understand &amp; ‘own’ solutions</a:t>
            </a:r>
          </a:p>
        </p:txBody>
      </p:sp>
      <p:sp>
        <p:nvSpPr>
          <p:cNvPr id="2150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BBB0F97-8D41-4940-895E-5A2E0B500ABA}" type="slidenum">
              <a:rPr lang="en-AU" smtClean="0"/>
              <a:pPr eaLnBrk="1" hangingPunct="1"/>
              <a:t>15</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0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a:t>Principles of SSM (cont)</a:t>
            </a:r>
          </a:p>
        </p:txBody>
      </p:sp>
      <p:sp>
        <p:nvSpPr>
          <p:cNvPr id="22530" name="Rectangle 3"/>
          <p:cNvSpPr>
            <a:spLocks noGrp="1" noChangeArrowheads="1"/>
          </p:cNvSpPr>
          <p:nvPr>
            <p:ph idx="1"/>
          </p:nvPr>
        </p:nvSpPr>
        <p:spPr>
          <a:xfrm>
            <a:off x="755576" y="1052736"/>
            <a:ext cx="7772400" cy="4076700"/>
          </a:xfrm>
        </p:spPr>
        <p:txBody>
          <a:bodyPr lIns="90488" tIns="44450" rIns="90488" bIns="44450"/>
          <a:lstStyle/>
          <a:p>
            <a:pPr eaLnBrk="1" hangingPunct="1"/>
            <a:r>
              <a:rPr lang="en-US" dirty="0"/>
              <a:t>SSM distinguishes </a:t>
            </a:r>
            <a:r>
              <a:rPr lang="en-US" b="1" i="1" dirty="0"/>
              <a:t>two modes of thought</a:t>
            </a:r>
            <a:endParaRPr lang="en-US" dirty="0"/>
          </a:p>
          <a:p>
            <a:pPr lvl="1" eaLnBrk="1" hangingPunct="1"/>
            <a:r>
              <a:rPr lang="en-US" dirty="0"/>
              <a:t>systems thinking</a:t>
            </a:r>
          </a:p>
          <a:p>
            <a:pPr lvl="2" eaLnBrk="1" hangingPunct="1"/>
            <a:r>
              <a:rPr lang="en-US" dirty="0"/>
              <a:t>logic-based enquiry</a:t>
            </a:r>
          </a:p>
          <a:p>
            <a:pPr lvl="2" eaLnBrk="1" hangingPunct="1"/>
            <a:r>
              <a:rPr lang="en-US" dirty="0"/>
              <a:t>develops ideal models for discussion</a:t>
            </a:r>
          </a:p>
          <a:p>
            <a:pPr lvl="2" eaLnBrk="1" hangingPunct="1"/>
            <a:r>
              <a:rPr lang="en-US" dirty="0"/>
              <a:t>whole is greater than sum of the parts</a:t>
            </a:r>
          </a:p>
          <a:p>
            <a:pPr lvl="3" eaLnBrk="1" hangingPunct="1"/>
            <a:r>
              <a:rPr lang="en-US" dirty="0"/>
              <a:t>properties of whole not entirely explicable in terms of properties of constituent parts</a:t>
            </a:r>
          </a:p>
          <a:p>
            <a:pPr lvl="1" eaLnBrk="1" hangingPunct="1"/>
            <a:r>
              <a:rPr lang="en-US" dirty="0"/>
              <a:t>context-related “real world” thinking</a:t>
            </a:r>
          </a:p>
          <a:p>
            <a:pPr lvl="2" eaLnBrk="1" hangingPunct="1"/>
            <a:r>
              <a:rPr lang="en-US" dirty="0"/>
              <a:t>culture based enquiry</a:t>
            </a:r>
          </a:p>
          <a:p>
            <a:pPr lvl="2" eaLnBrk="1" hangingPunct="1"/>
            <a:r>
              <a:rPr lang="en-US" dirty="0"/>
              <a:t>identifies feasible changes</a:t>
            </a:r>
          </a:p>
        </p:txBody>
      </p:sp>
      <p:sp>
        <p:nvSpPr>
          <p:cNvPr id="2253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872B39-7A39-4C55-AF66-7B48A8DEE2F2}" type="slidenum">
              <a:rPr lang="en-AU" smtClean="0"/>
              <a:pPr eaLnBrk="1" hangingPunct="1"/>
              <a:t>16</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0">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755650" y="0"/>
            <a:ext cx="8229600" cy="764704"/>
          </a:xfrm>
        </p:spPr>
        <p:txBody>
          <a:bodyPr lIns="90488" tIns="44450" rIns="90488" bIns="44450" anchor="b"/>
          <a:lstStyle/>
          <a:p>
            <a:pPr eaLnBrk="1" fontAlgn="auto" hangingPunct="1">
              <a:spcAft>
                <a:spcPts val="0"/>
              </a:spcAft>
              <a:defRPr/>
            </a:pPr>
            <a:r>
              <a:rPr lang="en-US" dirty="0"/>
              <a:t>The Basic Process of SSM</a:t>
            </a:r>
          </a:p>
        </p:txBody>
      </p:sp>
      <p:sp>
        <p:nvSpPr>
          <p:cNvPr id="23554" name="Rectangle 3"/>
          <p:cNvSpPr>
            <a:spLocks noGrp="1" noChangeArrowheads="1"/>
          </p:cNvSpPr>
          <p:nvPr>
            <p:ph idx="1"/>
          </p:nvPr>
        </p:nvSpPr>
        <p:spPr>
          <a:xfrm>
            <a:off x="957263" y="1052736"/>
            <a:ext cx="7567612" cy="4402832"/>
          </a:xfrm>
        </p:spPr>
        <p:txBody>
          <a:bodyPr lIns="90488" tIns="44450" rIns="90488" bIns="44450"/>
          <a:lstStyle/>
          <a:p>
            <a:pPr eaLnBrk="1" hangingPunct="1">
              <a:lnSpc>
                <a:spcPct val="80000"/>
              </a:lnSpc>
            </a:pPr>
            <a:r>
              <a:rPr lang="en-US" sz="2800" dirty="0"/>
              <a:t>find out about a situation in the real world which has provoked concern</a:t>
            </a:r>
          </a:p>
          <a:p>
            <a:pPr eaLnBrk="1" hangingPunct="1">
              <a:lnSpc>
                <a:spcPct val="80000"/>
              </a:lnSpc>
            </a:pPr>
            <a:r>
              <a:rPr lang="en-US" sz="2800" dirty="0"/>
              <a:t>select some relevant human activity systems (HAS) of interest</a:t>
            </a:r>
          </a:p>
          <a:p>
            <a:pPr eaLnBrk="1" hangingPunct="1">
              <a:lnSpc>
                <a:spcPct val="80000"/>
              </a:lnSpc>
            </a:pPr>
            <a:r>
              <a:rPr lang="en-US" sz="2800" dirty="0"/>
              <a:t>make models of these HAS</a:t>
            </a:r>
          </a:p>
          <a:p>
            <a:pPr eaLnBrk="1" hangingPunct="1">
              <a:lnSpc>
                <a:spcPct val="80000"/>
              </a:lnSpc>
            </a:pPr>
            <a:r>
              <a:rPr lang="en-US" sz="2800" dirty="0"/>
              <a:t>use the HAS models to question the real world situation in a comparison phase </a:t>
            </a:r>
          </a:p>
          <a:p>
            <a:pPr eaLnBrk="1" hangingPunct="1">
              <a:lnSpc>
                <a:spcPct val="80000"/>
              </a:lnSpc>
            </a:pPr>
            <a:r>
              <a:rPr lang="en-US" sz="2800" dirty="0"/>
              <a:t>use the debate initiated by the comparison to define purposeful action which would improve the original problem situation</a:t>
            </a:r>
          </a:p>
          <a:p>
            <a:pPr eaLnBrk="1" hangingPunct="1">
              <a:lnSpc>
                <a:spcPct val="80000"/>
              </a:lnSpc>
            </a:pPr>
            <a:endParaRPr lang="en-US" dirty="0"/>
          </a:p>
        </p:txBody>
      </p:sp>
      <p:sp>
        <p:nvSpPr>
          <p:cNvPr id="2355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6F942D5-15F4-40B7-BEE5-225D7CF6B35B}" type="slidenum">
              <a:rPr lang="en-AU" smtClean="0"/>
              <a:pPr eaLnBrk="1" hangingPunct="1"/>
              <a:t>17</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116632"/>
            <a:ext cx="8229600" cy="582211"/>
          </a:xfrm>
        </p:spPr>
        <p:txBody>
          <a:bodyPr lIns="90488" tIns="44450" rIns="90488" bIns="44450" anchor="b"/>
          <a:lstStyle/>
          <a:p>
            <a:pPr eaLnBrk="1" fontAlgn="auto" hangingPunct="1">
              <a:spcAft>
                <a:spcPts val="0"/>
              </a:spcAft>
              <a:defRPr/>
            </a:pPr>
            <a:r>
              <a:rPr lang="en-US" dirty="0"/>
              <a:t>The Basic Process of SSM (Cont.)</a:t>
            </a:r>
          </a:p>
        </p:txBody>
      </p:sp>
      <p:sp>
        <p:nvSpPr>
          <p:cNvPr id="1030" name="Rectangle 3"/>
          <p:cNvSpPr>
            <a:spLocks noGrp="1" noChangeArrowheads="1"/>
          </p:cNvSpPr>
          <p:nvPr>
            <p:ph type="body" sz="half" idx="1"/>
          </p:nvPr>
        </p:nvSpPr>
        <p:spPr>
          <a:xfrm>
            <a:off x="457200" y="1981200"/>
            <a:ext cx="4027488" cy="3886200"/>
          </a:xfrm>
          <a:noFill/>
        </p:spPr>
        <p:txBody>
          <a:bodyPr lIns="90488" tIns="44450" rIns="90488" bIns="44450"/>
          <a:lstStyle/>
          <a:p>
            <a:pPr eaLnBrk="1" hangingPunct="1">
              <a:buFont typeface="Wingdings" pitchFamily="2" charset="2"/>
              <a:buNone/>
            </a:pPr>
            <a:endParaRPr lang="en-US" sz="2800"/>
          </a:p>
          <a:p>
            <a:pPr eaLnBrk="1" hangingPunct="1">
              <a:buFont typeface="Wingdings" pitchFamily="2" charset="2"/>
              <a:buNone/>
            </a:pPr>
            <a:endParaRPr lang="en-US" sz="2800"/>
          </a:p>
        </p:txBody>
      </p:sp>
      <p:graphicFrame>
        <p:nvGraphicFramePr>
          <p:cNvPr id="1026" name="Object 23"/>
          <p:cNvGraphicFramePr>
            <a:graphicFrameLocks noGrp="1"/>
          </p:cNvGraphicFramePr>
          <p:nvPr>
            <p:ph type="clipArt" sz="half" idx="2"/>
          </p:nvPr>
        </p:nvGraphicFramePr>
        <p:xfrm>
          <a:off x="323850" y="1641475"/>
          <a:ext cx="2447925" cy="2074863"/>
        </p:xfrm>
        <a:graphic>
          <a:graphicData uri="http://schemas.openxmlformats.org/presentationml/2006/ole">
            <mc:AlternateContent xmlns:mc="http://schemas.openxmlformats.org/markup-compatibility/2006">
              <mc:Choice xmlns:v="urn:schemas-microsoft-com:vml" Requires="v">
                <p:oleObj spid="_x0000_s1204" name="Microsoft ClipArt Gallery" r:id="rId4" imgW="5897563" imgH="4999038" progId="">
                  <p:embed/>
                </p:oleObj>
              </mc:Choice>
              <mc:Fallback>
                <p:oleObj name="Microsoft ClipArt Gallery" r:id="rId4" imgW="5897563" imgH="4999038" progId="">
                  <p:embed/>
                  <p:pic>
                    <p:nvPicPr>
                      <p:cNvPr id="0" name="Picture 60"/>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1641475"/>
                        <a:ext cx="2447925" cy="2074863"/>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Slide Number Placeholder 5"/>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ACAC80-8A4D-4E16-A57F-8E9F072BBE6A}" type="slidenum">
              <a:rPr lang="en-AU" smtClean="0"/>
              <a:pPr eaLnBrk="1" hangingPunct="1"/>
              <a:t>18</a:t>
            </a:fld>
            <a:endParaRPr lang="en-AU"/>
          </a:p>
        </p:txBody>
      </p:sp>
      <p:sp>
        <p:nvSpPr>
          <p:cNvPr id="1032" name="Oval 4"/>
          <p:cNvSpPr>
            <a:spLocks noChangeArrowheads="1"/>
          </p:cNvSpPr>
          <p:nvPr/>
        </p:nvSpPr>
        <p:spPr bwMode="auto">
          <a:xfrm>
            <a:off x="395288" y="4797425"/>
            <a:ext cx="2606675" cy="1585913"/>
          </a:xfrm>
          <a:prstGeom prst="ellipse">
            <a:avLst/>
          </a:prstGeom>
          <a:solidFill>
            <a:schemeClr val="accent2"/>
          </a:solidFill>
          <a:ln w="12700">
            <a:solidFill>
              <a:schemeClr val="tx1"/>
            </a:solidFill>
            <a:round/>
            <a:headEnd/>
            <a:tailEnd/>
          </a:ln>
        </p:spPr>
        <p:txBody>
          <a:bodyPr wrap="none" anchor="ctr"/>
          <a:lstStyle/>
          <a:p>
            <a:endParaRPr lang="en-AU"/>
          </a:p>
        </p:txBody>
      </p:sp>
      <p:grpSp>
        <p:nvGrpSpPr>
          <p:cNvPr id="1033" name="Group 8"/>
          <p:cNvGrpSpPr>
            <a:grpSpLocks/>
          </p:cNvGrpSpPr>
          <p:nvPr/>
        </p:nvGrpSpPr>
        <p:grpSpPr bwMode="auto">
          <a:xfrm>
            <a:off x="4859338" y="1773238"/>
            <a:ext cx="1042987" cy="1260475"/>
            <a:chOff x="3847" y="1438"/>
            <a:chExt cx="657" cy="794"/>
          </a:xfrm>
        </p:grpSpPr>
        <p:sp>
          <p:nvSpPr>
            <p:cNvPr id="1044" name="Rectangle 9"/>
            <p:cNvSpPr>
              <a:spLocks noChangeArrowheads="1"/>
            </p:cNvSpPr>
            <p:nvPr/>
          </p:nvSpPr>
          <p:spPr bwMode="auto">
            <a:xfrm>
              <a:off x="3847" y="1438"/>
              <a:ext cx="465" cy="602"/>
            </a:xfrm>
            <a:prstGeom prst="rect">
              <a:avLst/>
            </a:prstGeom>
            <a:solidFill>
              <a:schemeClr val="accent1"/>
            </a:solidFill>
            <a:ln w="12700">
              <a:solidFill>
                <a:schemeClr val="tx1"/>
              </a:solidFill>
              <a:miter lim="800000"/>
              <a:headEnd/>
              <a:tailEnd/>
            </a:ln>
          </p:spPr>
          <p:txBody>
            <a:bodyPr wrap="none" anchor="ctr"/>
            <a:lstStyle/>
            <a:p>
              <a:endParaRPr lang="en-AU"/>
            </a:p>
          </p:txBody>
        </p:sp>
        <p:sp>
          <p:nvSpPr>
            <p:cNvPr id="1045" name="Rectangle 10"/>
            <p:cNvSpPr>
              <a:spLocks noChangeArrowheads="1"/>
            </p:cNvSpPr>
            <p:nvPr/>
          </p:nvSpPr>
          <p:spPr bwMode="auto">
            <a:xfrm>
              <a:off x="3943" y="1534"/>
              <a:ext cx="465" cy="602"/>
            </a:xfrm>
            <a:prstGeom prst="rect">
              <a:avLst/>
            </a:prstGeom>
            <a:solidFill>
              <a:schemeClr val="accent1"/>
            </a:solidFill>
            <a:ln w="12700">
              <a:solidFill>
                <a:schemeClr val="tx1"/>
              </a:solidFill>
              <a:miter lim="800000"/>
              <a:headEnd/>
              <a:tailEnd/>
            </a:ln>
          </p:spPr>
          <p:txBody>
            <a:bodyPr wrap="none" anchor="ctr"/>
            <a:lstStyle/>
            <a:p>
              <a:endParaRPr lang="en-AU"/>
            </a:p>
          </p:txBody>
        </p:sp>
        <p:sp>
          <p:nvSpPr>
            <p:cNvPr id="1046" name="Rectangle 11"/>
            <p:cNvSpPr>
              <a:spLocks noChangeArrowheads="1"/>
            </p:cNvSpPr>
            <p:nvPr/>
          </p:nvSpPr>
          <p:spPr bwMode="auto">
            <a:xfrm>
              <a:off x="4039" y="1630"/>
              <a:ext cx="465" cy="602"/>
            </a:xfrm>
            <a:prstGeom prst="rect">
              <a:avLst/>
            </a:prstGeom>
            <a:solidFill>
              <a:schemeClr val="accent1"/>
            </a:solidFill>
            <a:ln w="12700">
              <a:solidFill>
                <a:schemeClr val="tx1"/>
              </a:solidFill>
              <a:miter lim="800000"/>
              <a:headEnd/>
              <a:tailEnd/>
            </a:ln>
          </p:spPr>
          <p:txBody>
            <a:bodyPr wrap="none" anchor="ctr"/>
            <a:lstStyle/>
            <a:p>
              <a:endParaRPr lang="en-AU"/>
            </a:p>
          </p:txBody>
        </p:sp>
      </p:grpSp>
      <p:sp>
        <p:nvSpPr>
          <p:cNvPr id="1034" name="Rectangle 12"/>
          <p:cNvSpPr>
            <a:spLocks noChangeArrowheads="1"/>
          </p:cNvSpPr>
          <p:nvPr/>
        </p:nvSpPr>
        <p:spPr bwMode="auto">
          <a:xfrm>
            <a:off x="5867400" y="1628775"/>
            <a:ext cx="16256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latin typeface="Times New Roman" pitchFamily="18" charset="0"/>
              </a:rPr>
              <a:t>relevant </a:t>
            </a:r>
          </a:p>
          <a:p>
            <a:pPr algn="ctr" eaLnBrk="0" hangingPunct="0"/>
            <a:r>
              <a:rPr lang="en-US" sz="2000" b="1">
                <a:latin typeface="Times New Roman" pitchFamily="18" charset="0"/>
              </a:rPr>
              <a:t>systems</a:t>
            </a:r>
          </a:p>
          <a:p>
            <a:pPr algn="ctr" eaLnBrk="0" hangingPunct="0"/>
            <a:r>
              <a:rPr lang="en-US" sz="2000" b="1">
                <a:latin typeface="Times New Roman" pitchFamily="18" charset="0"/>
              </a:rPr>
              <a:t>of purposeful</a:t>
            </a:r>
          </a:p>
          <a:p>
            <a:pPr algn="ctr" eaLnBrk="0" hangingPunct="0"/>
            <a:r>
              <a:rPr lang="en-US" sz="2000" b="1">
                <a:latin typeface="Times New Roman" pitchFamily="18" charset="0"/>
              </a:rPr>
              <a:t>activity</a:t>
            </a:r>
          </a:p>
        </p:txBody>
      </p:sp>
      <p:graphicFrame>
        <p:nvGraphicFramePr>
          <p:cNvPr id="1027" name="Object 13"/>
          <p:cNvGraphicFramePr>
            <a:graphicFrameLocks/>
          </p:cNvGraphicFramePr>
          <p:nvPr/>
        </p:nvGraphicFramePr>
        <p:xfrm>
          <a:off x="7235825" y="4221163"/>
          <a:ext cx="1439863" cy="792162"/>
        </p:xfrm>
        <a:graphic>
          <a:graphicData uri="http://schemas.openxmlformats.org/presentationml/2006/ole">
            <mc:AlternateContent xmlns:mc="http://schemas.openxmlformats.org/markup-compatibility/2006">
              <mc:Choice xmlns:v="urn:schemas-microsoft-com:vml" Requires="v">
                <p:oleObj spid="_x0000_s1205" name="Microsoft ClipArt Gallery" r:id="rId6" imgW="4519613" imgH="3314700" progId="">
                  <p:embed/>
                </p:oleObj>
              </mc:Choice>
              <mc:Fallback>
                <p:oleObj name="Microsoft ClipArt Gallery" r:id="rId6" imgW="4519613" imgH="3314700" progId="">
                  <p:embed/>
                  <p:pic>
                    <p:nvPicPr>
                      <p:cNvPr id="0" name="Picture 6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5825" y="4221163"/>
                        <a:ext cx="1439863"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8" name="Object 14"/>
          <p:cNvGraphicFramePr>
            <a:graphicFrameLocks/>
          </p:cNvGraphicFramePr>
          <p:nvPr/>
        </p:nvGraphicFramePr>
        <p:xfrm>
          <a:off x="4787900" y="4005263"/>
          <a:ext cx="1439863" cy="1360487"/>
        </p:xfrm>
        <a:graphic>
          <a:graphicData uri="http://schemas.openxmlformats.org/presentationml/2006/ole">
            <mc:AlternateContent xmlns:mc="http://schemas.openxmlformats.org/markup-compatibility/2006">
              <mc:Choice xmlns:v="urn:schemas-microsoft-com:vml" Requires="v">
                <p:oleObj spid="_x0000_s1206" name="Microsoft ClipArt Gallery" r:id="rId8" imgW="5897563" imgH="4999038" progId="">
                  <p:embed/>
                </p:oleObj>
              </mc:Choice>
              <mc:Fallback>
                <p:oleObj name="Microsoft ClipArt Gallery" r:id="rId8" imgW="5897563" imgH="4999038" progId="">
                  <p:embed/>
                  <p:pic>
                    <p:nvPicPr>
                      <p:cNvPr id="0" name="Picture 6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900" y="4005263"/>
                        <a:ext cx="1439863" cy="1360487"/>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5" name="Line 15"/>
          <p:cNvSpPr>
            <a:spLocks noChangeShapeType="1"/>
          </p:cNvSpPr>
          <p:nvPr/>
        </p:nvSpPr>
        <p:spPr bwMode="auto">
          <a:xfrm>
            <a:off x="6300788" y="4652963"/>
            <a:ext cx="835025"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036" name="Rectangle 16"/>
          <p:cNvSpPr>
            <a:spLocks noChangeArrowheads="1"/>
          </p:cNvSpPr>
          <p:nvPr/>
        </p:nvSpPr>
        <p:spPr bwMode="auto">
          <a:xfrm>
            <a:off x="5372100" y="5229225"/>
            <a:ext cx="23717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b="1">
                <a:latin typeface="Times New Roman" pitchFamily="18" charset="0"/>
              </a:rPr>
              <a:t>comparison of models </a:t>
            </a:r>
          </a:p>
          <a:p>
            <a:pPr algn="ctr" eaLnBrk="0" hangingPunct="0"/>
            <a:r>
              <a:rPr lang="en-US" b="1">
                <a:latin typeface="Times New Roman" pitchFamily="18" charset="0"/>
              </a:rPr>
              <a:t>with perceived </a:t>
            </a:r>
          </a:p>
          <a:p>
            <a:pPr algn="ctr" eaLnBrk="0" hangingPunct="0"/>
            <a:r>
              <a:rPr lang="en-US" b="1">
                <a:latin typeface="Times New Roman" pitchFamily="18" charset="0"/>
              </a:rPr>
              <a:t>real situation</a:t>
            </a:r>
          </a:p>
        </p:txBody>
      </p:sp>
      <p:sp>
        <p:nvSpPr>
          <p:cNvPr id="1037" name="Rectangle 18"/>
          <p:cNvSpPr>
            <a:spLocks noChangeArrowheads="1"/>
          </p:cNvSpPr>
          <p:nvPr/>
        </p:nvSpPr>
        <p:spPr bwMode="auto">
          <a:xfrm>
            <a:off x="923925" y="5084763"/>
            <a:ext cx="1668463"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latin typeface="Times New Roman" pitchFamily="18" charset="0"/>
              </a:rPr>
              <a:t>action needed</a:t>
            </a:r>
          </a:p>
          <a:p>
            <a:pPr algn="ctr" eaLnBrk="0" hangingPunct="0"/>
            <a:r>
              <a:rPr lang="en-US" sz="2000" b="1">
                <a:latin typeface="Times New Roman" pitchFamily="18" charset="0"/>
              </a:rPr>
              <a:t>to improve </a:t>
            </a:r>
          </a:p>
          <a:p>
            <a:pPr algn="ctr" eaLnBrk="0" hangingPunct="0"/>
            <a:r>
              <a:rPr lang="en-US" sz="2000" b="1">
                <a:latin typeface="Times New Roman" pitchFamily="18" charset="0"/>
              </a:rPr>
              <a:t>the situation </a:t>
            </a:r>
          </a:p>
        </p:txBody>
      </p:sp>
      <p:sp>
        <p:nvSpPr>
          <p:cNvPr id="1038" name="Rectangle 22"/>
          <p:cNvSpPr>
            <a:spLocks noChangeArrowheads="1"/>
          </p:cNvSpPr>
          <p:nvPr/>
        </p:nvSpPr>
        <p:spPr bwMode="auto">
          <a:xfrm>
            <a:off x="119063" y="217488"/>
            <a:ext cx="15541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1039" name="Rectangle 5"/>
          <p:cNvSpPr>
            <a:spLocks noChangeArrowheads="1"/>
          </p:cNvSpPr>
          <p:nvPr/>
        </p:nvSpPr>
        <p:spPr bwMode="auto">
          <a:xfrm>
            <a:off x="827088" y="2060575"/>
            <a:ext cx="143827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b="1">
                <a:latin typeface="Times New Roman" pitchFamily="18" charset="0"/>
              </a:rPr>
              <a:t>a real-world </a:t>
            </a:r>
          </a:p>
          <a:p>
            <a:pPr algn="ctr" eaLnBrk="0" hangingPunct="0"/>
            <a:r>
              <a:rPr lang="en-US" b="1">
                <a:latin typeface="Times New Roman" pitchFamily="18" charset="0"/>
              </a:rPr>
              <a:t>situation of </a:t>
            </a:r>
          </a:p>
          <a:p>
            <a:pPr algn="ctr" eaLnBrk="0" hangingPunct="0"/>
            <a:r>
              <a:rPr lang="en-US" b="1">
                <a:latin typeface="Times New Roman" pitchFamily="18" charset="0"/>
              </a:rPr>
              <a:t>concern</a:t>
            </a:r>
          </a:p>
        </p:txBody>
      </p:sp>
      <p:sp>
        <p:nvSpPr>
          <p:cNvPr id="1040" name="Line 25"/>
          <p:cNvSpPr>
            <a:spLocks noChangeShapeType="1"/>
          </p:cNvSpPr>
          <p:nvPr/>
        </p:nvSpPr>
        <p:spPr bwMode="auto">
          <a:xfrm flipV="1">
            <a:off x="2555875" y="2133600"/>
            <a:ext cx="2232025" cy="287338"/>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041" name="Line 26"/>
          <p:cNvSpPr>
            <a:spLocks noChangeShapeType="1"/>
          </p:cNvSpPr>
          <p:nvPr/>
        </p:nvSpPr>
        <p:spPr bwMode="auto">
          <a:xfrm>
            <a:off x="7019925" y="2924175"/>
            <a:ext cx="647700" cy="100965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042" name="Line 27"/>
          <p:cNvSpPr>
            <a:spLocks noChangeShapeType="1"/>
          </p:cNvSpPr>
          <p:nvPr/>
        </p:nvSpPr>
        <p:spPr bwMode="auto">
          <a:xfrm flipH="1">
            <a:off x="2916238" y="4724400"/>
            <a:ext cx="1655762" cy="576263"/>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043" name="Line 28"/>
          <p:cNvSpPr>
            <a:spLocks noChangeShapeType="1"/>
          </p:cNvSpPr>
          <p:nvPr/>
        </p:nvSpPr>
        <p:spPr bwMode="auto">
          <a:xfrm flipH="1" flipV="1">
            <a:off x="1547813" y="3500438"/>
            <a:ext cx="144462" cy="1296987"/>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lIns="90488" tIns="44450" rIns="90488" bIns="44450">
            <a:normAutofit/>
          </a:bodyPr>
          <a:lstStyle/>
          <a:p>
            <a:pPr eaLnBrk="1" fontAlgn="auto" hangingPunct="1">
              <a:spcAft>
                <a:spcPts val="0"/>
              </a:spcAft>
              <a:defRPr/>
            </a:pPr>
            <a:r>
              <a:rPr lang="en-US"/>
              <a:t>Background to the methodology</a:t>
            </a:r>
          </a:p>
        </p:txBody>
      </p:sp>
      <p:sp>
        <p:nvSpPr>
          <p:cNvPr id="24578" name="Rectangle 3"/>
          <p:cNvSpPr>
            <a:spLocks noGrp="1" noChangeArrowheads="1"/>
          </p:cNvSpPr>
          <p:nvPr>
            <p:ph idx="1"/>
          </p:nvPr>
        </p:nvSpPr>
        <p:spPr>
          <a:xfrm>
            <a:off x="539552" y="1124744"/>
            <a:ext cx="8229600" cy="4525963"/>
          </a:xfrm>
        </p:spPr>
        <p:txBody>
          <a:bodyPr lIns="90488" tIns="44450" rIns="90488" bIns="44450"/>
          <a:lstStyle/>
          <a:p>
            <a:pPr eaLnBrk="1" hangingPunct="1"/>
            <a:r>
              <a:rPr lang="en-US" dirty="0"/>
              <a:t>seven stage process of enquiry</a:t>
            </a:r>
          </a:p>
          <a:p>
            <a:pPr eaLnBrk="1" hangingPunct="1"/>
            <a:r>
              <a:rPr lang="en-US" dirty="0"/>
              <a:t>cyclical</a:t>
            </a:r>
          </a:p>
          <a:p>
            <a:pPr lvl="1" eaLnBrk="1" hangingPunct="1"/>
            <a:r>
              <a:rPr lang="en-US" dirty="0"/>
              <a:t>need to keep in mind logical connections</a:t>
            </a:r>
          </a:p>
          <a:p>
            <a:pPr eaLnBrk="1" hangingPunct="1"/>
            <a:r>
              <a:rPr lang="en-US" dirty="0"/>
              <a:t>Mode I use</a:t>
            </a:r>
          </a:p>
          <a:p>
            <a:pPr lvl="1" eaLnBrk="1" hangingPunct="1"/>
            <a:r>
              <a:rPr lang="en-US" dirty="0"/>
              <a:t>follow steps of methodology</a:t>
            </a:r>
          </a:p>
          <a:p>
            <a:pPr eaLnBrk="1" hangingPunct="1"/>
            <a:r>
              <a:rPr lang="en-US" dirty="0"/>
              <a:t>Mode II use</a:t>
            </a:r>
          </a:p>
          <a:p>
            <a:pPr lvl="1" eaLnBrk="1" hangingPunct="1"/>
            <a:r>
              <a:rPr lang="en-US" dirty="0"/>
              <a:t>facilitator guided in actions by general approach of SSM</a:t>
            </a:r>
          </a:p>
        </p:txBody>
      </p:sp>
      <p:sp>
        <p:nvSpPr>
          <p:cNvPr id="2457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6839392-5B09-4D2F-98BF-40D96551C8F8}" type="slidenum">
              <a:rPr lang="en-AU" smtClean="0"/>
              <a:pPr eaLnBrk="1" hangingPunct="1"/>
              <a:t>19</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78">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57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57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52400"/>
            <a:ext cx="8162925" cy="708025"/>
          </a:xfrm>
        </p:spPr>
        <p:txBody>
          <a:bodyPr/>
          <a:lstStyle/>
          <a:p>
            <a:r>
              <a:rPr lang="en-AU" altLang="en-US" sz="3600"/>
              <a:t>Brief Recap</a:t>
            </a:r>
            <a:r>
              <a:rPr lang="en-AU" altLang="en-US" sz="4000"/>
              <a:t>…</a:t>
            </a:r>
          </a:p>
        </p:txBody>
      </p:sp>
      <p:sp>
        <p:nvSpPr>
          <p:cNvPr id="512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fld id="{2F34AE59-9FB0-4F10-9388-94F910E19A43}" type="slidenum">
              <a:rPr lang="en-AU" altLang="en-US" sz="1400"/>
              <a:pPr eaLnBrk="1" hangingPunct="1"/>
              <a:t>2</a:t>
            </a:fld>
            <a:endParaRPr lang="en-AU" altLang="en-US" sz="1400"/>
          </a:p>
        </p:txBody>
      </p:sp>
      <p:sp>
        <p:nvSpPr>
          <p:cNvPr id="5124" name="Content Placeholder 1"/>
          <p:cNvSpPr>
            <a:spLocks noGrp="1"/>
          </p:cNvSpPr>
          <p:nvPr>
            <p:ph idx="1"/>
          </p:nvPr>
        </p:nvSpPr>
        <p:spPr>
          <a:xfrm>
            <a:off x="457200" y="914400"/>
            <a:ext cx="8534400" cy="5114925"/>
          </a:xfrm>
        </p:spPr>
        <p:txBody>
          <a:bodyPr/>
          <a:lstStyle/>
          <a:p>
            <a:r>
              <a:rPr lang="en-AU" altLang="en-US" sz="2800" dirty="0"/>
              <a:t>Hard systems thinking is:</a:t>
            </a:r>
          </a:p>
          <a:p>
            <a:pPr lvl="1"/>
            <a:r>
              <a:rPr lang="en-US" altLang="en-US" dirty="0"/>
              <a:t>oriented to goal seeking</a:t>
            </a:r>
          </a:p>
          <a:p>
            <a:pPr lvl="1"/>
            <a:r>
              <a:rPr lang="en-US" altLang="en-US" dirty="0"/>
              <a:t>seek efficient means of achieving known &amp; defined ends</a:t>
            </a:r>
          </a:p>
          <a:p>
            <a:pPr lvl="1"/>
            <a:r>
              <a:rPr lang="en-US" altLang="en-US" dirty="0"/>
              <a:t>assume models are models of the ‘real world’</a:t>
            </a:r>
          </a:p>
          <a:p>
            <a:pPr lvl="1"/>
            <a:r>
              <a:rPr lang="en-US" altLang="en-US" dirty="0"/>
              <a:t>ignore subjectivity</a:t>
            </a:r>
          </a:p>
          <a:p>
            <a:r>
              <a:rPr lang="en-AU" altLang="en-US" sz="2800" dirty="0"/>
              <a:t>Soft system thinking is:</a:t>
            </a:r>
          </a:p>
          <a:p>
            <a:pPr lvl="1"/>
            <a:r>
              <a:rPr lang="en-US" altLang="en-US" sz="2400" dirty="0"/>
              <a:t>oriented to learning</a:t>
            </a:r>
          </a:p>
          <a:p>
            <a:pPr lvl="1"/>
            <a:r>
              <a:rPr lang="en-US" altLang="en-US" sz="2400" dirty="0"/>
              <a:t>acknowledge both multiple perceptions of reality &amp; multiple (often conflicting) objectives</a:t>
            </a:r>
          </a:p>
          <a:p>
            <a:pPr lvl="1"/>
            <a:r>
              <a:rPr lang="en-US" altLang="en-US" sz="2400" dirty="0"/>
              <a:t>social world is a creative construct of human beings</a:t>
            </a:r>
          </a:p>
          <a:p>
            <a:endParaRPr lang="en-AU" altLang="en-US" sz="2800" dirty="0"/>
          </a:p>
          <a:p>
            <a:pPr>
              <a:buFont typeface="Wingdings" panose="05000000000000000000" pitchFamily="2" charset="2"/>
              <a:buNone/>
            </a:pPr>
            <a:endParaRPr lang="en-AU" altLang="en-US" dirty="0"/>
          </a:p>
          <a:p>
            <a:pPr>
              <a:buFont typeface="Wingdings" panose="05000000000000000000" pitchFamily="2" charset="2"/>
              <a:buNone/>
            </a:pPr>
            <a:endParaRPr lang="en-AU" altLang="en-US" dirty="0"/>
          </a:p>
        </p:txBody>
      </p:sp>
    </p:spTree>
    <p:extLst>
      <p:ext uri="{BB962C8B-B14F-4D97-AF65-F5344CB8AC3E}">
        <p14:creationId xmlns:p14="http://schemas.microsoft.com/office/powerpoint/2010/main" val="1277388041"/>
      </p:ext>
    </p:ext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761" y="28683"/>
            <a:ext cx="8823325" cy="1181100"/>
          </a:xfrm>
        </p:spPr>
        <p:txBody>
          <a:bodyPr lIns="90488" tIns="44450" rIns="90488" bIns="44450" anchor="b">
            <a:normAutofit/>
          </a:bodyPr>
          <a:lstStyle/>
          <a:p>
            <a:pPr eaLnBrk="1" fontAlgn="auto" hangingPunct="1">
              <a:spcAft>
                <a:spcPts val="0"/>
              </a:spcAft>
              <a:defRPr/>
            </a:pPr>
            <a:r>
              <a:rPr lang="en-US" sz="2800" dirty="0"/>
              <a:t>The Basic Process of SSM </a:t>
            </a:r>
            <a:br>
              <a:rPr lang="en-US" sz="2800" dirty="0"/>
            </a:br>
            <a:r>
              <a:rPr lang="en-US" sz="2800" i="1" dirty="0"/>
              <a:t>  - SSM as a 7 stage process of enquiry</a:t>
            </a:r>
          </a:p>
        </p:txBody>
      </p:sp>
      <p:sp>
        <p:nvSpPr>
          <p:cNvPr id="25605" name="Rectangle 4"/>
          <p:cNvSpPr>
            <a:spLocks noChangeArrowheads="1"/>
          </p:cNvSpPr>
          <p:nvPr/>
        </p:nvSpPr>
        <p:spPr bwMode="auto">
          <a:xfrm>
            <a:off x="838200" y="342900"/>
            <a:ext cx="7772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grpSp>
        <p:nvGrpSpPr>
          <p:cNvPr id="25606" name="Group 5"/>
          <p:cNvGrpSpPr>
            <a:grpSpLocks/>
          </p:cNvGrpSpPr>
          <p:nvPr/>
        </p:nvGrpSpPr>
        <p:grpSpPr bwMode="auto">
          <a:xfrm>
            <a:off x="76200" y="1803400"/>
            <a:ext cx="9058275" cy="4940300"/>
            <a:chOff x="48" y="1136"/>
            <a:chExt cx="5706" cy="3112"/>
          </a:xfrm>
        </p:grpSpPr>
        <p:grpSp>
          <p:nvGrpSpPr>
            <p:cNvPr id="25607" name="Group 6"/>
            <p:cNvGrpSpPr>
              <a:grpSpLocks/>
            </p:cNvGrpSpPr>
            <p:nvPr/>
          </p:nvGrpSpPr>
          <p:grpSpPr bwMode="auto">
            <a:xfrm>
              <a:off x="60" y="1184"/>
              <a:ext cx="1367" cy="664"/>
              <a:chOff x="60" y="1184"/>
              <a:chExt cx="1367" cy="664"/>
            </a:xfrm>
          </p:grpSpPr>
          <p:sp>
            <p:nvSpPr>
              <p:cNvPr id="25639" name="Oval 7"/>
              <p:cNvSpPr>
                <a:spLocks noChangeArrowheads="1"/>
              </p:cNvSpPr>
              <p:nvPr/>
            </p:nvSpPr>
            <p:spPr bwMode="auto">
              <a:xfrm>
                <a:off x="60" y="1184"/>
                <a:ext cx="1367" cy="664"/>
              </a:xfrm>
              <a:prstGeom prst="ellipse">
                <a:avLst/>
              </a:prstGeom>
              <a:solidFill>
                <a:srgbClr val="F76681"/>
              </a:solidFill>
              <a:ln w="12700">
                <a:solidFill>
                  <a:schemeClr val="tx1"/>
                </a:solidFill>
                <a:round/>
                <a:headEnd/>
                <a:tailEnd/>
              </a:ln>
            </p:spPr>
            <p:txBody>
              <a:bodyPr wrap="none" anchor="ctr"/>
              <a:lstStyle/>
              <a:p>
                <a:endParaRPr lang="en-AU"/>
              </a:p>
            </p:txBody>
          </p:sp>
          <p:sp>
            <p:nvSpPr>
              <p:cNvPr id="25640" name="Rectangle 8"/>
              <p:cNvSpPr>
                <a:spLocks noChangeArrowheads="1"/>
              </p:cNvSpPr>
              <p:nvPr/>
            </p:nvSpPr>
            <p:spPr bwMode="auto">
              <a:xfrm>
                <a:off x="253" y="1227"/>
                <a:ext cx="982"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1.  The problem</a:t>
                </a:r>
              </a:p>
              <a:p>
                <a:pPr algn="ctr" eaLnBrk="0" hangingPunct="0"/>
                <a:r>
                  <a:rPr lang="en-US" sz="1600" b="1">
                    <a:latin typeface="Times New Roman" pitchFamily="18" charset="0"/>
                  </a:rPr>
                  <a:t>situation:</a:t>
                </a:r>
              </a:p>
              <a:p>
                <a:pPr algn="ctr" eaLnBrk="0" hangingPunct="0"/>
                <a:r>
                  <a:rPr lang="en-US" sz="1600" b="1">
                    <a:latin typeface="Times New Roman" pitchFamily="18" charset="0"/>
                  </a:rPr>
                  <a:t>unstructured</a:t>
                </a:r>
              </a:p>
            </p:txBody>
          </p:sp>
        </p:grpSp>
        <p:grpSp>
          <p:nvGrpSpPr>
            <p:cNvPr id="25608" name="Group 9"/>
            <p:cNvGrpSpPr>
              <a:grpSpLocks/>
            </p:cNvGrpSpPr>
            <p:nvPr/>
          </p:nvGrpSpPr>
          <p:grpSpPr bwMode="auto">
            <a:xfrm>
              <a:off x="502" y="2048"/>
              <a:ext cx="1367" cy="664"/>
              <a:chOff x="502" y="2048"/>
              <a:chExt cx="1367" cy="664"/>
            </a:xfrm>
          </p:grpSpPr>
          <p:sp>
            <p:nvSpPr>
              <p:cNvPr id="25637" name="Oval 10"/>
              <p:cNvSpPr>
                <a:spLocks noChangeArrowheads="1"/>
              </p:cNvSpPr>
              <p:nvPr/>
            </p:nvSpPr>
            <p:spPr bwMode="auto">
              <a:xfrm>
                <a:off x="502" y="2048"/>
                <a:ext cx="1367" cy="664"/>
              </a:xfrm>
              <a:prstGeom prst="ellipse">
                <a:avLst/>
              </a:prstGeom>
              <a:solidFill>
                <a:srgbClr val="EF9100"/>
              </a:solidFill>
              <a:ln w="12700">
                <a:solidFill>
                  <a:schemeClr val="tx1"/>
                </a:solidFill>
                <a:round/>
                <a:headEnd/>
                <a:tailEnd/>
              </a:ln>
            </p:spPr>
            <p:txBody>
              <a:bodyPr wrap="none" anchor="ctr"/>
              <a:lstStyle/>
              <a:p>
                <a:endParaRPr lang="en-AU"/>
              </a:p>
            </p:txBody>
          </p:sp>
          <p:sp>
            <p:nvSpPr>
              <p:cNvPr id="25638" name="Rectangle 11"/>
              <p:cNvSpPr>
                <a:spLocks noChangeArrowheads="1"/>
              </p:cNvSpPr>
              <p:nvPr/>
            </p:nvSpPr>
            <p:spPr bwMode="auto">
              <a:xfrm>
                <a:off x="695" y="2139"/>
                <a:ext cx="982"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2.  The problem</a:t>
                </a:r>
              </a:p>
              <a:p>
                <a:pPr algn="ctr" eaLnBrk="0" hangingPunct="0"/>
                <a:r>
                  <a:rPr lang="en-US" sz="1600" b="1">
                    <a:latin typeface="Times New Roman" pitchFamily="18" charset="0"/>
                  </a:rPr>
                  <a:t>situation:</a:t>
                </a:r>
              </a:p>
              <a:p>
                <a:pPr algn="ctr" eaLnBrk="0" hangingPunct="0"/>
                <a:r>
                  <a:rPr lang="en-US" sz="1600" b="1">
                    <a:latin typeface="Times New Roman" pitchFamily="18" charset="0"/>
                  </a:rPr>
                  <a:t>expressed</a:t>
                </a:r>
              </a:p>
            </p:txBody>
          </p:sp>
        </p:grpSp>
        <p:grpSp>
          <p:nvGrpSpPr>
            <p:cNvPr id="25609" name="Group 12"/>
            <p:cNvGrpSpPr>
              <a:grpSpLocks/>
            </p:cNvGrpSpPr>
            <p:nvPr/>
          </p:nvGrpSpPr>
          <p:grpSpPr bwMode="auto">
            <a:xfrm>
              <a:off x="699" y="3488"/>
              <a:ext cx="1367" cy="664"/>
              <a:chOff x="699" y="3488"/>
              <a:chExt cx="1367" cy="664"/>
            </a:xfrm>
          </p:grpSpPr>
          <p:sp>
            <p:nvSpPr>
              <p:cNvPr id="25635" name="Oval 13"/>
              <p:cNvSpPr>
                <a:spLocks noChangeArrowheads="1"/>
              </p:cNvSpPr>
              <p:nvPr/>
            </p:nvSpPr>
            <p:spPr bwMode="auto">
              <a:xfrm>
                <a:off x="699" y="3488"/>
                <a:ext cx="1367" cy="664"/>
              </a:xfrm>
              <a:prstGeom prst="ellipse">
                <a:avLst/>
              </a:prstGeom>
              <a:solidFill>
                <a:srgbClr val="B3B900"/>
              </a:solidFill>
              <a:ln w="12700">
                <a:solidFill>
                  <a:schemeClr val="tx1"/>
                </a:solidFill>
                <a:round/>
                <a:headEnd/>
                <a:tailEnd/>
              </a:ln>
            </p:spPr>
            <p:txBody>
              <a:bodyPr wrap="none" anchor="ctr"/>
              <a:lstStyle/>
              <a:p>
                <a:endParaRPr lang="en-AU"/>
              </a:p>
            </p:txBody>
          </p:sp>
          <p:sp>
            <p:nvSpPr>
              <p:cNvPr id="25636" name="Rectangle 14"/>
              <p:cNvSpPr>
                <a:spLocks noChangeArrowheads="1"/>
              </p:cNvSpPr>
              <p:nvPr/>
            </p:nvSpPr>
            <p:spPr bwMode="auto">
              <a:xfrm>
                <a:off x="875" y="3531"/>
                <a:ext cx="1016"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3.  Root</a:t>
                </a:r>
              </a:p>
              <a:p>
                <a:pPr algn="ctr" eaLnBrk="0" hangingPunct="0"/>
                <a:r>
                  <a:rPr lang="en-US" sz="1600" b="1">
                    <a:latin typeface="Times New Roman" pitchFamily="18" charset="0"/>
                  </a:rPr>
                  <a:t>definitions of</a:t>
                </a:r>
              </a:p>
              <a:p>
                <a:pPr algn="ctr" eaLnBrk="0" hangingPunct="0"/>
                <a:r>
                  <a:rPr lang="en-US" sz="1600" b="1">
                    <a:latin typeface="Times New Roman" pitchFamily="18" charset="0"/>
                  </a:rPr>
                  <a:t>relevant systems</a:t>
                </a:r>
              </a:p>
            </p:txBody>
          </p:sp>
        </p:grpSp>
        <p:grpSp>
          <p:nvGrpSpPr>
            <p:cNvPr id="25610" name="Group 15"/>
            <p:cNvGrpSpPr>
              <a:grpSpLocks/>
            </p:cNvGrpSpPr>
            <p:nvPr/>
          </p:nvGrpSpPr>
          <p:grpSpPr bwMode="auto">
            <a:xfrm>
              <a:off x="2467" y="3056"/>
              <a:ext cx="1367" cy="664"/>
              <a:chOff x="2467" y="3056"/>
              <a:chExt cx="1367" cy="664"/>
            </a:xfrm>
          </p:grpSpPr>
          <p:sp>
            <p:nvSpPr>
              <p:cNvPr id="25633" name="Oval 16"/>
              <p:cNvSpPr>
                <a:spLocks noChangeArrowheads="1"/>
              </p:cNvSpPr>
              <p:nvPr/>
            </p:nvSpPr>
            <p:spPr bwMode="auto">
              <a:xfrm>
                <a:off x="2467" y="3056"/>
                <a:ext cx="1367" cy="664"/>
              </a:xfrm>
              <a:prstGeom prst="ellipse">
                <a:avLst/>
              </a:prstGeom>
              <a:solidFill>
                <a:srgbClr val="51DC00"/>
              </a:solidFill>
              <a:ln w="12700">
                <a:solidFill>
                  <a:schemeClr val="tx1"/>
                </a:solidFill>
                <a:round/>
                <a:headEnd/>
                <a:tailEnd/>
              </a:ln>
            </p:spPr>
            <p:txBody>
              <a:bodyPr wrap="none" anchor="ctr"/>
              <a:lstStyle/>
              <a:p>
                <a:endParaRPr lang="en-AU"/>
              </a:p>
            </p:txBody>
          </p:sp>
          <p:sp>
            <p:nvSpPr>
              <p:cNvPr id="25634" name="Rectangle 17"/>
              <p:cNvSpPr>
                <a:spLocks noChangeArrowheads="1"/>
              </p:cNvSpPr>
              <p:nvPr/>
            </p:nvSpPr>
            <p:spPr bwMode="auto">
              <a:xfrm>
                <a:off x="2750" y="3243"/>
                <a:ext cx="900" cy="364"/>
              </a:xfrm>
              <a:prstGeom prst="rect">
                <a:avLst/>
              </a:prstGeom>
              <a:solidFill>
                <a:srgbClr val="51D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4.  Conceptual</a:t>
                </a:r>
              </a:p>
              <a:p>
                <a:pPr algn="ctr" eaLnBrk="0" hangingPunct="0"/>
                <a:r>
                  <a:rPr lang="en-US" sz="1600" b="1">
                    <a:latin typeface="Times New Roman" pitchFamily="18" charset="0"/>
                  </a:rPr>
                  <a:t>models</a:t>
                </a:r>
              </a:p>
            </p:txBody>
          </p:sp>
        </p:grpSp>
        <p:grpSp>
          <p:nvGrpSpPr>
            <p:cNvPr id="25611" name="Group 18"/>
            <p:cNvGrpSpPr>
              <a:grpSpLocks/>
            </p:cNvGrpSpPr>
            <p:nvPr/>
          </p:nvGrpSpPr>
          <p:grpSpPr bwMode="auto">
            <a:xfrm>
              <a:off x="3989" y="3584"/>
              <a:ext cx="1367" cy="664"/>
              <a:chOff x="3989" y="3584"/>
              <a:chExt cx="1367" cy="664"/>
            </a:xfrm>
          </p:grpSpPr>
          <p:sp>
            <p:nvSpPr>
              <p:cNvPr id="25631" name="Oval 19"/>
              <p:cNvSpPr>
                <a:spLocks noChangeArrowheads="1"/>
              </p:cNvSpPr>
              <p:nvPr/>
            </p:nvSpPr>
            <p:spPr bwMode="auto">
              <a:xfrm>
                <a:off x="3989" y="3584"/>
                <a:ext cx="1367" cy="664"/>
              </a:xfrm>
              <a:prstGeom prst="ellipse">
                <a:avLst/>
              </a:prstGeom>
              <a:solidFill>
                <a:srgbClr val="F57B49"/>
              </a:solidFill>
              <a:ln w="12700">
                <a:solidFill>
                  <a:schemeClr val="tx1"/>
                </a:solidFill>
                <a:round/>
                <a:headEnd/>
                <a:tailEnd/>
              </a:ln>
            </p:spPr>
            <p:txBody>
              <a:bodyPr wrap="none" anchor="ctr"/>
              <a:lstStyle/>
              <a:p>
                <a:endParaRPr lang="en-AU"/>
              </a:p>
            </p:txBody>
          </p:sp>
          <p:sp>
            <p:nvSpPr>
              <p:cNvPr id="25632" name="Rectangle 20"/>
              <p:cNvSpPr>
                <a:spLocks noChangeArrowheads="1"/>
              </p:cNvSpPr>
              <p:nvPr/>
            </p:nvSpPr>
            <p:spPr bwMode="auto">
              <a:xfrm>
                <a:off x="4114" y="3771"/>
                <a:ext cx="1119"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4a.  Other systems</a:t>
                </a:r>
              </a:p>
              <a:p>
                <a:pPr algn="ctr" eaLnBrk="0" hangingPunct="0"/>
                <a:r>
                  <a:rPr lang="en-US" sz="1600" b="1">
                    <a:latin typeface="Times New Roman" pitchFamily="18" charset="0"/>
                  </a:rPr>
                  <a:t>thinking</a:t>
                </a:r>
              </a:p>
            </p:txBody>
          </p:sp>
        </p:grpSp>
        <p:grpSp>
          <p:nvGrpSpPr>
            <p:cNvPr id="25612" name="Group 21"/>
            <p:cNvGrpSpPr>
              <a:grpSpLocks/>
            </p:cNvGrpSpPr>
            <p:nvPr/>
          </p:nvGrpSpPr>
          <p:grpSpPr bwMode="auto">
            <a:xfrm>
              <a:off x="2369" y="2096"/>
              <a:ext cx="1367" cy="664"/>
              <a:chOff x="2369" y="2096"/>
              <a:chExt cx="1367" cy="664"/>
            </a:xfrm>
          </p:grpSpPr>
          <p:sp>
            <p:nvSpPr>
              <p:cNvPr id="25629" name="Oval 22"/>
              <p:cNvSpPr>
                <a:spLocks noChangeArrowheads="1"/>
              </p:cNvSpPr>
              <p:nvPr/>
            </p:nvSpPr>
            <p:spPr bwMode="auto">
              <a:xfrm>
                <a:off x="2369" y="2096"/>
                <a:ext cx="1367" cy="664"/>
              </a:xfrm>
              <a:prstGeom prst="ellipse">
                <a:avLst/>
              </a:prstGeom>
              <a:solidFill>
                <a:srgbClr val="00B7A5"/>
              </a:solidFill>
              <a:ln w="12700">
                <a:solidFill>
                  <a:schemeClr val="tx1"/>
                </a:solidFill>
                <a:round/>
                <a:headEnd/>
                <a:tailEnd/>
              </a:ln>
            </p:spPr>
            <p:txBody>
              <a:bodyPr wrap="none" anchor="ctr"/>
              <a:lstStyle/>
              <a:p>
                <a:endParaRPr lang="en-AU"/>
              </a:p>
            </p:txBody>
          </p:sp>
          <p:sp>
            <p:nvSpPr>
              <p:cNvPr id="25630" name="Rectangle 23"/>
              <p:cNvSpPr>
                <a:spLocks noChangeArrowheads="1"/>
              </p:cNvSpPr>
              <p:nvPr/>
            </p:nvSpPr>
            <p:spPr bwMode="auto">
              <a:xfrm>
                <a:off x="2577" y="2283"/>
                <a:ext cx="950"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5.  Comparison</a:t>
                </a:r>
              </a:p>
              <a:p>
                <a:pPr algn="ctr" eaLnBrk="0" hangingPunct="0"/>
                <a:r>
                  <a:rPr lang="en-US" sz="1600" b="1">
                    <a:latin typeface="Times New Roman" pitchFamily="18" charset="0"/>
                  </a:rPr>
                  <a:t>of 4 with 2</a:t>
                </a:r>
              </a:p>
            </p:txBody>
          </p:sp>
        </p:grpSp>
        <p:grpSp>
          <p:nvGrpSpPr>
            <p:cNvPr id="25613" name="Group 24"/>
            <p:cNvGrpSpPr>
              <a:grpSpLocks/>
            </p:cNvGrpSpPr>
            <p:nvPr/>
          </p:nvGrpSpPr>
          <p:grpSpPr bwMode="auto">
            <a:xfrm>
              <a:off x="4333" y="1856"/>
              <a:ext cx="1367" cy="664"/>
              <a:chOff x="4333" y="1856"/>
              <a:chExt cx="1367" cy="664"/>
            </a:xfrm>
          </p:grpSpPr>
          <p:sp>
            <p:nvSpPr>
              <p:cNvPr id="25627" name="Oval 25"/>
              <p:cNvSpPr>
                <a:spLocks noChangeArrowheads="1"/>
              </p:cNvSpPr>
              <p:nvPr/>
            </p:nvSpPr>
            <p:spPr bwMode="auto">
              <a:xfrm>
                <a:off x="4333" y="1856"/>
                <a:ext cx="1367" cy="664"/>
              </a:xfrm>
              <a:prstGeom prst="ellipse">
                <a:avLst/>
              </a:prstGeom>
              <a:solidFill>
                <a:srgbClr val="B760F9"/>
              </a:solidFill>
              <a:ln w="12700">
                <a:solidFill>
                  <a:schemeClr val="tx1"/>
                </a:solidFill>
                <a:round/>
                <a:headEnd/>
                <a:tailEnd/>
              </a:ln>
            </p:spPr>
            <p:txBody>
              <a:bodyPr wrap="none" anchor="ctr"/>
              <a:lstStyle/>
              <a:p>
                <a:endParaRPr lang="en-AU"/>
              </a:p>
            </p:txBody>
          </p:sp>
          <p:sp>
            <p:nvSpPr>
              <p:cNvPr id="25628" name="Rectangle 26"/>
              <p:cNvSpPr>
                <a:spLocks noChangeArrowheads="1"/>
              </p:cNvSpPr>
              <p:nvPr/>
            </p:nvSpPr>
            <p:spPr bwMode="auto">
              <a:xfrm>
                <a:off x="4476" y="1995"/>
                <a:ext cx="1079"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6.  Feasible, </a:t>
                </a:r>
              </a:p>
              <a:p>
                <a:pPr algn="ctr" eaLnBrk="0" hangingPunct="0"/>
                <a:r>
                  <a:rPr lang="en-US" sz="1600" b="1">
                    <a:latin typeface="Times New Roman" pitchFamily="18" charset="0"/>
                  </a:rPr>
                  <a:t>desirable changes</a:t>
                </a:r>
              </a:p>
            </p:txBody>
          </p:sp>
        </p:grpSp>
        <p:grpSp>
          <p:nvGrpSpPr>
            <p:cNvPr id="25614" name="Group 27"/>
            <p:cNvGrpSpPr>
              <a:grpSpLocks/>
            </p:cNvGrpSpPr>
            <p:nvPr/>
          </p:nvGrpSpPr>
          <p:grpSpPr bwMode="auto">
            <a:xfrm>
              <a:off x="2860" y="1136"/>
              <a:ext cx="1367" cy="664"/>
              <a:chOff x="2860" y="1136"/>
              <a:chExt cx="1367" cy="664"/>
            </a:xfrm>
          </p:grpSpPr>
          <p:sp>
            <p:nvSpPr>
              <p:cNvPr id="25625" name="Oval 28"/>
              <p:cNvSpPr>
                <a:spLocks noChangeArrowheads="1"/>
              </p:cNvSpPr>
              <p:nvPr/>
            </p:nvSpPr>
            <p:spPr bwMode="auto">
              <a:xfrm>
                <a:off x="2860" y="1136"/>
                <a:ext cx="1367" cy="664"/>
              </a:xfrm>
              <a:prstGeom prst="ellipse">
                <a:avLst/>
              </a:prstGeom>
              <a:solidFill>
                <a:srgbClr val="F39FD1"/>
              </a:solidFill>
              <a:ln w="12700">
                <a:solidFill>
                  <a:schemeClr val="tx1"/>
                </a:solidFill>
                <a:round/>
                <a:headEnd/>
                <a:tailEnd/>
              </a:ln>
            </p:spPr>
            <p:txBody>
              <a:bodyPr wrap="none" anchor="ctr"/>
              <a:lstStyle/>
              <a:p>
                <a:endParaRPr lang="en-AU"/>
              </a:p>
            </p:txBody>
          </p:sp>
          <p:sp>
            <p:nvSpPr>
              <p:cNvPr id="25626" name="Rectangle 29"/>
              <p:cNvSpPr>
                <a:spLocks noChangeArrowheads="1"/>
              </p:cNvSpPr>
              <p:nvPr/>
            </p:nvSpPr>
            <p:spPr bwMode="auto">
              <a:xfrm>
                <a:off x="2958" y="1227"/>
                <a:ext cx="1268"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dirty="0">
                    <a:latin typeface="Times New Roman" pitchFamily="18" charset="0"/>
                  </a:rPr>
                  <a:t>7.  Action to </a:t>
                </a:r>
              </a:p>
              <a:p>
                <a:pPr algn="ctr" eaLnBrk="0" hangingPunct="0"/>
                <a:r>
                  <a:rPr lang="en-US" sz="1600" b="1" dirty="0">
                    <a:latin typeface="Times New Roman" pitchFamily="18" charset="0"/>
                  </a:rPr>
                  <a:t>improve the problem</a:t>
                </a:r>
              </a:p>
              <a:p>
                <a:pPr algn="ctr" eaLnBrk="0" hangingPunct="0"/>
                <a:r>
                  <a:rPr lang="en-US" sz="1600" b="1" dirty="0">
                    <a:latin typeface="Times New Roman" pitchFamily="18" charset="0"/>
                  </a:rPr>
                  <a:t>situation</a:t>
                </a:r>
              </a:p>
            </p:txBody>
          </p:sp>
        </p:grpSp>
        <p:sp>
          <p:nvSpPr>
            <p:cNvPr id="25615" name="Line 30"/>
            <p:cNvSpPr>
              <a:spLocks noChangeShapeType="1"/>
            </p:cNvSpPr>
            <p:nvPr/>
          </p:nvSpPr>
          <p:spPr bwMode="auto">
            <a:xfrm>
              <a:off x="695" y="1852"/>
              <a:ext cx="245" cy="19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6" name="Line 31"/>
            <p:cNvSpPr>
              <a:spLocks noChangeShapeType="1"/>
            </p:cNvSpPr>
            <p:nvPr/>
          </p:nvSpPr>
          <p:spPr bwMode="auto">
            <a:xfrm>
              <a:off x="1186" y="2716"/>
              <a:ext cx="196" cy="768"/>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7" name="Line 32"/>
            <p:cNvSpPr>
              <a:spLocks noChangeShapeType="1"/>
            </p:cNvSpPr>
            <p:nvPr/>
          </p:nvSpPr>
          <p:spPr bwMode="auto">
            <a:xfrm flipV="1">
              <a:off x="2021" y="3436"/>
              <a:ext cx="442"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8" name="Line 33"/>
            <p:cNvSpPr>
              <a:spLocks noChangeShapeType="1"/>
            </p:cNvSpPr>
            <p:nvPr/>
          </p:nvSpPr>
          <p:spPr bwMode="auto">
            <a:xfrm flipH="1" flipV="1">
              <a:off x="3838" y="3388"/>
              <a:ext cx="491"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9" name="Line 34"/>
            <p:cNvSpPr>
              <a:spLocks noChangeShapeType="1"/>
            </p:cNvSpPr>
            <p:nvPr/>
          </p:nvSpPr>
          <p:spPr bwMode="auto">
            <a:xfrm>
              <a:off x="3003" y="2764"/>
              <a:ext cx="147" cy="288"/>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AU"/>
            </a:p>
          </p:txBody>
        </p:sp>
        <p:sp>
          <p:nvSpPr>
            <p:cNvPr id="25620" name="Line 35"/>
            <p:cNvSpPr>
              <a:spLocks noChangeShapeType="1"/>
            </p:cNvSpPr>
            <p:nvPr/>
          </p:nvSpPr>
          <p:spPr bwMode="auto">
            <a:xfrm flipV="1">
              <a:off x="3740" y="2188"/>
              <a:ext cx="589"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21" name="Line 36"/>
            <p:cNvSpPr>
              <a:spLocks noChangeShapeType="1"/>
            </p:cNvSpPr>
            <p:nvPr/>
          </p:nvSpPr>
          <p:spPr bwMode="auto">
            <a:xfrm flipH="1" flipV="1">
              <a:off x="3985" y="1708"/>
              <a:ext cx="442" cy="288"/>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22" name="Arc 37"/>
            <p:cNvSpPr>
              <a:spLocks/>
            </p:cNvSpPr>
            <p:nvPr/>
          </p:nvSpPr>
          <p:spPr bwMode="auto">
            <a:xfrm>
              <a:off x="105" y="2668"/>
              <a:ext cx="5649" cy="336"/>
            </a:xfrm>
            <a:custGeom>
              <a:avLst/>
              <a:gdLst>
                <a:gd name="T0" fmla="*/ 1477 w 21604"/>
                <a:gd name="T1" fmla="*/ 0 h 21600"/>
                <a:gd name="T2" fmla="*/ 0 w 21604"/>
                <a:gd name="T3" fmla="*/ 5 h 21600"/>
                <a:gd name="T4" fmla="*/ 0 w 21604"/>
                <a:gd name="T5" fmla="*/ 0 h 21600"/>
                <a:gd name="T6" fmla="*/ 0 60000 65536"/>
                <a:gd name="T7" fmla="*/ 0 60000 65536"/>
                <a:gd name="T8" fmla="*/ 0 60000 65536"/>
                <a:gd name="T9" fmla="*/ 0 w 21604"/>
                <a:gd name="T10" fmla="*/ 0 h 21600"/>
                <a:gd name="T11" fmla="*/ 21604 w 21604"/>
                <a:gd name="T12" fmla="*/ 21600 h 21600"/>
              </a:gdLst>
              <a:ahLst/>
              <a:cxnLst>
                <a:cxn ang="T6">
                  <a:pos x="T0" y="T1"/>
                </a:cxn>
                <a:cxn ang="T7">
                  <a:pos x="T2" y="T3"/>
                </a:cxn>
                <a:cxn ang="T8">
                  <a:pos x="T4" y="T5"/>
                </a:cxn>
              </a:cxnLst>
              <a:rect l="T9" t="T10" r="T11" b="T12"/>
              <a:pathLst>
                <a:path w="21604" h="21600" fill="none" extrusionOk="0">
                  <a:moveTo>
                    <a:pt x="21604" y="0"/>
                  </a:moveTo>
                  <a:cubicBezTo>
                    <a:pt x="21604" y="11929"/>
                    <a:pt x="11933" y="21600"/>
                    <a:pt x="4" y="21600"/>
                  </a:cubicBezTo>
                  <a:cubicBezTo>
                    <a:pt x="2" y="21600"/>
                    <a:pt x="1" y="21599"/>
                    <a:pt x="0" y="21599"/>
                  </a:cubicBezTo>
                </a:path>
                <a:path w="21604" h="21600" stroke="0" extrusionOk="0">
                  <a:moveTo>
                    <a:pt x="21604" y="0"/>
                  </a:moveTo>
                  <a:cubicBezTo>
                    <a:pt x="21604" y="11929"/>
                    <a:pt x="11933" y="21600"/>
                    <a:pt x="4" y="21600"/>
                  </a:cubicBezTo>
                  <a:cubicBezTo>
                    <a:pt x="2" y="21600"/>
                    <a:pt x="1" y="21599"/>
                    <a:pt x="0" y="21599"/>
                  </a:cubicBezTo>
                  <a:lnTo>
                    <a:pt x="4" y="0"/>
                  </a:lnTo>
                  <a:close/>
                </a:path>
              </a:pathLst>
            </a:custGeom>
            <a:noFill/>
            <a:ln w="254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25623" name="Rectangle 38"/>
            <p:cNvSpPr>
              <a:spLocks noChangeArrowheads="1"/>
            </p:cNvSpPr>
            <p:nvPr/>
          </p:nvSpPr>
          <p:spPr bwMode="auto">
            <a:xfrm>
              <a:off x="48" y="2778"/>
              <a:ext cx="63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400">
                  <a:latin typeface="Times New Roman" pitchFamily="18" charset="0"/>
                </a:rPr>
                <a:t>Real World</a:t>
              </a:r>
            </a:p>
          </p:txBody>
        </p:sp>
        <p:sp>
          <p:nvSpPr>
            <p:cNvPr id="25624" name="Rectangle 39"/>
            <p:cNvSpPr>
              <a:spLocks noChangeArrowheads="1"/>
            </p:cNvSpPr>
            <p:nvPr/>
          </p:nvSpPr>
          <p:spPr bwMode="auto">
            <a:xfrm>
              <a:off x="48" y="3066"/>
              <a:ext cx="92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400">
                  <a:latin typeface="Times New Roman" pitchFamily="18" charset="0"/>
                </a:rPr>
                <a:t>Systems Thinking</a:t>
              </a:r>
            </a:p>
          </p:txBody>
        </p:sp>
      </p:gr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09538" y="139700"/>
            <a:ext cx="8823325" cy="625004"/>
          </a:xfrm>
        </p:spPr>
        <p:txBody>
          <a:bodyPr lIns="90488" tIns="44450" rIns="90488" bIns="44450" anchor="b"/>
          <a:lstStyle/>
          <a:p>
            <a:pPr algn="ctr" eaLnBrk="1" fontAlgn="auto" hangingPunct="1">
              <a:spcAft>
                <a:spcPts val="0"/>
              </a:spcAft>
              <a:defRPr/>
            </a:pPr>
            <a:r>
              <a:rPr lang="en-US" dirty="0"/>
              <a:t>Stages 1 &amp; 2    Finding Out</a:t>
            </a:r>
          </a:p>
        </p:txBody>
      </p:sp>
      <p:sp>
        <p:nvSpPr>
          <p:cNvPr id="26626" name="Rectangle 3"/>
          <p:cNvSpPr>
            <a:spLocks noGrp="1" noChangeArrowheads="1"/>
          </p:cNvSpPr>
          <p:nvPr>
            <p:ph idx="1"/>
          </p:nvPr>
        </p:nvSpPr>
        <p:spPr/>
        <p:txBody>
          <a:bodyPr lIns="90488" tIns="44450" rIns="90488" bIns="44450"/>
          <a:lstStyle/>
          <a:p>
            <a:pPr eaLnBrk="1" hangingPunct="1">
              <a:buFont typeface="Wingdings" pitchFamily="2" charset="2"/>
              <a:buNone/>
            </a:pPr>
            <a:endParaRPr lang="en-US"/>
          </a:p>
          <a:p>
            <a:pPr eaLnBrk="1" hangingPunct="1">
              <a:buFont typeface="Wingdings" pitchFamily="2" charset="2"/>
              <a:buNone/>
            </a:pPr>
            <a:endParaRPr lang="en-US"/>
          </a:p>
        </p:txBody>
      </p:sp>
      <p:sp>
        <p:nvSpPr>
          <p:cNvPr id="26629" name="Rectangle 4"/>
          <p:cNvSpPr>
            <a:spLocks noChangeArrowheads="1"/>
          </p:cNvSpPr>
          <p:nvPr/>
        </p:nvSpPr>
        <p:spPr bwMode="auto">
          <a:xfrm>
            <a:off x="838200" y="342900"/>
            <a:ext cx="7772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26630" name="Oval 5"/>
          <p:cNvSpPr>
            <a:spLocks noChangeArrowheads="1"/>
          </p:cNvSpPr>
          <p:nvPr/>
        </p:nvSpPr>
        <p:spPr bwMode="auto">
          <a:xfrm>
            <a:off x="500063" y="1839913"/>
            <a:ext cx="3660775" cy="1630362"/>
          </a:xfrm>
          <a:prstGeom prst="ellipse">
            <a:avLst/>
          </a:prstGeom>
          <a:solidFill>
            <a:srgbClr val="F76681"/>
          </a:solidFill>
          <a:ln w="12700">
            <a:solidFill>
              <a:schemeClr val="tx1"/>
            </a:solidFill>
            <a:round/>
            <a:headEnd/>
            <a:tailEnd/>
          </a:ln>
        </p:spPr>
        <p:txBody>
          <a:bodyPr wrap="none" anchor="ctr"/>
          <a:lstStyle/>
          <a:p>
            <a:endParaRPr lang="en-AU"/>
          </a:p>
        </p:txBody>
      </p:sp>
      <p:sp>
        <p:nvSpPr>
          <p:cNvPr id="26631" name="Rectangle 6"/>
          <p:cNvSpPr>
            <a:spLocks noChangeArrowheads="1"/>
          </p:cNvSpPr>
          <p:nvPr/>
        </p:nvSpPr>
        <p:spPr bwMode="auto">
          <a:xfrm>
            <a:off x="1128713" y="2143125"/>
            <a:ext cx="224631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latin typeface="Times New Roman" pitchFamily="18" charset="0"/>
              </a:rPr>
              <a:t>1.  The problem</a:t>
            </a:r>
          </a:p>
          <a:p>
            <a:pPr algn="ctr" eaLnBrk="0" hangingPunct="0"/>
            <a:r>
              <a:rPr lang="en-US" sz="2400" b="1">
                <a:latin typeface="Times New Roman" pitchFamily="18" charset="0"/>
              </a:rPr>
              <a:t>situation:</a:t>
            </a:r>
          </a:p>
          <a:p>
            <a:pPr algn="ctr" eaLnBrk="0" hangingPunct="0"/>
            <a:r>
              <a:rPr lang="en-US" sz="2400" b="1">
                <a:latin typeface="Times New Roman" pitchFamily="18" charset="0"/>
              </a:rPr>
              <a:t>unstructured</a:t>
            </a:r>
          </a:p>
        </p:txBody>
      </p:sp>
      <p:sp>
        <p:nvSpPr>
          <p:cNvPr id="26632" name="Oval 7"/>
          <p:cNvSpPr>
            <a:spLocks noChangeArrowheads="1"/>
          </p:cNvSpPr>
          <p:nvPr/>
        </p:nvSpPr>
        <p:spPr bwMode="auto">
          <a:xfrm>
            <a:off x="3821113" y="3840163"/>
            <a:ext cx="3578225" cy="1701800"/>
          </a:xfrm>
          <a:prstGeom prst="ellipse">
            <a:avLst/>
          </a:prstGeom>
          <a:solidFill>
            <a:srgbClr val="EF9100"/>
          </a:solidFill>
          <a:ln w="12700">
            <a:solidFill>
              <a:schemeClr val="tx1"/>
            </a:solidFill>
            <a:round/>
            <a:headEnd/>
            <a:tailEnd/>
          </a:ln>
        </p:spPr>
        <p:txBody>
          <a:bodyPr wrap="none" anchor="ctr"/>
          <a:lstStyle/>
          <a:p>
            <a:endParaRPr lang="en-AU"/>
          </a:p>
        </p:txBody>
      </p:sp>
      <p:sp>
        <p:nvSpPr>
          <p:cNvPr id="26633" name="Rectangle 8"/>
          <p:cNvSpPr>
            <a:spLocks noChangeArrowheads="1"/>
          </p:cNvSpPr>
          <p:nvPr/>
        </p:nvSpPr>
        <p:spPr bwMode="auto">
          <a:xfrm>
            <a:off x="4560888" y="4138613"/>
            <a:ext cx="224631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latin typeface="Times New Roman" pitchFamily="18" charset="0"/>
              </a:rPr>
              <a:t>2.  The problem</a:t>
            </a:r>
          </a:p>
          <a:p>
            <a:pPr algn="ctr" eaLnBrk="0" hangingPunct="0"/>
            <a:r>
              <a:rPr lang="en-US" sz="2400" b="1">
                <a:latin typeface="Times New Roman" pitchFamily="18" charset="0"/>
              </a:rPr>
              <a:t>situation:</a:t>
            </a:r>
          </a:p>
          <a:p>
            <a:pPr algn="ctr" eaLnBrk="0" hangingPunct="0"/>
            <a:r>
              <a:rPr lang="en-US" sz="2400" b="1">
                <a:latin typeface="Times New Roman" pitchFamily="18" charset="0"/>
              </a:rPr>
              <a:t>expressed</a:t>
            </a:r>
          </a:p>
        </p:txBody>
      </p:sp>
      <p:sp>
        <p:nvSpPr>
          <p:cNvPr id="26634" name="Line 9"/>
          <p:cNvSpPr>
            <a:spLocks noChangeShapeType="1"/>
          </p:cNvSpPr>
          <p:nvPr/>
        </p:nvSpPr>
        <p:spPr bwMode="auto">
          <a:xfrm>
            <a:off x="3000375" y="3452813"/>
            <a:ext cx="1166813" cy="66675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6635" name="Rectangle 10"/>
          <p:cNvSpPr>
            <a:spLocks noChangeArrowheads="1"/>
          </p:cNvSpPr>
          <p:nvPr/>
        </p:nvSpPr>
        <p:spPr bwMode="auto">
          <a:xfrm>
            <a:off x="742950" y="5372100"/>
            <a:ext cx="20685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Times New Roman" pitchFamily="18" charset="0"/>
              </a:rPr>
              <a:t>Real World</a:t>
            </a:r>
          </a:p>
        </p:txBody>
      </p:sp>
      <p:sp>
        <p:nvSpPr>
          <p:cNvPr id="26636" name="Rectangle 11"/>
          <p:cNvSpPr>
            <a:spLocks noChangeArrowheads="1"/>
          </p:cNvSpPr>
          <p:nvPr/>
        </p:nvSpPr>
        <p:spPr bwMode="auto">
          <a:xfrm>
            <a:off x="3314700" y="6162675"/>
            <a:ext cx="31305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Times New Roman" pitchFamily="18" charset="0"/>
              </a:rPr>
              <a:t>Systems Thinking</a:t>
            </a:r>
          </a:p>
        </p:txBody>
      </p:sp>
      <p:sp>
        <p:nvSpPr>
          <p:cNvPr id="26637" name="Arc 13"/>
          <p:cNvSpPr>
            <a:spLocks/>
          </p:cNvSpPr>
          <p:nvPr/>
        </p:nvSpPr>
        <p:spPr bwMode="auto">
          <a:xfrm>
            <a:off x="238125" y="4214813"/>
            <a:ext cx="8691563" cy="2024062"/>
          </a:xfrm>
          <a:custGeom>
            <a:avLst/>
            <a:gdLst>
              <a:gd name="T0" fmla="*/ 2147483647 w 21600"/>
              <a:gd name="T1" fmla="*/ 0 h 21600"/>
              <a:gd name="T2" fmla="*/ 0 w 21600"/>
              <a:gd name="T3" fmla="*/ 189667894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5790" name="AutoShape 14"/>
          <p:cNvSpPr>
            <a:spLocks noChangeArrowheads="1"/>
          </p:cNvSpPr>
          <p:nvPr/>
        </p:nvSpPr>
        <p:spPr bwMode="auto">
          <a:xfrm>
            <a:off x="3578225" y="2578100"/>
            <a:ext cx="344488" cy="296863"/>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
        <p:nvSpPr>
          <p:cNvPr id="75791" name="AutoShape 15"/>
          <p:cNvSpPr>
            <a:spLocks noChangeArrowheads="1"/>
          </p:cNvSpPr>
          <p:nvPr/>
        </p:nvSpPr>
        <p:spPr bwMode="auto">
          <a:xfrm>
            <a:off x="6530975" y="4792663"/>
            <a:ext cx="392113" cy="415925"/>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a:t>Stages of SSM</a:t>
            </a:r>
          </a:p>
        </p:txBody>
      </p:sp>
      <p:sp>
        <p:nvSpPr>
          <p:cNvPr id="27650" name="Rectangle 3"/>
          <p:cNvSpPr>
            <a:spLocks noGrp="1" noChangeArrowheads="1"/>
          </p:cNvSpPr>
          <p:nvPr>
            <p:ph idx="1"/>
          </p:nvPr>
        </p:nvSpPr>
        <p:spPr/>
        <p:txBody>
          <a:bodyPr lIns="90488" tIns="44450" rIns="90488" bIns="44450"/>
          <a:lstStyle/>
          <a:p>
            <a:pPr eaLnBrk="1" hangingPunct="1"/>
            <a:r>
              <a:rPr lang="en-US" b="1"/>
              <a:t>Stages 1 and 2:     </a:t>
            </a:r>
            <a:r>
              <a:rPr lang="en-US" b="1" i="1"/>
              <a:t>Finding out</a:t>
            </a:r>
            <a:endParaRPr lang="en-US" b="1"/>
          </a:p>
          <a:p>
            <a:pPr lvl="1" eaLnBrk="1" hangingPunct="1"/>
            <a:endParaRPr lang="en-US"/>
          </a:p>
          <a:p>
            <a:pPr lvl="1" eaLnBrk="1" hangingPunct="1"/>
            <a:r>
              <a:rPr lang="en-US"/>
              <a:t>gather information about structure and processes through observation</a:t>
            </a:r>
          </a:p>
          <a:p>
            <a:pPr lvl="1" eaLnBrk="1" hangingPunct="1"/>
            <a:r>
              <a:rPr lang="en-US"/>
              <a:t>collect secondary data (written reports, policies, etc)</a:t>
            </a:r>
          </a:p>
          <a:p>
            <a:pPr lvl="1" eaLnBrk="1" hangingPunct="1"/>
            <a:r>
              <a:rPr lang="en-US"/>
              <a:t>conduct informal interviews</a:t>
            </a:r>
          </a:p>
          <a:p>
            <a:pPr lvl="1" eaLnBrk="1" hangingPunct="1">
              <a:buFont typeface="Wingdings" pitchFamily="2" charset="2"/>
              <a:buNone/>
            </a:pPr>
            <a:endParaRPr lang="en-AU"/>
          </a:p>
          <a:p>
            <a:pPr lvl="1" eaLnBrk="1" hangingPunct="1">
              <a:buFont typeface="Wingdings" pitchFamily="2" charset="2"/>
              <a:buNone/>
            </a:pPr>
            <a:endParaRPr lang="en-AU"/>
          </a:p>
          <a:p>
            <a:pPr lvl="1" eaLnBrk="1" hangingPunct="1">
              <a:buFont typeface="Wingdings" pitchFamily="2" charset="2"/>
              <a:buNone/>
            </a:pPr>
            <a:endParaRPr lang="en-AU"/>
          </a:p>
          <a:p>
            <a:pPr lvl="1" eaLnBrk="1" hangingPunct="1">
              <a:buFont typeface="Wingdings" pitchFamily="2" charset="2"/>
              <a:buNone/>
            </a:pPr>
            <a:endParaRPr lang="en-US"/>
          </a:p>
          <a:p>
            <a:pPr lvl="1" eaLnBrk="1" hangingPunct="1"/>
            <a:r>
              <a:rPr lang="en-US"/>
              <a:t>draw up RICH PICTURE</a:t>
            </a:r>
          </a:p>
        </p:txBody>
      </p:sp>
      <p:sp>
        <p:nvSpPr>
          <p:cNvPr id="2765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AED1610-EBF3-432B-B068-EBE5CCDB2AD4}" type="slidenum">
              <a:rPr lang="en-AU" smtClean="0"/>
              <a:pPr eaLnBrk="1" hangingPunct="1"/>
              <a:t>22</a:t>
            </a:fld>
            <a:endParaRPr lang="en-AU"/>
          </a:p>
        </p:txBody>
      </p:sp>
      <p:sp>
        <p:nvSpPr>
          <p:cNvPr id="27653" name="AutoShape 4"/>
          <p:cNvSpPr>
            <a:spLocks noChangeArrowheads="1"/>
          </p:cNvSpPr>
          <p:nvPr/>
        </p:nvSpPr>
        <p:spPr bwMode="auto">
          <a:xfrm rot="16200000" flipH="1">
            <a:off x="2411760" y="3573016"/>
            <a:ext cx="936104" cy="504056"/>
          </a:xfrm>
          <a:prstGeom prst="rightArrow">
            <a:avLst>
              <a:gd name="adj1" fmla="val 50000"/>
              <a:gd name="adj2" fmla="val 102951"/>
            </a:avLst>
          </a:prstGeom>
          <a:solidFill>
            <a:schemeClr val="accent1"/>
          </a:solidFill>
          <a:ln w="12700">
            <a:solidFill>
              <a:schemeClr val="tx1"/>
            </a:solidFill>
            <a:miter lim="800000"/>
            <a:headEnd/>
            <a:tailEnd/>
          </a:ln>
        </p:spPr>
        <p:txBody>
          <a:bodyPr wrap="none" anchor="ctr"/>
          <a:lstStyle/>
          <a:p>
            <a:endParaRPr lang="en-AU"/>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dirty="0"/>
              <a:t>Rich Picture </a:t>
            </a:r>
          </a:p>
        </p:txBody>
      </p:sp>
      <p:sp>
        <p:nvSpPr>
          <p:cNvPr id="28674" name="Rectangle 3"/>
          <p:cNvSpPr>
            <a:spLocks noGrp="1" noChangeArrowheads="1"/>
          </p:cNvSpPr>
          <p:nvPr>
            <p:ph idx="1"/>
          </p:nvPr>
        </p:nvSpPr>
        <p:spPr/>
        <p:txBody>
          <a:bodyPr lIns="90488" tIns="44450" rIns="90488" bIns="44450"/>
          <a:lstStyle/>
          <a:p>
            <a:pPr eaLnBrk="1" hangingPunct="1"/>
            <a:r>
              <a:rPr lang="en-US" sz="2800" dirty="0"/>
              <a:t>highly contextual, cartoon-like representation of</a:t>
            </a:r>
          </a:p>
          <a:p>
            <a:pPr lvl="1" eaLnBrk="1" hangingPunct="1"/>
            <a:r>
              <a:rPr lang="en-US" sz="2400" dirty="0"/>
              <a:t>issues</a:t>
            </a:r>
          </a:p>
          <a:p>
            <a:pPr lvl="1" eaLnBrk="1" hangingPunct="1"/>
            <a:r>
              <a:rPr lang="en-US" sz="2400" dirty="0"/>
              <a:t>problems</a:t>
            </a:r>
          </a:p>
          <a:p>
            <a:pPr lvl="1" eaLnBrk="1" hangingPunct="1"/>
            <a:r>
              <a:rPr lang="en-US" sz="2400" dirty="0"/>
              <a:t>processes</a:t>
            </a:r>
          </a:p>
          <a:p>
            <a:pPr lvl="1" eaLnBrk="1" hangingPunct="1"/>
            <a:r>
              <a:rPr lang="en-US" sz="2400" dirty="0"/>
              <a:t>actors</a:t>
            </a:r>
          </a:p>
          <a:p>
            <a:pPr lvl="1" eaLnBrk="1" hangingPunct="1"/>
            <a:r>
              <a:rPr lang="en-US" sz="2400" dirty="0"/>
              <a:t>relationships (internal and external)</a:t>
            </a:r>
          </a:p>
          <a:p>
            <a:pPr lvl="1" eaLnBrk="1" hangingPunct="1"/>
            <a:r>
              <a:rPr lang="en-US" sz="2400" dirty="0"/>
              <a:t>conflicts</a:t>
            </a:r>
          </a:p>
          <a:p>
            <a:pPr lvl="1" eaLnBrk="1" hangingPunct="1"/>
            <a:r>
              <a:rPr lang="en-US" sz="2400" dirty="0"/>
              <a:t>other interesting features</a:t>
            </a:r>
          </a:p>
        </p:txBody>
      </p:sp>
      <p:sp>
        <p:nvSpPr>
          <p:cNvPr id="2867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1DA42A1-434C-42C5-AAE1-EE33644B2A02}" type="slidenum">
              <a:rPr lang="en-AU" smtClean="0"/>
              <a:pPr eaLnBrk="1" hangingPunct="1"/>
              <a:t>23</a:t>
            </a:fld>
            <a:endParaRPr lang="en-AU"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a:t>Rich picture (cont)</a:t>
            </a:r>
          </a:p>
        </p:txBody>
      </p:sp>
      <p:sp>
        <p:nvSpPr>
          <p:cNvPr id="29698" name="Rectangle 3"/>
          <p:cNvSpPr>
            <a:spLocks noGrp="1" noChangeArrowheads="1"/>
          </p:cNvSpPr>
          <p:nvPr>
            <p:ph idx="1"/>
          </p:nvPr>
        </p:nvSpPr>
        <p:spPr/>
        <p:txBody>
          <a:bodyPr lIns="90488" tIns="44450" rIns="90488" bIns="44450"/>
          <a:lstStyle/>
          <a:p>
            <a:pPr eaLnBrk="1" hangingPunct="1"/>
            <a:r>
              <a:rPr lang="en-US" sz="2800"/>
              <a:t>provides idea of “climate” of situation</a:t>
            </a:r>
          </a:p>
          <a:p>
            <a:pPr eaLnBrk="1" hangingPunct="1"/>
            <a:r>
              <a:rPr lang="en-US" sz="2800"/>
              <a:t>includes clients, people involved, tasks performed, environment, etc</a:t>
            </a:r>
          </a:p>
          <a:p>
            <a:pPr eaLnBrk="1" hangingPunct="1"/>
            <a:r>
              <a:rPr lang="en-US" sz="2800"/>
              <a:t>important communication tool</a:t>
            </a:r>
          </a:p>
          <a:p>
            <a:pPr eaLnBrk="1" hangingPunct="1"/>
            <a:r>
              <a:rPr lang="en-US" sz="2800"/>
              <a:t>focus on understanding</a:t>
            </a:r>
          </a:p>
          <a:p>
            <a:pPr eaLnBrk="1" hangingPunct="1">
              <a:buFont typeface="Wingdings" pitchFamily="2" charset="2"/>
              <a:buNone/>
            </a:pPr>
            <a:endParaRPr lang="en-US" sz="2800"/>
          </a:p>
          <a:p>
            <a:pPr eaLnBrk="1" hangingPunct="1"/>
            <a:r>
              <a:rPr lang="en-US" sz="2800"/>
              <a:t>emergence of number of relevant themes</a:t>
            </a:r>
          </a:p>
          <a:p>
            <a:pPr lvl="1" eaLnBrk="1" hangingPunct="1"/>
            <a:r>
              <a:rPr lang="en-US" sz="2400"/>
              <a:t>“relevant systems” of purposeful activity to improve the problem situation</a:t>
            </a:r>
          </a:p>
        </p:txBody>
      </p:sp>
      <p:sp>
        <p:nvSpPr>
          <p:cNvPr id="2969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024361E-9D62-49E5-8D88-19E8605C6AA9}" type="slidenum">
              <a:rPr lang="en-AU" smtClean="0"/>
              <a:pPr eaLnBrk="1" hangingPunct="1"/>
              <a:t>24</a:t>
            </a:fld>
            <a:endParaRPr lang="en-AU" dirty="0"/>
          </a:p>
        </p:txBody>
      </p:sp>
      <p:sp>
        <p:nvSpPr>
          <p:cNvPr id="29701" name="AutoShape 4"/>
          <p:cNvSpPr>
            <a:spLocks noChangeArrowheads="1"/>
          </p:cNvSpPr>
          <p:nvPr/>
        </p:nvSpPr>
        <p:spPr bwMode="auto">
          <a:xfrm rot="16200000" flipH="1">
            <a:off x="2480967" y="3642990"/>
            <a:ext cx="596900" cy="292100"/>
          </a:xfrm>
          <a:prstGeom prst="rightArrow">
            <a:avLst>
              <a:gd name="adj1" fmla="val 50000"/>
              <a:gd name="adj2" fmla="val 102183"/>
            </a:avLst>
          </a:prstGeom>
          <a:solidFill>
            <a:schemeClr val="accent1"/>
          </a:solidFill>
          <a:ln w="12700">
            <a:solidFill>
              <a:schemeClr val="tx1"/>
            </a:solidFill>
            <a:miter lim="800000"/>
            <a:headEnd/>
            <a:tailEnd/>
          </a:ln>
        </p:spPr>
        <p:txBody>
          <a:bodyPr wrap="none" anchor="ctr"/>
          <a:lstStyle/>
          <a:p>
            <a:endParaRPr lang="en-AU"/>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4" name="Rectangle 6"/>
          <p:cNvSpPr>
            <a:spLocks noGrp="1" noChangeArrowheads="1"/>
          </p:cNvSpPr>
          <p:nvPr>
            <p:ph type="title"/>
          </p:nvPr>
        </p:nvSpPr>
        <p:spPr>
          <a:xfrm>
            <a:off x="395288" y="188913"/>
            <a:ext cx="8229600" cy="575791"/>
          </a:xfrm>
        </p:spPr>
        <p:txBody>
          <a:bodyPr/>
          <a:lstStyle/>
          <a:p>
            <a:pPr eaLnBrk="1" fontAlgn="auto" hangingPunct="1">
              <a:spcAft>
                <a:spcPts val="0"/>
              </a:spcAft>
              <a:defRPr/>
            </a:pPr>
            <a:r>
              <a:rPr lang="en-AU" sz="3200" dirty="0"/>
              <a:t>How should I go to work?</a:t>
            </a:r>
          </a:p>
        </p:txBody>
      </p:sp>
      <p:sp>
        <p:nvSpPr>
          <p:cNvPr id="3072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9895C71-FA4E-4C8D-B1F2-C28D6F25182C}" type="slidenum">
              <a:rPr lang="en-AU" smtClean="0"/>
              <a:pPr eaLnBrk="1" hangingPunct="1"/>
              <a:t>25</a:t>
            </a:fld>
            <a:endParaRPr lang="en-AU"/>
          </a:p>
        </p:txBody>
      </p:sp>
      <p:pic>
        <p:nvPicPr>
          <p:cNvPr id="3072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31900"/>
            <a:ext cx="9144000" cy="56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5"/>
          <p:cNvSpPr txBox="1">
            <a:spLocks noChangeArrowheads="1"/>
          </p:cNvSpPr>
          <p:nvPr/>
        </p:nvSpPr>
        <p:spPr bwMode="auto">
          <a:xfrm>
            <a:off x="5160983" y="6553200"/>
            <a:ext cx="25511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AU" sz="1400" dirty="0" err="1"/>
              <a:t>Daellenbach</a:t>
            </a:r>
            <a:r>
              <a:rPr lang="en-AU" sz="1400" dirty="0"/>
              <a:t> &amp; </a:t>
            </a:r>
            <a:r>
              <a:rPr lang="en-AU" sz="1400" dirty="0" err="1"/>
              <a:t>McNickle</a:t>
            </a:r>
            <a:r>
              <a:rPr lang="en-AU" sz="1400" dirty="0"/>
              <a:t> 2005</a:t>
            </a:r>
          </a:p>
        </p:txBody>
      </p:sp>
      <p:sp>
        <p:nvSpPr>
          <p:cNvPr id="6" name="Slide Number Placeholder 4"/>
          <p:cNvSpPr txBox="1">
            <a:spLocks/>
          </p:cNvSpPr>
          <p:nvPr/>
        </p:nvSpPr>
        <p:spPr bwMode="auto">
          <a:xfrm>
            <a:off x="8524875" y="6608523"/>
            <a:ext cx="619125" cy="2667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defPPr>
              <a:defRPr lang="en-US"/>
            </a:defPPr>
            <a:lvl1pPr algn="ctr" rtl="0" eaLnBrk="0" fontAlgn="base" hangingPunct="0">
              <a:spcBef>
                <a:spcPct val="0"/>
              </a:spcBef>
              <a:spcAft>
                <a:spcPct val="0"/>
              </a:spcAft>
              <a:buClrTx/>
              <a:buSzTx/>
              <a:buFontTx/>
              <a:buNone/>
              <a:defRPr sz="14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Clr>
                <a:schemeClr val="bg1"/>
              </a:buClr>
              <a:buSzPct val="100000"/>
              <a:buFont typeface="Wingdings" panose="05000000000000000000" pitchFamily="2" charset="2"/>
              <a:defRPr sz="20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Clr>
                <a:schemeClr val="bg1"/>
              </a:buClr>
              <a:buSzPct val="100000"/>
              <a:buFont typeface="Wingdings" panose="05000000000000000000" pitchFamily="2" charset="2"/>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Clr>
                <a:schemeClr val="bg1"/>
              </a:buClr>
              <a:buSzPct val="100000"/>
              <a:buFont typeface="Wingdings" panose="05000000000000000000" pitchFamily="2" charset="2"/>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0"/>
              </a:spcBef>
              <a:spcAft>
                <a:spcPct val="0"/>
              </a:spcAft>
              <a:buClr>
                <a:schemeClr val="bg1"/>
              </a:buClr>
              <a:buSzPct val="100000"/>
              <a:buFont typeface="Wingdings" panose="05000000000000000000" pitchFamily="2" charset="2"/>
              <a:defRPr sz="2000" kern="1200">
                <a:solidFill>
                  <a:schemeClr val="tx1"/>
                </a:solidFill>
                <a:latin typeface="Arial" pitchFamily="34" charset="0"/>
                <a:ea typeface="+mn-ea"/>
                <a:cs typeface="Arial" pitchFamily="34" charset="0"/>
              </a:defRPr>
            </a:lvl5pPr>
            <a:lvl6pPr marL="2514600" indent="-228600" algn="l" defTabSz="914400" rtl="0" eaLnBrk="0" fontAlgn="base" latinLnBrk="0" hangingPunct="0">
              <a:spcBef>
                <a:spcPct val="0"/>
              </a:spcBef>
              <a:spcAft>
                <a:spcPct val="0"/>
              </a:spcAft>
              <a:defRPr sz="2000" kern="1200">
                <a:solidFill>
                  <a:schemeClr val="tx1"/>
                </a:solidFill>
                <a:latin typeface="Arial" pitchFamily="34" charset="0"/>
                <a:ea typeface="+mn-ea"/>
                <a:cs typeface="Arial" pitchFamily="34" charset="0"/>
              </a:defRPr>
            </a:lvl6pPr>
            <a:lvl7pPr marL="2971800" indent="-228600" algn="l" defTabSz="914400" rtl="0" eaLnBrk="0" fontAlgn="base" latinLnBrk="0" hangingPunct="0">
              <a:spcBef>
                <a:spcPct val="0"/>
              </a:spcBef>
              <a:spcAft>
                <a:spcPct val="0"/>
              </a:spcAft>
              <a:defRPr sz="2000" kern="1200">
                <a:solidFill>
                  <a:schemeClr val="tx1"/>
                </a:solidFill>
                <a:latin typeface="Arial" pitchFamily="34" charset="0"/>
                <a:ea typeface="+mn-ea"/>
                <a:cs typeface="Arial" pitchFamily="34" charset="0"/>
              </a:defRPr>
            </a:lvl7pPr>
            <a:lvl8pPr marL="3429000" indent="-228600" algn="l" defTabSz="914400" rtl="0" eaLnBrk="0" fontAlgn="base" latinLnBrk="0" hangingPunct="0">
              <a:spcBef>
                <a:spcPct val="0"/>
              </a:spcBef>
              <a:spcAft>
                <a:spcPct val="0"/>
              </a:spcAft>
              <a:defRPr sz="2000" kern="1200">
                <a:solidFill>
                  <a:schemeClr val="tx1"/>
                </a:solidFill>
                <a:latin typeface="Arial" pitchFamily="34" charset="0"/>
                <a:ea typeface="+mn-ea"/>
                <a:cs typeface="Arial" pitchFamily="34" charset="0"/>
              </a:defRPr>
            </a:lvl8pPr>
            <a:lvl9pPr marL="3886200" indent="-228600" algn="l" defTabSz="914400" rtl="0" eaLnBrk="0" fontAlgn="base" latinLnBrk="0" hangingPunct="0">
              <a:spcBef>
                <a:spcPct val="0"/>
              </a:spcBef>
              <a:spcAft>
                <a:spcPct val="0"/>
              </a:spcAft>
              <a:defRPr sz="2000" kern="1200">
                <a:solidFill>
                  <a:schemeClr val="tx1"/>
                </a:solidFill>
                <a:latin typeface="Arial" pitchFamily="34" charset="0"/>
                <a:ea typeface="+mn-ea"/>
                <a:cs typeface="Arial" pitchFamily="34" charset="0"/>
              </a:defRPr>
            </a:lvl9pPr>
          </a:lstStyle>
          <a:p>
            <a:pPr eaLnBrk="1" hangingPunct="1"/>
            <a:fld id="{2024361E-9D62-49E5-8D88-19E8605C6AA9}" type="slidenum">
              <a:rPr lang="en-AU" smtClean="0"/>
              <a:pPr eaLnBrk="1" hangingPunct="1"/>
              <a:t>25</a:t>
            </a:fld>
            <a:endParaRPr lang="en-AU" dirty="0"/>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4849A45-98B5-4B53-850B-16F8D2F75DBA}" type="slidenum">
              <a:rPr lang="en-AU" smtClean="0"/>
              <a:pPr eaLnBrk="1" hangingPunct="1"/>
              <a:t>26</a:t>
            </a:fld>
            <a:endParaRPr lang="en-AU"/>
          </a:p>
        </p:txBody>
      </p:sp>
      <p:pic>
        <p:nvPicPr>
          <p:cNvPr id="317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575" y="34925"/>
            <a:ext cx="8424862" cy="668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6825C8D-DF05-410B-92D1-4119BB5ECB9F}" type="slidenum">
              <a:rPr lang="en-AU" smtClean="0"/>
              <a:pPr eaLnBrk="1" hangingPunct="1"/>
              <a:t>27</a:t>
            </a:fld>
            <a:endParaRPr lang="en-AU"/>
          </a:p>
        </p:txBody>
      </p:sp>
      <p:pic>
        <p:nvPicPr>
          <p:cNvPr id="3277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0"/>
            <a:ext cx="8455025" cy="689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68CFF4D-A1DA-47BF-97EB-853F775D53B8}" type="slidenum">
              <a:rPr lang="en-AU" smtClean="0"/>
              <a:pPr eaLnBrk="1" hangingPunct="1"/>
              <a:t>28</a:t>
            </a:fld>
            <a:endParaRPr lang="en-AU"/>
          </a:p>
        </p:txBody>
      </p:sp>
      <p:pic>
        <p:nvPicPr>
          <p:cNvPr id="3379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86044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5"/>
          <p:cNvSpPr txBox="1">
            <a:spLocks noChangeArrowheads="1"/>
          </p:cNvSpPr>
          <p:nvPr/>
        </p:nvSpPr>
        <p:spPr bwMode="auto">
          <a:xfrm>
            <a:off x="6877050" y="6092825"/>
            <a:ext cx="2266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sz="1400">
                <a:latin typeface="Verdana" pitchFamily="34" charset="0"/>
              </a:rPr>
              <a:t>(Monk &amp; Howard 1998)</a:t>
            </a: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E376DD8-3F0B-4194-8297-3CF198490BAB}" type="slidenum">
              <a:rPr lang="en-AU" smtClean="0"/>
              <a:pPr eaLnBrk="1" hangingPunct="1"/>
              <a:t>29</a:t>
            </a:fld>
            <a:endParaRPr lang="en-AU"/>
          </a:p>
        </p:txBody>
      </p:sp>
      <p:pic>
        <p:nvPicPr>
          <p:cNvPr id="34819" name="Picture 4"/>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0" y="0"/>
            <a:ext cx="7668344" cy="6858000"/>
          </a:xfrm>
          <a:noFill/>
        </p:spPr>
      </p:pic>
      <p:sp>
        <p:nvSpPr>
          <p:cNvPr id="34820" name="Text Box 7"/>
          <p:cNvSpPr txBox="1">
            <a:spLocks noChangeArrowheads="1"/>
          </p:cNvSpPr>
          <p:nvPr/>
        </p:nvSpPr>
        <p:spPr bwMode="auto">
          <a:xfrm>
            <a:off x="7364413" y="6021388"/>
            <a:ext cx="1779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sz="1200">
                <a:latin typeface="Verdana" pitchFamily="34" charset="0"/>
              </a:rPr>
              <a:t>(Avison &amp; Fitzgerald </a:t>
            </a:r>
          </a:p>
          <a:p>
            <a:pPr algn="ctr"/>
            <a:r>
              <a:rPr lang="en-US" sz="1200">
                <a:latin typeface="Verdana" pitchFamily="34" charset="0"/>
              </a:rPr>
              <a:t>2003)</a:t>
            </a: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fontAlgn="auto" hangingPunct="1">
              <a:spcAft>
                <a:spcPts val="0"/>
              </a:spcAft>
              <a:defRPr/>
            </a:pPr>
            <a:r>
              <a:rPr lang="en-US"/>
              <a:t>Background</a:t>
            </a:r>
          </a:p>
        </p:txBody>
      </p:sp>
      <p:sp>
        <p:nvSpPr>
          <p:cNvPr id="13314" name="Rectangle 3"/>
          <p:cNvSpPr>
            <a:spLocks noGrp="1" noChangeArrowheads="1"/>
          </p:cNvSpPr>
          <p:nvPr>
            <p:ph idx="1"/>
          </p:nvPr>
        </p:nvSpPr>
        <p:spPr/>
        <p:txBody>
          <a:bodyPr/>
          <a:lstStyle/>
          <a:p>
            <a:pPr eaLnBrk="1" hangingPunct="1">
              <a:lnSpc>
                <a:spcPct val="90000"/>
              </a:lnSpc>
            </a:pPr>
            <a:r>
              <a:rPr lang="en-US"/>
              <a:t>Soft MS/OR grew out of dissatisfaction with hard MS/OR when applied to more strategic, people problems</a:t>
            </a:r>
          </a:p>
          <a:p>
            <a:pPr eaLnBrk="1" hangingPunct="1">
              <a:lnSpc>
                <a:spcPct val="90000"/>
              </a:lnSpc>
            </a:pPr>
            <a:r>
              <a:rPr lang="en-US"/>
              <a:t>UK: Peter Checkland (SSM), Colin Eden (SODA), John Friend (Strategic Choice)</a:t>
            </a:r>
          </a:p>
          <a:p>
            <a:pPr eaLnBrk="1" hangingPunct="1">
              <a:lnSpc>
                <a:spcPct val="90000"/>
              </a:lnSpc>
            </a:pPr>
            <a:r>
              <a:rPr lang="en-US"/>
              <a:t>US: Russell Ackoff (Interactive Planning)</a:t>
            </a:r>
          </a:p>
        </p:txBody>
      </p:sp>
      <p:sp>
        <p:nvSpPr>
          <p:cNvPr id="133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B7D4A35-97B4-4B74-8AC8-C3642BD1A8CB}" type="slidenum">
              <a:rPr lang="en-AU" smtClean="0"/>
              <a:pPr eaLnBrk="1" hangingPunct="1"/>
              <a:t>3</a:t>
            </a:fld>
            <a:endParaRPr lang="en-AU"/>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5461F7E-983D-4EBF-BDDB-489233664A61}" type="slidenum">
              <a:rPr lang="en-AU" smtClean="0"/>
              <a:pPr eaLnBrk="1" hangingPunct="1"/>
              <a:t>30</a:t>
            </a:fld>
            <a:endParaRPr lang="en-AU"/>
          </a:p>
        </p:txBody>
      </p:sp>
      <p:pic>
        <p:nvPicPr>
          <p:cNvPr id="3584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0"/>
            <a:ext cx="849694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fontAlgn="auto" hangingPunct="1">
              <a:spcAft>
                <a:spcPts val="0"/>
              </a:spcAft>
              <a:defRPr/>
            </a:pPr>
            <a:endParaRPr lang="en-AU"/>
          </a:p>
        </p:txBody>
      </p:sp>
      <p:pic>
        <p:nvPicPr>
          <p:cNvPr id="37890"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0" y="0"/>
            <a:ext cx="8532440" cy="6858000"/>
          </a:xfrm>
          <a:noFill/>
        </p:spPr>
      </p:pic>
      <p:sp>
        <p:nvSpPr>
          <p:cNvPr id="378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C859462-ECC4-4BA7-B0B4-3FC19B24A122}" type="slidenum">
              <a:rPr lang="en-AU" smtClean="0"/>
              <a:pPr eaLnBrk="1" hangingPunct="1"/>
              <a:t>31</a:t>
            </a:fld>
            <a:endParaRPr lang="en-AU"/>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4450" y="85006"/>
            <a:ext cx="8789987" cy="1181100"/>
          </a:xfrm>
        </p:spPr>
        <p:txBody>
          <a:bodyPr lIns="90488" tIns="44450" rIns="90488" bIns="44450" anchor="b">
            <a:normAutofit fontScale="90000"/>
          </a:bodyPr>
          <a:lstStyle/>
          <a:p>
            <a:pPr eaLnBrk="1" fontAlgn="auto" hangingPunct="1">
              <a:spcAft>
                <a:spcPts val="0"/>
              </a:spcAft>
              <a:defRPr/>
            </a:pPr>
            <a:r>
              <a:rPr lang="en-US" sz="3600" dirty="0"/>
              <a:t>Draw up </a:t>
            </a:r>
            <a:r>
              <a:rPr lang="en-US" sz="3600" i="1" dirty="0">
                <a:solidFill>
                  <a:schemeClr val="hlink"/>
                </a:solidFill>
              </a:rPr>
              <a:t>RICH PICTURE</a:t>
            </a:r>
            <a:br>
              <a:rPr lang="en-US" sz="3600" dirty="0">
                <a:solidFill>
                  <a:schemeClr val="hlink"/>
                </a:solidFill>
              </a:rPr>
            </a:br>
            <a:r>
              <a:rPr lang="en-US" sz="3600" dirty="0"/>
              <a:t>      based on situation described below</a:t>
            </a:r>
          </a:p>
        </p:txBody>
      </p:sp>
      <p:sp>
        <p:nvSpPr>
          <p:cNvPr id="38914" name="Rectangle 3"/>
          <p:cNvSpPr>
            <a:spLocks noGrp="1" noChangeArrowheads="1"/>
          </p:cNvSpPr>
          <p:nvPr>
            <p:ph idx="1"/>
          </p:nvPr>
        </p:nvSpPr>
        <p:spPr>
          <a:xfrm>
            <a:off x="467544" y="1412776"/>
            <a:ext cx="8177213" cy="4536504"/>
          </a:xfrm>
        </p:spPr>
        <p:txBody>
          <a:bodyPr lIns="90488" tIns="44450" rIns="90488" bIns="44450"/>
          <a:lstStyle/>
          <a:p>
            <a:pPr eaLnBrk="1" hangingPunct="1">
              <a:buFont typeface="Wingdings" pitchFamily="2" charset="2"/>
              <a:buNone/>
            </a:pPr>
            <a:r>
              <a:rPr lang="en-US" sz="2800" dirty="0"/>
              <a:t>   The local Choral Society is concerned.  Membership has been declining slightly.  There is little money available to fund activities of the society, and none of its members seem willing to undertake administrative duties, which are especially important when it gives performances. As it is a performing society, a number of non-choral tasks must be managed.  What might it do about this situation?</a:t>
            </a:r>
          </a:p>
        </p:txBody>
      </p:sp>
      <p:sp>
        <p:nvSpPr>
          <p:cNvPr id="389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EDA8817-8684-400E-9EEE-0A1EE52D75E4}" type="slidenum">
              <a:rPr lang="en-AU" smtClean="0"/>
              <a:pPr eaLnBrk="1" hangingPunct="1"/>
              <a:t>32</a:t>
            </a:fld>
            <a:endParaRPr lang="en-AU"/>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539750" y="0"/>
            <a:ext cx="8229600" cy="836712"/>
          </a:xfrm>
        </p:spPr>
        <p:txBody>
          <a:bodyPr lIns="90488" tIns="44450" rIns="90488" bIns="44450" anchor="b"/>
          <a:lstStyle/>
          <a:p>
            <a:pPr eaLnBrk="1" fontAlgn="auto" hangingPunct="1">
              <a:spcAft>
                <a:spcPts val="0"/>
              </a:spcAft>
              <a:defRPr/>
            </a:pPr>
            <a:r>
              <a:rPr lang="en-US" dirty="0"/>
              <a:t>Rich Picture</a:t>
            </a:r>
          </a:p>
        </p:txBody>
      </p:sp>
      <p:sp>
        <p:nvSpPr>
          <p:cNvPr id="2056" name="Slide Number Placeholder 3"/>
          <p:cNvSpPr>
            <a:spLocks noGrp="1"/>
          </p:cNvSpPr>
          <p:nvPr>
            <p:ph type="sldNum" sz="quarter" idx="12"/>
          </p:nvPr>
        </p:nvSpPr>
        <p:spPr bwMode="auto">
          <a:xfrm>
            <a:off x="8304568" y="6722343"/>
            <a:ext cx="619125" cy="271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C5FD2D8-B251-43E2-B466-7F7252826721}" type="slidenum">
              <a:rPr lang="en-AU" smtClean="0"/>
              <a:pPr eaLnBrk="1" hangingPunct="1"/>
              <a:t>33</a:t>
            </a:fld>
            <a:endParaRPr lang="en-AU" dirty="0"/>
          </a:p>
        </p:txBody>
      </p:sp>
      <p:sp>
        <p:nvSpPr>
          <p:cNvPr id="2058" name="AutoShape 3"/>
          <p:cNvSpPr>
            <a:spLocks noChangeArrowheads="1"/>
          </p:cNvSpPr>
          <p:nvPr/>
        </p:nvSpPr>
        <p:spPr bwMode="auto">
          <a:xfrm>
            <a:off x="342400" y="920750"/>
            <a:ext cx="8597900" cy="5460578"/>
          </a:xfrm>
          <a:prstGeom prst="roundRect">
            <a:avLst>
              <a:gd name="adj" fmla="val 12495"/>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grpSp>
        <p:nvGrpSpPr>
          <p:cNvPr id="2059" name="Group 4"/>
          <p:cNvGrpSpPr>
            <a:grpSpLocks/>
          </p:cNvGrpSpPr>
          <p:nvPr/>
        </p:nvGrpSpPr>
        <p:grpSpPr bwMode="auto">
          <a:xfrm>
            <a:off x="5080066" y="1145445"/>
            <a:ext cx="2600325" cy="1493837"/>
            <a:chOff x="3179" y="1291"/>
            <a:chExt cx="1638" cy="925"/>
          </a:xfrm>
        </p:grpSpPr>
        <p:graphicFrame>
          <p:nvGraphicFramePr>
            <p:cNvPr id="2055" name="Object 5"/>
            <p:cNvGraphicFramePr>
              <a:graphicFrameLocks/>
            </p:cNvGraphicFramePr>
            <p:nvPr/>
          </p:nvGraphicFramePr>
          <p:xfrm>
            <a:off x="3179" y="1291"/>
            <a:ext cx="1045" cy="925"/>
          </p:xfrm>
          <a:graphic>
            <a:graphicData uri="http://schemas.openxmlformats.org/presentationml/2006/ole">
              <mc:AlternateContent xmlns:mc="http://schemas.openxmlformats.org/markup-compatibility/2006">
                <mc:Choice xmlns:v="urn:schemas-microsoft-com:vml" Requires="v">
                  <p:oleObj spid="_x0000_s2397" name="Microsoft ClipArt Gallery" r:id="rId4" imgW="3321050" imgH="2940050" progId="">
                    <p:embed/>
                  </p:oleObj>
                </mc:Choice>
                <mc:Fallback>
                  <p:oleObj name="Microsoft ClipArt Gallery" r:id="rId4" imgW="3321050" imgH="2940050" progId="">
                    <p:embed/>
                    <p:pic>
                      <p:nvPicPr>
                        <p:cNvPr id="0" name="Picture 10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9" y="1291"/>
                          <a:ext cx="1045" cy="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83" name="Rectangle 6"/>
            <p:cNvSpPr>
              <a:spLocks noChangeArrowheads="1"/>
            </p:cNvSpPr>
            <p:nvPr/>
          </p:nvSpPr>
          <p:spPr bwMode="auto">
            <a:xfrm>
              <a:off x="4207" y="1487"/>
              <a:ext cx="61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Source of</a:t>
              </a:r>
            </a:p>
            <a:p>
              <a:pPr algn="ctr" eaLnBrk="0" hangingPunct="0"/>
              <a:r>
                <a:rPr lang="en-US" sz="1600">
                  <a:latin typeface="Times New Roman" pitchFamily="18" charset="0"/>
                </a:rPr>
                <a:t>funds</a:t>
              </a:r>
            </a:p>
          </p:txBody>
        </p:sp>
      </p:grpSp>
      <p:graphicFrame>
        <p:nvGraphicFramePr>
          <p:cNvPr id="2050" name="Object 7"/>
          <p:cNvGraphicFramePr>
            <a:graphicFrameLocks/>
          </p:cNvGraphicFramePr>
          <p:nvPr>
            <p:extLst>
              <p:ext uri="{D42A27DB-BD31-4B8C-83A1-F6EECF244321}">
                <p14:modId xmlns:p14="http://schemas.microsoft.com/office/powerpoint/2010/main" val="290104395"/>
              </p:ext>
            </p:extLst>
          </p:nvPr>
        </p:nvGraphicFramePr>
        <p:xfrm>
          <a:off x="5367403" y="4201382"/>
          <a:ext cx="1558925" cy="910837"/>
        </p:xfrm>
        <a:graphic>
          <a:graphicData uri="http://schemas.openxmlformats.org/presentationml/2006/ole">
            <mc:AlternateContent xmlns:mc="http://schemas.openxmlformats.org/markup-compatibility/2006">
              <mc:Choice xmlns:v="urn:schemas-microsoft-com:vml" Requires="v">
                <p:oleObj spid="_x0000_s2398" name="Microsoft ClipArt Gallery" r:id="rId6" imgW="5032375" imgH="2876550" progId="">
                  <p:embed/>
                </p:oleObj>
              </mc:Choice>
              <mc:Fallback>
                <p:oleObj name="Microsoft ClipArt Gallery" r:id="rId6" imgW="5032375" imgH="2876550" progId="">
                  <p:embed/>
                  <p:pic>
                    <p:nvPicPr>
                      <p:cNvPr id="0" name="Picture 1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67403" y="4201382"/>
                        <a:ext cx="1558925" cy="910837"/>
                      </a:xfrm>
                      <a:prstGeom prst="rect">
                        <a:avLst/>
                      </a:prstGeom>
                      <a:noFill/>
                      <a:ln>
                        <a:noFill/>
                      </a:ln>
                      <a:effectLst/>
                      <a:extLst/>
                    </p:spPr>
                  </p:pic>
                </p:oleObj>
              </mc:Fallback>
            </mc:AlternateContent>
          </a:graphicData>
        </a:graphic>
      </p:graphicFrame>
      <p:graphicFrame>
        <p:nvGraphicFramePr>
          <p:cNvPr id="2051" name="Object 8"/>
          <p:cNvGraphicFramePr>
            <a:graphicFrameLocks/>
          </p:cNvGraphicFramePr>
          <p:nvPr>
            <p:extLst>
              <p:ext uri="{D42A27DB-BD31-4B8C-83A1-F6EECF244321}">
                <p14:modId xmlns:p14="http://schemas.microsoft.com/office/powerpoint/2010/main" val="364420542"/>
              </p:ext>
            </p:extLst>
          </p:nvPr>
        </p:nvGraphicFramePr>
        <p:xfrm>
          <a:off x="1458978" y="1686782"/>
          <a:ext cx="1363663" cy="1169231"/>
        </p:xfrm>
        <a:graphic>
          <a:graphicData uri="http://schemas.openxmlformats.org/presentationml/2006/ole">
            <mc:AlternateContent xmlns:mc="http://schemas.openxmlformats.org/markup-compatibility/2006">
              <mc:Choice xmlns:v="urn:schemas-microsoft-com:vml" Requires="v">
                <p:oleObj spid="_x0000_s2399" name="Microsoft ClipArt Gallery" r:id="rId8" imgW="5989638" imgH="5060950" progId="">
                  <p:embed/>
                </p:oleObj>
              </mc:Choice>
              <mc:Fallback>
                <p:oleObj name="Microsoft ClipArt Gallery" r:id="rId8" imgW="5989638" imgH="5060950" progId="">
                  <p:embed/>
                  <p:pic>
                    <p:nvPicPr>
                      <p:cNvPr id="0" name="Picture 11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8978" y="1686782"/>
                        <a:ext cx="1363663" cy="1169231"/>
                      </a:xfrm>
                      <a:prstGeom prst="rect">
                        <a:avLst/>
                      </a:prstGeom>
                      <a:noFill/>
                      <a:ln>
                        <a:noFill/>
                      </a:ln>
                      <a:effectLst/>
                      <a:extLst/>
                    </p:spPr>
                  </p:pic>
                </p:oleObj>
              </mc:Fallback>
            </mc:AlternateContent>
          </a:graphicData>
        </a:graphic>
      </p:graphicFrame>
      <p:graphicFrame>
        <p:nvGraphicFramePr>
          <p:cNvPr id="2052" name="Object 9"/>
          <p:cNvGraphicFramePr>
            <a:graphicFrameLocks/>
          </p:cNvGraphicFramePr>
          <p:nvPr>
            <p:extLst>
              <p:ext uri="{D42A27DB-BD31-4B8C-83A1-F6EECF244321}">
                <p14:modId xmlns:p14="http://schemas.microsoft.com/office/powerpoint/2010/main" val="2819807269"/>
              </p:ext>
            </p:extLst>
          </p:nvPr>
        </p:nvGraphicFramePr>
        <p:xfrm>
          <a:off x="404878" y="2202720"/>
          <a:ext cx="1533525" cy="1321037"/>
        </p:xfrm>
        <a:graphic>
          <a:graphicData uri="http://schemas.openxmlformats.org/presentationml/2006/ole">
            <mc:AlternateContent xmlns:mc="http://schemas.openxmlformats.org/markup-compatibility/2006">
              <mc:Choice xmlns:v="urn:schemas-microsoft-com:vml" Requires="v">
                <p:oleObj spid="_x0000_s2400" name="Microsoft ClipArt Gallery" r:id="rId10" imgW="6118225" imgH="5173663" progId="">
                  <p:embed/>
                </p:oleObj>
              </mc:Choice>
              <mc:Fallback>
                <p:oleObj name="Microsoft ClipArt Gallery" r:id="rId10" imgW="6118225" imgH="5173663" progId="">
                  <p:embed/>
                  <p:pic>
                    <p:nvPicPr>
                      <p:cNvPr id="0" name="Picture 11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4878" y="2202720"/>
                        <a:ext cx="1533525" cy="1321037"/>
                      </a:xfrm>
                      <a:prstGeom prst="rect">
                        <a:avLst/>
                      </a:prstGeom>
                      <a:noFill/>
                      <a:ln>
                        <a:noFill/>
                      </a:ln>
                      <a:effectLst/>
                      <a:extLst/>
                    </p:spPr>
                  </p:pic>
                </p:oleObj>
              </mc:Fallback>
            </mc:AlternateContent>
          </a:graphicData>
        </a:graphic>
      </p:graphicFrame>
      <p:graphicFrame>
        <p:nvGraphicFramePr>
          <p:cNvPr id="2053" name="Object 10"/>
          <p:cNvGraphicFramePr>
            <a:graphicFrameLocks/>
          </p:cNvGraphicFramePr>
          <p:nvPr>
            <p:extLst>
              <p:ext uri="{D42A27DB-BD31-4B8C-83A1-F6EECF244321}">
                <p14:modId xmlns:p14="http://schemas.microsoft.com/office/powerpoint/2010/main" val="320670603"/>
              </p:ext>
            </p:extLst>
          </p:nvPr>
        </p:nvGraphicFramePr>
        <p:xfrm>
          <a:off x="1057341" y="4691372"/>
          <a:ext cx="1568450" cy="998045"/>
        </p:xfrm>
        <a:graphic>
          <a:graphicData uri="http://schemas.openxmlformats.org/presentationml/2006/ole">
            <mc:AlternateContent xmlns:mc="http://schemas.openxmlformats.org/markup-compatibility/2006">
              <mc:Choice xmlns:v="urn:schemas-microsoft-com:vml" Requires="v">
                <p:oleObj spid="_x0000_s2401" name="Microsoft ClipArt Gallery" r:id="rId12" imgW="4054475" imgH="2538413" progId="">
                  <p:embed/>
                </p:oleObj>
              </mc:Choice>
              <mc:Fallback>
                <p:oleObj name="Microsoft ClipArt Gallery" r:id="rId12" imgW="4054475" imgH="2538413" progId="">
                  <p:embed/>
                  <p:pic>
                    <p:nvPicPr>
                      <p:cNvPr id="0" name="Picture 113"/>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7341" y="4691372"/>
                        <a:ext cx="1568450" cy="998045"/>
                      </a:xfrm>
                      <a:prstGeom prst="rect">
                        <a:avLst/>
                      </a:prstGeom>
                      <a:noFill/>
                      <a:ln>
                        <a:noFill/>
                      </a:ln>
                      <a:effectLst/>
                      <a:extLst/>
                    </p:spPr>
                  </p:pic>
                </p:oleObj>
              </mc:Fallback>
            </mc:AlternateContent>
          </a:graphicData>
        </a:graphic>
      </p:graphicFrame>
      <p:sp>
        <p:nvSpPr>
          <p:cNvPr id="2060" name="Rectangle 11"/>
          <p:cNvSpPr>
            <a:spLocks noChangeArrowheads="1"/>
          </p:cNvSpPr>
          <p:nvPr/>
        </p:nvSpPr>
        <p:spPr bwMode="auto">
          <a:xfrm>
            <a:off x="498541" y="1380395"/>
            <a:ext cx="2119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Other clubs &amp; activities</a:t>
            </a:r>
          </a:p>
        </p:txBody>
      </p:sp>
      <p:sp>
        <p:nvSpPr>
          <p:cNvPr id="2061" name="Oval 12"/>
          <p:cNvSpPr>
            <a:spLocks noChangeArrowheads="1"/>
          </p:cNvSpPr>
          <p:nvPr/>
        </p:nvSpPr>
        <p:spPr bwMode="auto">
          <a:xfrm>
            <a:off x="3925953" y="2912332"/>
            <a:ext cx="4864100" cy="270021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grpSp>
        <p:nvGrpSpPr>
          <p:cNvPr id="2062" name="Group 13"/>
          <p:cNvGrpSpPr>
            <a:grpSpLocks/>
          </p:cNvGrpSpPr>
          <p:nvPr/>
        </p:nvGrpSpPr>
        <p:grpSpPr bwMode="auto">
          <a:xfrm>
            <a:off x="4410141" y="3358420"/>
            <a:ext cx="612775" cy="624989"/>
            <a:chOff x="2757" y="2685"/>
            <a:chExt cx="386" cy="387"/>
          </a:xfrm>
        </p:grpSpPr>
        <p:sp>
          <p:nvSpPr>
            <p:cNvPr id="2079" name="Oval 14"/>
            <p:cNvSpPr>
              <a:spLocks noChangeArrowheads="1"/>
            </p:cNvSpPr>
            <p:nvPr/>
          </p:nvSpPr>
          <p:spPr bwMode="auto">
            <a:xfrm>
              <a:off x="2757" y="2685"/>
              <a:ext cx="386" cy="387"/>
            </a:xfrm>
            <a:prstGeom prst="ellipse">
              <a:avLst/>
            </a:prstGeom>
            <a:solidFill>
              <a:srgbClr val="0000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AU"/>
            </a:p>
          </p:txBody>
        </p:sp>
        <p:grpSp>
          <p:nvGrpSpPr>
            <p:cNvPr id="2080" name="Group 15"/>
            <p:cNvGrpSpPr>
              <a:grpSpLocks/>
            </p:cNvGrpSpPr>
            <p:nvPr/>
          </p:nvGrpSpPr>
          <p:grpSpPr bwMode="auto">
            <a:xfrm>
              <a:off x="2862" y="2731"/>
              <a:ext cx="166" cy="284"/>
              <a:chOff x="2862" y="2731"/>
              <a:chExt cx="166" cy="284"/>
            </a:xfrm>
          </p:grpSpPr>
          <p:sp>
            <p:nvSpPr>
              <p:cNvPr id="2081" name="Freeform 16"/>
              <p:cNvSpPr>
                <a:spLocks/>
              </p:cNvSpPr>
              <p:nvPr/>
            </p:nvSpPr>
            <p:spPr bwMode="auto">
              <a:xfrm>
                <a:off x="2934" y="2731"/>
                <a:ext cx="22" cy="284"/>
              </a:xfrm>
              <a:custGeom>
                <a:avLst/>
                <a:gdLst>
                  <a:gd name="T0" fmla="*/ 0 w 22"/>
                  <a:gd name="T1" fmla="*/ 0 h 284"/>
                  <a:gd name="T2" fmla="*/ 21 w 22"/>
                  <a:gd name="T3" fmla="*/ 0 h 284"/>
                  <a:gd name="T4" fmla="*/ 21 w 22"/>
                  <a:gd name="T5" fmla="*/ 283 h 284"/>
                  <a:gd name="T6" fmla="*/ 0 w 22"/>
                  <a:gd name="T7" fmla="*/ 283 h 284"/>
                  <a:gd name="T8" fmla="*/ 0 w 22"/>
                  <a:gd name="T9" fmla="*/ 0 h 284"/>
                  <a:gd name="T10" fmla="*/ 0 60000 65536"/>
                  <a:gd name="T11" fmla="*/ 0 60000 65536"/>
                  <a:gd name="T12" fmla="*/ 0 60000 65536"/>
                  <a:gd name="T13" fmla="*/ 0 60000 65536"/>
                  <a:gd name="T14" fmla="*/ 0 60000 65536"/>
                  <a:gd name="T15" fmla="*/ 0 w 22"/>
                  <a:gd name="T16" fmla="*/ 0 h 284"/>
                  <a:gd name="T17" fmla="*/ 22 w 22"/>
                  <a:gd name="T18" fmla="*/ 284 h 284"/>
                </a:gdLst>
                <a:ahLst/>
                <a:cxnLst>
                  <a:cxn ang="T10">
                    <a:pos x="T0" y="T1"/>
                  </a:cxn>
                  <a:cxn ang="T11">
                    <a:pos x="T2" y="T3"/>
                  </a:cxn>
                  <a:cxn ang="T12">
                    <a:pos x="T4" y="T5"/>
                  </a:cxn>
                  <a:cxn ang="T13">
                    <a:pos x="T6" y="T7"/>
                  </a:cxn>
                  <a:cxn ang="T14">
                    <a:pos x="T8" y="T9"/>
                  </a:cxn>
                </a:cxnLst>
                <a:rect l="T15" t="T16" r="T17" b="T18"/>
                <a:pathLst>
                  <a:path w="22" h="284">
                    <a:moveTo>
                      <a:pt x="0" y="0"/>
                    </a:moveTo>
                    <a:lnTo>
                      <a:pt x="21" y="0"/>
                    </a:lnTo>
                    <a:lnTo>
                      <a:pt x="21" y="283"/>
                    </a:lnTo>
                    <a:lnTo>
                      <a:pt x="0" y="283"/>
                    </a:lnTo>
                    <a:lnTo>
                      <a:pt x="0" y="0"/>
                    </a:lnTo>
                  </a:path>
                </a:pathLst>
              </a:custGeom>
              <a:solidFill>
                <a:srgbClr val="FFFFFF"/>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endParaRPr lang="en-AU"/>
              </a:p>
            </p:txBody>
          </p:sp>
          <p:sp>
            <p:nvSpPr>
              <p:cNvPr id="2082" name="Freeform 17"/>
              <p:cNvSpPr>
                <a:spLocks/>
              </p:cNvSpPr>
              <p:nvPr/>
            </p:nvSpPr>
            <p:spPr bwMode="auto">
              <a:xfrm>
                <a:off x="2862" y="2752"/>
                <a:ext cx="166" cy="242"/>
              </a:xfrm>
              <a:custGeom>
                <a:avLst/>
                <a:gdLst>
                  <a:gd name="T0" fmla="*/ 34 w 166"/>
                  <a:gd name="T1" fmla="*/ 142 h 242"/>
                  <a:gd name="T2" fmla="*/ 113 w 166"/>
                  <a:gd name="T3" fmla="*/ 142 h 242"/>
                  <a:gd name="T4" fmla="*/ 113 w 166"/>
                  <a:gd name="T5" fmla="*/ 199 h 242"/>
                  <a:gd name="T6" fmla="*/ 52 w 166"/>
                  <a:gd name="T7" fmla="*/ 199 h 242"/>
                  <a:gd name="T8" fmla="*/ 52 w 166"/>
                  <a:gd name="T9" fmla="*/ 178 h 242"/>
                  <a:gd name="T10" fmla="*/ 0 w 166"/>
                  <a:gd name="T11" fmla="*/ 178 h 242"/>
                  <a:gd name="T12" fmla="*/ 0 w 166"/>
                  <a:gd name="T13" fmla="*/ 213 h 242"/>
                  <a:gd name="T14" fmla="*/ 34 w 166"/>
                  <a:gd name="T15" fmla="*/ 241 h 242"/>
                  <a:gd name="T16" fmla="*/ 130 w 166"/>
                  <a:gd name="T17" fmla="*/ 241 h 242"/>
                  <a:gd name="T18" fmla="*/ 165 w 166"/>
                  <a:gd name="T19" fmla="*/ 213 h 242"/>
                  <a:gd name="T20" fmla="*/ 165 w 166"/>
                  <a:gd name="T21" fmla="*/ 129 h 242"/>
                  <a:gd name="T22" fmla="*/ 130 w 166"/>
                  <a:gd name="T23" fmla="*/ 100 h 242"/>
                  <a:gd name="T24" fmla="*/ 52 w 166"/>
                  <a:gd name="T25" fmla="*/ 100 h 242"/>
                  <a:gd name="T26" fmla="*/ 52 w 166"/>
                  <a:gd name="T27" fmla="*/ 44 h 242"/>
                  <a:gd name="T28" fmla="*/ 113 w 166"/>
                  <a:gd name="T29" fmla="*/ 44 h 242"/>
                  <a:gd name="T30" fmla="*/ 113 w 166"/>
                  <a:gd name="T31" fmla="*/ 65 h 242"/>
                  <a:gd name="T32" fmla="*/ 165 w 166"/>
                  <a:gd name="T33" fmla="*/ 65 h 242"/>
                  <a:gd name="T34" fmla="*/ 165 w 166"/>
                  <a:gd name="T35" fmla="*/ 29 h 242"/>
                  <a:gd name="T36" fmla="*/ 130 w 166"/>
                  <a:gd name="T37" fmla="*/ 0 h 242"/>
                  <a:gd name="T38" fmla="*/ 34 w 166"/>
                  <a:gd name="T39" fmla="*/ 0 h 242"/>
                  <a:gd name="T40" fmla="*/ 0 w 166"/>
                  <a:gd name="T41" fmla="*/ 29 h 242"/>
                  <a:gd name="T42" fmla="*/ 0 w 166"/>
                  <a:gd name="T43" fmla="*/ 114 h 242"/>
                  <a:gd name="T44" fmla="*/ 34 w 166"/>
                  <a:gd name="T45" fmla="*/ 142 h 2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42"/>
                  <a:gd name="T71" fmla="*/ 166 w 166"/>
                  <a:gd name="T72" fmla="*/ 242 h 2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42">
                    <a:moveTo>
                      <a:pt x="34" y="142"/>
                    </a:moveTo>
                    <a:lnTo>
                      <a:pt x="113" y="142"/>
                    </a:lnTo>
                    <a:lnTo>
                      <a:pt x="113" y="199"/>
                    </a:lnTo>
                    <a:lnTo>
                      <a:pt x="52" y="199"/>
                    </a:lnTo>
                    <a:lnTo>
                      <a:pt x="52" y="178"/>
                    </a:lnTo>
                    <a:lnTo>
                      <a:pt x="0" y="178"/>
                    </a:lnTo>
                    <a:lnTo>
                      <a:pt x="0" y="213"/>
                    </a:lnTo>
                    <a:lnTo>
                      <a:pt x="34" y="241"/>
                    </a:lnTo>
                    <a:lnTo>
                      <a:pt x="130" y="241"/>
                    </a:lnTo>
                    <a:lnTo>
                      <a:pt x="165" y="213"/>
                    </a:lnTo>
                    <a:lnTo>
                      <a:pt x="165" y="129"/>
                    </a:lnTo>
                    <a:lnTo>
                      <a:pt x="130" y="100"/>
                    </a:lnTo>
                    <a:lnTo>
                      <a:pt x="52" y="100"/>
                    </a:lnTo>
                    <a:lnTo>
                      <a:pt x="52" y="44"/>
                    </a:lnTo>
                    <a:lnTo>
                      <a:pt x="113" y="44"/>
                    </a:lnTo>
                    <a:lnTo>
                      <a:pt x="113" y="65"/>
                    </a:lnTo>
                    <a:lnTo>
                      <a:pt x="165" y="65"/>
                    </a:lnTo>
                    <a:lnTo>
                      <a:pt x="165" y="29"/>
                    </a:lnTo>
                    <a:lnTo>
                      <a:pt x="130" y="0"/>
                    </a:lnTo>
                    <a:lnTo>
                      <a:pt x="34" y="0"/>
                    </a:lnTo>
                    <a:lnTo>
                      <a:pt x="0" y="29"/>
                    </a:lnTo>
                    <a:lnTo>
                      <a:pt x="0" y="114"/>
                    </a:lnTo>
                    <a:lnTo>
                      <a:pt x="34" y="142"/>
                    </a:lnTo>
                  </a:path>
                </a:pathLst>
              </a:custGeom>
              <a:solidFill>
                <a:srgbClr val="FFFFFF"/>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endParaRPr lang="en-AU"/>
              </a:p>
            </p:txBody>
          </p:sp>
        </p:grpSp>
      </p:grpSp>
      <p:sp>
        <p:nvSpPr>
          <p:cNvPr id="2063" name="AutoShape 18"/>
          <p:cNvSpPr>
            <a:spLocks noChangeArrowheads="1"/>
          </p:cNvSpPr>
          <p:nvPr/>
        </p:nvSpPr>
        <p:spPr bwMode="auto">
          <a:xfrm rot="16200000">
            <a:off x="4383153" y="4207732"/>
            <a:ext cx="607225" cy="292100"/>
          </a:xfrm>
          <a:prstGeom prst="rightArrow">
            <a:avLst>
              <a:gd name="adj1" fmla="val 50000"/>
              <a:gd name="adj2" fmla="val 102183"/>
            </a:avLst>
          </a:prstGeom>
          <a:solidFill>
            <a:schemeClr val="accent1"/>
          </a:solidFill>
          <a:ln w="12700">
            <a:solidFill>
              <a:schemeClr val="tx1"/>
            </a:solidFill>
            <a:miter lim="800000"/>
            <a:headEnd/>
            <a:tailEnd/>
          </a:ln>
        </p:spPr>
        <p:txBody>
          <a:bodyPr wrap="none" anchor="ctr"/>
          <a:lstStyle/>
          <a:p>
            <a:endParaRPr lang="en-AU"/>
          </a:p>
        </p:txBody>
      </p:sp>
      <p:grpSp>
        <p:nvGrpSpPr>
          <p:cNvPr id="2064" name="Group 19"/>
          <p:cNvGrpSpPr>
            <a:grpSpLocks/>
          </p:cNvGrpSpPr>
          <p:nvPr/>
        </p:nvGrpSpPr>
        <p:grpSpPr bwMode="auto">
          <a:xfrm>
            <a:off x="6534216" y="3058382"/>
            <a:ext cx="1044575" cy="805865"/>
            <a:chOff x="4095" y="2496"/>
            <a:chExt cx="658" cy="499"/>
          </a:xfrm>
        </p:grpSpPr>
        <p:sp>
          <p:nvSpPr>
            <p:cNvPr id="2077" name="Freeform 20"/>
            <p:cNvSpPr>
              <a:spLocks/>
            </p:cNvSpPr>
            <p:nvPr/>
          </p:nvSpPr>
          <p:spPr bwMode="auto">
            <a:xfrm>
              <a:off x="4095" y="2496"/>
              <a:ext cx="310" cy="499"/>
            </a:xfrm>
            <a:custGeom>
              <a:avLst/>
              <a:gdLst>
                <a:gd name="T0" fmla="*/ 124 w 310"/>
                <a:gd name="T1" fmla="*/ 70 h 499"/>
                <a:gd name="T2" fmla="*/ 114 w 310"/>
                <a:gd name="T3" fmla="*/ 59 h 499"/>
                <a:gd name="T4" fmla="*/ 109 w 310"/>
                <a:gd name="T5" fmla="*/ 45 h 499"/>
                <a:gd name="T6" fmla="*/ 111 w 310"/>
                <a:gd name="T7" fmla="*/ 27 h 499"/>
                <a:gd name="T8" fmla="*/ 121 w 310"/>
                <a:gd name="T9" fmla="*/ 13 h 499"/>
                <a:gd name="T10" fmla="*/ 136 w 310"/>
                <a:gd name="T11" fmla="*/ 3 h 499"/>
                <a:gd name="T12" fmla="*/ 153 w 310"/>
                <a:gd name="T13" fmla="*/ 0 h 499"/>
                <a:gd name="T14" fmla="*/ 172 w 310"/>
                <a:gd name="T15" fmla="*/ 4 h 499"/>
                <a:gd name="T16" fmla="*/ 186 w 310"/>
                <a:gd name="T17" fmla="*/ 14 h 499"/>
                <a:gd name="T18" fmla="*/ 194 w 310"/>
                <a:gd name="T19" fmla="*/ 27 h 499"/>
                <a:gd name="T20" fmla="*/ 196 w 310"/>
                <a:gd name="T21" fmla="*/ 44 h 499"/>
                <a:gd name="T22" fmla="*/ 192 w 310"/>
                <a:gd name="T23" fmla="*/ 60 h 499"/>
                <a:gd name="T24" fmla="*/ 181 w 310"/>
                <a:gd name="T25" fmla="*/ 71 h 499"/>
                <a:gd name="T26" fmla="*/ 179 w 310"/>
                <a:gd name="T27" fmla="*/ 87 h 499"/>
                <a:gd name="T28" fmla="*/ 227 w 310"/>
                <a:gd name="T29" fmla="*/ 107 h 499"/>
                <a:gd name="T30" fmla="*/ 250 w 310"/>
                <a:gd name="T31" fmla="*/ 161 h 499"/>
                <a:gd name="T32" fmla="*/ 276 w 310"/>
                <a:gd name="T33" fmla="*/ 216 h 499"/>
                <a:gd name="T34" fmla="*/ 304 w 310"/>
                <a:gd name="T35" fmla="*/ 246 h 499"/>
                <a:gd name="T36" fmla="*/ 309 w 310"/>
                <a:gd name="T37" fmla="*/ 264 h 499"/>
                <a:gd name="T38" fmla="*/ 305 w 310"/>
                <a:gd name="T39" fmla="*/ 282 h 499"/>
                <a:gd name="T40" fmla="*/ 295 w 310"/>
                <a:gd name="T41" fmla="*/ 292 h 499"/>
                <a:gd name="T42" fmla="*/ 288 w 310"/>
                <a:gd name="T43" fmla="*/ 296 h 499"/>
                <a:gd name="T44" fmla="*/ 274 w 310"/>
                <a:gd name="T45" fmla="*/ 288 h 499"/>
                <a:gd name="T46" fmla="*/ 266 w 310"/>
                <a:gd name="T47" fmla="*/ 271 h 499"/>
                <a:gd name="T48" fmla="*/ 263 w 310"/>
                <a:gd name="T49" fmla="*/ 251 h 499"/>
                <a:gd name="T50" fmla="*/ 263 w 310"/>
                <a:gd name="T51" fmla="*/ 232 h 499"/>
                <a:gd name="T52" fmla="*/ 220 w 310"/>
                <a:gd name="T53" fmla="*/ 175 h 499"/>
                <a:gd name="T54" fmla="*/ 199 w 310"/>
                <a:gd name="T55" fmla="*/ 261 h 499"/>
                <a:gd name="T56" fmla="*/ 229 w 310"/>
                <a:gd name="T57" fmla="*/ 412 h 499"/>
                <a:gd name="T58" fmla="*/ 248 w 310"/>
                <a:gd name="T59" fmla="*/ 462 h 499"/>
                <a:gd name="T60" fmla="*/ 274 w 310"/>
                <a:gd name="T61" fmla="*/ 470 h 499"/>
                <a:gd name="T62" fmla="*/ 291 w 310"/>
                <a:gd name="T63" fmla="*/ 486 h 499"/>
                <a:gd name="T64" fmla="*/ 192 w 310"/>
                <a:gd name="T65" fmla="*/ 498 h 499"/>
                <a:gd name="T66" fmla="*/ 143 w 310"/>
                <a:gd name="T67" fmla="*/ 412 h 499"/>
                <a:gd name="T68" fmla="*/ 16 w 310"/>
                <a:gd name="T69" fmla="*/ 490 h 499"/>
                <a:gd name="T70" fmla="*/ 29 w 310"/>
                <a:gd name="T71" fmla="*/ 474 h 499"/>
                <a:gd name="T72" fmla="*/ 54 w 310"/>
                <a:gd name="T73" fmla="*/ 463 h 499"/>
                <a:gd name="T74" fmla="*/ 82 w 310"/>
                <a:gd name="T75" fmla="*/ 412 h 499"/>
                <a:gd name="T76" fmla="*/ 110 w 310"/>
                <a:gd name="T77" fmla="*/ 261 h 499"/>
                <a:gd name="T78" fmla="*/ 89 w 310"/>
                <a:gd name="T79" fmla="*/ 175 h 499"/>
                <a:gd name="T80" fmla="*/ 61 w 310"/>
                <a:gd name="T81" fmla="*/ 213 h 499"/>
                <a:gd name="T82" fmla="*/ 45 w 310"/>
                <a:gd name="T83" fmla="*/ 246 h 499"/>
                <a:gd name="T84" fmla="*/ 43 w 310"/>
                <a:gd name="T85" fmla="*/ 270 h 499"/>
                <a:gd name="T86" fmla="*/ 34 w 310"/>
                <a:gd name="T87" fmla="*/ 288 h 499"/>
                <a:gd name="T88" fmla="*/ 23 w 310"/>
                <a:gd name="T89" fmla="*/ 296 h 499"/>
                <a:gd name="T90" fmla="*/ 14 w 310"/>
                <a:gd name="T91" fmla="*/ 292 h 499"/>
                <a:gd name="T92" fmla="*/ 4 w 310"/>
                <a:gd name="T93" fmla="*/ 282 h 499"/>
                <a:gd name="T94" fmla="*/ 0 w 310"/>
                <a:gd name="T95" fmla="*/ 263 h 499"/>
                <a:gd name="T96" fmla="*/ 7 w 310"/>
                <a:gd name="T97" fmla="*/ 243 h 499"/>
                <a:gd name="T98" fmla="*/ 31 w 310"/>
                <a:gd name="T99" fmla="*/ 219 h 499"/>
                <a:gd name="T100" fmla="*/ 58 w 310"/>
                <a:gd name="T101" fmla="*/ 162 h 499"/>
                <a:gd name="T102" fmla="*/ 82 w 310"/>
                <a:gd name="T103" fmla="*/ 107 h 499"/>
                <a:gd name="T104" fmla="*/ 130 w 310"/>
                <a:gd name="T105" fmla="*/ 87 h 4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0"/>
                <a:gd name="T160" fmla="*/ 0 h 499"/>
                <a:gd name="T161" fmla="*/ 310 w 310"/>
                <a:gd name="T162" fmla="*/ 499 h 4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0" h="499">
                  <a:moveTo>
                    <a:pt x="135" y="76"/>
                  </a:moveTo>
                  <a:lnTo>
                    <a:pt x="130" y="74"/>
                  </a:lnTo>
                  <a:lnTo>
                    <a:pt x="124" y="70"/>
                  </a:lnTo>
                  <a:lnTo>
                    <a:pt x="120" y="67"/>
                  </a:lnTo>
                  <a:lnTo>
                    <a:pt x="117" y="63"/>
                  </a:lnTo>
                  <a:lnTo>
                    <a:pt x="114" y="59"/>
                  </a:lnTo>
                  <a:lnTo>
                    <a:pt x="112" y="55"/>
                  </a:lnTo>
                  <a:lnTo>
                    <a:pt x="110" y="51"/>
                  </a:lnTo>
                  <a:lnTo>
                    <a:pt x="109" y="45"/>
                  </a:lnTo>
                  <a:lnTo>
                    <a:pt x="109" y="39"/>
                  </a:lnTo>
                  <a:lnTo>
                    <a:pt x="110" y="33"/>
                  </a:lnTo>
                  <a:lnTo>
                    <a:pt x="111" y="27"/>
                  </a:lnTo>
                  <a:lnTo>
                    <a:pt x="114" y="22"/>
                  </a:lnTo>
                  <a:lnTo>
                    <a:pt x="117" y="16"/>
                  </a:lnTo>
                  <a:lnTo>
                    <a:pt x="121" y="13"/>
                  </a:lnTo>
                  <a:lnTo>
                    <a:pt x="126" y="9"/>
                  </a:lnTo>
                  <a:lnTo>
                    <a:pt x="131" y="6"/>
                  </a:lnTo>
                  <a:lnTo>
                    <a:pt x="136" y="3"/>
                  </a:lnTo>
                  <a:lnTo>
                    <a:pt x="141" y="1"/>
                  </a:lnTo>
                  <a:lnTo>
                    <a:pt x="147" y="0"/>
                  </a:lnTo>
                  <a:lnTo>
                    <a:pt x="153" y="0"/>
                  </a:lnTo>
                  <a:lnTo>
                    <a:pt x="159" y="0"/>
                  </a:lnTo>
                  <a:lnTo>
                    <a:pt x="165" y="2"/>
                  </a:lnTo>
                  <a:lnTo>
                    <a:pt x="172" y="4"/>
                  </a:lnTo>
                  <a:lnTo>
                    <a:pt x="176" y="7"/>
                  </a:lnTo>
                  <a:lnTo>
                    <a:pt x="181" y="10"/>
                  </a:lnTo>
                  <a:lnTo>
                    <a:pt x="186" y="14"/>
                  </a:lnTo>
                  <a:lnTo>
                    <a:pt x="189" y="17"/>
                  </a:lnTo>
                  <a:lnTo>
                    <a:pt x="192" y="23"/>
                  </a:lnTo>
                  <a:lnTo>
                    <a:pt x="194" y="27"/>
                  </a:lnTo>
                  <a:lnTo>
                    <a:pt x="196" y="32"/>
                  </a:lnTo>
                  <a:lnTo>
                    <a:pt x="197" y="39"/>
                  </a:lnTo>
                  <a:lnTo>
                    <a:pt x="196" y="44"/>
                  </a:lnTo>
                  <a:lnTo>
                    <a:pt x="195" y="50"/>
                  </a:lnTo>
                  <a:lnTo>
                    <a:pt x="193" y="55"/>
                  </a:lnTo>
                  <a:lnTo>
                    <a:pt x="192" y="60"/>
                  </a:lnTo>
                  <a:lnTo>
                    <a:pt x="188" y="64"/>
                  </a:lnTo>
                  <a:lnTo>
                    <a:pt x="185" y="68"/>
                  </a:lnTo>
                  <a:lnTo>
                    <a:pt x="181" y="71"/>
                  </a:lnTo>
                  <a:lnTo>
                    <a:pt x="177" y="74"/>
                  </a:lnTo>
                  <a:lnTo>
                    <a:pt x="173" y="76"/>
                  </a:lnTo>
                  <a:lnTo>
                    <a:pt x="179" y="87"/>
                  </a:lnTo>
                  <a:lnTo>
                    <a:pt x="188" y="95"/>
                  </a:lnTo>
                  <a:lnTo>
                    <a:pt x="210" y="100"/>
                  </a:lnTo>
                  <a:lnTo>
                    <a:pt x="227" y="107"/>
                  </a:lnTo>
                  <a:lnTo>
                    <a:pt x="235" y="119"/>
                  </a:lnTo>
                  <a:lnTo>
                    <a:pt x="244" y="142"/>
                  </a:lnTo>
                  <a:lnTo>
                    <a:pt x="250" y="161"/>
                  </a:lnTo>
                  <a:lnTo>
                    <a:pt x="256" y="183"/>
                  </a:lnTo>
                  <a:lnTo>
                    <a:pt x="263" y="195"/>
                  </a:lnTo>
                  <a:lnTo>
                    <a:pt x="276" y="216"/>
                  </a:lnTo>
                  <a:lnTo>
                    <a:pt x="289" y="234"/>
                  </a:lnTo>
                  <a:lnTo>
                    <a:pt x="302" y="242"/>
                  </a:lnTo>
                  <a:lnTo>
                    <a:pt x="304" y="246"/>
                  </a:lnTo>
                  <a:lnTo>
                    <a:pt x="307" y="250"/>
                  </a:lnTo>
                  <a:lnTo>
                    <a:pt x="308" y="256"/>
                  </a:lnTo>
                  <a:lnTo>
                    <a:pt x="309" y="264"/>
                  </a:lnTo>
                  <a:lnTo>
                    <a:pt x="308" y="271"/>
                  </a:lnTo>
                  <a:lnTo>
                    <a:pt x="307" y="276"/>
                  </a:lnTo>
                  <a:lnTo>
                    <a:pt x="305" y="282"/>
                  </a:lnTo>
                  <a:lnTo>
                    <a:pt x="302" y="287"/>
                  </a:lnTo>
                  <a:lnTo>
                    <a:pt x="298" y="290"/>
                  </a:lnTo>
                  <a:lnTo>
                    <a:pt x="295" y="292"/>
                  </a:lnTo>
                  <a:lnTo>
                    <a:pt x="293" y="296"/>
                  </a:lnTo>
                  <a:lnTo>
                    <a:pt x="291" y="297"/>
                  </a:lnTo>
                  <a:lnTo>
                    <a:pt x="288" y="296"/>
                  </a:lnTo>
                  <a:lnTo>
                    <a:pt x="284" y="295"/>
                  </a:lnTo>
                  <a:lnTo>
                    <a:pt x="279" y="292"/>
                  </a:lnTo>
                  <a:lnTo>
                    <a:pt x="274" y="288"/>
                  </a:lnTo>
                  <a:lnTo>
                    <a:pt x="270" y="282"/>
                  </a:lnTo>
                  <a:lnTo>
                    <a:pt x="268" y="277"/>
                  </a:lnTo>
                  <a:lnTo>
                    <a:pt x="266" y="271"/>
                  </a:lnTo>
                  <a:lnTo>
                    <a:pt x="265" y="265"/>
                  </a:lnTo>
                  <a:lnTo>
                    <a:pt x="263" y="258"/>
                  </a:lnTo>
                  <a:lnTo>
                    <a:pt x="263" y="251"/>
                  </a:lnTo>
                  <a:lnTo>
                    <a:pt x="264" y="245"/>
                  </a:lnTo>
                  <a:lnTo>
                    <a:pt x="264" y="238"/>
                  </a:lnTo>
                  <a:lnTo>
                    <a:pt x="263" y="232"/>
                  </a:lnTo>
                  <a:lnTo>
                    <a:pt x="244" y="207"/>
                  </a:lnTo>
                  <a:lnTo>
                    <a:pt x="228" y="188"/>
                  </a:lnTo>
                  <a:lnTo>
                    <a:pt x="220" y="175"/>
                  </a:lnTo>
                  <a:lnTo>
                    <a:pt x="216" y="177"/>
                  </a:lnTo>
                  <a:lnTo>
                    <a:pt x="206" y="224"/>
                  </a:lnTo>
                  <a:lnTo>
                    <a:pt x="199" y="261"/>
                  </a:lnTo>
                  <a:lnTo>
                    <a:pt x="209" y="314"/>
                  </a:lnTo>
                  <a:lnTo>
                    <a:pt x="217" y="350"/>
                  </a:lnTo>
                  <a:lnTo>
                    <a:pt x="229" y="412"/>
                  </a:lnTo>
                  <a:lnTo>
                    <a:pt x="238" y="457"/>
                  </a:lnTo>
                  <a:lnTo>
                    <a:pt x="242" y="461"/>
                  </a:lnTo>
                  <a:lnTo>
                    <a:pt x="248" y="462"/>
                  </a:lnTo>
                  <a:lnTo>
                    <a:pt x="258" y="464"/>
                  </a:lnTo>
                  <a:lnTo>
                    <a:pt x="266" y="466"/>
                  </a:lnTo>
                  <a:lnTo>
                    <a:pt x="274" y="470"/>
                  </a:lnTo>
                  <a:lnTo>
                    <a:pt x="280" y="475"/>
                  </a:lnTo>
                  <a:lnTo>
                    <a:pt x="287" y="480"/>
                  </a:lnTo>
                  <a:lnTo>
                    <a:pt x="291" y="486"/>
                  </a:lnTo>
                  <a:lnTo>
                    <a:pt x="293" y="491"/>
                  </a:lnTo>
                  <a:lnTo>
                    <a:pt x="294" y="498"/>
                  </a:lnTo>
                  <a:lnTo>
                    <a:pt x="192" y="498"/>
                  </a:lnTo>
                  <a:lnTo>
                    <a:pt x="168" y="412"/>
                  </a:lnTo>
                  <a:lnTo>
                    <a:pt x="156" y="368"/>
                  </a:lnTo>
                  <a:lnTo>
                    <a:pt x="143" y="412"/>
                  </a:lnTo>
                  <a:lnTo>
                    <a:pt x="116" y="498"/>
                  </a:lnTo>
                  <a:lnTo>
                    <a:pt x="15" y="498"/>
                  </a:lnTo>
                  <a:lnTo>
                    <a:pt x="16" y="490"/>
                  </a:lnTo>
                  <a:lnTo>
                    <a:pt x="19" y="485"/>
                  </a:lnTo>
                  <a:lnTo>
                    <a:pt x="23" y="479"/>
                  </a:lnTo>
                  <a:lnTo>
                    <a:pt x="29" y="474"/>
                  </a:lnTo>
                  <a:lnTo>
                    <a:pt x="36" y="469"/>
                  </a:lnTo>
                  <a:lnTo>
                    <a:pt x="45" y="466"/>
                  </a:lnTo>
                  <a:lnTo>
                    <a:pt x="54" y="463"/>
                  </a:lnTo>
                  <a:lnTo>
                    <a:pt x="66" y="460"/>
                  </a:lnTo>
                  <a:lnTo>
                    <a:pt x="72" y="454"/>
                  </a:lnTo>
                  <a:lnTo>
                    <a:pt x="82" y="412"/>
                  </a:lnTo>
                  <a:lnTo>
                    <a:pt x="94" y="350"/>
                  </a:lnTo>
                  <a:lnTo>
                    <a:pt x="100" y="314"/>
                  </a:lnTo>
                  <a:lnTo>
                    <a:pt x="110" y="261"/>
                  </a:lnTo>
                  <a:lnTo>
                    <a:pt x="103" y="224"/>
                  </a:lnTo>
                  <a:lnTo>
                    <a:pt x="91" y="177"/>
                  </a:lnTo>
                  <a:lnTo>
                    <a:pt x="89" y="175"/>
                  </a:lnTo>
                  <a:lnTo>
                    <a:pt x="84" y="183"/>
                  </a:lnTo>
                  <a:lnTo>
                    <a:pt x="72" y="198"/>
                  </a:lnTo>
                  <a:lnTo>
                    <a:pt x="61" y="213"/>
                  </a:lnTo>
                  <a:lnTo>
                    <a:pt x="45" y="233"/>
                  </a:lnTo>
                  <a:lnTo>
                    <a:pt x="44" y="240"/>
                  </a:lnTo>
                  <a:lnTo>
                    <a:pt x="45" y="246"/>
                  </a:lnTo>
                  <a:lnTo>
                    <a:pt x="46" y="252"/>
                  </a:lnTo>
                  <a:lnTo>
                    <a:pt x="45" y="261"/>
                  </a:lnTo>
                  <a:lnTo>
                    <a:pt x="43" y="270"/>
                  </a:lnTo>
                  <a:lnTo>
                    <a:pt x="39" y="280"/>
                  </a:lnTo>
                  <a:lnTo>
                    <a:pt x="37" y="285"/>
                  </a:lnTo>
                  <a:lnTo>
                    <a:pt x="34" y="288"/>
                  </a:lnTo>
                  <a:lnTo>
                    <a:pt x="31" y="292"/>
                  </a:lnTo>
                  <a:lnTo>
                    <a:pt x="26" y="295"/>
                  </a:lnTo>
                  <a:lnTo>
                    <a:pt x="23" y="296"/>
                  </a:lnTo>
                  <a:lnTo>
                    <a:pt x="19" y="297"/>
                  </a:lnTo>
                  <a:lnTo>
                    <a:pt x="16" y="296"/>
                  </a:lnTo>
                  <a:lnTo>
                    <a:pt x="14" y="292"/>
                  </a:lnTo>
                  <a:lnTo>
                    <a:pt x="9" y="289"/>
                  </a:lnTo>
                  <a:lnTo>
                    <a:pt x="6" y="287"/>
                  </a:lnTo>
                  <a:lnTo>
                    <a:pt x="4" y="282"/>
                  </a:lnTo>
                  <a:lnTo>
                    <a:pt x="2" y="277"/>
                  </a:lnTo>
                  <a:lnTo>
                    <a:pt x="1" y="271"/>
                  </a:lnTo>
                  <a:lnTo>
                    <a:pt x="0" y="263"/>
                  </a:lnTo>
                  <a:lnTo>
                    <a:pt x="1" y="256"/>
                  </a:lnTo>
                  <a:lnTo>
                    <a:pt x="3" y="249"/>
                  </a:lnTo>
                  <a:lnTo>
                    <a:pt x="7" y="243"/>
                  </a:lnTo>
                  <a:lnTo>
                    <a:pt x="13" y="239"/>
                  </a:lnTo>
                  <a:lnTo>
                    <a:pt x="20" y="234"/>
                  </a:lnTo>
                  <a:lnTo>
                    <a:pt x="31" y="219"/>
                  </a:lnTo>
                  <a:lnTo>
                    <a:pt x="46" y="195"/>
                  </a:lnTo>
                  <a:lnTo>
                    <a:pt x="52" y="183"/>
                  </a:lnTo>
                  <a:lnTo>
                    <a:pt x="58" y="162"/>
                  </a:lnTo>
                  <a:lnTo>
                    <a:pt x="64" y="143"/>
                  </a:lnTo>
                  <a:lnTo>
                    <a:pt x="74" y="119"/>
                  </a:lnTo>
                  <a:lnTo>
                    <a:pt x="82" y="107"/>
                  </a:lnTo>
                  <a:lnTo>
                    <a:pt x="100" y="100"/>
                  </a:lnTo>
                  <a:lnTo>
                    <a:pt x="121" y="95"/>
                  </a:lnTo>
                  <a:lnTo>
                    <a:pt x="130" y="87"/>
                  </a:lnTo>
                  <a:lnTo>
                    <a:pt x="135" y="76"/>
                  </a:lnTo>
                </a:path>
              </a:pathLst>
            </a:custGeom>
            <a:solidFill>
              <a:srgbClr val="FF0000"/>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endParaRPr lang="en-AU"/>
            </a:p>
          </p:txBody>
        </p:sp>
        <p:sp>
          <p:nvSpPr>
            <p:cNvPr id="2078" name="Freeform 21"/>
            <p:cNvSpPr>
              <a:spLocks/>
            </p:cNvSpPr>
            <p:nvPr/>
          </p:nvSpPr>
          <p:spPr bwMode="auto">
            <a:xfrm>
              <a:off x="4443" y="2496"/>
              <a:ext cx="310" cy="499"/>
            </a:xfrm>
            <a:custGeom>
              <a:avLst/>
              <a:gdLst>
                <a:gd name="T0" fmla="*/ 125 w 310"/>
                <a:gd name="T1" fmla="*/ 70 h 499"/>
                <a:gd name="T2" fmla="*/ 114 w 310"/>
                <a:gd name="T3" fmla="*/ 59 h 499"/>
                <a:gd name="T4" fmla="*/ 110 w 310"/>
                <a:gd name="T5" fmla="*/ 45 h 499"/>
                <a:gd name="T6" fmla="*/ 112 w 310"/>
                <a:gd name="T7" fmla="*/ 27 h 499"/>
                <a:gd name="T8" fmla="*/ 121 w 310"/>
                <a:gd name="T9" fmla="*/ 13 h 499"/>
                <a:gd name="T10" fmla="*/ 137 w 310"/>
                <a:gd name="T11" fmla="*/ 3 h 499"/>
                <a:gd name="T12" fmla="*/ 153 w 310"/>
                <a:gd name="T13" fmla="*/ 0 h 499"/>
                <a:gd name="T14" fmla="*/ 172 w 310"/>
                <a:gd name="T15" fmla="*/ 4 h 499"/>
                <a:gd name="T16" fmla="*/ 186 w 310"/>
                <a:gd name="T17" fmla="*/ 14 h 499"/>
                <a:gd name="T18" fmla="*/ 195 w 310"/>
                <a:gd name="T19" fmla="*/ 27 h 499"/>
                <a:gd name="T20" fmla="*/ 197 w 310"/>
                <a:gd name="T21" fmla="*/ 44 h 499"/>
                <a:gd name="T22" fmla="*/ 192 w 310"/>
                <a:gd name="T23" fmla="*/ 60 h 499"/>
                <a:gd name="T24" fmla="*/ 182 w 310"/>
                <a:gd name="T25" fmla="*/ 71 h 499"/>
                <a:gd name="T26" fmla="*/ 179 w 310"/>
                <a:gd name="T27" fmla="*/ 87 h 499"/>
                <a:gd name="T28" fmla="*/ 227 w 310"/>
                <a:gd name="T29" fmla="*/ 107 h 499"/>
                <a:gd name="T30" fmla="*/ 251 w 310"/>
                <a:gd name="T31" fmla="*/ 161 h 499"/>
                <a:gd name="T32" fmla="*/ 276 w 310"/>
                <a:gd name="T33" fmla="*/ 216 h 499"/>
                <a:gd name="T34" fmla="*/ 305 w 310"/>
                <a:gd name="T35" fmla="*/ 246 h 499"/>
                <a:gd name="T36" fmla="*/ 309 w 310"/>
                <a:gd name="T37" fmla="*/ 264 h 499"/>
                <a:gd name="T38" fmla="*/ 305 w 310"/>
                <a:gd name="T39" fmla="*/ 282 h 499"/>
                <a:gd name="T40" fmla="*/ 296 w 310"/>
                <a:gd name="T41" fmla="*/ 292 h 499"/>
                <a:gd name="T42" fmla="*/ 288 w 310"/>
                <a:gd name="T43" fmla="*/ 296 h 499"/>
                <a:gd name="T44" fmla="*/ 274 w 310"/>
                <a:gd name="T45" fmla="*/ 288 h 499"/>
                <a:gd name="T46" fmla="*/ 266 w 310"/>
                <a:gd name="T47" fmla="*/ 271 h 499"/>
                <a:gd name="T48" fmla="*/ 263 w 310"/>
                <a:gd name="T49" fmla="*/ 251 h 499"/>
                <a:gd name="T50" fmla="*/ 264 w 310"/>
                <a:gd name="T51" fmla="*/ 232 h 499"/>
                <a:gd name="T52" fmla="*/ 220 w 310"/>
                <a:gd name="T53" fmla="*/ 175 h 499"/>
                <a:gd name="T54" fmla="*/ 199 w 310"/>
                <a:gd name="T55" fmla="*/ 261 h 499"/>
                <a:gd name="T56" fmla="*/ 229 w 310"/>
                <a:gd name="T57" fmla="*/ 412 h 499"/>
                <a:gd name="T58" fmla="*/ 249 w 310"/>
                <a:gd name="T59" fmla="*/ 462 h 499"/>
                <a:gd name="T60" fmla="*/ 274 w 310"/>
                <a:gd name="T61" fmla="*/ 470 h 499"/>
                <a:gd name="T62" fmla="*/ 291 w 310"/>
                <a:gd name="T63" fmla="*/ 486 h 499"/>
                <a:gd name="T64" fmla="*/ 193 w 310"/>
                <a:gd name="T65" fmla="*/ 498 h 499"/>
                <a:gd name="T66" fmla="*/ 143 w 310"/>
                <a:gd name="T67" fmla="*/ 412 h 499"/>
                <a:gd name="T68" fmla="*/ 16 w 310"/>
                <a:gd name="T69" fmla="*/ 490 h 499"/>
                <a:gd name="T70" fmla="*/ 29 w 310"/>
                <a:gd name="T71" fmla="*/ 474 h 499"/>
                <a:gd name="T72" fmla="*/ 55 w 310"/>
                <a:gd name="T73" fmla="*/ 463 h 499"/>
                <a:gd name="T74" fmla="*/ 82 w 310"/>
                <a:gd name="T75" fmla="*/ 412 h 499"/>
                <a:gd name="T76" fmla="*/ 111 w 310"/>
                <a:gd name="T77" fmla="*/ 261 h 499"/>
                <a:gd name="T78" fmla="*/ 89 w 310"/>
                <a:gd name="T79" fmla="*/ 175 h 499"/>
                <a:gd name="T80" fmla="*/ 61 w 310"/>
                <a:gd name="T81" fmla="*/ 213 h 499"/>
                <a:gd name="T82" fmla="*/ 45 w 310"/>
                <a:gd name="T83" fmla="*/ 246 h 499"/>
                <a:gd name="T84" fmla="*/ 43 w 310"/>
                <a:gd name="T85" fmla="*/ 270 h 499"/>
                <a:gd name="T86" fmla="*/ 34 w 310"/>
                <a:gd name="T87" fmla="*/ 288 h 499"/>
                <a:gd name="T88" fmla="*/ 23 w 310"/>
                <a:gd name="T89" fmla="*/ 296 h 499"/>
                <a:gd name="T90" fmla="*/ 13 w 310"/>
                <a:gd name="T91" fmla="*/ 292 h 499"/>
                <a:gd name="T92" fmla="*/ 4 w 310"/>
                <a:gd name="T93" fmla="*/ 282 h 499"/>
                <a:gd name="T94" fmla="*/ 0 w 310"/>
                <a:gd name="T95" fmla="*/ 263 h 499"/>
                <a:gd name="T96" fmla="*/ 7 w 310"/>
                <a:gd name="T97" fmla="*/ 243 h 499"/>
                <a:gd name="T98" fmla="*/ 31 w 310"/>
                <a:gd name="T99" fmla="*/ 219 h 499"/>
                <a:gd name="T100" fmla="*/ 59 w 310"/>
                <a:gd name="T101" fmla="*/ 162 h 499"/>
                <a:gd name="T102" fmla="*/ 83 w 310"/>
                <a:gd name="T103" fmla="*/ 107 h 499"/>
                <a:gd name="T104" fmla="*/ 131 w 310"/>
                <a:gd name="T105" fmla="*/ 87 h 4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0"/>
                <a:gd name="T160" fmla="*/ 0 h 499"/>
                <a:gd name="T161" fmla="*/ 310 w 310"/>
                <a:gd name="T162" fmla="*/ 499 h 4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0" h="499">
                  <a:moveTo>
                    <a:pt x="135" y="76"/>
                  </a:moveTo>
                  <a:lnTo>
                    <a:pt x="131" y="74"/>
                  </a:lnTo>
                  <a:lnTo>
                    <a:pt x="125" y="70"/>
                  </a:lnTo>
                  <a:lnTo>
                    <a:pt x="120" y="67"/>
                  </a:lnTo>
                  <a:lnTo>
                    <a:pt x="117" y="63"/>
                  </a:lnTo>
                  <a:lnTo>
                    <a:pt x="114" y="59"/>
                  </a:lnTo>
                  <a:lnTo>
                    <a:pt x="113" y="55"/>
                  </a:lnTo>
                  <a:lnTo>
                    <a:pt x="111" y="51"/>
                  </a:lnTo>
                  <a:lnTo>
                    <a:pt x="110" y="45"/>
                  </a:lnTo>
                  <a:lnTo>
                    <a:pt x="109" y="39"/>
                  </a:lnTo>
                  <a:lnTo>
                    <a:pt x="110" y="33"/>
                  </a:lnTo>
                  <a:lnTo>
                    <a:pt x="112" y="27"/>
                  </a:lnTo>
                  <a:lnTo>
                    <a:pt x="114" y="22"/>
                  </a:lnTo>
                  <a:lnTo>
                    <a:pt x="118" y="16"/>
                  </a:lnTo>
                  <a:lnTo>
                    <a:pt x="121" y="13"/>
                  </a:lnTo>
                  <a:lnTo>
                    <a:pt x="126" y="9"/>
                  </a:lnTo>
                  <a:lnTo>
                    <a:pt x="131" y="6"/>
                  </a:lnTo>
                  <a:lnTo>
                    <a:pt x="137" y="3"/>
                  </a:lnTo>
                  <a:lnTo>
                    <a:pt x="142" y="1"/>
                  </a:lnTo>
                  <a:lnTo>
                    <a:pt x="148" y="0"/>
                  </a:lnTo>
                  <a:lnTo>
                    <a:pt x="153" y="0"/>
                  </a:lnTo>
                  <a:lnTo>
                    <a:pt x="160" y="0"/>
                  </a:lnTo>
                  <a:lnTo>
                    <a:pt x="166" y="2"/>
                  </a:lnTo>
                  <a:lnTo>
                    <a:pt x="172" y="4"/>
                  </a:lnTo>
                  <a:lnTo>
                    <a:pt x="177" y="7"/>
                  </a:lnTo>
                  <a:lnTo>
                    <a:pt x="182" y="10"/>
                  </a:lnTo>
                  <a:lnTo>
                    <a:pt x="186" y="14"/>
                  </a:lnTo>
                  <a:lnTo>
                    <a:pt x="189" y="17"/>
                  </a:lnTo>
                  <a:lnTo>
                    <a:pt x="192" y="23"/>
                  </a:lnTo>
                  <a:lnTo>
                    <a:pt x="195" y="27"/>
                  </a:lnTo>
                  <a:lnTo>
                    <a:pt x="196" y="32"/>
                  </a:lnTo>
                  <a:lnTo>
                    <a:pt x="197" y="39"/>
                  </a:lnTo>
                  <a:lnTo>
                    <a:pt x="197" y="44"/>
                  </a:lnTo>
                  <a:lnTo>
                    <a:pt x="196" y="50"/>
                  </a:lnTo>
                  <a:lnTo>
                    <a:pt x="194" y="55"/>
                  </a:lnTo>
                  <a:lnTo>
                    <a:pt x="192" y="60"/>
                  </a:lnTo>
                  <a:lnTo>
                    <a:pt x="189" y="64"/>
                  </a:lnTo>
                  <a:lnTo>
                    <a:pt x="185" y="68"/>
                  </a:lnTo>
                  <a:lnTo>
                    <a:pt x="182" y="71"/>
                  </a:lnTo>
                  <a:lnTo>
                    <a:pt x="178" y="74"/>
                  </a:lnTo>
                  <a:lnTo>
                    <a:pt x="173" y="76"/>
                  </a:lnTo>
                  <a:lnTo>
                    <a:pt x="179" y="87"/>
                  </a:lnTo>
                  <a:lnTo>
                    <a:pt x="188" y="95"/>
                  </a:lnTo>
                  <a:lnTo>
                    <a:pt x="210" y="100"/>
                  </a:lnTo>
                  <a:lnTo>
                    <a:pt x="227" y="107"/>
                  </a:lnTo>
                  <a:lnTo>
                    <a:pt x="236" y="119"/>
                  </a:lnTo>
                  <a:lnTo>
                    <a:pt x="244" y="142"/>
                  </a:lnTo>
                  <a:lnTo>
                    <a:pt x="251" y="161"/>
                  </a:lnTo>
                  <a:lnTo>
                    <a:pt x="257" y="183"/>
                  </a:lnTo>
                  <a:lnTo>
                    <a:pt x="263" y="195"/>
                  </a:lnTo>
                  <a:lnTo>
                    <a:pt x="276" y="216"/>
                  </a:lnTo>
                  <a:lnTo>
                    <a:pt x="290" y="234"/>
                  </a:lnTo>
                  <a:lnTo>
                    <a:pt x="302" y="242"/>
                  </a:lnTo>
                  <a:lnTo>
                    <a:pt x="305" y="246"/>
                  </a:lnTo>
                  <a:lnTo>
                    <a:pt x="307" y="250"/>
                  </a:lnTo>
                  <a:lnTo>
                    <a:pt x="309" y="256"/>
                  </a:lnTo>
                  <a:lnTo>
                    <a:pt x="309" y="264"/>
                  </a:lnTo>
                  <a:lnTo>
                    <a:pt x="308" y="271"/>
                  </a:lnTo>
                  <a:lnTo>
                    <a:pt x="307" y="276"/>
                  </a:lnTo>
                  <a:lnTo>
                    <a:pt x="305" y="282"/>
                  </a:lnTo>
                  <a:lnTo>
                    <a:pt x="303" y="287"/>
                  </a:lnTo>
                  <a:lnTo>
                    <a:pt x="299" y="290"/>
                  </a:lnTo>
                  <a:lnTo>
                    <a:pt x="296" y="292"/>
                  </a:lnTo>
                  <a:lnTo>
                    <a:pt x="293" y="296"/>
                  </a:lnTo>
                  <a:lnTo>
                    <a:pt x="291" y="297"/>
                  </a:lnTo>
                  <a:lnTo>
                    <a:pt x="288" y="296"/>
                  </a:lnTo>
                  <a:lnTo>
                    <a:pt x="284" y="295"/>
                  </a:lnTo>
                  <a:lnTo>
                    <a:pt x="279" y="292"/>
                  </a:lnTo>
                  <a:lnTo>
                    <a:pt x="274" y="288"/>
                  </a:lnTo>
                  <a:lnTo>
                    <a:pt x="271" y="282"/>
                  </a:lnTo>
                  <a:lnTo>
                    <a:pt x="268" y="277"/>
                  </a:lnTo>
                  <a:lnTo>
                    <a:pt x="266" y="271"/>
                  </a:lnTo>
                  <a:lnTo>
                    <a:pt x="265" y="265"/>
                  </a:lnTo>
                  <a:lnTo>
                    <a:pt x="264" y="258"/>
                  </a:lnTo>
                  <a:lnTo>
                    <a:pt x="263" y="251"/>
                  </a:lnTo>
                  <a:lnTo>
                    <a:pt x="264" y="245"/>
                  </a:lnTo>
                  <a:lnTo>
                    <a:pt x="265" y="238"/>
                  </a:lnTo>
                  <a:lnTo>
                    <a:pt x="264" y="232"/>
                  </a:lnTo>
                  <a:lnTo>
                    <a:pt x="244" y="207"/>
                  </a:lnTo>
                  <a:lnTo>
                    <a:pt x="229" y="188"/>
                  </a:lnTo>
                  <a:lnTo>
                    <a:pt x="220" y="175"/>
                  </a:lnTo>
                  <a:lnTo>
                    <a:pt x="217" y="177"/>
                  </a:lnTo>
                  <a:lnTo>
                    <a:pt x="207" y="224"/>
                  </a:lnTo>
                  <a:lnTo>
                    <a:pt x="199" y="261"/>
                  </a:lnTo>
                  <a:lnTo>
                    <a:pt x="210" y="314"/>
                  </a:lnTo>
                  <a:lnTo>
                    <a:pt x="217" y="350"/>
                  </a:lnTo>
                  <a:lnTo>
                    <a:pt x="229" y="412"/>
                  </a:lnTo>
                  <a:lnTo>
                    <a:pt x="238" y="457"/>
                  </a:lnTo>
                  <a:lnTo>
                    <a:pt x="242" y="461"/>
                  </a:lnTo>
                  <a:lnTo>
                    <a:pt x="249" y="462"/>
                  </a:lnTo>
                  <a:lnTo>
                    <a:pt x="258" y="464"/>
                  </a:lnTo>
                  <a:lnTo>
                    <a:pt x="267" y="466"/>
                  </a:lnTo>
                  <a:lnTo>
                    <a:pt x="274" y="470"/>
                  </a:lnTo>
                  <a:lnTo>
                    <a:pt x="281" y="475"/>
                  </a:lnTo>
                  <a:lnTo>
                    <a:pt x="288" y="480"/>
                  </a:lnTo>
                  <a:lnTo>
                    <a:pt x="291" y="486"/>
                  </a:lnTo>
                  <a:lnTo>
                    <a:pt x="293" y="491"/>
                  </a:lnTo>
                  <a:lnTo>
                    <a:pt x="295" y="498"/>
                  </a:lnTo>
                  <a:lnTo>
                    <a:pt x="193" y="498"/>
                  </a:lnTo>
                  <a:lnTo>
                    <a:pt x="169" y="412"/>
                  </a:lnTo>
                  <a:lnTo>
                    <a:pt x="156" y="368"/>
                  </a:lnTo>
                  <a:lnTo>
                    <a:pt x="143" y="412"/>
                  </a:lnTo>
                  <a:lnTo>
                    <a:pt x="117" y="498"/>
                  </a:lnTo>
                  <a:lnTo>
                    <a:pt x="15" y="498"/>
                  </a:lnTo>
                  <a:lnTo>
                    <a:pt x="16" y="490"/>
                  </a:lnTo>
                  <a:lnTo>
                    <a:pt x="19" y="485"/>
                  </a:lnTo>
                  <a:lnTo>
                    <a:pt x="23" y="479"/>
                  </a:lnTo>
                  <a:lnTo>
                    <a:pt x="29" y="474"/>
                  </a:lnTo>
                  <a:lnTo>
                    <a:pt x="37" y="469"/>
                  </a:lnTo>
                  <a:lnTo>
                    <a:pt x="45" y="466"/>
                  </a:lnTo>
                  <a:lnTo>
                    <a:pt x="55" y="463"/>
                  </a:lnTo>
                  <a:lnTo>
                    <a:pt x="66" y="460"/>
                  </a:lnTo>
                  <a:lnTo>
                    <a:pt x="73" y="454"/>
                  </a:lnTo>
                  <a:lnTo>
                    <a:pt x="82" y="412"/>
                  </a:lnTo>
                  <a:lnTo>
                    <a:pt x="94" y="350"/>
                  </a:lnTo>
                  <a:lnTo>
                    <a:pt x="101" y="314"/>
                  </a:lnTo>
                  <a:lnTo>
                    <a:pt x="111" y="261"/>
                  </a:lnTo>
                  <a:lnTo>
                    <a:pt x="104" y="224"/>
                  </a:lnTo>
                  <a:lnTo>
                    <a:pt x="91" y="177"/>
                  </a:lnTo>
                  <a:lnTo>
                    <a:pt x="89" y="175"/>
                  </a:lnTo>
                  <a:lnTo>
                    <a:pt x="84" y="183"/>
                  </a:lnTo>
                  <a:lnTo>
                    <a:pt x="73" y="198"/>
                  </a:lnTo>
                  <a:lnTo>
                    <a:pt x="61" y="213"/>
                  </a:lnTo>
                  <a:lnTo>
                    <a:pt x="45" y="233"/>
                  </a:lnTo>
                  <a:lnTo>
                    <a:pt x="44" y="240"/>
                  </a:lnTo>
                  <a:lnTo>
                    <a:pt x="45" y="246"/>
                  </a:lnTo>
                  <a:lnTo>
                    <a:pt x="46" y="252"/>
                  </a:lnTo>
                  <a:lnTo>
                    <a:pt x="45" y="261"/>
                  </a:lnTo>
                  <a:lnTo>
                    <a:pt x="43" y="270"/>
                  </a:lnTo>
                  <a:lnTo>
                    <a:pt x="40" y="280"/>
                  </a:lnTo>
                  <a:lnTo>
                    <a:pt x="37" y="285"/>
                  </a:lnTo>
                  <a:lnTo>
                    <a:pt x="34" y="288"/>
                  </a:lnTo>
                  <a:lnTo>
                    <a:pt x="31" y="292"/>
                  </a:lnTo>
                  <a:lnTo>
                    <a:pt x="26" y="295"/>
                  </a:lnTo>
                  <a:lnTo>
                    <a:pt x="23" y="296"/>
                  </a:lnTo>
                  <a:lnTo>
                    <a:pt x="19" y="297"/>
                  </a:lnTo>
                  <a:lnTo>
                    <a:pt x="16" y="296"/>
                  </a:lnTo>
                  <a:lnTo>
                    <a:pt x="13" y="292"/>
                  </a:lnTo>
                  <a:lnTo>
                    <a:pt x="9" y="289"/>
                  </a:lnTo>
                  <a:lnTo>
                    <a:pt x="6" y="287"/>
                  </a:lnTo>
                  <a:lnTo>
                    <a:pt x="4" y="282"/>
                  </a:lnTo>
                  <a:lnTo>
                    <a:pt x="2" y="277"/>
                  </a:lnTo>
                  <a:lnTo>
                    <a:pt x="1" y="271"/>
                  </a:lnTo>
                  <a:lnTo>
                    <a:pt x="0" y="263"/>
                  </a:lnTo>
                  <a:lnTo>
                    <a:pt x="1" y="256"/>
                  </a:lnTo>
                  <a:lnTo>
                    <a:pt x="2" y="249"/>
                  </a:lnTo>
                  <a:lnTo>
                    <a:pt x="7" y="243"/>
                  </a:lnTo>
                  <a:lnTo>
                    <a:pt x="13" y="239"/>
                  </a:lnTo>
                  <a:lnTo>
                    <a:pt x="19" y="234"/>
                  </a:lnTo>
                  <a:lnTo>
                    <a:pt x="31" y="219"/>
                  </a:lnTo>
                  <a:lnTo>
                    <a:pt x="47" y="195"/>
                  </a:lnTo>
                  <a:lnTo>
                    <a:pt x="53" y="183"/>
                  </a:lnTo>
                  <a:lnTo>
                    <a:pt x="59" y="162"/>
                  </a:lnTo>
                  <a:lnTo>
                    <a:pt x="65" y="143"/>
                  </a:lnTo>
                  <a:lnTo>
                    <a:pt x="74" y="119"/>
                  </a:lnTo>
                  <a:lnTo>
                    <a:pt x="83" y="107"/>
                  </a:lnTo>
                  <a:lnTo>
                    <a:pt x="100" y="100"/>
                  </a:lnTo>
                  <a:lnTo>
                    <a:pt x="122" y="95"/>
                  </a:lnTo>
                  <a:lnTo>
                    <a:pt x="131" y="87"/>
                  </a:lnTo>
                  <a:lnTo>
                    <a:pt x="135" y="76"/>
                  </a:lnTo>
                </a:path>
              </a:pathLst>
            </a:custGeom>
            <a:solidFill>
              <a:srgbClr val="FF5F00"/>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endParaRPr lang="en-AU"/>
            </a:p>
          </p:txBody>
        </p:sp>
      </p:grpSp>
      <p:graphicFrame>
        <p:nvGraphicFramePr>
          <p:cNvPr id="2054" name="Object 22"/>
          <p:cNvGraphicFramePr>
            <a:graphicFrameLocks/>
          </p:cNvGraphicFramePr>
          <p:nvPr>
            <p:extLst>
              <p:ext uri="{D42A27DB-BD31-4B8C-83A1-F6EECF244321}">
                <p14:modId xmlns:p14="http://schemas.microsoft.com/office/powerpoint/2010/main" val="52353061"/>
              </p:ext>
            </p:extLst>
          </p:nvPr>
        </p:nvGraphicFramePr>
        <p:xfrm>
          <a:off x="7688328" y="4353782"/>
          <a:ext cx="746125" cy="713812"/>
        </p:xfrm>
        <a:graphic>
          <a:graphicData uri="http://schemas.openxmlformats.org/presentationml/2006/ole">
            <mc:AlternateContent xmlns:mc="http://schemas.openxmlformats.org/markup-compatibility/2006">
              <mc:Choice xmlns:v="urn:schemas-microsoft-com:vml" Requires="v">
                <p:oleObj spid="_x0000_s2402" name="Microsoft ClipArt Gallery" r:id="rId14" imgW="2979738" imgH="2795588" progId="">
                  <p:embed/>
                </p:oleObj>
              </mc:Choice>
              <mc:Fallback>
                <p:oleObj name="Microsoft ClipArt Gallery" r:id="rId14" imgW="2979738" imgH="2795588" progId="">
                  <p:embed/>
                  <p:pic>
                    <p:nvPicPr>
                      <p:cNvPr id="0" name="Picture 114"/>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88328" y="4353782"/>
                        <a:ext cx="746125" cy="713812"/>
                      </a:xfrm>
                      <a:prstGeom prst="rect">
                        <a:avLst/>
                      </a:prstGeom>
                      <a:noFill/>
                      <a:ln>
                        <a:noFill/>
                      </a:ln>
                      <a:effectLst/>
                      <a:extLst/>
                    </p:spPr>
                  </p:pic>
                </p:oleObj>
              </mc:Fallback>
            </mc:AlternateContent>
          </a:graphicData>
        </a:graphic>
      </p:graphicFrame>
      <p:sp>
        <p:nvSpPr>
          <p:cNvPr id="2065" name="Line 23"/>
          <p:cNvSpPr>
            <a:spLocks noChangeShapeType="1"/>
          </p:cNvSpPr>
          <p:nvPr/>
        </p:nvSpPr>
        <p:spPr bwMode="auto">
          <a:xfrm>
            <a:off x="2738890" y="5074387"/>
            <a:ext cx="1987163" cy="193795"/>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066" name="Rectangle 24"/>
          <p:cNvSpPr>
            <a:spLocks noChangeArrowheads="1"/>
          </p:cNvSpPr>
          <p:nvPr/>
        </p:nvSpPr>
        <p:spPr bwMode="auto">
          <a:xfrm rot="21060000">
            <a:off x="2161320" y="5568373"/>
            <a:ext cx="2514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dirty="0">
                <a:latin typeface="Times New Roman" pitchFamily="18" charset="0"/>
              </a:rPr>
              <a:t>Join?  Attend performances?</a:t>
            </a:r>
          </a:p>
        </p:txBody>
      </p:sp>
      <p:sp>
        <p:nvSpPr>
          <p:cNvPr id="2067" name="Line 25"/>
          <p:cNvSpPr>
            <a:spLocks noChangeShapeType="1"/>
          </p:cNvSpPr>
          <p:nvPr/>
        </p:nvSpPr>
        <p:spPr bwMode="auto">
          <a:xfrm>
            <a:off x="2014603" y="2959775"/>
            <a:ext cx="76200" cy="1621353"/>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068" name="Rectangle 26"/>
          <p:cNvSpPr>
            <a:spLocks noChangeArrowheads="1"/>
          </p:cNvSpPr>
          <p:nvPr/>
        </p:nvSpPr>
        <p:spPr bwMode="auto">
          <a:xfrm>
            <a:off x="2013016" y="3590195"/>
            <a:ext cx="612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Join?</a:t>
            </a:r>
          </a:p>
        </p:txBody>
      </p:sp>
      <p:sp>
        <p:nvSpPr>
          <p:cNvPr id="2069" name="Arc 27"/>
          <p:cNvSpPr>
            <a:spLocks/>
          </p:cNvSpPr>
          <p:nvPr/>
        </p:nvSpPr>
        <p:spPr bwMode="auto">
          <a:xfrm>
            <a:off x="5748403" y="3667982"/>
            <a:ext cx="685800" cy="542626"/>
          </a:xfrm>
          <a:custGeom>
            <a:avLst/>
            <a:gdLst>
              <a:gd name="T0" fmla="*/ 0 w 21600"/>
              <a:gd name="T1" fmla="*/ 13172018 h 21600"/>
              <a:gd name="T2" fmla="*/ 21723763 w 21600"/>
              <a:gd name="T3" fmla="*/ 0 h 21600"/>
              <a:gd name="T4" fmla="*/ 21774150 w 21600"/>
              <a:gd name="T5" fmla="*/ 1317201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90"/>
                  <a:pt x="9640" y="27"/>
                  <a:pt x="21550" y="0"/>
                </a:cubicBezTo>
              </a:path>
              <a:path w="21600" h="21600" stroke="0" extrusionOk="0">
                <a:moveTo>
                  <a:pt x="0" y="21600"/>
                </a:moveTo>
                <a:cubicBezTo>
                  <a:pt x="0" y="9690"/>
                  <a:pt x="9640" y="27"/>
                  <a:pt x="21550" y="0"/>
                </a:cubicBezTo>
                <a:lnTo>
                  <a:pt x="21600" y="21600"/>
                </a:lnTo>
                <a:close/>
              </a:path>
            </a:pathLst>
          </a:custGeom>
          <a:noFill/>
          <a:ln w="12700" cap="rnd">
            <a:solidFill>
              <a:schemeClr val="tx1"/>
            </a:solidFill>
            <a:prstDash val="lgDash"/>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2070" name="Arc 28"/>
          <p:cNvSpPr>
            <a:spLocks/>
          </p:cNvSpPr>
          <p:nvPr/>
        </p:nvSpPr>
        <p:spPr bwMode="auto">
          <a:xfrm>
            <a:off x="7651816" y="3820382"/>
            <a:ext cx="687387" cy="542626"/>
          </a:xfrm>
          <a:custGeom>
            <a:avLst/>
            <a:gdLst>
              <a:gd name="T0" fmla="*/ 0 w 21650"/>
              <a:gd name="T1" fmla="*/ 0 h 21600"/>
              <a:gd name="T2" fmla="*/ 21824521 w 21650"/>
              <a:gd name="T3" fmla="*/ 13172018 h 21600"/>
              <a:gd name="T4" fmla="*/ 50387 w 21650"/>
              <a:gd name="T5" fmla="*/ 13172018 h 21600"/>
              <a:gd name="T6" fmla="*/ 0 60000 65536"/>
              <a:gd name="T7" fmla="*/ 0 60000 65536"/>
              <a:gd name="T8" fmla="*/ 0 60000 65536"/>
              <a:gd name="T9" fmla="*/ 0 w 21650"/>
              <a:gd name="T10" fmla="*/ 0 h 21600"/>
              <a:gd name="T11" fmla="*/ 21650 w 21650"/>
              <a:gd name="T12" fmla="*/ 21600 h 21600"/>
            </a:gdLst>
            <a:ahLst/>
            <a:cxnLst>
              <a:cxn ang="T6">
                <a:pos x="T0" y="T1"/>
              </a:cxn>
              <a:cxn ang="T7">
                <a:pos x="T2" y="T3"/>
              </a:cxn>
              <a:cxn ang="T8">
                <a:pos x="T4" y="T5"/>
              </a:cxn>
            </a:cxnLst>
            <a:rect l="T9" t="T10" r="T11" b="T12"/>
            <a:pathLst>
              <a:path w="21650" h="21600" fill="none" extrusionOk="0">
                <a:moveTo>
                  <a:pt x="0" y="0"/>
                </a:moveTo>
                <a:cubicBezTo>
                  <a:pt x="16" y="0"/>
                  <a:pt x="33" y="-1"/>
                  <a:pt x="50" y="0"/>
                </a:cubicBezTo>
                <a:cubicBezTo>
                  <a:pt x="11979" y="0"/>
                  <a:pt x="21650" y="9670"/>
                  <a:pt x="21650" y="21600"/>
                </a:cubicBezTo>
              </a:path>
              <a:path w="21650" h="21600" stroke="0" extrusionOk="0">
                <a:moveTo>
                  <a:pt x="0" y="0"/>
                </a:moveTo>
                <a:cubicBezTo>
                  <a:pt x="16" y="0"/>
                  <a:pt x="33" y="-1"/>
                  <a:pt x="50" y="0"/>
                </a:cubicBezTo>
                <a:cubicBezTo>
                  <a:pt x="11979" y="0"/>
                  <a:pt x="21650" y="9670"/>
                  <a:pt x="21650" y="21600"/>
                </a:cubicBezTo>
                <a:lnTo>
                  <a:pt x="50" y="21600"/>
                </a:lnTo>
                <a:close/>
              </a:path>
            </a:pathLst>
          </a:custGeom>
          <a:noFill/>
          <a:ln w="12700" cap="rnd">
            <a:solidFill>
              <a:schemeClr val="tx1"/>
            </a:solidFill>
            <a:prstDash val="lg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2071" name="Rectangle 29"/>
          <p:cNvSpPr>
            <a:spLocks noChangeArrowheads="1"/>
          </p:cNvSpPr>
          <p:nvPr/>
        </p:nvSpPr>
        <p:spPr bwMode="auto">
          <a:xfrm>
            <a:off x="5484878" y="3513995"/>
            <a:ext cx="6810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happy</a:t>
            </a:r>
          </a:p>
        </p:txBody>
      </p:sp>
      <p:sp>
        <p:nvSpPr>
          <p:cNvPr id="2072" name="Rectangle 30"/>
          <p:cNvSpPr>
            <a:spLocks noChangeArrowheads="1"/>
          </p:cNvSpPr>
          <p:nvPr/>
        </p:nvSpPr>
        <p:spPr bwMode="auto">
          <a:xfrm>
            <a:off x="7669278" y="3590195"/>
            <a:ext cx="884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unhappy</a:t>
            </a:r>
          </a:p>
        </p:txBody>
      </p:sp>
      <p:sp>
        <p:nvSpPr>
          <p:cNvPr id="2073" name="Line 31"/>
          <p:cNvSpPr>
            <a:spLocks noChangeShapeType="1"/>
          </p:cNvSpPr>
          <p:nvPr/>
        </p:nvSpPr>
        <p:spPr bwMode="auto">
          <a:xfrm>
            <a:off x="3081403" y="2220182"/>
            <a:ext cx="1981200" cy="155036"/>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074" name="Line 32"/>
          <p:cNvSpPr>
            <a:spLocks noChangeShapeType="1"/>
          </p:cNvSpPr>
          <p:nvPr/>
        </p:nvSpPr>
        <p:spPr bwMode="auto">
          <a:xfrm>
            <a:off x="6739003" y="2372582"/>
            <a:ext cx="304800" cy="542626"/>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075" name="Rectangle 33"/>
          <p:cNvSpPr>
            <a:spLocks noChangeArrowheads="1"/>
          </p:cNvSpPr>
          <p:nvPr/>
        </p:nvSpPr>
        <p:spPr bwMode="auto">
          <a:xfrm>
            <a:off x="5394391" y="5190395"/>
            <a:ext cx="19288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i="1">
                <a:latin typeface="Times New Roman" pitchFamily="18" charset="0"/>
              </a:rPr>
              <a:t>CHORAL SOCIETY</a:t>
            </a:r>
          </a:p>
        </p:txBody>
      </p:sp>
      <p:sp>
        <p:nvSpPr>
          <p:cNvPr id="2076" name="Rectangle 34"/>
          <p:cNvSpPr>
            <a:spLocks noChangeArrowheads="1"/>
          </p:cNvSpPr>
          <p:nvPr/>
        </p:nvSpPr>
        <p:spPr bwMode="auto">
          <a:xfrm>
            <a:off x="2379728" y="999395"/>
            <a:ext cx="2165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i="1">
                <a:latin typeface="Times New Roman" pitchFamily="18" charset="0"/>
              </a:rPr>
              <a:t>LOCAL COMMUNITY</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375"/>
            <a:ext cx="8162925" cy="584775"/>
          </a:xfrm>
        </p:spPr>
        <p:txBody>
          <a:bodyPr/>
          <a:lstStyle/>
          <a:p>
            <a:r>
              <a:rPr lang="en-AU" dirty="0"/>
              <a:t>Systems development process</a:t>
            </a:r>
          </a:p>
        </p:txBody>
      </p:sp>
      <p:sp>
        <p:nvSpPr>
          <p:cNvPr id="3" name="Table Placeholder 2"/>
          <p:cNvSpPr>
            <a:spLocks noGrp="1"/>
          </p:cNvSpPr>
          <p:nvPr>
            <p:ph type="tbl" idx="1"/>
          </p:nvPr>
        </p:nvSpPr>
        <p:spPr/>
      </p:sp>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34</a:t>
            </a:fld>
            <a:endParaRPr lang="en-AU"/>
          </a:p>
        </p:txBody>
      </p:sp>
      <p:pic>
        <p:nvPicPr>
          <p:cNvPr id="5" name="Picture 4"/>
          <p:cNvPicPr>
            <a:picLocks noChangeAspect="1"/>
          </p:cNvPicPr>
          <p:nvPr/>
        </p:nvPicPr>
        <p:blipFill>
          <a:blip r:embed="rId3"/>
          <a:stretch>
            <a:fillRect/>
          </a:stretch>
        </p:blipFill>
        <p:spPr>
          <a:xfrm>
            <a:off x="78412" y="1758950"/>
            <a:ext cx="8987176" cy="3340100"/>
          </a:xfrm>
          <a:prstGeom prst="rect">
            <a:avLst/>
          </a:prstGeom>
        </p:spPr>
      </p:pic>
      <p:sp>
        <p:nvSpPr>
          <p:cNvPr id="6" name="TextBox 5"/>
          <p:cNvSpPr txBox="1"/>
          <p:nvPr/>
        </p:nvSpPr>
        <p:spPr>
          <a:xfrm>
            <a:off x="5868144" y="5661248"/>
            <a:ext cx="2917786" cy="400110"/>
          </a:xfrm>
          <a:prstGeom prst="rect">
            <a:avLst/>
          </a:prstGeom>
          <a:noFill/>
        </p:spPr>
        <p:txBody>
          <a:bodyPr wrap="none" rtlCol="0">
            <a:spAutoFit/>
          </a:bodyPr>
          <a:lstStyle/>
          <a:p>
            <a:r>
              <a:rPr lang="en-AU"/>
              <a:t>Figure 1, Blum</a:t>
            </a:r>
            <a:r>
              <a:rPr lang="en-AU" dirty="0"/>
              <a:t>, 1994</a:t>
            </a:r>
          </a:p>
        </p:txBody>
      </p:sp>
      <p:sp>
        <p:nvSpPr>
          <p:cNvPr id="7" name="TextBox 6"/>
          <p:cNvSpPr txBox="1"/>
          <p:nvPr/>
        </p:nvSpPr>
        <p:spPr>
          <a:xfrm>
            <a:off x="827584" y="5445065"/>
            <a:ext cx="2937471" cy="400110"/>
          </a:xfrm>
          <a:prstGeom prst="rect">
            <a:avLst/>
          </a:prstGeom>
          <a:noFill/>
        </p:spPr>
        <p:txBody>
          <a:bodyPr wrap="none" rtlCol="0">
            <a:spAutoFit/>
          </a:bodyPr>
          <a:lstStyle/>
          <a:p>
            <a:r>
              <a:rPr lang="en-AU" dirty="0"/>
              <a:t>Where does SSM fit ?</a:t>
            </a:r>
          </a:p>
        </p:txBody>
      </p:sp>
    </p:spTree>
    <p:extLst>
      <p:ext uri="{BB962C8B-B14F-4D97-AF65-F5344CB8AC3E}">
        <p14:creationId xmlns:p14="http://schemas.microsoft.com/office/powerpoint/2010/main" val="1872928215"/>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AU"/>
          </a:p>
        </p:txBody>
      </p:sp>
      <p:sp>
        <p:nvSpPr>
          <p:cNvPr id="7" name="Content Placeholder 6"/>
          <p:cNvSpPr>
            <a:spLocks noGrp="1"/>
          </p:cNvSpPr>
          <p:nvPr>
            <p:ph idx="1"/>
          </p:nvPr>
        </p:nvSpPr>
        <p:spPr/>
        <p:txBody>
          <a:bodyPr/>
          <a:lstStyle/>
          <a:p>
            <a:pPr marL="0" indent="0">
              <a:buNone/>
            </a:pPr>
            <a:r>
              <a:rPr lang="en-AU" i="1" dirty="0"/>
              <a:t>The dual modelling process is complicated further by the facts that for any need there are many distinct (and valid) responses to that need; for each such response there are many distinct (and valid) formal models for the software that will realise that response; and for each formal model there are many distinct (and correct) realisations. In this sense, there is no “best response” to the need and no way of formally defining the response.</a:t>
            </a:r>
          </a:p>
          <a:p>
            <a:pPr marL="0" indent="0" algn="r">
              <a:buNone/>
            </a:pPr>
            <a:r>
              <a:rPr lang="en-AU" dirty="0"/>
              <a:t> (Blum 1994, p. 84)</a:t>
            </a:r>
          </a:p>
        </p:txBody>
      </p:sp>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35</a:t>
            </a:fld>
            <a:endParaRPr lang="en-AU"/>
          </a:p>
        </p:txBody>
      </p:sp>
    </p:spTree>
    <p:extLst>
      <p:ext uri="{BB962C8B-B14F-4D97-AF65-F5344CB8AC3E}">
        <p14:creationId xmlns:p14="http://schemas.microsoft.com/office/powerpoint/2010/main" val="1667548777"/>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i="1" dirty="0"/>
              <a:t>The selection of the formal model is the culmination of a subjective activity. The problem is that no repeatable external phenomena exist against which we can test the validity of our models.</a:t>
            </a:r>
          </a:p>
          <a:p>
            <a:endParaRPr lang="en-AU" dirty="0"/>
          </a:p>
          <a:p>
            <a:pPr marL="3543300" lvl="8" indent="0">
              <a:buNone/>
            </a:pPr>
            <a:r>
              <a:rPr lang="en-AU" dirty="0"/>
              <a:t> (Blum 1994, p. 84)</a:t>
            </a:r>
          </a:p>
          <a:p>
            <a:endParaRPr lang="en-AU" dirty="0"/>
          </a:p>
        </p:txBody>
      </p:sp>
      <p:sp>
        <p:nvSpPr>
          <p:cNvPr id="4" name="Slide Number Placeholder 3"/>
          <p:cNvSpPr>
            <a:spLocks noGrp="1"/>
          </p:cNvSpPr>
          <p:nvPr>
            <p:ph type="sldNum" sz="quarter" idx="12"/>
          </p:nvPr>
        </p:nvSpPr>
        <p:spPr/>
        <p:txBody>
          <a:bodyPr/>
          <a:lstStyle/>
          <a:p>
            <a:pPr>
              <a:defRPr/>
            </a:pPr>
            <a:fld id="{326BCAF4-C939-45BF-809F-2B6FCD176D84}" type="slidenum">
              <a:rPr lang="en-AU" smtClean="0"/>
              <a:pPr>
                <a:defRPr/>
              </a:pPr>
              <a:t>36</a:t>
            </a:fld>
            <a:endParaRPr lang="en-AU"/>
          </a:p>
        </p:txBody>
      </p:sp>
    </p:spTree>
    <p:extLst>
      <p:ext uri="{BB962C8B-B14F-4D97-AF65-F5344CB8AC3E}">
        <p14:creationId xmlns:p14="http://schemas.microsoft.com/office/powerpoint/2010/main" val="1121887923"/>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pPr marL="0" indent="0">
              <a:buNone/>
            </a:pPr>
            <a:r>
              <a:rPr lang="en-AU" i="1" dirty="0"/>
              <a:t>The formal requirements, a subjective response to a perceived need, must be incomplete; deciding what to leave out of the specification is also a subjective decision.</a:t>
            </a:r>
          </a:p>
          <a:p>
            <a:endParaRPr lang="en-AU" dirty="0"/>
          </a:p>
          <a:p>
            <a:pPr marL="0" lvl="8" indent="0" algn="r">
              <a:buClr>
                <a:srgbClr val="B80000"/>
              </a:buClr>
              <a:buSzPct val="75000"/>
              <a:buNone/>
            </a:pPr>
            <a:r>
              <a:rPr lang="en-AU" dirty="0"/>
              <a:t>(Blum 1994, p. 85)</a:t>
            </a:r>
          </a:p>
          <a:p>
            <a:endParaRPr lang="en-AU" dirty="0"/>
          </a:p>
        </p:txBody>
      </p:sp>
      <p:sp>
        <p:nvSpPr>
          <p:cNvPr id="4" name="Slide Number Placeholder 3"/>
          <p:cNvSpPr>
            <a:spLocks noGrp="1"/>
          </p:cNvSpPr>
          <p:nvPr>
            <p:ph type="sldNum" sz="quarter" idx="12"/>
          </p:nvPr>
        </p:nvSpPr>
        <p:spPr/>
        <p:txBody>
          <a:bodyPr/>
          <a:lstStyle/>
          <a:p>
            <a:pPr>
              <a:defRPr/>
            </a:pPr>
            <a:fld id="{326BCAF4-C939-45BF-809F-2B6FCD176D84}" type="slidenum">
              <a:rPr lang="en-AU" smtClean="0"/>
              <a:pPr>
                <a:defRPr/>
              </a:pPr>
              <a:t>37</a:t>
            </a:fld>
            <a:endParaRPr lang="en-AU"/>
          </a:p>
        </p:txBody>
      </p:sp>
    </p:spTree>
    <p:extLst>
      <p:ext uri="{BB962C8B-B14F-4D97-AF65-F5344CB8AC3E}">
        <p14:creationId xmlns:p14="http://schemas.microsoft.com/office/powerpoint/2010/main" val="2700996782"/>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Matrix of method categories</a:t>
            </a:r>
          </a:p>
        </p:txBody>
      </p:sp>
      <p:sp>
        <p:nvSpPr>
          <p:cNvPr id="3" name="Table Placeholder 2"/>
          <p:cNvSpPr>
            <a:spLocks noGrp="1"/>
          </p:cNvSpPr>
          <p:nvPr>
            <p:ph type="tbl" idx="1"/>
          </p:nvPr>
        </p:nvSpPr>
        <p:spPr/>
      </p:sp>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38</a:t>
            </a:fld>
            <a:endParaRPr lang="en-AU"/>
          </a:p>
        </p:txBody>
      </p:sp>
      <p:pic>
        <p:nvPicPr>
          <p:cNvPr id="5" name="Picture 4"/>
          <p:cNvPicPr>
            <a:picLocks noChangeAspect="1"/>
          </p:cNvPicPr>
          <p:nvPr/>
        </p:nvPicPr>
        <p:blipFill>
          <a:blip r:embed="rId2"/>
          <a:stretch>
            <a:fillRect/>
          </a:stretch>
        </p:blipFill>
        <p:spPr>
          <a:xfrm>
            <a:off x="103978" y="1196752"/>
            <a:ext cx="9040021" cy="3456384"/>
          </a:xfrm>
          <a:prstGeom prst="rect">
            <a:avLst/>
          </a:prstGeom>
        </p:spPr>
      </p:pic>
      <p:sp>
        <p:nvSpPr>
          <p:cNvPr id="6" name="TextBox 5"/>
          <p:cNvSpPr txBox="1"/>
          <p:nvPr/>
        </p:nvSpPr>
        <p:spPr>
          <a:xfrm>
            <a:off x="5868144" y="6038790"/>
            <a:ext cx="2917786" cy="400110"/>
          </a:xfrm>
          <a:prstGeom prst="rect">
            <a:avLst/>
          </a:prstGeom>
          <a:noFill/>
        </p:spPr>
        <p:txBody>
          <a:bodyPr wrap="none" rtlCol="0">
            <a:spAutoFit/>
          </a:bodyPr>
          <a:lstStyle/>
          <a:p>
            <a:r>
              <a:rPr lang="en-AU" dirty="0"/>
              <a:t>Figure 2, Blum, 1994</a:t>
            </a:r>
          </a:p>
        </p:txBody>
      </p:sp>
      <p:sp>
        <p:nvSpPr>
          <p:cNvPr id="7" name="TextBox 6"/>
          <p:cNvSpPr txBox="1"/>
          <p:nvPr/>
        </p:nvSpPr>
        <p:spPr>
          <a:xfrm>
            <a:off x="105115" y="4505556"/>
            <a:ext cx="8859374" cy="707886"/>
          </a:xfrm>
          <a:prstGeom prst="rect">
            <a:avLst/>
          </a:prstGeom>
          <a:noFill/>
        </p:spPr>
        <p:txBody>
          <a:bodyPr wrap="square" rtlCol="0">
            <a:spAutoFit/>
          </a:bodyPr>
          <a:lstStyle/>
          <a:p>
            <a:r>
              <a:rPr lang="en-AU" dirty="0"/>
              <a:t>Problem oriented – better </a:t>
            </a:r>
            <a:r>
              <a:rPr lang="en-AU" b="1" i="1" dirty="0"/>
              <a:t>understanding </a:t>
            </a:r>
            <a:r>
              <a:rPr lang="en-AU" dirty="0"/>
              <a:t>problem and proposed solution</a:t>
            </a:r>
          </a:p>
        </p:txBody>
      </p:sp>
      <p:sp>
        <p:nvSpPr>
          <p:cNvPr id="8" name="TextBox 7"/>
          <p:cNvSpPr txBox="1"/>
          <p:nvPr/>
        </p:nvSpPr>
        <p:spPr>
          <a:xfrm>
            <a:off x="194301" y="5230806"/>
            <a:ext cx="8859374" cy="707886"/>
          </a:xfrm>
          <a:prstGeom prst="rect">
            <a:avLst/>
          </a:prstGeom>
          <a:noFill/>
        </p:spPr>
        <p:txBody>
          <a:bodyPr wrap="square" rtlCol="0">
            <a:spAutoFit/>
          </a:bodyPr>
          <a:lstStyle/>
          <a:p>
            <a:r>
              <a:rPr lang="en-AU" dirty="0"/>
              <a:t>Product oriented – correct transformation from specification to implementation</a:t>
            </a:r>
          </a:p>
        </p:txBody>
      </p:sp>
    </p:spTree>
    <p:extLst>
      <p:ext uri="{BB962C8B-B14F-4D97-AF65-F5344CB8AC3E}">
        <p14:creationId xmlns:p14="http://schemas.microsoft.com/office/powerpoint/2010/main" val="3510508535"/>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Matrix of method categories</a:t>
            </a:r>
          </a:p>
        </p:txBody>
      </p:sp>
      <p:sp>
        <p:nvSpPr>
          <p:cNvPr id="3" name="Table Placeholder 2"/>
          <p:cNvSpPr>
            <a:spLocks noGrp="1"/>
          </p:cNvSpPr>
          <p:nvPr>
            <p:ph type="tbl" idx="1"/>
          </p:nvPr>
        </p:nvSpPr>
        <p:spPr/>
      </p:sp>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39</a:t>
            </a:fld>
            <a:endParaRPr lang="en-AU"/>
          </a:p>
        </p:txBody>
      </p:sp>
      <p:pic>
        <p:nvPicPr>
          <p:cNvPr id="5" name="Picture 4"/>
          <p:cNvPicPr>
            <a:picLocks noChangeAspect="1"/>
          </p:cNvPicPr>
          <p:nvPr/>
        </p:nvPicPr>
        <p:blipFill>
          <a:blip r:embed="rId2"/>
          <a:stretch>
            <a:fillRect/>
          </a:stretch>
        </p:blipFill>
        <p:spPr>
          <a:xfrm>
            <a:off x="103978" y="1196752"/>
            <a:ext cx="9040021" cy="3456384"/>
          </a:xfrm>
          <a:prstGeom prst="rect">
            <a:avLst/>
          </a:prstGeom>
        </p:spPr>
      </p:pic>
      <p:sp>
        <p:nvSpPr>
          <p:cNvPr id="6" name="TextBox 5"/>
          <p:cNvSpPr txBox="1"/>
          <p:nvPr/>
        </p:nvSpPr>
        <p:spPr>
          <a:xfrm>
            <a:off x="5868144" y="6038790"/>
            <a:ext cx="2917786" cy="400110"/>
          </a:xfrm>
          <a:prstGeom prst="rect">
            <a:avLst/>
          </a:prstGeom>
          <a:noFill/>
        </p:spPr>
        <p:txBody>
          <a:bodyPr wrap="none" rtlCol="0">
            <a:spAutoFit/>
          </a:bodyPr>
          <a:lstStyle/>
          <a:p>
            <a:r>
              <a:rPr lang="en-AU" dirty="0"/>
              <a:t>Figure 2, Blum, 1994</a:t>
            </a:r>
          </a:p>
        </p:txBody>
      </p:sp>
      <p:sp>
        <p:nvSpPr>
          <p:cNvPr id="7" name="TextBox 6"/>
          <p:cNvSpPr txBox="1"/>
          <p:nvPr/>
        </p:nvSpPr>
        <p:spPr>
          <a:xfrm>
            <a:off x="105115" y="4505556"/>
            <a:ext cx="8859374" cy="707886"/>
          </a:xfrm>
          <a:prstGeom prst="rect">
            <a:avLst/>
          </a:prstGeom>
          <a:noFill/>
        </p:spPr>
        <p:txBody>
          <a:bodyPr wrap="square" rtlCol="0">
            <a:spAutoFit/>
          </a:bodyPr>
          <a:lstStyle/>
          <a:p>
            <a:r>
              <a:rPr lang="en-AU" dirty="0"/>
              <a:t>Problem oriented – better </a:t>
            </a:r>
            <a:r>
              <a:rPr lang="en-AU" b="1" i="1" dirty="0"/>
              <a:t>understanding </a:t>
            </a:r>
            <a:r>
              <a:rPr lang="en-AU" dirty="0"/>
              <a:t>problem and proposed solution</a:t>
            </a:r>
          </a:p>
        </p:txBody>
      </p:sp>
      <p:sp>
        <p:nvSpPr>
          <p:cNvPr id="8" name="TextBox 7"/>
          <p:cNvSpPr txBox="1"/>
          <p:nvPr/>
        </p:nvSpPr>
        <p:spPr>
          <a:xfrm>
            <a:off x="194301" y="5230806"/>
            <a:ext cx="8859374" cy="707886"/>
          </a:xfrm>
          <a:prstGeom prst="rect">
            <a:avLst/>
          </a:prstGeom>
          <a:noFill/>
        </p:spPr>
        <p:txBody>
          <a:bodyPr wrap="square" rtlCol="0">
            <a:spAutoFit/>
          </a:bodyPr>
          <a:lstStyle/>
          <a:p>
            <a:r>
              <a:rPr lang="en-AU" dirty="0"/>
              <a:t>Product oriented – correct transformation from specification to implementation</a:t>
            </a:r>
          </a:p>
        </p:txBody>
      </p:sp>
    </p:spTree>
    <p:extLst>
      <p:ext uri="{BB962C8B-B14F-4D97-AF65-F5344CB8AC3E}">
        <p14:creationId xmlns:p14="http://schemas.microsoft.com/office/powerpoint/2010/main" val="226239864"/>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90537" y="0"/>
            <a:ext cx="8162925" cy="868362"/>
          </a:xfrm>
        </p:spPr>
        <p:txBody>
          <a:bodyPr lIns="90488" tIns="44450" rIns="90488" bIns="44450">
            <a:normAutofit fontScale="90000"/>
          </a:bodyPr>
          <a:lstStyle/>
          <a:p>
            <a:pPr eaLnBrk="1" fontAlgn="auto" hangingPunct="1">
              <a:spcAft>
                <a:spcPts val="0"/>
              </a:spcAft>
              <a:defRPr/>
            </a:pPr>
            <a:r>
              <a:rPr lang="en-US" dirty="0"/>
              <a:t>Background to Soft Systems Methodology (SSM)</a:t>
            </a:r>
          </a:p>
        </p:txBody>
      </p:sp>
      <p:sp>
        <p:nvSpPr>
          <p:cNvPr id="14338" name="Rectangle 3"/>
          <p:cNvSpPr>
            <a:spLocks noGrp="1" noChangeArrowheads="1"/>
          </p:cNvSpPr>
          <p:nvPr>
            <p:ph idx="1"/>
          </p:nvPr>
        </p:nvSpPr>
        <p:spPr>
          <a:xfrm>
            <a:off x="536575" y="1196752"/>
            <a:ext cx="8070850" cy="4047331"/>
          </a:xfrm>
        </p:spPr>
        <p:txBody>
          <a:bodyPr lIns="90488" tIns="44450" rIns="90488" bIns="44450"/>
          <a:lstStyle/>
          <a:p>
            <a:pPr eaLnBrk="1" hangingPunct="1"/>
            <a:r>
              <a:rPr lang="en-US" dirty="0"/>
              <a:t>designed for ill-structured, messy problems</a:t>
            </a:r>
          </a:p>
          <a:p>
            <a:pPr lvl="1" eaLnBrk="1" hangingPunct="1"/>
            <a:r>
              <a:rPr lang="en-US" dirty="0"/>
              <a:t>no clear view of what constitutes problem</a:t>
            </a:r>
          </a:p>
          <a:p>
            <a:pPr lvl="1" eaLnBrk="1" hangingPunct="1"/>
            <a:r>
              <a:rPr lang="en-US" dirty="0"/>
              <a:t>no clear view of what action should be taken</a:t>
            </a:r>
          </a:p>
          <a:p>
            <a:pPr lvl="1" eaLnBrk="1" hangingPunct="1"/>
            <a:r>
              <a:rPr lang="en-US" dirty="0"/>
              <a:t>no obvious solution/answer to problem</a:t>
            </a:r>
          </a:p>
          <a:p>
            <a:pPr lvl="1" eaLnBrk="1" hangingPunct="1"/>
            <a:endParaRPr lang="en-US" dirty="0"/>
          </a:p>
          <a:p>
            <a:pPr eaLnBrk="1" hangingPunct="1"/>
            <a:r>
              <a:rPr lang="en-US" dirty="0"/>
              <a:t>designed to prevent decision makers from making poorly thought-out decisions</a:t>
            </a:r>
          </a:p>
          <a:p>
            <a:pPr eaLnBrk="1" hangingPunct="1">
              <a:buFont typeface="Wingdings" pitchFamily="2" charset="2"/>
              <a:buNone/>
            </a:pPr>
            <a:endParaRPr lang="en-US" dirty="0"/>
          </a:p>
        </p:txBody>
      </p:sp>
      <p:sp>
        <p:nvSpPr>
          <p:cNvPr id="1433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27A9B00-CF03-4835-A615-FB72A14A5B09}" type="slidenum">
              <a:rPr lang="en-AU" smtClean="0"/>
              <a:pPr eaLnBrk="1" hangingPunct="1"/>
              <a:t>4</a:t>
            </a:fld>
            <a:endParaRPr lang="en-AU"/>
          </a:p>
        </p:txBody>
      </p:sp>
      <p:sp>
        <p:nvSpPr>
          <p:cNvPr id="5124" name="Text Box 4"/>
          <p:cNvSpPr txBox="1">
            <a:spLocks noChangeArrowheads="1"/>
          </p:cNvSpPr>
          <p:nvPr/>
        </p:nvSpPr>
        <p:spPr bwMode="auto">
          <a:xfrm>
            <a:off x="0" y="6461125"/>
            <a:ext cx="9144000" cy="396875"/>
          </a:xfrm>
          <a:prstGeom prst="rect">
            <a:avLst/>
          </a:prstGeom>
          <a:solidFill>
            <a:srgbClr val="FF0066"/>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AU" sz="2000" b="1"/>
              <a:t>PROBLEM: Sometimes people THINK they know what the problem is!!!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down)">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Matrix of method categories</a:t>
            </a:r>
          </a:p>
        </p:txBody>
      </p:sp>
      <p:sp>
        <p:nvSpPr>
          <p:cNvPr id="3" name="Table Placeholder 2"/>
          <p:cNvSpPr>
            <a:spLocks noGrp="1"/>
          </p:cNvSpPr>
          <p:nvPr>
            <p:ph type="tbl" idx="1"/>
          </p:nvPr>
        </p:nvSpPr>
        <p:spPr/>
      </p:sp>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40</a:t>
            </a:fld>
            <a:endParaRPr lang="en-AU"/>
          </a:p>
        </p:txBody>
      </p:sp>
      <p:pic>
        <p:nvPicPr>
          <p:cNvPr id="5" name="Picture 4"/>
          <p:cNvPicPr>
            <a:picLocks noChangeAspect="1"/>
          </p:cNvPicPr>
          <p:nvPr/>
        </p:nvPicPr>
        <p:blipFill>
          <a:blip r:embed="rId2"/>
          <a:stretch>
            <a:fillRect/>
          </a:stretch>
        </p:blipFill>
        <p:spPr>
          <a:xfrm>
            <a:off x="103978" y="1196752"/>
            <a:ext cx="9040021" cy="3456384"/>
          </a:xfrm>
          <a:prstGeom prst="rect">
            <a:avLst/>
          </a:prstGeom>
        </p:spPr>
      </p:pic>
      <p:sp>
        <p:nvSpPr>
          <p:cNvPr id="6" name="TextBox 5"/>
          <p:cNvSpPr txBox="1"/>
          <p:nvPr/>
        </p:nvSpPr>
        <p:spPr>
          <a:xfrm>
            <a:off x="5868144" y="6038790"/>
            <a:ext cx="2917786" cy="400110"/>
          </a:xfrm>
          <a:prstGeom prst="rect">
            <a:avLst/>
          </a:prstGeom>
          <a:noFill/>
        </p:spPr>
        <p:txBody>
          <a:bodyPr wrap="none" rtlCol="0">
            <a:spAutoFit/>
          </a:bodyPr>
          <a:lstStyle/>
          <a:p>
            <a:r>
              <a:rPr lang="en-AU" dirty="0"/>
              <a:t>Figure 2, Blum, 1994</a:t>
            </a:r>
          </a:p>
        </p:txBody>
      </p:sp>
      <p:sp>
        <p:nvSpPr>
          <p:cNvPr id="7" name="TextBox 6"/>
          <p:cNvSpPr txBox="1"/>
          <p:nvPr/>
        </p:nvSpPr>
        <p:spPr>
          <a:xfrm>
            <a:off x="105115" y="4505556"/>
            <a:ext cx="8859374" cy="400110"/>
          </a:xfrm>
          <a:prstGeom prst="rect">
            <a:avLst/>
          </a:prstGeom>
          <a:noFill/>
        </p:spPr>
        <p:txBody>
          <a:bodyPr wrap="square" rtlCol="0">
            <a:spAutoFit/>
          </a:bodyPr>
          <a:lstStyle/>
          <a:p>
            <a:r>
              <a:rPr lang="en-AU" dirty="0"/>
              <a:t>Conceptual (descriptive)– domain formalisms; </a:t>
            </a:r>
          </a:p>
        </p:txBody>
      </p:sp>
      <p:sp>
        <p:nvSpPr>
          <p:cNvPr id="8" name="TextBox 7"/>
          <p:cNvSpPr txBox="1"/>
          <p:nvPr/>
        </p:nvSpPr>
        <p:spPr>
          <a:xfrm>
            <a:off x="194301" y="5230806"/>
            <a:ext cx="8859374" cy="400110"/>
          </a:xfrm>
          <a:prstGeom prst="rect">
            <a:avLst/>
          </a:prstGeom>
          <a:noFill/>
        </p:spPr>
        <p:txBody>
          <a:bodyPr wrap="square" rtlCol="0">
            <a:spAutoFit/>
          </a:bodyPr>
          <a:lstStyle/>
          <a:p>
            <a:r>
              <a:rPr lang="en-AU" dirty="0"/>
              <a:t>Formal (prescriptive)– behaviour of software product</a:t>
            </a:r>
          </a:p>
        </p:txBody>
      </p:sp>
    </p:spTree>
    <p:extLst>
      <p:ext uri="{BB962C8B-B14F-4D97-AF65-F5344CB8AC3E}">
        <p14:creationId xmlns:p14="http://schemas.microsoft.com/office/powerpoint/2010/main" val="3405530276"/>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graphicFrame>
        <p:nvGraphicFramePr>
          <p:cNvPr id="7" name="Table Placeholder 6"/>
          <p:cNvGraphicFramePr>
            <a:graphicFrameLocks noGrp="1"/>
          </p:cNvGraphicFramePr>
          <p:nvPr>
            <p:ph type="tbl" idx="1"/>
            <p:extLst>
              <p:ext uri="{D42A27DB-BD31-4B8C-83A1-F6EECF244321}">
                <p14:modId xmlns:p14="http://schemas.microsoft.com/office/powerpoint/2010/main" val="615213692"/>
              </p:ext>
            </p:extLst>
          </p:nvPr>
        </p:nvGraphicFramePr>
        <p:xfrm>
          <a:off x="395536" y="981075"/>
          <a:ext cx="8215063" cy="5217160"/>
        </p:xfrm>
        <a:graphic>
          <a:graphicData uri="http://schemas.openxmlformats.org/drawingml/2006/table">
            <a:tbl>
              <a:tblPr firstRow="1" bandRow="1">
                <a:tableStyleId>{00A15C55-8517-42AA-B614-E9B94910E393}</a:tableStyleId>
              </a:tblPr>
              <a:tblGrid>
                <a:gridCol w="1512168">
                  <a:extLst>
                    <a:ext uri="{9D8B030D-6E8A-4147-A177-3AD203B41FA5}">
                      <a16:colId xmlns:a16="http://schemas.microsoft.com/office/drawing/2014/main" val="20000"/>
                    </a:ext>
                  </a:extLst>
                </a:gridCol>
                <a:gridCol w="3096344">
                  <a:extLst>
                    <a:ext uri="{9D8B030D-6E8A-4147-A177-3AD203B41FA5}">
                      <a16:colId xmlns:a16="http://schemas.microsoft.com/office/drawing/2014/main" val="20001"/>
                    </a:ext>
                  </a:extLst>
                </a:gridCol>
                <a:gridCol w="3606551">
                  <a:extLst>
                    <a:ext uri="{9D8B030D-6E8A-4147-A177-3AD203B41FA5}">
                      <a16:colId xmlns:a16="http://schemas.microsoft.com/office/drawing/2014/main" val="20002"/>
                    </a:ext>
                  </a:extLst>
                </a:gridCol>
              </a:tblGrid>
              <a:tr h="370840">
                <a:tc>
                  <a:txBody>
                    <a:bodyPr/>
                    <a:lstStyle/>
                    <a:p>
                      <a:endParaRPr lang="en-AU" dirty="0"/>
                    </a:p>
                  </a:txBody>
                  <a:tcPr/>
                </a:tc>
                <a:tc>
                  <a:txBody>
                    <a:bodyPr/>
                    <a:lstStyle/>
                    <a:p>
                      <a:r>
                        <a:rPr lang="en-AU" dirty="0"/>
                        <a:t>Problem-Oriented</a:t>
                      </a:r>
                    </a:p>
                  </a:txBody>
                  <a:tcPr/>
                </a:tc>
                <a:tc>
                  <a:txBody>
                    <a:bodyPr/>
                    <a:lstStyle/>
                    <a:p>
                      <a:r>
                        <a:rPr lang="en-AU" dirty="0"/>
                        <a:t>Product Oriented</a:t>
                      </a:r>
                    </a:p>
                  </a:txBody>
                  <a:tcPr/>
                </a:tc>
                <a:extLst>
                  <a:ext uri="{0D108BD9-81ED-4DB2-BD59-A6C34878D82A}">
                    <a16:rowId xmlns:a16="http://schemas.microsoft.com/office/drawing/2014/main" val="10000"/>
                  </a:ext>
                </a:extLst>
              </a:tr>
              <a:tr h="370840">
                <a:tc>
                  <a:txBody>
                    <a:bodyPr/>
                    <a:lstStyle/>
                    <a:p>
                      <a:r>
                        <a:rPr lang="en-AU" dirty="0"/>
                        <a:t>Conceptual</a:t>
                      </a:r>
                    </a:p>
                  </a:txBody>
                  <a:tcPr/>
                </a:tc>
                <a:tc>
                  <a:txBody>
                    <a:bodyPr/>
                    <a:lstStyle/>
                    <a:p>
                      <a:r>
                        <a:rPr lang="en-AU" dirty="0"/>
                        <a:t>1.</a:t>
                      </a:r>
                    </a:p>
                    <a:p>
                      <a:r>
                        <a:rPr lang="en-AU" dirty="0"/>
                        <a:t>-Develop</a:t>
                      </a:r>
                      <a:r>
                        <a:rPr lang="en-AU" baseline="0" dirty="0"/>
                        <a:t> understanding of the problem</a:t>
                      </a:r>
                    </a:p>
                    <a:p>
                      <a:r>
                        <a:rPr lang="en-AU" baseline="0" dirty="0"/>
                        <a:t>-Express solutions for domains specialists to discuss</a:t>
                      </a:r>
                    </a:p>
                    <a:p>
                      <a:r>
                        <a:rPr lang="en-AU" baseline="0" dirty="0"/>
                        <a:t>- Example: ERD; ?</a:t>
                      </a:r>
                      <a:endParaRPr lang="en-AU" dirty="0"/>
                    </a:p>
                  </a:txBody>
                  <a:tcPr/>
                </a:tc>
                <a:tc>
                  <a:txBody>
                    <a:bodyPr/>
                    <a:lstStyle/>
                    <a:p>
                      <a:r>
                        <a:rPr lang="en-AU" dirty="0"/>
                        <a:t>2.</a:t>
                      </a:r>
                    </a:p>
                    <a:p>
                      <a:r>
                        <a:rPr lang="en-AU" dirty="0"/>
                        <a:t>-Transform non-implementation concepts</a:t>
                      </a:r>
                      <a:r>
                        <a:rPr lang="en-AU" baseline="0" dirty="0"/>
                        <a:t> into implementation decision</a:t>
                      </a:r>
                    </a:p>
                    <a:p>
                      <a:r>
                        <a:rPr lang="en-AU" baseline="0" dirty="0"/>
                        <a:t>-Example: Structured design techniques for modularisation</a:t>
                      </a:r>
                    </a:p>
                    <a:p>
                      <a:r>
                        <a:rPr lang="en-AU" baseline="0" dirty="0"/>
                        <a:t>-OOD</a:t>
                      </a:r>
                      <a:endParaRPr lang="en-AU" dirty="0"/>
                    </a:p>
                  </a:txBody>
                  <a:tcPr/>
                </a:tc>
                <a:extLst>
                  <a:ext uri="{0D108BD9-81ED-4DB2-BD59-A6C34878D82A}">
                    <a16:rowId xmlns:a16="http://schemas.microsoft.com/office/drawing/2014/main" val="10001"/>
                  </a:ext>
                </a:extLst>
              </a:tr>
              <a:tr h="370840">
                <a:tc>
                  <a:txBody>
                    <a:bodyPr/>
                    <a:lstStyle/>
                    <a:p>
                      <a:r>
                        <a:rPr lang="en-AU" dirty="0"/>
                        <a:t>Formal</a:t>
                      </a:r>
                    </a:p>
                  </a:txBody>
                  <a:tcPr/>
                </a:tc>
                <a:tc>
                  <a:txBody>
                    <a:bodyPr/>
                    <a:lstStyle/>
                    <a:p>
                      <a:r>
                        <a:rPr lang="en-AU" dirty="0"/>
                        <a:t>3.</a:t>
                      </a:r>
                    </a:p>
                    <a:p>
                      <a:pPr marL="285750" indent="-285750">
                        <a:buFontTx/>
                        <a:buChar char="-"/>
                      </a:pPr>
                      <a:r>
                        <a:rPr lang="en-AU" dirty="0"/>
                        <a:t>Represent properties of the problem</a:t>
                      </a:r>
                      <a:r>
                        <a:rPr lang="en-AU" baseline="0" dirty="0"/>
                        <a:t> in a way that facilitate reasoning about both problems and its solution</a:t>
                      </a:r>
                    </a:p>
                    <a:p>
                      <a:pPr marL="285750" indent="-285750">
                        <a:buFontTx/>
                        <a:buChar char="-"/>
                      </a:pPr>
                      <a:r>
                        <a:rPr lang="en-AU" baseline="0" dirty="0"/>
                        <a:t>Example: Formal specification methods;?</a:t>
                      </a:r>
                      <a:endParaRPr lang="en-AU" dirty="0"/>
                    </a:p>
                  </a:txBody>
                  <a:tcPr/>
                </a:tc>
                <a:tc>
                  <a:txBody>
                    <a:bodyPr/>
                    <a:lstStyle/>
                    <a:p>
                      <a:r>
                        <a:rPr lang="en-AU" dirty="0"/>
                        <a:t>4.</a:t>
                      </a:r>
                    </a:p>
                    <a:p>
                      <a:pPr marL="285750" indent="-285750">
                        <a:buFontTx/>
                        <a:buChar char="-"/>
                      </a:pPr>
                      <a:r>
                        <a:rPr lang="en-AU" dirty="0"/>
                        <a:t>Create correct implementation units (programs, packages, objects)</a:t>
                      </a:r>
                    </a:p>
                    <a:p>
                      <a:pPr marL="285750" indent="-285750">
                        <a:buFontTx/>
                        <a:buChar char="-"/>
                      </a:pPr>
                      <a:r>
                        <a:rPr lang="en-AU" dirty="0"/>
                        <a:t>OOP</a:t>
                      </a:r>
                    </a:p>
                  </a:txBody>
                  <a:tcPr/>
                </a:tc>
                <a:extLst>
                  <a:ext uri="{0D108BD9-81ED-4DB2-BD59-A6C34878D82A}">
                    <a16:rowId xmlns:a16="http://schemas.microsoft.com/office/drawing/2014/main" val="10002"/>
                  </a:ext>
                </a:extLst>
              </a:tr>
            </a:tbl>
          </a:graphicData>
        </a:graphic>
      </p:graphicFrame>
      <p:sp>
        <p:nvSpPr>
          <p:cNvPr id="4" name="Slide Number Placeholder 3"/>
          <p:cNvSpPr>
            <a:spLocks noGrp="1"/>
          </p:cNvSpPr>
          <p:nvPr>
            <p:ph type="sldNum" sz="quarter" idx="12"/>
          </p:nvPr>
        </p:nvSpPr>
        <p:spPr/>
        <p:txBody>
          <a:bodyPr/>
          <a:lstStyle/>
          <a:p>
            <a:pPr>
              <a:defRPr/>
            </a:pPr>
            <a:fld id="{EDA94360-2365-4A97-812E-040029FDC382}" type="slidenum">
              <a:rPr lang="en-AU" smtClean="0"/>
              <a:pPr>
                <a:defRPr/>
              </a:pPr>
              <a:t>41</a:t>
            </a:fld>
            <a:endParaRPr lang="en-AU"/>
          </a:p>
        </p:txBody>
      </p:sp>
    </p:spTree>
    <p:extLst>
      <p:ext uri="{BB962C8B-B14F-4D97-AF65-F5344CB8AC3E}">
        <p14:creationId xmlns:p14="http://schemas.microsoft.com/office/powerpoint/2010/main" val="3327331465"/>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lIns="90488" tIns="44450" rIns="90488" bIns="44450">
            <a:normAutofit/>
          </a:bodyPr>
          <a:lstStyle/>
          <a:p>
            <a:pPr algn="ctr" eaLnBrk="1" fontAlgn="auto" hangingPunct="1">
              <a:spcAft>
                <a:spcPts val="0"/>
              </a:spcAft>
              <a:defRPr/>
            </a:pPr>
            <a:r>
              <a:rPr lang="en-US" dirty="0"/>
              <a:t>INF30003/80025 BIS Analysis</a:t>
            </a:r>
          </a:p>
        </p:txBody>
      </p:sp>
      <p:sp>
        <p:nvSpPr>
          <p:cNvPr id="12291" name="Rectangle 3"/>
          <p:cNvSpPr>
            <a:spLocks noGrp="1" noChangeArrowheads="1"/>
          </p:cNvSpPr>
          <p:nvPr>
            <p:ph idx="1"/>
          </p:nvPr>
        </p:nvSpPr>
        <p:spPr>
          <a:noFill/>
        </p:spPr>
        <p:txBody>
          <a:bodyPr lIns="90488" tIns="44450" rIns="90488" bIns="44450"/>
          <a:lstStyle/>
          <a:p>
            <a:r>
              <a:rPr lang="en-US" sz="2800" dirty="0"/>
              <a:t>Avison, D &amp; Fitzgerald, G 1998, </a:t>
            </a:r>
            <a:r>
              <a:rPr lang="en-US" sz="2800" i="1" dirty="0"/>
              <a:t>Information Systems </a:t>
            </a:r>
            <a:r>
              <a:rPr lang="en-AU" sz="2800" i="1" dirty="0"/>
              <a:t>Development: Methodologies, Techniques and </a:t>
            </a:r>
            <a:r>
              <a:rPr lang="en-US" sz="2800" i="1" dirty="0"/>
              <a:t>Tools</a:t>
            </a:r>
            <a:r>
              <a:rPr lang="en-US" sz="2800" dirty="0"/>
              <a:t>. Blackwell Scientific Publishers, Oxford</a:t>
            </a:r>
          </a:p>
          <a:p>
            <a:r>
              <a:rPr lang="en-US" sz="2800" dirty="0"/>
              <a:t>Monk, A &amp; Howard, S 1998, 'Methods &amp; tools: the rich picture: a tool for reasoning about work context', </a:t>
            </a:r>
            <a:r>
              <a:rPr lang="en-US" sz="2800" i="1" dirty="0"/>
              <a:t>Interactions</a:t>
            </a:r>
            <a:r>
              <a:rPr lang="en-US" sz="2800" dirty="0"/>
              <a:t>, vol. 5, no. 2, pp. 21-30</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lIns="90488" tIns="44450" rIns="90488" bIns="44450"/>
          <a:lstStyle/>
          <a:p>
            <a:pPr eaLnBrk="1" fontAlgn="auto" hangingPunct="1">
              <a:spcAft>
                <a:spcPts val="0"/>
              </a:spcAft>
              <a:defRPr/>
            </a:pPr>
            <a:r>
              <a:rPr lang="en-US"/>
              <a:t>Background to SSM (cont)</a:t>
            </a:r>
          </a:p>
        </p:txBody>
      </p:sp>
      <p:sp>
        <p:nvSpPr>
          <p:cNvPr id="15362" name="Rectangle 3"/>
          <p:cNvSpPr>
            <a:spLocks noGrp="1" noChangeArrowheads="1"/>
          </p:cNvSpPr>
          <p:nvPr>
            <p:ph idx="1"/>
          </p:nvPr>
        </p:nvSpPr>
        <p:spPr/>
        <p:txBody>
          <a:bodyPr lIns="90488" tIns="44450" rIns="90488" bIns="44450"/>
          <a:lstStyle/>
          <a:p>
            <a:pPr eaLnBrk="1" hangingPunct="1"/>
            <a:r>
              <a:rPr lang="en-US" dirty="0"/>
              <a:t>attempts to help decision makers question basic assumptions</a:t>
            </a:r>
          </a:p>
          <a:p>
            <a:pPr eaLnBrk="1" hangingPunct="1">
              <a:buFont typeface="Wingdings" pitchFamily="2" charset="2"/>
              <a:buNone/>
            </a:pPr>
            <a:endParaRPr lang="en-US" dirty="0"/>
          </a:p>
          <a:p>
            <a:pPr eaLnBrk="1" hangingPunct="1"/>
            <a:r>
              <a:rPr lang="en-US" dirty="0"/>
              <a:t>best employed where values/beliefs/objectives diverge</a:t>
            </a:r>
          </a:p>
          <a:p>
            <a:pPr lvl="1" eaLnBrk="1" hangingPunct="1"/>
            <a:r>
              <a:rPr lang="en-US" dirty="0"/>
              <a:t>negotiation &amp; compromise possible</a:t>
            </a:r>
          </a:p>
        </p:txBody>
      </p:sp>
      <p:sp>
        <p:nvSpPr>
          <p:cNvPr id="1536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C44703D-EFFB-4DA3-BE36-F86875034089}" type="slidenum">
              <a:rPr lang="en-AU" smtClean="0"/>
              <a:pPr eaLnBrk="1" hangingPunct="1"/>
              <a:t>5</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99392"/>
            <a:ext cx="8789988" cy="936104"/>
          </a:xfrm>
        </p:spPr>
        <p:txBody>
          <a:bodyPr lIns="90488" tIns="44450" rIns="90488" bIns="44450" anchor="b">
            <a:normAutofit fontScale="90000"/>
          </a:bodyPr>
          <a:lstStyle/>
          <a:p>
            <a:pPr algn="ctr" eaLnBrk="1" fontAlgn="auto" hangingPunct="1">
              <a:spcAft>
                <a:spcPts val="0"/>
              </a:spcAft>
              <a:defRPr/>
            </a:pPr>
            <a:r>
              <a:rPr lang="en-US" sz="2800" dirty="0"/>
              <a:t>Experience, Knowledge &amp; Purposeful Action in Human Affairs</a:t>
            </a:r>
          </a:p>
        </p:txBody>
      </p:sp>
      <p:sp>
        <p:nvSpPr>
          <p:cNvPr id="16386" name="Rectangle 3"/>
          <p:cNvSpPr>
            <a:spLocks noGrp="1" noChangeArrowheads="1"/>
          </p:cNvSpPr>
          <p:nvPr>
            <p:ph idx="1"/>
          </p:nvPr>
        </p:nvSpPr>
        <p:spPr>
          <a:xfrm>
            <a:off x="539552" y="1124744"/>
            <a:ext cx="8136904" cy="3886200"/>
          </a:xfrm>
        </p:spPr>
        <p:txBody>
          <a:bodyPr lIns="90488" tIns="44450" rIns="90488" bIns="44450"/>
          <a:lstStyle/>
          <a:p>
            <a:pPr eaLnBrk="1" hangingPunct="1">
              <a:lnSpc>
                <a:spcPct val="90000"/>
              </a:lnSpc>
            </a:pPr>
            <a:r>
              <a:rPr lang="en-US" dirty="0"/>
              <a:t>human not only observe &amp; experience the world, they </a:t>
            </a:r>
            <a:r>
              <a:rPr lang="en-US" b="1" i="1" dirty="0"/>
              <a:t>interpret it</a:t>
            </a:r>
            <a:r>
              <a:rPr lang="en-US" dirty="0"/>
              <a:t>  and </a:t>
            </a:r>
            <a:r>
              <a:rPr lang="en-US" b="1" i="1" dirty="0"/>
              <a:t>attribute meaning</a:t>
            </a:r>
            <a:r>
              <a:rPr lang="en-US" b="1" i="1" dirty="0">
                <a:solidFill>
                  <a:srgbClr val="FAFD00"/>
                </a:solidFill>
              </a:rPr>
              <a:t> </a:t>
            </a:r>
            <a:r>
              <a:rPr lang="en-US" dirty="0"/>
              <a:t>to that which they observe &amp; experience	</a:t>
            </a:r>
          </a:p>
          <a:p>
            <a:pPr lvl="1" eaLnBrk="1" hangingPunct="1">
              <a:lnSpc>
                <a:spcPct val="90000"/>
              </a:lnSpc>
            </a:pPr>
            <a:r>
              <a:rPr lang="en-US" dirty="0"/>
              <a:t>Tend to see world in a particular way</a:t>
            </a:r>
          </a:p>
          <a:p>
            <a:pPr lvl="1" eaLnBrk="1" hangingPunct="1">
              <a:lnSpc>
                <a:spcPct val="90000"/>
              </a:lnSpc>
            </a:pPr>
            <a:endParaRPr lang="en-US" dirty="0"/>
          </a:p>
          <a:p>
            <a:pPr eaLnBrk="1" hangingPunct="1">
              <a:lnSpc>
                <a:spcPct val="90000"/>
              </a:lnSpc>
            </a:pPr>
            <a:r>
              <a:rPr lang="en-US" dirty="0"/>
              <a:t>Can deliberately decide to do things (purposeful intention) based on motivation &amp; knowledge</a:t>
            </a:r>
          </a:p>
          <a:p>
            <a:pPr eaLnBrk="1" hangingPunct="1">
              <a:lnSpc>
                <a:spcPct val="90000"/>
              </a:lnSpc>
              <a:buFont typeface="Wingdings" pitchFamily="2" charset="2"/>
              <a:buNone/>
            </a:pPr>
            <a:endParaRPr lang="en-US" dirty="0"/>
          </a:p>
        </p:txBody>
      </p:sp>
      <p:sp>
        <p:nvSpPr>
          <p:cNvPr id="1638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DE69B45-40E2-4AF9-B4A4-C43346979B48}" type="slidenum">
              <a:rPr lang="en-AU" smtClean="0"/>
              <a:pPr eaLnBrk="1" hangingPunct="1"/>
              <a:t>6</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r>
              <a:rPr lang="en-AU">
                <a:effectLst/>
              </a:rPr>
              <a:t>Key thought 1</a:t>
            </a:r>
          </a:p>
        </p:txBody>
      </p:sp>
      <p:grpSp>
        <p:nvGrpSpPr>
          <p:cNvPr id="160772" name="Group 4"/>
          <p:cNvGrpSpPr>
            <a:grpSpLocks noChangeAspect="1"/>
          </p:cNvGrpSpPr>
          <p:nvPr/>
        </p:nvGrpSpPr>
        <p:grpSpPr bwMode="auto">
          <a:xfrm>
            <a:off x="827584" y="1268760"/>
            <a:ext cx="7992887" cy="4752527"/>
            <a:chOff x="2355" y="772"/>
            <a:chExt cx="7200" cy="4320"/>
          </a:xfrm>
        </p:grpSpPr>
        <p:sp>
          <p:nvSpPr>
            <p:cNvPr id="160773" name="AutoShape 5"/>
            <p:cNvSpPr>
              <a:spLocks noChangeAspect="1" noChangeArrowheads="1"/>
            </p:cNvSpPr>
            <p:nvPr/>
          </p:nvSpPr>
          <p:spPr bwMode="auto">
            <a:xfrm>
              <a:off x="2355" y="772"/>
              <a:ext cx="720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60774" name="Rectangle 6"/>
            <p:cNvSpPr>
              <a:spLocks noChangeArrowheads="1"/>
            </p:cNvSpPr>
            <p:nvPr/>
          </p:nvSpPr>
          <p:spPr bwMode="auto">
            <a:xfrm>
              <a:off x="2355" y="932"/>
              <a:ext cx="2503" cy="1476"/>
            </a:xfrm>
            <a:prstGeom prst="rect">
              <a:avLst/>
            </a:prstGeom>
            <a:solidFill>
              <a:srgbClr val="FFFFFF"/>
            </a:solidFill>
            <a:ln w="9525">
              <a:solidFill>
                <a:srgbClr val="000000"/>
              </a:solidFill>
              <a:miter lim="800000"/>
              <a:headEnd/>
              <a:tailEnd/>
            </a:ln>
          </p:spPr>
          <p:txBody>
            <a:bodyPr/>
            <a:lstStyle/>
            <a:p>
              <a:r>
                <a:rPr lang="en-AU" dirty="0"/>
                <a:t>Traditional thinking for exploring the Problematic situation</a:t>
              </a:r>
            </a:p>
          </p:txBody>
        </p:sp>
        <p:sp>
          <p:nvSpPr>
            <p:cNvPr id="160775" name="Oval 7"/>
            <p:cNvSpPr>
              <a:spLocks noChangeArrowheads="1"/>
            </p:cNvSpPr>
            <p:nvPr/>
          </p:nvSpPr>
          <p:spPr bwMode="auto">
            <a:xfrm>
              <a:off x="6301" y="1030"/>
              <a:ext cx="2974" cy="1280"/>
            </a:xfrm>
            <a:prstGeom prst="ellipse">
              <a:avLst/>
            </a:prstGeom>
            <a:solidFill>
              <a:srgbClr val="FFFFFF"/>
            </a:solidFill>
            <a:ln w="9525">
              <a:solidFill>
                <a:srgbClr val="000000"/>
              </a:solidFill>
              <a:round/>
              <a:headEnd/>
              <a:tailEnd/>
            </a:ln>
          </p:spPr>
          <p:txBody>
            <a:bodyPr/>
            <a:lstStyle/>
            <a:p>
              <a:r>
                <a:rPr lang="en-AU" dirty="0"/>
                <a:t>Real world systems in need of repair</a:t>
              </a:r>
            </a:p>
          </p:txBody>
        </p:sp>
        <p:sp>
          <p:nvSpPr>
            <p:cNvPr id="160776" name="Line 8"/>
            <p:cNvSpPr>
              <a:spLocks noChangeShapeType="1"/>
            </p:cNvSpPr>
            <p:nvPr/>
          </p:nvSpPr>
          <p:spPr bwMode="auto">
            <a:xfrm>
              <a:off x="4859" y="1732"/>
              <a:ext cx="144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60777" name="Rectangle 9"/>
            <p:cNvSpPr>
              <a:spLocks noChangeArrowheads="1"/>
            </p:cNvSpPr>
            <p:nvPr/>
          </p:nvSpPr>
          <p:spPr bwMode="auto">
            <a:xfrm>
              <a:off x="2355" y="2826"/>
              <a:ext cx="2076" cy="1280"/>
            </a:xfrm>
            <a:prstGeom prst="rect">
              <a:avLst/>
            </a:prstGeom>
            <a:solidFill>
              <a:srgbClr val="FFFFFF"/>
            </a:solidFill>
            <a:ln w="9525">
              <a:solidFill>
                <a:srgbClr val="000000"/>
              </a:solidFill>
              <a:miter lim="800000"/>
              <a:headEnd/>
              <a:tailEnd/>
            </a:ln>
          </p:spPr>
          <p:txBody>
            <a:bodyPr/>
            <a:lstStyle/>
            <a:p>
              <a:r>
                <a:rPr lang="en-AU" dirty="0"/>
                <a:t>New thinking for exploring the Problematic situation</a:t>
              </a:r>
            </a:p>
          </p:txBody>
        </p:sp>
        <p:sp>
          <p:nvSpPr>
            <p:cNvPr id="160778" name="Oval 10"/>
            <p:cNvSpPr>
              <a:spLocks noChangeArrowheads="1"/>
            </p:cNvSpPr>
            <p:nvPr/>
          </p:nvSpPr>
          <p:spPr bwMode="auto">
            <a:xfrm>
              <a:off x="5389" y="2532"/>
              <a:ext cx="4166" cy="2233"/>
            </a:xfrm>
            <a:prstGeom prst="ellipse">
              <a:avLst/>
            </a:prstGeom>
            <a:solidFill>
              <a:srgbClr val="FFFFFF"/>
            </a:solidFill>
            <a:ln w="9525">
              <a:solidFill>
                <a:srgbClr val="000000"/>
              </a:solidFill>
              <a:round/>
              <a:headEnd/>
              <a:tailEnd/>
            </a:ln>
          </p:spPr>
          <p:txBody>
            <a:bodyPr/>
            <a:lstStyle/>
            <a:p>
              <a:r>
                <a:rPr lang="en-AU" dirty="0"/>
                <a:t>It’s a </a:t>
              </a:r>
              <a:r>
                <a:rPr lang="en-AU" i="1" dirty="0"/>
                <a:t>human situation </a:t>
              </a:r>
              <a:r>
                <a:rPr lang="en-AU" dirty="0"/>
                <a:t>with people attempting purposeful action [</a:t>
              </a:r>
              <a:r>
                <a:rPr lang="en-AU" dirty="0">
                  <a:solidFill>
                    <a:srgbClr val="FF0000"/>
                  </a:solidFill>
                </a:rPr>
                <a:t>well defined objectives</a:t>
              </a:r>
              <a:r>
                <a:rPr lang="en-AU" dirty="0"/>
                <a:t>] which was meaningful to them</a:t>
              </a:r>
            </a:p>
          </p:txBody>
        </p:sp>
        <p:sp>
          <p:nvSpPr>
            <p:cNvPr id="160779" name="Line 11"/>
            <p:cNvSpPr>
              <a:spLocks noChangeShapeType="1"/>
            </p:cNvSpPr>
            <p:nvPr/>
          </p:nvSpPr>
          <p:spPr bwMode="auto">
            <a:xfrm>
              <a:off x="4431" y="3492"/>
              <a:ext cx="95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r>
              <a:rPr lang="en-AU" dirty="0">
                <a:effectLst/>
              </a:rPr>
              <a:t>Key thought 2</a:t>
            </a:r>
          </a:p>
        </p:txBody>
      </p:sp>
      <p:graphicFrame>
        <p:nvGraphicFramePr>
          <p:cNvPr id="161795" name="Object 3"/>
          <p:cNvGraphicFramePr>
            <a:graphicFrameLocks noGrp="1" noChangeAspect="1"/>
          </p:cNvGraphicFramePr>
          <p:nvPr>
            <p:ph idx="1"/>
            <p:extLst>
              <p:ext uri="{D42A27DB-BD31-4B8C-83A1-F6EECF244321}">
                <p14:modId xmlns:p14="http://schemas.microsoft.com/office/powerpoint/2010/main" val="1074488185"/>
              </p:ext>
            </p:extLst>
          </p:nvPr>
        </p:nvGraphicFramePr>
        <p:xfrm>
          <a:off x="742950" y="1052736"/>
          <a:ext cx="7370763" cy="5040560"/>
        </p:xfrm>
        <a:graphic>
          <a:graphicData uri="http://schemas.openxmlformats.org/presentationml/2006/ole">
            <mc:AlternateContent xmlns:mc="http://schemas.openxmlformats.org/markup-compatibility/2006">
              <mc:Choice xmlns:v="urn:schemas-microsoft-com:vml" Requires="v">
                <p:oleObj spid="_x0000_s161849" name="Bitmap Image" r:id="rId3" imgW="5838840" imgH="2867040" progId="PBrush">
                  <p:embed/>
                </p:oleObj>
              </mc:Choice>
              <mc:Fallback>
                <p:oleObj name="Bitmap Image" r:id="rId3" imgW="5838840" imgH="2867040" progId="PBrush">
                  <p:embed/>
                  <p:pic>
                    <p:nvPicPr>
                      <p:cNvPr id="0" name="Picture 17"/>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 y="1052736"/>
                        <a:ext cx="7370763" cy="5040560"/>
                      </a:xfrm>
                      <a:prstGeom prst="rect">
                        <a:avLst/>
                      </a:prstGeom>
                      <a:noFill/>
                      <a:extLst/>
                    </p:spPr>
                  </p:pic>
                </p:oleObj>
              </mc:Fallback>
            </mc:AlternateContent>
          </a:graphicData>
        </a:graphic>
      </p:graphicFrame>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5" name="Rectangle 5"/>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p>
            <a:r>
              <a:rPr lang="en-AU">
                <a:effectLst/>
              </a:rPr>
              <a:t>Key thought 3</a:t>
            </a:r>
          </a:p>
        </p:txBody>
      </p:sp>
      <p:graphicFrame>
        <p:nvGraphicFramePr>
          <p:cNvPr id="163844" name="Object 4"/>
          <p:cNvGraphicFramePr>
            <a:graphicFrameLocks noGrp="1" noChangeAspect="1"/>
          </p:cNvGraphicFramePr>
          <p:nvPr>
            <p:ph idx="1"/>
            <p:extLst>
              <p:ext uri="{D42A27DB-BD31-4B8C-83A1-F6EECF244321}">
                <p14:modId xmlns:p14="http://schemas.microsoft.com/office/powerpoint/2010/main" val="1119923394"/>
              </p:ext>
            </p:extLst>
          </p:nvPr>
        </p:nvGraphicFramePr>
        <p:xfrm>
          <a:off x="755576" y="980729"/>
          <a:ext cx="7920880" cy="5112568"/>
        </p:xfrm>
        <a:graphic>
          <a:graphicData uri="http://schemas.openxmlformats.org/presentationml/2006/ole">
            <mc:AlternateContent xmlns:mc="http://schemas.openxmlformats.org/markup-compatibility/2006">
              <mc:Choice xmlns:v="urn:schemas-microsoft-com:vml" Requires="v">
                <p:oleObj spid="_x0000_s163899" name="Bitmap Image" r:id="rId3" imgW="5590476" imgH="3476190" progId="PBrush">
                  <p:embed/>
                </p:oleObj>
              </mc:Choice>
              <mc:Fallback>
                <p:oleObj name="Bitmap Image" r:id="rId3" imgW="5590476" imgH="3476190" progId="PBrush">
                  <p:embed/>
                  <p:pic>
                    <p:nvPicPr>
                      <p:cNvPr id="0" name="Picture 19"/>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980729"/>
                        <a:ext cx="7920880" cy="5112568"/>
                      </a:xfrm>
                      <a:prstGeom prst="rect">
                        <a:avLst/>
                      </a:prstGeom>
                      <a:noFill/>
                      <a:ln>
                        <a:noFill/>
                      </a:ln>
                      <a:effectLst/>
                      <a:extLst/>
                    </p:spPr>
                  </p:pic>
                </p:oleObj>
              </mc:Fallback>
            </mc:AlternateContent>
          </a:graphicData>
        </a:graphic>
      </p:graphicFrame>
    </p:spTree>
  </p:cSld>
  <p:clrMapOvr>
    <a:masterClrMapping/>
  </p:clrMapOvr>
  <p:transition>
    <p:random/>
  </p:transition>
</p:sld>
</file>

<file path=ppt/theme/theme1.xml><?xml version="1.0" encoding="utf-8"?>
<a:theme xmlns:a="http://schemas.openxmlformats.org/drawingml/2006/main" name="1_DB2">
  <a:themeElements>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fontScheme name="1_DB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B2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1_DB2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1_DB2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1_DB2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Lecture 03 Hard and Soft systems thinking</Template>
  <TotalTime>1079</TotalTime>
  <Pages>26</Pages>
  <Words>1511</Words>
  <Application>Microsoft Office PowerPoint</Application>
  <PresentationFormat>Letter Paper (8.5x11 in)</PresentationFormat>
  <Paragraphs>293</Paragraphs>
  <Slides>42</Slides>
  <Notes>28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42</vt:i4>
      </vt:variant>
    </vt:vector>
  </HeadingPairs>
  <TitlesOfParts>
    <vt:vector size="51" baseType="lpstr">
      <vt:lpstr>Arial</vt:lpstr>
      <vt:lpstr>Book Antiqua</vt:lpstr>
      <vt:lpstr>Kino MT</vt:lpstr>
      <vt:lpstr>Times New Roman</vt:lpstr>
      <vt:lpstr>Verdana</vt:lpstr>
      <vt:lpstr>Wingdings</vt:lpstr>
      <vt:lpstr>1_DB2</vt:lpstr>
      <vt:lpstr>Bitmap Image</vt:lpstr>
      <vt:lpstr>Microsoft ClipArt Gallery</vt:lpstr>
      <vt:lpstr>INF30003/80025  BIS Analysis</vt:lpstr>
      <vt:lpstr>Brief Recap…</vt:lpstr>
      <vt:lpstr>Background</vt:lpstr>
      <vt:lpstr>Background to Soft Systems Methodology (SSM)</vt:lpstr>
      <vt:lpstr>Background to SSM (cont)</vt:lpstr>
      <vt:lpstr>Experience, Knowledge &amp; Purposeful Action in Human Affairs</vt:lpstr>
      <vt:lpstr>Key thought 1</vt:lpstr>
      <vt:lpstr>Key thought 2</vt:lpstr>
      <vt:lpstr>Key thought 3</vt:lpstr>
      <vt:lpstr>Experience, Knowledge &amp; Purposeful Action in Human Affairs</vt:lpstr>
      <vt:lpstr>Philosophy of SSM</vt:lpstr>
      <vt:lpstr>Problem</vt:lpstr>
      <vt:lpstr>Principles of SSM</vt:lpstr>
      <vt:lpstr>Principles of SSM (cont)</vt:lpstr>
      <vt:lpstr>Principles of SSM (cont)</vt:lpstr>
      <vt:lpstr>Principles of SSM (cont)</vt:lpstr>
      <vt:lpstr>The Basic Process of SSM</vt:lpstr>
      <vt:lpstr>The Basic Process of SSM (Cont.)</vt:lpstr>
      <vt:lpstr>Background to the methodology</vt:lpstr>
      <vt:lpstr>The Basic Process of SSM    - SSM as a 7 stage process of enquiry</vt:lpstr>
      <vt:lpstr>Stages 1 &amp; 2    Finding Out</vt:lpstr>
      <vt:lpstr>Stages of SSM</vt:lpstr>
      <vt:lpstr>Rich Picture </vt:lpstr>
      <vt:lpstr>Rich picture (cont)</vt:lpstr>
      <vt:lpstr>How should I go to work?</vt:lpstr>
      <vt:lpstr>PowerPoint Presentation</vt:lpstr>
      <vt:lpstr>PowerPoint Presentation</vt:lpstr>
      <vt:lpstr>PowerPoint Presentation</vt:lpstr>
      <vt:lpstr>PowerPoint Presentation</vt:lpstr>
      <vt:lpstr>PowerPoint Presentation</vt:lpstr>
      <vt:lpstr>PowerPoint Presentation</vt:lpstr>
      <vt:lpstr>Draw up RICH PICTURE       based on situation described below</vt:lpstr>
      <vt:lpstr>Rich Picture</vt:lpstr>
      <vt:lpstr>Systems development process</vt:lpstr>
      <vt:lpstr>PowerPoint Presentation</vt:lpstr>
      <vt:lpstr>PowerPoint Presentation</vt:lpstr>
      <vt:lpstr>PowerPoint Presentation</vt:lpstr>
      <vt:lpstr>Matrix of method categories</vt:lpstr>
      <vt:lpstr>Matrix of method categories</vt:lpstr>
      <vt:lpstr>Matrix of method categories</vt:lpstr>
      <vt:lpstr>PowerPoint Presentation</vt:lpstr>
      <vt:lpstr>INF30003/80025 BIS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Analysis 501</dc:title>
  <dc:subject>SSM</dc:subject>
  <dc:creator>Judy Mckay</dc:creator>
  <cp:lastModifiedBy>sukhjinder rekhi</cp:lastModifiedBy>
  <cp:revision>79</cp:revision>
  <cp:lastPrinted>1995-04-28T01:22:32Z</cp:lastPrinted>
  <dcterms:created xsi:type="dcterms:W3CDTF">1995-06-25T04:10:08Z</dcterms:created>
  <dcterms:modified xsi:type="dcterms:W3CDTF">2017-05-14T06:47:14Z</dcterms:modified>
</cp:coreProperties>
</file>