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8" r:id="rId1"/>
  </p:sldMasterIdLst>
  <p:notesMasterIdLst>
    <p:notesMasterId r:id="rId63"/>
  </p:notesMasterIdLst>
  <p:handoutMasterIdLst>
    <p:handoutMasterId r:id="rId64"/>
  </p:handoutMasterIdLst>
  <p:sldIdLst>
    <p:sldId id="256" r:id="rId2"/>
    <p:sldId id="398" r:id="rId3"/>
    <p:sldId id="401" r:id="rId4"/>
    <p:sldId id="552" r:id="rId5"/>
    <p:sldId id="553" r:id="rId6"/>
    <p:sldId id="554" r:id="rId7"/>
    <p:sldId id="578" r:id="rId8"/>
    <p:sldId id="531" r:id="rId9"/>
    <p:sldId id="532" r:id="rId10"/>
    <p:sldId id="533" r:id="rId11"/>
    <p:sldId id="534" r:id="rId12"/>
    <p:sldId id="542" r:id="rId13"/>
    <p:sldId id="543" r:id="rId14"/>
    <p:sldId id="545" r:id="rId15"/>
    <p:sldId id="546" r:id="rId16"/>
    <p:sldId id="547" r:id="rId17"/>
    <p:sldId id="548" r:id="rId18"/>
    <p:sldId id="535" r:id="rId19"/>
    <p:sldId id="536" r:id="rId20"/>
    <p:sldId id="549" r:id="rId21"/>
    <p:sldId id="550" r:id="rId22"/>
    <p:sldId id="551" r:id="rId23"/>
    <p:sldId id="539" r:id="rId24"/>
    <p:sldId id="558" r:id="rId25"/>
    <p:sldId id="444" r:id="rId26"/>
    <p:sldId id="510" r:id="rId27"/>
    <p:sldId id="514" r:id="rId28"/>
    <p:sldId id="516" r:id="rId29"/>
    <p:sldId id="517" r:id="rId30"/>
    <p:sldId id="518" r:id="rId31"/>
    <p:sldId id="575" r:id="rId32"/>
    <p:sldId id="465" r:id="rId33"/>
    <p:sldId id="519" r:id="rId34"/>
    <p:sldId id="520" r:id="rId35"/>
    <p:sldId id="562" r:id="rId36"/>
    <p:sldId id="579" r:id="rId37"/>
    <p:sldId id="580" r:id="rId38"/>
    <p:sldId id="581" r:id="rId39"/>
    <p:sldId id="358" r:id="rId40"/>
    <p:sldId id="429" r:id="rId41"/>
    <p:sldId id="563" r:id="rId42"/>
    <p:sldId id="406" r:id="rId43"/>
    <p:sldId id="483" r:id="rId44"/>
    <p:sldId id="506" r:id="rId45"/>
    <p:sldId id="576" r:id="rId46"/>
    <p:sldId id="577" r:id="rId47"/>
    <p:sldId id="482" r:id="rId48"/>
    <p:sldId id="484" r:id="rId49"/>
    <p:sldId id="566" r:id="rId50"/>
    <p:sldId id="567" r:id="rId51"/>
    <p:sldId id="568" r:id="rId52"/>
    <p:sldId id="569" r:id="rId53"/>
    <p:sldId id="570" r:id="rId54"/>
    <p:sldId id="571" r:id="rId55"/>
    <p:sldId id="487" r:id="rId56"/>
    <p:sldId id="530" r:id="rId57"/>
    <p:sldId id="489" r:id="rId58"/>
    <p:sldId id="526" r:id="rId59"/>
    <p:sldId id="525" r:id="rId60"/>
    <p:sldId id="417" r:id="rId61"/>
    <p:sldId id="337" r:id="rId62"/>
  </p:sldIdLst>
  <p:sldSz cx="9144000" cy="6858000" type="screen4x3"/>
  <p:notesSz cx="6761163" cy="9942513"/>
  <p:defaultTextStyle>
    <a:defPPr>
      <a:defRPr lang="en-GB"/>
    </a:defPPr>
    <a:lvl1pPr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2">
          <p15:clr>
            <a:srgbClr val="A4A3A4"/>
          </p15:clr>
        </p15:guide>
        <p15:guide id="2" pos="213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gray"/>
  <p:clrMru>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4" autoAdjust="0"/>
    <p:restoredTop sz="76929" autoAdjust="0"/>
  </p:normalViewPr>
  <p:slideViewPr>
    <p:cSldViewPr>
      <p:cViewPr>
        <p:scale>
          <a:sx n="81" d="100"/>
          <a:sy n="81" d="100"/>
        </p:scale>
        <p:origin x="2704" y="25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3008" y="-72"/>
      </p:cViewPr>
      <p:guideLst>
        <p:guide orient="horz" pos="3132"/>
        <p:guide pos="213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notesMaster" Target="notesMasters/notesMaster1.xml"/><Relationship Id="rId64" Type="http://schemas.openxmlformats.org/officeDocument/2006/relationships/handoutMaster" Target="handoutMasters/handoutMaster1.xml"/><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29837" cy="497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eaLnBrk="1" hangingPunct="1">
              <a:defRPr sz="1200">
                <a:cs typeface="Arial" charset="0"/>
              </a:defRPr>
            </a:lvl1pPr>
          </a:lstStyle>
          <a:p>
            <a:pPr>
              <a:defRPr/>
            </a:pPr>
            <a:endParaRPr lang="en-GB"/>
          </a:p>
        </p:txBody>
      </p:sp>
      <p:sp>
        <p:nvSpPr>
          <p:cNvPr id="40963" name="Rectangle 3"/>
          <p:cNvSpPr>
            <a:spLocks noGrp="1" noChangeArrowheads="1"/>
          </p:cNvSpPr>
          <p:nvPr>
            <p:ph type="dt" sz="quarter" idx="1"/>
          </p:nvPr>
        </p:nvSpPr>
        <p:spPr bwMode="auto">
          <a:xfrm>
            <a:off x="3829761" y="0"/>
            <a:ext cx="2929837" cy="497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eaLnBrk="1" hangingPunct="1">
              <a:defRPr sz="1200">
                <a:cs typeface="Arial" charset="0"/>
              </a:defRPr>
            </a:lvl1pPr>
          </a:lstStyle>
          <a:p>
            <a:pPr>
              <a:defRPr/>
            </a:pPr>
            <a:endParaRPr lang="en-GB"/>
          </a:p>
        </p:txBody>
      </p:sp>
      <p:sp>
        <p:nvSpPr>
          <p:cNvPr id="40964" name="Rectangle 4"/>
          <p:cNvSpPr>
            <a:spLocks noGrp="1" noChangeArrowheads="1"/>
          </p:cNvSpPr>
          <p:nvPr>
            <p:ph type="ftr" sz="quarter" idx="2"/>
          </p:nvPr>
        </p:nvSpPr>
        <p:spPr bwMode="auto">
          <a:xfrm>
            <a:off x="0" y="9443662"/>
            <a:ext cx="2929837" cy="497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eaLnBrk="1" hangingPunct="1">
              <a:defRPr sz="1200">
                <a:cs typeface="Arial" charset="0"/>
              </a:defRPr>
            </a:lvl1pPr>
          </a:lstStyle>
          <a:p>
            <a:pPr>
              <a:defRPr/>
            </a:pPr>
            <a:endParaRPr lang="en-GB"/>
          </a:p>
        </p:txBody>
      </p:sp>
      <p:sp>
        <p:nvSpPr>
          <p:cNvPr id="40965" name="Rectangle 5"/>
          <p:cNvSpPr>
            <a:spLocks noGrp="1" noChangeArrowheads="1"/>
          </p:cNvSpPr>
          <p:nvPr>
            <p:ph type="sldNum" sz="quarter" idx="3"/>
          </p:nvPr>
        </p:nvSpPr>
        <p:spPr bwMode="auto">
          <a:xfrm>
            <a:off x="3829761" y="9443662"/>
            <a:ext cx="2929837" cy="497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eaLnBrk="1" hangingPunct="1">
              <a:defRPr sz="1200">
                <a:cs typeface="Arial" charset="0"/>
              </a:defRPr>
            </a:lvl1pPr>
          </a:lstStyle>
          <a:p>
            <a:pPr>
              <a:defRPr/>
            </a:pPr>
            <a:fld id="{FF514D5B-FFB0-A741-AEEA-498BDB98DAC5}" type="slidenum">
              <a:rPr lang="en-GB"/>
              <a:pPr>
                <a:defRPr/>
              </a:pPr>
              <a:t>‹#›</a:t>
            </a:fld>
            <a:endParaRPr lang="en-GB"/>
          </a:p>
        </p:txBody>
      </p:sp>
    </p:spTree>
    <p:extLst>
      <p:ext uri="{BB962C8B-B14F-4D97-AF65-F5344CB8AC3E}">
        <p14:creationId xmlns:p14="http://schemas.microsoft.com/office/powerpoint/2010/main" val="15048571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6" name="Rectangle 4"/>
          <p:cNvSpPr>
            <a:spLocks noGrp="1" noRot="1" noChangeAspect="1" noChangeArrowheads="1" noTextEdit="1"/>
          </p:cNvSpPr>
          <p:nvPr>
            <p:ph type="sldImg" idx="2"/>
          </p:nvPr>
        </p:nvSpPr>
        <p:spPr bwMode="auto">
          <a:xfrm>
            <a:off x="896938" y="195263"/>
            <a:ext cx="4967287" cy="37274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256674" y="4109918"/>
            <a:ext cx="6247815" cy="5637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p:txBody>
      </p:sp>
    </p:spTree>
    <p:extLst>
      <p:ext uri="{BB962C8B-B14F-4D97-AF65-F5344CB8AC3E}">
        <p14:creationId xmlns:p14="http://schemas.microsoft.com/office/powerpoint/2010/main" val="34986380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ＭＳ Ｐゴシック" charset="0"/>
        <a:cs typeface="Arial" charset="0"/>
      </a:defRPr>
    </a:lvl1pPr>
    <a:lvl2pPr marL="457200" algn="l" rtl="0" eaLnBrk="0" fontAlgn="base" hangingPunct="0">
      <a:spcBef>
        <a:spcPct val="30000"/>
      </a:spcBef>
      <a:spcAft>
        <a:spcPct val="0"/>
      </a:spcAft>
      <a:defRPr sz="1000" kern="1200">
        <a:solidFill>
          <a:schemeClr val="tx1"/>
        </a:solidFill>
        <a:latin typeface="Arial" charset="0"/>
        <a:ea typeface="Arial" charset="0"/>
        <a:cs typeface="Arial" charset="0"/>
      </a:defRPr>
    </a:lvl2pPr>
    <a:lvl3pPr marL="914400" algn="l" rtl="0" eaLnBrk="0" fontAlgn="base" hangingPunct="0">
      <a:spcBef>
        <a:spcPct val="30000"/>
      </a:spcBef>
      <a:spcAft>
        <a:spcPct val="0"/>
      </a:spcAft>
      <a:defRPr sz="1000" kern="1200">
        <a:solidFill>
          <a:schemeClr val="tx1"/>
        </a:solidFill>
        <a:latin typeface="Arial" charset="0"/>
        <a:ea typeface="Arial" charset="0"/>
        <a:cs typeface="Arial" charset="0"/>
      </a:defRPr>
    </a:lvl3pPr>
    <a:lvl4pPr marL="1371600" algn="l" rtl="0" eaLnBrk="0" fontAlgn="base" hangingPunct="0">
      <a:spcBef>
        <a:spcPct val="30000"/>
      </a:spcBef>
      <a:spcAft>
        <a:spcPct val="0"/>
      </a:spcAft>
      <a:defRPr sz="1000" kern="1200">
        <a:solidFill>
          <a:schemeClr val="tx1"/>
        </a:solidFill>
        <a:latin typeface="Arial" charset="0"/>
        <a:ea typeface="Arial" charset="0"/>
        <a:cs typeface="Arial" charset="0"/>
      </a:defRPr>
    </a:lvl4pPr>
    <a:lvl5pPr marL="1828800" algn="l" rtl="0" eaLnBrk="0" fontAlgn="base" hangingPunct="0">
      <a:spcBef>
        <a:spcPct val="30000"/>
      </a:spcBef>
      <a:spcAft>
        <a:spcPct val="0"/>
      </a:spcAft>
      <a:defRPr sz="1000" kern="1200">
        <a:solidFill>
          <a:schemeClr val="tx1"/>
        </a:solidFill>
        <a:latin typeface="Arial" charset="0"/>
        <a:ea typeface="Arial" charset="0"/>
        <a:cs typeface="Arial"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4294967295"/>
          </p:nvPr>
        </p:nvSpPr>
        <p:spPr bwMode="auto">
          <a:xfrm>
            <a:off x="3829761" y="9443662"/>
            <a:ext cx="2929837" cy="4971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EAFD01E-69F9-5440-81DD-854E41FF4D0D}" type="slidenum">
              <a:rPr lang="en-GB" sz="1800"/>
              <a:pPr/>
              <a:t>1</a:t>
            </a:fld>
            <a:endParaRPr lang="en-GB" sz="1800"/>
          </a:p>
        </p:txBody>
      </p:sp>
      <p:sp>
        <p:nvSpPr>
          <p:cNvPr id="2662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6627" name="Rectangle 3"/>
          <p:cNvSpPr>
            <a:spLocks noGrp="1" noChangeArrowheads="1"/>
          </p:cNvSpPr>
          <p:nvPr>
            <p:ph type="body" idx="1"/>
          </p:nvPr>
        </p:nvSpPr>
        <p:spPr/>
        <p:txBody>
          <a:bodyPr/>
          <a:lstStyle/>
          <a:p>
            <a:pPr eaLnBrk="1" hangingPunct="1">
              <a:defRPr/>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1321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a:p>
        </p:txBody>
      </p:sp>
      <p:sp>
        <p:nvSpPr>
          <p:cNvPr id="107523" name="Slide Number Placeholder 3"/>
          <p:cNvSpPr>
            <a:spLocks noGrp="1"/>
          </p:cNvSpPr>
          <p:nvPr>
            <p:ph type="sldNum" sz="quarter" idx="4294967295"/>
          </p:nvPr>
        </p:nvSpPr>
        <p:spPr bwMode="auto">
          <a:xfrm>
            <a:off x="3829761" y="9443662"/>
            <a:ext cx="2929837" cy="4971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1621C63-2F6E-6240-A6FE-F002C8D710EC}" type="slidenum">
              <a:rPr lang="en-GB" sz="1800"/>
              <a:pPr/>
              <a:t>14</a:t>
            </a:fld>
            <a:endParaRPr lang="en-GB" sz="1800"/>
          </a:p>
        </p:txBody>
      </p:sp>
    </p:spTree>
    <p:extLst>
      <p:ext uri="{BB962C8B-B14F-4D97-AF65-F5344CB8AC3E}">
        <p14:creationId xmlns:p14="http://schemas.microsoft.com/office/powerpoint/2010/main" val="16936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10792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b="0" i="0" u="none" strike="noStrike" kern="1200" baseline="0" smtClean="0">
              <a:solidFill>
                <a:schemeClr val="tx1"/>
              </a:solidFill>
              <a:latin typeface="Arial" charset="0"/>
              <a:ea typeface="ＭＳ Ｐゴシック" charset="0"/>
              <a:cs typeface="Arial" charset="0"/>
            </a:endParaRPr>
          </a:p>
          <a:p>
            <a:endParaRPr lang="en-US"/>
          </a:p>
        </p:txBody>
      </p:sp>
    </p:spTree>
    <p:extLst>
      <p:ext uri="{BB962C8B-B14F-4D97-AF65-F5344CB8AC3E}">
        <p14:creationId xmlns:p14="http://schemas.microsoft.com/office/powerpoint/2010/main" val="476079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560996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tLang="en-US"/>
          </a:p>
        </p:txBody>
      </p:sp>
      <p:sp>
        <p:nvSpPr>
          <p:cNvPr id="27651" name="Slide Number Placeholder 3"/>
          <p:cNvSpPr>
            <a:spLocks noGrp="1"/>
          </p:cNvSpPr>
          <p:nvPr>
            <p:ph type="sldNum" sz="quarter" idx="5"/>
          </p:nvPr>
        </p:nvSpPr>
        <p:spPr>
          <a:xfrm>
            <a:off x="3859213" y="9444038"/>
            <a:ext cx="2951162"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ea typeface="Arial" charset="0"/>
                <a:cs typeface="Arial" charset="0"/>
              </a:defRPr>
            </a:lvl1pPr>
            <a:lvl2pPr marL="742950" indent="-285750">
              <a:spcBef>
                <a:spcPct val="30000"/>
              </a:spcBef>
              <a:defRPr sz="1200">
                <a:solidFill>
                  <a:schemeClr val="tx1"/>
                </a:solidFill>
                <a:latin typeface="Arial" charset="0"/>
                <a:ea typeface="Arial" charset="0"/>
                <a:cs typeface="Arial" charset="0"/>
              </a:defRPr>
            </a:lvl2pPr>
            <a:lvl3pPr marL="1143000" indent="-228600">
              <a:spcBef>
                <a:spcPct val="30000"/>
              </a:spcBef>
              <a:defRPr sz="1200">
                <a:solidFill>
                  <a:schemeClr val="tx1"/>
                </a:solidFill>
                <a:latin typeface="Arial" charset="0"/>
                <a:ea typeface="Arial" charset="0"/>
                <a:cs typeface="Arial" charset="0"/>
              </a:defRPr>
            </a:lvl3pPr>
            <a:lvl4pPr marL="1600200" indent="-228600">
              <a:spcBef>
                <a:spcPct val="30000"/>
              </a:spcBef>
              <a:defRPr sz="1200">
                <a:solidFill>
                  <a:schemeClr val="tx1"/>
                </a:solidFill>
                <a:latin typeface="Arial" charset="0"/>
                <a:ea typeface="Arial" charset="0"/>
                <a:cs typeface="Arial" charset="0"/>
              </a:defRPr>
            </a:lvl4pPr>
            <a:lvl5pPr marL="2057400" indent="-228600">
              <a:spcBef>
                <a:spcPct val="30000"/>
              </a:spcBef>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pPr>
              <a:spcBef>
                <a:spcPct val="0"/>
              </a:spcBef>
            </a:pPr>
            <a:fld id="{599A217E-86F9-0D4F-A30A-AB45D6685AE3}" type="slidenum">
              <a:rPr lang="en-GB" altLang="en-US"/>
              <a:pPr>
                <a:spcBef>
                  <a:spcPct val="0"/>
                </a:spcBef>
              </a:pPr>
              <a:t>18</a:t>
            </a:fld>
            <a:endParaRPr lang="en-GB" altLang="en-US"/>
          </a:p>
        </p:txBody>
      </p:sp>
    </p:spTree>
    <p:extLst>
      <p:ext uri="{BB962C8B-B14F-4D97-AF65-F5344CB8AC3E}">
        <p14:creationId xmlns:p14="http://schemas.microsoft.com/office/powerpoint/2010/main" val="193601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GB" altLang="en-US" dirty="0"/>
          </a:p>
        </p:txBody>
      </p:sp>
    </p:spTree>
    <p:extLst>
      <p:ext uri="{BB962C8B-B14F-4D97-AF65-F5344CB8AC3E}">
        <p14:creationId xmlns:p14="http://schemas.microsoft.com/office/powerpoint/2010/main" val="1583150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GB"/>
          </a:p>
        </p:txBody>
      </p:sp>
      <p:sp>
        <p:nvSpPr>
          <p:cNvPr id="62468" name="Slide Number Placeholder 3"/>
          <p:cNvSpPr>
            <a:spLocks noGrp="1"/>
          </p:cNvSpPr>
          <p:nvPr>
            <p:ph type="sldNum" sz="quarter" idx="5"/>
          </p:nvPr>
        </p:nvSpPr>
        <p:spPr>
          <a:xfrm>
            <a:off x="3830433" y="9444039"/>
            <a:ext cx="2929154"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5D8AE69F-E41E-4B19-83C1-5D0E8E07C605}" type="slidenum">
              <a:rPr lang="en-GB" altLang="en-US" smtClean="0">
                <a:latin typeface="Arial" charset="0"/>
              </a:rPr>
              <a:pPr eaLnBrk="1" hangingPunct="1"/>
              <a:t>20</a:t>
            </a:fld>
            <a:endParaRPr lang="en-GB" altLang="en-US" smtClean="0">
              <a:latin typeface="Arial" charset="0"/>
            </a:endParaRPr>
          </a:p>
        </p:txBody>
      </p:sp>
    </p:spTree>
    <p:extLst>
      <p:ext uri="{BB962C8B-B14F-4D97-AF65-F5344CB8AC3E}">
        <p14:creationId xmlns:p14="http://schemas.microsoft.com/office/powerpoint/2010/main" val="891327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xfrm>
            <a:off x="1395413" y="195263"/>
            <a:ext cx="3970337" cy="2976562"/>
          </a:xfrm>
          <a:ln/>
        </p:spPr>
      </p:sp>
      <p:sp>
        <p:nvSpPr>
          <p:cNvPr id="56323" name="Notes Placeholder 2"/>
          <p:cNvSpPr>
            <a:spLocks noGrp="1"/>
          </p:cNvSpPr>
          <p:nvPr>
            <p:ph type="body" idx="1"/>
          </p:nvPr>
        </p:nvSpPr>
        <p:spPr>
          <a:xfrm>
            <a:off x="256674" y="3027040"/>
            <a:ext cx="6247815" cy="672042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7188" lvl="1" eaLnBrk="1" hangingPunct="1">
              <a:spcBef>
                <a:spcPts val="0"/>
              </a:spcBef>
              <a:spcAft>
                <a:spcPts val="0"/>
              </a:spcAft>
              <a:defRPr/>
            </a:pPr>
            <a:endParaRPr lang="en-US" sz="600" dirty="0" smtClean="0"/>
          </a:p>
        </p:txBody>
      </p:sp>
      <p:sp>
        <p:nvSpPr>
          <p:cNvPr id="56324" name="Slide Number Placeholder 3"/>
          <p:cNvSpPr>
            <a:spLocks noGrp="1"/>
          </p:cNvSpPr>
          <p:nvPr>
            <p:ph type="sldNum" sz="quarter" idx="5"/>
          </p:nvPr>
        </p:nvSpPr>
        <p:spPr>
          <a:xfrm>
            <a:off x="3830433" y="9444039"/>
            <a:ext cx="2929154"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C46899B7-F8BD-4A34-981E-5CB10CA179EC}" type="slidenum">
              <a:rPr lang="en-GB" altLang="en-US" smtClean="0">
                <a:latin typeface="Arial" charset="0"/>
              </a:rPr>
              <a:pPr eaLnBrk="1" hangingPunct="1"/>
              <a:t>21</a:t>
            </a:fld>
            <a:endParaRPr lang="en-GB" altLang="en-US" smtClean="0">
              <a:latin typeface="Arial" charset="0"/>
            </a:endParaRPr>
          </a:p>
        </p:txBody>
      </p:sp>
    </p:spTree>
    <p:extLst>
      <p:ext uri="{BB962C8B-B14F-4D97-AF65-F5344CB8AC3E}">
        <p14:creationId xmlns:p14="http://schemas.microsoft.com/office/powerpoint/2010/main" val="778711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a:ln/>
        </p:spPr>
      </p:sp>
      <p:sp>
        <p:nvSpPr>
          <p:cNvPr id="3584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lnSpc>
                <a:spcPct val="90000"/>
              </a:lnSpc>
            </a:pPr>
            <a:endParaRPr lang="en-US" altLang="en-US"/>
          </a:p>
        </p:txBody>
      </p:sp>
      <p:sp>
        <p:nvSpPr>
          <p:cNvPr id="35843" name="Slide Number Placeholder 3"/>
          <p:cNvSpPr>
            <a:spLocks noGrp="1"/>
          </p:cNvSpPr>
          <p:nvPr>
            <p:ph type="sldNum" sz="quarter" idx="5"/>
          </p:nvPr>
        </p:nvSpPr>
        <p:spPr>
          <a:xfrm>
            <a:off x="3859213" y="9444038"/>
            <a:ext cx="2951162"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ea typeface="Arial" charset="0"/>
                <a:cs typeface="Arial" charset="0"/>
              </a:defRPr>
            </a:lvl1pPr>
            <a:lvl2pPr marL="742950" indent="-285750">
              <a:spcBef>
                <a:spcPct val="30000"/>
              </a:spcBef>
              <a:defRPr sz="1200">
                <a:solidFill>
                  <a:schemeClr val="tx1"/>
                </a:solidFill>
                <a:latin typeface="Arial" charset="0"/>
                <a:ea typeface="Arial" charset="0"/>
                <a:cs typeface="Arial" charset="0"/>
              </a:defRPr>
            </a:lvl2pPr>
            <a:lvl3pPr marL="1143000" indent="-228600">
              <a:spcBef>
                <a:spcPct val="30000"/>
              </a:spcBef>
              <a:defRPr sz="1200">
                <a:solidFill>
                  <a:schemeClr val="tx1"/>
                </a:solidFill>
                <a:latin typeface="Arial" charset="0"/>
                <a:ea typeface="Arial" charset="0"/>
                <a:cs typeface="Arial" charset="0"/>
              </a:defRPr>
            </a:lvl3pPr>
            <a:lvl4pPr marL="1600200" indent="-228600">
              <a:spcBef>
                <a:spcPct val="30000"/>
              </a:spcBef>
              <a:defRPr sz="1200">
                <a:solidFill>
                  <a:schemeClr val="tx1"/>
                </a:solidFill>
                <a:latin typeface="Arial" charset="0"/>
                <a:ea typeface="Arial" charset="0"/>
                <a:cs typeface="Arial" charset="0"/>
              </a:defRPr>
            </a:lvl4pPr>
            <a:lvl5pPr marL="2057400" indent="-228600">
              <a:spcBef>
                <a:spcPct val="30000"/>
              </a:spcBef>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pPr>
              <a:spcBef>
                <a:spcPct val="0"/>
              </a:spcBef>
            </a:pPr>
            <a:fld id="{5B7C8ECC-A757-4942-94C8-DB14636156AD}" type="slidenum">
              <a:rPr lang="en-GB" altLang="en-US"/>
              <a:pPr>
                <a:spcBef>
                  <a:spcPct val="0"/>
                </a:spcBef>
              </a:pPr>
              <a:t>24</a:t>
            </a:fld>
            <a:endParaRPr lang="en-GB" altLang="en-US"/>
          </a:p>
        </p:txBody>
      </p:sp>
    </p:spTree>
    <p:extLst>
      <p:ext uri="{BB962C8B-B14F-4D97-AF65-F5344CB8AC3E}">
        <p14:creationId xmlns:p14="http://schemas.microsoft.com/office/powerpoint/2010/main" val="1210463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57296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31963" y="195263"/>
            <a:ext cx="3297237" cy="2471737"/>
          </a:xfrm>
        </p:spPr>
      </p:sp>
      <p:sp>
        <p:nvSpPr>
          <p:cNvPr id="3" name="Notes Placeholder 2"/>
          <p:cNvSpPr>
            <a:spLocks noGrp="1"/>
          </p:cNvSpPr>
          <p:nvPr>
            <p:ph type="body" idx="1"/>
          </p:nvPr>
        </p:nvSpPr>
        <p:spPr>
          <a:xfrm>
            <a:off x="256674" y="2450976"/>
            <a:ext cx="6247815" cy="7077703"/>
          </a:xfrm>
        </p:spPr>
        <p:txBody>
          <a:bodyPr/>
          <a:lstStyle/>
          <a:p>
            <a:endParaRPr lang="en-US" sz="700" dirty="0"/>
          </a:p>
        </p:txBody>
      </p:sp>
    </p:spTree>
    <p:extLst>
      <p:ext uri="{BB962C8B-B14F-4D97-AF65-F5344CB8AC3E}">
        <p14:creationId xmlns:p14="http://schemas.microsoft.com/office/powerpoint/2010/main" val="2080372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6084" name="Slide Number Placeholder 3"/>
          <p:cNvSpPr>
            <a:spLocks noGrp="1"/>
          </p:cNvSpPr>
          <p:nvPr>
            <p:ph type="sldNum" sz="quarter" idx="5"/>
          </p:nvPr>
        </p:nvSpPr>
        <p:spPr>
          <a:xfrm>
            <a:off x="3829050" y="9444038"/>
            <a:ext cx="2930525"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B94DA40-2D8D-BD45-BCE2-3F707B32B23C}" type="slidenum">
              <a:rPr lang="en-GB">
                <a:latin typeface="Times New Roman" charset="0"/>
              </a:rPr>
              <a:pPr eaLnBrk="1" hangingPunct="1"/>
              <a:t>26</a:t>
            </a:fld>
            <a:endParaRPr lang="en-GB">
              <a:latin typeface="Times New Roman"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68252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088182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73728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6166476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a:spLocks noGrp="1" noChangeArrowheads="1"/>
          </p:cNvSpPr>
          <p:nvPr>
            <p:ph type="sldNum" sz="quarter" idx="4294967295"/>
          </p:nvPr>
        </p:nvSpPr>
        <p:spPr bwMode="auto">
          <a:xfrm>
            <a:off x="3829761" y="9443662"/>
            <a:ext cx="2929837" cy="4971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92949CDD-B65F-7B40-9995-888D90D03538}" type="slidenum">
              <a:rPr lang="en-GB" sz="1800"/>
              <a:pPr/>
              <a:t>31</a:t>
            </a:fld>
            <a:endParaRPr lang="en-GB" sz="1800"/>
          </a:p>
        </p:txBody>
      </p:sp>
      <p:sp>
        <p:nvSpPr>
          <p:cNvPr id="1669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6915" name="Rectangle 3"/>
          <p:cNvSpPr>
            <a:spLocks noGrp="1" noChangeArrowheads="1"/>
          </p:cNvSpPr>
          <p:nvPr>
            <p:ph type="body" idx="1"/>
          </p:nvPr>
        </p:nvSpPr>
        <p:spPr/>
        <p:txBody>
          <a:bodyPr/>
          <a:lstStyle/>
          <a:p>
            <a:pPr eaLnBrk="1" hangingPunct="1">
              <a:defRPr/>
            </a:pPr>
            <a:endParaRPr lang="en-US" dirty="0" smtClean="0"/>
          </a:p>
        </p:txBody>
      </p:sp>
    </p:spTree>
    <p:extLst>
      <p:ext uri="{BB962C8B-B14F-4D97-AF65-F5344CB8AC3E}">
        <p14:creationId xmlns:p14="http://schemas.microsoft.com/office/powerpoint/2010/main" val="3299756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563227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6084" name="Slide Number Placeholder 3"/>
          <p:cNvSpPr>
            <a:spLocks noGrp="1"/>
          </p:cNvSpPr>
          <p:nvPr>
            <p:ph type="sldNum" sz="quarter" idx="5"/>
          </p:nvPr>
        </p:nvSpPr>
        <p:spPr>
          <a:xfrm>
            <a:off x="3829050" y="9444038"/>
            <a:ext cx="2930525"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B94DA40-2D8D-BD45-BCE2-3F707B32B23C}" type="slidenum">
              <a:rPr lang="en-GB">
                <a:latin typeface="Times New Roman" charset="0"/>
              </a:rPr>
              <a:pPr eaLnBrk="1" hangingPunct="1"/>
              <a:t>33</a:t>
            </a:fld>
            <a:endParaRPr lang="en-GB">
              <a:latin typeface="Times New Roman"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6084" name="Slide Number Placeholder 3"/>
          <p:cNvSpPr>
            <a:spLocks noGrp="1"/>
          </p:cNvSpPr>
          <p:nvPr>
            <p:ph type="sldNum" sz="quarter" idx="5"/>
          </p:nvPr>
        </p:nvSpPr>
        <p:spPr>
          <a:xfrm>
            <a:off x="3829050" y="9444038"/>
            <a:ext cx="2930525"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B94DA40-2D8D-BD45-BCE2-3F707B32B23C}" type="slidenum">
              <a:rPr lang="en-GB">
                <a:latin typeface="Times New Roman" charset="0"/>
              </a:rPr>
              <a:pPr eaLnBrk="1" hangingPunct="1"/>
              <a:t>34</a:t>
            </a:fld>
            <a:endParaRPr lang="en-GB">
              <a:latin typeface="Times New Roman"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45203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xfrm>
            <a:off x="256674" y="4107160"/>
            <a:ext cx="6247815" cy="563754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100" dirty="0" smtClean="0"/>
          </a:p>
        </p:txBody>
      </p:sp>
      <p:sp>
        <p:nvSpPr>
          <p:cNvPr id="58372" name="Slide Number Placeholder 3"/>
          <p:cNvSpPr>
            <a:spLocks noGrp="1"/>
          </p:cNvSpPr>
          <p:nvPr>
            <p:ph type="sldNum" sz="quarter" idx="5"/>
          </p:nvPr>
        </p:nvSpPr>
        <p:spPr>
          <a:xfrm>
            <a:off x="3830433" y="9444039"/>
            <a:ext cx="2929154"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1F08E89B-9C0C-42EE-A491-42A4B097F2E2}" type="slidenum">
              <a:rPr lang="en-GB" altLang="en-US" smtClean="0">
                <a:latin typeface="Arial" charset="0"/>
              </a:rPr>
              <a:pPr eaLnBrk="1" hangingPunct="1"/>
              <a:t>35</a:t>
            </a:fld>
            <a:endParaRPr lang="en-GB" altLang="en-US" smtClean="0">
              <a:latin typeface="Arial" charset="0"/>
            </a:endParaRPr>
          </a:p>
        </p:txBody>
      </p:sp>
    </p:spTree>
    <p:extLst>
      <p:ext uri="{BB962C8B-B14F-4D97-AF65-F5344CB8AC3E}">
        <p14:creationId xmlns:p14="http://schemas.microsoft.com/office/powerpoint/2010/main" val="1484384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439099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948836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151147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4294967295"/>
          </p:nvPr>
        </p:nvSpPr>
        <p:spPr bwMode="auto">
          <a:xfrm>
            <a:off x="3829761" y="9443662"/>
            <a:ext cx="2929837" cy="4971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DD41E72-35C9-0A4E-8F06-B761C26E72BE}" type="slidenum">
              <a:rPr lang="en-GB" sz="1800"/>
              <a:pPr/>
              <a:t>39</a:t>
            </a:fld>
            <a:endParaRPr lang="en-GB" sz="1800"/>
          </a:p>
        </p:txBody>
      </p:sp>
      <p:sp>
        <p:nvSpPr>
          <p:cNvPr id="1474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7459" name="Rectangle 3"/>
          <p:cNvSpPr>
            <a:spLocks noGrp="1" noChangeArrowheads="1"/>
          </p:cNvSpPr>
          <p:nvPr>
            <p:ph type="body" idx="1"/>
          </p:nvPr>
        </p:nvSpPr>
        <p:spPr/>
        <p:txBody>
          <a:bodyPr/>
          <a:lstStyle/>
          <a:p>
            <a:pPr eaLnBrk="1" hangingPunct="1">
              <a:defRPr/>
            </a:pPr>
            <a:endParaRPr lang="en-GB"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995585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10001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653589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28800" y="195263"/>
            <a:ext cx="3103563" cy="2327275"/>
          </a:xfrm>
        </p:spPr>
      </p:sp>
      <p:sp>
        <p:nvSpPr>
          <p:cNvPr id="3" name="Notes Placeholder 2"/>
          <p:cNvSpPr>
            <a:spLocks noGrp="1"/>
          </p:cNvSpPr>
          <p:nvPr>
            <p:ph type="body" idx="1"/>
          </p:nvPr>
        </p:nvSpPr>
        <p:spPr>
          <a:xfrm>
            <a:off x="256674" y="2162944"/>
            <a:ext cx="6247815" cy="7584517"/>
          </a:xfrm>
        </p:spPr>
        <p:txBody>
          <a:bodyPr/>
          <a:lstStyle/>
          <a:p>
            <a:pPr>
              <a:spcBef>
                <a:spcPts val="0"/>
              </a:spcBef>
              <a:spcAft>
                <a:spcPts val="0"/>
              </a:spcAft>
            </a:pPr>
            <a:endParaRPr lang="en-US" sz="900" dirty="0"/>
          </a:p>
        </p:txBody>
      </p:sp>
    </p:spTree>
    <p:extLst>
      <p:ext uri="{BB962C8B-B14F-4D97-AF65-F5344CB8AC3E}">
        <p14:creationId xmlns:p14="http://schemas.microsoft.com/office/powerpoint/2010/main" val="29974734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657968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b="1" dirty="0" smtClean="0"/>
          </a:p>
        </p:txBody>
      </p:sp>
    </p:spTree>
    <p:extLst>
      <p:ext uri="{BB962C8B-B14F-4D97-AF65-F5344CB8AC3E}">
        <p14:creationId xmlns:p14="http://schemas.microsoft.com/office/powerpoint/2010/main" val="21468715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4294967295"/>
          </p:nvPr>
        </p:nvSpPr>
        <p:spPr bwMode="auto">
          <a:xfrm>
            <a:off x="3829761" y="9443662"/>
            <a:ext cx="2929837" cy="4971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50F5F78-9C77-6345-BDFC-A0185397D55F}" type="slidenum">
              <a:rPr lang="en-GB" sz="1800"/>
              <a:pPr/>
              <a:t>45</a:t>
            </a:fld>
            <a:endParaRPr lang="en-GB" sz="1800"/>
          </a:p>
        </p:txBody>
      </p:sp>
      <p:sp>
        <p:nvSpPr>
          <p:cNvPr id="1955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5587" name="Rectangle 3"/>
          <p:cNvSpPr>
            <a:spLocks noGrp="1" noChangeArrowheads="1"/>
          </p:cNvSpPr>
          <p:nvPr>
            <p:ph type="body" idx="1"/>
          </p:nvPr>
        </p:nvSpPr>
        <p:spPr/>
        <p:txBody>
          <a:bodyPr/>
          <a:lstStyle/>
          <a:p>
            <a:pPr eaLnBrk="1" hangingPunct="1">
              <a:defRPr/>
            </a:pPr>
            <a:endParaRPr lang="en-US" dirty="0" smtClean="0"/>
          </a:p>
        </p:txBody>
      </p:sp>
    </p:spTree>
    <p:extLst>
      <p:ext uri="{BB962C8B-B14F-4D97-AF65-F5344CB8AC3E}">
        <p14:creationId xmlns:p14="http://schemas.microsoft.com/office/powerpoint/2010/main" val="8821318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4294967295"/>
          </p:nvPr>
        </p:nvSpPr>
        <p:spPr bwMode="auto">
          <a:xfrm>
            <a:off x="3829761" y="9443662"/>
            <a:ext cx="2929837" cy="4971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D364E0C-F7E5-C241-B0A3-14A7EEBBDC7E}" type="slidenum">
              <a:rPr lang="en-GB" sz="1800"/>
              <a:pPr/>
              <a:t>46</a:t>
            </a:fld>
            <a:endParaRPr lang="en-GB" sz="1800"/>
          </a:p>
        </p:txBody>
      </p:sp>
      <p:sp>
        <p:nvSpPr>
          <p:cNvPr id="1925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2515" name="Rectangle 3"/>
          <p:cNvSpPr>
            <a:spLocks noGrp="1" noChangeArrowheads="1"/>
          </p:cNvSpPr>
          <p:nvPr>
            <p:ph type="body" idx="1"/>
          </p:nvPr>
        </p:nvSpPr>
        <p:spPr/>
        <p:txBody>
          <a:bodyPr/>
          <a:lstStyle/>
          <a:p>
            <a:pPr eaLnBrk="1" hangingPunct="1">
              <a:defRPr/>
            </a:pPr>
            <a:endParaRPr lang="en-US" dirty="0"/>
          </a:p>
        </p:txBody>
      </p:sp>
    </p:spTree>
    <p:extLst>
      <p:ext uri="{BB962C8B-B14F-4D97-AF65-F5344CB8AC3E}">
        <p14:creationId xmlns:p14="http://schemas.microsoft.com/office/powerpoint/2010/main" val="6914207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5382914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849632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xfrm>
            <a:off x="3830433" y="9444039"/>
            <a:ext cx="2929154"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fld id="{7738DB86-89F3-46F8-BBC1-645DF79B51C1}" type="slidenum">
              <a:rPr lang="en-GB" altLang="en-US" smtClean="0">
                <a:latin typeface="Arial" charset="0"/>
              </a:rPr>
              <a:pPr eaLnBrk="1" hangingPunct="1"/>
              <a:t>49</a:t>
            </a:fld>
            <a:endParaRPr lang="en-GB" altLang="en-US" smtClean="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9610110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87082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xfrm>
            <a:off x="1563688" y="155575"/>
            <a:ext cx="3635375" cy="2727325"/>
          </a:xfrm>
          <a:ln/>
        </p:spPr>
      </p:sp>
      <p:sp>
        <p:nvSpPr>
          <p:cNvPr id="46083" name="Notes Placeholder 2"/>
          <p:cNvSpPr>
            <a:spLocks noGrp="1"/>
          </p:cNvSpPr>
          <p:nvPr>
            <p:ph type="body" idx="1"/>
          </p:nvPr>
        </p:nvSpPr>
        <p:spPr>
          <a:xfrm>
            <a:off x="212230" y="2839341"/>
            <a:ext cx="6241436" cy="710317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6084" name="Slide Number Placeholder 3"/>
          <p:cNvSpPr>
            <a:spLocks noGrp="1"/>
          </p:cNvSpPr>
          <p:nvPr>
            <p:ph type="sldNum" sz="quarter" idx="5"/>
          </p:nvPr>
        </p:nvSpPr>
        <p:spPr>
          <a:xfrm>
            <a:off x="3829761" y="9444277"/>
            <a:ext cx="2929837" cy="4966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82" tIns="45441" rIns="90882" bIns="45441"/>
          <a:lstStyle>
            <a:lvl1pPr eaLnBrk="0" hangingPunct="0">
              <a:defRPr>
                <a:solidFill>
                  <a:schemeClr val="tx1"/>
                </a:solidFill>
                <a:latin typeface="Arial" charset="0"/>
                <a:ea typeface="ＭＳ Ｐゴシック" charset="0"/>
                <a:cs typeface="ＭＳ Ｐゴシック" charset="0"/>
              </a:defRPr>
            </a:lvl1pPr>
            <a:lvl2pPr marL="742849" indent="-285711" eaLnBrk="0" hangingPunct="0">
              <a:defRPr>
                <a:solidFill>
                  <a:schemeClr val="tx1"/>
                </a:solidFill>
                <a:latin typeface="Arial" charset="0"/>
                <a:ea typeface="ＭＳ Ｐゴシック" charset="0"/>
              </a:defRPr>
            </a:lvl2pPr>
            <a:lvl3pPr marL="1142844" indent="-228569" eaLnBrk="0" hangingPunct="0">
              <a:defRPr>
                <a:solidFill>
                  <a:schemeClr val="tx1"/>
                </a:solidFill>
                <a:latin typeface="Arial" charset="0"/>
                <a:ea typeface="ＭＳ Ｐゴシック" charset="0"/>
              </a:defRPr>
            </a:lvl3pPr>
            <a:lvl4pPr marL="1599981" indent="-228569" eaLnBrk="0" hangingPunct="0">
              <a:defRPr>
                <a:solidFill>
                  <a:schemeClr val="tx1"/>
                </a:solidFill>
                <a:latin typeface="Arial" charset="0"/>
                <a:ea typeface="ＭＳ Ｐゴシック" charset="0"/>
              </a:defRPr>
            </a:lvl4pPr>
            <a:lvl5pPr marL="2057119" indent="-228569" eaLnBrk="0" hangingPunct="0">
              <a:defRPr>
                <a:solidFill>
                  <a:schemeClr val="tx1"/>
                </a:solidFill>
                <a:latin typeface="Arial" charset="0"/>
                <a:ea typeface="ＭＳ Ｐゴシック" charset="0"/>
              </a:defRPr>
            </a:lvl5pPr>
            <a:lvl6pPr marL="2514257" indent="-228569" eaLnBrk="0" fontAlgn="base" hangingPunct="0">
              <a:spcBef>
                <a:spcPct val="0"/>
              </a:spcBef>
              <a:spcAft>
                <a:spcPct val="0"/>
              </a:spcAft>
              <a:defRPr>
                <a:solidFill>
                  <a:schemeClr val="tx1"/>
                </a:solidFill>
                <a:latin typeface="Arial" charset="0"/>
                <a:ea typeface="ＭＳ Ｐゴシック" charset="0"/>
              </a:defRPr>
            </a:lvl6pPr>
            <a:lvl7pPr marL="2971394" indent="-228569" eaLnBrk="0" fontAlgn="base" hangingPunct="0">
              <a:spcBef>
                <a:spcPct val="0"/>
              </a:spcBef>
              <a:spcAft>
                <a:spcPct val="0"/>
              </a:spcAft>
              <a:defRPr>
                <a:solidFill>
                  <a:schemeClr val="tx1"/>
                </a:solidFill>
                <a:latin typeface="Arial" charset="0"/>
                <a:ea typeface="ＭＳ Ｐゴシック" charset="0"/>
              </a:defRPr>
            </a:lvl7pPr>
            <a:lvl8pPr marL="3428532" indent="-228569" eaLnBrk="0" fontAlgn="base" hangingPunct="0">
              <a:spcBef>
                <a:spcPct val="0"/>
              </a:spcBef>
              <a:spcAft>
                <a:spcPct val="0"/>
              </a:spcAft>
              <a:defRPr>
                <a:solidFill>
                  <a:schemeClr val="tx1"/>
                </a:solidFill>
                <a:latin typeface="Arial" charset="0"/>
                <a:ea typeface="ＭＳ Ｐゴシック" charset="0"/>
              </a:defRPr>
            </a:lvl8pPr>
            <a:lvl9pPr marL="3885669" indent="-228569"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B94DA40-2D8D-BD45-BCE2-3F707B32B23C}" type="slidenum">
              <a:rPr lang="en-GB">
                <a:latin typeface="Times New Roman" charset="0"/>
              </a:rPr>
              <a:pPr eaLnBrk="1" hangingPunct="1"/>
              <a:t>51</a:t>
            </a:fld>
            <a:endParaRPr lang="en-GB">
              <a:latin typeface="Times New Roman" charset="0"/>
            </a:endParaRPr>
          </a:p>
        </p:txBody>
      </p:sp>
    </p:spTree>
    <p:extLst>
      <p:ext uri="{BB962C8B-B14F-4D97-AF65-F5344CB8AC3E}">
        <p14:creationId xmlns:p14="http://schemas.microsoft.com/office/powerpoint/2010/main" val="16875824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a:xfrm>
            <a:off x="3829761" y="9444277"/>
            <a:ext cx="2929837" cy="496650"/>
          </a:xfrm>
          <a:prstGeom prst="rect">
            <a:avLst/>
          </a:prstGeom>
        </p:spPr>
        <p:txBody>
          <a:bodyPr lIns="90882" tIns="45441" rIns="90882" bIns="45441"/>
          <a:lstStyle/>
          <a:p>
            <a:fld id="{8BA3B60C-BC6B-46E1-A789-282B839BD46A}" type="slidenum">
              <a:rPr lang="en-GB" altLang="en-US" smtClean="0"/>
              <a:pPr/>
              <a:t>52</a:t>
            </a:fld>
            <a:endParaRPr lang="en-GB" altLang="en-US"/>
          </a:p>
        </p:txBody>
      </p:sp>
    </p:spTree>
    <p:extLst>
      <p:ext uri="{BB962C8B-B14F-4D97-AF65-F5344CB8AC3E}">
        <p14:creationId xmlns:p14="http://schemas.microsoft.com/office/powerpoint/2010/main" val="19078117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6084" name="Slide Number Placeholder 3"/>
          <p:cNvSpPr>
            <a:spLocks noGrp="1"/>
          </p:cNvSpPr>
          <p:nvPr>
            <p:ph type="sldNum" sz="quarter" idx="5"/>
          </p:nvPr>
        </p:nvSpPr>
        <p:spPr>
          <a:xfrm>
            <a:off x="3829761" y="9444277"/>
            <a:ext cx="2929837" cy="4966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82" tIns="45441" rIns="90882" bIns="45441"/>
          <a:lstStyle>
            <a:lvl1pPr eaLnBrk="0" hangingPunct="0">
              <a:defRPr>
                <a:solidFill>
                  <a:schemeClr val="tx1"/>
                </a:solidFill>
                <a:latin typeface="Arial" charset="0"/>
                <a:ea typeface="ＭＳ Ｐゴシック" charset="0"/>
                <a:cs typeface="ＭＳ Ｐゴシック" charset="0"/>
              </a:defRPr>
            </a:lvl1pPr>
            <a:lvl2pPr marL="742849" indent="-285711" eaLnBrk="0" hangingPunct="0">
              <a:defRPr>
                <a:solidFill>
                  <a:schemeClr val="tx1"/>
                </a:solidFill>
                <a:latin typeface="Arial" charset="0"/>
                <a:ea typeface="ＭＳ Ｐゴシック" charset="0"/>
              </a:defRPr>
            </a:lvl2pPr>
            <a:lvl3pPr marL="1142844" indent="-228569" eaLnBrk="0" hangingPunct="0">
              <a:defRPr>
                <a:solidFill>
                  <a:schemeClr val="tx1"/>
                </a:solidFill>
                <a:latin typeface="Arial" charset="0"/>
                <a:ea typeface="ＭＳ Ｐゴシック" charset="0"/>
              </a:defRPr>
            </a:lvl3pPr>
            <a:lvl4pPr marL="1599981" indent="-228569" eaLnBrk="0" hangingPunct="0">
              <a:defRPr>
                <a:solidFill>
                  <a:schemeClr val="tx1"/>
                </a:solidFill>
                <a:latin typeface="Arial" charset="0"/>
                <a:ea typeface="ＭＳ Ｐゴシック" charset="0"/>
              </a:defRPr>
            </a:lvl4pPr>
            <a:lvl5pPr marL="2057119" indent="-228569" eaLnBrk="0" hangingPunct="0">
              <a:defRPr>
                <a:solidFill>
                  <a:schemeClr val="tx1"/>
                </a:solidFill>
                <a:latin typeface="Arial" charset="0"/>
                <a:ea typeface="ＭＳ Ｐゴシック" charset="0"/>
              </a:defRPr>
            </a:lvl5pPr>
            <a:lvl6pPr marL="2514257" indent="-228569" eaLnBrk="0" fontAlgn="base" hangingPunct="0">
              <a:spcBef>
                <a:spcPct val="0"/>
              </a:spcBef>
              <a:spcAft>
                <a:spcPct val="0"/>
              </a:spcAft>
              <a:defRPr>
                <a:solidFill>
                  <a:schemeClr val="tx1"/>
                </a:solidFill>
                <a:latin typeface="Arial" charset="0"/>
                <a:ea typeface="ＭＳ Ｐゴシック" charset="0"/>
              </a:defRPr>
            </a:lvl6pPr>
            <a:lvl7pPr marL="2971394" indent="-228569" eaLnBrk="0" fontAlgn="base" hangingPunct="0">
              <a:spcBef>
                <a:spcPct val="0"/>
              </a:spcBef>
              <a:spcAft>
                <a:spcPct val="0"/>
              </a:spcAft>
              <a:defRPr>
                <a:solidFill>
                  <a:schemeClr val="tx1"/>
                </a:solidFill>
                <a:latin typeface="Arial" charset="0"/>
                <a:ea typeface="ＭＳ Ｐゴシック" charset="0"/>
              </a:defRPr>
            </a:lvl7pPr>
            <a:lvl8pPr marL="3428532" indent="-228569" eaLnBrk="0" fontAlgn="base" hangingPunct="0">
              <a:spcBef>
                <a:spcPct val="0"/>
              </a:spcBef>
              <a:spcAft>
                <a:spcPct val="0"/>
              </a:spcAft>
              <a:defRPr>
                <a:solidFill>
                  <a:schemeClr val="tx1"/>
                </a:solidFill>
                <a:latin typeface="Arial" charset="0"/>
                <a:ea typeface="ＭＳ Ｐゴシック" charset="0"/>
              </a:defRPr>
            </a:lvl8pPr>
            <a:lvl9pPr marL="3885669" indent="-228569"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B94DA40-2D8D-BD45-BCE2-3F707B32B23C}" type="slidenum">
              <a:rPr lang="en-GB">
                <a:latin typeface="Times New Roman" charset="0"/>
              </a:rPr>
              <a:pPr eaLnBrk="1" hangingPunct="1"/>
              <a:t>53</a:t>
            </a:fld>
            <a:endParaRPr lang="en-GB">
              <a:latin typeface="Times New Roman" charset="0"/>
            </a:endParaRPr>
          </a:p>
        </p:txBody>
      </p:sp>
    </p:spTree>
    <p:extLst>
      <p:ext uri="{BB962C8B-B14F-4D97-AF65-F5344CB8AC3E}">
        <p14:creationId xmlns:p14="http://schemas.microsoft.com/office/powerpoint/2010/main" val="5022853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36649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904045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738938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34416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4535375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Tree>
    <p:extLst>
      <p:ext uri="{BB962C8B-B14F-4D97-AF65-F5344CB8AC3E}">
        <p14:creationId xmlns:p14="http://schemas.microsoft.com/office/powerpoint/2010/main" val="18636428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112014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4294967295"/>
          </p:nvPr>
        </p:nvSpPr>
        <p:spPr bwMode="auto">
          <a:xfrm>
            <a:off x="3829761" y="9443662"/>
            <a:ext cx="2929837" cy="4971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6D7922A-5B12-7241-9AB3-374D39310183}" type="slidenum">
              <a:rPr lang="en-GB" sz="1800"/>
              <a:pPr/>
              <a:t>61</a:t>
            </a:fld>
            <a:endParaRPr lang="en-GB" sz="1800"/>
          </a:p>
        </p:txBody>
      </p:sp>
      <p:sp>
        <p:nvSpPr>
          <p:cNvPr id="1832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83299" name="Rectangle 3"/>
          <p:cNvSpPr>
            <a:spLocks noGrp="1" noChangeArrowheads="1"/>
          </p:cNvSpPr>
          <p:nvPr>
            <p:ph type="body" idx="1"/>
          </p:nvPr>
        </p:nvSpPr>
        <p:spPr/>
        <p:txBody>
          <a:bodyPr/>
          <a:lstStyle/>
          <a:p>
            <a:pPr eaLnBrk="1" hangingPunct="1">
              <a:spcAft>
                <a:spcPct val="80000"/>
              </a:spcAft>
              <a:defRPr/>
            </a:pP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725253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81923" name="Slide Number Placeholder 3"/>
          <p:cNvSpPr>
            <a:spLocks noGrp="1"/>
          </p:cNvSpPr>
          <p:nvPr>
            <p:ph type="sldNum" sz="quarter" idx="4294967295"/>
          </p:nvPr>
        </p:nvSpPr>
        <p:spPr bwMode="auto">
          <a:xfrm>
            <a:off x="3829761" y="9443662"/>
            <a:ext cx="2929837" cy="4971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9CFC741-D4D0-AB47-8CEE-011DBE3ECB2D}" type="slidenum">
              <a:rPr lang="en-GB" sz="1800"/>
              <a:pPr/>
              <a:t>7</a:t>
            </a:fld>
            <a:endParaRPr lang="en-GB" sz="1800"/>
          </a:p>
        </p:txBody>
      </p:sp>
    </p:spTree>
    <p:extLst>
      <p:ext uri="{BB962C8B-B14F-4D97-AF65-F5344CB8AC3E}">
        <p14:creationId xmlns:p14="http://schemas.microsoft.com/office/powerpoint/2010/main" val="1602578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p:spPr>
      </p:sp>
      <p:sp>
        <p:nvSpPr>
          <p:cNvPr id="2560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x-none" dirty="0"/>
          </a:p>
        </p:txBody>
      </p:sp>
      <p:sp>
        <p:nvSpPr>
          <p:cNvPr id="25603" name="Slide Number Placeholder 3"/>
          <p:cNvSpPr>
            <a:spLocks noGrp="1"/>
          </p:cNvSpPr>
          <p:nvPr>
            <p:ph type="sldNum" sz="quarter" idx="5"/>
          </p:nvPr>
        </p:nvSpPr>
        <p:spPr>
          <a:xfrm>
            <a:off x="3859213" y="9444038"/>
            <a:ext cx="2951162" cy="4968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charset="0"/>
                <a:ea typeface="Arial" charset="0"/>
                <a:cs typeface="Arial" charset="0"/>
              </a:defRPr>
            </a:lvl1pPr>
            <a:lvl2pPr marL="742950" indent="-285750">
              <a:spcBef>
                <a:spcPct val="30000"/>
              </a:spcBef>
              <a:defRPr sz="1200">
                <a:solidFill>
                  <a:schemeClr val="tx1"/>
                </a:solidFill>
                <a:latin typeface="Arial" charset="0"/>
                <a:ea typeface="Arial" charset="0"/>
                <a:cs typeface="Arial" charset="0"/>
              </a:defRPr>
            </a:lvl2pPr>
            <a:lvl3pPr marL="1143000" indent="-228600">
              <a:spcBef>
                <a:spcPct val="30000"/>
              </a:spcBef>
              <a:defRPr sz="1200">
                <a:solidFill>
                  <a:schemeClr val="tx1"/>
                </a:solidFill>
                <a:latin typeface="Arial" charset="0"/>
                <a:ea typeface="Arial" charset="0"/>
                <a:cs typeface="Arial" charset="0"/>
              </a:defRPr>
            </a:lvl3pPr>
            <a:lvl4pPr marL="1600200" indent="-228600">
              <a:spcBef>
                <a:spcPct val="30000"/>
              </a:spcBef>
              <a:defRPr sz="1200">
                <a:solidFill>
                  <a:schemeClr val="tx1"/>
                </a:solidFill>
                <a:latin typeface="Arial" charset="0"/>
                <a:ea typeface="Arial" charset="0"/>
                <a:cs typeface="Arial" charset="0"/>
              </a:defRPr>
            </a:lvl4pPr>
            <a:lvl5pPr marL="2057400" indent="-228600">
              <a:spcBef>
                <a:spcPct val="30000"/>
              </a:spcBef>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pPr>
              <a:spcBef>
                <a:spcPct val="0"/>
              </a:spcBef>
            </a:pPr>
            <a:fld id="{AC2DB978-A27C-A746-A849-2620EED05135}" type="slidenum">
              <a:rPr lang="en-GB" altLang="x-none"/>
              <a:pPr>
                <a:spcBef>
                  <a:spcPct val="0"/>
                </a:spcBef>
              </a:pPr>
              <a:t>11</a:t>
            </a:fld>
            <a:endParaRPr lang="en-GB" altLang="x-none"/>
          </a:p>
        </p:txBody>
      </p:sp>
    </p:spTree>
    <p:extLst>
      <p:ext uri="{BB962C8B-B14F-4D97-AF65-F5344CB8AC3E}">
        <p14:creationId xmlns:p14="http://schemas.microsoft.com/office/powerpoint/2010/main" val="591774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46679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38200" y="743186"/>
            <a:ext cx="7487356" cy="3349036"/>
          </a:xfrm>
        </p:spPr>
        <p:txBody>
          <a:bodyPr>
            <a:normAutofit/>
          </a:bodyPr>
          <a:lstStyle>
            <a:lvl1pPr algn="l">
              <a:lnSpc>
                <a:spcPct val="100000"/>
              </a:lnSpc>
              <a:spcAft>
                <a:spcPts val="0"/>
              </a:spcAft>
              <a:defRPr sz="3600" b="0">
                <a:solidFill>
                  <a:schemeClr val="bg1"/>
                </a:solidFill>
                <a:latin typeface="Rockwell"/>
                <a:cs typeface="Rockwell"/>
              </a:defRPr>
            </a:lvl1pPr>
          </a:lstStyle>
          <a:p>
            <a:r>
              <a:rPr lang="en-GB" smtClean="0"/>
              <a:t>Click to edit Master title style</a:t>
            </a:r>
            <a:endParaRPr/>
          </a:p>
        </p:txBody>
      </p:sp>
      <p:sp>
        <p:nvSpPr>
          <p:cNvPr id="3" name="Subtitle 2"/>
          <p:cNvSpPr>
            <a:spLocks noGrp="1"/>
          </p:cNvSpPr>
          <p:nvPr>
            <p:ph type="subTitle" idx="1"/>
          </p:nvPr>
        </p:nvSpPr>
        <p:spPr>
          <a:xfrm>
            <a:off x="4560475" y="4637677"/>
            <a:ext cx="4235450" cy="2069804"/>
          </a:xfrm>
        </p:spPr>
        <p:txBody>
          <a:bodyPr>
            <a:normAutofit/>
          </a:bodyPr>
          <a:lstStyle>
            <a:lvl1pPr marL="0" indent="0" algn="l">
              <a:spcBef>
                <a:spcPts val="300"/>
              </a:spcBef>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7" name="Rectangle 6"/>
          <p:cNvSpPr/>
          <p:nvPr/>
        </p:nvSpPr>
        <p:spPr>
          <a:xfrm>
            <a:off x="282574" y="228600"/>
            <a:ext cx="8513351"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8241668" cy="641829"/>
          </a:xfrm>
        </p:spPr>
        <p:txBody>
          <a:bodyPr/>
          <a:lstStyle>
            <a:lvl1pPr>
              <a:defRPr sz="3200"/>
            </a:lvl1pPr>
          </a:lstStyle>
          <a:p>
            <a:r>
              <a:rPr lang="en-GB" smtClean="0"/>
              <a:t>Click to edit Master title style</a:t>
            </a:r>
            <a:endParaRPr dirty="0"/>
          </a:p>
        </p:txBody>
      </p:sp>
      <p:sp>
        <p:nvSpPr>
          <p:cNvPr id="3" name="Content Placeholder 2"/>
          <p:cNvSpPr>
            <a:spLocks noGrp="1"/>
          </p:cNvSpPr>
          <p:nvPr>
            <p:ph idx="1"/>
          </p:nvPr>
        </p:nvSpPr>
        <p:spPr>
          <a:xfrm>
            <a:off x="498474" y="1438137"/>
            <a:ext cx="7962354" cy="4688026"/>
          </a:xfr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260007" y="254000"/>
            <a:ext cx="8599830" cy="6340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a:p>
        </p:txBody>
      </p:sp>
      <p:sp>
        <p:nvSpPr>
          <p:cNvPr id="2" name="Title 1"/>
          <p:cNvSpPr>
            <a:spLocks noGrp="1"/>
          </p:cNvSpPr>
          <p:nvPr>
            <p:ph type="title"/>
          </p:nvPr>
        </p:nvSpPr>
        <p:spPr>
          <a:xfrm>
            <a:off x="2286000" y="1979677"/>
            <a:ext cx="5638800" cy="1362075"/>
          </a:xfrm>
        </p:spPr>
        <p:txBody>
          <a:bodyPr anchor="b" anchorCtr="0">
            <a:normAutofit/>
          </a:bodyPr>
          <a:lstStyle>
            <a:lvl1pPr algn="l">
              <a:defRPr sz="4000" b="0" cap="none" baseline="0">
                <a:solidFill>
                  <a:schemeClr val="bg1"/>
                </a:solidFill>
              </a:defRPr>
            </a:lvl1pPr>
          </a:lstStyle>
          <a:p>
            <a:r>
              <a:rPr lang="en-GB" smtClean="0"/>
              <a:t>Click to edit Master title style</a:t>
            </a:r>
            <a:endParaRPr dirty="0"/>
          </a:p>
        </p:txBody>
      </p:sp>
      <p:sp>
        <p:nvSpPr>
          <p:cNvPr id="3" name="Text Placeholder 2"/>
          <p:cNvSpPr>
            <a:spLocks noGrp="1"/>
          </p:cNvSpPr>
          <p:nvPr>
            <p:ph type="body" idx="1"/>
          </p:nvPr>
        </p:nvSpPr>
        <p:spPr>
          <a:xfrm>
            <a:off x="2286000" y="3433275"/>
            <a:ext cx="5638800" cy="1500187"/>
          </a:xfrm>
        </p:spPr>
        <p:txBody>
          <a:bodyPr anchor="t" anchorCtr="0">
            <a:normAutofit/>
          </a:bodyPr>
          <a:lstStyle>
            <a:lvl1pPr marL="0" indent="0">
              <a:spcBef>
                <a:spcPts val="300"/>
              </a:spcBef>
              <a:buNone/>
              <a:defRPr sz="32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boxes">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lvl1pPr>
              <a:defRPr sz="3200"/>
            </a:lvl1pPr>
          </a:lstStyle>
          <a:p>
            <a:r>
              <a:rPr lang="en-GB" smtClean="0"/>
              <a:t>Click to edit Master title style</a:t>
            </a:r>
            <a:endParaRPr lang="en-US" dirty="0"/>
          </a:p>
        </p:txBody>
      </p:sp>
      <p:sp>
        <p:nvSpPr>
          <p:cNvPr id="10" name="Content Placeholder 2"/>
          <p:cNvSpPr>
            <a:spLocks noGrp="1"/>
          </p:cNvSpPr>
          <p:nvPr>
            <p:ph idx="1"/>
          </p:nvPr>
        </p:nvSpPr>
        <p:spPr>
          <a:xfrm>
            <a:off x="498474" y="1438137"/>
            <a:ext cx="3526100" cy="4688026"/>
          </a:xfrm>
        </p:spPr>
        <p:txBody>
          <a:bodyPr>
            <a:normAutofit/>
          </a:bodyPr>
          <a:lstStyle>
            <a:lvl1pPr>
              <a:spcAft>
                <a:spcPts val="0"/>
              </a:spcAft>
              <a:defRPr sz="2000"/>
            </a:lvl1pPr>
            <a:lvl2pPr>
              <a:spcAft>
                <a:spcPts val="0"/>
              </a:spcAft>
              <a:defRPr sz="2000"/>
            </a:lvl2pPr>
            <a:lvl3pPr>
              <a:spcAft>
                <a:spcPts val="0"/>
              </a:spcAft>
              <a:defRPr sz="2000"/>
            </a:lvl3pPr>
            <a:lvl4pPr>
              <a:spcAft>
                <a:spcPts val="0"/>
              </a:spcAft>
              <a:defRPr sz="2000"/>
            </a:lvl4pPr>
            <a:lvl5pPr>
              <a:spcAft>
                <a:spcPts val="0"/>
              </a:spcAft>
              <a:defRPr sz="2000"/>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12" name="Content Placeholder 2"/>
          <p:cNvSpPr>
            <a:spLocks noGrp="1"/>
          </p:cNvSpPr>
          <p:nvPr>
            <p:ph idx="10"/>
          </p:nvPr>
        </p:nvSpPr>
        <p:spPr>
          <a:xfrm>
            <a:off x="4435435" y="1438137"/>
            <a:ext cx="4077943" cy="4688026"/>
          </a:xfrm>
        </p:spPr>
        <p:txBody>
          <a:bodyPr>
            <a:normAutofit/>
          </a:bodyPr>
          <a:lstStyle>
            <a:lvl1pPr>
              <a:spcAft>
                <a:spcPts val="0"/>
              </a:spcAft>
              <a:defRPr sz="2000"/>
            </a:lvl1pPr>
            <a:lvl2pPr>
              <a:spcAft>
                <a:spcPts val="0"/>
              </a:spcAft>
              <a:defRPr sz="2000"/>
            </a:lvl2pPr>
            <a:lvl3pPr>
              <a:spcAft>
                <a:spcPts val="0"/>
              </a:spcAft>
              <a:defRPr sz="2000"/>
            </a:lvl3pPr>
            <a:lvl4pPr>
              <a:spcAft>
                <a:spcPts val="0"/>
              </a:spcAft>
              <a:defRPr sz="2000"/>
            </a:lvl4pPr>
            <a:lvl5pPr>
              <a:spcAft>
                <a:spcPts val="0"/>
              </a:spcAft>
              <a:defRPr sz="2000"/>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6" name="TextBox 5"/>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extLst>
      <p:ext uri="{BB962C8B-B14F-4D97-AF65-F5344CB8AC3E}">
        <p14:creationId xmlns:p14="http://schemas.microsoft.com/office/powerpoint/2010/main" val="2601188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GB"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GB" smtClean="0"/>
              <a:t>Click to edit Master text styles</a:t>
            </a:r>
          </a:p>
        </p:txBody>
      </p:sp>
      <p:sp>
        <p:nvSpPr>
          <p:cNvPr id="7" name="Date Placeholder 6"/>
          <p:cNvSpPr>
            <a:spLocks noGrp="1"/>
          </p:cNvSpPr>
          <p:nvPr>
            <p:ph type="dt" sz="half" idx="10"/>
          </p:nvPr>
        </p:nvSpPr>
        <p:spPr>
          <a:xfrm>
            <a:off x="6400800" y="6356350"/>
            <a:ext cx="2289048" cy="365760"/>
          </a:xfrm>
          <a:prstGeom prst="rect">
            <a:avLst/>
          </a:prstGeom>
        </p:spPr>
        <p:txBody>
          <a:bodyPr/>
          <a:lstStyle/>
          <a:p>
            <a:pPr>
              <a:defRPr/>
            </a:pPr>
            <a:endParaRPr lang="en-GB"/>
          </a:p>
        </p:txBody>
      </p:sp>
      <p:sp>
        <p:nvSpPr>
          <p:cNvPr id="8" name="Footer Placeholder 7"/>
          <p:cNvSpPr>
            <a:spLocks noGrp="1"/>
          </p:cNvSpPr>
          <p:nvPr>
            <p:ph type="ftr" sz="quarter" idx="11"/>
          </p:nvPr>
        </p:nvSpPr>
        <p:spPr>
          <a:xfrm>
            <a:off x="2898648" y="6356350"/>
            <a:ext cx="3505200" cy="365760"/>
          </a:xfrm>
          <a:prstGeom prst="rect">
            <a:avLst/>
          </a:prstGeom>
        </p:spPr>
        <p:txBody>
          <a:bodyPr/>
          <a:lstStyle/>
          <a:p>
            <a:pPr>
              <a:defRPr/>
            </a:pPr>
            <a:endParaRPr lang="en-GB"/>
          </a:p>
        </p:txBody>
      </p:sp>
      <p:sp>
        <p:nvSpPr>
          <p:cNvPr id="9" name="Slide Number Placeholder 8"/>
          <p:cNvSpPr>
            <a:spLocks noGrp="1"/>
          </p:cNvSpPr>
          <p:nvPr>
            <p:ph type="sldNum" sz="quarter" idx="12"/>
          </p:nvPr>
        </p:nvSpPr>
        <p:spPr>
          <a:xfrm>
            <a:off x="612648" y="6356350"/>
            <a:ext cx="1981200" cy="365760"/>
          </a:xfrm>
          <a:prstGeom prst="rect">
            <a:avLst/>
          </a:prstGeom>
        </p:spPr>
        <p:txBody>
          <a:bodyPr/>
          <a:lstStyle/>
          <a:p>
            <a:pPr>
              <a:defRPr/>
            </a:pPr>
            <a:fld id="{DB92E5A2-DE83-804A-BFC8-99F04132F9CD}" type="slidenum">
              <a:rPr lang="en-GB" smtClean="0"/>
              <a:pPr>
                <a:defRPr/>
              </a:pPr>
              <a:t>‹#›</a:t>
            </a:fld>
            <a:endParaRPr lang="en-GB"/>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GB" smtClean="0"/>
              <a:t>Click to edit Master text styles</a:t>
            </a:r>
          </a:p>
          <a:p>
            <a:pPr lvl="1" eaLnBrk="1" latinLnBrk="0" hangingPunct="1"/>
            <a:r>
              <a:rPr lang="en-GB" smtClean="0"/>
              <a:t>Second level</a:t>
            </a:r>
          </a:p>
          <a:p>
            <a:pPr lvl="2" eaLnBrk="1" latinLnBrk="0" hangingPunct="1"/>
            <a:r>
              <a:rPr lang="en-GB" smtClean="0"/>
              <a:t>Third level</a:t>
            </a:r>
          </a:p>
          <a:p>
            <a:pPr lvl="3" eaLnBrk="1" latinLnBrk="0" hangingPunct="1"/>
            <a:r>
              <a:rPr lang="en-GB" smtClean="0"/>
              <a:t>Fourth level</a:t>
            </a:r>
          </a:p>
          <a:p>
            <a:pPr lvl="4" eaLnBrk="1" latinLnBrk="0" hangingPunct="1"/>
            <a:r>
              <a:rPr lang="en-GB"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457200" y="1600200"/>
            <a:ext cx="8229600" cy="4530725"/>
          </a:xfrm>
        </p:spPr>
        <p:txBody>
          <a:bodyPr/>
          <a:lstStyle/>
          <a:p>
            <a:pPr lvl="0"/>
            <a:endParaRPr lang="en-US" noProof="0" smtClean="0"/>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xfrm>
            <a:off x="6553200" y="6243638"/>
            <a:ext cx="2133600" cy="457200"/>
          </a:xfrm>
          <a:prstGeom prst="rect">
            <a:avLst/>
          </a:prstGeom>
          <a:ln/>
        </p:spPr>
        <p:txBody>
          <a:bodyPr/>
          <a:lstStyle>
            <a:lvl1pPr>
              <a:defRPr/>
            </a:lvl1pPr>
          </a:lstStyle>
          <a:p>
            <a:pPr>
              <a:defRPr/>
            </a:pPr>
            <a:fld id="{444B5895-996A-0049-94E5-EA3230A2660A}" type="slidenum">
              <a:rPr lang="en-GB"/>
              <a:pPr>
                <a:defRPr/>
              </a:pPr>
              <a:t>‹#›</a:t>
            </a:fld>
            <a:endParaRPr lang="en-GB"/>
          </a:p>
        </p:txBody>
      </p:sp>
    </p:spTree>
    <p:extLst>
      <p:ext uri="{BB962C8B-B14F-4D97-AF65-F5344CB8AC3E}">
        <p14:creationId xmlns:p14="http://schemas.microsoft.com/office/powerpoint/2010/main" val="15446415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8269681" cy="650837"/>
          </a:xfrm>
          <a:prstGeom prst="rect">
            <a:avLst/>
          </a:prstGeom>
        </p:spPr>
        <p:txBody>
          <a:bodyPr vert="horz" lIns="91440" tIns="45720" rIns="91440" bIns="45720" rtlCol="0" anchor="t" anchorCtr="0">
            <a:noAutofit/>
          </a:bodyPr>
          <a:lstStyle/>
          <a:p>
            <a:r>
              <a:rPr lang="en-GB" smtClean="0"/>
              <a:t>Click to edit Master title style</a:t>
            </a:r>
            <a:endParaRPr/>
          </a:p>
        </p:txBody>
      </p:sp>
      <p:sp>
        <p:nvSpPr>
          <p:cNvPr id="3" name="Text Placeholder 2"/>
          <p:cNvSpPr>
            <a:spLocks noGrp="1"/>
          </p:cNvSpPr>
          <p:nvPr>
            <p:ph type="body" idx="1"/>
          </p:nvPr>
        </p:nvSpPr>
        <p:spPr>
          <a:xfrm>
            <a:off x="498474" y="1484830"/>
            <a:ext cx="8014905" cy="4641334"/>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Tree>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lnSpc>
          <a:spcPct val="100000"/>
        </a:lnSpc>
        <a:spcBef>
          <a:spcPts val="2000"/>
        </a:spcBef>
        <a:buClr>
          <a:schemeClr val="accent1">
            <a:lumMod val="60000"/>
            <a:lumOff val="40000"/>
          </a:schemeClr>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lnSpc>
          <a:spcPct val="100000"/>
        </a:lnSpc>
        <a:spcBef>
          <a:spcPts val="600"/>
        </a:spcBef>
        <a:buClr>
          <a:schemeClr val="tx2">
            <a:lumMod val="75000"/>
            <a:lumOff val="25000"/>
          </a:schemeClr>
        </a:buClr>
        <a:buSzPct val="75000"/>
        <a:buFont typeface="Wingdings" pitchFamily="2" charset="2"/>
        <a:buChar char="n"/>
        <a:defRPr sz="2000" kern="1200">
          <a:solidFill>
            <a:schemeClr val="tx1">
              <a:lumMod val="65000"/>
              <a:lumOff val="35000"/>
            </a:schemeClr>
          </a:solidFill>
          <a:latin typeface="+mn-lt"/>
          <a:ea typeface="+mn-ea"/>
          <a:cs typeface="+mn-cs"/>
        </a:defRPr>
      </a:lvl2pPr>
      <a:lvl3pPr marL="685800" indent="-228600" algn="l" defTabSz="914400" rtl="0" eaLnBrk="1" latinLnBrk="0" hangingPunct="1">
        <a:lnSpc>
          <a:spcPct val="100000"/>
        </a:lnSpc>
        <a:spcBef>
          <a:spcPts val="600"/>
        </a:spcBef>
        <a:buClr>
          <a:schemeClr val="accent1">
            <a:lumMod val="60000"/>
            <a:lumOff val="40000"/>
          </a:schemeClr>
        </a:buClr>
        <a:buSzPct val="75000"/>
        <a:buFont typeface="Wingdings" pitchFamily="2" charset="2"/>
        <a:buChar char="n"/>
        <a:defRPr sz="2000" kern="1200">
          <a:solidFill>
            <a:schemeClr val="tx1">
              <a:lumMod val="65000"/>
              <a:lumOff val="35000"/>
            </a:schemeClr>
          </a:solidFill>
          <a:latin typeface="+mn-lt"/>
          <a:ea typeface="+mn-ea"/>
          <a:cs typeface="+mn-cs"/>
        </a:defRPr>
      </a:lvl3pPr>
      <a:lvl4pPr marL="914400" indent="-228600" algn="l" defTabSz="914400" rtl="0" eaLnBrk="1" latinLnBrk="0" hangingPunct="1">
        <a:lnSpc>
          <a:spcPct val="100000"/>
        </a:lnSpc>
        <a:spcBef>
          <a:spcPts val="600"/>
        </a:spcBef>
        <a:buClr>
          <a:schemeClr val="tx2">
            <a:lumMod val="75000"/>
            <a:lumOff val="25000"/>
          </a:schemeClr>
        </a:buClr>
        <a:buSzPct val="75000"/>
        <a:buFont typeface="Wingdings" pitchFamily="2" charset="2"/>
        <a:buChar char="n"/>
        <a:defRPr sz="2000" kern="1200">
          <a:solidFill>
            <a:schemeClr val="tx1">
              <a:lumMod val="65000"/>
              <a:lumOff val="35000"/>
            </a:schemeClr>
          </a:solidFill>
          <a:latin typeface="+mn-lt"/>
          <a:ea typeface="+mn-ea"/>
          <a:cs typeface="+mn-cs"/>
        </a:defRPr>
      </a:lvl4pPr>
      <a:lvl5pPr marL="1143000" indent="-228600" algn="l" defTabSz="914400" rtl="0" eaLnBrk="1" latinLnBrk="0" hangingPunct="1">
        <a:lnSpc>
          <a:spcPct val="100000"/>
        </a:lnSpc>
        <a:spcBef>
          <a:spcPts val="600"/>
        </a:spcBef>
        <a:buClr>
          <a:schemeClr val="accent1">
            <a:lumMod val="60000"/>
            <a:lumOff val="40000"/>
          </a:schemeClr>
        </a:buClr>
        <a:buSzPct val="75000"/>
        <a:buFont typeface="Wingdings" pitchFamily="2" charset="2"/>
        <a:buChar char="n"/>
        <a:defRPr sz="20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GB" dirty="0" smtClean="0"/>
              <a:t>Managing Equality and Diversity</a:t>
            </a:r>
          </a:p>
        </p:txBody>
      </p:sp>
      <p:sp>
        <p:nvSpPr>
          <p:cNvPr id="2051" name="Rectangle 3"/>
          <p:cNvSpPr>
            <a:spLocks noGrp="1" noChangeArrowheads="1"/>
          </p:cNvSpPr>
          <p:nvPr>
            <p:ph type="subTitle" idx="1"/>
          </p:nvPr>
        </p:nvSpPr>
        <p:spPr/>
        <p:txBody>
          <a:bodyPr/>
          <a:lstStyle/>
          <a:p>
            <a:pPr algn="r"/>
            <a:endParaRPr lang="en-GB"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GB" altLang="en-US" smtClean="0"/>
              <a:t>Gender: Employment rates of men and women in selected countries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098144734"/>
              </p:ext>
            </p:extLst>
          </p:nvPr>
        </p:nvGraphicFramePr>
        <p:xfrm>
          <a:off x="643334" y="1772816"/>
          <a:ext cx="7385050" cy="3983355"/>
        </p:xfrm>
        <a:graphic>
          <a:graphicData uri="http://schemas.openxmlformats.org/drawingml/2006/table">
            <a:tbl>
              <a:tblPr firstRow="1" bandRow="1">
                <a:tableStyleId>{5C22544A-7EE6-4342-B048-85BDC9FD1C3A}</a:tableStyleId>
              </a:tblPr>
              <a:tblGrid>
                <a:gridCol w="1512887"/>
                <a:gridCol w="3034486"/>
                <a:gridCol w="2837677"/>
              </a:tblGrid>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1" i="0" u="none" strike="noStrike" cap="none" normalizeH="0" baseline="0">
                        <a:ln>
                          <a:noFill/>
                        </a:ln>
                        <a:solidFill>
                          <a:srgbClr val="FFFFFF"/>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bg1"/>
                          </a:solidFill>
                          <a:effectLst/>
                          <a:latin typeface="+mn-lt"/>
                        </a:rPr>
                        <a:t>Employment rate – women (%)</a:t>
                      </a:r>
                      <a:endParaRPr kumimoji="0" lang="en-GB" altLang="en-US" sz="1800" b="1" i="0" u="none" strike="noStrike" cap="none" normalizeH="0" baseline="0">
                        <a:ln>
                          <a:noFill/>
                        </a:ln>
                        <a:solidFill>
                          <a:schemeClr val="bg1"/>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bg1"/>
                          </a:solidFill>
                          <a:effectLst/>
                          <a:latin typeface="+mn-lt"/>
                        </a:rPr>
                        <a:t>Employment rate – men (%)</a:t>
                      </a:r>
                      <a:endParaRPr kumimoji="0" lang="en-GB" altLang="en-US" sz="1800" b="1" i="0" u="none" strike="noStrike" cap="none" normalizeH="0" baseline="0">
                        <a:ln>
                          <a:noFill/>
                        </a:ln>
                        <a:solidFill>
                          <a:schemeClr val="bg1"/>
                        </a:solidFill>
                        <a:effectLst/>
                        <a:latin typeface="+mn-lt"/>
                        <a:ea typeface="Arial" charset="0"/>
                        <a:cs typeface="Arial" charset="0"/>
                      </a:endParaRPr>
                    </a:p>
                  </a:txBody>
                  <a:tcPr marL="91428" marR="91428"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Australia</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78</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Denmark</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70</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76</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France</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60</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68</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Germany</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68</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Japan</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60</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80</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Korea</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53</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74</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Italy</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47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69</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USA</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65</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71</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UK</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62</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76</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L="91428" marR="91428" horzOverflow="overflow"/>
                </a:tc>
              </a:tr>
            </a:tbl>
          </a:graphicData>
        </a:graphic>
      </p:graphicFrame>
      <p:sp>
        <p:nvSpPr>
          <p:cNvPr id="23600" name="TextBox 5"/>
          <p:cNvSpPr txBox="1">
            <a:spLocks noChangeArrowheads="1"/>
          </p:cNvSpPr>
          <p:nvPr/>
        </p:nvSpPr>
        <p:spPr bwMode="auto">
          <a:xfrm>
            <a:off x="611188" y="5959475"/>
            <a:ext cx="74882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charset="0"/>
              <a:buChar char="•"/>
              <a:defRPr sz="2400">
                <a:solidFill>
                  <a:schemeClr val="tx2"/>
                </a:solidFill>
                <a:latin typeface="Century Gothic" charset="0"/>
              </a:defRPr>
            </a:lvl1pPr>
            <a:lvl2pPr marL="742950" indent="-285750">
              <a:spcBef>
                <a:spcPct val="20000"/>
              </a:spcBef>
              <a:buClr>
                <a:schemeClr val="accent2"/>
              </a:buClr>
              <a:buFont typeface="Arial" charset="0"/>
              <a:buChar char="•"/>
              <a:defRPr sz="2000">
                <a:solidFill>
                  <a:schemeClr val="tx2"/>
                </a:solidFill>
                <a:latin typeface="Century Gothic" charset="0"/>
              </a:defRPr>
            </a:lvl2pPr>
            <a:lvl3pPr marL="1143000" indent="-228600">
              <a:spcBef>
                <a:spcPct val="20000"/>
              </a:spcBef>
              <a:buClr>
                <a:srgbClr val="7A6A60"/>
              </a:buClr>
              <a:buFont typeface="Arial" charset="0"/>
              <a:buChar char="•"/>
              <a:defRPr>
                <a:solidFill>
                  <a:schemeClr val="tx2"/>
                </a:solidFill>
                <a:latin typeface="Century Gothic" charset="0"/>
              </a:defRPr>
            </a:lvl3pPr>
            <a:lvl4pPr marL="1600200" indent="-228600">
              <a:spcBef>
                <a:spcPct val="20000"/>
              </a:spcBef>
              <a:buClr>
                <a:srgbClr val="B4936D"/>
              </a:buClr>
              <a:buFont typeface="Arial" charset="0"/>
              <a:buChar char="•"/>
              <a:defRPr sz="1600">
                <a:solidFill>
                  <a:schemeClr val="tx2"/>
                </a:solidFill>
                <a:latin typeface="Century Gothic" charset="0"/>
              </a:defRPr>
            </a:lvl4pPr>
            <a:lvl5pPr marL="2057400" indent="-228600">
              <a:spcBef>
                <a:spcPct val="20000"/>
              </a:spcBef>
              <a:buClr>
                <a:srgbClr val="67787B"/>
              </a:buClr>
              <a:buFont typeface="Arial" charset="0"/>
              <a:buChar char="•"/>
              <a:defRPr sz="16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9pPr>
          </a:lstStyle>
          <a:p>
            <a:pPr algn="r" eaLnBrk="1" hangingPunct="1">
              <a:spcBef>
                <a:spcPct val="0"/>
              </a:spcBef>
              <a:buClrTx/>
              <a:buFontTx/>
              <a:buNone/>
            </a:pPr>
            <a:r>
              <a:rPr lang="en-GB" altLang="en-US" sz="1600" dirty="0">
                <a:solidFill>
                  <a:schemeClr val="tx1">
                    <a:lumMod val="65000"/>
                    <a:lumOff val="35000"/>
                  </a:schemeClr>
                </a:solidFill>
                <a:latin typeface="+mn-lt"/>
              </a:rPr>
              <a:t>Source: OECD 2013 Employment  </a:t>
            </a:r>
            <a:r>
              <a:rPr lang="en-GB" altLang="en-US" sz="1600" dirty="0" smtClean="0">
                <a:solidFill>
                  <a:schemeClr val="tx1">
                    <a:lumMod val="65000"/>
                    <a:lumOff val="35000"/>
                  </a:schemeClr>
                </a:solidFill>
                <a:latin typeface="+mn-lt"/>
              </a:rPr>
              <a:t>Outlook</a:t>
            </a:r>
            <a:endParaRPr lang="en-GB" altLang="en-US" sz="1600" dirty="0">
              <a:solidFill>
                <a:schemeClr val="tx1">
                  <a:lumMod val="65000"/>
                  <a:lumOff val="35000"/>
                </a:schemeClr>
              </a:solidFill>
              <a:latin typeface="+mn-lt"/>
            </a:endParaRPr>
          </a:p>
        </p:txBody>
      </p:sp>
    </p:spTree>
    <p:extLst>
      <p:ext uri="{BB962C8B-B14F-4D97-AF65-F5344CB8AC3E}">
        <p14:creationId xmlns:p14="http://schemas.microsoft.com/office/powerpoint/2010/main" val="11313800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GB" altLang="en-US" smtClean="0"/>
              <a:t>Part-time employment and the gender pay gap in selected countries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38755141"/>
              </p:ext>
            </p:extLst>
          </p:nvPr>
        </p:nvGraphicFramePr>
        <p:xfrm>
          <a:off x="498474" y="1772816"/>
          <a:ext cx="8177982" cy="3985626"/>
        </p:xfrm>
        <a:graphic>
          <a:graphicData uri="http://schemas.openxmlformats.org/drawingml/2006/table">
            <a:tbl>
              <a:tblPr firstRow="1" bandRow="1">
                <a:tableStyleId>{5C22544A-7EE6-4342-B048-85BDC9FD1C3A}</a:tableStyleId>
              </a:tblPr>
              <a:tblGrid>
                <a:gridCol w="1404761"/>
                <a:gridCol w="2587590"/>
                <a:gridCol w="2817479"/>
                <a:gridCol w="1368152"/>
              </a:tblGrid>
              <a:tr h="648072">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en-US" sz="1800" b="1" i="0" u="none" strike="noStrike" cap="none" normalizeH="0" baseline="0">
                        <a:ln>
                          <a:noFill/>
                        </a:ln>
                        <a:solidFill>
                          <a:schemeClr val="bg1"/>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390525" algn="l"/>
                        </a:tabLst>
                      </a:pPr>
                      <a:r>
                        <a:rPr kumimoji="0" lang="en-GB" altLang="en-US" sz="1800" u="none" strike="noStrike" cap="none" normalizeH="0" baseline="0">
                          <a:ln>
                            <a:noFill/>
                          </a:ln>
                          <a:solidFill>
                            <a:schemeClr val="bg1"/>
                          </a:solidFill>
                          <a:effectLst/>
                          <a:latin typeface="+mn-lt"/>
                        </a:rPr>
                        <a:t>Proportion of part-time employment</a:t>
                      </a:r>
                      <a:endParaRPr kumimoji="0" lang="en-GB" altLang="en-US" sz="1800" b="1" i="0" u="none" strike="noStrike" cap="none" normalizeH="0" baseline="0">
                        <a:ln>
                          <a:noFill/>
                        </a:ln>
                        <a:solidFill>
                          <a:schemeClr val="bg1"/>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bg1"/>
                          </a:solidFill>
                          <a:effectLst/>
                          <a:latin typeface="+mn-lt"/>
                        </a:rPr>
                        <a:t>Share of women in part-time employment</a:t>
                      </a:r>
                      <a:endParaRPr kumimoji="0" lang="en-GB" altLang="en-US" sz="1800" b="1" i="0" u="none" strike="noStrike" cap="none" normalizeH="0" baseline="0">
                        <a:ln>
                          <a:noFill/>
                        </a:ln>
                        <a:solidFill>
                          <a:schemeClr val="bg1"/>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bg1"/>
                          </a:solidFill>
                          <a:effectLst/>
                          <a:latin typeface="+mn-lt"/>
                        </a:rPr>
                        <a:t>Gender pay gap</a:t>
                      </a:r>
                      <a:endParaRPr kumimoji="0" lang="en-GB" altLang="en-US" sz="1800" b="1" i="0" u="none" strike="noStrike" cap="none" normalizeH="0" baseline="0">
                        <a:ln>
                          <a:noFill/>
                        </a:ln>
                        <a:solidFill>
                          <a:schemeClr val="bg1"/>
                        </a:solidFill>
                        <a:effectLst/>
                        <a:latin typeface="+mn-lt"/>
                        <a:ea typeface="Arial" charset="0"/>
                        <a:cs typeface="Arial" charset="0"/>
                      </a:endParaRPr>
                    </a:p>
                  </a:txBody>
                  <a:tcPr marT="45717" marB="45717"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Australia</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24</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71</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16</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Denmark</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19</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62</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9</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France</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14</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14</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Germany</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22</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79</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Japan</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21</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72</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27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Korea</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13</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57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37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Italy</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77</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11</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r>
              <a:tr h="3714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USA</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12</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66</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18</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r>
              <a:tr h="36512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UK</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25</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75</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u="none" strike="noStrike" cap="none" normalizeH="0" baseline="0">
                          <a:ln>
                            <a:noFill/>
                          </a:ln>
                          <a:solidFill>
                            <a:schemeClr val="tx1">
                              <a:lumMod val="65000"/>
                              <a:lumOff val="35000"/>
                            </a:schemeClr>
                          </a:solidFill>
                          <a:effectLst/>
                          <a:latin typeface="+mn-lt"/>
                        </a:rPr>
                        <a:t>18</a:t>
                      </a:r>
                      <a:endParaRPr kumimoji="0" lang="en-GB" altLang="en-US" sz="18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717" marB="45717" horzOverflow="overflow"/>
                </a:tc>
              </a:tr>
            </a:tbl>
          </a:graphicData>
        </a:graphic>
      </p:graphicFrame>
      <p:sp>
        <p:nvSpPr>
          <p:cNvPr id="24635" name="TextBox 5"/>
          <p:cNvSpPr txBox="1">
            <a:spLocks noChangeArrowheads="1"/>
          </p:cNvSpPr>
          <p:nvPr/>
        </p:nvSpPr>
        <p:spPr bwMode="auto">
          <a:xfrm>
            <a:off x="1186631" y="6235472"/>
            <a:ext cx="74898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charset="0"/>
              <a:buChar char="•"/>
              <a:defRPr sz="2400">
                <a:solidFill>
                  <a:schemeClr val="tx2"/>
                </a:solidFill>
                <a:latin typeface="Century Gothic" charset="0"/>
              </a:defRPr>
            </a:lvl1pPr>
            <a:lvl2pPr marL="742950" indent="-285750">
              <a:spcBef>
                <a:spcPct val="20000"/>
              </a:spcBef>
              <a:buClr>
                <a:schemeClr val="accent2"/>
              </a:buClr>
              <a:buFont typeface="Arial" charset="0"/>
              <a:buChar char="•"/>
              <a:defRPr sz="2000">
                <a:solidFill>
                  <a:schemeClr val="tx2"/>
                </a:solidFill>
                <a:latin typeface="Century Gothic" charset="0"/>
              </a:defRPr>
            </a:lvl2pPr>
            <a:lvl3pPr marL="1143000" indent="-228600">
              <a:spcBef>
                <a:spcPct val="20000"/>
              </a:spcBef>
              <a:buClr>
                <a:srgbClr val="7A6A60"/>
              </a:buClr>
              <a:buFont typeface="Arial" charset="0"/>
              <a:buChar char="•"/>
              <a:defRPr>
                <a:solidFill>
                  <a:schemeClr val="tx2"/>
                </a:solidFill>
                <a:latin typeface="Century Gothic" charset="0"/>
              </a:defRPr>
            </a:lvl3pPr>
            <a:lvl4pPr marL="1600200" indent="-228600">
              <a:spcBef>
                <a:spcPct val="20000"/>
              </a:spcBef>
              <a:buClr>
                <a:srgbClr val="B4936D"/>
              </a:buClr>
              <a:buFont typeface="Arial" charset="0"/>
              <a:buChar char="•"/>
              <a:defRPr sz="1600">
                <a:solidFill>
                  <a:schemeClr val="tx2"/>
                </a:solidFill>
                <a:latin typeface="Century Gothic" charset="0"/>
              </a:defRPr>
            </a:lvl4pPr>
            <a:lvl5pPr marL="2057400" indent="-228600">
              <a:spcBef>
                <a:spcPct val="20000"/>
              </a:spcBef>
              <a:buClr>
                <a:srgbClr val="67787B"/>
              </a:buClr>
              <a:buFont typeface="Arial" charset="0"/>
              <a:buChar char="•"/>
              <a:defRPr sz="16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9pPr>
          </a:lstStyle>
          <a:p>
            <a:pPr algn="r" eaLnBrk="1" hangingPunct="1">
              <a:spcBef>
                <a:spcPct val="0"/>
              </a:spcBef>
              <a:buClrTx/>
              <a:buFontTx/>
              <a:buNone/>
            </a:pPr>
            <a:r>
              <a:rPr lang="en-GB" altLang="en-US" sz="1600" dirty="0">
                <a:solidFill>
                  <a:schemeClr val="tx1">
                    <a:lumMod val="65000"/>
                    <a:lumOff val="35000"/>
                  </a:schemeClr>
                </a:solidFill>
                <a:latin typeface="+mn-lt"/>
              </a:rPr>
              <a:t>Source: OECD 2013 Employment  </a:t>
            </a:r>
            <a:r>
              <a:rPr lang="en-GB" altLang="en-US" sz="1600" dirty="0" smtClean="0">
                <a:solidFill>
                  <a:schemeClr val="tx1">
                    <a:lumMod val="65000"/>
                    <a:lumOff val="35000"/>
                  </a:schemeClr>
                </a:solidFill>
                <a:latin typeface="+mn-lt"/>
              </a:rPr>
              <a:t>Outlook</a:t>
            </a:r>
            <a:endParaRPr lang="en-GB" altLang="en-US" sz="1600" dirty="0">
              <a:solidFill>
                <a:schemeClr val="tx1">
                  <a:lumMod val="65000"/>
                  <a:lumOff val="35000"/>
                </a:schemeClr>
              </a:solidFill>
              <a:latin typeface="+mn-lt"/>
            </a:endParaRPr>
          </a:p>
        </p:txBody>
      </p:sp>
    </p:spTree>
    <p:extLst>
      <p:ext uri="{BB962C8B-B14F-4D97-AF65-F5344CB8AC3E}">
        <p14:creationId xmlns:p14="http://schemas.microsoft.com/office/powerpoint/2010/main" val="12835166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smtClean="0"/>
              <a:t>Employment rate by ethnicity in the UK – men (%)</a:t>
            </a:r>
            <a:endParaRPr lang="en-US" sz="2400"/>
          </a:p>
        </p:txBody>
      </p:sp>
      <p:graphicFrame>
        <p:nvGraphicFramePr>
          <p:cNvPr id="8" name="Table 7"/>
          <p:cNvGraphicFramePr>
            <a:graphicFrameLocks noGrp="1"/>
          </p:cNvGraphicFramePr>
          <p:nvPr>
            <p:extLst/>
          </p:nvPr>
        </p:nvGraphicFramePr>
        <p:xfrm>
          <a:off x="611561" y="1052736"/>
          <a:ext cx="7416823" cy="5293755"/>
        </p:xfrm>
        <a:graphic>
          <a:graphicData uri="http://schemas.openxmlformats.org/drawingml/2006/table">
            <a:tbl>
              <a:tblPr firstRow="1" bandRow="1">
                <a:tableStyleId>{5C22544A-7EE6-4342-B048-85BDC9FD1C3A}</a:tableStyleId>
              </a:tblPr>
              <a:tblGrid>
                <a:gridCol w="2880319"/>
                <a:gridCol w="2160240"/>
                <a:gridCol w="2376264"/>
              </a:tblGrid>
              <a:tr h="284983">
                <a:tc>
                  <a:txBody>
                    <a:bodyPr/>
                    <a:lstStyle/>
                    <a:p>
                      <a:pPr algn="l" fontAlgn="b"/>
                      <a:endParaRPr lang="en-US" sz="1400" b="0" i="0" u="none" strike="noStrike">
                        <a:solidFill>
                          <a:srgbClr val="000000"/>
                        </a:solidFill>
                        <a:effectLst/>
                        <a:latin typeface="Rockwell"/>
                        <a:cs typeface="Rockwell"/>
                      </a:endParaRPr>
                    </a:p>
                  </a:txBody>
                  <a:tcPr marL="45720" marR="45720" marT="46800" marB="46800" anchor="ctr">
                    <a:solidFill>
                      <a:srgbClr val="FFFFFF"/>
                    </a:solidFill>
                  </a:tcPr>
                </a:tc>
                <a:tc>
                  <a:txBody>
                    <a:bodyPr/>
                    <a:lstStyle/>
                    <a:p>
                      <a:pPr algn="ctr" fontAlgn="b"/>
                      <a:r>
                        <a:rPr lang="en-US" sz="1400" b="1" i="0" u="none" strike="noStrike">
                          <a:solidFill>
                            <a:srgbClr val="FFFFFF"/>
                          </a:solidFill>
                          <a:effectLst/>
                          <a:latin typeface="Rockwell"/>
                          <a:cs typeface="Rockwell"/>
                        </a:rPr>
                        <a:t>Employed full-time</a:t>
                      </a:r>
                    </a:p>
                  </a:txBody>
                  <a:tcPr marL="45720" marR="45720" marT="46800" marB="46800" anchor="ctr"/>
                </a:tc>
                <a:tc>
                  <a:txBody>
                    <a:bodyPr/>
                    <a:lstStyle/>
                    <a:p>
                      <a:pPr algn="ctr" fontAlgn="b"/>
                      <a:r>
                        <a:rPr lang="en-US" sz="1400" b="1" i="0" u="none" strike="noStrike">
                          <a:solidFill>
                            <a:srgbClr val="FFFFFF"/>
                          </a:solidFill>
                          <a:effectLst/>
                          <a:latin typeface="Rockwell"/>
                          <a:cs typeface="Rockwell"/>
                        </a:rPr>
                        <a:t>Employed part-time</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White British</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60</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5</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 White</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63</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5</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White and Black Caribbean</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41</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10</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White and Black African</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48</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12</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White and Asian</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46</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6</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 Mixed</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49</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8</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Indian</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58</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7</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Pakistani</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35</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10</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Bangladeshi</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34</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17</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 Asian</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49</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11</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Black Caribbean</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48</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7</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Black African</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53</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11</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 Black</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49</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9</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Chinese</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43</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8</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a:t>
                      </a:r>
                    </a:p>
                  </a:txBody>
                  <a:tcPr marL="45720" marR="45720" marT="46800" marB="46800" anchor="ctr"/>
                </a:tc>
                <a:tc>
                  <a:txBody>
                    <a:bodyPr/>
                    <a:lstStyle/>
                    <a:p>
                      <a:pPr algn="ctr">
                        <a:lnSpc>
                          <a:spcPts val="1205"/>
                        </a:lnSpc>
                        <a:spcAft>
                          <a:spcPts val="0"/>
                        </a:spcAft>
                      </a:pPr>
                      <a:r>
                        <a:rPr lang="en-GB" sz="1400">
                          <a:solidFill>
                            <a:schemeClr val="tx1">
                              <a:lumMod val="65000"/>
                              <a:lumOff val="35000"/>
                            </a:schemeClr>
                          </a:solidFill>
                          <a:effectLst/>
                        </a:rPr>
                        <a:t>60</a:t>
                      </a:r>
                      <a:endParaRPr lang="en-GB" sz="1400">
                        <a:solidFill>
                          <a:schemeClr val="tx1">
                            <a:lumMod val="65000"/>
                            <a:lumOff val="35000"/>
                          </a:schemeClr>
                        </a:solidFill>
                        <a:effectLst/>
                        <a:latin typeface="Calibri"/>
                        <a:ea typeface="Calibri"/>
                        <a:cs typeface="Times New Roman"/>
                      </a:endParaRPr>
                    </a:p>
                  </a:txBody>
                  <a:tcPr marL="68576" marR="68576" marT="0" marB="0" anchor="ctr"/>
                </a:tc>
                <a:tc>
                  <a:txBody>
                    <a:bodyPr/>
                    <a:lstStyle/>
                    <a:p>
                      <a:pPr algn="ctr">
                        <a:lnSpc>
                          <a:spcPts val="1205"/>
                        </a:lnSpc>
                        <a:spcAft>
                          <a:spcPts val="0"/>
                        </a:spcAft>
                      </a:pPr>
                      <a:r>
                        <a:rPr lang="en-GB" sz="1400">
                          <a:solidFill>
                            <a:schemeClr val="tx1">
                              <a:lumMod val="65000"/>
                              <a:lumOff val="35000"/>
                            </a:schemeClr>
                          </a:solidFill>
                          <a:effectLst/>
                        </a:rPr>
                        <a:t>5</a:t>
                      </a:r>
                      <a:endParaRPr lang="en-GB" sz="1400">
                        <a:solidFill>
                          <a:schemeClr val="tx1">
                            <a:lumMod val="65000"/>
                            <a:lumOff val="35000"/>
                          </a:schemeClr>
                        </a:solidFill>
                        <a:effectLst/>
                        <a:latin typeface="Calibri"/>
                        <a:ea typeface="Calibri"/>
                        <a:cs typeface="Times New Roman"/>
                      </a:endParaRPr>
                    </a:p>
                  </a:txBody>
                  <a:tcPr marL="68576" marR="68576" marT="0" marB="0" anchor="ctr"/>
                </a:tc>
              </a:tr>
            </a:tbl>
          </a:graphicData>
        </a:graphic>
      </p:graphicFrame>
      <p:sp>
        <p:nvSpPr>
          <p:cNvPr id="10" name="TextBox 9"/>
          <p:cNvSpPr txBox="1"/>
          <p:nvPr/>
        </p:nvSpPr>
        <p:spPr>
          <a:xfrm>
            <a:off x="-612576" y="6453336"/>
            <a:ext cx="8712968" cy="276999"/>
          </a:xfrm>
          <a:prstGeom prst="rect">
            <a:avLst/>
          </a:prstGeom>
          <a:noFill/>
        </p:spPr>
        <p:txBody>
          <a:bodyPr wrap="square" rtlCol="0">
            <a:spAutoFit/>
          </a:bodyPr>
          <a:lstStyle/>
          <a:p>
            <a:pPr algn="r"/>
            <a:r>
              <a:rPr lang="en-US" sz="1200" smtClean="0">
                <a:solidFill>
                  <a:schemeClr val="tx1">
                    <a:lumMod val="65000"/>
                    <a:lumOff val="35000"/>
                  </a:schemeClr>
                </a:solidFill>
                <a:latin typeface="Rockwell"/>
                <a:cs typeface="Rockwell"/>
              </a:rPr>
              <a:t>Source: Equality and Human Rights Commission ‘How Fair is Britain’ 2010 </a:t>
            </a:r>
            <a:endParaRPr lang="en-US" sz="1200">
              <a:solidFill>
                <a:schemeClr val="tx1">
                  <a:lumMod val="65000"/>
                  <a:lumOff val="35000"/>
                </a:schemeClr>
              </a:solidFill>
              <a:latin typeface="Rockwell"/>
              <a:cs typeface="Rockwell"/>
            </a:endParaRPr>
          </a:p>
        </p:txBody>
      </p:sp>
    </p:spTree>
    <p:extLst>
      <p:ext uri="{BB962C8B-B14F-4D97-AF65-F5344CB8AC3E}">
        <p14:creationId xmlns:p14="http://schemas.microsoft.com/office/powerpoint/2010/main" val="16846891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smtClean="0"/>
              <a:t>Employment rate by ethnicity in the UK – woman (%)</a:t>
            </a:r>
            <a:endParaRPr lang="en-US" sz="2400"/>
          </a:p>
        </p:txBody>
      </p:sp>
      <p:graphicFrame>
        <p:nvGraphicFramePr>
          <p:cNvPr id="8" name="Table 7"/>
          <p:cNvGraphicFramePr>
            <a:graphicFrameLocks noGrp="1"/>
          </p:cNvGraphicFramePr>
          <p:nvPr>
            <p:extLst/>
          </p:nvPr>
        </p:nvGraphicFramePr>
        <p:xfrm>
          <a:off x="611561" y="1052736"/>
          <a:ext cx="7416823" cy="5293755"/>
        </p:xfrm>
        <a:graphic>
          <a:graphicData uri="http://schemas.openxmlformats.org/drawingml/2006/table">
            <a:tbl>
              <a:tblPr firstRow="1" bandRow="1">
                <a:tableStyleId>{5C22544A-7EE6-4342-B048-85BDC9FD1C3A}</a:tableStyleId>
              </a:tblPr>
              <a:tblGrid>
                <a:gridCol w="2880319"/>
                <a:gridCol w="2160240"/>
                <a:gridCol w="2376264"/>
              </a:tblGrid>
              <a:tr h="284983">
                <a:tc>
                  <a:txBody>
                    <a:bodyPr/>
                    <a:lstStyle/>
                    <a:p>
                      <a:pPr algn="l" fontAlgn="b"/>
                      <a:endParaRPr lang="en-US" sz="1400" b="0" i="0" u="none" strike="noStrike">
                        <a:solidFill>
                          <a:srgbClr val="000000"/>
                        </a:solidFill>
                        <a:effectLst/>
                        <a:latin typeface="Rockwell"/>
                        <a:cs typeface="Rockwell"/>
                      </a:endParaRPr>
                    </a:p>
                  </a:txBody>
                  <a:tcPr marL="45720" marR="45720" marT="46800" marB="46800" anchor="ctr">
                    <a:solidFill>
                      <a:srgbClr val="FFFFFF"/>
                    </a:solidFill>
                  </a:tcPr>
                </a:tc>
                <a:tc>
                  <a:txBody>
                    <a:bodyPr/>
                    <a:lstStyle/>
                    <a:p>
                      <a:pPr algn="ctr" fontAlgn="b"/>
                      <a:r>
                        <a:rPr lang="en-US" sz="1400" b="1" i="0" u="none" strike="noStrike">
                          <a:solidFill>
                            <a:srgbClr val="FFFFFF"/>
                          </a:solidFill>
                          <a:effectLst/>
                          <a:latin typeface="Rockwell"/>
                          <a:cs typeface="Rockwell"/>
                        </a:rPr>
                        <a:t>Employed full-time</a:t>
                      </a:r>
                    </a:p>
                  </a:txBody>
                  <a:tcPr marL="45720" marR="45720" marT="46800" marB="46800" anchor="ctr"/>
                </a:tc>
                <a:tc>
                  <a:txBody>
                    <a:bodyPr/>
                    <a:lstStyle/>
                    <a:p>
                      <a:pPr algn="ctr" fontAlgn="b"/>
                      <a:r>
                        <a:rPr lang="en-US" sz="1400" b="1" i="0" u="none" strike="noStrike">
                          <a:solidFill>
                            <a:srgbClr val="FFFFFF"/>
                          </a:solidFill>
                          <a:effectLst/>
                          <a:latin typeface="Rockwell"/>
                          <a:cs typeface="Rockwell"/>
                        </a:rPr>
                        <a:t>Employed part-time</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White British</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39</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28</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 White</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44</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19</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White and Black Caribbean</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35</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22</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White and Black African</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36</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23</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White and Asian</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38</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21</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 Mixed</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41</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19</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Indian</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39</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18</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Pakistani</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13</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10</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Bangladeshi</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13</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9</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 Asian</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33</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18</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Black Caribbean</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46</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18</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Black African</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37</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17</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 Black</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41</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16</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Chinese</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34</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18</a:t>
                      </a:r>
                    </a:p>
                  </a:txBody>
                  <a:tcPr marL="45720" marR="45720" marT="46800" marB="46800" anchor="ctr"/>
                </a:tc>
              </a:tr>
              <a:tr h="332453">
                <a:tc>
                  <a:txBody>
                    <a:bodyPr/>
                    <a:lstStyle/>
                    <a:p>
                      <a:pPr algn="l" fontAlgn="b"/>
                      <a:r>
                        <a:rPr lang="en-US" sz="1400" b="0" i="0" u="none" strike="noStrike">
                          <a:solidFill>
                            <a:schemeClr val="tx1">
                              <a:lumMod val="65000"/>
                              <a:lumOff val="35000"/>
                            </a:schemeClr>
                          </a:solidFill>
                          <a:effectLst/>
                          <a:latin typeface="Rockwell"/>
                          <a:cs typeface="Rockwell"/>
                        </a:rPr>
                        <a:t>Other</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32</a:t>
                      </a:r>
                    </a:p>
                  </a:txBody>
                  <a:tcPr marL="45720" marR="45720" marT="46800" marB="46800" anchor="ctr"/>
                </a:tc>
                <a:tc>
                  <a:txBody>
                    <a:bodyPr/>
                    <a:lstStyle/>
                    <a:p>
                      <a:pPr algn="ctr" fontAlgn="b"/>
                      <a:r>
                        <a:rPr lang="en-US" sz="1400" b="0" i="0" u="none" strike="noStrike">
                          <a:solidFill>
                            <a:schemeClr val="tx1">
                              <a:lumMod val="65000"/>
                              <a:lumOff val="35000"/>
                            </a:schemeClr>
                          </a:solidFill>
                          <a:effectLst/>
                          <a:latin typeface="Rockwell"/>
                          <a:cs typeface="Rockwell"/>
                        </a:rPr>
                        <a:t>14</a:t>
                      </a:r>
                    </a:p>
                  </a:txBody>
                  <a:tcPr marL="45720" marR="45720" marT="46800" marB="46800" anchor="ctr"/>
                </a:tc>
              </a:tr>
            </a:tbl>
          </a:graphicData>
        </a:graphic>
      </p:graphicFrame>
      <p:sp>
        <p:nvSpPr>
          <p:cNvPr id="10" name="TextBox 9"/>
          <p:cNvSpPr txBox="1"/>
          <p:nvPr/>
        </p:nvSpPr>
        <p:spPr>
          <a:xfrm>
            <a:off x="-612576" y="6453336"/>
            <a:ext cx="8712968" cy="276999"/>
          </a:xfrm>
          <a:prstGeom prst="rect">
            <a:avLst/>
          </a:prstGeom>
          <a:noFill/>
        </p:spPr>
        <p:txBody>
          <a:bodyPr wrap="square" rtlCol="0">
            <a:spAutoFit/>
          </a:bodyPr>
          <a:lstStyle/>
          <a:p>
            <a:pPr algn="r"/>
            <a:r>
              <a:rPr lang="en-US" sz="1200" smtClean="0">
                <a:solidFill>
                  <a:schemeClr val="tx1">
                    <a:lumMod val="65000"/>
                    <a:lumOff val="35000"/>
                  </a:schemeClr>
                </a:solidFill>
                <a:latin typeface="Rockwell"/>
                <a:cs typeface="Rockwell"/>
              </a:rPr>
              <a:t>Source: Equality and Human Rights Commission ‘How Fair is Britain’ 2010 </a:t>
            </a:r>
            <a:endParaRPr lang="en-US" sz="1200">
              <a:solidFill>
                <a:schemeClr val="tx1">
                  <a:lumMod val="65000"/>
                  <a:lumOff val="35000"/>
                </a:schemeClr>
              </a:solidFill>
              <a:latin typeface="Rockwell"/>
              <a:cs typeface="Rockwell"/>
            </a:endParaRPr>
          </a:p>
        </p:txBody>
      </p:sp>
    </p:spTree>
    <p:extLst>
      <p:ext uri="{BB962C8B-B14F-4D97-AF65-F5344CB8AC3E}">
        <p14:creationId xmlns:p14="http://schemas.microsoft.com/office/powerpoint/2010/main" val="15225659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smtClean="0"/>
              <a:t>Employment by occupation</a:t>
            </a:r>
          </a:p>
        </p:txBody>
      </p:sp>
      <p:graphicFrame>
        <p:nvGraphicFramePr>
          <p:cNvPr id="8" name="Table Placeholder 3"/>
          <p:cNvGraphicFramePr>
            <a:graphicFrameLocks noGrp="1"/>
          </p:cNvGraphicFramePr>
          <p:nvPr>
            <p:ph idx="1"/>
            <p:extLst/>
          </p:nvPr>
        </p:nvGraphicFramePr>
        <p:xfrm>
          <a:off x="498475" y="1438275"/>
          <a:ext cx="7962848" cy="4727028"/>
        </p:xfrm>
        <a:graphic>
          <a:graphicData uri="http://schemas.openxmlformats.org/drawingml/2006/table">
            <a:tbl>
              <a:tblPr firstRow="1" bandRow="1">
                <a:tableStyleId>{5C22544A-7EE6-4342-B048-85BDC9FD1C3A}</a:tableStyleId>
              </a:tblPr>
              <a:tblGrid>
                <a:gridCol w="3057770"/>
                <a:gridCol w="1114791"/>
                <a:gridCol w="923695"/>
                <a:gridCol w="1231566"/>
                <a:gridCol w="1635026"/>
              </a:tblGrid>
              <a:tr h="393919">
                <a:tc>
                  <a:txBody>
                    <a:bodyPr/>
                    <a:lstStyle/>
                    <a:p>
                      <a:pPr algn="l" fontAlgn="b"/>
                      <a:endParaRPr lang="en-US" sz="1600" b="0" i="0" u="none" strike="noStrike">
                        <a:solidFill>
                          <a:srgbClr val="FFFFFF"/>
                        </a:solidFill>
                        <a:effectLst/>
                        <a:latin typeface="Rockwell"/>
                        <a:cs typeface="Rockwell"/>
                      </a:endParaRPr>
                    </a:p>
                  </a:txBody>
                  <a:tcPr marL="11651" marR="11651" marT="11292" marB="0" anchor="ctr"/>
                </a:tc>
                <a:tc gridSpan="2">
                  <a:txBody>
                    <a:bodyPr/>
                    <a:lstStyle/>
                    <a:p>
                      <a:pPr algn="ctr" fontAlgn="b"/>
                      <a:r>
                        <a:rPr lang="de-DE" sz="1600" b="1" i="0" u="none" strike="noStrike">
                          <a:solidFill>
                            <a:srgbClr val="FFFFFF"/>
                          </a:solidFill>
                          <a:effectLst/>
                          <a:latin typeface="Rockwell"/>
                          <a:cs typeface="Rockwell"/>
                        </a:rPr>
                        <a:t>Women </a:t>
                      </a:r>
                    </a:p>
                  </a:txBody>
                  <a:tcPr marL="11651" marR="11651" marT="11292" marB="0" anchor="ctr"/>
                </a:tc>
                <a:tc hMerge="1">
                  <a:txBody>
                    <a:bodyPr/>
                    <a:lstStyle/>
                    <a:p>
                      <a:endParaRPr lang="en-US"/>
                    </a:p>
                  </a:txBody>
                  <a:tcPr/>
                </a:tc>
                <a:tc gridSpan="2">
                  <a:txBody>
                    <a:bodyPr/>
                    <a:lstStyle/>
                    <a:p>
                      <a:pPr algn="ctr" fontAlgn="b"/>
                      <a:r>
                        <a:rPr lang="da-DK" sz="1600" b="1" i="0" u="none" strike="noStrike">
                          <a:solidFill>
                            <a:srgbClr val="FFFFFF"/>
                          </a:solidFill>
                          <a:effectLst/>
                          <a:latin typeface="Rockwell"/>
                          <a:cs typeface="Rockwell"/>
                        </a:rPr>
                        <a:t>Men </a:t>
                      </a:r>
                    </a:p>
                  </a:txBody>
                  <a:tcPr marL="11651" marR="11651" marT="11292" marB="0" anchor="ctr"/>
                </a:tc>
                <a:tc hMerge="1">
                  <a:txBody>
                    <a:bodyPr/>
                    <a:lstStyle/>
                    <a:p>
                      <a:endParaRPr lang="en-US"/>
                    </a:p>
                  </a:txBody>
                  <a:tcPr/>
                </a:tc>
              </a:tr>
              <a:tr h="393919">
                <a:tc>
                  <a:txBody>
                    <a:bodyPr/>
                    <a:lstStyle/>
                    <a:p>
                      <a:pPr algn="l" fontAlgn="b"/>
                      <a:r>
                        <a:rPr lang="en-US" sz="1600" b="1" i="0" u="none" strike="noStrike">
                          <a:solidFill>
                            <a:schemeClr val="tx1">
                              <a:lumMod val="65000"/>
                              <a:lumOff val="35000"/>
                            </a:schemeClr>
                          </a:solidFill>
                          <a:effectLst/>
                          <a:latin typeface="Rockwell"/>
                          <a:cs typeface="Rockwell"/>
                        </a:rPr>
                        <a:t>Occupational groups </a:t>
                      </a:r>
                    </a:p>
                  </a:txBody>
                  <a:tcPr marL="279630" marR="11651" marT="11292" marB="0" anchor="ctr"/>
                </a:tc>
                <a:tc>
                  <a:txBody>
                    <a:bodyPr/>
                    <a:lstStyle/>
                    <a:p>
                      <a:pPr algn="ctr" fontAlgn="b"/>
                      <a:r>
                        <a:rPr lang="en-US" sz="1600" b="0" i="1" u="none" strike="noStrike">
                          <a:solidFill>
                            <a:schemeClr val="tx1">
                              <a:lumMod val="65000"/>
                              <a:lumOff val="35000"/>
                            </a:schemeClr>
                          </a:solidFill>
                          <a:effectLst/>
                          <a:latin typeface="Rockwell"/>
                          <a:cs typeface="Rockwell"/>
                        </a:rPr>
                        <a:t>thousands </a:t>
                      </a:r>
                    </a:p>
                  </a:txBody>
                  <a:tcPr marL="11651" marR="11651" marT="11292" marB="0" anchor="ctr"/>
                </a:tc>
                <a:tc>
                  <a:txBody>
                    <a:bodyPr/>
                    <a:lstStyle/>
                    <a:p>
                      <a:pPr algn="ctr" fontAlgn="b"/>
                      <a:r>
                        <a:rPr lang="en-US" sz="1600" b="0" i="1" u="none" strike="noStrike">
                          <a:solidFill>
                            <a:schemeClr val="tx1">
                              <a:lumMod val="65000"/>
                              <a:lumOff val="35000"/>
                            </a:schemeClr>
                          </a:solidFill>
                          <a:effectLst/>
                          <a:latin typeface="Rockwell"/>
                          <a:cs typeface="Rockwell"/>
                        </a:rPr>
                        <a:t>% </a:t>
                      </a:r>
                    </a:p>
                  </a:txBody>
                  <a:tcPr marL="11651" marR="11651" marT="11292" marB="0" anchor="ctr"/>
                </a:tc>
                <a:tc>
                  <a:txBody>
                    <a:bodyPr/>
                    <a:lstStyle/>
                    <a:p>
                      <a:pPr algn="ctr" fontAlgn="b"/>
                      <a:r>
                        <a:rPr lang="en-US" sz="1600" b="0" i="1" u="none" strike="noStrike">
                          <a:solidFill>
                            <a:schemeClr val="tx1">
                              <a:lumMod val="65000"/>
                              <a:lumOff val="35000"/>
                            </a:schemeClr>
                          </a:solidFill>
                          <a:effectLst/>
                          <a:latin typeface="Rockwell"/>
                          <a:cs typeface="Rockwell"/>
                        </a:rPr>
                        <a:t>thousands </a:t>
                      </a:r>
                    </a:p>
                  </a:txBody>
                  <a:tcPr marL="11651" marR="11651" marT="11292" marB="0" anchor="ctr"/>
                </a:tc>
                <a:tc>
                  <a:txBody>
                    <a:bodyPr/>
                    <a:lstStyle/>
                    <a:p>
                      <a:pPr algn="ctr" fontAlgn="b"/>
                      <a:r>
                        <a:rPr lang="en-US" sz="1600" b="0" i="1" u="none" strike="noStrike">
                          <a:solidFill>
                            <a:schemeClr val="tx1">
                              <a:lumMod val="65000"/>
                              <a:lumOff val="35000"/>
                            </a:schemeClr>
                          </a:solidFill>
                          <a:effectLst/>
                          <a:latin typeface="Rockwell"/>
                          <a:cs typeface="Rockwell"/>
                        </a:rPr>
                        <a:t>% </a:t>
                      </a:r>
                    </a:p>
                  </a:txBody>
                  <a:tcPr marL="11651" marR="11651" marT="11292" marB="0" anchor="ctr"/>
                </a:tc>
              </a:tr>
              <a:tr h="393919">
                <a:tc>
                  <a:txBody>
                    <a:bodyPr/>
                    <a:lstStyle/>
                    <a:p>
                      <a:pPr algn="l" fontAlgn="b"/>
                      <a:r>
                        <a:rPr lang="en-US" sz="1600" b="0" i="0" u="none" strike="noStrike">
                          <a:solidFill>
                            <a:schemeClr val="tx1">
                              <a:lumMod val="65000"/>
                              <a:lumOff val="35000"/>
                            </a:schemeClr>
                          </a:solidFill>
                          <a:effectLst/>
                          <a:latin typeface="Rockwell"/>
                          <a:cs typeface="Rockwell"/>
                        </a:rPr>
                        <a:t>Personal service </a:t>
                      </a:r>
                    </a:p>
                  </a:txBody>
                  <a:tcPr marL="279630"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2,093</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83%</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423</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17%</a:t>
                      </a:r>
                    </a:p>
                  </a:txBody>
                  <a:tcPr marL="11651" marR="11651" marT="11292" marB="0" anchor="ctr"/>
                </a:tc>
              </a:tr>
              <a:tr h="393919">
                <a:tc>
                  <a:txBody>
                    <a:bodyPr/>
                    <a:lstStyle/>
                    <a:p>
                      <a:pPr algn="l" fontAlgn="b"/>
                      <a:r>
                        <a:rPr lang="en-US" sz="1600" b="0" i="0" u="none" strike="noStrike">
                          <a:solidFill>
                            <a:schemeClr val="tx1">
                              <a:lumMod val="65000"/>
                              <a:lumOff val="35000"/>
                            </a:schemeClr>
                          </a:solidFill>
                          <a:effectLst/>
                          <a:latin typeface="Rockwell"/>
                          <a:cs typeface="Rockwell"/>
                        </a:rPr>
                        <a:t>Administrative &amp; secretarial </a:t>
                      </a:r>
                    </a:p>
                  </a:txBody>
                  <a:tcPr marL="279630"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2,459</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78%</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691</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22%</a:t>
                      </a:r>
                    </a:p>
                  </a:txBody>
                  <a:tcPr marL="11651" marR="11651" marT="11292" marB="0" anchor="ctr"/>
                </a:tc>
              </a:tr>
              <a:tr h="393919">
                <a:tc>
                  <a:txBody>
                    <a:bodyPr/>
                    <a:lstStyle/>
                    <a:p>
                      <a:pPr algn="l" fontAlgn="b"/>
                      <a:r>
                        <a:rPr lang="es-ES_tradnl" sz="1600" b="0" i="0" u="none" strike="noStrike">
                          <a:solidFill>
                            <a:schemeClr val="tx1">
                              <a:lumMod val="65000"/>
                              <a:lumOff val="35000"/>
                            </a:schemeClr>
                          </a:solidFill>
                          <a:effectLst/>
                          <a:latin typeface="Rockwell"/>
                          <a:cs typeface="Rockwell"/>
                        </a:rPr>
                        <a:t>Sales &amp; customer service </a:t>
                      </a:r>
                    </a:p>
                  </a:txBody>
                  <a:tcPr marL="279630"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1,281</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67%</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642</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33%</a:t>
                      </a:r>
                    </a:p>
                  </a:txBody>
                  <a:tcPr marL="11651" marR="11651" marT="11292" marB="0" anchor="ctr"/>
                </a:tc>
              </a:tr>
              <a:tr h="393919">
                <a:tc>
                  <a:txBody>
                    <a:bodyPr/>
                    <a:lstStyle/>
                    <a:p>
                      <a:pPr algn="l" fontAlgn="b"/>
                      <a:r>
                        <a:rPr lang="en-US" sz="1600" b="0" i="0" u="none" strike="noStrike">
                          <a:solidFill>
                            <a:schemeClr val="tx1">
                              <a:lumMod val="65000"/>
                              <a:lumOff val="35000"/>
                            </a:schemeClr>
                          </a:solidFill>
                          <a:effectLst/>
                          <a:latin typeface="Rockwell"/>
                          <a:cs typeface="Rockwell"/>
                        </a:rPr>
                        <a:t>Associate prof. &amp; technical </a:t>
                      </a:r>
                    </a:p>
                  </a:txBody>
                  <a:tcPr marL="279630"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2,133</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51%</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2,079</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49%</a:t>
                      </a:r>
                    </a:p>
                  </a:txBody>
                  <a:tcPr marL="11651" marR="11651" marT="11292" marB="0" anchor="ctr"/>
                </a:tc>
              </a:tr>
              <a:tr h="393919">
                <a:tc>
                  <a:txBody>
                    <a:bodyPr/>
                    <a:lstStyle/>
                    <a:p>
                      <a:pPr algn="l" fontAlgn="b"/>
                      <a:r>
                        <a:rPr lang="en-US" sz="1600" b="0" i="0" u="none" strike="noStrike">
                          <a:solidFill>
                            <a:schemeClr val="tx1">
                              <a:lumMod val="65000"/>
                              <a:lumOff val="35000"/>
                            </a:schemeClr>
                          </a:solidFill>
                          <a:effectLst/>
                          <a:latin typeface="Rockwell"/>
                          <a:cs typeface="Rockwell"/>
                        </a:rPr>
                        <a:t>Elementary </a:t>
                      </a:r>
                    </a:p>
                  </a:txBody>
                  <a:tcPr marL="279630"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1,454</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46%</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1,716</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54%</a:t>
                      </a:r>
                    </a:p>
                  </a:txBody>
                  <a:tcPr marL="11651" marR="11651" marT="11292" marB="0" anchor="ctr"/>
                </a:tc>
              </a:tr>
              <a:tr h="393919">
                <a:tc>
                  <a:txBody>
                    <a:bodyPr/>
                    <a:lstStyle/>
                    <a:p>
                      <a:pPr algn="l" fontAlgn="b"/>
                      <a:r>
                        <a:rPr lang="cs-CZ" sz="1600" b="0" i="0" u="none" strike="noStrike">
                          <a:solidFill>
                            <a:schemeClr val="tx1">
                              <a:lumMod val="65000"/>
                              <a:lumOff val="35000"/>
                            </a:schemeClr>
                          </a:solidFill>
                          <a:effectLst/>
                          <a:latin typeface="Rockwell"/>
                          <a:cs typeface="Rockwell"/>
                        </a:rPr>
                        <a:t>Professional </a:t>
                      </a:r>
                    </a:p>
                  </a:txBody>
                  <a:tcPr marL="279630"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1,705</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44%</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2,162</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56%</a:t>
                      </a:r>
                    </a:p>
                  </a:txBody>
                  <a:tcPr marL="11651" marR="11651" marT="11292" marB="0" anchor="ctr"/>
                </a:tc>
              </a:tr>
              <a:tr h="393919">
                <a:tc>
                  <a:txBody>
                    <a:bodyPr/>
                    <a:lstStyle/>
                    <a:p>
                      <a:pPr algn="l" fontAlgn="b"/>
                      <a:r>
                        <a:rPr lang="en-US" sz="1600" b="0" i="0" u="none" strike="noStrike">
                          <a:solidFill>
                            <a:schemeClr val="tx1">
                              <a:lumMod val="65000"/>
                              <a:lumOff val="35000"/>
                            </a:schemeClr>
                          </a:solidFill>
                          <a:effectLst/>
                          <a:latin typeface="Rockwell"/>
                          <a:cs typeface="Rockwell"/>
                        </a:rPr>
                        <a:t>Managers &amp; senior officials </a:t>
                      </a:r>
                    </a:p>
                  </a:txBody>
                  <a:tcPr marL="279630"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1,570</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36%</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2,847</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64%</a:t>
                      </a:r>
                    </a:p>
                  </a:txBody>
                  <a:tcPr marL="11651" marR="11651" marT="11292" marB="0" anchor="ctr"/>
                </a:tc>
              </a:tr>
              <a:tr h="393919">
                <a:tc>
                  <a:txBody>
                    <a:bodyPr/>
                    <a:lstStyle/>
                    <a:p>
                      <a:pPr algn="l" fontAlgn="b"/>
                      <a:r>
                        <a:rPr lang="nl-NL" sz="1600" b="0" i="0" u="none" strike="noStrike">
                          <a:solidFill>
                            <a:schemeClr val="tx1">
                              <a:lumMod val="65000"/>
                              <a:lumOff val="35000"/>
                            </a:schemeClr>
                          </a:solidFill>
                          <a:effectLst/>
                          <a:latin typeface="Rockwell"/>
                          <a:cs typeface="Rockwell"/>
                        </a:rPr>
                        <a:t>Process, plant &amp; machine ops </a:t>
                      </a:r>
                    </a:p>
                  </a:txBody>
                  <a:tcPr marL="279630"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220</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12%</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1,669</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88%</a:t>
                      </a:r>
                    </a:p>
                  </a:txBody>
                  <a:tcPr marL="11651" marR="11651" marT="11292" marB="0" anchor="ctr"/>
                </a:tc>
              </a:tr>
              <a:tr h="393919">
                <a:tc>
                  <a:txBody>
                    <a:bodyPr/>
                    <a:lstStyle/>
                    <a:p>
                      <a:pPr algn="l" fontAlgn="b"/>
                      <a:r>
                        <a:rPr lang="en-US" sz="1600" b="0" i="0" u="none" strike="noStrike">
                          <a:solidFill>
                            <a:schemeClr val="tx1">
                              <a:lumMod val="65000"/>
                              <a:lumOff val="35000"/>
                            </a:schemeClr>
                          </a:solidFill>
                          <a:effectLst/>
                          <a:latin typeface="Rockwell"/>
                          <a:cs typeface="Rockwell"/>
                        </a:rPr>
                        <a:t>Skilled trades </a:t>
                      </a:r>
                    </a:p>
                  </a:txBody>
                  <a:tcPr marL="279630"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257</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8%</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2,819</a:t>
                      </a:r>
                    </a:p>
                  </a:txBody>
                  <a:tcPr marL="11651" marR="11651" marT="11292" marB="0" anchor="ctr"/>
                </a:tc>
                <a:tc>
                  <a:txBody>
                    <a:bodyPr/>
                    <a:lstStyle/>
                    <a:p>
                      <a:pPr algn="ctr" fontAlgn="b"/>
                      <a:r>
                        <a:rPr lang="en-US" sz="1600" b="0" i="0" u="none" strike="noStrike">
                          <a:solidFill>
                            <a:schemeClr val="tx1">
                              <a:lumMod val="65000"/>
                              <a:lumOff val="35000"/>
                            </a:schemeClr>
                          </a:solidFill>
                          <a:effectLst/>
                          <a:latin typeface="Rockwell"/>
                          <a:cs typeface="Rockwell"/>
                        </a:rPr>
                        <a:t>92%</a:t>
                      </a:r>
                    </a:p>
                  </a:txBody>
                  <a:tcPr marL="11651" marR="11651" marT="11292" marB="0" anchor="ctr"/>
                </a:tc>
              </a:tr>
              <a:tr h="393919">
                <a:tc>
                  <a:txBody>
                    <a:bodyPr/>
                    <a:lstStyle/>
                    <a:p>
                      <a:pPr algn="l" fontAlgn="b"/>
                      <a:r>
                        <a:rPr lang="fr-FR" sz="1600" b="1" i="0" u="none" strike="noStrike">
                          <a:solidFill>
                            <a:schemeClr val="tx1">
                              <a:lumMod val="65000"/>
                              <a:lumOff val="35000"/>
                            </a:schemeClr>
                          </a:solidFill>
                          <a:effectLst/>
                          <a:latin typeface="Rockwell"/>
                          <a:cs typeface="Rockwell"/>
                        </a:rPr>
                        <a:t>All occupations</a:t>
                      </a:r>
                      <a:r>
                        <a:rPr lang="fr-FR" sz="1600" b="1" i="0" u="none" strike="noStrike" baseline="30000">
                          <a:solidFill>
                            <a:schemeClr val="tx1">
                              <a:lumMod val="65000"/>
                              <a:lumOff val="35000"/>
                            </a:schemeClr>
                          </a:solidFill>
                          <a:effectLst/>
                          <a:latin typeface="Rockwell"/>
                          <a:cs typeface="Rockwell"/>
                        </a:rPr>
                        <a:t>1</a:t>
                      </a:r>
                      <a:r>
                        <a:rPr lang="fr-FR" sz="1600" b="1" i="0" u="none" strike="noStrike">
                          <a:solidFill>
                            <a:schemeClr val="tx1">
                              <a:lumMod val="65000"/>
                              <a:lumOff val="35000"/>
                            </a:schemeClr>
                          </a:solidFill>
                          <a:effectLst/>
                          <a:latin typeface="Rockwell"/>
                          <a:cs typeface="Rockwell"/>
                        </a:rPr>
                        <a:t> </a:t>
                      </a:r>
                    </a:p>
                  </a:txBody>
                  <a:tcPr marL="279630" marR="11651" marT="11292" marB="0" anchor="ctr"/>
                </a:tc>
                <a:tc>
                  <a:txBody>
                    <a:bodyPr/>
                    <a:lstStyle/>
                    <a:p>
                      <a:pPr algn="ctr" fontAlgn="b"/>
                      <a:r>
                        <a:rPr lang="en-US" sz="1600" b="1" i="0" u="none" strike="noStrike">
                          <a:solidFill>
                            <a:schemeClr val="tx1">
                              <a:lumMod val="65000"/>
                              <a:lumOff val="35000"/>
                            </a:schemeClr>
                          </a:solidFill>
                          <a:effectLst/>
                          <a:latin typeface="Rockwell"/>
                          <a:cs typeface="Rockwell"/>
                        </a:rPr>
                        <a:t>13,172</a:t>
                      </a:r>
                    </a:p>
                  </a:txBody>
                  <a:tcPr marL="11651" marR="11651" marT="11292" marB="0" anchor="ctr"/>
                </a:tc>
                <a:tc>
                  <a:txBody>
                    <a:bodyPr/>
                    <a:lstStyle/>
                    <a:p>
                      <a:pPr algn="ctr" fontAlgn="b"/>
                      <a:r>
                        <a:rPr lang="en-US" sz="1600" b="1" i="0" u="none" strike="noStrike">
                          <a:solidFill>
                            <a:schemeClr val="tx1">
                              <a:lumMod val="65000"/>
                              <a:lumOff val="35000"/>
                            </a:schemeClr>
                          </a:solidFill>
                          <a:effectLst/>
                          <a:latin typeface="Rockwell"/>
                          <a:cs typeface="Rockwell"/>
                        </a:rPr>
                        <a:t>47%</a:t>
                      </a:r>
                    </a:p>
                  </a:txBody>
                  <a:tcPr marL="11651" marR="11651" marT="11292" marB="0" anchor="ctr"/>
                </a:tc>
                <a:tc>
                  <a:txBody>
                    <a:bodyPr/>
                    <a:lstStyle/>
                    <a:p>
                      <a:pPr algn="ctr" fontAlgn="b"/>
                      <a:r>
                        <a:rPr lang="en-US" sz="1600" b="1" i="0" u="none" strike="noStrike">
                          <a:solidFill>
                            <a:schemeClr val="tx1">
                              <a:lumMod val="65000"/>
                              <a:lumOff val="35000"/>
                            </a:schemeClr>
                          </a:solidFill>
                          <a:effectLst/>
                          <a:latin typeface="Rockwell"/>
                          <a:cs typeface="Rockwell"/>
                        </a:rPr>
                        <a:t>15,048</a:t>
                      </a:r>
                    </a:p>
                  </a:txBody>
                  <a:tcPr marL="11651" marR="11651" marT="11292" marB="0" anchor="ctr"/>
                </a:tc>
                <a:tc>
                  <a:txBody>
                    <a:bodyPr/>
                    <a:lstStyle/>
                    <a:p>
                      <a:pPr algn="ctr" fontAlgn="b"/>
                      <a:r>
                        <a:rPr lang="en-US" sz="1600" b="1" i="0" u="none" strike="noStrike">
                          <a:solidFill>
                            <a:schemeClr val="tx1">
                              <a:lumMod val="65000"/>
                              <a:lumOff val="35000"/>
                            </a:schemeClr>
                          </a:solidFill>
                          <a:effectLst/>
                          <a:latin typeface="Rockwell"/>
                          <a:cs typeface="Rockwell"/>
                        </a:rPr>
                        <a:t>53%</a:t>
                      </a:r>
                    </a:p>
                  </a:txBody>
                  <a:tcPr marL="11651" marR="11651" marT="11292" marB="0" anchor="ctr"/>
                </a:tc>
              </a:tr>
            </a:tbl>
          </a:graphicData>
        </a:graphic>
      </p:graphicFrame>
      <p:sp>
        <p:nvSpPr>
          <p:cNvPr id="83039" name="Rectangle 95"/>
          <p:cNvSpPr>
            <a:spLocks noChangeArrowheads="1"/>
          </p:cNvSpPr>
          <p:nvPr/>
        </p:nvSpPr>
        <p:spPr bwMode="auto">
          <a:xfrm>
            <a:off x="468313" y="1052736"/>
            <a:ext cx="526861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a:solidFill>
                  <a:schemeClr val="tx1">
                    <a:lumMod val="65000"/>
                    <a:lumOff val="35000"/>
                  </a:schemeClr>
                </a:solidFill>
                <a:latin typeface="Rockwell"/>
                <a:cs typeface="Rockwell"/>
              </a:rPr>
              <a:t>Employees and self-employed aged 16 and over</a:t>
            </a:r>
          </a:p>
        </p:txBody>
      </p:sp>
      <p:sp>
        <p:nvSpPr>
          <p:cNvPr id="83040" name="Rectangle 96"/>
          <p:cNvSpPr>
            <a:spLocks noChangeArrowheads="1"/>
          </p:cNvSpPr>
          <p:nvPr/>
        </p:nvSpPr>
        <p:spPr bwMode="auto">
          <a:xfrm>
            <a:off x="467544" y="6212160"/>
            <a:ext cx="8497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200">
                <a:solidFill>
                  <a:schemeClr val="tx1">
                    <a:lumMod val="65000"/>
                    <a:lumOff val="35000"/>
                  </a:schemeClr>
                </a:solidFill>
                <a:latin typeface="Rockwell"/>
                <a:cs typeface="Rockwell"/>
              </a:rPr>
              <a:t>1. Including those not classified by occupation.</a:t>
            </a:r>
          </a:p>
          <a:p>
            <a:pPr algn="r" eaLnBrk="1" hangingPunct="1">
              <a:defRPr/>
            </a:pPr>
            <a:r>
              <a:rPr lang="en-US" sz="1200">
                <a:solidFill>
                  <a:schemeClr val="tx1">
                    <a:lumMod val="65000"/>
                    <a:lumOff val="35000"/>
                  </a:schemeClr>
                </a:solidFill>
                <a:latin typeface="Rockwell"/>
                <a:cs typeface="Rockwell"/>
              </a:rPr>
              <a:t>Source: ONS (2010) Labour Force Survey Q2 2010 dataset.</a:t>
            </a:r>
          </a:p>
        </p:txBody>
      </p:sp>
    </p:spTree>
    <p:extLst>
      <p:ext uri="{BB962C8B-B14F-4D97-AF65-F5344CB8AC3E}">
        <p14:creationId xmlns:p14="http://schemas.microsoft.com/office/powerpoint/2010/main" val="10876062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76672"/>
            <a:ext cx="8241668" cy="641829"/>
          </a:xfrm>
        </p:spPr>
        <p:txBody>
          <a:bodyPr/>
          <a:lstStyle/>
          <a:p>
            <a:r>
              <a:rPr lang="en-US" sz="2800" smtClean="0"/>
              <a:t>Male employment by major occupational group and ethnicity (%)</a:t>
            </a:r>
            <a:endParaRPr lang="en-US" sz="2800"/>
          </a:p>
        </p:txBody>
      </p:sp>
      <p:graphicFrame>
        <p:nvGraphicFramePr>
          <p:cNvPr id="4" name="Table Placeholder 3"/>
          <p:cNvGraphicFramePr>
            <a:graphicFrameLocks noGrp="1"/>
          </p:cNvGraphicFramePr>
          <p:nvPr>
            <p:ph idx="1"/>
            <p:extLst/>
          </p:nvPr>
        </p:nvGraphicFramePr>
        <p:xfrm>
          <a:off x="323529" y="1472458"/>
          <a:ext cx="8424936" cy="4692846"/>
        </p:xfrm>
        <a:graphic>
          <a:graphicData uri="http://schemas.openxmlformats.org/drawingml/2006/table">
            <a:tbl>
              <a:tblPr firstRow="1" bandRow="1">
                <a:tableStyleId>{5C22544A-7EE6-4342-B048-85BDC9FD1C3A}</a:tableStyleId>
              </a:tblPr>
              <a:tblGrid>
                <a:gridCol w="1152127"/>
                <a:gridCol w="615319"/>
                <a:gridCol w="696793"/>
                <a:gridCol w="745087"/>
                <a:gridCol w="607097"/>
                <a:gridCol w="883077"/>
                <a:gridCol w="745087"/>
                <a:gridCol w="676092"/>
                <a:gridCol w="912230"/>
                <a:gridCol w="646940"/>
                <a:gridCol w="745087"/>
              </a:tblGrid>
              <a:tr h="452726">
                <a:tc>
                  <a:txBody>
                    <a:bodyPr/>
                    <a:lstStyle/>
                    <a:p>
                      <a:pPr algn="ctr" fontAlgn="b">
                        <a:lnSpc>
                          <a:spcPct val="90000"/>
                        </a:lnSpc>
                      </a:pPr>
                      <a:endParaRPr lang="en-US" sz="1400" b="0" i="0" u="none" strike="noStrike">
                        <a:solidFill>
                          <a:srgbClr val="FFFFFF"/>
                        </a:solidFill>
                        <a:effectLst/>
                        <a:latin typeface="Rockwell"/>
                        <a:cs typeface="Rockwell"/>
                      </a:endParaRP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White British</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Other White</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Mixed</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Indian</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Pakistani</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Banglad.</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Other Asian</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Caribbean</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African</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Chinese</a:t>
                      </a:r>
                    </a:p>
                  </a:txBody>
                  <a:tcPr marL="11559" marR="11559"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Managerial</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20</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17</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16</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19</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18</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10</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11</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19</a:t>
                      </a:r>
                    </a:p>
                  </a:txBody>
                  <a:tcPr marL="11559" marR="11559"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Professional</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16</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27</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9</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7</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12</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16</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25</a:t>
                      </a:r>
                    </a:p>
                  </a:txBody>
                  <a:tcPr marL="11559" marR="11559"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Associate professional</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12</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20</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11</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8</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9</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13</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13</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12</a:t>
                      </a:r>
                    </a:p>
                  </a:txBody>
                  <a:tcPr marL="11559" marR="11559"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Admin/secretarial</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3</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3</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6</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7</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8</a:t>
                      </a:r>
                    </a:p>
                  </a:txBody>
                  <a:tcPr marL="11559" marR="11559"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Skilled trades</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20</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19</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9</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8</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13</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10</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18</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6</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18</a:t>
                      </a:r>
                    </a:p>
                  </a:txBody>
                  <a:tcPr marL="11559" marR="11559"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Personal services</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6</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7</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a:t>
                      </a:r>
                    </a:p>
                  </a:txBody>
                  <a:tcPr marL="11559" marR="11559"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Sales</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3</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7</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7</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11</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17</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9</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9</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8</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4</a:t>
                      </a:r>
                    </a:p>
                  </a:txBody>
                  <a:tcPr marL="11559" marR="11559" marT="12700" marB="0" anchor="ctr"/>
                </a:tc>
              </a:tr>
              <a:tr h="618312">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Process plant &amp; machinery</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12</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12</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7</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9</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10</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13</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9</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3</a:t>
                      </a:r>
                    </a:p>
                  </a:txBody>
                  <a:tcPr marL="11559" marR="11559"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Elementary</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10</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16</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10</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21</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15</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14</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23</a:t>
                      </a:r>
                    </a:p>
                  </a:txBody>
                  <a:tcPr marL="11559" marR="11559" marT="12700" marB="0" anchor="ctr"/>
                </a:tc>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9</a:t>
                      </a:r>
                    </a:p>
                  </a:txBody>
                  <a:tcPr marL="11559" marR="11559" marT="12700" marB="0" anchor="ctr"/>
                </a:tc>
              </a:tr>
            </a:tbl>
          </a:graphicData>
        </a:graphic>
      </p:graphicFrame>
      <p:sp>
        <p:nvSpPr>
          <p:cNvPr id="5" name="TextBox 4"/>
          <p:cNvSpPr txBox="1"/>
          <p:nvPr/>
        </p:nvSpPr>
        <p:spPr>
          <a:xfrm>
            <a:off x="1971868" y="6263734"/>
            <a:ext cx="6992620" cy="261610"/>
          </a:xfrm>
          <a:prstGeom prst="rect">
            <a:avLst/>
          </a:prstGeom>
          <a:noFill/>
        </p:spPr>
        <p:txBody>
          <a:bodyPr wrap="none" rtlCol="0">
            <a:spAutoFit/>
          </a:bodyPr>
          <a:lstStyle/>
          <a:p>
            <a:pPr algn="r"/>
            <a:r>
              <a:rPr lang="en-US" sz="1100" smtClean="0">
                <a:solidFill>
                  <a:schemeClr val="tx1">
                    <a:lumMod val="65000"/>
                    <a:lumOff val="35000"/>
                  </a:schemeClr>
                </a:solidFill>
                <a:latin typeface="Rockwell"/>
                <a:cs typeface="Rockwell"/>
              </a:rPr>
              <a:t>Source: Smeaton</a:t>
            </a:r>
            <a:r>
              <a:rPr lang="en-US" sz="1100">
                <a:solidFill>
                  <a:schemeClr val="tx1">
                    <a:lumMod val="65000"/>
                    <a:lumOff val="35000"/>
                  </a:schemeClr>
                </a:solidFill>
                <a:latin typeface="Rockwell"/>
                <a:cs typeface="Rockwell"/>
              </a:rPr>
              <a:t>, D</a:t>
            </a:r>
            <a:r>
              <a:rPr lang="en-US" sz="1100" smtClean="0">
                <a:solidFill>
                  <a:schemeClr val="tx1">
                    <a:lumMod val="65000"/>
                    <a:lumOff val="35000"/>
                  </a:schemeClr>
                </a:solidFill>
                <a:latin typeface="Rockwell"/>
                <a:cs typeface="Rockwell"/>
              </a:rPr>
              <a:t>. et al. </a:t>
            </a:r>
            <a:r>
              <a:rPr lang="en-US" sz="1100">
                <a:solidFill>
                  <a:schemeClr val="tx1">
                    <a:lumMod val="65000"/>
                    <a:lumOff val="35000"/>
                  </a:schemeClr>
                </a:solidFill>
                <a:latin typeface="Rockwell"/>
                <a:cs typeface="Rockwell"/>
              </a:rPr>
              <a:t>2010. The EHRC Triennial Review: Developing the Employment Evidence Base </a:t>
            </a:r>
          </a:p>
        </p:txBody>
      </p:sp>
    </p:spTree>
    <p:extLst>
      <p:ext uri="{BB962C8B-B14F-4D97-AF65-F5344CB8AC3E}">
        <p14:creationId xmlns:p14="http://schemas.microsoft.com/office/powerpoint/2010/main" val="11801493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t>Female employment by major occupational group and ethnicity (%)</a:t>
            </a:r>
            <a:endParaRPr lang="en-US" sz="2800"/>
          </a:p>
        </p:txBody>
      </p:sp>
      <p:sp>
        <p:nvSpPr>
          <p:cNvPr id="5" name="TextBox 4"/>
          <p:cNvSpPr txBox="1"/>
          <p:nvPr/>
        </p:nvSpPr>
        <p:spPr>
          <a:xfrm>
            <a:off x="1971868" y="6263734"/>
            <a:ext cx="6992620" cy="261610"/>
          </a:xfrm>
          <a:prstGeom prst="rect">
            <a:avLst/>
          </a:prstGeom>
          <a:noFill/>
        </p:spPr>
        <p:txBody>
          <a:bodyPr wrap="none" rtlCol="0">
            <a:spAutoFit/>
          </a:bodyPr>
          <a:lstStyle/>
          <a:p>
            <a:pPr algn="r"/>
            <a:r>
              <a:rPr lang="en-US" sz="1100" smtClean="0">
                <a:solidFill>
                  <a:schemeClr val="tx1">
                    <a:lumMod val="65000"/>
                    <a:lumOff val="35000"/>
                  </a:schemeClr>
                </a:solidFill>
                <a:latin typeface="Rockwell"/>
                <a:cs typeface="Rockwell"/>
              </a:rPr>
              <a:t>Source: Smeaton</a:t>
            </a:r>
            <a:r>
              <a:rPr lang="en-US" sz="1100">
                <a:solidFill>
                  <a:schemeClr val="tx1">
                    <a:lumMod val="65000"/>
                    <a:lumOff val="35000"/>
                  </a:schemeClr>
                </a:solidFill>
                <a:latin typeface="Rockwell"/>
                <a:cs typeface="Rockwell"/>
              </a:rPr>
              <a:t>, D</a:t>
            </a:r>
            <a:r>
              <a:rPr lang="en-US" sz="1100" smtClean="0">
                <a:solidFill>
                  <a:schemeClr val="tx1">
                    <a:lumMod val="65000"/>
                    <a:lumOff val="35000"/>
                  </a:schemeClr>
                </a:solidFill>
                <a:latin typeface="Rockwell"/>
                <a:cs typeface="Rockwell"/>
              </a:rPr>
              <a:t>. et al. </a:t>
            </a:r>
            <a:r>
              <a:rPr lang="en-US" sz="1100">
                <a:solidFill>
                  <a:schemeClr val="tx1">
                    <a:lumMod val="65000"/>
                    <a:lumOff val="35000"/>
                  </a:schemeClr>
                </a:solidFill>
                <a:latin typeface="Rockwell"/>
                <a:cs typeface="Rockwell"/>
              </a:rPr>
              <a:t>2010. The EHRC Triennial Review: Developing the Employment Evidence Base </a:t>
            </a:r>
          </a:p>
        </p:txBody>
      </p:sp>
      <p:graphicFrame>
        <p:nvGraphicFramePr>
          <p:cNvPr id="6" name="Table Placeholder 3"/>
          <p:cNvGraphicFramePr>
            <a:graphicFrameLocks/>
          </p:cNvGraphicFramePr>
          <p:nvPr>
            <p:extLst/>
          </p:nvPr>
        </p:nvGraphicFramePr>
        <p:xfrm>
          <a:off x="323529" y="1484784"/>
          <a:ext cx="8424936" cy="4692846"/>
        </p:xfrm>
        <a:graphic>
          <a:graphicData uri="http://schemas.openxmlformats.org/drawingml/2006/table">
            <a:tbl>
              <a:tblPr firstRow="1" bandRow="1">
                <a:tableStyleId>{5C22544A-7EE6-4342-B048-85BDC9FD1C3A}</a:tableStyleId>
              </a:tblPr>
              <a:tblGrid>
                <a:gridCol w="1152127"/>
                <a:gridCol w="615319"/>
                <a:gridCol w="696793"/>
                <a:gridCol w="745087"/>
                <a:gridCol w="607097"/>
                <a:gridCol w="883077"/>
                <a:gridCol w="745087"/>
                <a:gridCol w="676092"/>
                <a:gridCol w="912230"/>
                <a:gridCol w="646940"/>
                <a:gridCol w="745087"/>
              </a:tblGrid>
              <a:tr h="452726">
                <a:tc>
                  <a:txBody>
                    <a:bodyPr/>
                    <a:lstStyle/>
                    <a:p>
                      <a:pPr algn="ctr" fontAlgn="b">
                        <a:lnSpc>
                          <a:spcPct val="90000"/>
                        </a:lnSpc>
                      </a:pPr>
                      <a:endParaRPr lang="en-US" sz="1400" b="0" i="0" u="none" strike="noStrike">
                        <a:solidFill>
                          <a:srgbClr val="FFFFFF"/>
                        </a:solidFill>
                        <a:effectLst/>
                        <a:latin typeface="Rockwell"/>
                        <a:cs typeface="Rockwell"/>
                      </a:endParaRP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White British</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Other White</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Mixed</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Indian</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Pakistani</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Banglad.</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Other Asian</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Caribbean</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African</a:t>
                      </a:r>
                    </a:p>
                  </a:txBody>
                  <a:tcPr marL="11559" marR="11559" marT="12700" marB="0" anchor="ctr"/>
                </a:tc>
                <a:tc>
                  <a:txBody>
                    <a:bodyPr/>
                    <a:lstStyle/>
                    <a:p>
                      <a:pPr algn="ctr" fontAlgn="b">
                        <a:lnSpc>
                          <a:spcPct val="90000"/>
                        </a:lnSpc>
                      </a:pPr>
                      <a:r>
                        <a:rPr lang="en-US" sz="1400" b="0" i="0" u="none" strike="noStrike">
                          <a:solidFill>
                            <a:srgbClr val="FFFFFF"/>
                          </a:solidFill>
                          <a:effectLst/>
                          <a:latin typeface="Rockwell"/>
                          <a:cs typeface="Rockwell"/>
                        </a:rPr>
                        <a:t>Chinese</a:t>
                      </a:r>
                    </a:p>
                  </a:txBody>
                  <a:tcPr marL="11559" marR="11559"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Managerial</a:t>
                      </a:r>
                    </a:p>
                  </a:txBody>
                  <a:tcPr marL="11559" marR="11559"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7</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6</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8</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8</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7</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14</a:t>
                      </a:r>
                    </a:p>
                  </a:txBody>
                  <a:tcPr marL="11557" marR="11557"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Professional</a:t>
                      </a:r>
                    </a:p>
                  </a:txBody>
                  <a:tcPr marL="11559" marR="11559"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14</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15</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18</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13</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16</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21</a:t>
                      </a:r>
                    </a:p>
                  </a:txBody>
                  <a:tcPr marL="11557" marR="11557"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Associate professional</a:t>
                      </a:r>
                    </a:p>
                  </a:txBody>
                  <a:tcPr marL="11559" marR="11559"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16</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15</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19</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15</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23</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19</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19</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19</a:t>
                      </a:r>
                    </a:p>
                  </a:txBody>
                  <a:tcPr marL="11557" marR="11557"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Admin/secretarial</a:t>
                      </a:r>
                    </a:p>
                  </a:txBody>
                  <a:tcPr marL="11559" marR="11559"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16</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17</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19</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25</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14</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Skilled trades</a:t>
                      </a:r>
                    </a:p>
                  </a:txBody>
                  <a:tcPr marL="11559" marR="11559"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4</a:t>
                      </a:r>
                    </a:p>
                  </a:txBody>
                  <a:tcPr marL="11557" marR="11557"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Personal services</a:t>
                      </a:r>
                    </a:p>
                  </a:txBody>
                  <a:tcPr marL="11559" marR="11559"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16</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13</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16</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14</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14</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23</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25</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6</a:t>
                      </a:r>
                    </a:p>
                  </a:txBody>
                  <a:tcPr marL="11557" marR="11557"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Sales</a:t>
                      </a:r>
                    </a:p>
                  </a:txBody>
                  <a:tcPr marL="11559" marR="11559"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8</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19</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10</a:t>
                      </a:r>
                    </a:p>
                  </a:txBody>
                  <a:tcPr marL="11557" marR="11557" marT="12700" marB="0" anchor="ctr"/>
                </a:tc>
              </a:tr>
              <a:tr h="618312">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Process plant &amp; machinery</a:t>
                      </a:r>
                    </a:p>
                  </a:txBody>
                  <a:tcPr marL="11559" marR="11559"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4</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4</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a:t>
                      </a:r>
                    </a:p>
                  </a:txBody>
                  <a:tcPr marL="11557" marR="11557" marT="12700" marB="0" anchor="ctr"/>
                </a:tc>
              </a:tr>
              <a:tr h="452726">
                <a:tc>
                  <a:txBody>
                    <a:bodyPr/>
                    <a:lstStyle/>
                    <a:p>
                      <a:pPr algn="ctr" fontAlgn="b">
                        <a:lnSpc>
                          <a:spcPct val="90000"/>
                        </a:lnSpc>
                      </a:pPr>
                      <a:r>
                        <a:rPr lang="en-US" sz="1400" b="0" i="0" u="none" strike="noStrike">
                          <a:solidFill>
                            <a:schemeClr val="tx1">
                              <a:lumMod val="65000"/>
                              <a:lumOff val="35000"/>
                            </a:schemeClr>
                          </a:solidFill>
                          <a:effectLst/>
                          <a:latin typeface="Rockwell"/>
                          <a:cs typeface="Rockwell"/>
                        </a:rPr>
                        <a:t>Elementary</a:t>
                      </a:r>
                    </a:p>
                  </a:txBody>
                  <a:tcPr marL="11559" marR="11559"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10</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17</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8</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9</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8</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8</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16</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7</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12</a:t>
                      </a:r>
                    </a:p>
                  </a:txBody>
                  <a:tcPr marL="11557" marR="11557" marT="12700" marB="0" anchor="ctr"/>
                </a:tc>
                <a:tc>
                  <a:txBody>
                    <a:bodyPr/>
                    <a:lstStyle/>
                    <a:p>
                      <a:pPr algn="ctr" fontAlgn="b"/>
                      <a:r>
                        <a:rPr lang="en-US" sz="1400" b="0" i="0" u="none" strike="noStrike">
                          <a:solidFill>
                            <a:schemeClr val="tx1">
                              <a:lumMod val="65000"/>
                              <a:lumOff val="35000"/>
                            </a:schemeClr>
                          </a:solidFill>
                          <a:effectLst/>
                          <a:latin typeface="Rockwell"/>
                          <a:cs typeface="Rockwell"/>
                        </a:rPr>
                        <a:t>13</a:t>
                      </a:r>
                    </a:p>
                  </a:txBody>
                  <a:tcPr marL="11557" marR="11557" marT="12700" marB="0" anchor="ctr"/>
                </a:tc>
              </a:tr>
            </a:tbl>
          </a:graphicData>
        </a:graphic>
      </p:graphicFrame>
    </p:spTree>
    <p:extLst>
      <p:ext uri="{BB962C8B-B14F-4D97-AF65-F5344CB8AC3E}">
        <p14:creationId xmlns:p14="http://schemas.microsoft.com/office/powerpoint/2010/main" val="6093785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New debate on social class inequality</a:t>
            </a:r>
            <a:endParaRPr lang="en-US"/>
          </a:p>
        </p:txBody>
      </p:sp>
      <p:sp>
        <p:nvSpPr>
          <p:cNvPr id="3" name="Content Placeholder 2"/>
          <p:cNvSpPr>
            <a:spLocks noGrp="1"/>
          </p:cNvSpPr>
          <p:nvPr>
            <p:ph idx="1"/>
          </p:nvPr>
        </p:nvSpPr>
        <p:spPr>
          <a:xfrm>
            <a:off x="323528" y="1196752"/>
            <a:ext cx="8352928" cy="5256584"/>
          </a:xfrm>
        </p:spPr>
        <p:txBody>
          <a:bodyPr>
            <a:noAutofit/>
          </a:bodyPr>
          <a:lstStyle/>
          <a:p>
            <a:pPr>
              <a:spcBef>
                <a:spcPts val="0"/>
              </a:spcBef>
            </a:pPr>
            <a:r>
              <a:rPr lang="en-US" sz="1800" dirty="0" smtClean="0"/>
              <a:t>7</a:t>
            </a:r>
            <a:r>
              <a:rPr lang="en-US" sz="1800" dirty="0"/>
              <a:t>% of people go to independent schools in the UK </a:t>
            </a:r>
            <a:r>
              <a:rPr lang="en-US" sz="1800" dirty="0" smtClean="0"/>
              <a:t>(fee paying schools) but </a:t>
            </a:r>
            <a:r>
              <a:rPr lang="en-US" sz="1800" dirty="0"/>
              <a:t>they make up</a:t>
            </a:r>
            <a:r>
              <a:rPr lang="en-US" sz="1800" dirty="0" smtClean="0"/>
              <a:t>…</a:t>
            </a:r>
          </a:p>
          <a:p>
            <a:pPr lvl="1">
              <a:spcBef>
                <a:spcPts val="0"/>
              </a:spcBef>
            </a:pPr>
            <a:r>
              <a:rPr lang="en-US" sz="1800" dirty="0" smtClean="0"/>
              <a:t>7 </a:t>
            </a:r>
            <a:r>
              <a:rPr lang="en-US" sz="1800" dirty="0"/>
              <a:t>in 10 trainees in elite accountancy firms </a:t>
            </a:r>
            <a:endParaRPr lang="en-US" sz="1800" dirty="0" smtClean="0"/>
          </a:p>
          <a:p>
            <a:pPr lvl="1">
              <a:spcBef>
                <a:spcPts val="0"/>
              </a:spcBef>
            </a:pPr>
            <a:r>
              <a:rPr lang="en-US" sz="1800" dirty="0" smtClean="0"/>
              <a:t>62</a:t>
            </a:r>
            <a:r>
              <a:rPr lang="en-US" sz="1800" dirty="0"/>
              <a:t>% of senior officers in the armed </a:t>
            </a:r>
            <a:r>
              <a:rPr lang="en-US" sz="1800" dirty="0" smtClean="0"/>
              <a:t>forces</a:t>
            </a:r>
          </a:p>
          <a:p>
            <a:pPr lvl="1">
              <a:spcBef>
                <a:spcPts val="0"/>
              </a:spcBef>
            </a:pPr>
            <a:r>
              <a:rPr lang="en-US" sz="1800" dirty="0" smtClean="0"/>
              <a:t>33</a:t>
            </a:r>
            <a:r>
              <a:rPr lang="en-US" sz="1800" dirty="0"/>
              <a:t>% of </a:t>
            </a:r>
            <a:r>
              <a:rPr lang="en-US" sz="1800" dirty="0" smtClean="0"/>
              <a:t>MPs</a:t>
            </a:r>
          </a:p>
          <a:p>
            <a:pPr lvl="1">
              <a:spcBef>
                <a:spcPts val="0"/>
              </a:spcBef>
            </a:pPr>
            <a:r>
              <a:rPr lang="en-US" sz="1800" dirty="0" smtClean="0"/>
              <a:t>34</a:t>
            </a:r>
            <a:r>
              <a:rPr lang="en-US" sz="1800" dirty="0"/>
              <a:t>% of CEOs of public </a:t>
            </a:r>
            <a:r>
              <a:rPr lang="en-US" sz="1800" dirty="0" smtClean="0"/>
              <a:t>bodies</a:t>
            </a:r>
          </a:p>
          <a:p>
            <a:pPr lvl="1">
              <a:spcBef>
                <a:spcPts val="0"/>
              </a:spcBef>
            </a:pPr>
            <a:r>
              <a:rPr lang="en-US" sz="1800" dirty="0" smtClean="0"/>
              <a:t>53</a:t>
            </a:r>
            <a:r>
              <a:rPr lang="en-US" sz="1800" dirty="0"/>
              <a:t>% of diplomats </a:t>
            </a:r>
            <a:endParaRPr lang="en-US" sz="1800" dirty="0" smtClean="0"/>
          </a:p>
          <a:p>
            <a:pPr lvl="1">
              <a:spcBef>
                <a:spcPts val="0"/>
              </a:spcBef>
            </a:pPr>
            <a:r>
              <a:rPr lang="en-US" sz="1800" dirty="0"/>
              <a:t>71% of judges</a:t>
            </a:r>
          </a:p>
          <a:p>
            <a:pPr>
              <a:spcBef>
                <a:spcPts val="0"/>
              </a:spcBef>
            </a:pPr>
            <a:r>
              <a:rPr lang="en-US" sz="1800" dirty="0" smtClean="0"/>
              <a:t>One </a:t>
            </a:r>
            <a:r>
              <a:rPr lang="en-US" sz="1800" dirty="0"/>
              <a:t>fifth of the top 100 graduate employers target 10 universities or fewer for recruitment</a:t>
            </a:r>
          </a:p>
          <a:p>
            <a:pPr>
              <a:spcBef>
                <a:spcPts val="0"/>
              </a:spcBef>
            </a:pPr>
            <a:r>
              <a:rPr lang="en-US" sz="1800" dirty="0"/>
              <a:t>31% of internships remain unpaid putting them out of the reach of many poor </a:t>
            </a:r>
            <a:r>
              <a:rPr lang="en-US" sz="1800" dirty="0" smtClean="0"/>
              <a:t>pupils</a:t>
            </a:r>
          </a:p>
          <a:p>
            <a:pPr>
              <a:spcBef>
                <a:spcPts val="0"/>
              </a:spcBef>
            </a:pPr>
            <a:r>
              <a:rPr lang="en-US" sz="1800" dirty="0" smtClean="0"/>
              <a:t>Two </a:t>
            </a:r>
            <a:r>
              <a:rPr lang="en-US" sz="1800" dirty="0"/>
              <a:t>weeks work experience with a criminal barrister in London attracted bids of </a:t>
            </a:r>
            <a:r>
              <a:rPr lang="en-US" sz="1800" dirty="0" smtClean="0"/>
              <a:t>£825 </a:t>
            </a:r>
            <a:r>
              <a:rPr lang="en-US" sz="1800" dirty="0"/>
              <a:t>from parents </a:t>
            </a:r>
            <a:r>
              <a:rPr lang="en-US" sz="1800" dirty="0" smtClean="0"/>
              <a:t>in </a:t>
            </a:r>
            <a:r>
              <a:rPr lang="en-US" sz="1800" dirty="0"/>
              <a:t>a charity auction</a:t>
            </a:r>
          </a:p>
          <a:p>
            <a:pPr>
              <a:spcBef>
                <a:spcPts val="0"/>
              </a:spcBef>
            </a:pPr>
            <a:r>
              <a:rPr lang="en-US" sz="1800" dirty="0"/>
              <a:t>Internships with leading financial firms have been auctioned for up to £3,000. </a:t>
            </a:r>
          </a:p>
          <a:p>
            <a:pPr marL="0" indent="0">
              <a:spcBef>
                <a:spcPts val="0"/>
              </a:spcBef>
              <a:buNone/>
            </a:pPr>
            <a:r>
              <a:rPr lang="en-US" sz="1800" dirty="0" smtClean="0"/>
              <a:t>					</a:t>
            </a:r>
            <a:r>
              <a:rPr lang="en-US" sz="1400" dirty="0" smtClean="0"/>
              <a:t>(source CIPD People Management Survey)</a:t>
            </a:r>
            <a:endParaRPr lang="en-US" sz="1400" dirty="0"/>
          </a:p>
        </p:txBody>
      </p:sp>
    </p:spTree>
    <p:extLst>
      <p:ext uri="{BB962C8B-B14F-4D97-AF65-F5344CB8AC3E}">
        <p14:creationId xmlns:p14="http://schemas.microsoft.com/office/powerpoint/2010/main" val="20971681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UK: Women in business (%)</a:t>
            </a:r>
            <a:endParaRPr lang="en-GB"/>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7225985"/>
              </p:ext>
            </p:extLst>
          </p:nvPr>
        </p:nvGraphicFramePr>
        <p:xfrm>
          <a:off x="498474" y="1591616"/>
          <a:ext cx="8229600" cy="1152127"/>
        </p:xfrm>
        <a:graphic>
          <a:graphicData uri="http://schemas.openxmlformats.org/drawingml/2006/table">
            <a:tbl>
              <a:tblPr firstRow="1" bandRow="1">
                <a:tableStyleId>{5C22544A-7EE6-4342-B048-85BDC9FD1C3A}</a:tableStyleId>
              </a:tblPr>
              <a:tblGrid>
                <a:gridCol w="3754437"/>
                <a:gridCol w="2232025"/>
                <a:gridCol w="2243138"/>
              </a:tblGrid>
              <a:tr h="607269">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000" b="1" i="0" u="none" strike="noStrike" cap="none" normalizeH="0" baseline="0">
                        <a:ln>
                          <a:noFill/>
                        </a:ln>
                        <a:solidFill>
                          <a:srgbClr val="FFFFFF"/>
                        </a:solidFill>
                        <a:effectLst/>
                        <a:latin typeface="+mn-lt"/>
                        <a:ea typeface="Arial" charset="0"/>
                        <a:cs typeface="Arial" charset="0"/>
                      </a:endParaRPr>
                    </a:p>
                  </a:txBody>
                  <a:tcPr marT="45681" marB="45681" anchor="ctr"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u="none" strike="noStrike" cap="none" normalizeH="0" baseline="0">
                          <a:ln>
                            <a:noFill/>
                          </a:ln>
                          <a:solidFill>
                            <a:schemeClr val="bg1"/>
                          </a:solidFill>
                          <a:effectLst/>
                          <a:latin typeface="+mn-lt"/>
                        </a:rPr>
                        <a:t>2003</a:t>
                      </a:r>
                      <a:endParaRPr kumimoji="0" lang="en-GB" altLang="en-US" sz="2000" b="1" i="0" u="none" strike="noStrike" cap="none" normalizeH="0" baseline="0">
                        <a:ln>
                          <a:noFill/>
                        </a:ln>
                        <a:solidFill>
                          <a:schemeClr val="bg1"/>
                        </a:solidFill>
                        <a:effectLst/>
                        <a:latin typeface="+mn-lt"/>
                        <a:ea typeface="Arial" charset="0"/>
                        <a:cs typeface="Arial" charset="0"/>
                      </a:endParaRPr>
                    </a:p>
                  </a:txBody>
                  <a:tcPr marL="68580" marR="68580" marT="0" marB="0" anchor="ctr"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u="none" strike="noStrike" cap="none" normalizeH="0" baseline="0">
                          <a:ln>
                            <a:noFill/>
                          </a:ln>
                          <a:solidFill>
                            <a:schemeClr val="bg1"/>
                          </a:solidFill>
                          <a:effectLst/>
                          <a:latin typeface="+mn-lt"/>
                        </a:rPr>
                        <a:t>2013</a:t>
                      </a:r>
                      <a:endParaRPr kumimoji="0" lang="en-GB" altLang="en-US" sz="2000" b="1" i="0" u="none" strike="noStrike" cap="none" normalizeH="0" baseline="0">
                        <a:ln>
                          <a:noFill/>
                        </a:ln>
                        <a:solidFill>
                          <a:schemeClr val="bg1"/>
                        </a:solidFill>
                        <a:effectLst/>
                        <a:latin typeface="+mn-lt"/>
                        <a:ea typeface="Arial" charset="0"/>
                        <a:cs typeface="Arial" charset="0"/>
                      </a:endParaRPr>
                    </a:p>
                  </a:txBody>
                  <a:tcPr marT="45681" marB="45681" anchor="ctr" horzOverflow="overflow"/>
                </a:tc>
              </a:tr>
              <a:tr h="544858">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Directors in FTSE 100</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anchor="ctr"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smtClean="0">
                          <a:ln>
                            <a:noFill/>
                          </a:ln>
                          <a:solidFill>
                            <a:schemeClr val="tx1">
                              <a:lumMod val="65000"/>
                              <a:lumOff val="35000"/>
                            </a:schemeClr>
                          </a:solidFill>
                          <a:effectLst/>
                          <a:latin typeface="+mn-lt"/>
                        </a:rPr>
                        <a:t>8.6</a:t>
                      </a:r>
                      <a:endParaRPr kumimoji="0" lang="en-GB" altLang="en-US" sz="2000" u="none" strike="noStrike" cap="none" normalizeH="0" baseline="0">
                        <a:ln>
                          <a:noFill/>
                        </a:ln>
                        <a:solidFill>
                          <a:schemeClr val="tx1">
                            <a:lumMod val="65000"/>
                            <a:lumOff val="35000"/>
                          </a:schemeClr>
                        </a:solidFill>
                        <a:effectLst/>
                        <a:latin typeface="+mn-lt"/>
                      </a:endParaRPr>
                    </a:p>
                  </a:txBody>
                  <a:tcPr marL="68580" marR="68580" marT="0" marB="0" anchor="ctr"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25%</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anchor="ctr" horzOverflow="overflow"/>
                </a:tc>
              </a:tr>
            </a:tbl>
          </a:graphicData>
        </a:graphic>
      </p:graphicFrame>
      <p:sp>
        <p:nvSpPr>
          <p:cNvPr id="26640" name="Rectangle 2"/>
          <p:cNvSpPr>
            <a:spLocks noChangeArrowheads="1"/>
          </p:cNvSpPr>
          <p:nvPr/>
        </p:nvSpPr>
        <p:spPr bwMode="auto">
          <a:xfrm>
            <a:off x="468313" y="5661248"/>
            <a:ext cx="8280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charset="0"/>
              <a:buChar char="•"/>
              <a:defRPr sz="2400">
                <a:solidFill>
                  <a:schemeClr val="tx2"/>
                </a:solidFill>
                <a:latin typeface="Century Gothic" charset="0"/>
              </a:defRPr>
            </a:lvl1pPr>
            <a:lvl2pPr marL="742950" indent="-285750">
              <a:spcBef>
                <a:spcPct val="20000"/>
              </a:spcBef>
              <a:buClr>
                <a:schemeClr val="accent2"/>
              </a:buClr>
              <a:buFont typeface="Arial" charset="0"/>
              <a:buChar char="•"/>
              <a:defRPr sz="2000">
                <a:solidFill>
                  <a:schemeClr val="tx2"/>
                </a:solidFill>
                <a:latin typeface="Century Gothic" charset="0"/>
              </a:defRPr>
            </a:lvl2pPr>
            <a:lvl3pPr marL="1143000" indent="-228600">
              <a:spcBef>
                <a:spcPct val="20000"/>
              </a:spcBef>
              <a:buClr>
                <a:srgbClr val="7A6A60"/>
              </a:buClr>
              <a:buFont typeface="Arial" charset="0"/>
              <a:buChar char="•"/>
              <a:defRPr>
                <a:solidFill>
                  <a:schemeClr val="tx2"/>
                </a:solidFill>
                <a:latin typeface="Century Gothic" charset="0"/>
              </a:defRPr>
            </a:lvl3pPr>
            <a:lvl4pPr marL="1600200" indent="-228600">
              <a:spcBef>
                <a:spcPct val="20000"/>
              </a:spcBef>
              <a:buClr>
                <a:srgbClr val="B4936D"/>
              </a:buClr>
              <a:buFont typeface="Arial" charset="0"/>
              <a:buChar char="•"/>
              <a:defRPr sz="1600">
                <a:solidFill>
                  <a:schemeClr val="tx2"/>
                </a:solidFill>
                <a:latin typeface="Century Gothic" charset="0"/>
              </a:defRPr>
            </a:lvl4pPr>
            <a:lvl5pPr marL="2057400" indent="-228600">
              <a:spcBef>
                <a:spcPct val="20000"/>
              </a:spcBef>
              <a:buClr>
                <a:srgbClr val="67787B"/>
              </a:buClr>
              <a:buFont typeface="Arial" charset="0"/>
              <a:buChar char="•"/>
              <a:defRPr sz="16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9pPr>
          </a:lstStyle>
          <a:p>
            <a:pPr algn="r" eaLnBrk="1" hangingPunct="1">
              <a:spcBef>
                <a:spcPct val="0"/>
              </a:spcBef>
              <a:buClrTx/>
              <a:buFontTx/>
              <a:buNone/>
            </a:pPr>
            <a:r>
              <a:rPr lang="en-GB" altLang="en-US" sz="1400">
                <a:solidFill>
                  <a:schemeClr val="tx1">
                    <a:lumMod val="65000"/>
                    <a:lumOff val="35000"/>
                  </a:schemeClr>
                </a:solidFill>
                <a:latin typeface="+mn-lt"/>
              </a:rPr>
              <a:t>Source: Equality and human rights commission 2011: </a:t>
            </a:r>
            <a:r>
              <a:rPr lang="en-GB" altLang="en-US" sz="1400" smtClean="0">
                <a:solidFill>
                  <a:schemeClr val="tx1">
                    <a:lumMod val="65000"/>
                    <a:lumOff val="35000"/>
                  </a:schemeClr>
                </a:solidFill>
                <a:latin typeface="+mn-lt"/>
              </a:rPr>
              <a:t>Sex </a:t>
            </a:r>
            <a:r>
              <a:rPr lang="en-GB" altLang="en-US" sz="1400">
                <a:solidFill>
                  <a:schemeClr val="tx1">
                    <a:lumMod val="65000"/>
                    <a:lumOff val="35000"/>
                  </a:schemeClr>
                </a:solidFill>
                <a:latin typeface="+mn-lt"/>
              </a:rPr>
              <a:t>and </a:t>
            </a:r>
            <a:r>
              <a:rPr lang="en-GB" altLang="en-US" sz="1400" smtClean="0">
                <a:solidFill>
                  <a:schemeClr val="tx1">
                    <a:lumMod val="65000"/>
                    <a:lumOff val="35000"/>
                  </a:schemeClr>
                </a:solidFill>
                <a:latin typeface="+mn-lt"/>
              </a:rPr>
              <a:t>Power </a:t>
            </a:r>
          </a:p>
          <a:p>
            <a:pPr algn="r" eaLnBrk="1" hangingPunct="1">
              <a:spcBef>
                <a:spcPct val="0"/>
              </a:spcBef>
              <a:buClrTx/>
              <a:buFontTx/>
              <a:buNone/>
            </a:pPr>
            <a:r>
              <a:rPr lang="en-GB" altLang="en-US" sz="1400" smtClean="0">
                <a:solidFill>
                  <a:schemeClr val="tx1">
                    <a:lumMod val="65000"/>
                    <a:lumOff val="35000"/>
                  </a:schemeClr>
                </a:solidFill>
                <a:latin typeface="+mn-lt"/>
              </a:rPr>
              <a:t>and </a:t>
            </a:r>
            <a:r>
              <a:rPr lang="en-GB" altLang="en-US" sz="1400">
                <a:solidFill>
                  <a:schemeClr val="tx1">
                    <a:lumMod val="65000"/>
                    <a:lumOff val="35000"/>
                  </a:schemeClr>
                </a:solidFill>
                <a:latin typeface="+mn-lt"/>
              </a:rPr>
              <a:t>Equality and human rights commission 2015: Is Britain Fairer?</a:t>
            </a:r>
          </a:p>
        </p:txBody>
      </p:sp>
      <p:sp>
        <p:nvSpPr>
          <p:cNvPr id="3" name="Rectangle 2"/>
          <p:cNvSpPr/>
          <p:nvPr/>
        </p:nvSpPr>
        <p:spPr>
          <a:xfrm>
            <a:off x="447674" y="3140968"/>
            <a:ext cx="8280400" cy="830262"/>
          </a:xfrm>
          <a:prstGeom prst="rect">
            <a:avLst/>
          </a:prstGeom>
        </p:spPr>
        <p:txBody>
          <a:bodyPr wrap="square">
            <a:spAutoFit/>
          </a:bodyPr>
          <a:lstStyle/>
          <a:p>
            <a:pPr eaLnBrk="1" hangingPunct="1">
              <a:defRPr/>
            </a:pPr>
            <a:r>
              <a:rPr lang="en-GB" sz="2400">
                <a:solidFill>
                  <a:schemeClr val="tx1">
                    <a:lumMod val="65000"/>
                    <a:lumOff val="35000"/>
                  </a:schemeClr>
                </a:solidFill>
                <a:latin typeface="+mn-lt"/>
                <a:ea typeface="+mn-ea"/>
              </a:rPr>
              <a:t>Men twice as likely to be in manager, director or senior official occupations than women </a:t>
            </a:r>
          </a:p>
        </p:txBody>
      </p:sp>
    </p:spTree>
    <p:extLst>
      <p:ext uri="{BB962C8B-B14F-4D97-AF65-F5344CB8AC3E}">
        <p14:creationId xmlns:p14="http://schemas.microsoft.com/office/powerpoint/2010/main" val="9608657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UK: other positions of influence (%)</a:t>
            </a:r>
            <a:endParaRPr lang="en-GB"/>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57410185"/>
              </p:ext>
            </p:extLst>
          </p:nvPr>
        </p:nvGraphicFramePr>
        <p:xfrm>
          <a:off x="498475" y="1438275"/>
          <a:ext cx="8229600" cy="3492500"/>
        </p:xfrm>
        <a:graphic>
          <a:graphicData uri="http://schemas.openxmlformats.org/drawingml/2006/table">
            <a:tbl>
              <a:tblPr firstRow="1" bandRow="1">
                <a:tableStyleId>{5C22544A-7EE6-4342-B048-85BDC9FD1C3A}</a:tableStyleId>
              </a:tblPr>
              <a:tblGrid>
                <a:gridCol w="4835525"/>
                <a:gridCol w="1582738"/>
                <a:gridCol w="1811337"/>
              </a:tblGrid>
              <a:tr h="3968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2000" b="1" i="0" u="none" strike="noStrike" cap="none" normalizeH="0" baseline="0">
                        <a:ln>
                          <a:noFill/>
                        </a:ln>
                        <a:solidFill>
                          <a:srgbClr val="FFFFFF"/>
                        </a:solidFill>
                        <a:effectLst/>
                        <a:latin typeface="+mn-lt"/>
                        <a:ea typeface="Arial" charset="0"/>
                        <a:cs typeface="Arial" charset="0"/>
                      </a:endParaRPr>
                    </a:p>
                  </a:txBody>
                  <a:tcPr marT="45671" marB="45671"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u="none" strike="noStrike" cap="none" normalizeH="0" baseline="0">
                          <a:ln>
                            <a:noFill/>
                          </a:ln>
                          <a:solidFill>
                            <a:schemeClr val="bg1"/>
                          </a:solidFill>
                          <a:effectLst/>
                          <a:latin typeface="+mn-lt"/>
                        </a:rPr>
                        <a:t>2003</a:t>
                      </a:r>
                      <a:endParaRPr kumimoji="0" lang="en-GB" altLang="en-US" sz="2000" b="1" i="0" u="none" strike="noStrike" cap="none" normalizeH="0" baseline="0">
                        <a:ln>
                          <a:noFill/>
                        </a:ln>
                        <a:solidFill>
                          <a:schemeClr val="bg1"/>
                        </a:solidFill>
                        <a:effectLst/>
                        <a:latin typeface="+mn-lt"/>
                        <a:ea typeface="Arial" charset="0"/>
                        <a:cs typeface="Arial" charset="0"/>
                      </a:endParaRPr>
                    </a:p>
                  </a:txBody>
                  <a:tcPr marT="45671" marB="45671"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u="none" strike="noStrike" cap="none" normalizeH="0" baseline="0">
                          <a:ln>
                            <a:noFill/>
                          </a:ln>
                          <a:solidFill>
                            <a:schemeClr val="bg1"/>
                          </a:solidFill>
                          <a:effectLst/>
                          <a:latin typeface="+mn-lt"/>
                        </a:rPr>
                        <a:t>2010/11</a:t>
                      </a:r>
                      <a:endParaRPr kumimoji="0" lang="en-GB" altLang="en-US" sz="2000" b="1" i="0" u="none" strike="noStrike" cap="none" normalizeH="0" baseline="0">
                        <a:ln>
                          <a:noFill/>
                        </a:ln>
                        <a:solidFill>
                          <a:schemeClr val="bg1"/>
                        </a:solidFill>
                        <a:effectLst/>
                        <a:latin typeface="+mn-lt"/>
                        <a:ea typeface="Arial" charset="0"/>
                        <a:cs typeface="Arial" charset="0"/>
                      </a:endParaRPr>
                    </a:p>
                  </a:txBody>
                  <a:tcPr marT="45671" marB="45671" horzOverflow="overflow"/>
                </a:tc>
              </a:tr>
              <a:tr h="381000">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Senior ranks in the armed forces</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0.6</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1.0</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r>
              <a:tr h="381000">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Senior police officers</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7.5</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16.8</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r>
              <a:tr h="381000">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Civil service top management</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22.9</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29.2</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r>
              <a:tr h="381000">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Head teachers of secondary schools</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30.1</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35.5</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r>
              <a:tr h="3968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University vice chancellors</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12.4</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14.3</a:t>
                      </a:r>
                      <a:endParaRPr kumimoji="0" lang="en-GB" altLang="en-US" sz="20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671" marB="45671" horzOverflow="overflow"/>
                </a:tc>
              </a:tr>
              <a:tr h="3968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Health service chief executives</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28.6</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31.4</a:t>
                      </a:r>
                      <a:endParaRPr kumimoji="0" lang="en-GB" altLang="en-US" sz="20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671" marB="45671" horzOverflow="overflow"/>
                </a:tc>
              </a:tr>
              <a:tr h="396875">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Trade union general secretaries</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18.3</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27.3</a:t>
                      </a:r>
                      <a:endParaRPr kumimoji="0" lang="en-GB" altLang="en-US" sz="2000" b="0" i="0" u="none" strike="noStrike" cap="none" normalizeH="0" baseline="0">
                        <a:ln>
                          <a:noFill/>
                        </a:ln>
                        <a:solidFill>
                          <a:schemeClr val="tx1">
                            <a:lumMod val="65000"/>
                            <a:lumOff val="35000"/>
                          </a:schemeClr>
                        </a:solidFill>
                        <a:effectLst/>
                        <a:latin typeface="+mn-lt"/>
                        <a:ea typeface="Arial" charset="0"/>
                        <a:cs typeface="Arial" charset="0"/>
                      </a:endParaRPr>
                    </a:p>
                  </a:txBody>
                  <a:tcPr marT="45671" marB="45671" horzOverflow="overflow"/>
                </a:tc>
              </a:tr>
              <a:tr h="381000">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Editors of national newspapers</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9.1</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c>
                  <a:txBody>
                    <a:bodyPr/>
                    <a:lstStyle>
                      <a:lvl1pPr>
                        <a:spcBef>
                          <a:spcPct val="20000"/>
                        </a:spcBef>
                        <a:buClr>
                          <a:schemeClr val="accent1"/>
                        </a:buClr>
                        <a:buFont typeface="Arial" charset="0"/>
                        <a:defRPr sz="2000">
                          <a:solidFill>
                            <a:schemeClr val="tx2"/>
                          </a:solidFill>
                          <a:latin typeface="Century Gothic" charset="0"/>
                        </a:defRPr>
                      </a:lvl1pPr>
                      <a:lvl2pPr marL="742950" indent="-285750">
                        <a:spcBef>
                          <a:spcPct val="20000"/>
                        </a:spcBef>
                        <a:buClr>
                          <a:schemeClr val="accent2"/>
                        </a:buClr>
                        <a:buFont typeface="Arial" charset="0"/>
                        <a:defRPr>
                          <a:solidFill>
                            <a:schemeClr val="tx2"/>
                          </a:solidFill>
                          <a:latin typeface="Century Gothic" charset="0"/>
                        </a:defRPr>
                      </a:lvl2pPr>
                      <a:lvl3pPr marL="1143000" indent="-228600">
                        <a:spcBef>
                          <a:spcPct val="20000"/>
                        </a:spcBef>
                        <a:buClr>
                          <a:srgbClr val="7A6A60"/>
                        </a:buClr>
                        <a:buFont typeface="Arial" charset="0"/>
                        <a:defRPr sz="1600">
                          <a:solidFill>
                            <a:schemeClr val="tx2"/>
                          </a:solidFill>
                          <a:latin typeface="Century Gothic" charset="0"/>
                        </a:defRPr>
                      </a:lvl3pPr>
                      <a:lvl4pPr marL="1600200" indent="-228600">
                        <a:spcBef>
                          <a:spcPct val="20000"/>
                        </a:spcBef>
                        <a:buClr>
                          <a:srgbClr val="B4936D"/>
                        </a:buClr>
                        <a:buFont typeface="Arial" charset="0"/>
                        <a:defRPr sz="1400">
                          <a:solidFill>
                            <a:schemeClr val="tx2"/>
                          </a:solidFill>
                          <a:latin typeface="Century Gothic" charset="0"/>
                        </a:defRPr>
                      </a:lvl4pPr>
                      <a:lvl5pPr marL="2057400" indent="-228600">
                        <a:spcBef>
                          <a:spcPct val="20000"/>
                        </a:spcBef>
                        <a:buClr>
                          <a:srgbClr val="67787B"/>
                        </a:buClr>
                        <a:buFont typeface="Arial" charset="0"/>
                        <a:defRPr sz="14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defRPr sz="1400">
                          <a:solidFill>
                            <a:schemeClr val="tx2"/>
                          </a:solidFill>
                          <a:latin typeface="Century Gothic" charset="0"/>
                        </a:defRPr>
                      </a:lvl9p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GB" altLang="en-US" sz="2000" u="none" strike="noStrike" cap="none" normalizeH="0" baseline="0">
                          <a:ln>
                            <a:noFill/>
                          </a:ln>
                          <a:solidFill>
                            <a:schemeClr val="tx1">
                              <a:lumMod val="65000"/>
                              <a:lumOff val="35000"/>
                            </a:schemeClr>
                          </a:solidFill>
                          <a:effectLst/>
                          <a:latin typeface="+mn-lt"/>
                        </a:rPr>
                        <a:t>9.5</a:t>
                      </a:r>
                      <a:endParaRPr kumimoji="0" lang="en-GB" altLang="en-US" sz="2000" b="0" i="0" u="none" strike="noStrike" cap="none" normalizeH="0" baseline="0">
                        <a:ln>
                          <a:noFill/>
                        </a:ln>
                        <a:solidFill>
                          <a:schemeClr val="tx1">
                            <a:lumMod val="65000"/>
                            <a:lumOff val="35000"/>
                          </a:schemeClr>
                        </a:solidFill>
                        <a:effectLst/>
                        <a:latin typeface="+mn-lt"/>
                        <a:ea typeface="Calibri" charset="0"/>
                        <a:cs typeface="Times New Roman" charset="0"/>
                      </a:endParaRPr>
                    </a:p>
                  </a:txBody>
                  <a:tcPr marL="68580" marR="68580" marT="0" marB="0" horzOverflow="overflow"/>
                </a:tc>
              </a:tr>
            </a:tbl>
          </a:graphicData>
        </a:graphic>
      </p:graphicFrame>
      <p:sp>
        <p:nvSpPr>
          <p:cNvPr id="28716" name="Rectangle 4"/>
          <p:cNvSpPr>
            <a:spLocks noChangeArrowheads="1"/>
          </p:cNvSpPr>
          <p:nvPr/>
        </p:nvSpPr>
        <p:spPr bwMode="auto">
          <a:xfrm>
            <a:off x="468313" y="5661025"/>
            <a:ext cx="8280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charset="0"/>
              <a:buChar char="•"/>
              <a:defRPr sz="2400">
                <a:solidFill>
                  <a:schemeClr val="tx2"/>
                </a:solidFill>
                <a:latin typeface="Century Gothic" charset="0"/>
              </a:defRPr>
            </a:lvl1pPr>
            <a:lvl2pPr marL="742950" indent="-285750">
              <a:spcBef>
                <a:spcPct val="20000"/>
              </a:spcBef>
              <a:buClr>
                <a:schemeClr val="accent2"/>
              </a:buClr>
              <a:buFont typeface="Arial" charset="0"/>
              <a:buChar char="•"/>
              <a:defRPr sz="2000">
                <a:solidFill>
                  <a:schemeClr val="tx2"/>
                </a:solidFill>
                <a:latin typeface="Century Gothic" charset="0"/>
              </a:defRPr>
            </a:lvl2pPr>
            <a:lvl3pPr marL="1143000" indent="-228600">
              <a:spcBef>
                <a:spcPct val="20000"/>
              </a:spcBef>
              <a:buClr>
                <a:srgbClr val="7A6A60"/>
              </a:buClr>
              <a:buFont typeface="Arial" charset="0"/>
              <a:buChar char="•"/>
              <a:defRPr>
                <a:solidFill>
                  <a:schemeClr val="tx2"/>
                </a:solidFill>
                <a:latin typeface="Century Gothic" charset="0"/>
              </a:defRPr>
            </a:lvl3pPr>
            <a:lvl4pPr marL="1600200" indent="-228600">
              <a:spcBef>
                <a:spcPct val="20000"/>
              </a:spcBef>
              <a:buClr>
                <a:srgbClr val="B4936D"/>
              </a:buClr>
              <a:buFont typeface="Arial" charset="0"/>
              <a:buChar char="•"/>
              <a:defRPr sz="1600">
                <a:solidFill>
                  <a:schemeClr val="tx2"/>
                </a:solidFill>
                <a:latin typeface="Century Gothic" charset="0"/>
              </a:defRPr>
            </a:lvl4pPr>
            <a:lvl5pPr marL="2057400" indent="-228600">
              <a:spcBef>
                <a:spcPct val="20000"/>
              </a:spcBef>
              <a:buClr>
                <a:srgbClr val="67787B"/>
              </a:buClr>
              <a:buFont typeface="Arial" charset="0"/>
              <a:buChar char="•"/>
              <a:defRPr sz="16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9pPr>
          </a:lstStyle>
          <a:p>
            <a:pPr algn="r" eaLnBrk="1" hangingPunct="1">
              <a:spcBef>
                <a:spcPct val="0"/>
              </a:spcBef>
              <a:buClrTx/>
              <a:buFontTx/>
              <a:buNone/>
            </a:pPr>
            <a:r>
              <a:rPr lang="en-GB" altLang="en-US" sz="1400">
                <a:solidFill>
                  <a:schemeClr val="tx1">
                    <a:lumMod val="65000"/>
                    <a:lumOff val="35000"/>
                  </a:schemeClr>
                </a:solidFill>
                <a:latin typeface="+mn-lt"/>
              </a:rPr>
              <a:t>Source: Equality and human rights commission 2011: Sex and Power</a:t>
            </a:r>
          </a:p>
        </p:txBody>
      </p:sp>
    </p:spTree>
    <p:extLst>
      <p:ext uri="{BB962C8B-B14F-4D97-AF65-F5344CB8AC3E}">
        <p14:creationId xmlns:p14="http://schemas.microsoft.com/office/powerpoint/2010/main" val="4175759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Key aim of today:</a:t>
            </a:r>
            <a:endParaRPr lang="en-GB"/>
          </a:p>
        </p:txBody>
      </p:sp>
      <p:sp>
        <p:nvSpPr>
          <p:cNvPr id="3" name="Content Placeholder 2"/>
          <p:cNvSpPr>
            <a:spLocks noGrp="1"/>
          </p:cNvSpPr>
          <p:nvPr>
            <p:ph idx="1"/>
          </p:nvPr>
        </p:nvSpPr>
        <p:spPr/>
        <p:txBody>
          <a:bodyPr>
            <a:normAutofit/>
          </a:bodyPr>
          <a:lstStyle/>
          <a:p>
            <a:r>
              <a:rPr lang="en-GB" dirty="0" smtClean="0"/>
              <a:t>To give an overview of what are seen to be key dimensions of inequality in the UK and different explanations</a:t>
            </a:r>
          </a:p>
          <a:p>
            <a:r>
              <a:rPr lang="en-GB" dirty="0" smtClean="0"/>
              <a:t>To explore different rationales for equality policies and what they mean in practice</a:t>
            </a:r>
          </a:p>
          <a:p>
            <a:r>
              <a:rPr lang="en-GB" dirty="0" smtClean="0"/>
              <a:t>Focus on the business case for equality and diversity at the organisational level and explore the strengths and weaknesses of different rationales for equality and diversity</a:t>
            </a:r>
          </a:p>
          <a:p>
            <a:r>
              <a:rPr lang="en-GB" dirty="0" smtClean="0"/>
              <a:t>Seminar readings: examples of how diversity is (or is not) put it into practice </a:t>
            </a:r>
          </a:p>
        </p:txBody>
      </p:sp>
    </p:spTree>
    <p:extLst>
      <p:ext uri="{BB962C8B-B14F-4D97-AF65-F5344CB8AC3E}">
        <p14:creationId xmlns:p14="http://schemas.microsoft.com/office/powerpoint/2010/main" val="29433429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GB" smtClean="0"/>
              <a:t>Addressing inequality</a:t>
            </a:r>
          </a:p>
        </p:txBody>
      </p:sp>
      <p:sp>
        <p:nvSpPr>
          <p:cNvPr id="13315" name="Rectangle 3"/>
          <p:cNvSpPr>
            <a:spLocks noGrp="1" noChangeArrowheads="1"/>
          </p:cNvSpPr>
          <p:nvPr>
            <p:ph idx="1"/>
          </p:nvPr>
        </p:nvSpPr>
        <p:spPr/>
        <p:txBody>
          <a:bodyPr>
            <a:normAutofit fontScale="92500" lnSpcReduction="20000"/>
          </a:bodyPr>
          <a:lstStyle/>
          <a:p>
            <a:r>
              <a:rPr lang="en-GB" smtClean="0"/>
              <a:t>The role of the state</a:t>
            </a:r>
          </a:p>
          <a:p>
            <a:pPr lvl="2"/>
            <a:r>
              <a:rPr lang="en-GB" smtClean="0"/>
              <a:t>Legislation </a:t>
            </a:r>
          </a:p>
          <a:p>
            <a:pPr lvl="2"/>
            <a:r>
              <a:rPr lang="en-GB" smtClean="0"/>
              <a:t>Welfare and employment policy </a:t>
            </a:r>
          </a:p>
          <a:p>
            <a:r>
              <a:rPr lang="en-GB" smtClean="0"/>
              <a:t>The role of employers</a:t>
            </a:r>
          </a:p>
          <a:p>
            <a:pPr lvl="2"/>
            <a:r>
              <a:rPr lang="en-GB" smtClean="0"/>
              <a:t>Equality and diversity policies and actions</a:t>
            </a:r>
          </a:p>
          <a:p>
            <a:pPr lvl="2"/>
            <a:r>
              <a:rPr lang="en-GB" smtClean="0"/>
              <a:t>Complying with the law</a:t>
            </a:r>
          </a:p>
          <a:p>
            <a:r>
              <a:rPr lang="en-GB" smtClean="0"/>
              <a:t>The role of Trade unions</a:t>
            </a:r>
          </a:p>
          <a:p>
            <a:pPr lvl="2"/>
            <a:r>
              <a:rPr lang="en-GB" smtClean="0"/>
              <a:t>Monitoring employer’s compliance with the law</a:t>
            </a:r>
          </a:p>
          <a:p>
            <a:pPr lvl="2"/>
            <a:r>
              <a:rPr lang="en-GB" smtClean="0"/>
              <a:t>Equality bargaining</a:t>
            </a:r>
          </a:p>
          <a:p>
            <a:pPr lvl="2"/>
            <a:r>
              <a:rPr lang="en-GB" smtClean="0"/>
              <a:t>Supporting employees in discrimination cases</a:t>
            </a:r>
          </a:p>
          <a:p>
            <a:pPr lvl="2"/>
            <a:r>
              <a:rPr lang="en-GB" smtClean="0"/>
              <a:t>Campaigning for equality </a:t>
            </a:r>
          </a:p>
          <a:p>
            <a:pPr lvl="2"/>
            <a:endParaRPr lang="en-GB" smtClean="0"/>
          </a:p>
          <a:p>
            <a:endParaRPr lang="en-GB"/>
          </a:p>
        </p:txBody>
      </p:sp>
    </p:spTree>
    <p:extLst>
      <p:ext uri="{BB962C8B-B14F-4D97-AF65-F5344CB8AC3E}">
        <p14:creationId xmlns:p14="http://schemas.microsoft.com/office/powerpoint/2010/main" val="4542866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smtClean="0"/>
              <a:t>Theorising inequality: the case of gender </a:t>
            </a:r>
          </a:p>
        </p:txBody>
      </p:sp>
      <p:sp>
        <p:nvSpPr>
          <p:cNvPr id="25603" name="Rectangle 3"/>
          <p:cNvSpPr>
            <a:spLocks noGrp="1" noChangeArrowheads="1"/>
          </p:cNvSpPr>
          <p:nvPr>
            <p:ph idx="1"/>
          </p:nvPr>
        </p:nvSpPr>
        <p:spPr/>
        <p:txBody>
          <a:bodyPr>
            <a:normAutofit fontScale="92500" lnSpcReduction="10000"/>
          </a:bodyPr>
          <a:lstStyle/>
          <a:p>
            <a:r>
              <a:rPr lang="en-GB" altLang="en-US" dirty="0" smtClean="0"/>
              <a:t>Individual level explanations</a:t>
            </a:r>
          </a:p>
          <a:p>
            <a:pPr lvl="1"/>
            <a:r>
              <a:rPr lang="en-GB" altLang="en-US" dirty="0" smtClean="0"/>
              <a:t>Human capital/ Preference theory and choices versus structural constraints (Hakim, 1996, 2000)</a:t>
            </a:r>
          </a:p>
          <a:p>
            <a:r>
              <a:rPr lang="en-GB" altLang="en-US" dirty="0" smtClean="0"/>
              <a:t>Organisational level explanations</a:t>
            </a:r>
          </a:p>
          <a:p>
            <a:pPr lvl="1"/>
            <a:r>
              <a:rPr lang="en-GB" altLang="en-US" dirty="0" smtClean="0"/>
              <a:t>Shift from overt exclusionary practices – focus on organisational cultures/gender segregation/social construction of skills and stereotyping/ the problem with ‘gender neutral practices’ </a:t>
            </a:r>
          </a:p>
          <a:p>
            <a:pPr lvl="1"/>
            <a:r>
              <a:rPr lang="en-GB" altLang="en-US" dirty="0" smtClean="0"/>
              <a:t>State level explanations</a:t>
            </a:r>
          </a:p>
          <a:p>
            <a:pPr lvl="2"/>
            <a:r>
              <a:rPr lang="en-GB" altLang="en-US" dirty="0" smtClean="0"/>
              <a:t>Leave and Welfare policies reinforce an unequal division of domestic and care work </a:t>
            </a:r>
            <a:endParaRPr lang="en-GB" altLang="en-US" dirty="0"/>
          </a:p>
          <a:p>
            <a:pPr lvl="2"/>
            <a:r>
              <a:rPr lang="en-GB" altLang="en-US" dirty="0" smtClean="0"/>
              <a:t>Limited intervention in employer policies – relies on voluntary employer action </a:t>
            </a:r>
          </a:p>
          <a:p>
            <a:endParaRPr lang="pt-PT" altLang="en-US" dirty="0" smtClean="0"/>
          </a:p>
        </p:txBody>
      </p:sp>
    </p:spTree>
    <p:extLst>
      <p:ext uri="{BB962C8B-B14F-4D97-AF65-F5344CB8AC3E}">
        <p14:creationId xmlns:p14="http://schemas.microsoft.com/office/powerpoint/2010/main" val="664466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GB" dirty="0" smtClean="0"/>
              <a:t>What explanation does Sandberg give? </a:t>
            </a:r>
            <a:endParaRPr lang="en-GB" dirty="0"/>
          </a:p>
        </p:txBody>
      </p:sp>
      <p:sp>
        <p:nvSpPr>
          <p:cNvPr id="3" name="Content Placeholder 2"/>
          <p:cNvSpPr>
            <a:spLocks noGrp="1"/>
          </p:cNvSpPr>
          <p:nvPr>
            <p:ph idx="1"/>
          </p:nvPr>
        </p:nvSpPr>
        <p:spPr/>
        <p:txBody>
          <a:bodyPr/>
          <a:lstStyle/>
          <a:p>
            <a:r>
              <a:rPr lang="en-US" smtClean="0"/>
              <a:t>TED talk </a:t>
            </a:r>
          </a:p>
          <a:p>
            <a:r>
              <a:rPr lang="en-US" smtClean="0"/>
              <a:t>https://</a:t>
            </a:r>
            <a:r>
              <a:rPr lang="en-US" err="1" smtClean="0"/>
              <a:t>www.theguardian.com</a:t>
            </a:r>
            <a:r>
              <a:rPr lang="en-US" smtClean="0"/>
              <a:t>/women-in-leadership/2015/may/27/five-ted-talks-that-will-change-the-way-you-work</a:t>
            </a:r>
            <a:endParaRPr lang="en-US"/>
          </a:p>
        </p:txBody>
      </p:sp>
    </p:spTree>
    <p:extLst>
      <p:ext uri="{BB962C8B-B14F-4D97-AF65-F5344CB8AC3E}">
        <p14:creationId xmlns:p14="http://schemas.microsoft.com/office/powerpoint/2010/main" val="9624904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Addressing inequality in the workplace </a:t>
            </a:r>
            <a:endParaRPr lang="en-GB" dirty="0"/>
          </a:p>
        </p:txBody>
      </p:sp>
      <p:sp>
        <p:nvSpPr>
          <p:cNvPr id="33794" name="Content Placeholder 2"/>
          <p:cNvSpPr>
            <a:spLocks noGrp="1"/>
          </p:cNvSpPr>
          <p:nvPr>
            <p:ph idx="1"/>
          </p:nvPr>
        </p:nvSpPr>
        <p:spPr>
          <a:xfrm>
            <a:off x="498474" y="1484784"/>
            <a:ext cx="7962354" cy="4688026"/>
          </a:xfrm>
        </p:spPr>
        <p:txBody>
          <a:bodyPr>
            <a:normAutofit/>
          </a:bodyPr>
          <a:lstStyle/>
          <a:p>
            <a:pPr lvl="1"/>
            <a:r>
              <a:rPr lang="en-GB" altLang="en-US" sz="2400" dirty="0" smtClean="0"/>
              <a:t>A shift from equal opportunities </a:t>
            </a:r>
          </a:p>
          <a:p>
            <a:pPr lvl="2"/>
            <a:r>
              <a:rPr lang="en-GB" altLang="en-US" sz="2400" dirty="0" smtClean="0"/>
              <a:t>to diversity management </a:t>
            </a:r>
          </a:p>
          <a:p>
            <a:pPr lvl="2"/>
            <a:r>
              <a:rPr lang="en-GB" altLang="en-US" sz="2400" dirty="0" smtClean="0"/>
              <a:t>and the beginnings of a new shift to inclusion </a:t>
            </a:r>
            <a:endParaRPr lang="en-GB" altLang="en-US" sz="2400" dirty="0"/>
          </a:p>
        </p:txBody>
      </p:sp>
    </p:spTree>
    <p:extLst>
      <p:ext uri="{BB962C8B-B14F-4D97-AF65-F5344CB8AC3E}">
        <p14:creationId xmlns:p14="http://schemas.microsoft.com/office/powerpoint/2010/main" val="7479795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457200"/>
            <a:ext cx="8229600" cy="884238"/>
          </a:xfrm>
        </p:spPr>
        <p:txBody>
          <a:bodyPr/>
          <a:lstStyle/>
          <a:p>
            <a:pPr eaLnBrk="1" hangingPunct="1">
              <a:defRPr/>
            </a:pPr>
            <a:r>
              <a:rPr lang="pt-PT" sz="3200" dirty="0" err="1" smtClean="0"/>
              <a:t>Equal</a:t>
            </a:r>
            <a:r>
              <a:rPr lang="pt-PT" sz="3200" dirty="0" smtClean="0"/>
              <a:t> </a:t>
            </a:r>
            <a:r>
              <a:rPr lang="pt-PT" sz="3200" dirty="0" err="1" smtClean="0"/>
              <a:t>Opportunities</a:t>
            </a:r>
            <a:r>
              <a:rPr lang="pt-PT" sz="3200" dirty="0" smtClean="0"/>
              <a:t> </a:t>
            </a:r>
            <a:r>
              <a:rPr lang="pt-PT" sz="3200" dirty="0" err="1" smtClean="0"/>
              <a:t>approach</a:t>
            </a:r>
            <a:endParaRPr lang="pt-PT" sz="3200" dirty="0" smtClean="0"/>
          </a:p>
        </p:txBody>
      </p:sp>
      <p:sp>
        <p:nvSpPr>
          <p:cNvPr id="34818" name="Rectangle 3"/>
          <p:cNvSpPr>
            <a:spLocks noGrp="1" noChangeArrowheads="1"/>
          </p:cNvSpPr>
          <p:nvPr>
            <p:ph idx="1"/>
          </p:nvPr>
        </p:nvSpPr>
        <p:spPr>
          <a:xfrm>
            <a:off x="468313" y="1916113"/>
            <a:ext cx="8229600" cy="4033837"/>
          </a:xfrm>
        </p:spPr>
        <p:txBody>
          <a:bodyPr/>
          <a:lstStyle/>
          <a:p>
            <a:pPr eaLnBrk="1" hangingPunct="1">
              <a:lnSpc>
                <a:spcPct val="90000"/>
              </a:lnSpc>
              <a:spcBef>
                <a:spcPts val="1200"/>
              </a:spcBef>
            </a:pPr>
            <a:r>
              <a:rPr lang="en-GB" altLang="en-US" dirty="0" smtClean="0"/>
              <a:t>Organisations that adhere to this will have policies that; </a:t>
            </a:r>
          </a:p>
          <a:p>
            <a:pPr lvl="1">
              <a:lnSpc>
                <a:spcPct val="90000"/>
              </a:lnSpc>
              <a:spcBef>
                <a:spcPts val="1200"/>
              </a:spcBef>
            </a:pPr>
            <a:r>
              <a:rPr lang="en-GB" altLang="en-US" dirty="0" smtClean="0"/>
              <a:t>Reflects </a:t>
            </a:r>
            <a:r>
              <a:rPr lang="en-GB" altLang="en-US" dirty="0"/>
              <a:t>concern for social </a:t>
            </a:r>
            <a:r>
              <a:rPr lang="en-GB" altLang="en-US" dirty="0" smtClean="0"/>
              <a:t>justice </a:t>
            </a:r>
          </a:p>
          <a:p>
            <a:pPr lvl="1">
              <a:lnSpc>
                <a:spcPct val="90000"/>
              </a:lnSpc>
              <a:spcBef>
                <a:spcPts val="1200"/>
              </a:spcBef>
            </a:pPr>
            <a:r>
              <a:rPr lang="en-GB" altLang="en-US" dirty="0" smtClean="0"/>
              <a:t>Associated </a:t>
            </a:r>
            <a:r>
              <a:rPr lang="en-GB" altLang="en-US" dirty="0"/>
              <a:t>with the development of employment equality legislation and to combating discrimination based on individuals characteristics such as gender, ethnicity, religion, physical ability and sexual orientation</a:t>
            </a:r>
          </a:p>
          <a:p>
            <a:pPr lvl="1">
              <a:lnSpc>
                <a:spcPct val="90000"/>
              </a:lnSpc>
              <a:spcBef>
                <a:spcPts val="1200"/>
              </a:spcBef>
            </a:pPr>
            <a:r>
              <a:rPr lang="en-GB" altLang="en-US" dirty="0"/>
              <a:t>‘Emphasis on equality of treatment to address social injustices’. (Foster &amp; Harris, 2005) </a:t>
            </a:r>
            <a:endParaRPr lang="pt-PT" altLang="en-US" dirty="0"/>
          </a:p>
        </p:txBody>
      </p:sp>
    </p:spTree>
    <p:extLst>
      <p:ext uri="{BB962C8B-B14F-4D97-AF65-F5344CB8AC3E}">
        <p14:creationId xmlns:p14="http://schemas.microsoft.com/office/powerpoint/2010/main" val="285654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Equality opportunities in workplaces</a:t>
            </a:r>
            <a:endParaRPr lang="en-US"/>
          </a:p>
        </p:txBody>
      </p:sp>
      <p:sp>
        <p:nvSpPr>
          <p:cNvPr id="3" name="Content Placeholder 2"/>
          <p:cNvSpPr>
            <a:spLocks noGrp="1"/>
          </p:cNvSpPr>
          <p:nvPr>
            <p:ph idx="1"/>
          </p:nvPr>
        </p:nvSpPr>
        <p:spPr>
          <a:xfrm>
            <a:off x="498474" y="1438136"/>
            <a:ext cx="8466014" cy="5303232"/>
          </a:xfrm>
        </p:spPr>
        <p:txBody>
          <a:bodyPr>
            <a:normAutofit/>
          </a:bodyPr>
          <a:lstStyle/>
          <a:p>
            <a:r>
              <a:rPr lang="en-GB" dirty="0" smtClean="0"/>
              <a:t>Liberal conception of equality- equality of access to opportunity regardless of individual / group differences </a:t>
            </a:r>
          </a:p>
          <a:p>
            <a:r>
              <a:rPr lang="en-US" dirty="0" smtClean="0"/>
              <a:t>‘efforts to remove obstacles to the free operation of the </a:t>
            </a:r>
            <a:r>
              <a:rPr lang="en-US" dirty="0" err="1" smtClean="0"/>
              <a:t>labour</a:t>
            </a:r>
            <a:r>
              <a:rPr lang="en-US" dirty="0" smtClean="0"/>
              <a:t> market. The aim is to promote free and equal competition among individuals’ </a:t>
            </a:r>
            <a:r>
              <a:rPr lang="en-US" sz="1500" dirty="0" smtClean="0"/>
              <a:t>(</a:t>
            </a:r>
            <a:r>
              <a:rPr lang="en-US" sz="1500" dirty="0" err="1" smtClean="0"/>
              <a:t>Kirton</a:t>
            </a:r>
            <a:r>
              <a:rPr lang="en-US" sz="1500" dirty="0" smtClean="0"/>
              <a:t> and Greene, 2005)</a:t>
            </a:r>
          </a:p>
          <a:p>
            <a:r>
              <a:rPr lang="en-US" dirty="0" smtClean="0"/>
              <a:t>‘a commitment to engage in employment practices and procedures which do not discriminate, and which provide equality between individuals or different groups to achieve full, productive and freely chosen employment’ </a:t>
            </a:r>
            <a:r>
              <a:rPr lang="en-US" sz="1500" dirty="0" smtClean="0"/>
              <a:t>(Lean Lim, 1996)</a:t>
            </a:r>
          </a:p>
          <a:p>
            <a:r>
              <a:rPr lang="en-US" dirty="0" smtClean="0"/>
              <a:t>The consistent application of employment procedures designed to promote sameness of treatment – big emphasis on formalization and legal compliance </a:t>
            </a:r>
          </a:p>
        </p:txBody>
      </p:sp>
    </p:spTree>
    <p:extLst>
      <p:ext uri="{BB962C8B-B14F-4D97-AF65-F5344CB8AC3E}">
        <p14:creationId xmlns:p14="http://schemas.microsoft.com/office/powerpoint/2010/main" val="38390205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95536" y="484094"/>
            <a:ext cx="8344606" cy="928682"/>
          </a:xfrm>
        </p:spPr>
        <p:txBody>
          <a:bodyPr/>
          <a:lstStyle/>
          <a:p>
            <a:r>
              <a:rPr lang="en-US" sz="2000" dirty="0" smtClean="0"/>
              <a:t>Example of </a:t>
            </a:r>
            <a:r>
              <a:rPr lang="en-US" sz="2000" dirty="0" err="1" smtClean="0"/>
              <a:t>formalisation</a:t>
            </a:r>
            <a:r>
              <a:rPr lang="en-US" sz="2000" dirty="0" smtClean="0"/>
              <a:t>: Case Study of </a:t>
            </a:r>
            <a:r>
              <a:rPr lang="en-US" sz="2000" dirty="0" err="1" smtClean="0"/>
              <a:t>WorldMedia’s</a:t>
            </a:r>
            <a:r>
              <a:rPr lang="en-US" sz="2000" dirty="0" smtClean="0"/>
              <a:t> attempts to tackle under-representation of ethnic minorities </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45897271"/>
              </p:ext>
            </p:extLst>
          </p:nvPr>
        </p:nvGraphicFramePr>
        <p:xfrm>
          <a:off x="467544" y="1844824"/>
          <a:ext cx="8136904" cy="2412108"/>
        </p:xfrm>
        <a:graphic>
          <a:graphicData uri="http://schemas.openxmlformats.org/drawingml/2006/table">
            <a:tbl>
              <a:tblPr firstRow="1" bandRow="1">
                <a:tableStyleId>{5C22544A-7EE6-4342-B048-85BDC9FD1C3A}</a:tableStyleId>
              </a:tblPr>
              <a:tblGrid>
                <a:gridCol w="2736304"/>
                <a:gridCol w="2736304"/>
                <a:gridCol w="2664296"/>
              </a:tblGrid>
              <a:tr h="289565">
                <a:tc rowSpan="2">
                  <a:txBody>
                    <a:bodyPr/>
                    <a:lstStyle/>
                    <a:p>
                      <a:pPr algn="l"/>
                      <a:endParaRPr lang="en-GB" sz="2400"/>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gridSpan="2">
                  <a:txBody>
                    <a:bodyPr/>
                    <a:lstStyle/>
                    <a:p>
                      <a:pPr algn="ctr"/>
                      <a:r>
                        <a:rPr lang="en-US" sz="2400" smtClean="0">
                          <a:solidFill>
                            <a:schemeClr val="bg1"/>
                          </a:solidFill>
                          <a:latin typeface="+mn-lt"/>
                          <a:cs typeface="Rockwell"/>
                        </a:rPr>
                        <a:t>% of total applicants</a:t>
                      </a:r>
                      <a:endParaRPr lang="en-US" sz="24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hMerge="1">
                  <a:txBody>
                    <a:bodyPr/>
                    <a:lstStyle/>
                    <a:p>
                      <a:pPr algn="ctr"/>
                      <a:endParaRPr lang="en-US" sz="1600" dirty="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r>
              <a:tr h="289565">
                <a:tc vMerge="1">
                  <a:txBody>
                    <a:bodyPr/>
                    <a:lstStyle/>
                    <a:p>
                      <a:endParaRPr lang="en-GB"/>
                    </a:p>
                  </a:txBody>
                  <a:tcPr/>
                </a:tc>
                <a:tc>
                  <a:txBody>
                    <a:bodyPr/>
                    <a:lstStyle/>
                    <a:p>
                      <a:pPr algn="ctr"/>
                      <a:r>
                        <a:rPr lang="en-US" sz="2400" b="1" dirty="0" smtClean="0">
                          <a:solidFill>
                            <a:schemeClr val="bg1"/>
                          </a:solidFill>
                          <a:latin typeface="Rockwell"/>
                          <a:cs typeface="Rockwell"/>
                        </a:rPr>
                        <a:t>Ethnic minority</a:t>
                      </a:r>
                      <a:endParaRPr lang="en-US" sz="2400" b="1" dirty="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2400" b="1" smtClean="0">
                          <a:solidFill>
                            <a:schemeClr val="bg1"/>
                          </a:solidFill>
                          <a:latin typeface="Rockwell"/>
                          <a:cs typeface="Rockwell"/>
                        </a:rPr>
                        <a:t>Ethnic majority</a:t>
                      </a:r>
                      <a:endParaRPr lang="en-US" sz="2400" b="1" dirty="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r>
              <a:tr h="500990">
                <a:tc>
                  <a:txBody>
                    <a:bodyPr/>
                    <a:lstStyle/>
                    <a:p>
                      <a:pPr algn="l">
                        <a:lnSpc>
                          <a:spcPct val="90000"/>
                        </a:lnSpc>
                      </a:pPr>
                      <a:r>
                        <a:rPr lang="en-US" sz="2400" smtClean="0">
                          <a:solidFill>
                            <a:schemeClr val="tx1">
                              <a:lumMod val="65000"/>
                              <a:lumOff val="35000"/>
                            </a:schemeClr>
                          </a:solidFill>
                        </a:rPr>
                        <a:t>Applied</a:t>
                      </a:r>
                      <a:endParaRPr lang="en-US" sz="24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2400" smtClean="0">
                          <a:solidFill>
                            <a:schemeClr val="tx1">
                              <a:lumMod val="65000"/>
                              <a:lumOff val="35000"/>
                            </a:schemeClr>
                          </a:solidFill>
                        </a:rPr>
                        <a:t>27.9</a:t>
                      </a:r>
                      <a:endParaRPr lang="en-US" sz="24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2400" smtClean="0">
                          <a:solidFill>
                            <a:schemeClr val="tx1">
                              <a:lumMod val="65000"/>
                              <a:lumOff val="35000"/>
                            </a:schemeClr>
                          </a:solidFill>
                        </a:rPr>
                        <a:t>72.1</a:t>
                      </a:r>
                      <a:endParaRPr lang="en-US" sz="24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r>
              <a:tr h="576064">
                <a:tc>
                  <a:txBody>
                    <a:bodyPr/>
                    <a:lstStyle/>
                    <a:p>
                      <a:pPr algn="l">
                        <a:lnSpc>
                          <a:spcPct val="90000"/>
                        </a:lnSpc>
                      </a:pPr>
                      <a:r>
                        <a:rPr lang="en-US" sz="2400" smtClean="0">
                          <a:solidFill>
                            <a:schemeClr val="tx1">
                              <a:lumMod val="65000"/>
                              <a:lumOff val="35000"/>
                            </a:schemeClr>
                          </a:solidFill>
                        </a:rPr>
                        <a:t>Shortlisted</a:t>
                      </a:r>
                      <a:endParaRPr lang="en-US" sz="2400" baseline="0" smtClean="0">
                        <a:solidFill>
                          <a:schemeClr val="tx1">
                            <a:lumMod val="65000"/>
                            <a:lumOff val="35000"/>
                          </a:schemeClr>
                        </a:solidFill>
                      </a:endParaRPr>
                    </a:p>
                  </a:txBody>
                  <a:tcPr marT="45725" marB="45725" anchor="ctr"/>
                </a:tc>
                <a:tc>
                  <a:txBody>
                    <a:bodyPr/>
                    <a:lstStyle/>
                    <a:p>
                      <a:pPr algn="ctr">
                        <a:lnSpc>
                          <a:spcPct val="90000"/>
                        </a:lnSpc>
                      </a:pPr>
                      <a:r>
                        <a:rPr lang="en-US" sz="2400" smtClean="0">
                          <a:solidFill>
                            <a:schemeClr val="tx1">
                              <a:lumMod val="65000"/>
                              <a:lumOff val="35000"/>
                            </a:schemeClr>
                          </a:solidFill>
                        </a:rPr>
                        <a:t>22.5</a:t>
                      </a:r>
                      <a:endParaRPr lang="en-US" sz="2400">
                        <a:solidFill>
                          <a:schemeClr val="tx1">
                            <a:lumMod val="65000"/>
                            <a:lumOff val="35000"/>
                          </a:schemeClr>
                        </a:solidFill>
                      </a:endParaRPr>
                    </a:p>
                  </a:txBody>
                  <a:tcPr marT="45725" marB="45725" anchor="ctr"/>
                </a:tc>
                <a:tc>
                  <a:txBody>
                    <a:bodyPr/>
                    <a:lstStyle/>
                    <a:p>
                      <a:pPr algn="ctr">
                        <a:lnSpc>
                          <a:spcPct val="90000"/>
                        </a:lnSpc>
                      </a:pPr>
                      <a:r>
                        <a:rPr lang="en-US" sz="2400" smtClean="0">
                          <a:solidFill>
                            <a:schemeClr val="tx1">
                              <a:lumMod val="65000"/>
                              <a:lumOff val="35000"/>
                            </a:schemeClr>
                          </a:solidFill>
                        </a:rPr>
                        <a:t>77.5</a:t>
                      </a:r>
                      <a:endParaRPr lang="en-US" sz="2400">
                        <a:solidFill>
                          <a:schemeClr val="tx1">
                            <a:lumMod val="65000"/>
                            <a:lumOff val="35000"/>
                          </a:schemeClr>
                        </a:solidFill>
                      </a:endParaRPr>
                    </a:p>
                  </a:txBody>
                  <a:tcPr marT="45725" marB="45725" anchor="ctr"/>
                </a:tc>
              </a:tr>
              <a:tr h="269777">
                <a:tc>
                  <a:txBody>
                    <a:bodyPr/>
                    <a:lstStyle/>
                    <a:p>
                      <a:pPr algn="l">
                        <a:lnSpc>
                          <a:spcPct val="90000"/>
                        </a:lnSpc>
                      </a:pPr>
                      <a:r>
                        <a:rPr lang="en-US" sz="2400" smtClean="0">
                          <a:solidFill>
                            <a:schemeClr val="tx1">
                              <a:lumMod val="65000"/>
                              <a:lumOff val="35000"/>
                            </a:schemeClr>
                          </a:solidFill>
                        </a:rPr>
                        <a:t>Hired</a:t>
                      </a:r>
                      <a:endParaRPr lang="en-US" sz="2400">
                        <a:solidFill>
                          <a:schemeClr val="tx1">
                            <a:lumMod val="65000"/>
                            <a:lumOff val="35000"/>
                          </a:schemeClr>
                        </a:solidFill>
                      </a:endParaRPr>
                    </a:p>
                  </a:txBody>
                  <a:tcPr marT="45725" marB="45725" anchor="ctr"/>
                </a:tc>
                <a:tc>
                  <a:txBody>
                    <a:bodyPr/>
                    <a:lstStyle/>
                    <a:p>
                      <a:pPr algn="ctr">
                        <a:lnSpc>
                          <a:spcPct val="90000"/>
                        </a:lnSpc>
                      </a:pPr>
                      <a:r>
                        <a:rPr lang="en-US" sz="2400" smtClean="0">
                          <a:solidFill>
                            <a:schemeClr val="tx1">
                              <a:lumMod val="65000"/>
                              <a:lumOff val="35000"/>
                            </a:schemeClr>
                          </a:solidFill>
                        </a:rPr>
                        <a:t>16</a:t>
                      </a:r>
                      <a:endParaRPr lang="en-US" sz="2400">
                        <a:solidFill>
                          <a:schemeClr val="tx1">
                            <a:lumMod val="65000"/>
                            <a:lumOff val="35000"/>
                          </a:schemeClr>
                        </a:solidFill>
                      </a:endParaRPr>
                    </a:p>
                  </a:txBody>
                  <a:tcPr marT="45725" marB="45725" anchor="ctr"/>
                </a:tc>
                <a:tc>
                  <a:txBody>
                    <a:bodyPr/>
                    <a:lstStyle/>
                    <a:p>
                      <a:pPr algn="ctr">
                        <a:lnSpc>
                          <a:spcPct val="90000"/>
                        </a:lnSpc>
                      </a:pPr>
                      <a:r>
                        <a:rPr lang="en-US" sz="2400" dirty="0" smtClean="0">
                          <a:solidFill>
                            <a:schemeClr val="tx1">
                              <a:lumMod val="65000"/>
                              <a:lumOff val="35000"/>
                            </a:schemeClr>
                          </a:solidFill>
                        </a:rPr>
                        <a:t>84</a:t>
                      </a:r>
                      <a:endParaRPr lang="en-US" sz="2400" dirty="0">
                        <a:solidFill>
                          <a:schemeClr val="tx1">
                            <a:lumMod val="65000"/>
                            <a:lumOff val="35000"/>
                          </a:schemeClr>
                        </a:solidFill>
                      </a:endParaRPr>
                    </a:p>
                  </a:txBody>
                  <a:tcPr marT="45725" marB="45725" anchor="ctr"/>
                </a:tc>
              </a:tr>
            </a:tbl>
          </a:graphicData>
        </a:graphic>
      </p:graphicFrame>
      <p:sp>
        <p:nvSpPr>
          <p:cNvPr id="10309" name="TextBox 4"/>
          <p:cNvSpPr txBox="1">
            <a:spLocks noChangeArrowheads="1"/>
          </p:cNvSpPr>
          <p:nvPr/>
        </p:nvSpPr>
        <p:spPr bwMode="auto">
          <a:xfrm>
            <a:off x="6953583" y="6186488"/>
            <a:ext cx="18237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US" sz="1200" dirty="0">
                <a:solidFill>
                  <a:schemeClr val="tx1">
                    <a:lumMod val="65000"/>
                    <a:lumOff val="35000"/>
                  </a:schemeClr>
                </a:solidFill>
                <a:latin typeface="Rockwell"/>
                <a:cs typeface="Rockwell"/>
              </a:rPr>
              <a:t>Source: </a:t>
            </a:r>
            <a:r>
              <a:rPr lang="en-US" sz="1200" dirty="0" smtClean="0">
                <a:solidFill>
                  <a:schemeClr val="tx1">
                    <a:lumMod val="65000"/>
                    <a:lumOff val="35000"/>
                  </a:schemeClr>
                </a:solidFill>
                <a:latin typeface="Rockwell"/>
                <a:cs typeface="Rockwell"/>
              </a:rPr>
              <a:t>Noon et al 2012</a:t>
            </a:r>
            <a:endParaRPr lang="en-US" sz="1200" dirty="0">
              <a:solidFill>
                <a:schemeClr val="tx1">
                  <a:lumMod val="65000"/>
                  <a:lumOff val="35000"/>
                </a:schemeClr>
              </a:solidFill>
              <a:latin typeface="Rockwell"/>
              <a:cs typeface="Rockwell"/>
            </a:endParaRPr>
          </a:p>
        </p:txBody>
      </p:sp>
    </p:spTree>
    <p:extLst>
      <p:ext uri="{BB962C8B-B14F-4D97-AF65-F5344CB8AC3E}">
        <p14:creationId xmlns:p14="http://schemas.microsoft.com/office/powerpoint/2010/main" val="18728125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err="1" smtClean="0"/>
              <a:t>Formalisation</a:t>
            </a:r>
            <a:r>
              <a:rPr lang="en-US" sz="2800" smtClean="0"/>
              <a:t> to tackle lack of ethnic diversity </a:t>
            </a:r>
            <a:endParaRPr lang="en-US" sz="2800"/>
          </a:p>
        </p:txBody>
      </p:sp>
      <p:sp>
        <p:nvSpPr>
          <p:cNvPr id="3" name="Content Placeholder 2"/>
          <p:cNvSpPr>
            <a:spLocks noGrp="1"/>
          </p:cNvSpPr>
          <p:nvPr>
            <p:ph idx="1"/>
          </p:nvPr>
        </p:nvSpPr>
        <p:spPr/>
        <p:txBody>
          <a:bodyPr>
            <a:normAutofit fontScale="92500" lnSpcReduction="20000"/>
          </a:bodyPr>
          <a:lstStyle/>
          <a:p>
            <a:r>
              <a:rPr lang="en-US" smtClean="0"/>
              <a:t>The principle objective is the selection of the best candidate through the removal of bias, inconsistency, prejudice. The desired equality outcome is that the process is fair and produces a ‘level playing field’ (Jewson and Mason). </a:t>
            </a:r>
          </a:p>
          <a:p>
            <a:r>
              <a:rPr lang="en-US" smtClean="0"/>
              <a:t>A clearly defined equality and diversity policy and espoused commitment to equality and diversity from senior management</a:t>
            </a:r>
          </a:p>
          <a:p>
            <a:r>
              <a:rPr lang="en-US" smtClean="0"/>
              <a:t>A specialist diversity unit</a:t>
            </a:r>
          </a:p>
          <a:p>
            <a:r>
              <a:rPr lang="en-US" smtClean="0"/>
              <a:t>A thorough system of demographic monitoring</a:t>
            </a:r>
          </a:p>
          <a:p>
            <a:r>
              <a:rPr lang="en-US" smtClean="0"/>
              <a:t>A specific recruitment and selection course deemed compulsory for managers </a:t>
            </a:r>
          </a:p>
          <a:p>
            <a:r>
              <a:rPr lang="en-US" smtClean="0"/>
              <a:t>Strong focus on compliance and procedures – considerable effort to show compliance with formal systems. </a:t>
            </a:r>
            <a:endParaRPr lang="en-US"/>
          </a:p>
        </p:txBody>
      </p:sp>
    </p:spTree>
    <p:extLst>
      <p:ext uri="{BB962C8B-B14F-4D97-AF65-F5344CB8AC3E}">
        <p14:creationId xmlns:p14="http://schemas.microsoft.com/office/powerpoint/2010/main" val="20823441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t>The reality: informality plus too much </a:t>
            </a:r>
            <a:r>
              <a:rPr lang="en-US" sz="2800" err="1" smtClean="0"/>
              <a:t>formalisation</a:t>
            </a:r>
            <a:r>
              <a:rPr lang="en-US" sz="2800" smtClean="0"/>
              <a:t>  </a:t>
            </a:r>
            <a:endParaRPr lang="en-US" sz="2800"/>
          </a:p>
        </p:txBody>
      </p:sp>
      <p:sp>
        <p:nvSpPr>
          <p:cNvPr id="3" name="Content Placeholder 2"/>
          <p:cNvSpPr>
            <a:spLocks noGrp="1"/>
          </p:cNvSpPr>
          <p:nvPr>
            <p:ph idx="1"/>
          </p:nvPr>
        </p:nvSpPr>
        <p:spPr>
          <a:xfrm>
            <a:off x="467544" y="1582153"/>
            <a:ext cx="8033966" cy="4871183"/>
          </a:xfrm>
        </p:spPr>
        <p:txBody>
          <a:bodyPr>
            <a:normAutofit fontScale="92500" lnSpcReduction="20000"/>
          </a:bodyPr>
          <a:lstStyle/>
          <a:p>
            <a:r>
              <a:rPr lang="en-US" dirty="0" smtClean="0"/>
              <a:t>Loophole in procedures where many freelancers were transferred into permanent jobs without the formal selection process – power of social networks </a:t>
            </a:r>
          </a:p>
          <a:p>
            <a:r>
              <a:rPr lang="en-US" dirty="0" smtClean="0"/>
              <a:t>Based on a competency approach which implies objectivity but learning how to deal with these competencies can be learnt from knowledgeable networks which may be more available to the majority </a:t>
            </a:r>
          </a:p>
          <a:p>
            <a:r>
              <a:rPr lang="en-US" dirty="0" smtClean="0"/>
              <a:t>Same line of questioning followed for each candidates and copious amounts of notes taken – ‘never put down in interview notes what you would not show the candidate if they should ask’ </a:t>
            </a:r>
          </a:p>
          <a:p>
            <a:r>
              <a:rPr lang="en-US" dirty="0" smtClean="0"/>
              <a:t>Agreement in scores on  interview evaluation grids – no record of how decisions were decided -  complete agreement about the scores </a:t>
            </a:r>
          </a:p>
          <a:p>
            <a:r>
              <a:rPr lang="en-US" dirty="0" smtClean="0"/>
              <a:t>= ‘hyper’ </a:t>
            </a:r>
            <a:r>
              <a:rPr lang="en-US" dirty="0" err="1" smtClean="0"/>
              <a:t>formalisation</a:t>
            </a:r>
            <a:r>
              <a:rPr lang="en-US" dirty="0" smtClean="0"/>
              <a:t> -  ‘the interview is being turned into an overly cautious event devoid of evaluative comments’</a:t>
            </a:r>
          </a:p>
          <a:p>
            <a:endParaRPr lang="en-US" dirty="0" smtClean="0"/>
          </a:p>
        </p:txBody>
      </p:sp>
    </p:spTree>
    <p:extLst>
      <p:ext uri="{BB962C8B-B14F-4D97-AF65-F5344CB8AC3E}">
        <p14:creationId xmlns:p14="http://schemas.microsoft.com/office/powerpoint/2010/main" val="31315313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t>An exception that used evaluative judgements </a:t>
            </a:r>
            <a:endParaRPr lang="en-US" sz="2800"/>
          </a:p>
        </p:txBody>
      </p:sp>
      <p:sp>
        <p:nvSpPr>
          <p:cNvPr id="3" name="Content Placeholder 2"/>
          <p:cNvSpPr>
            <a:spLocks noGrp="1"/>
          </p:cNvSpPr>
          <p:nvPr>
            <p:ph idx="1"/>
          </p:nvPr>
        </p:nvSpPr>
        <p:spPr/>
        <p:txBody>
          <a:bodyPr>
            <a:normAutofit lnSpcReduction="10000"/>
          </a:bodyPr>
          <a:lstStyle/>
          <a:p>
            <a:r>
              <a:rPr lang="en-US" dirty="0" smtClean="0"/>
              <a:t>Competency of teamwork</a:t>
            </a:r>
          </a:p>
          <a:p>
            <a:r>
              <a:rPr lang="en-US" dirty="0" smtClean="0"/>
              <a:t>‘Give an example of where you have effectively worked in a team? What was your role in the team? </a:t>
            </a:r>
          </a:p>
          <a:p>
            <a:r>
              <a:rPr lang="en-US" dirty="0" smtClean="0"/>
              <a:t>Three interviewers recorded following responses</a:t>
            </a:r>
          </a:p>
          <a:p>
            <a:pPr lvl="1"/>
            <a:r>
              <a:rPr lang="en-US" dirty="0" smtClean="0"/>
              <a:t>Interviewer A- shares workload with rest of team. Presentation to 90 people – discussed with colleagues, she started things off, assumed lead role</a:t>
            </a:r>
          </a:p>
          <a:p>
            <a:pPr lvl="1"/>
            <a:r>
              <a:rPr lang="en-US" dirty="0" smtClean="0"/>
              <a:t>Interviewer B - will share workload with team, had to give presentation to 90 people, needed to keep it interesting</a:t>
            </a:r>
          </a:p>
          <a:p>
            <a:pPr lvl="1"/>
            <a:r>
              <a:rPr lang="en-US" dirty="0" smtClean="0"/>
              <a:t>Interviewer C Presentation to team – no problem, team all got on. Didn’t explain her role – when pressed by S, poor examples, didn’t understand the question</a:t>
            </a:r>
          </a:p>
          <a:p>
            <a:pPr lvl="1"/>
            <a:endParaRPr lang="en-US" dirty="0"/>
          </a:p>
        </p:txBody>
      </p:sp>
    </p:spTree>
    <p:extLst>
      <p:ext uri="{BB962C8B-B14F-4D97-AF65-F5344CB8AC3E}">
        <p14:creationId xmlns:p14="http://schemas.microsoft.com/office/powerpoint/2010/main" val="33501778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pt-PT" sz="2800" smtClean="0"/>
              <a:t>Why be concerned with equality and diversity?</a:t>
            </a:r>
          </a:p>
        </p:txBody>
      </p:sp>
      <p:sp>
        <p:nvSpPr>
          <p:cNvPr id="13315" name="Rectangle 3"/>
          <p:cNvSpPr>
            <a:spLocks noGrp="1" noChangeArrowheads="1"/>
          </p:cNvSpPr>
          <p:nvPr>
            <p:ph idx="1"/>
          </p:nvPr>
        </p:nvSpPr>
        <p:spPr/>
        <p:txBody>
          <a:bodyPr/>
          <a:lstStyle/>
          <a:p>
            <a:r>
              <a:rPr lang="en-GB" altLang="en-US" smtClean="0"/>
              <a:t>Recent changes in the structure and composition of employment have resulted in an increasingly diverse workforce.</a:t>
            </a:r>
          </a:p>
          <a:p>
            <a:r>
              <a:rPr lang="en-GB" altLang="en-US" smtClean="0"/>
              <a:t>But labour market disadvantage for particular groups remains significant after 4 decades of Equal Opportunities and anti-discrimination legislation. </a:t>
            </a:r>
          </a:p>
          <a:p>
            <a:r>
              <a:rPr lang="en-US" smtClean="0"/>
              <a:t>The concept of labour market disadvantage/ equal opportunities requires a comparison – equal to what?</a:t>
            </a:r>
          </a:p>
          <a:p>
            <a:endParaRPr lang="en-GB" altLang="en-US" smtClean="0"/>
          </a:p>
          <a:p>
            <a:endParaRPr lang="pt-PT" altLang="en-US" smtClean="0"/>
          </a:p>
          <a:p>
            <a:endParaRPr lang="pt-PT" altLang="en-US" smtClean="0"/>
          </a:p>
        </p:txBody>
      </p:sp>
    </p:spTree>
    <p:extLst>
      <p:ext uri="{BB962C8B-B14F-4D97-AF65-F5344CB8AC3E}">
        <p14:creationId xmlns:p14="http://schemas.microsoft.com/office/powerpoint/2010/main" val="31865492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84094"/>
            <a:ext cx="8200590" cy="1000690"/>
          </a:xfrm>
        </p:spPr>
        <p:txBody>
          <a:bodyPr/>
          <a:lstStyle/>
          <a:p>
            <a:r>
              <a:rPr lang="en-GB" smtClean="0"/>
              <a:t>Why in this does did formalisation not create equal opportunity? </a:t>
            </a:r>
            <a:endParaRPr lang="en-GB"/>
          </a:p>
        </p:txBody>
      </p:sp>
      <p:sp>
        <p:nvSpPr>
          <p:cNvPr id="3" name="Content Placeholder 2"/>
          <p:cNvSpPr>
            <a:spLocks noGrp="1"/>
          </p:cNvSpPr>
          <p:nvPr>
            <p:ph idx="1"/>
          </p:nvPr>
        </p:nvSpPr>
        <p:spPr>
          <a:xfrm>
            <a:off x="498474" y="1909326"/>
            <a:ext cx="7962354" cy="4688026"/>
          </a:xfrm>
        </p:spPr>
        <p:txBody>
          <a:bodyPr/>
          <a:lstStyle/>
          <a:p>
            <a:r>
              <a:rPr lang="en-US" dirty="0" smtClean="0"/>
              <a:t>3 scenarios why it wasn’t tackling ethnic under-representation;</a:t>
            </a:r>
          </a:p>
          <a:p>
            <a:pPr lvl="1"/>
            <a:r>
              <a:rPr lang="en-US" dirty="0"/>
              <a:t>R</a:t>
            </a:r>
            <a:r>
              <a:rPr lang="en-US" dirty="0" smtClean="0"/>
              <a:t>obotic - unquestioning </a:t>
            </a:r>
            <a:r>
              <a:rPr lang="en-US" dirty="0"/>
              <a:t>level of </a:t>
            </a:r>
            <a:r>
              <a:rPr lang="en-US" dirty="0" smtClean="0"/>
              <a:t>compliance </a:t>
            </a:r>
            <a:r>
              <a:rPr lang="en-US" dirty="0"/>
              <a:t>to get the job done in line with </a:t>
            </a:r>
            <a:r>
              <a:rPr lang="en-US" dirty="0" smtClean="0"/>
              <a:t>protocol – no challenge to attitudes of interviewers</a:t>
            </a:r>
          </a:p>
          <a:p>
            <a:pPr lvl="1"/>
            <a:r>
              <a:rPr lang="en-US" dirty="0" smtClean="0"/>
              <a:t>Defensive - </a:t>
            </a:r>
            <a:r>
              <a:rPr lang="en-US" dirty="0"/>
              <a:t>arise from fear of getting the process </a:t>
            </a:r>
            <a:r>
              <a:rPr lang="en-US" dirty="0" smtClean="0"/>
              <a:t>wrong</a:t>
            </a:r>
          </a:p>
          <a:p>
            <a:pPr lvl="1"/>
            <a:r>
              <a:rPr lang="en-US" dirty="0" smtClean="0"/>
              <a:t>‘Malicious’ - </a:t>
            </a:r>
            <a:r>
              <a:rPr lang="en-US" dirty="0"/>
              <a:t>sticking closely to rules in the knowledge that this </a:t>
            </a:r>
            <a:r>
              <a:rPr lang="en-US" dirty="0" smtClean="0"/>
              <a:t>provides </a:t>
            </a:r>
            <a:r>
              <a:rPr lang="en-US" dirty="0"/>
              <a:t>the cover under which </a:t>
            </a:r>
            <a:r>
              <a:rPr lang="en-US" dirty="0" smtClean="0"/>
              <a:t>discriminatory </a:t>
            </a:r>
            <a:r>
              <a:rPr lang="en-US" dirty="0"/>
              <a:t>decisions can be made </a:t>
            </a:r>
            <a:r>
              <a:rPr lang="en-US" dirty="0" smtClean="0"/>
              <a:t>and </a:t>
            </a:r>
            <a:r>
              <a:rPr lang="en-US" dirty="0"/>
              <a:t>may involve the </a:t>
            </a:r>
            <a:r>
              <a:rPr lang="en-US" dirty="0" smtClean="0"/>
              <a:t>collusion </a:t>
            </a:r>
            <a:r>
              <a:rPr lang="en-US" dirty="0"/>
              <a:t>of interviewers’ ratings. </a:t>
            </a:r>
            <a:endParaRPr lang="en-US" dirty="0" smtClean="0"/>
          </a:p>
          <a:p>
            <a:pPr lvl="1"/>
            <a:r>
              <a:rPr lang="en-US" b="1" dirty="0" smtClean="0"/>
              <a:t>Was getting the process right more important than getting the decision right?  </a:t>
            </a:r>
            <a:endParaRPr lang="en-US" b="1" dirty="0"/>
          </a:p>
          <a:p>
            <a:endParaRPr lang="en-GB" dirty="0"/>
          </a:p>
        </p:txBody>
      </p:sp>
    </p:spTree>
    <p:extLst>
      <p:ext uri="{BB962C8B-B14F-4D97-AF65-F5344CB8AC3E}">
        <p14:creationId xmlns:p14="http://schemas.microsoft.com/office/powerpoint/2010/main" val="32049607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GB" sz="2000" smtClean="0"/>
              <a:t>Formalisation should lead to recruitment on </a:t>
            </a:r>
            <a:r>
              <a:rPr lang="en-GB" sz="2000"/>
              <a:t>s</a:t>
            </a:r>
            <a:r>
              <a:rPr lang="en-GB" sz="2000" smtClean="0"/>
              <a:t>uitability and not acceptability but…</a:t>
            </a:r>
            <a:endParaRPr lang="en-US" sz="2000" smtClean="0"/>
          </a:p>
        </p:txBody>
      </p:sp>
      <p:sp>
        <p:nvSpPr>
          <p:cNvPr id="165891" name="Rectangle 3"/>
          <p:cNvSpPr>
            <a:spLocks noGrp="1" noChangeArrowheads="1"/>
          </p:cNvSpPr>
          <p:nvPr>
            <p:ph idx="1"/>
          </p:nvPr>
        </p:nvSpPr>
        <p:spPr>
          <a:xfrm>
            <a:off x="498474" y="1438137"/>
            <a:ext cx="8177982" cy="4688026"/>
          </a:xfrm>
        </p:spPr>
        <p:txBody>
          <a:bodyPr>
            <a:normAutofit/>
          </a:bodyPr>
          <a:lstStyle/>
          <a:p>
            <a:r>
              <a:rPr lang="en-GB" smtClean="0"/>
              <a:t>‘I don</a:t>
            </a:r>
            <a:r>
              <a:rPr lang="en-GB" altLang="ja-JP" smtClean="0"/>
              <a:t>’t </a:t>
            </a:r>
            <a:r>
              <a:rPr lang="en-GB" smtClean="0"/>
              <a:t>think it was skills and abilities, I think it is male attributes.  They feel more comfortable with men, the laddish culture, being able to talk football, that sort of thing you know…what you have to recognise I think and sometimes I don’t think this is taken into account with local authorities, because we have this strict recruitment process saying you have to be equal at all times, at more senior levels I think we have to recognise that a senior manager wants someone they can be able to work with, so there is a more individual dimension to this and it is not quite as objective as someone lower, and I think sometimes we are dishonest about that’										  (ESRC Future of Work Research, manager 9, female)</a:t>
            </a:r>
            <a:endParaRPr lang="en-US" smtClean="0"/>
          </a:p>
        </p:txBody>
      </p:sp>
    </p:spTree>
    <p:extLst>
      <p:ext uri="{BB962C8B-B14F-4D97-AF65-F5344CB8AC3E}">
        <p14:creationId xmlns:p14="http://schemas.microsoft.com/office/powerpoint/2010/main" val="14552282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compliance:  age legislation </a:t>
            </a:r>
            <a:endParaRPr lang="en-US" dirty="0"/>
          </a:p>
        </p:txBody>
      </p:sp>
      <p:sp>
        <p:nvSpPr>
          <p:cNvPr id="3" name="Content Placeholder 2"/>
          <p:cNvSpPr>
            <a:spLocks noGrp="1"/>
          </p:cNvSpPr>
          <p:nvPr>
            <p:ph idx="1"/>
          </p:nvPr>
        </p:nvSpPr>
        <p:spPr/>
        <p:txBody>
          <a:bodyPr>
            <a:normAutofit/>
          </a:bodyPr>
          <a:lstStyle/>
          <a:p>
            <a:r>
              <a:rPr lang="en-US" dirty="0" smtClean="0"/>
              <a:t>Legislation against age discrimination in employment introduced in 2006 in response to the European Employment Directive</a:t>
            </a:r>
          </a:p>
          <a:p>
            <a:pPr lvl="1"/>
            <a:r>
              <a:rPr lang="en-US" dirty="0" smtClean="0"/>
              <a:t>Banned direct and indirect age discrimination in recruitment, promotion and training</a:t>
            </a:r>
          </a:p>
          <a:p>
            <a:pPr lvl="1"/>
            <a:r>
              <a:rPr lang="en-US" dirty="0" smtClean="0"/>
              <a:t>Banned unjustified compulsory retirement age of below 65</a:t>
            </a:r>
          </a:p>
          <a:p>
            <a:pPr lvl="1"/>
            <a:r>
              <a:rPr lang="en-US" dirty="0" smtClean="0"/>
              <a:t>Introduced a right for employees to request to work beyond retirement age and a duty for employers to consider the request</a:t>
            </a:r>
          </a:p>
          <a:p>
            <a:pPr lvl="1"/>
            <a:r>
              <a:rPr lang="en-US" dirty="0" smtClean="0"/>
              <a:t>What was the </a:t>
            </a:r>
            <a:r>
              <a:rPr lang="en-US" dirty="0" err="1" smtClean="0"/>
              <a:t>organisational</a:t>
            </a:r>
            <a:r>
              <a:rPr lang="en-US" dirty="0" smtClean="0"/>
              <a:t> response to legislation? </a:t>
            </a:r>
          </a:p>
          <a:p>
            <a:endParaRPr lang="en-US" dirty="0" smtClean="0"/>
          </a:p>
          <a:p>
            <a:endParaRPr lang="en-US" dirty="0"/>
          </a:p>
        </p:txBody>
      </p:sp>
    </p:spTree>
    <p:extLst>
      <p:ext uri="{BB962C8B-B14F-4D97-AF65-F5344CB8AC3E}">
        <p14:creationId xmlns:p14="http://schemas.microsoft.com/office/powerpoint/2010/main" val="6800934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800" smtClean="0"/>
              <a:t>Perceived importance of drivers for change in relation to age discrimination in the workplace</a:t>
            </a:r>
            <a:endParaRPr lang="en-US" sz="280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07387558"/>
              </p:ext>
            </p:extLst>
          </p:nvPr>
        </p:nvGraphicFramePr>
        <p:xfrm>
          <a:off x="467544" y="1844824"/>
          <a:ext cx="8208912" cy="3270594"/>
        </p:xfrm>
        <a:graphic>
          <a:graphicData uri="http://schemas.openxmlformats.org/drawingml/2006/table">
            <a:tbl>
              <a:tblPr firstRow="1" bandRow="1">
                <a:tableStyleId>{5C22544A-7EE6-4342-B048-85BDC9FD1C3A}</a:tableStyleId>
              </a:tblPr>
              <a:tblGrid>
                <a:gridCol w="3888432"/>
                <a:gridCol w="1440160"/>
                <a:gridCol w="1440160"/>
                <a:gridCol w="1440160"/>
              </a:tblGrid>
              <a:tr h="182885">
                <a:tc rowSpan="2">
                  <a:txBody>
                    <a:bodyPr/>
                    <a:lstStyle/>
                    <a:p>
                      <a:pPr algn="l"/>
                      <a:endParaRPr lang="en-GB" sz="2400"/>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2000" smtClean="0">
                          <a:solidFill>
                            <a:schemeClr val="bg1"/>
                          </a:solidFill>
                          <a:latin typeface="+mn-lt"/>
                          <a:cs typeface="Rockwell"/>
                        </a:rPr>
                        <a:t>2005</a:t>
                      </a:r>
                      <a:endParaRPr lang="en-US" sz="20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2000" smtClean="0">
                          <a:solidFill>
                            <a:schemeClr val="bg1"/>
                          </a:solidFill>
                          <a:latin typeface="Rockwell"/>
                          <a:cs typeface="Rockwell"/>
                        </a:rPr>
                        <a:t>2006</a:t>
                      </a:r>
                      <a:endParaRPr lang="en-US" sz="20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2000" smtClean="0">
                          <a:solidFill>
                            <a:schemeClr val="bg1"/>
                          </a:solidFill>
                          <a:latin typeface="+mn-lt"/>
                          <a:cs typeface="Rockwell"/>
                        </a:rPr>
                        <a:t>2007</a:t>
                      </a:r>
                      <a:endParaRPr lang="en-US" sz="2000">
                        <a:solidFill>
                          <a:schemeClr val="bg1"/>
                        </a:solidFill>
                        <a:latin typeface="+mn-lt"/>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r>
              <a:tr h="182885">
                <a:tc vMerge="1">
                  <a:txBody>
                    <a:bodyPr/>
                    <a:lstStyle/>
                    <a:p>
                      <a:pPr algn="l"/>
                      <a:endParaRPr lang="en-GB" dirty="0"/>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gridSpan="3">
                  <a:txBody>
                    <a:bodyPr/>
                    <a:lstStyle/>
                    <a:p>
                      <a:pPr algn="ctr"/>
                      <a:r>
                        <a:rPr lang="en-US" sz="2000" smtClean="0">
                          <a:solidFill>
                            <a:schemeClr val="bg1"/>
                          </a:solidFill>
                          <a:latin typeface="Rockwell"/>
                          <a:cs typeface="Rockwell"/>
                        </a:rPr>
                        <a:t>%</a:t>
                      </a:r>
                      <a:endParaRPr lang="en-US" sz="20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hMerge="1">
                  <a:txBody>
                    <a:bodyPr/>
                    <a:lstStyle/>
                    <a:p>
                      <a:endParaRPr lang="en-GB"/>
                    </a:p>
                  </a:txBody>
                  <a:tcPr/>
                </a:tc>
                <a:tc hMerge="1">
                  <a:txBody>
                    <a:bodyPr/>
                    <a:lstStyle/>
                    <a:p>
                      <a:endParaRPr lang="en-GB"/>
                    </a:p>
                  </a:txBody>
                  <a:tcPr/>
                </a:tc>
              </a:tr>
              <a:tr h="121508">
                <a:tc>
                  <a:txBody>
                    <a:bodyPr/>
                    <a:lstStyle/>
                    <a:p>
                      <a:pPr algn="l">
                        <a:lnSpc>
                          <a:spcPct val="90000"/>
                        </a:lnSpc>
                      </a:pPr>
                      <a:r>
                        <a:rPr lang="en-US" sz="2000" smtClean="0">
                          <a:solidFill>
                            <a:schemeClr val="tx1">
                              <a:lumMod val="75000"/>
                              <a:lumOff val="25000"/>
                            </a:schemeClr>
                          </a:solidFill>
                        </a:rPr>
                        <a:t>Legislation</a:t>
                      </a:r>
                      <a:endParaRPr lang="en-US" sz="2000">
                        <a:solidFill>
                          <a:schemeClr val="tx1">
                            <a:lumMod val="75000"/>
                            <a:lumOff val="2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2000" smtClean="0">
                          <a:solidFill>
                            <a:schemeClr val="tx1">
                              <a:lumMod val="75000"/>
                              <a:lumOff val="25000"/>
                            </a:schemeClr>
                          </a:solidFill>
                        </a:rPr>
                        <a:t>91</a:t>
                      </a:r>
                      <a:endParaRPr lang="en-US" sz="2000">
                        <a:solidFill>
                          <a:schemeClr val="tx1">
                            <a:lumMod val="75000"/>
                            <a:lumOff val="2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2000" smtClean="0">
                          <a:solidFill>
                            <a:schemeClr val="tx1">
                              <a:lumMod val="75000"/>
                              <a:lumOff val="25000"/>
                            </a:schemeClr>
                          </a:solidFill>
                        </a:rPr>
                        <a:t>93</a:t>
                      </a:r>
                      <a:endParaRPr lang="en-US" sz="2000">
                        <a:solidFill>
                          <a:schemeClr val="tx1">
                            <a:lumMod val="75000"/>
                            <a:lumOff val="2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2000" dirty="0" smtClean="0">
                          <a:solidFill>
                            <a:srgbClr val="FF0000"/>
                          </a:solidFill>
                        </a:rPr>
                        <a:t>94</a:t>
                      </a:r>
                      <a:endParaRPr lang="en-US" sz="2000" dirty="0">
                        <a:solidFill>
                          <a:srgbClr val="FF0000"/>
                        </a:solidFill>
                      </a:endParaRPr>
                    </a:p>
                  </a:txBody>
                  <a:tcPr marT="45725" marB="45725" anchor="ctr">
                    <a:lnT w="12700" cap="flat" cmpd="sng" algn="ctr">
                      <a:solidFill>
                        <a:prstClr val="white"/>
                      </a:solidFill>
                      <a:prstDash val="solid"/>
                      <a:round/>
                      <a:headEnd type="none" w="med" len="med"/>
                      <a:tailEnd type="none" w="med" len="med"/>
                    </a:lnT>
                  </a:tcPr>
                </a:tc>
              </a:tr>
              <a:tr h="170642">
                <a:tc>
                  <a:txBody>
                    <a:bodyPr/>
                    <a:lstStyle/>
                    <a:p>
                      <a:pPr algn="l">
                        <a:lnSpc>
                          <a:spcPct val="90000"/>
                        </a:lnSpc>
                      </a:pPr>
                      <a:r>
                        <a:rPr lang="en-US" sz="2000" smtClean="0">
                          <a:solidFill>
                            <a:schemeClr val="tx1">
                              <a:lumMod val="75000"/>
                              <a:lumOff val="25000"/>
                            </a:schemeClr>
                          </a:solidFill>
                        </a:rPr>
                        <a:t>Tribunal claims</a:t>
                      </a:r>
                      <a:endParaRPr lang="en-US" sz="2000" baseline="0" smtClean="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73</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72</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64</a:t>
                      </a:r>
                      <a:endParaRPr lang="en-US" sz="2000">
                        <a:solidFill>
                          <a:schemeClr val="tx1">
                            <a:lumMod val="75000"/>
                            <a:lumOff val="25000"/>
                          </a:schemeClr>
                        </a:solidFill>
                      </a:endParaRPr>
                    </a:p>
                  </a:txBody>
                  <a:tcPr marT="45725" marB="45725" anchor="ctr"/>
                </a:tc>
              </a:tr>
              <a:tr h="269777">
                <a:tc>
                  <a:txBody>
                    <a:bodyPr/>
                    <a:lstStyle/>
                    <a:p>
                      <a:pPr algn="l">
                        <a:lnSpc>
                          <a:spcPct val="90000"/>
                        </a:lnSpc>
                      </a:pPr>
                      <a:r>
                        <a:rPr lang="en-US" sz="2000" smtClean="0">
                          <a:solidFill>
                            <a:schemeClr val="tx1">
                              <a:lumMod val="75000"/>
                              <a:lumOff val="25000"/>
                            </a:schemeClr>
                          </a:solidFill>
                        </a:rPr>
                        <a:t>Population demographics</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84</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71</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68</a:t>
                      </a:r>
                      <a:endParaRPr lang="en-US" sz="2000">
                        <a:solidFill>
                          <a:schemeClr val="tx1">
                            <a:lumMod val="75000"/>
                            <a:lumOff val="25000"/>
                          </a:schemeClr>
                        </a:solidFill>
                      </a:endParaRPr>
                    </a:p>
                  </a:txBody>
                  <a:tcPr marT="45725" marB="45725" anchor="ctr"/>
                </a:tc>
              </a:tr>
              <a:tr h="269777">
                <a:tc>
                  <a:txBody>
                    <a:bodyPr/>
                    <a:lstStyle/>
                    <a:p>
                      <a:pPr algn="l">
                        <a:lnSpc>
                          <a:spcPct val="90000"/>
                        </a:lnSpc>
                      </a:pPr>
                      <a:r>
                        <a:rPr lang="en-US" sz="2000" smtClean="0">
                          <a:solidFill>
                            <a:schemeClr val="tx1">
                              <a:lumMod val="75000"/>
                              <a:lumOff val="25000"/>
                            </a:schemeClr>
                          </a:solidFill>
                        </a:rPr>
                        <a:t>Skills shortages</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87</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83</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dirty="0" smtClean="0">
                          <a:solidFill>
                            <a:schemeClr val="tx1">
                              <a:lumMod val="75000"/>
                              <a:lumOff val="25000"/>
                            </a:schemeClr>
                          </a:solidFill>
                        </a:rPr>
                        <a:t>80</a:t>
                      </a:r>
                      <a:endParaRPr lang="en-US" sz="2000" dirty="0">
                        <a:solidFill>
                          <a:schemeClr val="tx1">
                            <a:lumMod val="75000"/>
                            <a:lumOff val="25000"/>
                          </a:schemeClr>
                        </a:solidFill>
                      </a:endParaRPr>
                    </a:p>
                  </a:txBody>
                  <a:tcPr marT="45725" marB="45725" anchor="ctr"/>
                </a:tc>
              </a:tr>
              <a:tr h="269777">
                <a:tc>
                  <a:txBody>
                    <a:bodyPr/>
                    <a:lstStyle/>
                    <a:p>
                      <a:pPr algn="l">
                        <a:lnSpc>
                          <a:spcPct val="90000"/>
                        </a:lnSpc>
                      </a:pPr>
                      <a:r>
                        <a:rPr lang="en-US" sz="2000" smtClean="0">
                          <a:solidFill>
                            <a:schemeClr val="tx1">
                              <a:lumMod val="75000"/>
                              <a:lumOff val="25000"/>
                            </a:schemeClr>
                          </a:solidFill>
                        </a:rPr>
                        <a:t>Employee pressure</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49</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38</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dirty="0" smtClean="0">
                          <a:solidFill>
                            <a:schemeClr val="tx1">
                              <a:lumMod val="75000"/>
                              <a:lumOff val="25000"/>
                            </a:schemeClr>
                          </a:solidFill>
                        </a:rPr>
                        <a:t>37</a:t>
                      </a:r>
                      <a:endParaRPr lang="en-US" sz="2000" dirty="0">
                        <a:solidFill>
                          <a:schemeClr val="tx1">
                            <a:lumMod val="75000"/>
                            <a:lumOff val="25000"/>
                          </a:schemeClr>
                        </a:solidFill>
                      </a:endParaRPr>
                    </a:p>
                  </a:txBody>
                  <a:tcPr marT="45725" marB="45725" anchor="ctr"/>
                </a:tc>
              </a:tr>
              <a:tr h="269777">
                <a:tc>
                  <a:txBody>
                    <a:bodyPr/>
                    <a:lstStyle/>
                    <a:p>
                      <a:pPr algn="l">
                        <a:lnSpc>
                          <a:spcPct val="90000"/>
                        </a:lnSpc>
                      </a:pPr>
                      <a:r>
                        <a:rPr lang="en-US" sz="2000" smtClean="0">
                          <a:solidFill>
                            <a:schemeClr val="tx1">
                              <a:lumMod val="75000"/>
                              <a:lumOff val="25000"/>
                            </a:schemeClr>
                          </a:solidFill>
                        </a:rPr>
                        <a:t>Customer profile</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43</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smtClean="0">
                          <a:solidFill>
                            <a:schemeClr val="tx1">
                              <a:lumMod val="75000"/>
                              <a:lumOff val="25000"/>
                            </a:schemeClr>
                          </a:solidFill>
                        </a:rPr>
                        <a:t>50</a:t>
                      </a:r>
                      <a:endParaRPr lang="en-US" sz="2000">
                        <a:solidFill>
                          <a:schemeClr val="tx1">
                            <a:lumMod val="75000"/>
                            <a:lumOff val="25000"/>
                          </a:schemeClr>
                        </a:solidFill>
                      </a:endParaRPr>
                    </a:p>
                  </a:txBody>
                  <a:tcPr marT="45725" marB="45725" anchor="ctr"/>
                </a:tc>
                <a:tc>
                  <a:txBody>
                    <a:bodyPr/>
                    <a:lstStyle/>
                    <a:p>
                      <a:pPr algn="ctr">
                        <a:lnSpc>
                          <a:spcPct val="90000"/>
                        </a:lnSpc>
                      </a:pPr>
                      <a:r>
                        <a:rPr lang="en-US" sz="2000" dirty="0" smtClean="0">
                          <a:solidFill>
                            <a:schemeClr val="tx1">
                              <a:lumMod val="75000"/>
                              <a:lumOff val="25000"/>
                            </a:schemeClr>
                          </a:solidFill>
                        </a:rPr>
                        <a:t>37</a:t>
                      </a:r>
                      <a:endParaRPr lang="en-US" sz="2000" dirty="0">
                        <a:solidFill>
                          <a:schemeClr val="tx1">
                            <a:lumMod val="75000"/>
                            <a:lumOff val="25000"/>
                          </a:schemeClr>
                        </a:solidFill>
                      </a:endParaRPr>
                    </a:p>
                  </a:txBody>
                  <a:tcPr marT="45725" marB="45725" anchor="ctr"/>
                </a:tc>
              </a:tr>
              <a:tr h="269777">
                <a:tc gridSpan="4">
                  <a:txBody>
                    <a:bodyPr/>
                    <a:lstStyle/>
                    <a:p>
                      <a:pPr algn="l">
                        <a:lnSpc>
                          <a:spcPct val="90000"/>
                        </a:lnSpc>
                      </a:pPr>
                      <a:r>
                        <a:rPr lang="en-US" sz="1400" b="1" dirty="0" smtClean="0">
                          <a:solidFill>
                            <a:srgbClr val="404040"/>
                          </a:solidFill>
                        </a:rPr>
                        <a:t>Note:</a:t>
                      </a:r>
                      <a:r>
                        <a:rPr lang="en-US" sz="1400" b="1" baseline="0" dirty="0" smtClean="0">
                          <a:solidFill>
                            <a:srgbClr val="404040"/>
                          </a:solidFill>
                        </a:rPr>
                        <a:t> </a:t>
                      </a:r>
                      <a:r>
                        <a:rPr lang="en-US" sz="1400" b="0" baseline="0" dirty="0" smtClean="0">
                          <a:solidFill>
                            <a:srgbClr val="404040"/>
                          </a:solidFill>
                        </a:rPr>
                        <a:t>percentage respondents perceiving driver to be important or very important</a:t>
                      </a:r>
                      <a:endParaRPr lang="en-US" sz="1400" b="1" dirty="0">
                        <a:solidFill>
                          <a:srgbClr val="404040"/>
                        </a:solidFill>
                      </a:endParaRPr>
                    </a:p>
                  </a:txBody>
                  <a:tcPr marT="45725" marB="45725" anchor="ctr"/>
                </a:tc>
                <a:tc hMerge="1">
                  <a:txBody>
                    <a:bodyPr/>
                    <a:lstStyle/>
                    <a:p>
                      <a:pPr algn="ctr">
                        <a:lnSpc>
                          <a:spcPct val="90000"/>
                        </a:lnSpc>
                      </a:pPr>
                      <a:endParaRPr lang="en-US" sz="1600" dirty="0"/>
                    </a:p>
                  </a:txBody>
                  <a:tcPr marT="45725" marB="45725" anchor="ctr"/>
                </a:tc>
                <a:tc hMerge="1">
                  <a:txBody>
                    <a:bodyPr/>
                    <a:lstStyle/>
                    <a:p>
                      <a:endParaRPr lang="en-GB"/>
                    </a:p>
                  </a:txBody>
                  <a:tcPr/>
                </a:tc>
                <a:tc hMerge="1">
                  <a:txBody>
                    <a:bodyPr/>
                    <a:lstStyle/>
                    <a:p>
                      <a:endParaRPr lang="en-GB"/>
                    </a:p>
                  </a:txBody>
                  <a:tcPr/>
                </a:tc>
              </a:tr>
            </a:tbl>
          </a:graphicData>
        </a:graphic>
      </p:graphicFrame>
      <p:sp>
        <p:nvSpPr>
          <p:cNvPr id="10309" name="TextBox 4"/>
          <p:cNvSpPr txBox="1">
            <a:spLocks noChangeArrowheads="1"/>
          </p:cNvSpPr>
          <p:nvPr/>
        </p:nvSpPr>
        <p:spPr bwMode="auto">
          <a:xfrm>
            <a:off x="6488831" y="6186488"/>
            <a:ext cx="22884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US" sz="1200">
                <a:solidFill>
                  <a:srgbClr val="404040"/>
                </a:solidFill>
                <a:latin typeface="Rockwell"/>
                <a:cs typeface="Rockwell"/>
              </a:rPr>
              <a:t>Source: </a:t>
            </a:r>
            <a:r>
              <a:rPr lang="en-US" sz="1200" smtClean="0">
                <a:solidFill>
                  <a:srgbClr val="404040"/>
                </a:solidFill>
                <a:latin typeface="Rockwell"/>
                <a:cs typeface="Rockwell"/>
              </a:rPr>
              <a:t>Parry and Tyson, 2009</a:t>
            </a:r>
            <a:endParaRPr lang="en-US" sz="1200">
              <a:solidFill>
                <a:srgbClr val="404040"/>
              </a:solidFill>
              <a:latin typeface="Rockwell"/>
              <a:cs typeface="Rockwell"/>
            </a:endParaRPr>
          </a:p>
        </p:txBody>
      </p:sp>
    </p:spTree>
    <p:extLst>
      <p:ext uri="{BB962C8B-B14F-4D97-AF65-F5344CB8AC3E}">
        <p14:creationId xmlns:p14="http://schemas.microsoft.com/office/powerpoint/2010/main" val="1742622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800" smtClean="0"/>
              <a:t>Perceived benefits of a workforce that includes people of all ages</a:t>
            </a:r>
            <a:endParaRPr lang="en-US" sz="280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22855021"/>
              </p:ext>
            </p:extLst>
          </p:nvPr>
        </p:nvGraphicFramePr>
        <p:xfrm>
          <a:off x="467544" y="1621767"/>
          <a:ext cx="8352928" cy="4856842"/>
        </p:xfrm>
        <a:graphic>
          <a:graphicData uri="http://schemas.openxmlformats.org/drawingml/2006/table">
            <a:tbl>
              <a:tblPr firstRow="1" bandRow="1">
                <a:tableStyleId>{5C22544A-7EE6-4342-B048-85BDC9FD1C3A}</a:tableStyleId>
              </a:tblPr>
              <a:tblGrid>
                <a:gridCol w="3956650"/>
                <a:gridCol w="1465426"/>
                <a:gridCol w="1465426"/>
                <a:gridCol w="1465426"/>
              </a:tblGrid>
              <a:tr h="330098">
                <a:tc rowSpan="2">
                  <a:txBody>
                    <a:bodyPr/>
                    <a:lstStyle/>
                    <a:p>
                      <a:pPr algn="l"/>
                      <a:endParaRPr lang="en-GB" sz="1600"/>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1400" smtClean="0">
                          <a:solidFill>
                            <a:schemeClr val="bg1"/>
                          </a:solidFill>
                          <a:latin typeface="+mn-lt"/>
                          <a:cs typeface="Rockwell"/>
                        </a:rPr>
                        <a:t>2005</a:t>
                      </a:r>
                      <a:endParaRPr lang="en-US" sz="14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1400" smtClean="0">
                          <a:solidFill>
                            <a:schemeClr val="bg1"/>
                          </a:solidFill>
                          <a:latin typeface="Rockwell"/>
                          <a:cs typeface="Rockwell"/>
                        </a:rPr>
                        <a:t>2006</a:t>
                      </a:r>
                      <a:endParaRPr lang="en-US" sz="14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1400" smtClean="0">
                          <a:solidFill>
                            <a:schemeClr val="bg1"/>
                          </a:solidFill>
                          <a:latin typeface="+mn-lt"/>
                          <a:cs typeface="Rockwell"/>
                        </a:rPr>
                        <a:t>2007</a:t>
                      </a:r>
                      <a:endParaRPr lang="en-US" sz="1400">
                        <a:solidFill>
                          <a:schemeClr val="bg1"/>
                        </a:solidFill>
                        <a:latin typeface="+mn-lt"/>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r>
              <a:tr h="330098">
                <a:tc vMerge="1">
                  <a:txBody>
                    <a:bodyPr/>
                    <a:lstStyle/>
                    <a:p>
                      <a:pPr algn="l"/>
                      <a:endParaRPr lang="en-GB" dirty="0"/>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gridSpan="3">
                  <a:txBody>
                    <a:bodyPr/>
                    <a:lstStyle/>
                    <a:p>
                      <a:pPr algn="ctr"/>
                      <a:r>
                        <a:rPr lang="en-US" sz="1400" smtClean="0">
                          <a:solidFill>
                            <a:schemeClr val="bg1"/>
                          </a:solidFill>
                          <a:latin typeface="Rockwell"/>
                          <a:cs typeface="Rockwell"/>
                        </a:rPr>
                        <a:t>%</a:t>
                      </a:r>
                      <a:endParaRPr lang="en-US" sz="14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hMerge="1">
                  <a:txBody>
                    <a:bodyPr/>
                    <a:lstStyle/>
                    <a:p>
                      <a:endParaRPr lang="en-GB"/>
                    </a:p>
                  </a:txBody>
                  <a:tcPr/>
                </a:tc>
                <a:tc hMerge="1">
                  <a:txBody>
                    <a:bodyPr/>
                    <a:lstStyle/>
                    <a:p>
                      <a:endParaRPr lang="en-GB"/>
                    </a:p>
                  </a:txBody>
                  <a:tcPr/>
                </a:tc>
              </a:tr>
              <a:tr h="304706">
                <a:tc>
                  <a:txBody>
                    <a:bodyPr/>
                    <a:lstStyle/>
                    <a:p>
                      <a:pPr algn="l">
                        <a:lnSpc>
                          <a:spcPct val="90000"/>
                        </a:lnSpc>
                      </a:pPr>
                      <a:r>
                        <a:rPr lang="en-US" sz="1400" smtClean="0">
                          <a:solidFill>
                            <a:schemeClr val="tx1">
                              <a:lumMod val="75000"/>
                              <a:lumOff val="25000"/>
                            </a:schemeClr>
                          </a:solidFill>
                        </a:rPr>
                        <a:t>Wider skills</a:t>
                      </a:r>
                      <a:r>
                        <a:rPr lang="en-US" sz="1400" baseline="0" smtClean="0">
                          <a:solidFill>
                            <a:schemeClr val="tx1">
                              <a:lumMod val="75000"/>
                              <a:lumOff val="25000"/>
                            </a:schemeClr>
                          </a:solidFill>
                        </a:rPr>
                        <a:t> and experience</a:t>
                      </a:r>
                      <a:endParaRPr lang="en-US" sz="1400">
                        <a:solidFill>
                          <a:schemeClr val="tx1">
                            <a:lumMod val="75000"/>
                            <a:lumOff val="2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1400" dirty="0" smtClean="0">
                          <a:solidFill>
                            <a:schemeClr val="tx1">
                              <a:lumMod val="75000"/>
                              <a:lumOff val="25000"/>
                            </a:schemeClr>
                          </a:solidFill>
                        </a:rPr>
                        <a:t>74</a:t>
                      </a:r>
                      <a:endParaRPr lang="en-US" sz="1400" dirty="0">
                        <a:solidFill>
                          <a:schemeClr val="tx1">
                            <a:lumMod val="75000"/>
                            <a:lumOff val="2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1400" smtClean="0">
                          <a:solidFill>
                            <a:schemeClr val="tx1">
                              <a:lumMod val="75000"/>
                              <a:lumOff val="25000"/>
                            </a:schemeClr>
                          </a:solidFill>
                        </a:rPr>
                        <a:t>53</a:t>
                      </a:r>
                      <a:endParaRPr lang="en-US" sz="1400">
                        <a:solidFill>
                          <a:schemeClr val="tx1">
                            <a:lumMod val="75000"/>
                            <a:lumOff val="2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1400" dirty="0" smtClean="0">
                          <a:solidFill>
                            <a:schemeClr val="tx1">
                              <a:lumMod val="75000"/>
                              <a:lumOff val="25000"/>
                            </a:schemeClr>
                          </a:solidFill>
                        </a:rPr>
                        <a:t>36</a:t>
                      </a:r>
                      <a:endParaRPr lang="en-US" sz="1400" dirty="0">
                        <a:solidFill>
                          <a:schemeClr val="tx1">
                            <a:lumMod val="75000"/>
                            <a:lumOff val="25000"/>
                          </a:schemeClr>
                        </a:solidFill>
                      </a:endParaRPr>
                    </a:p>
                  </a:txBody>
                  <a:tcPr marT="45725" marB="45725" anchor="ctr">
                    <a:lnT w="12700" cap="flat" cmpd="sng" algn="ctr">
                      <a:solidFill>
                        <a:prstClr val="white"/>
                      </a:solidFill>
                      <a:prstDash val="solid"/>
                      <a:round/>
                      <a:headEnd type="none" w="med" len="med"/>
                      <a:tailEnd type="none" w="med" len="med"/>
                    </a:lnT>
                  </a:tcPr>
                </a:tc>
              </a:tr>
              <a:tr h="304706">
                <a:tc>
                  <a:txBody>
                    <a:bodyPr/>
                    <a:lstStyle/>
                    <a:p>
                      <a:pPr algn="l">
                        <a:lnSpc>
                          <a:spcPct val="90000"/>
                        </a:lnSpc>
                      </a:pPr>
                      <a:r>
                        <a:rPr lang="en-US" sz="1400" smtClean="0">
                          <a:solidFill>
                            <a:schemeClr val="tx1">
                              <a:lumMod val="75000"/>
                              <a:lumOff val="25000"/>
                            </a:schemeClr>
                          </a:solidFill>
                        </a:rPr>
                        <a:t>More flexible</a:t>
                      </a:r>
                      <a:r>
                        <a:rPr lang="en-US" sz="1400" baseline="0" smtClean="0">
                          <a:solidFill>
                            <a:schemeClr val="tx1">
                              <a:lumMod val="75000"/>
                              <a:lumOff val="25000"/>
                            </a:schemeClr>
                          </a:solidFill>
                        </a:rPr>
                        <a:t> workforce</a:t>
                      </a:r>
                    </a:p>
                  </a:txBody>
                  <a:tcPr marT="45725" marB="45725" anchor="ctr"/>
                </a:tc>
                <a:tc>
                  <a:txBody>
                    <a:bodyPr/>
                    <a:lstStyle/>
                    <a:p>
                      <a:pPr algn="ctr">
                        <a:lnSpc>
                          <a:spcPct val="90000"/>
                        </a:lnSpc>
                      </a:pPr>
                      <a:r>
                        <a:rPr lang="en-US" sz="1400" smtClean="0">
                          <a:solidFill>
                            <a:schemeClr val="tx1">
                              <a:lumMod val="75000"/>
                              <a:lumOff val="25000"/>
                            </a:schemeClr>
                          </a:solidFill>
                        </a:rPr>
                        <a:t>59</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39</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dirty="0" smtClean="0">
                          <a:solidFill>
                            <a:schemeClr val="tx1">
                              <a:lumMod val="75000"/>
                              <a:lumOff val="25000"/>
                            </a:schemeClr>
                          </a:solidFill>
                        </a:rPr>
                        <a:t>26</a:t>
                      </a:r>
                      <a:endParaRPr lang="en-US" sz="1400" dirty="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Reduced recruitment difficulties</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44</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36</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dirty="0" smtClean="0">
                          <a:solidFill>
                            <a:schemeClr val="tx1">
                              <a:lumMod val="75000"/>
                              <a:lumOff val="25000"/>
                            </a:schemeClr>
                          </a:solidFill>
                        </a:rPr>
                        <a:t>19</a:t>
                      </a:r>
                      <a:endParaRPr lang="en-US" sz="1400" dirty="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Better quality of work</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29</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27</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18</a:t>
                      </a:r>
                      <a:endParaRPr lang="en-US" sz="140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Reduced recruitment costs</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36</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25</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21</a:t>
                      </a:r>
                      <a:endParaRPr lang="en-US" sz="140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More rapport with customers</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27</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23</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17</a:t>
                      </a:r>
                      <a:endParaRPr lang="en-US" sz="140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Increased profits</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12</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22</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8</a:t>
                      </a:r>
                      <a:endParaRPr lang="en-US" sz="140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Wider customer base</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25</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21</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14</a:t>
                      </a:r>
                      <a:endParaRPr lang="en-US" sz="140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Increased morale</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30</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17</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19</a:t>
                      </a:r>
                      <a:endParaRPr lang="en-US" sz="140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Lower short-term absences</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27</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11</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19</a:t>
                      </a:r>
                      <a:endParaRPr lang="en-US" sz="140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Lower staff turnover</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48</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5</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27</a:t>
                      </a:r>
                      <a:endParaRPr lang="en-US" sz="140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No benefits</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0</a:t>
                      </a:r>
                      <a:endParaRPr lang="en-US" sz="1400">
                        <a:solidFill>
                          <a:schemeClr val="tx1">
                            <a:lumMod val="75000"/>
                            <a:lumOff val="25000"/>
                          </a:schemeClr>
                        </a:solidFill>
                      </a:endParaRPr>
                    </a:p>
                  </a:txBody>
                  <a:tcPr marT="45725" marB="45725" anchor="ctr"/>
                </a:tc>
              </a:tr>
              <a:tr h="304706">
                <a:tc>
                  <a:txBody>
                    <a:bodyPr/>
                    <a:lstStyle/>
                    <a:p>
                      <a:pPr algn="l">
                        <a:lnSpc>
                          <a:spcPct val="90000"/>
                        </a:lnSpc>
                      </a:pPr>
                      <a:r>
                        <a:rPr lang="en-US" sz="1400" smtClean="0">
                          <a:solidFill>
                            <a:schemeClr val="tx1">
                              <a:lumMod val="75000"/>
                              <a:lumOff val="25000"/>
                            </a:schemeClr>
                          </a:solidFill>
                        </a:rPr>
                        <a:t>Higher productivity</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18</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0</a:t>
                      </a:r>
                      <a:endParaRPr lang="en-US" sz="1400">
                        <a:solidFill>
                          <a:schemeClr val="tx1">
                            <a:lumMod val="75000"/>
                            <a:lumOff val="25000"/>
                          </a:schemeClr>
                        </a:solidFill>
                      </a:endParaRPr>
                    </a:p>
                  </a:txBody>
                  <a:tcPr marT="45725" marB="45725" anchor="ctr"/>
                </a:tc>
                <a:tc>
                  <a:txBody>
                    <a:bodyPr/>
                    <a:lstStyle/>
                    <a:p>
                      <a:pPr algn="ctr">
                        <a:lnSpc>
                          <a:spcPct val="90000"/>
                        </a:lnSpc>
                      </a:pPr>
                      <a:r>
                        <a:rPr lang="en-US" sz="1400" smtClean="0">
                          <a:solidFill>
                            <a:schemeClr val="tx1">
                              <a:lumMod val="75000"/>
                              <a:lumOff val="25000"/>
                            </a:schemeClr>
                          </a:solidFill>
                        </a:rPr>
                        <a:t>12</a:t>
                      </a:r>
                      <a:endParaRPr lang="en-US" sz="1400">
                        <a:solidFill>
                          <a:schemeClr val="tx1">
                            <a:lumMod val="75000"/>
                            <a:lumOff val="25000"/>
                          </a:schemeClr>
                        </a:solidFill>
                      </a:endParaRPr>
                    </a:p>
                  </a:txBody>
                  <a:tcPr marT="45725" marB="45725" anchor="ctr"/>
                </a:tc>
              </a:tr>
              <a:tr h="228433">
                <a:tc gridSpan="4">
                  <a:txBody>
                    <a:bodyPr/>
                    <a:lstStyle/>
                    <a:p>
                      <a:pPr algn="l">
                        <a:lnSpc>
                          <a:spcPct val="90000"/>
                        </a:lnSpc>
                      </a:pPr>
                      <a:r>
                        <a:rPr lang="en-US" sz="1050" b="1" dirty="0" smtClean="0">
                          <a:solidFill>
                            <a:srgbClr val="404040"/>
                          </a:solidFill>
                        </a:rPr>
                        <a:t>Note:</a:t>
                      </a:r>
                      <a:r>
                        <a:rPr lang="en-US" sz="1050" b="1" baseline="0" dirty="0" smtClean="0">
                          <a:solidFill>
                            <a:srgbClr val="404040"/>
                          </a:solidFill>
                        </a:rPr>
                        <a:t> </a:t>
                      </a:r>
                      <a:r>
                        <a:rPr lang="en-US" sz="1050" b="0" baseline="0" dirty="0" smtClean="0">
                          <a:solidFill>
                            <a:srgbClr val="404040"/>
                          </a:solidFill>
                        </a:rPr>
                        <a:t>percentage respondents</a:t>
                      </a:r>
                      <a:endParaRPr lang="en-US" sz="1050" b="1" dirty="0">
                        <a:solidFill>
                          <a:srgbClr val="404040"/>
                        </a:solidFill>
                      </a:endParaRPr>
                    </a:p>
                  </a:txBody>
                  <a:tcPr marT="45725" marB="45725" anchor="ctr"/>
                </a:tc>
                <a:tc hMerge="1">
                  <a:txBody>
                    <a:bodyPr/>
                    <a:lstStyle/>
                    <a:p>
                      <a:pPr algn="ctr">
                        <a:lnSpc>
                          <a:spcPct val="90000"/>
                        </a:lnSpc>
                      </a:pPr>
                      <a:endParaRPr lang="en-US" sz="1600" dirty="0"/>
                    </a:p>
                  </a:txBody>
                  <a:tcPr marT="45725" marB="45725" anchor="ctr"/>
                </a:tc>
                <a:tc hMerge="1">
                  <a:txBody>
                    <a:bodyPr/>
                    <a:lstStyle/>
                    <a:p>
                      <a:endParaRPr lang="en-GB"/>
                    </a:p>
                  </a:txBody>
                  <a:tcPr/>
                </a:tc>
                <a:tc hMerge="1">
                  <a:txBody>
                    <a:bodyPr/>
                    <a:lstStyle/>
                    <a:p>
                      <a:endParaRPr lang="en-GB"/>
                    </a:p>
                  </a:txBody>
                  <a:tcPr/>
                </a:tc>
              </a:tr>
            </a:tbl>
          </a:graphicData>
        </a:graphic>
      </p:graphicFrame>
      <p:sp>
        <p:nvSpPr>
          <p:cNvPr id="10309" name="TextBox 4"/>
          <p:cNvSpPr txBox="1">
            <a:spLocks noChangeArrowheads="1"/>
          </p:cNvSpPr>
          <p:nvPr/>
        </p:nvSpPr>
        <p:spPr bwMode="auto">
          <a:xfrm>
            <a:off x="6516216" y="6453336"/>
            <a:ext cx="22884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US" sz="1200">
                <a:solidFill>
                  <a:srgbClr val="404040"/>
                </a:solidFill>
                <a:latin typeface="Rockwell"/>
                <a:cs typeface="Rockwell"/>
              </a:rPr>
              <a:t>Source: </a:t>
            </a:r>
            <a:r>
              <a:rPr lang="en-US" sz="1200" smtClean="0">
                <a:solidFill>
                  <a:srgbClr val="404040"/>
                </a:solidFill>
                <a:latin typeface="Rockwell"/>
                <a:cs typeface="Rockwell"/>
              </a:rPr>
              <a:t>Parry and Tyson, 2009</a:t>
            </a:r>
            <a:endParaRPr lang="en-US" sz="1200">
              <a:solidFill>
                <a:srgbClr val="404040"/>
              </a:solidFill>
              <a:latin typeface="Rockwell"/>
              <a:cs typeface="Rockwell"/>
            </a:endParaRPr>
          </a:p>
        </p:txBody>
      </p:sp>
    </p:spTree>
    <p:extLst>
      <p:ext uri="{BB962C8B-B14F-4D97-AF65-F5344CB8AC3E}">
        <p14:creationId xmlns:p14="http://schemas.microsoft.com/office/powerpoint/2010/main" val="25554586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pt-PT" sz="2800" smtClean="0"/>
              <a:t>Equal </a:t>
            </a:r>
            <a:r>
              <a:rPr lang="pt-PT" sz="2800" err="1" smtClean="0"/>
              <a:t>Opportunities</a:t>
            </a:r>
            <a:r>
              <a:rPr lang="pt-PT" sz="2800" smtClean="0"/>
              <a:t> </a:t>
            </a:r>
            <a:r>
              <a:rPr lang="pt-PT" sz="2800" err="1" smtClean="0"/>
              <a:t>Approach</a:t>
            </a:r>
            <a:r>
              <a:rPr lang="pt-PT" sz="2800" smtClean="0"/>
              <a:t>:</a:t>
            </a:r>
            <a:br>
              <a:rPr lang="pt-PT" sz="2800" smtClean="0"/>
            </a:br>
            <a:r>
              <a:rPr lang="pt-PT" sz="2800" err="1" smtClean="0"/>
              <a:t>problems</a:t>
            </a:r>
            <a:r>
              <a:rPr lang="pt-PT" sz="2800" smtClean="0"/>
              <a:t> </a:t>
            </a:r>
            <a:r>
              <a:rPr lang="pt-PT" sz="2800" err="1" smtClean="0"/>
              <a:t>and</a:t>
            </a:r>
            <a:r>
              <a:rPr lang="pt-PT" sz="2800" smtClean="0"/>
              <a:t> </a:t>
            </a:r>
            <a:r>
              <a:rPr lang="pt-PT" sz="2800" err="1" smtClean="0"/>
              <a:t>criticisms</a:t>
            </a:r>
            <a:endParaRPr lang="pt-PT" sz="2800" smtClean="0"/>
          </a:p>
        </p:txBody>
      </p:sp>
      <p:sp>
        <p:nvSpPr>
          <p:cNvPr id="28675" name="Rectangle 3"/>
          <p:cNvSpPr>
            <a:spLocks noGrp="1" noChangeArrowheads="1"/>
          </p:cNvSpPr>
          <p:nvPr>
            <p:ph idx="1"/>
          </p:nvPr>
        </p:nvSpPr>
        <p:spPr>
          <a:xfrm>
            <a:off x="498474" y="1621294"/>
            <a:ext cx="7962354" cy="4688026"/>
          </a:xfrm>
        </p:spPr>
        <p:txBody>
          <a:bodyPr/>
          <a:lstStyle/>
          <a:p>
            <a:r>
              <a:rPr lang="en-GB" smtClean="0"/>
              <a:t>Bureaucratic focus on policies and procedures – cumbersome for managers – just compliance and not commitment – ‘empty shells’</a:t>
            </a:r>
          </a:p>
          <a:p>
            <a:r>
              <a:rPr lang="pt-PT" altLang="en-US" err="1" smtClean="0"/>
              <a:t>It</a:t>
            </a:r>
            <a:r>
              <a:rPr lang="pt-PT" altLang="en-US" smtClean="0"/>
              <a:t> </a:t>
            </a:r>
            <a:r>
              <a:rPr lang="pt-PT" altLang="en-US" err="1" smtClean="0"/>
              <a:t>could</a:t>
            </a:r>
            <a:r>
              <a:rPr lang="pt-PT" altLang="en-US" smtClean="0"/>
              <a:t> </a:t>
            </a:r>
            <a:r>
              <a:rPr lang="pt-PT" altLang="en-US" err="1" smtClean="0"/>
              <a:t>reinforce</a:t>
            </a:r>
            <a:r>
              <a:rPr lang="pt-PT" altLang="en-US" smtClean="0"/>
              <a:t> negative </a:t>
            </a:r>
            <a:r>
              <a:rPr lang="pt-PT" altLang="en-US" err="1" smtClean="0"/>
              <a:t>views</a:t>
            </a:r>
            <a:r>
              <a:rPr lang="pt-PT" altLang="en-US" smtClean="0"/>
              <a:t> </a:t>
            </a:r>
            <a:r>
              <a:rPr lang="pt-PT" altLang="en-US" err="1" smtClean="0"/>
              <a:t>of</a:t>
            </a:r>
            <a:r>
              <a:rPr lang="pt-PT" altLang="en-US" smtClean="0"/>
              <a:t> </a:t>
            </a:r>
            <a:r>
              <a:rPr lang="pt-PT" altLang="en-US" err="1" smtClean="0"/>
              <a:t>difference</a:t>
            </a:r>
            <a:r>
              <a:rPr lang="pt-PT" altLang="en-US" smtClean="0"/>
              <a:t> </a:t>
            </a:r>
            <a:r>
              <a:rPr lang="pt-PT" altLang="en-US" err="1" smtClean="0"/>
              <a:t>because</a:t>
            </a:r>
            <a:r>
              <a:rPr lang="pt-PT" altLang="en-US" smtClean="0"/>
              <a:t> </a:t>
            </a:r>
            <a:r>
              <a:rPr lang="pt-PT" altLang="en-US" err="1" smtClean="0"/>
              <a:t>they</a:t>
            </a:r>
            <a:r>
              <a:rPr lang="pt-PT" altLang="en-US" smtClean="0"/>
              <a:t> are </a:t>
            </a:r>
            <a:r>
              <a:rPr lang="pt-PT" altLang="en-US" err="1" smtClean="0"/>
              <a:t>based</a:t>
            </a:r>
            <a:r>
              <a:rPr lang="pt-PT" altLang="en-US" smtClean="0"/>
              <a:t> </a:t>
            </a:r>
            <a:r>
              <a:rPr lang="pt-PT" altLang="en-US" err="1" smtClean="0"/>
              <a:t>on</a:t>
            </a:r>
            <a:r>
              <a:rPr lang="pt-PT" altLang="en-US" smtClean="0"/>
              <a:t> </a:t>
            </a:r>
            <a:r>
              <a:rPr lang="pt-PT" altLang="en-US" err="1" smtClean="0"/>
              <a:t>the</a:t>
            </a:r>
            <a:r>
              <a:rPr lang="pt-PT" altLang="en-US" smtClean="0"/>
              <a:t> </a:t>
            </a:r>
            <a:r>
              <a:rPr lang="pt-PT" altLang="en-US" err="1" smtClean="0"/>
              <a:t>sameness</a:t>
            </a:r>
            <a:r>
              <a:rPr lang="pt-PT" altLang="en-US" smtClean="0"/>
              <a:t> </a:t>
            </a:r>
            <a:r>
              <a:rPr lang="pt-PT" altLang="en-US" err="1" smtClean="0"/>
              <a:t>of</a:t>
            </a:r>
            <a:r>
              <a:rPr lang="pt-PT" altLang="en-US" smtClean="0"/>
              <a:t> </a:t>
            </a:r>
            <a:r>
              <a:rPr lang="pt-PT" altLang="en-US" err="1" smtClean="0"/>
              <a:t>treatment</a:t>
            </a:r>
            <a:r>
              <a:rPr lang="pt-PT" altLang="en-US" smtClean="0"/>
              <a:t> (</a:t>
            </a:r>
            <a:r>
              <a:rPr lang="pt-PT" altLang="en-US" err="1" smtClean="0"/>
              <a:t>Foster</a:t>
            </a:r>
            <a:r>
              <a:rPr lang="pt-PT" altLang="en-US" smtClean="0"/>
              <a:t> </a:t>
            </a:r>
            <a:r>
              <a:rPr lang="pt-PT" altLang="en-US" err="1" smtClean="0"/>
              <a:t>and</a:t>
            </a:r>
            <a:r>
              <a:rPr lang="pt-PT" altLang="en-US" smtClean="0"/>
              <a:t> </a:t>
            </a:r>
            <a:r>
              <a:rPr lang="pt-PT" altLang="en-US" err="1" smtClean="0"/>
              <a:t>Harris</a:t>
            </a:r>
            <a:r>
              <a:rPr lang="pt-PT" altLang="en-US" smtClean="0"/>
              <a:t>, 2005)</a:t>
            </a:r>
          </a:p>
          <a:p>
            <a:pPr lvl="1"/>
            <a:r>
              <a:rPr lang="pt-PT" altLang="en-US" err="1" smtClean="0"/>
              <a:t>Workforce</a:t>
            </a:r>
            <a:r>
              <a:rPr lang="pt-PT" altLang="en-US" smtClean="0"/>
              <a:t> </a:t>
            </a:r>
            <a:r>
              <a:rPr lang="pt-PT" altLang="en-US" err="1" smtClean="0"/>
              <a:t>consists</a:t>
            </a:r>
            <a:r>
              <a:rPr lang="pt-PT" altLang="en-US" smtClean="0"/>
              <a:t> </a:t>
            </a:r>
            <a:r>
              <a:rPr lang="pt-PT" altLang="en-US" err="1" smtClean="0"/>
              <a:t>of</a:t>
            </a:r>
            <a:r>
              <a:rPr lang="pt-PT" altLang="en-US" smtClean="0"/>
              <a:t> </a:t>
            </a:r>
            <a:r>
              <a:rPr lang="pt-PT" altLang="en-US" err="1" smtClean="0"/>
              <a:t>diverse</a:t>
            </a:r>
            <a:r>
              <a:rPr lang="pt-PT" altLang="en-US" smtClean="0"/>
              <a:t> social </a:t>
            </a:r>
            <a:r>
              <a:rPr lang="pt-PT" altLang="en-US" err="1" smtClean="0"/>
              <a:t>groups</a:t>
            </a:r>
            <a:r>
              <a:rPr lang="pt-PT" altLang="en-US" smtClean="0"/>
              <a:t> </a:t>
            </a:r>
            <a:r>
              <a:rPr lang="pt-PT" altLang="en-US" err="1" smtClean="0"/>
              <a:t>and</a:t>
            </a:r>
            <a:r>
              <a:rPr lang="pt-PT" altLang="en-US" smtClean="0"/>
              <a:t> </a:t>
            </a:r>
            <a:r>
              <a:rPr lang="pt-PT" altLang="en-US" err="1" smtClean="0"/>
              <a:t>individuals</a:t>
            </a:r>
            <a:r>
              <a:rPr lang="pt-PT" altLang="en-US" smtClean="0"/>
              <a:t> </a:t>
            </a:r>
            <a:r>
              <a:rPr lang="pt-PT" altLang="en-US" err="1" smtClean="0"/>
              <a:t>that</a:t>
            </a:r>
            <a:r>
              <a:rPr lang="pt-PT" altLang="en-US" smtClean="0"/>
              <a:t> can </a:t>
            </a:r>
            <a:r>
              <a:rPr lang="pt-PT" altLang="en-US" err="1" smtClean="0"/>
              <a:t>make</a:t>
            </a:r>
            <a:r>
              <a:rPr lang="pt-PT" altLang="en-US" smtClean="0"/>
              <a:t> </a:t>
            </a:r>
            <a:r>
              <a:rPr lang="pt-PT" altLang="en-US" err="1" smtClean="0"/>
              <a:t>different</a:t>
            </a:r>
            <a:r>
              <a:rPr lang="pt-PT" altLang="en-US" smtClean="0"/>
              <a:t> </a:t>
            </a:r>
            <a:r>
              <a:rPr lang="pt-PT" altLang="en-US" err="1" smtClean="0"/>
              <a:t>but</a:t>
            </a:r>
            <a:r>
              <a:rPr lang="pt-PT" altLang="en-US" smtClean="0"/>
              <a:t> </a:t>
            </a:r>
            <a:r>
              <a:rPr lang="pt-PT" altLang="en-US" err="1" smtClean="0"/>
              <a:t>valuable</a:t>
            </a:r>
            <a:r>
              <a:rPr lang="pt-PT" altLang="en-US" smtClean="0"/>
              <a:t> </a:t>
            </a:r>
            <a:r>
              <a:rPr lang="pt-PT" altLang="en-US" err="1" smtClean="0"/>
              <a:t>contributions</a:t>
            </a:r>
            <a:r>
              <a:rPr lang="pt-PT" altLang="en-US" smtClean="0"/>
              <a:t> to </a:t>
            </a:r>
            <a:r>
              <a:rPr lang="pt-PT" altLang="en-US" err="1" smtClean="0"/>
              <a:t>the</a:t>
            </a:r>
            <a:r>
              <a:rPr lang="pt-PT" altLang="en-US" smtClean="0"/>
              <a:t> </a:t>
            </a:r>
            <a:r>
              <a:rPr lang="pt-PT" altLang="en-US" err="1" smtClean="0"/>
              <a:t>organisation</a:t>
            </a:r>
            <a:endParaRPr lang="pt-PT" altLang="en-US" smtClean="0"/>
          </a:p>
          <a:p>
            <a:r>
              <a:rPr lang="pt-PT" altLang="en-US" smtClean="0"/>
              <a:t>Business </a:t>
            </a:r>
            <a:r>
              <a:rPr lang="pt-PT" altLang="en-US" err="1" smtClean="0"/>
              <a:t>decision</a:t>
            </a:r>
            <a:r>
              <a:rPr lang="pt-PT" altLang="en-US" smtClean="0"/>
              <a:t> </a:t>
            </a:r>
            <a:r>
              <a:rPr lang="pt-PT" altLang="en-US" err="1" smtClean="0"/>
              <a:t>making</a:t>
            </a:r>
            <a:r>
              <a:rPr lang="pt-PT" altLang="en-US" smtClean="0"/>
              <a:t> </a:t>
            </a:r>
            <a:r>
              <a:rPr lang="pt-PT" altLang="en-US" err="1" smtClean="0"/>
              <a:t>is</a:t>
            </a:r>
            <a:r>
              <a:rPr lang="pt-PT" altLang="en-US" smtClean="0"/>
              <a:t> </a:t>
            </a:r>
            <a:r>
              <a:rPr lang="pt-PT" altLang="en-US" err="1" smtClean="0"/>
              <a:t>not</a:t>
            </a:r>
            <a:r>
              <a:rPr lang="pt-PT" altLang="en-US" smtClean="0"/>
              <a:t> </a:t>
            </a:r>
            <a:r>
              <a:rPr lang="pt-PT" altLang="en-US" err="1" smtClean="0"/>
              <a:t>primarily</a:t>
            </a:r>
            <a:r>
              <a:rPr lang="pt-PT" altLang="en-US" smtClean="0"/>
              <a:t> </a:t>
            </a:r>
            <a:r>
              <a:rPr lang="pt-PT" altLang="en-US" err="1" smtClean="0"/>
              <a:t>guided</a:t>
            </a:r>
            <a:r>
              <a:rPr lang="pt-PT" altLang="en-US" smtClean="0"/>
              <a:t> </a:t>
            </a:r>
            <a:r>
              <a:rPr lang="pt-PT" altLang="en-US" err="1" smtClean="0"/>
              <a:t>by</a:t>
            </a:r>
            <a:r>
              <a:rPr lang="pt-PT" altLang="en-US" smtClean="0"/>
              <a:t> social justice, </a:t>
            </a:r>
            <a:r>
              <a:rPr lang="pt-PT" altLang="en-US" err="1" smtClean="0"/>
              <a:t>but</a:t>
            </a:r>
            <a:r>
              <a:rPr lang="pt-PT" altLang="en-US" smtClean="0"/>
              <a:t> </a:t>
            </a:r>
            <a:r>
              <a:rPr lang="pt-PT" altLang="en-US" err="1" smtClean="0"/>
              <a:t>by</a:t>
            </a:r>
            <a:r>
              <a:rPr lang="pt-PT" altLang="en-US" smtClean="0"/>
              <a:t> </a:t>
            </a:r>
            <a:r>
              <a:rPr lang="pt-PT" altLang="en-US" err="1" smtClean="0"/>
              <a:t>profit</a:t>
            </a:r>
            <a:r>
              <a:rPr lang="pt-PT" altLang="en-US" smtClean="0"/>
              <a:t> </a:t>
            </a:r>
            <a:r>
              <a:rPr lang="pt-PT" altLang="en-US" err="1" smtClean="0"/>
              <a:t>and</a:t>
            </a:r>
            <a:r>
              <a:rPr lang="pt-PT" altLang="en-US" smtClean="0"/>
              <a:t> </a:t>
            </a:r>
            <a:r>
              <a:rPr lang="pt-PT" altLang="en-US" err="1" smtClean="0"/>
              <a:t>efficiency</a:t>
            </a:r>
            <a:r>
              <a:rPr lang="pt-PT" altLang="en-US" smtClean="0"/>
              <a:t> (</a:t>
            </a:r>
            <a:r>
              <a:rPr lang="pt-PT" altLang="en-US" err="1" smtClean="0"/>
              <a:t>Noon</a:t>
            </a:r>
            <a:r>
              <a:rPr lang="pt-PT" altLang="en-US" smtClean="0"/>
              <a:t>, 2004)</a:t>
            </a:r>
          </a:p>
          <a:p>
            <a:endParaRPr lang="pt-PT" altLang="en-US" smtClean="0"/>
          </a:p>
          <a:p>
            <a:endParaRPr lang="pt-PT" altLang="en-US" smtClean="0"/>
          </a:p>
          <a:p>
            <a:endParaRPr lang="pt-PT" altLang="en-US" smtClean="0"/>
          </a:p>
          <a:p>
            <a:endParaRPr lang="pt-PT" altLang="en-US" smtClean="0"/>
          </a:p>
        </p:txBody>
      </p:sp>
    </p:spTree>
    <p:extLst>
      <p:ext uri="{BB962C8B-B14F-4D97-AF65-F5344CB8AC3E}">
        <p14:creationId xmlns:p14="http://schemas.microsoft.com/office/powerpoint/2010/main" val="6403596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t>Characteristics covered in Organizational Written Equality policies</a:t>
            </a:r>
            <a:br>
              <a:rPr lang="en-US" sz="2800" smtClean="0"/>
            </a:br>
            <a:endParaRPr lang="en-US" sz="2800"/>
          </a:p>
        </p:txBody>
      </p:sp>
      <p:grpSp>
        <p:nvGrpSpPr>
          <p:cNvPr id="120" name="Group 119"/>
          <p:cNvGrpSpPr/>
          <p:nvPr/>
        </p:nvGrpSpPr>
        <p:grpSpPr>
          <a:xfrm>
            <a:off x="447030" y="1821740"/>
            <a:ext cx="8025830" cy="4775612"/>
            <a:chOff x="447030" y="1556792"/>
            <a:chExt cx="8025830" cy="4775612"/>
          </a:xfrm>
        </p:grpSpPr>
        <p:sp>
          <p:nvSpPr>
            <p:cNvPr id="7" name="object 5"/>
            <p:cNvSpPr/>
            <p:nvPr/>
          </p:nvSpPr>
          <p:spPr>
            <a:xfrm>
              <a:off x="4694169" y="1882053"/>
              <a:ext cx="0" cy="79959"/>
            </a:xfrm>
            <a:custGeom>
              <a:avLst/>
              <a:gdLst/>
              <a:ahLst/>
              <a:cxnLst/>
              <a:rect l="l" t="t" r="r" b="b"/>
              <a:pathLst>
                <a:path h="51434">
                  <a:moveTo>
                    <a:pt x="0" y="0"/>
                  </a:moveTo>
                  <a:lnTo>
                    <a:pt x="0" y="50872"/>
                  </a:lnTo>
                </a:path>
              </a:pathLst>
            </a:custGeom>
            <a:ln w="6350">
              <a:solidFill>
                <a:srgbClr val="9D9D9C"/>
              </a:solidFill>
            </a:ln>
          </p:spPr>
          <p:txBody>
            <a:bodyPr wrap="square" lIns="0" tIns="0" rIns="0" bIns="0" rtlCol="0">
              <a:spAutoFit/>
            </a:bodyPr>
            <a:lstStyle/>
            <a:p>
              <a:endParaRPr/>
            </a:p>
          </p:txBody>
        </p:sp>
        <p:sp>
          <p:nvSpPr>
            <p:cNvPr id="8" name="object 6"/>
            <p:cNvSpPr/>
            <p:nvPr/>
          </p:nvSpPr>
          <p:spPr>
            <a:xfrm>
              <a:off x="4694169" y="2296926"/>
              <a:ext cx="0" cy="60216"/>
            </a:xfrm>
            <a:custGeom>
              <a:avLst/>
              <a:gdLst/>
              <a:ahLst/>
              <a:cxnLst/>
              <a:rect l="l" t="t" r="r" b="b"/>
              <a:pathLst>
                <a:path h="38734">
                  <a:moveTo>
                    <a:pt x="0" y="0"/>
                  </a:moveTo>
                  <a:lnTo>
                    <a:pt x="0" y="38265"/>
                  </a:lnTo>
                </a:path>
              </a:pathLst>
            </a:custGeom>
            <a:ln w="6350">
              <a:solidFill>
                <a:srgbClr val="9D9D9C"/>
              </a:solidFill>
            </a:ln>
          </p:spPr>
          <p:txBody>
            <a:bodyPr wrap="square" lIns="0" tIns="0" rIns="0" bIns="0" rtlCol="0">
              <a:spAutoFit/>
            </a:bodyPr>
            <a:lstStyle/>
            <a:p>
              <a:endParaRPr/>
            </a:p>
          </p:txBody>
        </p:sp>
        <p:sp>
          <p:nvSpPr>
            <p:cNvPr id="9" name="object 7"/>
            <p:cNvSpPr/>
            <p:nvPr/>
          </p:nvSpPr>
          <p:spPr>
            <a:xfrm>
              <a:off x="4694169" y="2692201"/>
              <a:ext cx="0" cy="51332"/>
            </a:xfrm>
            <a:custGeom>
              <a:avLst/>
              <a:gdLst/>
              <a:ahLst/>
              <a:cxnLst/>
              <a:rect l="l" t="t" r="r" b="b"/>
              <a:pathLst>
                <a:path h="33020">
                  <a:moveTo>
                    <a:pt x="0" y="0"/>
                  </a:moveTo>
                  <a:lnTo>
                    <a:pt x="0" y="32550"/>
                  </a:lnTo>
                </a:path>
              </a:pathLst>
            </a:custGeom>
            <a:ln w="6350">
              <a:solidFill>
                <a:srgbClr val="9D9D9C"/>
              </a:solidFill>
            </a:ln>
          </p:spPr>
          <p:txBody>
            <a:bodyPr wrap="square" lIns="0" tIns="0" rIns="0" bIns="0" rtlCol="0">
              <a:spAutoFit/>
            </a:bodyPr>
            <a:lstStyle/>
            <a:p>
              <a:endParaRPr/>
            </a:p>
          </p:txBody>
        </p:sp>
        <p:sp>
          <p:nvSpPr>
            <p:cNvPr id="10" name="object 8"/>
            <p:cNvSpPr/>
            <p:nvPr/>
          </p:nvSpPr>
          <p:spPr>
            <a:xfrm>
              <a:off x="4694169" y="3078592"/>
              <a:ext cx="0" cy="47383"/>
            </a:xfrm>
            <a:custGeom>
              <a:avLst/>
              <a:gdLst/>
              <a:ahLst/>
              <a:cxnLst/>
              <a:rect l="l" t="t" r="r" b="b"/>
              <a:pathLst>
                <a:path h="30479">
                  <a:moveTo>
                    <a:pt x="0" y="0"/>
                  </a:moveTo>
                  <a:lnTo>
                    <a:pt x="0" y="29883"/>
                  </a:lnTo>
                </a:path>
              </a:pathLst>
            </a:custGeom>
            <a:ln w="6350">
              <a:solidFill>
                <a:srgbClr val="9D9D9C"/>
              </a:solidFill>
            </a:ln>
          </p:spPr>
          <p:txBody>
            <a:bodyPr wrap="square" lIns="0" tIns="0" rIns="0" bIns="0" rtlCol="0">
              <a:spAutoFit/>
            </a:bodyPr>
            <a:lstStyle/>
            <a:p>
              <a:endParaRPr/>
            </a:p>
          </p:txBody>
        </p:sp>
        <p:sp>
          <p:nvSpPr>
            <p:cNvPr id="11" name="object 9"/>
            <p:cNvSpPr/>
            <p:nvPr/>
          </p:nvSpPr>
          <p:spPr>
            <a:xfrm>
              <a:off x="4694169" y="3460836"/>
              <a:ext cx="0" cy="47383"/>
            </a:xfrm>
            <a:custGeom>
              <a:avLst/>
              <a:gdLst/>
              <a:ahLst/>
              <a:cxnLst/>
              <a:rect l="l" t="t" r="r" b="b"/>
              <a:pathLst>
                <a:path h="30479">
                  <a:moveTo>
                    <a:pt x="0" y="0"/>
                  </a:moveTo>
                  <a:lnTo>
                    <a:pt x="0" y="29883"/>
                  </a:lnTo>
                </a:path>
              </a:pathLst>
            </a:custGeom>
            <a:ln w="6350">
              <a:solidFill>
                <a:srgbClr val="9D9D9C"/>
              </a:solidFill>
            </a:ln>
          </p:spPr>
          <p:txBody>
            <a:bodyPr wrap="square" lIns="0" tIns="0" rIns="0" bIns="0" rtlCol="0">
              <a:spAutoFit/>
            </a:bodyPr>
            <a:lstStyle/>
            <a:p>
              <a:endParaRPr/>
            </a:p>
          </p:txBody>
        </p:sp>
        <p:sp>
          <p:nvSpPr>
            <p:cNvPr id="12" name="object 10"/>
            <p:cNvSpPr/>
            <p:nvPr/>
          </p:nvSpPr>
          <p:spPr>
            <a:xfrm>
              <a:off x="4694169" y="3843079"/>
              <a:ext cx="0" cy="42447"/>
            </a:xfrm>
            <a:custGeom>
              <a:avLst/>
              <a:gdLst/>
              <a:ahLst/>
              <a:cxnLst/>
              <a:rect l="l" t="t" r="r" b="b"/>
              <a:pathLst>
                <a:path h="27304">
                  <a:moveTo>
                    <a:pt x="0" y="0"/>
                  </a:moveTo>
                  <a:lnTo>
                    <a:pt x="0" y="27279"/>
                  </a:lnTo>
                </a:path>
              </a:pathLst>
            </a:custGeom>
            <a:ln w="6350">
              <a:solidFill>
                <a:srgbClr val="9D9D9C"/>
              </a:solidFill>
            </a:ln>
          </p:spPr>
          <p:txBody>
            <a:bodyPr wrap="square" lIns="0" tIns="0" rIns="0" bIns="0" rtlCol="0">
              <a:spAutoFit/>
            </a:bodyPr>
            <a:lstStyle/>
            <a:p>
              <a:endParaRPr/>
            </a:p>
          </p:txBody>
        </p:sp>
        <p:sp>
          <p:nvSpPr>
            <p:cNvPr id="13" name="object 11"/>
            <p:cNvSpPr/>
            <p:nvPr/>
          </p:nvSpPr>
          <p:spPr>
            <a:xfrm>
              <a:off x="4694169" y="4221276"/>
              <a:ext cx="0" cy="46396"/>
            </a:xfrm>
            <a:custGeom>
              <a:avLst/>
              <a:gdLst/>
              <a:ahLst/>
              <a:cxnLst/>
              <a:rect l="l" t="t" r="r" b="b"/>
              <a:pathLst>
                <a:path h="29845">
                  <a:moveTo>
                    <a:pt x="0" y="0"/>
                  </a:moveTo>
                  <a:lnTo>
                    <a:pt x="0" y="29514"/>
                  </a:lnTo>
                </a:path>
              </a:pathLst>
            </a:custGeom>
            <a:ln w="6350">
              <a:solidFill>
                <a:srgbClr val="9D9D9C"/>
              </a:solidFill>
            </a:ln>
          </p:spPr>
          <p:txBody>
            <a:bodyPr wrap="square" lIns="0" tIns="0" rIns="0" bIns="0" rtlCol="0">
              <a:spAutoFit/>
            </a:bodyPr>
            <a:lstStyle/>
            <a:p>
              <a:endParaRPr/>
            </a:p>
          </p:txBody>
        </p:sp>
        <p:sp>
          <p:nvSpPr>
            <p:cNvPr id="14" name="object 12"/>
            <p:cNvSpPr/>
            <p:nvPr/>
          </p:nvSpPr>
          <p:spPr>
            <a:xfrm>
              <a:off x="4694167" y="4602948"/>
              <a:ext cx="0" cy="60216"/>
            </a:xfrm>
            <a:custGeom>
              <a:avLst/>
              <a:gdLst/>
              <a:ahLst/>
              <a:cxnLst/>
              <a:rect l="l" t="t" r="r" b="b"/>
              <a:pathLst>
                <a:path h="38734">
                  <a:moveTo>
                    <a:pt x="0" y="0"/>
                  </a:moveTo>
                  <a:lnTo>
                    <a:pt x="0" y="38582"/>
                  </a:lnTo>
                </a:path>
              </a:pathLst>
            </a:custGeom>
            <a:ln w="6350">
              <a:solidFill>
                <a:srgbClr val="9D9D9C"/>
              </a:solidFill>
            </a:ln>
          </p:spPr>
          <p:txBody>
            <a:bodyPr wrap="square" lIns="0" tIns="0" rIns="0" bIns="0" rtlCol="0">
              <a:spAutoFit/>
            </a:bodyPr>
            <a:lstStyle/>
            <a:p>
              <a:endParaRPr/>
            </a:p>
          </p:txBody>
        </p:sp>
        <p:sp>
          <p:nvSpPr>
            <p:cNvPr id="15" name="object 13"/>
            <p:cNvSpPr/>
            <p:nvPr/>
          </p:nvSpPr>
          <p:spPr>
            <a:xfrm>
              <a:off x="4694167" y="4998714"/>
              <a:ext cx="0" cy="54293"/>
            </a:xfrm>
            <a:custGeom>
              <a:avLst/>
              <a:gdLst/>
              <a:ahLst/>
              <a:cxnLst/>
              <a:rect l="l" t="t" r="r" b="b"/>
              <a:pathLst>
                <a:path h="34925">
                  <a:moveTo>
                    <a:pt x="0" y="0"/>
                  </a:moveTo>
                  <a:lnTo>
                    <a:pt x="0" y="34455"/>
                  </a:lnTo>
                </a:path>
              </a:pathLst>
            </a:custGeom>
            <a:ln w="6350">
              <a:solidFill>
                <a:srgbClr val="9D9D9C"/>
              </a:solidFill>
            </a:ln>
          </p:spPr>
          <p:txBody>
            <a:bodyPr wrap="square" lIns="0" tIns="0" rIns="0" bIns="0" rtlCol="0">
              <a:spAutoFit/>
            </a:bodyPr>
            <a:lstStyle/>
            <a:p>
              <a:endParaRPr/>
            </a:p>
          </p:txBody>
        </p:sp>
        <p:sp>
          <p:nvSpPr>
            <p:cNvPr id="16" name="object 14"/>
            <p:cNvSpPr/>
            <p:nvPr/>
          </p:nvSpPr>
          <p:spPr>
            <a:xfrm>
              <a:off x="4694167" y="5220173"/>
              <a:ext cx="0" cy="643622"/>
            </a:xfrm>
            <a:custGeom>
              <a:avLst/>
              <a:gdLst/>
              <a:ahLst/>
              <a:cxnLst/>
              <a:rect l="l" t="t" r="r" b="b"/>
              <a:pathLst>
                <a:path h="414020">
                  <a:moveTo>
                    <a:pt x="0" y="0"/>
                  </a:moveTo>
                  <a:lnTo>
                    <a:pt x="0" y="413781"/>
                  </a:lnTo>
                </a:path>
              </a:pathLst>
            </a:custGeom>
            <a:ln w="6350">
              <a:solidFill>
                <a:srgbClr val="9D9D9C"/>
              </a:solidFill>
            </a:ln>
          </p:spPr>
          <p:txBody>
            <a:bodyPr wrap="square" lIns="0" tIns="0" rIns="0" bIns="0" rtlCol="0">
              <a:spAutoFit/>
            </a:bodyPr>
            <a:lstStyle/>
            <a:p>
              <a:endParaRPr/>
            </a:p>
          </p:txBody>
        </p:sp>
        <p:sp>
          <p:nvSpPr>
            <p:cNvPr id="17" name="object 15"/>
            <p:cNvSpPr/>
            <p:nvPr/>
          </p:nvSpPr>
          <p:spPr>
            <a:xfrm>
              <a:off x="5608185" y="1882053"/>
              <a:ext cx="0" cy="79959"/>
            </a:xfrm>
            <a:custGeom>
              <a:avLst/>
              <a:gdLst/>
              <a:ahLst/>
              <a:cxnLst/>
              <a:rect l="l" t="t" r="r" b="b"/>
              <a:pathLst>
                <a:path h="51434">
                  <a:moveTo>
                    <a:pt x="0" y="0"/>
                  </a:moveTo>
                  <a:lnTo>
                    <a:pt x="0" y="50872"/>
                  </a:lnTo>
                </a:path>
              </a:pathLst>
            </a:custGeom>
            <a:ln w="6350">
              <a:solidFill>
                <a:srgbClr val="9D9D9C"/>
              </a:solidFill>
            </a:ln>
          </p:spPr>
          <p:txBody>
            <a:bodyPr wrap="square" lIns="0" tIns="0" rIns="0" bIns="0" rtlCol="0">
              <a:spAutoFit/>
            </a:bodyPr>
            <a:lstStyle/>
            <a:p>
              <a:endParaRPr/>
            </a:p>
          </p:txBody>
        </p:sp>
        <p:sp>
          <p:nvSpPr>
            <p:cNvPr id="18" name="object 16"/>
            <p:cNvSpPr/>
            <p:nvPr/>
          </p:nvSpPr>
          <p:spPr>
            <a:xfrm>
              <a:off x="5608188" y="2296926"/>
              <a:ext cx="0" cy="60216"/>
            </a:xfrm>
            <a:custGeom>
              <a:avLst/>
              <a:gdLst/>
              <a:ahLst/>
              <a:cxnLst/>
              <a:rect l="l" t="t" r="r" b="b"/>
              <a:pathLst>
                <a:path h="38734">
                  <a:moveTo>
                    <a:pt x="0" y="0"/>
                  </a:moveTo>
                  <a:lnTo>
                    <a:pt x="0" y="38265"/>
                  </a:lnTo>
                </a:path>
              </a:pathLst>
            </a:custGeom>
            <a:ln w="6350">
              <a:solidFill>
                <a:srgbClr val="9D9D9C"/>
              </a:solidFill>
            </a:ln>
          </p:spPr>
          <p:txBody>
            <a:bodyPr wrap="square" lIns="0" tIns="0" rIns="0" bIns="0" rtlCol="0">
              <a:spAutoFit/>
            </a:bodyPr>
            <a:lstStyle/>
            <a:p>
              <a:endParaRPr/>
            </a:p>
          </p:txBody>
        </p:sp>
        <p:sp>
          <p:nvSpPr>
            <p:cNvPr id="19" name="object 17"/>
            <p:cNvSpPr/>
            <p:nvPr/>
          </p:nvSpPr>
          <p:spPr>
            <a:xfrm>
              <a:off x="5608188" y="2692201"/>
              <a:ext cx="0" cy="51332"/>
            </a:xfrm>
            <a:custGeom>
              <a:avLst/>
              <a:gdLst/>
              <a:ahLst/>
              <a:cxnLst/>
              <a:rect l="l" t="t" r="r" b="b"/>
              <a:pathLst>
                <a:path h="33020">
                  <a:moveTo>
                    <a:pt x="0" y="0"/>
                  </a:moveTo>
                  <a:lnTo>
                    <a:pt x="0" y="32550"/>
                  </a:lnTo>
                </a:path>
              </a:pathLst>
            </a:custGeom>
            <a:ln w="6350">
              <a:solidFill>
                <a:srgbClr val="9D9D9C"/>
              </a:solidFill>
            </a:ln>
          </p:spPr>
          <p:txBody>
            <a:bodyPr wrap="square" lIns="0" tIns="0" rIns="0" bIns="0" rtlCol="0">
              <a:spAutoFit/>
            </a:bodyPr>
            <a:lstStyle/>
            <a:p>
              <a:endParaRPr/>
            </a:p>
          </p:txBody>
        </p:sp>
        <p:sp>
          <p:nvSpPr>
            <p:cNvPr id="20" name="object 18"/>
            <p:cNvSpPr/>
            <p:nvPr/>
          </p:nvSpPr>
          <p:spPr>
            <a:xfrm>
              <a:off x="5608188" y="3078592"/>
              <a:ext cx="0" cy="47383"/>
            </a:xfrm>
            <a:custGeom>
              <a:avLst/>
              <a:gdLst/>
              <a:ahLst/>
              <a:cxnLst/>
              <a:rect l="l" t="t" r="r" b="b"/>
              <a:pathLst>
                <a:path h="30479">
                  <a:moveTo>
                    <a:pt x="0" y="0"/>
                  </a:moveTo>
                  <a:lnTo>
                    <a:pt x="0" y="29883"/>
                  </a:lnTo>
                </a:path>
              </a:pathLst>
            </a:custGeom>
            <a:ln w="6350">
              <a:solidFill>
                <a:srgbClr val="9D9D9C"/>
              </a:solidFill>
            </a:ln>
          </p:spPr>
          <p:txBody>
            <a:bodyPr wrap="square" lIns="0" tIns="0" rIns="0" bIns="0" rtlCol="0">
              <a:spAutoFit/>
            </a:bodyPr>
            <a:lstStyle/>
            <a:p>
              <a:endParaRPr/>
            </a:p>
          </p:txBody>
        </p:sp>
        <p:sp>
          <p:nvSpPr>
            <p:cNvPr id="21" name="object 19"/>
            <p:cNvSpPr/>
            <p:nvPr/>
          </p:nvSpPr>
          <p:spPr>
            <a:xfrm>
              <a:off x="5608188" y="3460836"/>
              <a:ext cx="0" cy="47383"/>
            </a:xfrm>
            <a:custGeom>
              <a:avLst/>
              <a:gdLst/>
              <a:ahLst/>
              <a:cxnLst/>
              <a:rect l="l" t="t" r="r" b="b"/>
              <a:pathLst>
                <a:path h="30479">
                  <a:moveTo>
                    <a:pt x="0" y="0"/>
                  </a:moveTo>
                  <a:lnTo>
                    <a:pt x="0" y="29883"/>
                  </a:lnTo>
                </a:path>
              </a:pathLst>
            </a:custGeom>
            <a:ln w="6350">
              <a:solidFill>
                <a:srgbClr val="9D9D9C"/>
              </a:solidFill>
            </a:ln>
          </p:spPr>
          <p:txBody>
            <a:bodyPr wrap="square" lIns="0" tIns="0" rIns="0" bIns="0" rtlCol="0">
              <a:spAutoFit/>
            </a:bodyPr>
            <a:lstStyle/>
            <a:p>
              <a:endParaRPr/>
            </a:p>
          </p:txBody>
        </p:sp>
        <p:sp>
          <p:nvSpPr>
            <p:cNvPr id="22" name="object 20"/>
            <p:cNvSpPr/>
            <p:nvPr/>
          </p:nvSpPr>
          <p:spPr>
            <a:xfrm>
              <a:off x="5608188" y="3843079"/>
              <a:ext cx="0" cy="42447"/>
            </a:xfrm>
            <a:custGeom>
              <a:avLst/>
              <a:gdLst/>
              <a:ahLst/>
              <a:cxnLst/>
              <a:rect l="l" t="t" r="r" b="b"/>
              <a:pathLst>
                <a:path h="27304">
                  <a:moveTo>
                    <a:pt x="0" y="0"/>
                  </a:moveTo>
                  <a:lnTo>
                    <a:pt x="0" y="27279"/>
                  </a:lnTo>
                </a:path>
              </a:pathLst>
            </a:custGeom>
            <a:ln w="6350">
              <a:solidFill>
                <a:srgbClr val="9D9D9C"/>
              </a:solidFill>
            </a:ln>
          </p:spPr>
          <p:txBody>
            <a:bodyPr wrap="square" lIns="0" tIns="0" rIns="0" bIns="0" rtlCol="0">
              <a:spAutoFit/>
            </a:bodyPr>
            <a:lstStyle/>
            <a:p>
              <a:endParaRPr/>
            </a:p>
          </p:txBody>
        </p:sp>
        <p:sp>
          <p:nvSpPr>
            <p:cNvPr id="23" name="object 21"/>
            <p:cNvSpPr/>
            <p:nvPr/>
          </p:nvSpPr>
          <p:spPr>
            <a:xfrm>
              <a:off x="5608191" y="4221276"/>
              <a:ext cx="0" cy="46396"/>
            </a:xfrm>
            <a:custGeom>
              <a:avLst/>
              <a:gdLst/>
              <a:ahLst/>
              <a:cxnLst/>
              <a:rect l="l" t="t" r="r" b="b"/>
              <a:pathLst>
                <a:path h="29845">
                  <a:moveTo>
                    <a:pt x="0" y="0"/>
                  </a:moveTo>
                  <a:lnTo>
                    <a:pt x="0" y="29514"/>
                  </a:lnTo>
                </a:path>
              </a:pathLst>
            </a:custGeom>
            <a:ln w="6350">
              <a:solidFill>
                <a:srgbClr val="9D9D9C"/>
              </a:solidFill>
            </a:ln>
          </p:spPr>
          <p:txBody>
            <a:bodyPr wrap="square" lIns="0" tIns="0" rIns="0" bIns="0" rtlCol="0">
              <a:spAutoFit/>
            </a:bodyPr>
            <a:lstStyle/>
            <a:p>
              <a:endParaRPr/>
            </a:p>
          </p:txBody>
        </p:sp>
        <p:sp>
          <p:nvSpPr>
            <p:cNvPr id="24" name="object 22"/>
            <p:cNvSpPr/>
            <p:nvPr/>
          </p:nvSpPr>
          <p:spPr>
            <a:xfrm>
              <a:off x="5608191" y="4602948"/>
              <a:ext cx="0" cy="60216"/>
            </a:xfrm>
            <a:custGeom>
              <a:avLst/>
              <a:gdLst/>
              <a:ahLst/>
              <a:cxnLst/>
              <a:rect l="l" t="t" r="r" b="b"/>
              <a:pathLst>
                <a:path h="38734">
                  <a:moveTo>
                    <a:pt x="0" y="0"/>
                  </a:moveTo>
                  <a:lnTo>
                    <a:pt x="0" y="38582"/>
                  </a:lnTo>
                </a:path>
              </a:pathLst>
            </a:custGeom>
            <a:ln w="6350">
              <a:solidFill>
                <a:srgbClr val="9D9D9C"/>
              </a:solidFill>
            </a:ln>
          </p:spPr>
          <p:txBody>
            <a:bodyPr wrap="square" lIns="0" tIns="0" rIns="0" bIns="0" rtlCol="0">
              <a:spAutoFit/>
            </a:bodyPr>
            <a:lstStyle/>
            <a:p>
              <a:endParaRPr/>
            </a:p>
          </p:txBody>
        </p:sp>
        <p:sp>
          <p:nvSpPr>
            <p:cNvPr id="25" name="object 23"/>
            <p:cNvSpPr/>
            <p:nvPr/>
          </p:nvSpPr>
          <p:spPr>
            <a:xfrm>
              <a:off x="5608191" y="4998714"/>
              <a:ext cx="0" cy="864743"/>
            </a:xfrm>
            <a:custGeom>
              <a:avLst/>
              <a:gdLst/>
              <a:ahLst/>
              <a:cxnLst/>
              <a:rect l="l" t="t" r="r" b="b"/>
              <a:pathLst>
                <a:path h="556259">
                  <a:moveTo>
                    <a:pt x="0" y="0"/>
                  </a:moveTo>
                  <a:lnTo>
                    <a:pt x="0" y="556237"/>
                  </a:lnTo>
                </a:path>
              </a:pathLst>
            </a:custGeom>
            <a:ln w="6350">
              <a:solidFill>
                <a:srgbClr val="9D9D9C"/>
              </a:solidFill>
            </a:ln>
          </p:spPr>
          <p:txBody>
            <a:bodyPr wrap="square" lIns="0" tIns="0" rIns="0" bIns="0" rtlCol="0">
              <a:spAutoFit/>
            </a:bodyPr>
            <a:lstStyle/>
            <a:p>
              <a:endParaRPr/>
            </a:p>
          </p:txBody>
        </p:sp>
        <p:sp>
          <p:nvSpPr>
            <p:cNvPr id="26" name="object 24"/>
            <p:cNvSpPr/>
            <p:nvPr/>
          </p:nvSpPr>
          <p:spPr>
            <a:xfrm>
              <a:off x="6522202" y="1882053"/>
              <a:ext cx="0" cy="79959"/>
            </a:xfrm>
            <a:custGeom>
              <a:avLst/>
              <a:gdLst/>
              <a:ahLst/>
              <a:cxnLst/>
              <a:rect l="l" t="t" r="r" b="b"/>
              <a:pathLst>
                <a:path h="51434">
                  <a:moveTo>
                    <a:pt x="0" y="0"/>
                  </a:moveTo>
                  <a:lnTo>
                    <a:pt x="0" y="50872"/>
                  </a:lnTo>
                </a:path>
              </a:pathLst>
            </a:custGeom>
            <a:ln w="6350">
              <a:solidFill>
                <a:srgbClr val="9D9D9C"/>
              </a:solidFill>
            </a:ln>
          </p:spPr>
          <p:txBody>
            <a:bodyPr wrap="square" lIns="0" tIns="0" rIns="0" bIns="0" rtlCol="0">
              <a:spAutoFit/>
            </a:bodyPr>
            <a:lstStyle/>
            <a:p>
              <a:endParaRPr/>
            </a:p>
          </p:txBody>
        </p:sp>
        <p:sp>
          <p:nvSpPr>
            <p:cNvPr id="27" name="object 25"/>
            <p:cNvSpPr/>
            <p:nvPr/>
          </p:nvSpPr>
          <p:spPr>
            <a:xfrm>
              <a:off x="6522202" y="2296926"/>
              <a:ext cx="0" cy="60216"/>
            </a:xfrm>
            <a:custGeom>
              <a:avLst/>
              <a:gdLst/>
              <a:ahLst/>
              <a:cxnLst/>
              <a:rect l="l" t="t" r="r" b="b"/>
              <a:pathLst>
                <a:path h="38734">
                  <a:moveTo>
                    <a:pt x="0" y="0"/>
                  </a:moveTo>
                  <a:lnTo>
                    <a:pt x="0" y="38265"/>
                  </a:lnTo>
                </a:path>
              </a:pathLst>
            </a:custGeom>
            <a:ln w="6350">
              <a:solidFill>
                <a:srgbClr val="9D9D9C"/>
              </a:solidFill>
            </a:ln>
          </p:spPr>
          <p:txBody>
            <a:bodyPr wrap="square" lIns="0" tIns="0" rIns="0" bIns="0" rtlCol="0">
              <a:spAutoFit/>
            </a:bodyPr>
            <a:lstStyle/>
            <a:p>
              <a:endParaRPr/>
            </a:p>
          </p:txBody>
        </p:sp>
        <p:sp>
          <p:nvSpPr>
            <p:cNvPr id="28" name="object 26"/>
            <p:cNvSpPr/>
            <p:nvPr/>
          </p:nvSpPr>
          <p:spPr>
            <a:xfrm>
              <a:off x="6522202" y="2692201"/>
              <a:ext cx="0" cy="51332"/>
            </a:xfrm>
            <a:custGeom>
              <a:avLst/>
              <a:gdLst/>
              <a:ahLst/>
              <a:cxnLst/>
              <a:rect l="l" t="t" r="r" b="b"/>
              <a:pathLst>
                <a:path h="33020">
                  <a:moveTo>
                    <a:pt x="0" y="0"/>
                  </a:moveTo>
                  <a:lnTo>
                    <a:pt x="0" y="32550"/>
                  </a:lnTo>
                </a:path>
              </a:pathLst>
            </a:custGeom>
            <a:ln w="6350">
              <a:solidFill>
                <a:srgbClr val="9D9D9C"/>
              </a:solidFill>
            </a:ln>
          </p:spPr>
          <p:txBody>
            <a:bodyPr wrap="square" lIns="0" tIns="0" rIns="0" bIns="0" rtlCol="0">
              <a:spAutoFit/>
            </a:bodyPr>
            <a:lstStyle/>
            <a:p>
              <a:endParaRPr/>
            </a:p>
          </p:txBody>
        </p:sp>
        <p:sp>
          <p:nvSpPr>
            <p:cNvPr id="29" name="object 27"/>
            <p:cNvSpPr/>
            <p:nvPr/>
          </p:nvSpPr>
          <p:spPr>
            <a:xfrm>
              <a:off x="6522202" y="3078592"/>
              <a:ext cx="0" cy="47383"/>
            </a:xfrm>
            <a:custGeom>
              <a:avLst/>
              <a:gdLst/>
              <a:ahLst/>
              <a:cxnLst/>
              <a:rect l="l" t="t" r="r" b="b"/>
              <a:pathLst>
                <a:path h="30479">
                  <a:moveTo>
                    <a:pt x="0" y="0"/>
                  </a:moveTo>
                  <a:lnTo>
                    <a:pt x="0" y="29883"/>
                  </a:lnTo>
                </a:path>
              </a:pathLst>
            </a:custGeom>
            <a:ln w="6350">
              <a:solidFill>
                <a:srgbClr val="9D9D9C"/>
              </a:solidFill>
            </a:ln>
          </p:spPr>
          <p:txBody>
            <a:bodyPr wrap="square" lIns="0" tIns="0" rIns="0" bIns="0" rtlCol="0">
              <a:spAutoFit/>
            </a:bodyPr>
            <a:lstStyle/>
            <a:p>
              <a:endParaRPr/>
            </a:p>
          </p:txBody>
        </p:sp>
        <p:sp>
          <p:nvSpPr>
            <p:cNvPr id="30" name="object 28"/>
            <p:cNvSpPr/>
            <p:nvPr/>
          </p:nvSpPr>
          <p:spPr>
            <a:xfrm>
              <a:off x="6522202" y="3460836"/>
              <a:ext cx="0" cy="47383"/>
            </a:xfrm>
            <a:custGeom>
              <a:avLst/>
              <a:gdLst/>
              <a:ahLst/>
              <a:cxnLst/>
              <a:rect l="l" t="t" r="r" b="b"/>
              <a:pathLst>
                <a:path h="30479">
                  <a:moveTo>
                    <a:pt x="0" y="0"/>
                  </a:moveTo>
                  <a:lnTo>
                    <a:pt x="0" y="29883"/>
                  </a:lnTo>
                </a:path>
              </a:pathLst>
            </a:custGeom>
            <a:ln w="6350">
              <a:solidFill>
                <a:srgbClr val="9D9D9C"/>
              </a:solidFill>
            </a:ln>
          </p:spPr>
          <p:txBody>
            <a:bodyPr wrap="square" lIns="0" tIns="0" rIns="0" bIns="0" rtlCol="0">
              <a:spAutoFit/>
            </a:bodyPr>
            <a:lstStyle/>
            <a:p>
              <a:endParaRPr/>
            </a:p>
          </p:txBody>
        </p:sp>
        <p:sp>
          <p:nvSpPr>
            <p:cNvPr id="31" name="object 29"/>
            <p:cNvSpPr/>
            <p:nvPr/>
          </p:nvSpPr>
          <p:spPr>
            <a:xfrm>
              <a:off x="6522202" y="3843079"/>
              <a:ext cx="0" cy="42447"/>
            </a:xfrm>
            <a:custGeom>
              <a:avLst/>
              <a:gdLst/>
              <a:ahLst/>
              <a:cxnLst/>
              <a:rect l="l" t="t" r="r" b="b"/>
              <a:pathLst>
                <a:path h="27304">
                  <a:moveTo>
                    <a:pt x="0" y="0"/>
                  </a:moveTo>
                  <a:lnTo>
                    <a:pt x="0" y="27279"/>
                  </a:lnTo>
                </a:path>
              </a:pathLst>
            </a:custGeom>
            <a:ln w="6350">
              <a:solidFill>
                <a:srgbClr val="9D9D9C"/>
              </a:solidFill>
            </a:ln>
          </p:spPr>
          <p:txBody>
            <a:bodyPr wrap="square" lIns="0" tIns="0" rIns="0" bIns="0" rtlCol="0">
              <a:spAutoFit/>
            </a:bodyPr>
            <a:lstStyle/>
            <a:p>
              <a:endParaRPr/>
            </a:p>
          </p:txBody>
        </p:sp>
        <p:sp>
          <p:nvSpPr>
            <p:cNvPr id="32" name="object 30"/>
            <p:cNvSpPr/>
            <p:nvPr/>
          </p:nvSpPr>
          <p:spPr>
            <a:xfrm>
              <a:off x="6522202" y="4221276"/>
              <a:ext cx="0" cy="46396"/>
            </a:xfrm>
            <a:custGeom>
              <a:avLst/>
              <a:gdLst/>
              <a:ahLst/>
              <a:cxnLst/>
              <a:rect l="l" t="t" r="r" b="b"/>
              <a:pathLst>
                <a:path h="29845">
                  <a:moveTo>
                    <a:pt x="0" y="0"/>
                  </a:moveTo>
                  <a:lnTo>
                    <a:pt x="0" y="29514"/>
                  </a:lnTo>
                </a:path>
              </a:pathLst>
            </a:custGeom>
            <a:ln w="6350">
              <a:solidFill>
                <a:srgbClr val="9D9D9C"/>
              </a:solidFill>
            </a:ln>
          </p:spPr>
          <p:txBody>
            <a:bodyPr wrap="square" lIns="0" tIns="0" rIns="0" bIns="0" rtlCol="0">
              <a:spAutoFit/>
            </a:bodyPr>
            <a:lstStyle/>
            <a:p>
              <a:endParaRPr/>
            </a:p>
          </p:txBody>
        </p:sp>
        <p:sp>
          <p:nvSpPr>
            <p:cNvPr id="33" name="object 31"/>
            <p:cNvSpPr/>
            <p:nvPr/>
          </p:nvSpPr>
          <p:spPr>
            <a:xfrm>
              <a:off x="6522202" y="4602948"/>
              <a:ext cx="0" cy="1260590"/>
            </a:xfrm>
            <a:custGeom>
              <a:avLst/>
              <a:gdLst/>
              <a:ahLst/>
              <a:cxnLst/>
              <a:rect l="l" t="t" r="r" b="b"/>
              <a:pathLst>
                <a:path h="810895">
                  <a:moveTo>
                    <a:pt x="0" y="0"/>
                  </a:moveTo>
                  <a:lnTo>
                    <a:pt x="0" y="810822"/>
                  </a:lnTo>
                </a:path>
              </a:pathLst>
            </a:custGeom>
            <a:ln w="6350">
              <a:solidFill>
                <a:srgbClr val="9D9D9C"/>
              </a:solidFill>
            </a:ln>
          </p:spPr>
          <p:txBody>
            <a:bodyPr wrap="square" lIns="0" tIns="0" rIns="0" bIns="0" rtlCol="0">
              <a:spAutoFit/>
            </a:bodyPr>
            <a:lstStyle/>
            <a:p>
              <a:endParaRPr/>
            </a:p>
          </p:txBody>
        </p:sp>
        <p:sp>
          <p:nvSpPr>
            <p:cNvPr id="34" name="object 32"/>
            <p:cNvSpPr/>
            <p:nvPr/>
          </p:nvSpPr>
          <p:spPr>
            <a:xfrm>
              <a:off x="7430060" y="1882053"/>
              <a:ext cx="0" cy="79959"/>
            </a:xfrm>
            <a:custGeom>
              <a:avLst/>
              <a:gdLst/>
              <a:ahLst/>
              <a:cxnLst/>
              <a:rect l="l" t="t" r="r" b="b"/>
              <a:pathLst>
                <a:path h="51434">
                  <a:moveTo>
                    <a:pt x="0" y="0"/>
                  </a:moveTo>
                  <a:lnTo>
                    <a:pt x="0" y="50872"/>
                  </a:lnTo>
                </a:path>
              </a:pathLst>
            </a:custGeom>
            <a:ln w="6350">
              <a:solidFill>
                <a:srgbClr val="9D9D9C"/>
              </a:solidFill>
            </a:ln>
          </p:spPr>
          <p:txBody>
            <a:bodyPr wrap="square" lIns="0" tIns="0" rIns="0" bIns="0" rtlCol="0">
              <a:spAutoFit/>
            </a:bodyPr>
            <a:lstStyle/>
            <a:p>
              <a:endParaRPr/>
            </a:p>
          </p:txBody>
        </p:sp>
        <p:sp>
          <p:nvSpPr>
            <p:cNvPr id="35" name="object 33"/>
            <p:cNvSpPr/>
            <p:nvPr/>
          </p:nvSpPr>
          <p:spPr>
            <a:xfrm>
              <a:off x="7430060" y="2296926"/>
              <a:ext cx="0" cy="60216"/>
            </a:xfrm>
            <a:custGeom>
              <a:avLst/>
              <a:gdLst/>
              <a:ahLst/>
              <a:cxnLst/>
              <a:rect l="l" t="t" r="r" b="b"/>
              <a:pathLst>
                <a:path h="38734">
                  <a:moveTo>
                    <a:pt x="0" y="0"/>
                  </a:moveTo>
                  <a:lnTo>
                    <a:pt x="0" y="38265"/>
                  </a:lnTo>
                </a:path>
              </a:pathLst>
            </a:custGeom>
            <a:ln w="6350">
              <a:solidFill>
                <a:srgbClr val="9D9D9C"/>
              </a:solidFill>
            </a:ln>
          </p:spPr>
          <p:txBody>
            <a:bodyPr wrap="square" lIns="0" tIns="0" rIns="0" bIns="0" rtlCol="0">
              <a:spAutoFit/>
            </a:bodyPr>
            <a:lstStyle/>
            <a:p>
              <a:endParaRPr/>
            </a:p>
          </p:txBody>
        </p:sp>
        <p:sp>
          <p:nvSpPr>
            <p:cNvPr id="36" name="object 34"/>
            <p:cNvSpPr/>
            <p:nvPr/>
          </p:nvSpPr>
          <p:spPr>
            <a:xfrm>
              <a:off x="7430060" y="2692201"/>
              <a:ext cx="0" cy="51332"/>
            </a:xfrm>
            <a:custGeom>
              <a:avLst/>
              <a:gdLst/>
              <a:ahLst/>
              <a:cxnLst/>
              <a:rect l="l" t="t" r="r" b="b"/>
              <a:pathLst>
                <a:path h="33020">
                  <a:moveTo>
                    <a:pt x="0" y="0"/>
                  </a:moveTo>
                  <a:lnTo>
                    <a:pt x="0" y="32550"/>
                  </a:lnTo>
                </a:path>
              </a:pathLst>
            </a:custGeom>
            <a:ln w="6350">
              <a:solidFill>
                <a:srgbClr val="9D9D9C"/>
              </a:solidFill>
            </a:ln>
          </p:spPr>
          <p:txBody>
            <a:bodyPr wrap="square" lIns="0" tIns="0" rIns="0" bIns="0" rtlCol="0">
              <a:spAutoFit/>
            </a:bodyPr>
            <a:lstStyle/>
            <a:p>
              <a:endParaRPr/>
            </a:p>
          </p:txBody>
        </p:sp>
        <p:sp>
          <p:nvSpPr>
            <p:cNvPr id="37" name="object 35"/>
            <p:cNvSpPr/>
            <p:nvPr/>
          </p:nvSpPr>
          <p:spPr>
            <a:xfrm>
              <a:off x="7430060" y="3078592"/>
              <a:ext cx="0" cy="215199"/>
            </a:xfrm>
            <a:custGeom>
              <a:avLst/>
              <a:gdLst/>
              <a:ahLst/>
              <a:cxnLst/>
              <a:rect l="l" t="t" r="r" b="b"/>
              <a:pathLst>
                <a:path h="138429">
                  <a:moveTo>
                    <a:pt x="0" y="0"/>
                  </a:moveTo>
                  <a:lnTo>
                    <a:pt x="0" y="137883"/>
                  </a:lnTo>
                </a:path>
              </a:pathLst>
            </a:custGeom>
            <a:ln w="6350">
              <a:solidFill>
                <a:srgbClr val="9D9D9C"/>
              </a:solidFill>
            </a:ln>
          </p:spPr>
          <p:txBody>
            <a:bodyPr wrap="square" lIns="0" tIns="0" rIns="0" bIns="0" rtlCol="0">
              <a:spAutoFit/>
            </a:bodyPr>
            <a:lstStyle/>
            <a:p>
              <a:endParaRPr/>
            </a:p>
          </p:txBody>
        </p:sp>
        <p:sp>
          <p:nvSpPr>
            <p:cNvPr id="38" name="object 36"/>
            <p:cNvSpPr/>
            <p:nvPr/>
          </p:nvSpPr>
          <p:spPr>
            <a:xfrm>
              <a:off x="7430060" y="3460836"/>
              <a:ext cx="0" cy="2402722"/>
            </a:xfrm>
            <a:custGeom>
              <a:avLst/>
              <a:gdLst/>
              <a:ahLst/>
              <a:cxnLst/>
              <a:rect l="l" t="t" r="r" b="b"/>
              <a:pathLst>
                <a:path h="1545590">
                  <a:moveTo>
                    <a:pt x="0" y="0"/>
                  </a:moveTo>
                  <a:lnTo>
                    <a:pt x="0" y="1545504"/>
                  </a:lnTo>
                </a:path>
              </a:pathLst>
            </a:custGeom>
            <a:ln w="6350">
              <a:solidFill>
                <a:srgbClr val="9D9D9C"/>
              </a:solidFill>
            </a:ln>
          </p:spPr>
          <p:txBody>
            <a:bodyPr wrap="square" lIns="0" tIns="0" rIns="0" bIns="0" rtlCol="0">
              <a:spAutoFit/>
            </a:bodyPr>
            <a:lstStyle/>
            <a:p>
              <a:endParaRPr/>
            </a:p>
          </p:txBody>
        </p:sp>
        <p:sp>
          <p:nvSpPr>
            <p:cNvPr id="39" name="object 37"/>
            <p:cNvSpPr/>
            <p:nvPr/>
          </p:nvSpPr>
          <p:spPr>
            <a:xfrm>
              <a:off x="8337923" y="1882053"/>
              <a:ext cx="0" cy="3982161"/>
            </a:xfrm>
            <a:custGeom>
              <a:avLst/>
              <a:gdLst/>
              <a:ahLst/>
              <a:cxnLst/>
              <a:rect l="l" t="t" r="r" b="b"/>
              <a:pathLst>
                <a:path h="2561590">
                  <a:moveTo>
                    <a:pt x="0" y="0"/>
                  </a:moveTo>
                  <a:lnTo>
                    <a:pt x="0" y="2561082"/>
                  </a:lnTo>
                </a:path>
              </a:pathLst>
            </a:custGeom>
            <a:ln w="6350">
              <a:solidFill>
                <a:srgbClr val="9D9D9C"/>
              </a:solidFill>
            </a:ln>
          </p:spPr>
          <p:txBody>
            <a:bodyPr wrap="square" lIns="0" tIns="0" rIns="0" bIns="0" rtlCol="0">
              <a:spAutoFit/>
            </a:bodyPr>
            <a:lstStyle/>
            <a:p>
              <a:endParaRPr/>
            </a:p>
          </p:txBody>
        </p:sp>
        <p:sp>
          <p:nvSpPr>
            <p:cNvPr id="42" name="object 40"/>
            <p:cNvSpPr/>
            <p:nvPr/>
          </p:nvSpPr>
          <p:spPr>
            <a:xfrm>
              <a:off x="581220" y="1949776"/>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sp>
          <p:nvSpPr>
            <p:cNvPr id="43" name="object 41"/>
            <p:cNvSpPr/>
            <p:nvPr/>
          </p:nvSpPr>
          <p:spPr>
            <a:xfrm>
              <a:off x="581220" y="2331391"/>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sp>
          <p:nvSpPr>
            <p:cNvPr id="44" name="object 42"/>
            <p:cNvSpPr/>
            <p:nvPr/>
          </p:nvSpPr>
          <p:spPr>
            <a:xfrm>
              <a:off x="581220" y="2721362"/>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sp>
          <p:nvSpPr>
            <p:cNvPr id="45" name="object 43"/>
            <p:cNvSpPr/>
            <p:nvPr/>
          </p:nvSpPr>
          <p:spPr>
            <a:xfrm>
              <a:off x="581220" y="3102913"/>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sp>
          <p:nvSpPr>
            <p:cNvPr id="46" name="object 44"/>
            <p:cNvSpPr/>
            <p:nvPr/>
          </p:nvSpPr>
          <p:spPr>
            <a:xfrm>
              <a:off x="581220" y="3484464"/>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sp>
          <p:nvSpPr>
            <p:cNvPr id="47" name="object 45"/>
            <p:cNvSpPr/>
            <p:nvPr/>
          </p:nvSpPr>
          <p:spPr>
            <a:xfrm>
              <a:off x="581220" y="3866015"/>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sp>
          <p:nvSpPr>
            <p:cNvPr id="48" name="object 46"/>
            <p:cNvSpPr/>
            <p:nvPr/>
          </p:nvSpPr>
          <p:spPr>
            <a:xfrm>
              <a:off x="581220" y="4247700"/>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sp>
          <p:nvSpPr>
            <p:cNvPr id="49" name="object 47"/>
            <p:cNvSpPr/>
            <p:nvPr/>
          </p:nvSpPr>
          <p:spPr>
            <a:xfrm>
              <a:off x="581220" y="4632183"/>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sp>
          <p:nvSpPr>
            <p:cNvPr id="50" name="object 48"/>
            <p:cNvSpPr/>
            <p:nvPr/>
          </p:nvSpPr>
          <p:spPr>
            <a:xfrm>
              <a:off x="581220" y="5016663"/>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sp>
          <p:nvSpPr>
            <p:cNvPr id="51" name="object 49"/>
            <p:cNvSpPr/>
            <p:nvPr/>
          </p:nvSpPr>
          <p:spPr>
            <a:xfrm>
              <a:off x="581220" y="5802052"/>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grpSp>
          <p:nvGrpSpPr>
            <p:cNvPr id="119" name="Group 118"/>
            <p:cNvGrpSpPr/>
            <p:nvPr/>
          </p:nvGrpSpPr>
          <p:grpSpPr>
            <a:xfrm>
              <a:off x="3790679" y="1587265"/>
              <a:ext cx="3725342" cy="4024569"/>
              <a:chOff x="3790679" y="1587265"/>
              <a:chExt cx="3725342" cy="4024569"/>
            </a:xfrm>
            <a:solidFill>
              <a:schemeClr val="tx2">
                <a:lumMod val="75000"/>
                <a:lumOff val="25000"/>
              </a:schemeClr>
            </a:solidFill>
          </p:grpSpPr>
          <p:sp>
            <p:nvSpPr>
              <p:cNvPr id="41" name="object 39"/>
              <p:cNvSpPr/>
              <p:nvPr/>
            </p:nvSpPr>
            <p:spPr>
              <a:xfrm>
                <a:off x="5061894" y="1587265"/>
                <a:ext cx="284899" cy="168803"/>
              </a:xfrm>
              <a:custGeom>
                <a:avLst/>
                <a:gdLst/>
                <a:ahLst/>
                <a:cxnLst/>
                <a:rect l="l" t="t" r="r" b="b"/>
                <a:pathLst>
                  <a:path w="108585" h="108584">
                    <a:moveTo>
                      <a:pt x="0" y="108000"/>
                    </a:moveTo>
                    <a:lnTo>
                      <a:pt x="108000" y="108000"/>
                    </a:lnTo>
                    <a:lnTo>
                      <a:pt x="108000" y="0"/>
                    </a:lnTo>
                    <a:lnTo>
                      <a:pt x="0" y="0"/>
                    </a:lnTo>
                    <a:lnTo>
                      <a:pt x="0" y="108000"/>
                    </a:lnTo>
                    <a:close/>
                  </a:path>
                </a:pathLst>
              </a:custGeom>
              <a:grpFill/>
            </p:spPr>
            <p:txBody>
              <a:bodyPr wrap="square" lIns="0" tIns="0" rIns="0" bIns="0" rtlCol="0">
                <a:spAutoFit/>
              </a:bodyPr>
              <a:lstStyle/>
              <a:p>
                <a:endParaRPr/>
              </a:p>
            </p:txBody>
          </p:sp>
          <p:sp>
            <p:nvSpPr>
              <p:cNvPr id="52" name="object 50"/>
              <p:cNvSpPr/>
              <p:nvPr/>
            </p:nvSpPr>
            <p:spPr>
              <a:xfrm>
                <a:off x="3790679" y="1961138"/>
                <a:ext cx="3725342" cy="168803"/>
              </a:xfrm>
              <a:custGeom>
                <a:avLst/>
                <a:gdLst/>
                <a:ahLst/>
                <a:cxnLst/>
                <a:rect l="l" t="t" r="r" b="b"/>
                <a:pathLst>
                  <a:path w="1419860" h="108584">
                    <a:moveTo>
                      <a:pt x="0" y="108000"/>
                    </a:moveTo>
                    <a:lnTo>
                      <a:pt x="1419580" y="108000"/>
                    </a:lnTo>
                    <a:lnTo>
                      <a:pt x="1419580" y="0"/>
                    </a:lnTo>
                    <a:lnTo>
                      <a:pt x="0" y="0"/>
                    </a:lnTo>
                    <a:lnTo>
                      <a:pt x="0" y="108000"/>
                    </a:lnTo>
                    <a:close/>
                  </a:path>
                </a:pathLst>
              </a:custGeom>
              <a:grpFill/>
            </p:spPr>
            <p:txBody>
              <a:bodyPr wrap="square" lIns="0" tIns="0" rIns="0" bIns="0" rtlCol="0">
                <a:spAutoFit/>
              </a:bodyPr>
              <a:lstStyle/>
              <a:p>
                <a:endParaRPr/>
              </a:p>
            </p:txBody>
          </p:sp>
          <p:sp>
            <p:nvSpPr>
              <p:cNvPr id="53" name="object 51"/>
              <p:cNvSpPr/>
              <p:nvPr/>
            </p:nvSpPr>
            <p:spPr>
              <a:xfrm>
                <a:off x="3790679" y="2356412"/>
                <a:ext cx="3725342" cy="168803"/>
              </a:xfrm>
              <a:custGeom>
                <a:avLst/>
                <a:gdLst/>
                <a:ahLst/>
                <a:cxnLst/>
                <a:rect l="l" t="t" r="r" b="b"/>
                <a:pathLst>
                  <a:path w="1419860" h="108584">
                    <a:moveTo>
                      <a:pt x="0" y="108000"/>
                    </a:moveTo>
                    <a:lnTo>
                      <a:pt x="1419580" y="108000"/>
                    </a:lnTo>
                    <a:lnTo>
                      <a:pt x="1419580" y="0"/>
                    </a:lnTo>
                    <a:lnTo>
                      <a:pt x="0" y="0"/>
                    </a:lnTo>
                    <a:lnTo>
                      <a:pt x="0" y="108000"/>
                    </a:lnTo>
                    <a:close/>
                  </a:path>
                </a:pathLst>
              </a:custGeom>
              <a:grpFill/>
            </p:spPr>
            <p:txBody>
              <a:bodyPr wrap="square" lIns="0" tIns="0" rIns="0" bIns="0" rtlCol="0">
                <a:spAutoFit/>
              </a:bodyPr>
              <a:lstStyle/>
              <a:p>
                <a:endParaRPr/>
              </a:p>
            </p:txBody>
          </p:sp>
          <p:sp>
            <p:nvSpPr>
              <p:cNvPr id="54" name="object 52"/>
              <p:cNvSpPr/>
              <p:nvPr/>
            </p:nvSpPr>
            <p:spPr>
              <a:xfrm>
                <a:off x="3790679" y="2742802"/>
                <a:ext cx="3687022" cy="168803"/>
              </a:xfrm>
              <a:custGeom>
                <a:avLst/>
                <a:gdLst/>
                <a:ahLst/>
                <a:cxnLst/>
                <a:rect l="l" t="t" r="r" b="b"/>
                <a:pathLst>
                  <a:path w="1405254" h="108584">
                    <a:moveTo>
                      <a:pt x="0" y="108000"/>
                    </a:moveTo>
                    <a:lnTo>
                      <a:pt x="1405178" y="108000"/>
                    </a:lnTo>
                    <a:lnTo>
                      <a:pt x="1405178" y="0"/>
                    </a:lnTo>
                    <a:lnTo>
                      <a:pt x="0" y="0"/>
                    </a:lnTo>
                    <a:lnTo>
                      <a:pt x="0" y="108000"/>
                    </a:lnTo>
                    <a:close/>
                  </a:path>
                </a:pathLst>
              </a:custGeom>
              <a:grpFill/>
            </p:spPr>
            <p:txBody>
              <a:bodyPr wrap="square" lIns="0" tIns="0" rIns="0" bIns="0" rtlCol="0">
                <a:spAutoFit/>
              </a:bodyPr>
              <a:lstStyle/>
              <a:p>
                <a:endParaRPr/>
              </a:p>
            </p:txBody>
          </p:sp>
          <p:sp>
            <p:nvSpPr>
              <p:cNvPr id="55" name="object 53"/>
              <p:cNvSpPr/>
              <p:nvPr/>
            </p:nvSpPr>
            <p:spPr>
              <a:xfrm>
                <a:off x="3790679" y="3125047"/>
                <a:ext cx="3632042" cy="168803"/>
              </a:xfrm>
              <a:custGeom>
                <a:avLst/>
                <a:gdLst/>
                <a:ahLst/>
                <a:cxnLst/>
                <a:rect l="l" t="t" r="r" b="b"/>
                <a:pathLst>
                  <a:path w="1384300" h="108584">
                    <a:moveTo>
                      <a:pt x="0" y="108000"/>
                    </a:moveTo>
                    <a:lnTo>
                      <a:pt x="1383919" y="108000"/>
                    </a:lnTo>
                    <a:lnTo>
                      <a:pt x="1383919" y="0"/>
                    </a:lnTo>
                    <a:lnTo>
                      <a:pt x="0" y="0"/>
                    </a:lnTo>
                    <a:lnTo>
                      <a:pt x="0" y="108000"/>
                    </a:lnTo>
                    <a:close/>
                  </a:path>
                </a:pathLst>
              </a:custGeom>
              <a:grpFill/>
            </p:spPr>
            <p:txBody>
              <a:bodyPr wrap="square" lIns="0" tIns="0" rIns="0" bIns="0" rtlCol="0">
                <a:spAutoFit/>
              </a:bodyPr>
              <a:lstStyle/>
              <a:p>
                <a:endParaRPr/>
              </a:p>
            </p:txBody>
          </p:sp>
          <p:sp>
            <p:nvSpPr>
              <p:cNvPr id="56" name="object 54"/>
              <p:cNvSpPr/>
              <p:nvPr/>
            </p:nvSpPr>
            <p:spPr>
              <a:xfrm>
                <a:off x="3790679" y="3507290"/>
                <a:ext cx="3572063" cy="168803"/>
              </a:xfrm>
              <a:custGeom>
                <a:avLst/>
                <a:gdLst/>
                <a:ahLst/>
                <a:cxnLst/>
                <a:rect l="l" t="t" r="r" b="b"/>
                <a:pathLst>
                  <a:path w="1361439" h="108584">
                    <a:moveTo>
                      <a:pt x="0" y="108000"/>
                    </a:moveTo>
                    <a:lnTo>
                      <a:pt x="1361084" y="108000"/>
                    </a:lnTo>
                    <a:lnTo>
                      <a:pt x="1361084" y="0"/>
                    </a:lnTo>
                    <a:lnTo>
                      <a:pt x="0" y="0"/>
                    </a:lnTo>
                    <a:lnTo>
                      <a:pt x="0" y="108000"/>
                    </a:lnTo>
                    <a:close/>
                  </a:path>
                </a:pathLst>
              </a:custGeom>
              <a:grpFill/>
            </p:spPr>
            <p:txBody>
              <a:bodyPr wrap="square" lIns="0" tIns="0" rIns="0" bIns="0" rtlCol="0">
                <a:spAutoFit/>
              </a:bodyPr>
              <a:lstStyle/>
              <a:p>
                <a:endParaRPr/>
              </a:p>
            </p:txBody>
          </p:sp>
          <p:sp>
            <p:nvSpPr>
              <p:cNvPr id="57" name="object 55"/>
              <p:cNvSpPr/>
              <p:nvPr/>
            </p:nvSpPr>
            <p:spPr>
              <a:xfrm>
                <a:off x="3790679" y="3885486"/>
                <a:ext cx="3465434" cy="168803"/>
              </a:xfrm>
              <a:custGeom>
                <a:avLst/>
                <a:gdLst/>
                <a:ahLst/>
                <a:cxnLst/>
                <a:rect l="l" t="t" r="r" b="b"/>
                <a:pathLst>
                  <a:path w="1320800" h="108584">
                    <a:moveTo>
                      <a:pt x="0" y="108000"/>
                    </a:moveTo>
                    <a:lnTo>
                      <a:pt x="1320584" y="108000"/>
                    </a:lnTo>
                    <a:lnTo>
                      <a:pt x="1320584" y="0"/>
                    </a:lnTo>
                    <a:lnTo>
                      <a:pt x="0" y="0"/>
                    </a:lnTo>
                    <a:lnTo>
                      <a:pt x="0" y="108000"/>
                    </a:lnTo>
                    <a:close/>
                  </a:path>
                </a:pathLst>
              </a:custGeom>
              <a:grpFill/>
            </p:spPr>
            <p:txBody>
              <a:bodyPr wrap="square" lIns="0" tIns="0" rIns="0" bIns="0" rtlCol="0">
                <a:spAutoFit/>
              </a:bodyPr>
              <a:lstStyle/>
              <a:p>
                <a:endParaRPr/>
              </a:p>
            </p:txBody>
          </p:sp>
          <p:sp>
            <p:nvSpPr>
              <p:cNvPr id="58" name="object 56"/>
              <p:cNvSpPr/>
              <p:nvPr/>
            </p:nvSpPr>
            <p:spPr>
              <a:xfrm>
                <a:off x="3790679" y="4267159"/>
                <a:ext cx="3028923" cy="168803"/>
              </a:xfrm>
              <a:custGeom>
                <a:avLst/>
                <a:gdLst/>
                <a:ahLst/>
                <a:cxnLst/>
                <a:rect l="l" t="t" r="r" b="b"/>
                <a:pathLst>
                  <a:path w="1154429" h="108584">
                    <a:moveTo>
                      <a:pt x="0" y="108000"/>
                    </a:moveTo>
                    <a:lnTo>
                      <a:pt x="1154074" y="108000"/>
                    </a:lnTo>
                    <a:lnTo>
                      <a:pt x="1154074" y="0"/>
                    </a:lnTo>
                    <a:lnTo>
                      <a:pt x="0" y="0"/>
                    </a:lnTo>
                    <a:lnTo>
                      <a:pt x="0" y="108000"/>
                    </a:lnTo>
                    <a:close/>
                  </a:path>
                </a:pathLst>
              </a:custGeom>
              <a:grpFill/>
            </p:spPr>
            <p:txBody>
              <a:bodyPr wrap="square" lIns="0" tIns="0" rIns="0" bIns="0" rtlCol="0">
                <a:spAutoFit/>
              </a:bodyPr>
              <a:lstStyle/>
              <a:p>
                <a:endParaRPr/>
              </a:p>
            </p:txBody>
          </p:sp>
          <p:sp>
            <p:nvSpPr>
              <p:cNvPr id="59" name="object 57"/>
              <p:cNvSpPr/>
              <p:nvPr/>
            </p:nvSpPr>
            <p:spPr>
              <a:xfrm>
                <a:off x="3790679" y="4662926"/>
                <a:ext cx="2155900" cy="168803"/>
              </a:xfrm>
              <a:custGeom>
                <a:avLst/>
                <a:gdLst/>
                <a:ahLst/>
                <a:cxnLst/>
                <a:rect l="l" t="t" r="r" b="b"/>
                <a:pathLst>
                  <a:path w="821689" h="108584">
                    <a:moveTo>
                      <a:pt x="0" y="108000"/>
                    </a:moveTo>
                    <a:lnTo>
                      <a:pt x="821080" y="108000"/>
                    </a:lnTo>
                    <a:lnTo>
                      <a:pt x="821080" y="0"/>
                    </a:lnTo>
                    <a:lnTo>
                      <a:pt x="0" y="0"/>
                    </a:lnTo>
                    <a:lnTo>
                      <a:pt x="0" y="108000"/>
                    </a:lnTo>
                    <a:close/>
                  </a:path>
                </a:pathLst>
              </a:custGeom>
              <a:grpFill/>
            </p:spPr>
            <p:txBody>
              <a:bodyPr wrap="square" lIns="0" tIns="0" rIns="0" bIns="0" rtlCol="0">
                <a:spAutoFit/>
              </a:bodyPr>
              <a:lstStyle/>
              <a:p>
                <a:endParaRPr/>
              </a:p>
            </p:txBody>
          </p:sp>
          <p:sp>
            <p:nvSpPr>
              <p:cNvPr id="60" name="object 58"/>
              <p:cNvSpPr/>
              <p:nvPr/>
            </p:nvSpPr>
            <p:spPr>
              <a:xfrm>
                <a:off x="3790679" y="5052278"/>
                <a:ext cx="951328" cy="168803"/>
              </a:xfrm>
              <a:custGeom>
                <a:avLst/>
                <a:gdLst/>
                <a:ahLst/>
                <a:cxnLst/>
                <a:rect l="l" t="t" r="r" b="b"/>
                <a:pathLst>
                  <a:path w="362585" h="108584">
                    <a:moveTo>
                      <a:pt x="0" y="108000"/>
                    </a:moveTo>
                    <a:lnTo>
                      <a:pt x="362076" y="108000"/>
                    </a:lnTo>
                    <a:lnTo>
                      <a:pt x="362076" y="0"/>
                    </a:lnTo>
                    <a:lnTo>
                      <a:pt x="0" y="0"/>
                    </a:lnTo>
                    <a:lnTo>
                      <a:pt x="0" y="108000"/>
                    </a:lnTo>
                    <a:close/>
                  </a:path>
                </a:pathLst>
              </a:custGeom>
              <a:grpFill/>
            </p:spPr>
            <p:txBody>
              <a:bodyPr wrap="square" lIns="0" tIns="0" rIns="0" bIns="0" rtlCol="0">
                <a:spAutoFit/>
              </a:bodyPr>
              <a:lstStyle/>
              <a:p>
                <a:endParaRPr/>
              </a:p>
            </p:txBody>
          </p:sp>
          <p:sp>
            <p:nvSpPr>
              <p:cNvPr id="61" name="object 59"/>
              <p:cNvSpPr/>
              <p:nvPr/>
            </p:nvSpPr>
            <p:spPr>
              <a:xfrm>
                <a:off x="3790679" y="5443031"/>
                <a:ext cx="773058" cy="168803"/>
              </a:xfrm>
              <a:custGeom>
                <a:avLst/>
                <a:gdLst/>
                <a:ahLst/>
                <a:cxnLst/>
                <a:rect l="l" t="t" r="r" b="b"/>
                <a:pathLst>
                  <a:path w="294639" h="108584">
                    <a:moveTo>
                      <a:pt x="0" y="108000"/>
                    </a:moveTo>
                    <a:lnTo>
                      <a:pt x="294576" y="108000"/>
                    </a:lnTo>
                    <a:lnTo>
                      <a:pt x="294576" y="0"/>
                    </a:lnTo>
                    <a:lnTo>
                      <a:pt x="0" y="0"/>
                    </a:lnTo>
                    <a:lnTo>
                      <a:pt x="0" y="108000"/>
                    </a:lnTo>
                    <a:close/>
                  </a:path>
                </a:pathLst>
              </a:custGeom>
              <a:grpFill/>
            </p:spPr>
            <p:txBody>
              <a:bodyPr wrap="square" lIns="0" tIns="0" rIns="0" bIns="0" rtlCol="0">
                <a:spAutoFit/>
              </a:bodyPr>
              <a:lstStyle/>
              <a:p>
                <a:endParaRPr/>
              </a:p>
            </p:txBody>
          </p:sp>
        </p:grpSp>
        <p:sp>
          <p:nvSpPr>
            <p:cNvPr id="70" name="object 68"/>
            <p:cNvSpPr txBox="1"/>
            <p:nvPr/>
          </p:nvSpPr>
          <p:spPr>
            <a:xfrm>
              <a:off x="539552" y="6170821"/>
              <a:ext cx="7065821" cy="161583"/>
            </a:xfrm>
            <a:prstGeom prst="rect">
              <a:avLst/>
            </a:prstGeom>
          </p:spPr>
          <p:txBody>
            <a:bodyPr vert="horz" wrap="square" lIns="0" tIns="0" rIns="0" bIns="0" rtlCol="0">
              <a:spAutoFit/>
            </a:bodyPr>
            <a:lstStyle/>
            <a:p>
              <a:pPr marL="12700">
                <a:lnSpc>
                  <a:spcPct val="100000"/>
                </a:lnSpc>
                <a:spcBef>
                  <a:spcPts val="345"/>
                </a:spcBef>
              </a:pPr>
              <a:r>
                <a:rPr sz="1050" smtClean="0">
                  <a:solidFill>
                    <a:schemeClr val="tx1">
                      <a:lumMod val="65000"/>
                      <a:lumOff val="35000"/>
                    </a:schemeClr>
                  </a:solidFill>
                  <a:latin typeface="Rockwell"/>
                  <a:cs typeface="Rockwell"/>
                </a:rPr>
                <a:t>Base:</a:t>
              </a:r>
              <a:r>
                <a:rPr sz="1050" spc="-165" smtClean="0">
                  <a:solidFill>
                    <a:schemeClr val="tx1">
                      <a:lumMod val="65000"/>
                      <a:lumOff val="35000"/>
                    </a:schemeClr>
                  </a:solidFill>
                  <a:latin typeface="Rockwell"/>
                  <a:cs typeface="Rockwell"/>
                </a:rPr>
                <a:t> </a:t>
              </a:r>
              <a:r>
                <a:rPr sz="1050" spc="-65" smtClean="0">
                  <a:solidFill>
                    <a:schemeClr val="tx1">
                      <a:lumMod val="65000"/>
                      <a:lumOff val="35000"/>
                    </a:schemeClr>
                  </a:solidFill>
                  <a:latin typeface="Rockwell"/>
                  <a:cs typeface="Rockwell"/>
                </a:rPr>
                <a:t>W</a:t>
              </a:r>
              <a:r>
                <a:rPr sz="1050" smtClean="0">
                  <a:solidFill>
                    <a:schemeClr val="tx1">
                      <a:lumMod val="65000"/>
                      <a:lumOff val="35000"/>
                    </a:schemeClr>
                  </a:solidFill>
                  <a:latin typeface="Rockwell"/>
                  <a:cs typeface="Rockwell"/>
                </a:rPr>
                <a:t>o</a:t>
              </a:r>
              <a:r>
                <a:rPr sz="1050" spc="35" smtClean="0">
                  <a:solidFill>
                    <a:schemeClr val="tx1">
                      <a:lumMod val="65000"/>
                      <a:lumOff val="35000"/>
                    </a:schemeClr>
                  </a:solidFill>
                  <a:latin typeface="Rockwell"/>
                  <a:cs typeface="Rockwell"/>
                </a:rPr>
                <a:t>r</a:t>
              </a:r>
              <a:r>
                <a:rPr sz="1050" smtClean="0">
                  <a:solidFill>
                    <a:schemeClr val="tx1">
                      <a:lumMod val="65000"/>
                      <a:lumOff val="35000"/>
                    </a:schemeClr>
                  </a:solidFill>
                  <a:latin typeface="Rockwell"/>
                  <a:cs typeface="Rockwell"/>
                </a:rPr>
                <a:t>kplaces with a w</a:t>
              </a:r>
              <a:r>
                <a:rPr sz="1050" spc="20" smtClean="0">
                  <a:solidFill>
                    <a:schemeClr val="tx1">
                      <a:lumMod val="65000"/>
                      <a:lumOff val="35000"/>
                    </a:schemeClr>
                  </a:solidFill>
                  <a:latin typeface="Rockwell"/>
                  <a:cs typeface="Rockwell"/>
                </a:rPr>
                <a:t>r</a:t>
              </a:r>
              <a:r>
                <a:rPr sz="1050" smtClean="0">
                  <a:solidFill>
                    <a:schemeClr val="tx1">
                      <a:lumMod val="65000"/>
                      <a:lumOff val="35000"/>
                    </a:schemeClr>
                  </a:solidFill>
                  <a:latin typeface="Rockwell"/>
                  <a:cs typeface="Rockwell"/>
                </a:rPr>
                <a:t>itten equal oppo</a:t>
              </a:r>
              <a:r>
                <a:rPr sz="1050" spc="70" smtClean="0">
                  <a:solidFill>
                    <a:schemeClr val="tx1">
                      <a:lumMod val="65000"/>
                      <a:lumOff val="35000"/>
                    </a:schemeClr>
                  </a:solidFill>
                  <a:latin typeface="Rockwell"/>
                  <a:cs typeface="Rockwell"/>
                </a:rPr>
                <a:t>r</a:t>
              </a:r>
              <a:r>
                <a:rPr sz="1050" smtClean="0">
                  <a:solidFill>
                    <a:schemeClr val="tx1">
                      <a:lumMod val="65000"/>
                      <a:lumOff val="35000"/>
                    </a:schemeClr>
                  </a:solidFill>
                  <a:latin typeface="Rockwell"/>
                  <a:cs typeface="Rockwell"/>
                </a:rPr>
                <a:t>tunities policy</a:t>
              </a:r>
              <a:endParaRPr sz="1050">
                <a:solidFill>
                  <a:schemeClr val="tx1">
                    <a:lumMod val="65000"/>
                    <a:lumOff val="35000"/>
                  </a:schemeClr>
                </a:solidFill>
                <a:latin typeface="Rockwell"/>
                <a:cs typeface="Rockwell"/>
              </a:endParaRPr>
            </a:p>
          </p:txBody>
        </p:sp>
        <p:grpSp>
          <p:nvGrpSpPr>
            <p:cNvPr id="109" name="Group 108"/>
            <p:cNvGrpSpPr/>
            <p:nvPr/>
          </p:nvGrpSpPr>
          <p:grpSpPr>
            <a:xfrm>
              <a:off x="447030" y="2011921"/>
              <a:ext cx="3188866" cy="3649327"/>
              <a:chOff x="447030" y="2011921"/>
              <a:chExt cx="3188866" cy="3649327"/>
            </a:xfrm>
          </p:grpSpPr>
          <p:sp>
            <p:nvSpPr>
              <p:cNvPr id="71" name="object 69"/>
              <p:cNvSpPr txBox="1"/>
              <p:nvPr/>
            </p:nvSpPr>
            <p:spPr>
              <a:xfrm>
                <a:off x="2241392" y="2011921"/>
                <a:ext cx="1394504" cy="184666"/>
              </a:xfrm>
              <a:prstGeom prst="rect">
                <a:avLst/>
              </a:prstGeom>
            </p:spPr>
            <p:txBody>
              <a:bodyPr vert="horz" wrap="square" lIns="0" tIns="0" rIns="0" bIns="0" rtlCol="0">
                <a:spAutoFit/>
              </a:bodyPr>
              <a:lstStyle/>
              <a:p>
                <a:pPr marL="12700" algn="r">
                  <a:lnSpc>
                    <a:spcPct val="100000"/>
                  </a:lnSpc>
                </a:pPr>
                <a:r>
                  <a:rPr sz="1200" smtClean="0">
                    <a:solidFill>
                      <a:schemeClr val="tx1">
                        <a:lumMod val="65000"/>
                        <a:lumOff val="35000"/>
                      </a:schemeClr>
                    </a:solidFill>
                    <a:latin typeface="Rockwell"/>
                    <a:cs typeface="Rockwell"/>
                  </a:rPr>
                  <a:t>Sex</a:t>
                </a:r>
                <a:r>
                  <a:rPr sz="1200">
                    <a:solidFill>
                      <a:schemeClr val="tx1">
                        <a:lumMod val="65000"/>
                        <a:lumOff val="35000"/>
                      </a:schemeClr>
                    </a:solidFill>
                    <a:latin typeface="Rockwell"/>
                    <a:cs typeface="Rockwell"/>
                  </a:rPr>
                  <a:t>/gender</a:t>
                </a:r>
              </a:p>
            </p:txBody>
          </p:sp>
          <p:sp>
            <p:nvSpPr>
              <p:cNvPr id="72" name="object 70"/>
              <p:cNvSpPr txBox="1"/>
              <p:nvPr/>
            </p:nvSpPr>
            <p:spPr>
              <a:xfrm>
                <a:off x="2081449" y="2393592"/>
                <a:ext cx="1554447" cy="184666"/>
              </a:xfrm>
              <a:prstGeom prst="rect">
                <a:avLst/>
              </a:prstGeom>
            </p:spPr>
            <p:txBody>
              <a:bodyPr vert="horz" wrap="square" lIns="0" tIns="0" rIns="0" bIns="0" rtlCol="0">
                <a:spAutoFit/>
              </a:bodyPr>
              <a:lstStyle/>
              <a:p>
                <a:pPr marL="12700" algn="r">
                  <a:lnSpc>
                    <a:spcPct val="100000"/>
                  </a:lnSpc>
                </a:pPr>
                <a:r>
                  <a:rPr sz="1200" smtClean="0">
                    <a:solidFill>
                      <a:schemeClr val="tx1">
                        <a:lumMod val="65000"/>
                        <a:lumOff val="35000"/>
                      </a:schemeClr>
                    </a:solidFill>
                    <a:latin typeface="Rockwell"/>
                    <a:cs typeface="Rockwell"/>
                  </a:rPr>
                  <a:t>Ethnic </a:t>
                </a:r>
                <a:r>
                  <a:rPr sz="1200">
                    <a:solidFill>
                      <a:schemeClr val="tx1">
                        <a:lumMod val="65000"/>
                        <a:lumOff val="35000"/>
                      </a:schemeClr>
                    </a:solidFill>
                    <a:latin typeface="Rockwell"/>
                    <a:cs typeface="Rockwell"/>
                  </a:rPr>
                  <a:t>group</a:t>
                </a:r>
              </a:p>
            </p:txBody>
          </p:sp>
          <p:sp>
            <p:nvSpPr>
              <p:cNvPr id="73" name="object 71"/>
              <p:cNvSpPr txBox="1"/>
              <p:nvPr/>
            </p:nvSpPr>
            <p:spPr>
              <a:xfrm>
                <a:off x="2517963" y="2780062"/>
                <a:ext cx="1117933" cy="184666"/>
              </a:xfrm>
              <a:prstGeom prst="rect">
                <a:avLst/>
              </a:prstGeom>
            </p:spPr>
            <p:txBody>
              <a:bodyPr vert="horz" wrap="square" lIns="0" tIns="0" rIns="0" bIns="0" rtlCol="0">
                <a:spAutoFit/>
              </a:bodyPr>
              <a:lstStyle/>
              <a:p>
                <a:pPr marL="12700" algn="r">
                  <a:lnSpc>
                    <a:spcPct val="100000"/>
                  </a:lnSpc>
                </a:pPr>
                <a:r>
                  <a:rPr sz="1200">
                    <a:solidFill>
                      <a:schemeClr val="tx1">
                        <a:lumMod val="65000"/>
                        <a:lumOff val="35000"/>
                      </a:schemeClr>
                    </a:solidFill>
                    <a:latin typeface="Rockwell"/>
                    <a:cs typeface="Rockwell"/>
                  </a:rPr>
                  <a:t>Disability</a:t>
                </a:r>
              </a:p>
            </p:txBody>
          </p:sp>
          <p:sp>
            <p:nvSpPr>
              <p:cNvPr id="74" name="object 72"/>
              <p:cNvSpPr txBox="1"/>
              <p:nvPr/>
            </p:nvSpPr>
            <p:spPr>
              <a:xfrm>
                <a:off x="1591623" y="3162266"/>
                <a:ext cx="2044273" cy="184666"/>
              </a:xfrm>
              <a:prstGeom prst="rect">
                <a:avLst/>
              </a:prstGeom>
            </p:spPr>
            <p:txBody>
              <a:bodyPr vert="horz" wrap="square" lIns="0" tIns="0" rIns="0" bIns="0" rtlCol="0">
                <a:spAutoFit/>
              </a:bodyPr>
              <a:lstStyle/>
              <a:p>
                <a:pPr marL="12700" algn="r">
                  <a:lnSpc>
                    <a:spcPct val="100000"/>
                  </a:lnSpc>
                </a:pPr>
                <a:r>
                  <a:rPr sz="1200">
                    <a:solidFill>
                      <a:schemeClr val="tx1">
                        <a:lumMod val="65000"/>
                        <a:lumOff val="35000"/>
                      </a:schemeClr>
                    </a:solidFill>
                    <a:latin typeface="Rockwell"/>
                    <a:cs typeface="Rockwell"/>
                  </a:rPr>
                  <a:t>Religion or belief</a:t>
                </a:r>
              </a:p>
            </p:txBody>
          </p:sp>
          <p:sp>
            <p:nvSpPr>
              <p:cNvPr id="75" name="object 73"/>
              <p:cNvSpPr txBox="1"/>
              <p:nvPr/>
            </p:nvSpPr>
            <p:spPr>
              <a:xfrm>
                <a:off x="3096088" y="3544470"/>
                <a:ext cx="539808" cy="184666"/>
              </a:xfrm>
              <a:prstGeom prst="rect">
                <a:avLst/>
              </a:prstGeom>
            </p:spPr>
            <p:txBody>
              <a:bodyPr vert="horz" wrap="square" lIns="0" tIns="0" rIns="0" bIns="0" rtlCol="0">
                <a:spAutoFit/>
              </a:bodyPr>
              <a:lstStyle/>
              <a:p>
                <a:pPr marL="12700" algn="r">
                  <a:lnSpc>
                    <a:spcPct val="100000"/>
                  </a:lnSpc>
                </a:pPr>
                <a:r>
                  <a:rPr sz="1200">
                    <a:solidFill>
                      <a:schemeClr val="tx1">
                        <a:lumMod val="65000"/>
                        <a:lumOff val="35000"/>
                      </a:schemeClr>
                    </a:solidFill>
                    <a:latin typeface="Rockwell"/>
                    <a:cs typeface="Rockwell"/>
                  </a:rPr>
                  <a:t>Age</a:t>
                </a:r>
              </a:p>
            </p:txBody>
          </p:sp>
          <p:sp>
            <p:nvSpPr>
              <p:cNvPr id="76" name="object 74"/>
              <p:cNvSpPr txBox="1"/>
              <p:nvPr/>
            </p:nvSpPr>
            <p:spPr>
              <a:xfrm>
                <a:off x="1433348" y="3922588"/>
                <a:ext cx="2202548" cy="184666"/>
              </a:xfrm>
              <a:prstGeom prst="rect">
                <a:avLst/>
              </a:prstGeom>
            </p:spPr>
            <p:txBody>
              <a:bodyPr vert="horz" wrap="square" lIns="0" tIns="0" rIns="0" bIns="0" rtlCol="0">
                <a:spAutoFit/>
              </a:bodyPr>
              <a:lstStyle/>
              <a:p>
                <a:pPr marL="12700" algn="r">
                  <a:lnSpc>
                    <a:spcPct val="100000"/>
                  </a:lnSpc>
                </a:pPr>
                <a:r>
                  <a:rPr sz="1200">
                    <a:solidFill>
                      <a:schemeClr val="tx1">
                        <a:lumMod val="65000"/>
                        <a:lumOff val="35000"/>
                      </a:schemeClr>
                    </a:solidFill>
                    <a:latin typeface="Rockwell"/>
                    <a:cs typeface="Rockwell"/>
                  </a:rPr>
                  <a:t>Sexual o</a:t>
                </a:r>
                <a:r>
                  <a:rPr sz="1200" spc="20">
                    <a:solidFill>
                      <a:schemeClr val="tx1">
                        <a:lumMod val="65000"/>
                        <a:lumOff val="35000"/>
                      </a:schemeClr>
                    </a:solidFill>
                    <a:latin typeface="Rockwell"/>
                    <a:cs typeface="Rockwell"/>
                  </a:rPr>
                  <a:t>r</a:t>
                </a:r>
                <a:r>
                  <a:rPr sz="1200">
                    <a:solidFill>
                      <a:schemeClr val="tx1">
                        <a:lumMod val="65000"/>
                        <a:lumOff val="35000"/>
                      </a:schemeClr>
                    </a:solidFill>
                    <a:latin typeface="Rockwell"/>
                    <a:cs typeface="Rockwell"/>
                  </a:rPr>
                  <a:t>ientation</a:t>
                </a:r>
              </a:p>
            </p:txBody>
          </p:sp>
          <p:sp>
            <p:nvSpPr>
              <p:cNvPr id="77" name="object 75"/>
              <p:cNvSpPr txBox="1"/>
              <p:nvPr/>
            </p:nvSpPr>
            <p:spPr>
              <a:xfrm>
                <a:off x="2014806" y="4304260"/>
                <a:ext cx="1621090" cy="184666"/>
              </a:xfrm>
              <a:prstGeom prst="rect">
                <a:avLst/>
              </a:prstGeom>
            </p:spPr>
            <p:txBody>
              <a:bodyPr vert="horz" wrap="square" lIns="0" tIns="0" rIns="0" bIns="0" rtlCol="0">
                <a:spAutoFit/>
              </a:bodyPr>
              <a:lstStyle/>
              <a:p>
                <a:pPr marL="12700" algn="r">
                  <a:lnSpc>
                    <a:spcPct val="100000"/>
                  </a:lnSpc>
                </a:pPr>
                <a:r>
                  <a:rPr sz="1200">
                    <a:solidFill>
                      <a:schemeClr val="tx1">
                        <a:lumMod val="65000"/>
                        <a:lumOff val="35000"/>
                      </a:schemeClr>
                    </a:solidFill>
                    <a:latin typeface="Rockwell"/>
                    <a:cs typeface="Rockwell"/>
                  </a:rPr>
                  <a:t>Ma</a:t>
                </a:r>
                <a:r>
                  <a:rPr sz="1200" spc="20">
                    <a:solidFill>
                      <a:schemeClr val="tx1">
                        <a:lumMod val="65000"/>
                        <a:lumOff val="35000"/>
                      </a:schemeClr>
                    </a:solidFill>
                    <a:latin typeface="Rockwell"/>
                    <a:cs typeface="Rockwell"/>
                  </a:rPr>
                  <a:t>r</a:t>
                </a:r>
                <a:r>
                  <a:rPr sz="1200">
                    <a:solidFill>
                      <a:schemeClr val="tx1">
                        <a:lumMod val="65000"/>
                        <a:lumOff val="35000"/>
                      </a:schemeClr>
                    </a:solidFill>
                    <a:latin typeface="Rockwell"/>
                    <a:cs typeface="Rockwell"/>
                  </a:rPr>
                  <a:t>ital status</a:t>
                </a:r>
              </a:p>
            </p:txBody>
          </p:sp>
          <p:sp>
            <p:nvSpPr>
              <p:cNvPr id="78" name="object 76"/>
              <p:cNvSpPr txBox="1"/>
              <p:nvPr/>
            </p:nvSpPr>
            <p:spPr>
              <a:xfrm>
                <a:off x="590312" y="4699969"/>
                <a:ext cx="3045584" cy="184666"/>
              </a:xfrm>
              <a:prstGeom prst="rect">
                <a:avLst/>
              </a:prstGeom>
            </p:spPr>
            <p:txBody>
              <a:bodyPr vert="horz" wrap="square" lIns="0" tIns="0" rIns="0" bIns="0" rtlCol="0">
                <a:spAutoFit/>
              </a:bodyPr>
              <a:lstStyle/>
              <a:p>
                <a:pPr marL="12700" algn="r">
                  <a:lnSpc>
                    <a:spcPct val="100000"/>
                  </a:lnSpc>
                </a:pPr>
                <a:r>
                  <a:rPr sz="1200" spc="-90">
                    <a:solidFill>
                      <a:schemeClr val="tx1">
                        <a:lumMod val="65000"/>
                        <a:lumOff val="35000"/>
                      </a:schemeClr>
                    </a:solidFill>
                    <a:latin typeface="Rockwell"/>
                    <a:cs typeface="Rockwell"/>
                  </a:rPr>
                  <a:t>T</a:t>
                </a:r>
                <a:r>
                  <a:rPr sz="1200" spc="20">
                    <a:solidFill>
                      <a:schemeClr val="tx1">
                        <a:lumMod val="65000"/>
                        <a:lumOff val="35000"/>
                      </a:schemeClr>
                    </a:solidFill>
                    <a:latin typeface="Rockwell"/>
                    <a:cs typeface="Rockwell"/>
                  </a:rPr>
                  <a:t>r</a:t>
                </a:r>
                <a:r>
                  <a:rPr sz="1200">
                    <a:solidFill>
                      <a:schemeClr val="tx1">
                        <a:lumMod val="65000"/>
                        <a:lumOff val="35000"/>
                      </a:schemeClr>
                    </a:solidFill>
                    <a:latin typeface="Rockwell"/>
                    <a:cs typeface="Rockwell"/>
                  </a:rPr>
                  <a:t>ade union membe</a:t>
                </a:r>
                <a:r>
                  <a:rPr sz="1200" spc="35">
                    <a:solidFill>
                      <a:schemeClr val="tx1">
                        <a:lumMod val="65000"/>
                        <a:lumOff val="35000"/>
                      </a:schemeClr>
                    </a:solidFill>
                    <a:latin typeface="Rockwell"/>
                    <a:cs typeface="Rockwell"/>
                  </a:rPr>
                  <a:t>r</a:t>
                </a:r>
                <a:r>
                  <a:rPr sz="1200">
                    <a:solidFill>
                      <a:schemeClr val="tx1">
                        <a:lumMod val="65000"/>
                        <a:lumOff val="35000"/>
                      </a:schemeClr>
                    </a:solidFill>
                    <a:latin typeface="Rockwell"/>
                    <a:cs typeface="Rockwell"/>
                  </a:rPr>
                  <a:t>ship</a:t>
                </a:r>
              </a:p>
            </p:txBody>
          </p:sp>
          <p:sp>
            <p:nvSpPr>
              <p:cNvPr id="79" name="object 77"/>
              <p:cNvSpPr txBox="1"/>
              <p:nvPr/>
            </p:nvSpPr>
            <p:spPr>
              <a:xfrm>
                <a:off x="2841179" y="5079508"/>
                <a:ext cx="794717" cy="184666"/>
              </a:xfrm>
              <a:prstGeom prst="rect">
                <a:avLst/>
              </a:prstGeom>
            </p:spPr>
            <p:txBody>
              <a:bodyPr vert="horz" wrap="square" lIns="0" tIns="0" rIns="0" bIns="0" rtlCol="0">
                <a:spAutoFit/>
              </a:bodyPr>
              <a:lstStyle/>
              <a:p>
                <a:pPr marL="12700" algn="r">
                  <a:lnSpc>
                    <a:spcPct val="100000"/>
                  </a:lnSpc>
                </a:pPr>
                <a:r>
                  <a:rPr sz="1200">
                    <a:solidFill>
                      <a:schemeClr val="tx1">
                        <a:lumMod val="65000"/>
                        <a:lumOff val="35000"/>
                      </a:schemeClr>
                    </a:solidFill>
                    <a:latin typeface="Rockwell"/>
                    <a:cs typeface="Rockwell"/>
                  </a:rPr>
                  <a:t>Other</a:t>
                </a:r>
              </a:p>
            </p:txBody>
          </p:sp>
          <p:sp>
            <p:nvSpPr>
              <p:cNvPr id="80" name="object 78"/>
              <p:cNvSpPr txBox="1"/>
              <p:nvPr/>
            </p:nvSpPr>
            <p:spPr>
              <a:xfrm>
                <a:off x="447030" y="5476582"/>
                <a:ext cx="3188866" cy="184666"/>
              </a:xfrm>
              <a:prstGeom prst="rect">
                <a:avLst/>
              </a:prstGeom>
            </p:spPr>
            <p:txBody>
              <a:bodyPr vert="horz" wrap="square" lIns="0" tIns="0" rIns="0" bIns="0" rtlCol="0">
                <a:spAutoFit/>
              </a:bodyPr>
              <a:lstStyle/>
              <a:p>
                <a:pPr marR="41275" algn="r">
                  <a:lnSpc>
                    <a:spcPct val="100000"/>
                  </a:lnSpc>
                  <a:spcBef>
                    <a:spcPts val="445"/>
                  </a:spcBef>
                </a:pPr>
                <a:r>
                  <a:rPr sz="1200" smtClean="0">
                    <a:solidFill>
                      <a:schemeClr val="tx1">
                        <a:lumMod val="65000"/>
                        <a:lumOff val="35000"/>
                      </a:schemeClr>
                    </a:solidFill>
                    <a:latin typeface="Rockwell"/>
                    <a:cs typeface="Rockwell"/>
                  </a:rPr>
                  <a:t>None</a:t>
                </a:r>
                <a:endParaRPr sz="1200">
                  <a:solidFill>
                    <a:schemeClr val="tx1">
                      <a:lumMod val="65000"/>
                      <a:lumOff val="35000"/>
                    </a:schemeClr>
                  </a:solidFill>
                  <a:latin typeface="Rockwell"/>
                  <a:cs typeface="Rockwell"/>
                </a:endParaRPr>
              </a:p>
            </p:txBody>
          </p:sp>
        </p:grpSp>
        <p:sp>
          <p:nvSpPr>
            <p:cNvPr id="81" name="object 79"/>
            <p:cNvSpPr txBox="1"/>
            <p:nvPr/>
          </p:nvSpPr>
          <p:spPr>
            <a:xfrm>
              <a:off x="5400850" y="1556792"/>
              <a:ext cx="486132" cy="169277"/>
            </a:xfrm>
            <a:prstGeom prst="rect">
              <a:avLst/>
            </a:prstGeom>
          </p:spPr>
          <p:txBody>
            <a:bodyPr vert="horz" wrap="square" lIns="0" tIns="0" rIns="0" bIns="0" rtlCol="0">
              <a:spAutoFit/>
            </a:bodyPr>
            <a:lstStyle/>
            <a:p>
              <a:pPr marL="12700">
                <a:lnSpc>
                  <a:spcPct val="100000"/>
                </a:lnSpc>
                <a:tabLst>
                  <a:tab pos="496570" algn="l"/>
                </a:tabLst>
              </a:pPr>
              <a:r>
                <a:rPr sz="1100" smtClean="0">
                  <a:solidFill>
                    <a:schemeClr val="tx1">
                      <a:lumMod val="65000"/>
                      <a:lumOff val="35000"/>
                    </a:schemeClr>
                  </a:solidFill>
                  <a:latin typeface="Rockwell"/>
                  <a:cs typeface="Rockwell"/>
                </a:rPr>
                <a:t>2011</a:t>
              </a:r>
              <a:endParaRPr sz="1100">
                <a:solidFill>
                  <a:schemeClr val="tx1">
                    <a:lumMod val="65000"/>
                    <a:lumOff val="35000"/>
                  </a:schemeClr>
                </a:solidFill>
                <a:latin typeface="Rockwell"/>
                <a:cs typeface="Rockwell"/>
              </a:endParaRPr>
            </a:p>
          </p:txBody>
        </p:sp>
        <p:grpSp>
          <p:nvGrpSpPr>
            <p:cNvPr id="118" name="Group 117"/>
            <p:cNvGrpSpPr/>
            <p:nvPr/>
          </p:nvGrpSpPr>
          <p:grpSpPr>
            <a:xfrm>
              <a:off x="3790679" y="1587265"/>
              <a:ext cx="3990248" cy="4192464"/>
              <a:chOff x="3790679" y="1587265"/>
              <a:chExt cx="3990248" cy="4192464"/>
            </a:xfrm>
            <a:solidFill>
              <a:schemeClr val="bg2">
                <a:lumMod val="60000"/>
                <a:lumOff val="40000"/>
              </a:schemeClr>
            </a:solidFill>
          </p:grpSpPr>
          <p:sp>
            <p:nvSpPr>
              <p:cNvPr id="40" name="object 38"/>
              <p:cNvSpPr/>
              <p:nvPr/>
            </p:nvSpPr>
            <p:spPr>
              <a:xfrm>
                <a:off x="3790679" y="1587265"/>
                <a:ext cx="284899" cy="168803"/>
              </a:xfrm>
              <a:custGeom>
                <a:avLst/>
                <a:gdLst/>
                <a:ahLst/>
                <a:cxnLst/>
                <a:rect l="l" t="t" r="r" b="b"/>
                <a:pathLst>
                  <a:path w="108585" h="108584">
                    <a:moveTo>
                      <a:pt x="0" y="108000"/>
                    </a:moveTo>
                    <a:lnTo>
                      <a:pt x="108000" y="108000"/>
                    </a:lnTo>
                    <a:lnTo>
                      <a:pt x="108000"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62" name="object 60"/>
              <p:cNvSpPr/>
              <p:nvPr/>
            </p:nvSpPr>
            <p:spPr>
              <a:xfrm>
                <a:off x="3790679" y="2129032"/>
                <a:ext cx="3990248" cy="168803"/>
              </a:xfrm>
              <a:custGeom>
                <a:avLst/>
                <a:gdLst/>
                <a:ahLst/>
                <a:cxnLst/>
                <a:rect l="l" t="t" r="r" b="b"/>
                <a:pathLst>
                  <a:path w="1520825" h="108584">
                    <a:moveTo>
                      <a:pt x="0" y="108000"/>
                    </a:moveTo>
                    <a:lnTo>
                      <a:pt x="1520380" y="108000"/>
                    </a:lnTo>
                    <a:lnTo>
                      <a:pt x="1520380"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63" name="object 61"/>
              <p:cNvSpPr/>
              <p:nvPr/>
            </p:nvSpPr>
            <p:spPr>
              <a:xfrm>
                <a:off x="3790679" y="2524306"/>
                <a:ext cx="3913608" cy="168803"/>
              </a:xfrm>
              <a:custGeom>
                <a:avLst/>
                <a:gdLst/>
                <a:ahLst/>
                <a:cxnLst/>
                <a:rect l="l" t="t" r="r" b="b"/>
                <a:pathLst>
                  <a:path w="1491614" h="108584">
                    <a:moveTo>
                      <a:pt x="0" y="108000"/>
                    </a:moveTo>
                    <a:lnTo>
                      <a:pt x="1491576" y="108000"/>
                    </a:lnTo>
                    <a:lnTo>
                      <a:pt x="1491576"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64" name="object 62"/>
              <p:cNvSpPr/>
              <p:nvPr/>
            </p:nvSpPr>
            <p:spPr>
              <a:xfrm>
                <a:off x="3790679" y="2910697"/>
                <a:ext cx="3800315" cy="168803"/>
              </a:xfrm>
              <a:custGeom>
                <a:avLst/>
                <a:gdLst/>
                <a:ahLst/>
                <a:cxnLst/>
                <a:rect l="l" t="t" r="r" b="b"/>
                <a:pathLst>
                  <a:path w="1448435" h="108584">
                    <a:moveTo>
                      <a:pt x="0" y="108000"/>
                    </a:moveTo>
                    <a:lnTo>
                      <a:pt x="1448384" y="108000"/>
                    </a:lnTo>
                    <a:lnTo>
                      <a:pt x="1448384"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65" name="object 63"/>
              <p:cNvSpPr/>
              <p:nvPr/>
            </p:nvSpPr>
            <p:spPr>
              <a:xfrm>
                <a:off x="3790679" y="3292940"/>
                <a:ext cx="3687022" cy="168803"/>
              </a:xfrm>
              <a:custGeom>
                <a:avLst/>
                <a:gdLst/>
                <a:ahLst/>
                <a:cxnLst/>
                <a:rect l="l" t="t" r="r" b="b"/>
                <a:pathLst>
                  <a:path w="1405254" h="108584">
                    <a:moveTo>
                      <a:pt x="0" y="108000"/>
                    </a:moveTo>
                    <a:lnTo>
                      <a:pt x="1405178" y="108000"/>
                    </a:lnTo>
                    <a:lnTo>
                      <a:pt x="1405178"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66" name="object 64"/>
              <p:cNvSpPr/>
              <p:nvPr/>
            </p:nvSpPr>
            <p:spPr>
              <a:xfrm>
                <a:off x="3790679" y="3675185"/>
                <a:ext cx="3098898" cy="168803"/>
              </a:xfrm>
              <a:custGeom>
                <a:avLst/>
                <a:gdLst/>
                <a:ahLst/>
                <a:cxnLst/>
                <a:rect l="l" t="t" r="r" b="b"/>
                <a:pathLst>
                  <a:path w="1181100" h="108584">
                    <a:moveTo>
                      <a:pt x="0" y="108000"/>
                    </a:moveTo>
                    <a:lnTo>
                      <a:pt x="1181074" y="108000"/>
                    </a:lnTo>
                    <a:lnTo>
                      <a:pt x="1181074"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67" name="object 65"/>
              <p:cNvSpPr/>
              <p:nvPr/>
            </p:nvSpPr>
            <p:spPr>
              <a:xfrm>
                <a:off x="3790679" y="4053383"/>
                <a:ext cx="3177204" cy="168803"/>
              </a:xfrm>
              <a:custGeom>
                <a:avLst/>
                <a:gdLst/>
                <a:ahLst/>
                <a:cxnLst/>
                <a:rect l="l" t="t" r="r" b="b"/>
                <a:pathLst>
                  <a:path w="1210945" h="108584">
                    <a:moveTo>
                      <a:pt x="0" y="108000"/>
                    </a:moveTo>
                    <a:lnTo>
                      <a:pt x="1210919" y="108000"/>
                    </a:lnTo>
                    <a:lnTo>
                      <a:pt x="1210919"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68" name="object 66"/>
              <p:cNvSpPr/>
              <p:nvPr/>
            </p:nvSpPr>
            <p:spPr>
              <a:xfrm>
                <a:off x="3790679" y="4435053"/>
                <a:ext cx="3028923" cy="168803"/>
              </a:xfrm>
              <a:custGeom>
                <a:avLst/>
                <a:gdLst/>
                <a:ahLst/>
                <a:cxnLst/>
                <a:rect l="l" t="t" r="r" b="b"/>
                <a:pathLst>
                  <a:path w="1154429" h="108584">
                    <a:moveTo>
                      <a:pt x="0" y="108000"/>
                    </a:moveTo>
                    <a:lnTo>
                      <a:pt x="1154074" y="108000"/>
                    </a:lnTo>
                    <a:lnTo>
                      <a:pt x="1154074"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69" name="object 67"/>
              <p:cNvSpPr/>
              <p:nvPr/>
            </p:nvSpPr>
            <p:spPr>
              <a:xfrm>
                <a:off x="3790679" y="4830821"/>
                <a:ext cx="1995957" cy="168803"/>
              </a:xfrm>
              <a:custGeom>
                <a:avLst/>
                <a:gdLst/>
                <a:ahLst/>
                <a:cxnLst/>
                <a:rect l="l" t="t" r="r" b="b"/>
                <a:pathLst>
                  <a:path w="760729" h="108584">
                    <a:moveTo>
                      <a:pt x="0" y="108000"/>
                    </a:moveTo>
                    <a:lnTo>
                      <a:pt x="760183" y="108000"/>
                    </a:lnTo>
                    <a:lnTo>
                      <a:pt x="760183"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100" name="object 98"/>
              <p:cNvSpPr/>
              <p:nvPr/>
            </p:nvSpPr>
            <p:spPr>
              <a:xfrm>
                <a:off x="3790679" y="5220173"/>
                <a:ext cx="773058" cy="168803"/>
              </a:xfrm>
              <a:custGeom>
                <a:avLst/>
                <a:gdLst/>
                <a:ahLst/>
                <a:cxnLst/>
                <a:rect l="l" t="t" r="r" b="b"/>
                <a:pathLst>
                  <a:path w="294639" h="108584">
                    <a:moveTo>
                      <a:pt x="0" y="108000"/>
                    </a:moveTo>
                    <a:lnTo>
                      <a:pt x="294576" y="108000"/>
                    </a:lnTo>
                    <a:lnTo>
                      <a:pt x="294576"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102" name="object 100"/>
              <p:cNvSpPr/>
              <p:nvPr/>
            </p:nvSpPr>
            <p:spPr>
              <a:xfrm>
                <a:off x="3790679" y="5610926"/>
                <a:ext cx="549804" cy="168803"/>
              </a:xfrm>
              <a:custGeom>
                <a:avLst/>
                <a:gdLst/>
                <a:ahLst/>
                <a:cxnLst/>
                <a:rect l="l" t="t" r="r" b="b"/>
                <a:pathLst>
                  <a:path w="209550" h="108584">
                    <a:moveTo>
                      <a:pt x="0" y="108000"/>
                    </a:moveTo>
                    <a:lnTo>
                      <a:pt x="209080" y="108000"/>
                    </a:lnTo>
                    <a:lnTo>
                      <a:pt x="209080"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grpSp>
        <p:grpSp>
          <p:nvGrpSpPr>
            <p:cNvPr id="110" name="Group 109"/>
            <p:cNvGrpSpPr/>
            <p:nvPr/>
          </p:nvGrpSpPr>
          <p:grpSpPr>
            <a:xfrm>
              <a:off x="3944900" y="1960439"/>
              <a:ext cx="3773727" cy="3803686"/>
              <a:chOff x="3944900" y="1941389"/>
              <a:chExt cx="3773727" cy="3803686"/>
            </a:xfrm>
          </p:grpSpPr>
          <p:sp>
            <p:nvSpPr>
              <p:cNvPr id="82" name="object 80"/>
              <p:cNvSpPr txBox="1"/>
              <p:nvPr/>
            </p:nvSpPr>
            <p:spPr>
              <a:xfrm>
                <a:off x="7120939" y="1941389"/>
                <a:ext cx="333215" cy="153888"/>
              </a:xfrm>
              <a:prstGeom prst="rect">
                <a:avLst/>
              </a:prstGeom>
            </p:spPr>
            <p:txBody>
              <a:bodyPr vert="horz" wrap="square" lIns="0" tIns="0" rIns="0" bIns="0" rtlCol="0">
                <a:spAutoFit/>
              </a:bodyPr>
              <a:lstStyle/>
              <a:p>
                <a:pPr marL="12700">
                  <a:lnSpc>
                    <a:spcPct val="100000"/>
                  </a:lnSpc>
                </a:pPr>
                <a:r>
                  <a:rPr sz="1000">
                    <a:solidFill>
                      <a:srgbClr val="FFFFFF"/>
                    </a:solidFill>
                    <a:latin typeface="Rockwell"/>
                    <a:cs typeface="Rockwell"/>
                  </a:rPr>
                  <a:t>82</a:t>
                </a:r>
                <a:endParaRPr sz="1000">
                  <a:latin typeface="Rockwell"/>
                  <a:cs typeface="Rockwell"/>
                </a:endParaRPr>
              </a:p>
            </p:txBody>
          </p:sp>
          <p:sp>
            <p:nvSpPr>
              <p:cNvPr id="83" name="object 81"/>
              <p:cNvSpPr txBox="1"/>
              <p:nvPr/>
            </p:nvSpPr>
            <p:spPr>
              <a:xfrm>
                <a:off x="7120939" y="2336667"/>
                <a:ext cx="333215" cy="153888"/>
              </a:xfrm>
              <a:prstGeom prst="rect">
                <a:avLst/>
              </a:prstGeom>
            </p:spPr>
            <p:txBody>
              <a:bodyPr vert="horz" wrap="square" lIns="0" tIns="0" rIns="0" bIns="0" rtlCol="0">
                <a:spAutoFit/>
              </a:bodyPr>
              <a:lstStyle/>
              <a:p>
                <a:pPr marL="12700">
                  <a:lnSpc>
                    <a:spcPct val="100000"/>
                  </a:lnSpc>
                </a:pPr>
                <a:r>
                  <a:rPr sz="1000">
                    <a:solidFill>
                      <a:srgbClr val="FFFFFF"/>
                    </a:solidFill>
                    <a:latin typeface="Rockwell"/>
                    <a:cs typeface="Rockwell"/>
                  </a:rPr>
                  <a:t>82</a:t>
                </a:r>
                <a:endParaRPr sz="1000">
                  <a:latin typeface="Rockwell"/>
                  <a:cs typeface="Rockwell"/>
                </a:endParaRPr>
              </a:p>
            </p:txBody>
          </p:sp>
          <p:sp>
            <p:nvSpPr>
              <p:cNvPr id="84" name="object 82"/>
              <p:cNvSpPr txBox="1"/>
              <p:nvPr/>
            </p:nvSpPr>
            <p:spPr>
              <a:xfrm>
                <a:off x="7083154" y="2723069"/>
                <a:ext cx="333215" cy="153888"/>
              </a:xfrm>
              <a:prstGeom prst="rect">
                <a:avLst/>
              </a:prstGeom>
            </p:spPr>
            <p:txBody>
              <a:bodyPr vert="horz" wrap="square" lIns="0" tIns="0" rIns="0" bIns="0" rtlCol="0">
                <a:spAutoFit/>
              </a:bodyPr>
              <a:lstStyle/>
              <a:p>
                <a:pPr marL="12700">
                  <a:lnSpc>
                    <a:spcPct val="100000"/>
                  </a:lnSpc>
                </a:pPr>
                <a:r>
                  <a:rPr sz="1000">
                    <a:solidFill>
                      <a:srgbClr val="FFFFFF"/>
                    </a:solidFill>
                    <a:latin typeface="Rockwell"/>
                    <a:cs typeface="Rockwell"/>
                  </a:rPr>
                  <a:t>81</a:t>
                </a:r>
                <a:endParaRPr sz="1000">
                  <a:latin typeface="Rockwell"/>
                  <a:cs typeface="Rockwell"/>
                </a:endParaRPr>
              </a:p>
            </p:txBody>
          </p:sp>
          <p:sp>
            <p:nvSpPr>
              <p:cNvPr id="85" name="object 83"/>
              <p:cNvSpPr txBox="1"/>
              <p:nvPr/>
            </p:nvSpPr>
            <p:spPr>
              <a:xfrm>
                <a:off x="7027384" y="3105310"/>
                <a:ext cx="333215" cy="153888"/>
              </a:xfrm>
              <a:prstGeom prst="rect">
                <a:avLst/>
              </a:prstGeom>
            </p:spPr>
            <p:txBody>
              <a:bodyPr vert="horz" wrap="square" lIns="0" tIns="0" rIns="0" bIns="0" rtlCol="0">
                <a:spAutoFit/>
              </a:bodyPr>
              <a:lstStyle/>
              <a:p>
                <a:pPr marL="12700">
                  <a:lnSpc>
                    <a:spcPct val="100000"/>
                  </a:lnSpc>
                </a:pPr>
                <a:r>
                  <a:rPr sz="1000">
                    <a:solidFill>
                      <a:srgbClr val="FFFFFF"/>
                    </a:solidFill>
                    <a:latin typeface="Rockwell"/>
                    <a:cs typeface="Rockwell"/>
                  </a:rPr>
                  <a:t>80</a:t>
                </a:r>
                <a:endParaRPr sz="1000">
                  <a:latin typeface="Rockwell"/>
                  <a:cs typeface="Rockwell"/>
                </a:endParaRPr>
              </a:p>
            </p:txBody>
          </p:sp>
          <p:sp>
            <p:nvSpPr>
              <p:cNvPr id="86" name="object 84"/>
              <p:cNvSpPr txBox="1"/>
              <p:nvPr/>
            </p:nvSpPr>
            <p:spPr>
              <a:xfrm>
                <a:off x="6967450" y="3487556"/>
                <a:ext cx="333215" cy="153888"/>
              </a:xfrm>
              <a:prstGeom prst="rect">
                <a:avLst/>
              </a:prstGeom>
            </p:spPr>
            <p:txBody>
              <a:bodyPr vert="horz" wrap="square" lIns="0" tIns="0" rIns="0" bIns="0" rtlCol="0">
                <a:spAutoFit/>
              </a:bodyPr>
              <a:lstStyle/>
              <a:p>
                <a:pPr marL="12700">
                  <a:lnSpc>
                    <a:spcPct val="100000"/>
                  </a:lnSpc>
                </a:pPr>
                <a:r>
                  <a:rPr sz="1000">
                    <a:solidFill>
                      <a:schemeClr val="bg1"/>
                    </a:solidFill>
                    <a:latin typeface="Rockwell"/>
                    <a:cs typeface="Rockwell"/>
                  </a:rPr>
                  <a:t>78</a:t>
                </a:r>
              </a:p>
            </p:txBody>
          </p:sp>
          <p:sp>
            <p:nvSpPr>
              <p:cNvPr id="87" name="object 85"/>
              <p:cNvSpPr txBox="1"/>
              <p:nvPr/>
            </p:nvSpPr>
            <p:spPr>
              <a:xfrm>
                <a:off x="6861189" y="3865739"/>
                <a:ext cx="333215" cy="153888"/>
              </a:xfrm>
              <a:prstGeom prst="rect">
                <a:avLst/>
              </a:prstGeom>
            </p:spPr>
            <p:txBody>
              <a:bodyPr vert="horz" wrap="square" lIns="0" tIns="0" rIns="0" bIns="0" rtlCol="0">
                <a:spAutoFit/>
              </a:bodyPr>
              <a:lstStyle/>
              <a:p>
                <a:pPr marL="12700">
                  <a:lnSpc>
                    <a:spcPct val="100000"/>
                  </a:lnSpc>
                </a:pPr>
                <a:r>
                  <a:rPr sz="1000">
                    <a:solidFill>
                      <a:schemeClr val="bg1"/>
                    </a:solidFill>
                    <a:latin typeface="Rockwell"/>
                    <a:cs typeface="Rockwell"/>
                  </a:rPr>
                  <a:t>76</a:t>
                </a:r>
              </a:p>
            </p:txBody>
          </p:sp>
          <p:sp>
            <p:nvSpPr>
              <p:cNvPr id="88" name="object 86"/>
              <p:cNvSpPr txBox="1"/>
              <p:nvPr/>
            </p:nvSpPr>
            <p:spPr>
              <a:xfrm>
                <a:off x="6424336" y="4247423"/>
                <a:ext cx="333215" cy="153888"/>
              </a:xfrm>
              <a:prstGeom prst="rect">
                <a:avLst/>
              </a:prstGeom>
            </p:spPr>
            <p:txBody>
              <a:bodyPr vert="horz" wrap="square" lIns="0" tIns="0" rIns="0" bIns="0" rtlCol="0">
                <a:spAutoFit/>
              </a:bodyPr>
              <a:lstStyle/>
              <a:p>
                <a:pPr marL="12700">
                  <a:lnSpc>
                    <a:spcPct val="100000"/>
                  </a:lnSpc>
                </a:pPr>
                <a:r>
                  <a:rPr sz="1000">
                    <a:solidFill>
                      <a:srgbClr val="FFFFFF"/>
                    </a:solidFill>
                    <a:latin typeface="Rockwell"/>
                    <a:cs typeface="Rockwell"/>
                  </a:rPr>
                  <a:t>66</a:t>
                </a:r>
                <a:endParaRPr sz="1000">
                  <a:latin typeface="Rockwell"/>
                  <a:cs typeface="Rockwell"/>
                </a:endParaRPr>
              </a:p>
            </p:txBody>
          </p:sp>
          <p:sp>
            <p:nvSpPr>
              <p:cNvPr id="89" name="object 87"/>
              <p:cNvSpPr txBox="1"/>
              <p:nvPr/>
            </p:nvSpPr>
            <p:spPr>
              <a:xfrm>
                <a:off x="5550628" y="4643196"/>
                <a:ext cx="333215" cy="153888"/>
              </a:xfrm>
              <a:prstGeom prst="rect">
                <a:avLst/>
              </a:prstGeom>
            </p:spPr>
            <p:txBody>
              <a:bodyPr vert="horz" wrap="square" lIns="0" tIns="0" rIns="0" bIns="0" rtlCol="0">
                <a:spAutoFit/>
              </a:bodyPr>
              <a:lstStyle/>
              <a:p>
                <a:pPr marL="12700">
                  <a:lnSpc>
                    <a:spcPct val="100000"/>
                  </a:lnSpc>
                </a:pPr>
                <a:r>
                  <a:rPr sz="1000">
                    <a:solidFill>
                      <a:srgbClr val="FFFFFF"/>
                    </a:solidFill>
                    <a:latin typeface="Rockwell"/>
                    <a:cs typeface="Rockwell"/>
                  </a:rPr>
                  <a:t>47</a:t>
                </a:r>
                <a:endParaRPr sz="1000">
                  <a:latin typeface="Rockwell"/>
                  <a:cs typeface="Rockwell"/>
                </a:endParaRPr>
              </a:p>
            </p:txBody>
          </p:sp>
          <p:sp>
            <p:nvSpPr>
              <p:cNvPr id="90" name="object 88"/>
              <p:cNvSpPr txBox="1"/>
              <p:nvPr/>
            </p:nvSpPr>
            <p:spPr>
              <a:xfrm>
                <a:off x="4346335" y="5032531"/>
                <a:ext cx="333215" cy="153888"/>
              </a:xfrm>
              <a:prstGeom prst="rect">
                <a:avLst/>
              </a:prstGeom>
            </p:spPr>
            <p:txBody>
              <a:bodyPr vert="horz" wrap="square" lIns="0" tIns="0" rIns="0" bIns="0" rtlCol="0">
                <a:spAutoFit/>
              </a:bodyPr>
              <a:lstStyle/>
              <a:p>
                <a:pPr marL="12700">
                  <a:lnSpc>
                    <a:spcPct val="100000"/>
                  </a:lnSpc>
                </a:pPr>
                <a:r>
                  <a:rPr sz="1000">
                    <a:solidFill>
                      <a:srgbClr val="FFFFFF"/>
                    </a:solidFill>
                    <a:latin typeface="Rockwell"/>
                    <a:cs typeface="Rockwell"/>
                  </a:rPr>
                  <a:t>21</a:t>
                </a:r>
                <a:endParaRPr sz="1000">
                  <a:latin typeface="Rockwell"/>
                  <a:cs typeface="Rockwell"/>
                </a:endParaRPr>
              </a:p>
            </p:txBody>
          </p:sp>
          <p:sp>
            <p:nvSpPr>
              <p:cNvPr id="91" name="object 89"/>
              <p:cNvSpPr txBox="1"/>
              <p:nvPr/>
            </p:nvSpPr>
            <p:spPr>
              <a:xfrm>
                <a:off x="4169230" y="5423294"/>
                <a:ext cx="333215" cy="153888"/>
              </a:xfrm>
              <a:prstGeom prst="rect">
                <a:avLst/>
              </a:prstGeom>
            </p:spPr>
            <p:txBody>
              <a:bodyPr vert="horz" wrap="square" lIns="0" tIns="0" rIns="0" bIns="0" rtlCol="0">
                <a:spAutoFit/>
              </a:bodyPr>
              <a:lstStyle/>
              <a:p>
                <a:pPr marL="12700">
                  <a:lnSpc>
                    <a:spcPct val="100000"/>
                  </a:lnSpc>
                </a:pPr>
                <a:r>
                  <a:rPr sz="1000">
                    <a:solidFill>
                      <a:srgbClr val="FFFFFF"/>
                    </a:solidFill>
                    <a:latin typeface="Rockwell"/>
                    <a:cs typeface="Rockwell"/>
                  </a:rPr>
                  <a:t>17</a:t>
                </a:r>
                <a:endParaRPr sz="1000">
                  <a:latin typeface="Rockwell"/>
                  <a:cs typeface="Rockwell"/>
                </a:endParaRPr>
              </a:p>
            </p:txBody>
          </p:sp>
          <p:sp>
            <p:nvSpPr>
              <p:cNvPr id="92" name="object 90"/>
              <p:cNvSpPr txBox="1"/>
              <p:nvPr/>
            </p:nvSpPr>
            <p:spPr>
              <a:xfrm>
                <a:off x="7385412" y="2109282"/>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87</a:t>
                </a:r>
              </a:p>
            </p:txBody>
          </p:sp>
          <p:sp>
            <p:nvSpPr>
              <p:cNvPr id="93" name="object 91"/>
              <p:cNvSpPr txBox="1"/>
              <p:nvPr/>
            </p:nvSpPr>
            <p:spPr>
              <a:xfrm>
                <a:off x="7309848" y="2504562"/>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86</a:t>
                </a:r>
              </a:p>
            </p:txBody>
          </p:sp>
          <p:sp>
            <p:nvSpPr>
              <p:cNvPr id="94" name="object 92"/>
              <p:cNvSpPr txBox="1"/>
              <p:nvPr/>
            </p:nvSpPr>
            <p:spPr>
              <a:xfrm>
                <a:off x="7196502" y="2890962"/>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84</a:t>
                </a:r>
              </a:p>
            </p:txBody>
          </p:sp>
          <p:sp>
            <p:nvSpPr>
              <p:cNvPr id="95" name="object 93"/>
              <p:cNvSpPr txBox="1"/>
              <p:nvPr/>
            </p:nvSpPr>
            <p:spPr>
              <a:xfrm>
                <a:off x="7083154" y="3273202"/>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81</a:t>
                </a:r>
              </a:p>
            </p:txBody>
          </p:sp>
          <p:sp>
            <p:nvSpPr>
              <p:cNvPr id="96" name="object 94"/>
              <p:cNvSpPr txBox="1"/>
              <p:nvPr/>
            </p:nvSpPr>
            <p:spPr>
              <a:xfrm>
                <a:off x="6495177" y="3655448"/>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67</a:t>
                </a:r>
              </a:p>
            </p:txBody>
          </p:sp>
          <p:sp>
            <p:nvSpPr>
              <p:cNvPr id="97" name="object 95"/>
              <p:cNvSpPr txBox="1"/>
              <p:nvPr/>
            </p:nvSpPr>
            <p:spPr>
              <a:xfrm>
                <a:off x="6573454" y="4033635"/>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70</a:t>
                </a:r>
              </a:p>
            </p:txBody>
          </p:sp>
          <p:sp>
            <p:nvSpPr>
              <p:cNvPr id="98" name="object 96"/>
              <p:cNvSpPr txBox="1"/>
              <p:nvPr/>
            </p:nvSpPr>
            <p:spPr>
              <a:xfrm>
                <a:off x="6424336" y="4415317"/>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66</a:t>
                </a:r>
              </a:p>
            </p:txBody>
          </p:sp>
          <p:sp>
            <p:nvSpPr>
              <p:cNvPr id="99" name="object 97"/>
              <p:cNvSpPr txBox="1"/>
              <p:nvPr/>
            </p:nvSpPr>
            <p:spPr>
              <a:xfrm>
                <a:off x="5390869" y="4811087"/>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44</a:t>
                </a:r>
              </a:p>
            </p:txBody>
          </p:sp>
          <p:sp>
            <p:nvSpPr>
              <p:cNvPr id="101" name="object 99"/>
              <p:cNvSpPr txBox="1"/>
              <p:nvPr/>
            </p:nvSpPr>
            <p:spPr>
              <a:xfrm>
                <a:off x="4169230" y="5200424"/>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17</a:t>
                </a:r>
              </a:p>
            </p:txBody>
          </p:sp>
          <p:sp>
            <p:nvSpPr>
              <p:cNvPr id="103" name="object 101"/>
              <p:cNvSpPr txBox="1"/>
              <p:nvPr/>
            </p:nvSpPr>
            <p:spPr>
              <a:xfrm>
                <a:off x="3944900" y="5591187"/>
                <a:ext cx="333215" cy="153888"/>
              </a:xfrm>
              <a:prstGeom prst="rect">
                <a:avLst/>
              </a:prstGeom>
            </p:spPr>
            <p:txBody>
              <a:bodyPr vert="horz" wrap="square" lIns="0" tIns="0" rIns="0" bIns="0" rtlCol="0">
                <a:spAutoFit/>
              </a:bodyPr>
              <a:lstStyle/>
              <a:p>
                <a:pPr marL="12700">
                  <a:lnSpc>
                    <a:spcPct val="100000"/>
                  </a:lnSpc>
                </a:pPr>
                <a:r>
                  <a:rPr sz="1000">
                    <a:solidFill>
                      <a:schemeClr val="tx1">
                        <a:lumMod val="65000"/>
                        <a:lumOff val="35000"/>
                      </a:schemeClr>
                    </a:solidFill>
                    <a:latin typeface="Rockwell"/>
                    <a:cs typeface="Rockwell"/>
                  </a:rPr>
                  <a:t>12</a:t>
                </a:r>
              </a:p>
            </p:txBody>
          </p:sp>
        </p:grpSp>
        <p:sp>
          <p:nvSpPr>
            <p:cNvPr id="104" name="object 102"/>
            <p:cNvSpPr/>
            <p:nvPr/>
          </p:nvSpPr>
          <p:spPr>
            <a:xfrm>
              <a:off x="3782349" y="1882053"/>
              <a:ext cx="0" cy="3982161"/>
            </a:xfrm>
            <a:custGeom>
              <a:avLst/>
              <a:gdLst/>
              <a:ahLst/>
              <a:cxnLst/>
              <a:rect l="l" t="t" r="r" b="b"/>
              <a:pathLst>
                <a:path h="2561590">
                  <a:moveTo>
                    <a:pt x="0" y="0"/>
                  </a:moveTo>
                  <a:lnTo>
                    <a:pt x="0" y="2561082"/>
                  </a:lnTo>
                </a:path>
              </a:pathLst>
            </a:custGeom>
            <a:ln w="6350">
              <a:solidFill>
                <a:srgbClr val="9D9D9C"/>
              </a:solidFill>
            </a:ln>
          </p:spPr>
          <p:txBody>
            <a:bodyPr wrap="square" lIns="0" tIns="0" rIns="0" bIns="0" rtlCol="0">
              <a:spAutoFit/>
            </a:bodyPr>
            <a:lstStyle/>
            <a:p>
              <a:endParaRPr/>
            </a:p>
          </p:txBody>
        </p:sp>
        <p:sp>
          <p:nvSpPr>
            <p:cNvPr id="105" name="object 103"/>
            <p:cNvSpPr txBox="1"/>
            <p:nvPr/>
          </p:nvSpPr>
          <p:spPr>
            <a:xfrm>
              <a:off x="8172400" y="5877272"/>
              <a:ext cx="300460" cy="161583"/>
            </a:xfrm>
            <a:prstGeom prst="rect">
              <a:avLst/>
            </a:prstGeom>
          </p:spPr>
          <p:txBody>
            <a:bodyPr vert="horz" wrap="square" lIns="0" tIns="0" rIns="0" bIns="0" rtlCol="0">
              <a:spAutoFit/>
            </a:bodyPr>
            <a:lstStyle/>
            <a:p>
              <a:pPr marL="12700">
                <a:lnSpc>
                  <a:spcPct val="100000"/>
                </a:lnSpc>
              </a:pPr>
              <a:r>
                <a:rPr sz="1050">
                  <a:solidFill>
                    <a:schemeClr val="tx1">
                      <a:lumMod val="65000"/>
                      <a:lumOff val="35000"/>
                    </a:schemeClr>
                  </a:solidFill>
                  <a:latin typeface="Rockwell"/>
                  <a:cs typeface="Rockwell"/>
                </a:rPr>
                <a:t>100</a:t>
              </a:r>
            </a:p>
          </p:txBody>
        </p:sp>
        <p:sp>
          <p:nvSpPr>
            <p:cNvPr id="107" name="object 79"/>
            <p:cNvSpPr txBox="1"/>
            <p:nvPr/>
          </p:nvSpPr>
          <p:spPr>
            <a:xfrm>
              <a:off x="4103540" y="1567823"/>
              <a:ext cx="396452" cy="169277"/>
            </a:xfrm>
            <a:prstGeom prst="rect">
              <a:avLst/>
            </a:prstGeom>
          </p:spPr>
          <p:txBody>
            <a:bodyPr vert="horz" wrap="square" lIns="0" tIns="0" rIns="0" bIns="0" rtlCol="0">
              <a:spAutoFit/>
            </a:bodyPr>
            <a:lstStyle/>
            <a:p>
              <a:pPr marL="12700">
                <a:lnSpc>
                  <a:spcPct val="100000"/>
                </a:lnSpc>
                <a:tabLst>
                  <a:tab pos="496570" algn="l"/>
                </a:tabLst>
              </a:pPr>
              <a:r>
                <a:rPr sz="1100" smtClean="0">
                  <a:solidFill>
                    <a:schemeClr val="tx1">
                      <a:lumMod val="65000"/>
                      <a:lumOff val="35000"/>
                    </a:schemeClr>
                  </a:solidFill>
                  <a:latin typeface="Rockwell"/>
                  <a:cs typeface="Rockwell"/>
                </a:rPr>
                <a:t>2004</a:t>
              </a:r>
              <a:endParaRPr sz="1100">
                <a:solidFill>
                  <a:schemeClr val="tx1">
                    <a:lumMod val="65000"/>
                    <a:lumOff val="35000"/>
                  </a:schemeClr>
                </a:solidFill>
                <a:latin typeface="Rockwell"/>
                <a:cs typeface="Rockwell"/>
              </a:endParaRPr>
            </a:p>
          </p:txBody>
        </p:sp>
        <p:sp>
          <p:nvSpPr>
            <p:cNvPr id="111" name="object 103"/>
            <p:cNvSpPr txBox="1"/>
            <p:nvPr/>
          </p:nvSpPr>
          <p:spPr>
            <a:xfrm>
              <a:off x="7380312" y="5877273"/>
              <a:ext cx="228452" cy="161583"/>
            </a:xfrm>
            <a:prstGeom prst="rect">
              <a:avLst/>
            </a:prstGeom>
          </p:spPr>
          <p:txBody>
            <a:bodyPr vert="horz" wrap="square" lIns="0" tIns="0" rIns="0" bIns="0" rtlCol="0">
              <a:spAutoFit/>
            </a:bodyPr>
            <a:lstStyle/>
            <a:p>
              <a:pPr marL="12700">
                <a:lnSpc>
                  <a:spcPct val="100000"/>
                </a:lnSpc>
              </a:pPr>
              <a:r>
                <a:rPr lang="en-GB" sz="1050" smtClean="0">
                  <a:solidFill>
                    <a:schemeClr val="tx1">
                      <a:lumMod val="65000"/>
                      <a:lumOff val="35000"/>
                    </a:schemeClr>
                  </a:solidFill>
                  <a:latin typeface="Rockwell"/>
                  <a:cs typeface="Rockwell"/>
                </a:rPr>
                <a:t>8</a:t>
              </a:r>
              <a:r>
                <a:rPr sz="1050" smtClean="0">
                  <a:solidFill>
                    <a:schemeClr val="tx1">
                      <a:lumMod val="65000"/>
                      <a:lumOff val="35000"/>
                    </a:schemeClr>
                  </a:solidFill>
                  <a:latin typeface="Rockwell"/>
                  <a:cs typeface="Rockwell"/>
                </a:rPr>
                <a:t>0</a:t>
              </a:r>
              <a:endParaRPr sz="1050">
                <a:solidFill>
                  <a:schemeClr val="tx1">
                    <a:lumMod val="65000"/>
                    <a:lumOff val="35000"/>
                  </a:schemeClr>
                </a:solidFill>
                <a:latin typeface="Rockwell"/>
                <a:cs typeface="Rockwell"/>
              </a:endParaRPr>
            </a:p>
          </p:txBody>
        </p:sp>
        <p:sp>
          <p:nvSpPr>
            <p:cNvPr id="112" name="object 103"/>
            <p:cNvSpPr txBox="1"/>
            <p:nvPr/>
          </p:nvSpPr>
          <p:spPr>
            <a:xfrm>
              <a:off x="6444208" y="5877272"/>
              <a:ext cx="228452" cy="161583"/>
            </a:xfrm>
            <a:prstGeom prst="rect">
              <a:avLst/>
            </a:prstGeom>
          </p:spPr>
          <p:txBody>
            <a:bodyPr vert="horz" wrap="square" lIns="0" tIns="0" rIns="0" bIns="0" rtlCol="0">
              <a:spAutoFit/>
            </a:bodyPr>
            <a:lstStyle/>
            <a:p>
              <a:pPr marL="12700">
                <a:lnSpc>
                  <a:spcPct val="100000"/>
                </a:lnSpc>
              </a:pPr>
              <a:r>
                <a:rPr lang="en-GB" sz="1050">
                  <a:solidFill>
                    <a:schemeClr val="tx1">
                      <a:lumMod val="65000"/>
                      <a:lumOff val="35000"/>
                    </a:schemeClr>
                  </a:solidFill>
                  <a:latin typeface="Rockwell"/>
                  <a:cs typeface="Rockwell"/>
                </a:rPr>
                <a:t>6</a:t>
              </a:r>
              <a:r>
                <a:rPr sz="1050" smtClean="0">
                  <a:solidFill>
                    <a:schemeClr val="tx1">
                      <a:lumMod val="65000"/>
                      <a:lumOff val="35000"/>
                    </a:schemeClr>
                  </a:solidFill>
                  <a:latin typeface="Rockwell"/>
                  <a:cs typeface="Rockwell"/>
                </a:rPr>
                <a:t>0</a:t>
              </a:r>
              <a:endParaRPr sz="1050">
                <a:solidFill>
                  <a:schemeClr val="tx1">
                    <a:lumMod val="65000"/>
                    <a:lumOff val="35000"/>
                  </a:schemeClr>
                </a:solidFill>
                <a:latin typeface="Rockwell"/>
                <a:cs typeface="Rockwell"/>
              </a:endParaRPr>
            </a:p>
          </p:txBody>
        </p:sp>
        <p:sp>
          <p:nvSpPr>
            <p:cNvPr id="113" name="object 103"/>
            <p:cNvSpPr txBox="1"/>
            <p:nvPr/>
          </p:nvSpPr>
          <p:spPr>
            <a:xfrm>
              <a:off x="5508104" y="5877272"/>
              <a:ext cx="228452" cy="161583"/>
            </a:xfrm>
            <a:prstGeom prst="rect">
              <a:avLst/>
            </a:prstGeom>
          </p:spPr>
          <p:txBody>
            <a:bodyPr vert="horz" wrap="square" lIns="0" tIns="0" rIns="0" bIns="0" rtlCol="0">
              <a:spAutoFit/>
            </a:bodyPr>
            <a:lstStyle/>
            <a:p>
              <a:pPr marL="12700">
                <a:lnSpc>
                  <a:spcPct val="100000"/>
                </a:lnSpc>
              </a:pPr>
              <a:r>
                <a:rPr lang="en-GB" sz="1050">
                  <a:solidFill>
                    <a:schemeClr val="tx1">
                      <a:lumMod val="65000"/>
                      <a:lumOff val="35000"/>
                    </a:schemeClr>
                  </a:solidFill>
                  <a:latin typeface="Rockwell"/>
                  <a:cs typeface="Rockwell"/>
                </a:rPr>
                <a:t>4</a:t>
              </a:r>
              <a:r>
                <a:rPr sz="1050" smtClean="0">
                  <a:solidFill>
                    <a:schemeClr val="tx1">
                      <a:lumMod val="65000"/>
                      <a:lumOff val="35000"/>
                    </a:schemeClr>
                  </a:solidFill>
                  <a:latin typeface="Rockwell"/>
                  <a:cs typeface="Rockwell"/>
                </a:rPr>
                <a:t>0</a:t>
              </a:r>
              <a:endParaRPr sz="1050">
                <a:solidFill>
                  <a:schemeClr val="tx1">
                    <a:lumMod val="65000"/>
                    <a:lumOff val="35000"/>
                  </a:schemeClr>
                </a:solidFill>
                <a:latin typeface="Rockwell"/>
                <a:cs typeface="Rockwell"/>
              </a:endParaRPr>
            </a:p>
          </p:txBody>
        </p:sp>
        <p:sp>
          <p:nvSpPr>
            <p:cNvPr id="114" name="object 103"/>
            <p:cNvSpPr txBox="1"/>
            <p:nvPr/>
          </p:nvSpPr>
          <p:spPr>
            <a:xfrm>
              <a:off x="4572000" y="5877272"/>
              <a:ext cx="228452" cy="161583"/>
            </a:xfrm>
            <a:prstGeom prst="rect">
              <a:avLst/>
            </a:prstGeom>
          </p:spPr>
          <p:txBody>
            <a:bodyPr vert="horz" wrap="square" lIns="0" tIns="0" rIns="0" bIns="0" rtlCol="0">
              <a:spAutoFit/>
            </a:bodyPr>
            <a:lstStyle/>
            <a:p>
              <a:pPr marL="12700">
                <a:lnSpc>
                  <a:spcPct val="100000"/>
                </a:lnSpc>
              </a:pPr>
              <a:r>
                <a:rPr lang="en-GB" sz="1050" smtClean="0">
                  <a:solidFill>
                    <a:schemeClr val="tx1">
                      <a:lumMod val="65000"/>
                      <a:lumOff val="35000"/>
                    </a:schemeClr>
                  </a:solidFill>
                  <a:latin typeface="Rockwell"/>
                  <a:cs typeface="Rockwell"/>
                </a:rPr>
                <a:t>2</a:t>
              </a:r>
              <a:r>
                <a:rPr sz="1050" smtClean="0">
                  <a:solidFill>
                    <a:schemeClr val="tx1">
                      <a:lumMod val="65000"/>
                      <a:lumOff val="35000"/>
                    </a:schemeClr>
                  </a:solidFill>
                  <a:latin typeface="Rockwell"/>
                  <a:cs typeface="Rockwell"/>
                </a:rPr>
                <a:t>0</a:t>
              </a:r>
              <a:endParaRPr sz="1050">
                <a:solidFill>
                  <a:schemeClr val="tx1">
                    <a:lumMod val="65000"/>
                    <a:lumOff val="35000"/>
                  </a:schemeClr>
                </a:solidFill>
                <a:latin typeface="Rockwell"/>
                <a:cs typeface="Rockwell"/>
              </a:endParaRPr>
            </a:p>
          </p:txBody>
        </p:sp>
        <p:sp>
          <p:nvSpPr>
            <p:cNvPr id="115" name="object 103"/>
            <p:cNvSpPr txBox="1"/>
            <p:nvPr/>
          </p:nvSpPr>
          <p:spPr>
            <a:xfrm>
              <a:off x="3707904" y="5877272"/>
              <a:ext cx="228452" cy="161583"/>
            </a:xfrm>
            <a:prstGeom prst="rect">
              <a:avLst/>
            </a:prstGeom>
          </p:spPr>
          <p:txBody>
            <a:bodyPr vert="horz" wrap="square" lIns="0" tIns="0" rIns="0" bIns="0" rtlCol="0">
              <a:spAutoFit/>
            </a:bodyPr>
            <a:lstStyle/>
            <a:p>
              <a:pPr marL="12700">
                <a:lnSpc>
                  <a:spcPct val="100000"/>
                </a:lnSpc>
              </a:pPr>
              <a:r>
                <a:rPr lang="en-GB" sz="1050">
                  <a:solidFill>
                    <a:schemeClr val="tx1">
                      <a:lumMod val="65000"/>
                      <a:lumOff val="35000"/>
                    </a:schemeClr>
                  </a:solidFill>
                  <a:latin typeface="Rockwell"/>
                  <a:cs typeface="Rockwell"/>
                </a:rPr>
                <a:t> </a:t>
              </a:r>
              <a:r>
                <a:rPr sz="1050" smtClean="0">
                  <a:solidFill>
                    <a:schemeClr val="tx1">
                      <a:lumMod val="65000"/>
                      <a:lumOff val="35000"/>
                    </a:schemeClr>
                  </a:solidFill>
                  <a:latin typeface="Rockwell"/>
                  <a:cs typeface="Rockwell"/>
                </a:rPr>
                <a:t>0</a:t>
              </a:r>
              <a:endParaRPr sz="1050">
                <a:solidFill>
                  <a:schemeClr val="tx1">
                    <a:lumMod val="65000"/>
                    <a:lumOff val="35000"/>
                  </a:schemeClr>
                </a:solidFill>
                <a:latin typeface="Rockwell"/>
                <a:cs typeface="Rockwell"/>
              </a:endParaRPr>
            </a:p>
          </p:txBody>
        </p:sp>
        <p:sp>
          <p:nvSpPr>
            <p:cNvPr id="117" name="object 48"/>
            <p:cNvSpPr/>
            <p:nvPr/>
          </p:nvSpPr>
          <p:spPr>
            <a:xfrm>
              <a:off x="581220" y="5397656"/>
              <a:ext cx="3122223" cy="0"/>
            </a:xfrm>
            <a:custGeom>
              <a:avLst/>
              <a:gdLst/>
              <a:ahLst/>
              <a:cxnLst/>
              <a:rect l="l" t="t" r="r" b="b"/>
              <a:pathLst>
                <a:path w="1189989">
                  <a:moveTo>
                    <a:pt x="1189405" y="0"/>
                  </a:moveTo>
                  <a:lnTo>
                    <a:pt x="0" y="0"/>
                  </a:lnTo>
                </a:path>
              </a:pathLst>
            </a:custGeom>
            <a:ln w="6350">
              <a:solidFill>
                <a:srgbClr val="9D9D9C"/>
              </a:solidFill>
            </a:ln>
          </p:spPr>
          <p:txBody>
            <a:bodyPr wrap="square" lIns="0" tIns="0" rIns="0" bIns="0" rtlCol="0">
              <a:spAutoFit/>
            </a:bodyPr>
            <a:lstStyle/>
            <a:p>
              <a:endParaRPr/>
            </a:p>
          </p:txBody>
        </p:sp>
      </p:grpSp>
    </p:spTree>
    <p:extLst>
      <p:ext uri="{BB962C8B-B14F-4D97-AF65-F5344CB8AC3E}">
        <p14:creationId xmlns:p14="http://schemas.microsoft.com/office/powerpoint/2010/main" val="1884977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Special procedures to attract job applicants (%) </a:t>
            </a:r>
            <a:endParaRPr lang="en-US"/>
          </a:p>
        </p:txBody>
      </p:sp>
      <p:sp>
        <p:nvSpPr>
          <p:cNvPr id="5" name="object 3"/>
          <p:cNvSpPr txBox="1"/>
          <p:nvPr/>
        </p:nvSpPr>
        <p:spPr>
          <a:xfrm>
            <a:off x="1475656" y="6075729"/>
            <a:ext cx="1944216" cy="161583"/>
          </a:xfrm>
          <a:prstGeom prst="rect">
            <a:avLst/>
          </a:prstGeom>
        </p:spPr>
        <p:txBody>
          <a:bodyPr vert="horz" wrap="square" lIns="0" tIns="0" rIns="0" bIns="0" rtlCol="0">
            <a:spAutoFit/>
          </a:bodyPr>
          <a:lstStyle/>
          <a:p>
            <a:pPr marL="12700">
              <a:lnSpc>
                <a:spcPct val="100000"/>
              </a:lnSpc>
            </a:pPr>
            <a:r>
              <a:rPr sz="1050">
                <a:solidFill>
                  <a:schemeClr val="tx1">
                    <a:lumMod val="65000"/>
                    <a:lumOff val="35000"/>
                  </a:schemeClr>
                </a:solidFill>
                <a:latin typeface="Rockwell"/>
                <a:cs typeface="Rockwell"/>
              </a:rPr>
              <a:t>Base:</a:t>
            </a:r>
            <a:r>
              <a:rPr sz="1050" spc="-125">
                <a:solidFill>
                  <a:schemeClr val="tx1">
                    <a:lumMod val="65000"/>
                    <a:lumOff val="35000"/>
                  </a:schemeClr>
                </a:solidFill>
                <a:latin typeface="Rockwell"/>
                <a:cs typeface="Rockwell"/>
              </a:rPr>
              <a:t> </a:t>
            </a:r>
            <a:r>
              <a:rPr sz="1050">
                <a:solidFill>
                  <a:schemeClr val="tx1">
                    <a:lumMod val="65000"/>
                    <a:lumOff val="35000"/>
                  </a:schemeClr>
                </a:solidFill>
                <a:latin typeface="Rockwell"/>
                <a:cs typeface="Rockwell"/>
              </a:rPr>
              <a:t>All </a:t>
            </a:r>
            <a:r>
              <a:rPr sz="1050" spc="-15">
                <a:solidFill>
                  <a:schemeClr val="tx1">
                    <a:lumMod val="65000"/>
                    <a:lumOff val="35000"/>
                  </a:schemeClr>
                </a:solidFill>
                <a:latin typeface="Rockwell"/>
                <a:cs typeface="Rockwell"/>
              </a:rPr>
              <a:t>w</a:t>
            </a:r>
            <a:r>
              <a:rPr sz="1050">
                <a:solidFill>
                  <a:schemeClr val="tx1">
                    <a:lumMod val="65000"/>
                    <a:lumOff val="35000"/>
                  </a:schemeClr>
                </a:solidFill>
                <a:latin typeface="Rockwell"/>
                <a:cs typeface="Rockwell"/>
              </a:rPr>
              <a:t>o</a:t>
            </a:r>
            <a:r>
              <a:rPr sz="1050" spc="35">
                <a:solidFill>
                  <a:schemeClr val="tx1">
                    <a:lumMod val="65000"/>
                    <a:lumOff val="35000"/>
                  </a:schemeClr>
                </a:solidFill>
                <a:latin typeface="Rockwell"/>
                <a:cs typeface="Rockwell"/>
              </a:rPr>
              <a:t>r</a:t>
            </a:r>
            <a:r>
              <a:rPr sz="1050">
                <a:solidFill>
                  <a:schemeClr val="tx1">
                    <a:lumMod val="65000"/>
                    <a:lumOff val="35000"/>
                  </a:schemeClr>
                </a:solidFill>
                <a:latin typeface="Rockwell"/>
                <a:cs typeface="Rockwell"/>
              </a:rPr>
              <a:t>kplaces</a:t>
            </a:r>
          </a:p>
        </p:txBody>
      </p:sp>
      <p:graphicFrame>
        <p:nvGraphicFramePr>
          <p:cNvPr id="6" name="object 4"/>
          <p:cNvGraphicFramePr>
            <a:graphicFrameLocks noGrp="1"/>
          </p:cNvGraphicFramePr>
          <p:nvPr>
            <p:extLst/>
          </p:nvPr>
        </p:nvGraphicFramePr>
        <p:xfrm>
          <a:off x="1839932" y="2221164"/>
          <a:ext cx="5468372" cy="3710549"/>
        </p:xfrm>
        <a:graphic>
          <a:graphicData uri="http://schemas.openxmlformats.org/drawingml/2006/table">
            <a:tbl>
              <a:tblPr firstRow="1" bandRow="1">
                <a:tableStyleId>{2D5ABB26-0587-4C30-8999-92F81FD0307C}</a:tableStyleId>
              </a:tblPr>
              <a:tblGrid>
                <a:gridCol w="223446"/>
                <a:gridCol w="469658"/>
                <a:gridCol w="469658"/>
                <a:gridCol w="212392"/>
                <a:gridCol w="200225"/>
                <a:gridCol w="469647"/>
                <a:gridCol w="469647"/>
                <a:gridCol w="218723"/>
                <a:gridCol w="217605"/>
                <a:gridCol w="469647"/>
                <a:gridCol w="469647"/>
                <a:gridCol w="201341"/>
                <a:gridCol w="218897"/>
                <a:gridCol w="469658"/>
                <a:gridCol w="469658"/>
                <a:gridCol w="218523"/>
              </a:tblGrid>
              <a:tr h="252930">
                <a:tc gridSpan="16">
                  <a:txBody>
                    <a:bodyPr/>
                    <a:lstStyle/>
                    <a:p>
                      <a:endParaRPr sz="1400">
                        <a:solidFill>
                          <a:schemeClr val="tx1">
                            <a:lumMod val="65000"/>
                            <a:lumOff val="35000"/>
                          </a:schemeClr>
                        </a:solidFill>
                        <a:latin typeface="Rockwell"/>
                        <a:cs typeface="Rockwell"/>
                      </a:endParaRPr>
                    </a:p>
                  </a:txBody>
                  <a:tcPr marL="0" marR="0" marT="0" marB="0">
                    <a:lnL>
                      <a:noFill/>
                    </a:lnL>
                    <a:lnR>
                      <a:noFill/>
                    </a:lnR>
                    <a:lnT w="6350" cap="flat" cmpd="sng" algn="ctr">
                      <a:solidFill>
                        <a:prstClr val="white">
                          <a:lumMod val="75000"/>
                        </a:prstClr>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55244">
                        <a:lnSpc>
                          <a:spcPct val="100000"/>
                        </a:lnSpc>
                      </a:pPr>
                      <a:endParaRPr sz="1000" dirty="0">
                        <a:latin typeface="Rockwell"/>
                        <a:cs typeface="Rockwell"/>
                      </a:endParaRPr>
                    </a:p>
                  </a:txBody>
                  <a:tcPr marL="0" marR="0" marT="0" marB="0">
                    <a:lnB w="6350">
                      <a:solidFill>
                        <a:srgbClr val="9D9D9C"/>
                      </a:solidFill>
                      <a:prstDash val="solid"/>
                    </a:lnB>
                    <a:solidFill>
                      <a:schemeClr val="bg2">
                        <a:lumMod val="60000"/>
                        <a:lumOff val="40000"/>
                      </a:schemeClr>
                    </a:solidFill>
                  </a:tcPr>
                </a:tc>
                <a:tc hMerge="1">
                  <a:txBody>
                    <a:bodyPr/>
                    <a:lstStyle/>
                    <a:p>
                      <a:endParaRPr sz="1000" dirty="0">
                        <a:latin typeface="Rockwell"/>
                        <a:cs typeface="Rockwell"/>
                      </a:endParaRPr>
                    </a:p>
                  </a:txBody>
                  <a:tcPr marL="0" marR="0" marT="0" marB="0">
                    <a:lnB w="6350">
                      <a:solidFill>
                        <a:srgbClr val="9D9D9C"/>
                      </a:solidFill>
                      <a:prstDash val="soli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2930">
                <a:tc>
                  <a:txBody>
                    <a:bodyPr/>
                    <a:lstStyle/>
                    <a:p>
                      <a:endParaRPr sz="1400">
                        <a:solidFill>
                          <a:schemeClr val="tx1">
                            <a:lumMod val="65000"/>
                            <a:lumOff val="35000"/>
                          </a:schemeClr>
                        </a:solidFill>
                        <a:latin typeface="Rockwell"/>
                        <a:cs typeface="Rockwell"/>
                      </a:endParaRPr>
                    </a:p>
                  </a:txBody>
                  <a:tcPr marL="0" marR="0" marT="0" marB="0">
                    <a:lnT w="9525" cap="flat" cmpd="sng" algn="ctr">
                      <a:noFill/>
                      <a:prstDash val="solid"/>
                      <a:round/>
                      <a:headEnd type="none" w="med" len="med"/>
                      <a:tailEnd type="none" w="med" len="med"/>
                    </a:lnT>
                    <a:lnB w="6350">
                      <a:solidFill>
                        <a:srgbClr val="9D9D9C"/>
                      </a:solidFill>
                      <a:prstDash val="solid"/>
                    </a:lnB>
                  </a:tcPr>
                </a:tc>
                <a:tc rowSpan="9">
                  <a:txBody>
                    <a:bodyPr/>
                    <a:lstStyle/>
                    <a:p>
                      <a:pPr marL="55244">
                        <a:lnSpc>
                          <a:spcPct val="100000"/>
                        </a:lnSpc>
                      </a:pPr>
                      <a:r>
                        <a:rPr sz="1400">
                          <a:solidFill>
                            <a:schemeClr val="tx1">
                              <a:lumMod val="65000"/>
                              <a:lumOff val="35000"/>
                            </a:schemeClr>
                          </a:solidFill>
                          <a:latin typeface="Rockwell"/>
                          <a:cs typeface="Rockwell"/>
                        </a:rPr>
                        <a:t>11</a:t>
                      </a:r>
                    </a:p>
                  </a:txBody>
                  <a:tcPr marL="0" marR="0" marT="0" marB="0">
                    <a:lnR>
                      <a:noFill/>
                    </a:lnR>
                    <a:lnT w="9525" cap="flat" cmpd="sng" algn="ctr">
                      <a:noFill/>
                      <a:prstDash val="solid"/>
                      <a:round/>
                      <a:headEnd type="none" w="med" len="med"/>
                      <a:tailEnd type="none" w="med" len="med"/>
                    </a:lnT>
                    <a:lnB w="6350">
                      <a:solidFill>
                        <a:srgbClr val="9D9D9C"/>
                      </a:solidFill>
                      <a:prstDash val="solid"/>
                    </a:lnB>
                    <a:solidFill>
                      <a:schemeClr val="bg2">
                        <a:lumMod val="60000"/>
                        <a:lumOff val="40000"/>
                      </a:schemeClr>
                    </a:solidFill>
                  </a:tcPr>
                </a:tc>
                <a:tc gridSpan="14">
                  <a:txBody>
                    <a:bodyPr/>
                    <a:lstStyle/>
                    <a:p>
                      <a:endParaRPr sz="1400">
                        <a:solidFill>
                          <a:schemeClr val="tx1">
                            <a:lumMod val="65000"/>
                            <a:lumOff val="35000"/>
                          </a:schemeClr>
                        </a:solidFill>
                        <a:latin typeface="Rockwell"/>
                        <a:cs typeface="Rockwell"/>
                      </a:endParaRPr>
                    </a:p>
                  </a:txBody>
                  <a:tcPr marL="0" marR="0" marT="0" marB="0">
                    <a:lnL>
                      <a:noFill/>
                    </a:lnL>
                    <a:lnR>
                      <a:noFill/>
                    </a:lnR>
                    <a:lnT w="9525" cap="flat" cmpd="sng" algn="ctr">
                      <a:noFill/>
                      <a:prstDash val="solid"/>
                      <a:round/>
                      <a:headEnd type="none" w="med" len="med"/>
                      <a:tailEnd type="none" w="med" len="med"/>
                    </a:lnT>
                    <a:lnB w="6350" cap="flat" cmpd="sng" algn="ctr">
                      <a:solidFill>
                        <a:prstClr val="white">
                          <a:lumMod val="75000"/>
                        </a:prst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52930">
                <a:tc row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vMerge="1">
                  <a:txBody>
                    <a:bodyPr/>
                    <a:lstStyle/>
                    <a:p>
                      <a:endParaRPr/>
                    </a:p>
                  </a:txBody>
                  <a:tcPr marL="0" marR="0" marT="0" marB="0">
                    <a:lnB w="6350">
                      <a:solidFill>
                        <a:srgbClr val="9D9D9C"/>
                      </a:solidFill>
                      <a:prstDash val="solid"/>
                    </a:lnB>
                    <a:solidFill>
                      <a:srgbClr val="DCEAC5"/>
                    </a:solidFill>
                  </a:tcPr>
                </a:tc>
                <a:tc gridSpan="14">
                  <a:txBody>
                    <a:bodyPr/>
                    <a:lstStyle/>
                    <a:p>
                      <a:endParaRPr sz="1400">
                        <a:solidFill>
                          <a:schemeClr val="tx1">
                            <a:lumMod val="65000"/>
                            <a:lumOff val="35000"/>
                          </a:schemeClr>
                        </a:solidFill>
                        <a:latin typeface="Rockwell"/>
                        <a:cs typeface="Rockwell"/>
                      </a:endParaRPr>
                    </a:p>
                  </a:txBody>
                  <a:tcPr marL="0" marR="0" marT="0" marB="0">
                    <a:lnT w="6350" cap="flat" cmpd="sng" algn="ctr">
                      <a:solidFill>
                        <a:prstClr val="white">
                          <a:lumMod val="75000"/>
                        </a:prstClr>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52930">
                <a:tc vMerge="1">
                  <a:txBody>
                    <a:bodyPr/>
                    <a:lstStyle/>
                    <a:p>
                      <a:endParaRPr/>
                    </a:p>
                  </a:txBody>
                  <a:tcPr marL="0" marR="0" marT="0" marB="0">
                    <a:lnT w="6350">
                      <a:solidFill>
                        <a:srgbClr val="9D9D9C"/>
                      </a:solidFill>
                      <a:prstDash val="solid"/>
                    </a:lnT>
                    <a:lnB w="6350">
                      <a:solidFill>
                        <a:srgbClr val="9D9D9C"/>
                      </a:solidFill>
                      <a:prstDash val="solid"/>
                    </a:lnB>
                  </a:tcPr>
                </a:tc>
                <a:tc vMerge="1">
                  <a:txBody>
                    <a:bodyPr/>
                    <a:lstStyle/>
                    <a:p>
                      <a:endParaRPr/>
                    </a:p>
                  </a:txBody>
                  <a:tcPr marL="0" marR="0" marT="0" marB="0">
                    <a:lnB w="6350">
                      <a:solidFill>
                        <a:srgbClr val="9D9D9C"/>
                      </a:solidFill>
                      <a:prstDash val="solid"/>
                    </a:lnB>
                    <a:solidFill>
                      <a:srgbClr val="DCEAC5"/>
                    </a:solidFill>
                  </a:tcPr>
                </a:tc>
                <a:tc gridSpan="3">
                  <a:txBody>
                    <a:bodyPr/>
                    <a:lstStyle/>
                    <a:p>
                      <a:endParaRPr sz="1400">
                        <a:solidFill>
                          <a:schemeClr val="tx1">
                            <a:lumMod val="65000"/>
                            <a:lumOff val="35000"/>
                          </a:schemeClr>
                        </a:solidFill>
                        <a:latin typeface="Rockwell"/>
                        <a:cs typeface="Rockwell"/>
                      </a:endParaRPr>
                    </a:p>
                  </a:txBody>
                  <a:tcPr marL="0" marR="0" marT="0" marB="0">
                    <a:lnB w="6350">
                      <a:solidFill>
                        <a:srgbClr val="9D9D9C"/>
                      </a:solidFill>
                      <a:prstDash val="solid"/>
                    </a:lnB>
                  </a:tcPr>
                </a:tc>
                <a:tc hMerge="1">
                  <a:txBody>
                    <a:bodyPr/>
                    <a:lstStyle/>
                    <a:p>
                      <a:endParaRPr/>
                    </a:p>
                  </a:txBody>
                  <a:tcPr marL="0" marR="0" marT="0" marB="0"/>
                </a:tc>
                <a:tc hMerge="1">
                  <a:txBody>
                    <a:bodyPr/>
                    <a:lstStyle/>
                    <a:p>
                      <a:endParaRPr/>
                    </a:p>
                  </a:txBody>
                  <a:tcPr marL="0" marR="0" marT="0" marB="0"/>
                </a:tc>
                <a:tc rowSpan="7">
                  <a:txBody>
                    <a:bodyPr/>
                    <a:lstStyle/>
                    <a:p>
                      <a:pPr algn="ctr">
                        <a:lnSpc>
                          <a:spcPct val="100000"/>
                        </a:lnSpc>
                      </a:pPr>
                      <a:r>
                        <a:rPr sz="1400">
                          <a:solidFill>
                            <a:schemeClr val="tx1">
                              <a:lumMod val="65000"/>
                              <a:lumOff val="35000"/>
                            </a:schemeClr>
                          </a:solidFill>
                          <a:latin typeface="Rockwell"/>
                          <a:cs typeface="Rockwell"/>
                        </a:rPr>
                        <a:t>9</a:t>
                      </a:r>
                    </a:p>
                  </a:txBody>
                  <a:tcPr marL="0" marR="0" marT="0" marB="0">
                    <a:lnB w="6350">
                      <a:solidFill>
                        <a:srgbClr val="9D9D9C"/>
                      </a:solidFill>
                      <a:prstDash val="solid"/>
                    </a:lnB>
                    <a:solidFill>
                      <a:schemeClr val="bg2">
                        <a:lumMod val="60000"/>
                        <a:lumOff val="40000"/>
                      </a:schemeClr>
                    </a:solidFill>
                  </a:tcPr>
                </a:tc>
                <a:tc gridSpan="10">
                  <a:txBody>
                    <a:bodyPr/>
                    <a:lstStyle/>
                    <a:p>
                      <a:endParaRPr sz="1400">
                        <a:solidFill>
                          <a:schemeClr val="tx1">
                            <a:lumMod val="65000"/>
                            <a:lumOff val="35000"/>
                          </a:schemeClr>
                        </a:solidFill>
                        <a:latin typeface="Rockwell"/>
                        <a:cs typeface="Rockwell"/>
                      </a:endParaRPr>
                    </a:p>
                  </a:txBody>
                  <a:tcPr marL="0" marR="0" marT="0" marB="0">
                    <a:lnB w="6350">
                      <a:solidFill>
                        <a:srgbClr val="9D9D9C"/>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480783">
                <a:tc>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vMerge="1">
                  <a:txBody>
                    <a:bodyPr/>
                    <a:lstStyle/>
                    <a:p>
                      <a:endParaRPr/>
                    </a:p>
                  </a:txBody>
                  <a:tcPr marL="0" marR="0" marT="0" marB="0">
                    <a:lnB w="6350">
                      <a:solidFill>
                        <a:srgbClr val="9D9D9C"/>
                      </a:solidFill>
                      <a:prstDash val="solid"/>
                    </a:lnB>
                    <a:solidFill>
                      <a:srgbClr val="DCEAC5"/>
                    </a:solidFill>
                  </a:tcPr>
                </a:tc>
                <a:tc rowSpan="6">
                  <a:txBody>
                    <a:bodyPr/>
                    <a:lstStyle/>
                    <a:p>
                      <a:pPr algn="ctr">
                        <a:lnSpc>
                          <a:spcPct val="100000"/>
                        </a:lnSpc>
                      </a:pPr>
                      <a:r>
                        <a:rPr sz="1400">
                          <a:solidFill>
                            <a:schemeClr val="bg1"/>
                          </a:solidFill>
                          <a:latin typeface="Rockwell"/>
                          <a:cs typeface="Rockwell"/>
                        </a:rPr>
                        <a:t>8</a:t>
                      </a:r>
                    </a:p>
                  </a:txBody>
                  <a:tcPr marL="0" marR="0" marT="0" marB="0">
                    <a:lnT w="6350">
                      <a:solidFill>
                        <a:srgbClr val="9D9D9C"/>
                      </a:solidFill>
                      <a:prstDash val="solid"/>
                    </a:lnT>
                    <a:lnB w="6350">
                      <a:solidFill>
                        <a:srgbClr val="9D9D9C"/>
                      </a:solidFill>
                      <a:prstDash val="solid"/>
                    </a:lnB>
                    <a:solidFill>
                      <a:schemeClr val="accent1"/>
                    </a:solidFill>
                  </a:tcPr>
                </a:tc>
                <a:tc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hMerge="1">
                  <a:txBody>
                    <a:bodyPr/>
                    <a:lstStyle/>
                    <a:p>
                      <a:endParaRPr/>
                    </a:p>
                  </a:txBody>
                  <a:tcPr marL="0" marR="0" marT="0" marB="0"/>
                </a:tc>
                <a:tc vMerge="1">
                  <a:txBody>
                    <a:bodyPr/>
                    <a:lstStyle/>
                    <a:p>
                      <a:endParaRPr/>
                    </a:p>
                  </a:txBody>
                  <a:tcPr marL="0" marR="0" marT="0" marB="0">
                    <a:lnB w="6350">
                      <a:solidFill>
                        <a:srgbClr val="9D9D9C"/>
                      </a:solidFill>
                      <a:prstDash val="solid"/>
                    </a:lnB>
                    <a:solidFill>
                      <a:srgbClr val="DCEAC5"/>
                    </a:solidFill>
                  </a:tcPr>
                </a:tc>
                <a:tc rowSpan="6">
                  <a:txBody>
                    <a:bodyPr/>
                    <a:lstStyle/>
                    <a:p>
                      <a:pPr algn="ctr">
                        <a:lnSpc>
                          <a:spcPct val="100000"/>
                        </a:lnSpc>
                      </a:pPr>
                      <a:r>
                        <a:rPr sz="1400">
                          <a:solidFill>
                            <a:schemeClr val="bg1"/>
                          </a:solidFill>
                          <a:latin typeface="Rockwell"/>
                          <a:cs typeface="Rockwell"/>
                        </a:rPr>
                        <a:t>8</a:t>
                      </a:r>
                    </a:p>
                  </a:txBody>
                  <a:tcPr marL="0" marR="0" marT="0" marB="0">
                    <a:lnT w="6350">
                      <a:solidFill>
                        <a:srgbClr val="9D9D9C"/>
                      </a:solidFill>
                      <a:prstDash val="solid"/>
                    </a:lnT>
                    <a:lnB w="6350">
                      <a:solidFill>
                        <a:srgbClr val="9D9D9C"/>
                      </a:solidFill>
                      <a:prstDash val="solid"/>
                    </a:lnB>
                    <a:solidFill>
                      <a:schemeClr val="accent1"/>
                    </a:solidFill>
                  </a:tcPr>
                </a:tc>
                <a:tc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hMerge="1">
                  <a:txBody>
                    <a:bodyPr/>
                    <a:lstStyle/>
                    <a:p>
                      <a:endParaRPr/>
                    </a:p>
                  </a:txBody>
                  <a:tcPr marL="0" marR="0" marT="0" marB="0"/>
                </a:tc>
                <a:tc rowSpan="6">
                  <a:txBody>
                    <a:bodyPr/>
                    <a:lstStyle/>
                    <a:p>
                      <a:pPr algn="ctr">
                        <a:lnSpc>
                          <a:spcPct val="100000"/>
                        </a:lnSpc>
                      </a:pPr>
                      <a:r>
                        <a:rPr sz="1400">
                          <a:solidFill>
                            <a:schemeClr val="tx1">
                              <a:lumMod val="65000"/>
                              <a:lumOff val="35000"/>
                            </a:schemeClr>
                          </a:solidFill>
                          <a:latin typeface="Rockwell"/>
                          <a:cs typeface="Rockwell"/>
                        </a:rPr>
                        <a:t>8</a:t>
                      </a:r>
                    </a:p>
                  </a:txBody>
                  <a:tcPr marL="0" marR="0" marT="0" marB="0">
                    <a:lnT w="6350">
                      <a:solidFill>
                        <a:srgbClr val="9D9D9C"/>
                      </a:solidFill>
                      <a:prstDash val="solid"/>
                    </a:lnT>
                    <a:lnB w="6350">
                      <a:solidFill>
                        <a:srgbClr val="9D9D9C"/>
                      </a:solidFill>
                      <a:prstDash val="solid"/>
                    </a:lnB>
                    <a:solidFill>
                      <a:schemeClr val="bg2">
                        <a:lumMod val="60000"/>
                        <a:lumOff val="40000"/>
                      </a:schemeClr>
                    </a:solidFill>
                  </a:tcPr>
                </a:tc>
                <a:tc gridSpan="6">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62859">
                <a:tc row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rowSpan="2"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rowSpan="2" hMerge="1">
                  <a:txBody>
                    <a:bodyPr/>
                    <a:lstStyle/>
                    <a:p>
                      <a:endParaRPr/>
                    </a:p>
                  </a:txBody>
                  <a:tcPr marL="0" marR="0" marT="0" marB="0"/>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rowSpan="2"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rowSpan="2" hMerge="1">
                  <a:txBody>
                    <a:bodyPr/>
                    <a:lstStyle/>
                    <a:p>
                      <a:endParaRPr/>
                    </a:p>
                  </a:txBody>
                  <a:tcPr marL="0" marR="0" marT="0" marB="0"/>
                </a:tc>
                <a:tc vMerge="1">
                  <a:txBody>
                    <a:bodyPr/>
                    <a:lstStyle/>
                    <a:p>
                      <a:endParaRPr/>
                    </a:p>
                  </a:txBody>
                  <a:tcPr marL="0" marR="0" marT="0" marB="0">
                    <a:lnT w="6350">
                      <a:solidFill>
                        <a:srgbClr val="9D9D9C"/>
                      </a:solidFill>
                      <a:prstDash val="solid"/>
                    </a:lnT>
                    <a:lnB w="6350">
                      <a:solidFill>
                        <a:srgbClr val="9D9D9C"/>
                      </a:solidFill>
                      <a:prstDash val="solid"/>
                    </a:lnB>
                    <a:solidFill>
                      <a:srgbClr val="DCEAC5"/>
                    </a:solidFill>
                  </a:tcPr>
                </a:tc>
                <a:tc gridSpan="6">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52930">
                <a:tc vMerge="1">
                  <a:txBody>
                    <a:bodyPr/>
                    <a:lstStyle/>
                    <a:p>
                      <a:endParaRPr/>
                    </a:p>
                  </a:txBody>
                  <a:tcPr marL="0" marR="0" marT="0" marB="0">
                    <a:lnT w="6350">
                      <a:solidFill>
                        <a:srgbClr val="9D9D9C"/>
                      </a:solidFill>
                      <a:prstDash val="solid"/>
                    </a:lnT>
                    <a:lnB w="6350">
                      <a:solidFill>
                        <a:srgbClr val="9D9D9C"/>
                      </a:solidFill>
                      <a:prstDash val="solid"/>
                    </a:lnB>
                  </a:tcPr>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gridSpan="2" vMerge="1">
                  <a:txBody>
                    <a:bodyPr/>
                    <a:lstStyle/>
                    <a:p>
                      <a:endParaRPr/>
                    </a:p>
                  </a:txBody>
                  <a:tcPr marL="0" marR="0" marT="0" marB="0">
                    <a:lnT w="6350">
                      <a:solidFill>
                        <a:srgbClr val="9D9D9C"/>
                      </a:solidFill>
                      <a:prstDash val="solid"/>
                    </a:lnT>
                    <a:lnB w="6350">
                      <a:solidFill>
                        <a:srgbClr val="9D9D9C"/>
                      </a:solidFill>
                      <a:prstDash val="solid"/>
                    </a:lnB>
                  </a:tcPr>
                </a:tc>
                <a:tc hMerge="1" vMerge="1">
                  <a:txBody>
                    <a:bodyPr/>
                    <a:lstStyle/>
                    <a:p>
                      <a:endParaRPr/>
                    </a:p>
                  </a:txBody>
                  <a:tcPr marL="0" marR="0" marT="0" marB="0"/>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gridSpan="2" vMerge="1">
                  <a:txBody>
                    <a:bodyPr/>
                    <a:lstStyle/>
                    <a:p>
                      <a:endParaRPr/>
                    </a:p>
                  </a:txBody>
                  <a:tcPr marL="0" marR="0" marT="0" marB="0">
                    <a:lnT w="6350">
                      <a:solidFill>
                        <a:srgbClr val="9D9D9C"/>
                      </a:solidFill>
                      <a:prstDash val="solid"/>
                    </a:lnT>
                    <a:lnB w="6350">
                      <a:solidFill>
                        <a:srgbClr val="9D9D9C"/>
                      </a:solidFill>
                      <a:prstDash val="solid"/>
                    </a:lnB>
                  </a:tcPr>
                </a:tc>
                <a:tc hMerge="1" vMerge="1">
                  <a:txBody>
                    <a:bodyPr/>
                    <a:lstStyle/>
                    <a:p>
                      <a:endParaRPr/>
                    </a:p>
                  </a:txBody>
                  <a:tcPr marL="0" marR="0" marT="0" marB="0"/>
                </a:tc>
                <a:tc vMerge="1">
                  <a:txBody>
                    <a:bodyPr/>
                    <a:lstStyle/>
                    <a:p>
                      <a:endParaRPr/>
                    </a:p>
                  </a:txBody>
                  <a:tcPr marL="0" marR="0" marT="0" marB="0">
                    <a:lnT w="6350">
                      <a:solidFill>
                        <a:srgbClr val="9D9D9C"/>
                      </a:solidFill>
                      <a:prstDash val="solid"/>
                    </a:lnT>
                    <a:lnB w="6350">
                      <a:solidFill>
                        <a:srgbClr val="9D9D9C"/>
                      </a:solidFill>
                      <a:prstDash val="solid"/>
                    </a:lnB>
                    <a:solidFill>
                      <a:srgbClr val="DCEAC5"/>
                    </a:solidFill>
                  </a:tcPr>
                </a:tc>
                <a:tc rowSpan="4">
                  <a:txBody>
                    <a:bodyPr/>
                    <a:lstStyle/>
                    <a:p>
                      <a:pPr algn="ctr">
                        <a:lnSpc>
                          <a:spcPct val="100000"/>
                        </a:lnSpc>
                      </a:pPr>
                      <a:r>
                        <a:rPr sz="1400">
                          <a:solidFill>
                            <a:schemeClr val="bg1"/>
                          </a:solidFill>
                          <a:latin typeface="Rockwell"/>
                          <a:cs typeface="Rockwell"/>
                        </a:rPr>
                        <a:t>5</a:t>
                      </a:r>
                    </a:p>
                  </a:txBody>
                  <a:tcPr marL="0" marR="0" marT="0" marB="0">
                    <a:lnB w="6350">
                      <a:solidFill>
                        <a:srgbClr val="9D9D9C"/>
                      </a:solidFill>
                      <a:prstDash val="solid"/>
                    </a:lnB>
                    <a:solidFill>
                      <a:schemeClr val="accent1"/>
                    </a:solidFill>
                  </a:tcPr>
                </a:tc>
                <a:tc gridSpan="2">
                  <a:txBody>
                    <a:bodyPr/>
                    <a:lstStyle/>
                    <a:p>
                      <a:endParaRPr sz="1400">
                        <a:solidFill>
                          <a:schemeClr val="tx1">
                            <a:lumMod val="65000"/>
                            <a:lumOff val="35000"/>
                          </a:schemeClr>
                        </a:solidFill>
                        <a:latin typeface="Rockwell"/>
                        <a:cs typeface="Rockwell"/>
                      </a:endParaRPr>
                    </a:p>
                  </a:txBody>
                  <a:tcPr marL="0" marR="0" marT="0" marB="0">
                    <a:lnB w="6350">
                      <a:solidFill>
                        <a:srgbClr val="9D9D9C"/>
                      </a:solidFill>
                      <a:prstDash val="solid"/>
                    </a:lnB>
                  </a:tcPr>
                </a:tc>
                <a:tc hMerge="1">
                  <a:txBody>
                    <a:bodyPr/>
                    <a:lstStyle/>
                    <a:p>
                      <a:endParaRPr/>
                    </a:p>
                  </a:txBody>
                  <a:tcPr marL="0" marR="0" marT="0" marB="0"/>
                </a:tc>
                <a:tc rowSpan="4">
                  <a:txBody>
                    <a:bodyPr/>
                    <a:lstStyle/>
                    <a:p>
                      <a:pPr algn="ctr">
                        <a:lnSpc>
                          <a:spcPct val="100000"/>
                        </a:lnSpc>
                      </a:pPr>
                      <a:r>
                        <a:rPr sz="1400">
                          <a:solidFill>
                            <a:schemeClr val="tx1">
                              <a:lumMod val="65000"/>
                              <a:lumOff val="35000"/>
                            </a:schemeClr>
                          </a:solidFill>
                          <a:latin typeface="Rockwell"/>
                          <a:cs typeface="Rockwell"/>
                        </a:rPr>
                        <a:t>5</a:t>
                      </a:r>
                    </a:p>
                  </a:txBody>
                  <a:tcPr marL="0" marR="0" marT="0" marB="0">
                    <a:lnB w="6350">
                      <a:solidFill>
                        <a:srgbClr val="9D9D9C"/>
                      </a:solidFill>
                      <a:prstDash val="solid"/>
                    </a:lnB>
                    <a:solidFill>
                      <a:schemeClr val="bg2">
                        <a:lumMod val="60000"/>
                        <a:lumOff val="40000"/>
                      </a:schemeClr>
                    </a:solidFill>
                  </a:tcPr>
                </a:tc>
                <a:tc gridSpan="2">
                  <a:txBody>
                    <a:bodyPr/>
                    <a:lstStyle/>
                    <a:p>
                      <a:endParaRPr sz="1400">
                        <a:solidFill>
                          <a:schemeClr val="tx1">
                            <a:lumMod val="65000"/>
                            <a:lumOff val="35000"/>
                          </a:schemeClr>
                        </a:solidFill>
                        <a:latin typeface="Rockwell"/>
                        <a:cs typeface="Rockwell"/>
                      </a:endParaRPr>
                    </a:p>
                  </a:txBody>
                  <a:tcPr marL="0" marR="0" marT="0" marB="0">
                    <a:lnB w="6350">
                      <a:solidFill>
                        <a:srgbClr val="9D9D9C"/>
                      </a:solidFill>
                      <a:prstDash val="solid"/>
                    </a:lnB>
                  </a:tcPr>
                </a:tc>
                <a:tc hMerge="1">
                  <a:txBody>
                    <a:bodyPr/>
                    <a:lstStyle/>
                    <a:p>
                      <a:endParaRPr/>
                    </a:p>
                  </a:txBody>
                  <a:tcPr marL="0" marR="0" marT="0" marB="0"/>
                </a:tc>
              </a:tr>
              <a:tr h="252930">
                <a:tc row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rowSpan="2"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rowSpan="2" hMerge="1">
                  <a:txBody>
                    <a:bodyPr/>
                    <a:lstStyle/>
                    <a:p>
                      <a:endParaRPr/>
                    </a:p>
                  </a:txBody>
                  <a:tcPr marL="0" marR="0" marT="0" marB="0"/>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rowSpan="2"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rowSpan="2" hMerge="1">
                  <a:txBody>
                    <a:bodyPr/>
                    <a:lstStyle/>
                    <a:p>
                      <a:endParaRPr/>
                    </a:p>
                  </a:txBody>
                  <a:tcPr marL="0" marR="0" marT="0" marB="0"/>
                </a:tc>
                <a:tc vMerge="1">
                  <a:txBody>
                    <a:bodyPr/>
                    <a:lstStyle/>
                    <a:p>
                      <a:endParaRPr/>
                    </a:p>
                  </a:txBody>
                  <a:tcPr marL="0" marR="0" marT="0" marB="0">
                    <a:lnT w="6350">
                      <a:solidFill>
                        <a:srgbClr val="9D9D9C"/>
                      </a:solidFill>
                      <a:prstDash val="solid"/>
                    </a:lnT>
                    <a:lnB w="6350">
                      <a:solidFill>
                        <a:srgbClr val="9D9D9C"/>
                      </a:solidFill>
                      <a:prstDash val="solid"/>
                    </a:lnB>
                    <a:solidFill>
                      <a:srgbClr val="DCEAC5"/>
                    </a:solidFill>
                  </a:tcPr>
                </a:tc>
                <a:tc vMerge="1">
                  <a:txBody>
                    <a:bodyPr/>
                    <a:lstStyle/>
                    <a:p>
                      <a:endParaRPr/>
                    </a:p>
                  </a:txBody>
                  <a:tcPr marL="0" marR="0" marT="0" marB="0">
                    <a:lnB w="6350">
                      <a:solidFill>
                        <a:srgbClr val="9D9D9C"/>
                      </a:solidFill>
                      <a:prstDash val="solid"/>
                    </a:lnB>
                    <a:solidFill>
                      <a:srgbClr val="76B82A"/>
                    </a:solidFill>
                  </a:tcPr>
                </a:tc>
                <a:tc rowSpan="2"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rowSpan="2" hMerge="1">
                  <a:txBody>
                    <a:bodyPr/>
                    <a:lstStyle/>
                    <a:p>
                      <a:endParaRPr/>
                    </a:p>
                  </a:txBody>
                  <a:tcPr marL="0" marR="0" marT="0" marB="0"/>
                </a:tc>
                <a:tc vMerge="1">
                  <a:txBody>
                    <a:bodyPr/>
                    <a:lstStyle/>
                    <a:p>
                      <a:endParaRPr/>
                    </a:p>
                  </a:txBody>
                  <a:tcPr marL="0" marR="0" marT="0" marB="0">
                    <a:lnB w="6350">
                      <a:solidFill>
                        <a:srgbClr val="9D9D9C"/>
                      </a:solidFill>
                      <a:prstDash val="solid"/>
                    </a:lnB>
                    <a:solidFill>
                      <a:srgbClr val="DCEAC5"/>
                    </a:solidFill>
                  </a:tcPr>
                </a:tc>
                <a:tc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tcPr>
                </a:tc>
                <a:tc hMerge="1">
                  <a:txBody>
                    <a:bodyPr/>
                    <a:lstStyle/>
                    <a:p>
                      <a:endParaRPr/>
                    </a:p>
                  </a:txBody>
                  <a:tcPr marL="0" marR="0" marT="0" marB="0"/>
                </a:tc>
              </a:tr>
              <a:tr h="252930">
                <a:tc vMerge="1">
                  <a:txBody>
                    <a:bodyPr/>
                    <a:lstStyle/>
                    <a:p>
                      <a:endParaRPr/>
                    </a:p>
                  </a:txBody>
                  <a:tcPr marL="0" marR="0" marT="0" marB="0">
                    <a:lnT w="6350">
                      <a:solidFill>
                        <a:srgbClr val="9D9D9C"/>
                      </a:solidFill>
                      <a:prstDash val="solid"/>
                    </a:lnT>
                    <a:lnB w="6350">
                      <a:solidFill>
                        <a:srgbClr val="9D9D9C"/>
                      </a:solidFill>
                      <a:prstDash val="solid"/>
                    </a:lnB>
                  </a:tcPr>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gridSpan="2" vMerge="1">
                  <a:txBody>
                    <a:bodyPr/>
                    <a:lstStyle/>
                    <a:p>
                      <a:endParaRPr/>
                    </a:p>
                  </a:txBody>
                  <a:tcPr marL="0" marR="0" marT="0" marB="0">
                    <a:lnT w="6350">
                      <a:solidFill>
                        <a:srgbClr val="9D9D9C"/>
                      </a:solidFill>
                      <a:prstDash val="solid"/>
                    </a:lnT>
                    <a:lnB w="6350">
                      <a:solidFill>
                        <a:srgbClr val="9D9D9C"/>
                      </a:solidFill>
                      <a:prstDash val="solid"/>
                    </a:lnB>
                  </a:tcPr>
                </a:tc>
                <a:tc hMerge="1" vMerge="1">
                  <a:txBody>
                    <a:bodyPr/>
                    <a:lstStyle/>
                    <a:p>
                      <a:endParaRPr/>
                    </a:p>
                  </a:txBody>
                  <a:tcPr marL="0" marR="0" marT="0" marB="0"/>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gridSpan="2" vMerge="1">
                  <a:txBody>
                    <a:bodyPr/>
                    <a:lstStyle/>
                    <a:p>
                      <a:endParaRPr/>
                    </a:p>
                  </a:txBody>
                  <a:tcPr marL="0" marR="0" marT="0" marB="0">
                    <a:lnT w="6350">
                      <a:solidFill>
                        <a:srgbClr val="9D9D9C"/>
                      </a:solidFill>
                      <a:prstDash val="solid"/>
                    </a:lnT>
                    <a:lnB w="6350">
                      <a:solidFill>
                        <a:srgbClr val="9D9D9C"/>
                      </a:solidFill>
                      <a:prstDash val="solid"/>
                    </a:lnB>
                  </a:tcPr>
                </a:tc>
                <a:tc hMerge="1" vMerge="1">
                  <a:txBody>
                    <a:bodyPr/>
                    <a:lstStyle/>
                    <a:p>
                      <a:endParaRPr/>
                    </a:p>
                  </a:txBody>
                  <a:tcPr marL="0" marR="0" marT="0" marB="0"/>
                </a:tc>
                <a:tc vMerge="1">
                  <a:txBody>
                    <a:bodyPr/>
                    <a:lstStyle/>
                    <a:p>
                      <a:endParaRPr/>
                    </a:p>
                  </a:txBody>
                  <a:tcPr marL="0" marR="0" marT="0" marB="0">
                    <a:lnT w="6350">
                      <a:solidFill>
                        <a:srgbClr val="9D9D9C"/>
                      </a:solidFill>
                      <a:prstDash val="solid"/>
                    </a:lnT>
                    <a:lnB w="6350">
                      <a:solidFill>
                        <a:srgbClr val="9D9D9C"/>
                      </a:solidFill>
                      <a:prstDash val="solid"/>
                    </a:lnB>
                    <a:solidFill>
                      <a:srgbClr val="DCEAC5"/>
                    </a:solidFill>
                  </a:tcPr>
                </a:tc>
                <a:tc vMerge="1">
                  <a:txBody>
                    <a:bodyPr/>
                    <a:lstStyle/>
                    <a:p>
                      <a:endParaRPr/>
                    </a:p>
                  </a:txBody>
                  <a:tcPr marL="0" marR="0" marT="0" marB="0">
                    <a:lnB w="6350">
                      <a:solidFill>
                        <a:srgbClr val="9D9D9C"/>
                      </a:solidFill>
                      <a:prstDash val="solid"/>
                    </a:lnB>
                    <a:solidFill>
                      <a:srgbClr val="76B82A"/>
                    </a:solidFill>
                  </a:tcPr>
                </a:tc>
                <a:tc gridSpan="2" vMerge="1">
                  <a:txBody>
                    <a:bodyPr/>
                    <a:lstStyle/>
                    <a:p>
                      <a:endParaRPr/>
                    </a:p>
                  </a:txBody>
                  <a:tcPr marL="0" marR="0" marT="0" marB="0">
                    <a:lnT w="6350">
                      <a:solidFill>
                        <a:srgbClr val="9D9D9C"/>
                      </a:solidFill>
                      <a:prstDash val="solid"/>
                    </a:lnT>
                    <a:lnB w="6350">
                      <a:solidFill>
                        <a:srgbClr val="9D9D9C"/>
                      </a:solidFill>
                      <a:prstDash val="solid"/>
                    </a:lnB>
                  </a:tcPr>
                </a:tc>
                <a:tc hMerge="1" vMerge="1">
                  <a:txBody>
                    <a:bodyPr/>
                    <a:lstStyle/>
                    <a:p>
                      <a:endParaRPr/>
                    </a:p>
                  </a:txBody>
                  <a:tcPr marL="0" marR="0" marT="0" marB="0"/>
                </a:tc>
                <a:tc vMerge="1">
                  <a:txBody>
                    <a:bodyPr/>
                    <a:lstStyle/>
                    <a:p>
                      <a:endParaRPr/>
                    </a:p>
                  </a:txBody>
                  <a:tcPr marL="0" marR="0" marT="0" marB="0">
                    <a:lnB w="6350">
                      <a:solidFill>
                        <a:srgbClr val="9D9D9C"/>
                      </a:solidFill>
                      <a:prstDash val="solid"/>
                    </a:lnB>
                    <a:solidFill>
                      <a:srgbClr val="DCEAC5"/>
                    </a:solidFill>
                  </a:tcPr>
                </a:tc>
                <a:tc rowSpan="2">
                  <a:txBody>
                    <a:bodyPr/>
                    <a:lstStyle/>
                    <a:p>
                      <a:pPr algn="ctr">
                        <a:lnSpc>
                          <a:spcPct val="100000"/>
                        </a:lnSpc>
                      </a:pPr>
                      <a:r>
                        <a:rPr sz="1400">
                          <a:solidFill>
                            <a:schemeClr val="bg1"/>
                          </a:solidFill>
                          <a:latin typeface="Rockwell"/>
                          <a:cs typeface="Rockwell"/>
                        </a:rPr>
                        <a:t>3</a:t>
                      </a:r>
                    </a:p>
                  </a:txBody>
                  <a:tcPr marL="0" marR="0" marT="0" marB="0">
                    <a:lnB w="6350">
                      <a:solidFill>
                        <a:srgbClr val="9D9D9C"/>
                      </a:solidFill>
                      <a:prstDash val="solid"/>
                    </a:lnB>
                    <a:solidFill>
                      <a:schemeClr val="accent1"/>
                    </a:solidFill>
                  </a:tcPr>
                </a:tc>
                <a:tc>
                  <a:txBody>
                    <a:bodyPr/>
                    <a:lstStyle/>
                    <a:p>
                      <a:endParaRPr sz="1400">
                        <a:solidFill>
                          <a:schemeClr val="tx1">
                            <a:lumMod val="65000"/>
                            <a:lumOff val="35000"/>
                          </a:schemeClr>
                        </a:solidFill>
                        <a:latin typeface="Rockwell"/>
                        <a:cs typeface="Rockwell"/>
                      </a:endParaRPr>
                    </a:p>
                  </a:txBody>
                  <a:tcPr marL="0" marR="0" marT="0" marB="0">
                    <a:lnB w="6350">
                      <a:solidFill>
                        <a:srgbClr val="9D9D9C"/>
                      </a:solidFill>
                      <a:prstDash val="solid"/>
                    </a:lnB>
                  </a:tcPr>
                </a:tc>
              </a:tr>
              <a:tr h="496075">
                <a:tc>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hMerge="1">
                  <a:txBody>
                    <a:bodyPr/>
                    <a:lstStyle/>
                    <a:p>
                      <a:endParaRPr/>
                    </a:p>
                  </a:txBody>
                  <a:tcPr marL="0" marR="0" marT="0" marB="0"/>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T w="6350">
                      <a:solidFill>
                        <a:srgbClr val="9D9D9C"/>
                      </a:solidFill>
                      <a:prstDash val="solid"/>
                    </a:lnT>
                    <a:lnB w="6350">
                      <a:solidFill>
                        <a:srgbClr val="9D9D9C"/>
                      </a:solidFill>
                      <a:prstDash val="solid"/>
                    </a:lnB>
                    <a:solidFill>
                      <a:srgbClr val="76B82A"/>
                    </a:solidFill>
                  </a:tcPr>
                </a:tc>
                <a:tc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hMerge="1">
                  <a:txBody>
                    <a:bodyPr/>
                    <a:lstStyle/>
                    <a:p>
                      <a:endParaRPr/>
                    </a:p>
                  </a:txBody>
                  <a:tcPr marL="0" marR="0" marT="0" marB="0"/>
                </a:tc>
                <a:tc vMerge="1">
                  <a:txBody>
                    <a:bodyPr/>
                    <a:lstStyle/>
                    <a:p>
                      <a:endParaRPr/>
                    </a:p>
                  </a:txBody>
                  <a:tcPr marL="0" marR="0" marT="0" marB="0">
                    <a:lnT w="6350">
                      <a:solidFill>
                        <a:srgbClr val="9D9D9C"/>
                      </a:solidFill>
                      <a:prstDash val="solid"/>
                    </a:lnT>
                    <a:lnB w="6350">
                      <a:solidFill>
                        <a:srgbClr val="9D9D9C"/>
                      </a:solidFill>
                      <a:prstDash val="solid"/>
                    </a:lnB>
                    <a:solidFill>
                      <a:srgbClr val="DCEAC5"/>
                    </a:solidFill>
                  </a:tcPr>
                </a:tc>
                <a:tc vMerge="1">
                  <a:txBody>
                    <a:bodyPr/>
                    <a:lstStyle/>
                    <a:p>
                      <a:endParaRPr/>
                    </a:p>
                  </a:txBody>
                  <a:tcPr marL="0" marR="0" marT="0" marB="0">
                    <a:lnB w="6350">
                      <a:solidFill>
                        <a:srgbClr val="9D9D9C"/>
                      </a:solidFill>
                      <a:prstDash val="solid"/>
                    </a:lnB>
                    <a:solidFill>
                      <a:srgbClr val="76B82A"/>
                    </a:solidFill>
                  </a:tcPr>
                </a:tc>
                <a:tc gridSpan="2">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c hMerge="1">
                  <a:txBody>
                    <a:bodyPr/>
                    <a:lstStyle/>
                    <a:p>
                      <a:endParaRPr/>
                    </a:p>
                  </a:txBody>
                  <a:tcPr marL="0" marR="0" marT="0" marB="0"/>
                </a:tc>
                <a:tc vMerge="1">
                  <a:txBody>
                    <a:bodyPr/>
                    <a:lstStyle/>
                    <a:p>
                      <a:endParaRPr/>
                    </a:p>
                  </a:txBody>
                  <a:tcPr marL="0" marR="0" marT="0" marB="0">
                    <a:lnB w="6350">
                      <a:solidFill>
                        <a:srgbClr val="9D9D9C"/>
                      </a:solidFill>
                      <a:prstDash val="solid"/>
                    </a:lnB>
                    <a:solidFill>
                      <a:srgbClr val="DCEAC5"/>
                    </a:solidFill>
                  </a:tcPr>
                </a:tc>
                <a:tc vMerge="1">
                  <a:txBody>
                    <a:bodyPr/>
                    <a:lstStyle/>
                    <a:p>
                      <a:endParaRPr/>
                    </a:p>
                  </a:txBody>
                  <a:tcPr marL="0" marR="0" marT="0" marB="0">
                    <a:lnB w="6350">
                      <a:solidFill>
                        <a:srgbClr val="9D9D9C"/>
                      </a:solidFill>
                      <a:prstDash val="solid"/>
                    </a:lnB>
                    <a:solidFill>
                      <a:srgbClr val="76B82A"/>
                    </a:solidFill>
                  </a:tcPr>
                </a:tc>
                <a:tc>
                  <a:txBody>
                    <a:bodyPr/>
                    <a:lstStyle/>
                    <a:p>
                      <a:endParaRPr sz="1400">
                        <a:solidFill>
                          <a:schemeClr val="tx1">
                            <a:lumMod val="65000"/>
                            <a:lumOff val="35000"/>
                          </a:schemeClr>
                        </a:solidFill>
                        <a:latin typeface="Rockwell"/>
                        <a:cs typeface="Rockwell"/>
                      </a:endParaRPr>
                    </a:p>
                  </a:txBody>
                  <a:tcPr marL="0" marR="0" marT="0" marB="0">
                    <a:lnT w="6350">
                      <a:solidFill>
                        <a:srgbClr val="9D9D9C"/>
                      </a:solidFill>
                      <a:prstDash val="solid"/>
                    </a:lnT>
                    <a:lnB w="6350">
                      <a:solidFill>
                        <a:srgbClr val="9D9D9C"/>
                      </a:solidFill>
                      <a:prstDash val="solid"/>
                    </a:lnB>
                  </a:tcPr>
                </a:tc>
              </a:tr>
              <a:tr h="700322">
                <a:tc gridSpan="4">
                  <a:txBody>
                    <a:bodyPr/>
                    <a:lstStyle/>
                    <a:p>
                      <a:pPr marL="79375" marR="71120" indent="-635" algn="ctr">
                        <a:lnSpc>
                          <a:spcPct val="100000"/>
                        </a:lnSpc>
                      </a:pPr>
                      <a:r>
                        <a:rPr sz="1400" spc="-65">
                          <a:solidFill>
                            <a:schemeClr val="tx1">
                              <a:lumMod val="65000"/>
                              <a:lumOff val="35000"/>
                            </a:schemeClr>
                          </a:solidFill>
                          <a:latin typeface="Rockwell"/>
                          <a:cs typeface="Rockwell"/>
                        </a:rPr>
                        <a:t>W</a:t>
                      </a:r>
                      <a:r>
                        <a:rPr sz="1400">
                          <a:solidFill>
                            <a:schemeClr val="tx1">
                              <a:lumMod val="65000"/>
                              <a:lumOff val="35000"/>
                            </a:schemeClr>
                          </a:solidFill>
                          <a:latin typeface="Rockwell"/>
                          <a:cs typeface="Rockwell"/>
                        </a:rPr>
                        <a:t>omen and </a:t>
                      </a:r>
                      <a:r>
                        <a:rPr sz="1400" spc="-15">
                          <a:solidFill>
                            <a:schemeClr val="tx1">
                              <a:lumMod val="65000"/>
                              <a:lumOff val="35000"/>
                            </a:schemeClr>
                          </a:solidFill>
                          <a:latin typeface="Rockwell"/>
                          <a:cs typeface="Rockwell"/>
                        </a:rPr>
                        <a:t>w</a:t>
                      </a:r>
                      <a:r>
                        <a:rPr sz="1400">
                          <a:solidFill>
                            <a:schemeClr val="tx1">
                              <a:lumMod val="65000"/>
                              <a:lumOff val="35000"/>
                            </a:schemeClr>
                          </a:solidFill>
                          <a:latin typeface="Rockwell"/>
                          <a:cs typeface="Rockwell"/>
                        </a:rPr>
                        <a:t>omen retu</a:t>
                      </a:r>
                      <a:r>
                        <a:rPr sz="1400" spc="20">
                          <a:solidFill>
                            <a:schemeClr val="tx1">
                              <a:lumMod val="65000"/>
                              <a:lumOff val="35000"/>
                            </a:schemeClr>
                          </a:solidFill>
                          <a:latin typeface="Rockwell"/>
                          <a:cs typeface="Rockwell"/>
                        </a:rPr>
                        <a:t>r</a:t>
                      </a:r>
                      <a:r>
                        <a:rPr sz="1400">
                          <a:solidFill>
                            <a:schemeClr val="tx1">
                              <a:lumMod val="65000"/>
                              <a:lumOff val="35000"/>
                            </a:schemeClr>
                          </a:solidFill>
                          <a:latin typeface="Rockwell"/>
                          <a:cs typeface="Rockwell"/>
                        </a:rPr>
                        <a:t>ne</a:t>
                      </a:r>
                      <a:r>
                        <a:rPr sz="1400" spc="35">
                          <a:solidFill>
                            <a:schemeClr val="tx1">
                              <a:lumMod val="65000"/>
                              <a:lumOff val="35000"/>
                            </a:schemeClr>
                          </a:solidFill>
                          <a:latin typeface="Rockwell"/>
                          <a:cs typeface="Rockwell"/>
                        </a:rPr>
                        <a:t>r</a:t>
                      </a:r>
                      <a:r>
                        <a:rPr sz="1400">
                          <a:solidFill>
                            <a:schemeClr val="tx1">
                              <a:lumMod val="65000"/>
                              <a:lumOff val="35000"/>
                            </a:schemeClr>
                          </a:solidFill>
                          <a:latin typeface="Rockwell"/>
                          <a:cs typeface="Rockwell"/>
                        </a:rPr>
                        <a:t>s</a:t>
                      </a:r>
                    </a:p>
                  </a:txBody>
                  <a:tcPr marL="0" marR="0" marT="0" marB="0">
                    <a:lnL w="6350">
                      <a:solidFill>
                        <a:srgbClr val="9D9D9C"/>
                      </a:solidFill>
                      <a:prstDash val="solid"/>
                    </a:lnL>
                    <a:lnR w="6350">
                      <a:solidFill>
                        <a:srgbClr val="9D9D9C"/>
                      </a:solidFill>
                      <a:prstDash val="solid"/>
                    </a:lnR>
                    <a:lnT w="6350">
                      <a:solidFill>
                        <a:srgbClr val="9D9D9C"/>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182245" marR="146685" indent="-38735" algn="ctr">
                        <a:lnSpc>
                          <a:spcPct val="100000"/>
                        </a:lnSpc>
                      </a:pPr>
                      <a:r>
                        <a:rPr sz="1400">
                          <a:solidFill>
                            <a:schemeClr val="tx1">
                              <a:lumMod val="65000"/>
                              <a:lumOff val="35000"/>
                            </a:schemeClr>
                          </a:solidFill>
                          <a:latin typeface="Rockwell"/>
                          <a:cs typeface="Rockwell"/>
                        </a:rPr>
                        <a:t>Disa</a:t>
                      </a:r>
                      <a:r>
                        <a:rPr sz="1400" spc="-15">
                          <a:solidFill>
                            <a:schemeClr val="tx1">
                              <a:lumMod val="65000"/>
                              <a:lumOff val="35000"/>
                            </a:schemeClr>
                          </a:solidFill>
                          <a:latin typeface="Rockwell"/>
                          <a:cs typeface="Rockwell"/>
                        </a:rPr>
                        <a:t>b</a:t>
                      </a:r>
                      <a:r>
                        <a:rPr sz="1400">
                          <a:solidFill>
                            <a:schemeClr val="tx1">
                              <a:lumMod val="65000"/>
                              <a:lumOff val="35000"/>
                            </a:schemeClr>
                          </a:solidFill>
                          <a:latin typeface="Rockwell"/>
                          <a:cs typeface="Rockwell"/>
                        </a:rPr>
                        <a:t>led people</a:t>
                      </a:r>
                    </a:p>
                  </a:txBody>
                  <a:tcPr marL="0" marR="0" marT="0" marB="0">
                    <a:lnL w="6350">
                      <a:solidFill>
                        <a:srgbClr val="9D9D9C"/>
                      </a:solidFill>
                      <a:prstDash val="solid"/>
                    </a:lnL>
                    <a:lnR w="6350">
                      <a:solidFill>
                        <a:srgbClr val="9D9D9C"/>
                      </a:solidFill>
                      <a:prstDash val="solid"/>
                    </a:lnR>
                    <a:lnT w="6350">
                      <a:solidFill>
                        <a:srgbClr val="9D9D9C"/>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125730" marR="110489" indent="84455" algn="ctr">
                        <a:lnSpc>
                          <a:spcPct val="100000"/>
                        </a:lnSpc>
                      </a:pPr>
                      <a:r>
                        <a:rPr sz="1400">
                          <a:solidFill>
                            <a:schemeClr val="tx1">
                              <a:lumMod val="65000"/>
                              <a:lumOff val="35000"/>
                            </a:schemeClr>
                          </a:solidFill>
                          <a:latin typeface="Rockwell"/>
                          <a:cs typeface="Rockwell"/>
                        </a:rPr>
                        <a:t>Ethnic mino</a:t>
                      </a:r>
                      <a:r>
                        <a:rPr sz="1400" spc="20">
                          <a:solidFill>
                            <a:schemeClr val="tx1">
                              <a:lumMod val="65000"/>
                              <a:lumOff val="35000"/>
                            </a:schemeClr>
                          </a:solidFill>
                          <a:latin typeface="Rockwell"/>
                          <a:cs typeface="Rockwell"/>
                        </a:rPr>
                        <a:t>r</a:t>
                      </a:r>
                      <a:r>
                        <a:rPr sz="1400">
                          <a:solidFill>
                            <a:schemeClr val="tx1">
                              <a:lumMod val="65000"/>
                              <a:lumOff val="35000"/>
                            </a:schemeClr>
                          </a:solidFill>
                          <a:latin typeface="Rockwell"/>
                          <a:cs typeface="Rockwell"/>
                        </a:rPr>
                        <a:t>ities</a:t>
                      </a:r>
                    </a:p>
                  </a:txBody>
                  <a:tcPr marL="0" marR="0" marT="0" marB="0">
                    <a:lnL w="6350">
                      <a:solidFill>
                        <a:srgbClr val="9D9D9C"/>
                      </a:solidFill>
                      <a:prstDash val="solid"/>
                    </a:lnL>
                    <a:lnR w="6350">
                      <a:solidFill>
                        <a:srgbClr val="9D9D9C"/>
                      </a:solidFill>
                      <a:prstDash val="solid"/>
                    </a:lnR>
                    <a:lnT w="6350">
                      <a:solidFill>
                        <a:srgbClr val="9D9D9C"/>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4">
                  <a:txBody>
                    <a:bodyPr/>
                    <a:lstStyle/>
                    <a:p>
                      <a:pPr marL="161925" marR="154940" indent="50800" algn="ctr">
                        <a:lnSpc>
                          <a:spcPct val="100000"/>
                        </a:lnSpc>
                      </a:pPr>
                      <a:r>
                        <a:rPr sz="1400">
                          <a:solidFill>
                            <a:schemeClr val="tx1">
                              <a:lumMod val="65000"/>
                              <a:lumOff val="35000"/>
                            </a:schemeClr>
                          </a:solidFill>
                          <a:latin typeface="Rockwell"/>
                          <a:cs typeface="Rockwell"/>
                        </a:rPr>
                        <a:t>Older </a:t>
                      </a:r>
                      <a:r>
                        <a:rPr sz="1400" spc="-15">
                          <a:solidFill>
                            <a:schemeClr val="tx1">
                              <a:lumMod val="65000"/>
                              <a:lumOff val="35000"/>
                            </a:schemeClr>
                          </a:solidFill>
                          <a:latin typeface="Rockwell"/>
                          <a:cs typeface="Rockwell"/>
                        </a:rPr>
                        <a:t>w</a:t>
                      </a:r>
                      <a:r>
                        <a:rPr sz="1400">
                          <a:solidFill>
                            <a:schemeClr val="tx1">
                              <a:lumMod val="65000"/>
                              <a:lumOff val="35000"/>
                            </a:schemeClr>
                          </a:solidFill>
                          <a:latin typeface="Rockwell"/>
                          <a:cs typeface="Rockwell"/>
                        </a:rPr>
                        <a:t>o</a:t>
                      </a:r>
                      <a:r>
                        <a:rPr sz="1400" spc="35">
                          <a:solidFill>
                            <a:schemeClr val="tx1">
                              <a:lumMod val="65000"/>
                              <a:lumOff val="35000"/>
                            </a:schemeClr>
                          </a:solidFill>
                          <a:latin typeface="Rockwell"/>
                          <a:cs typeface="Rockwell"/>
                        </a:rPr>
                        <a:t>r</a:t>
                      </a:r>
                      <a:r>
                        <a:rPr sz="1400" spc="-10">
                          <a:solidFill>
                            <a:schemeClr val="tx1">
                              <a:lumMod val="65000"/>
                              <a:lumOff val="35000"/>
                            </a:schemeClr>
                          </a:solidFill>
                          <a:latin typeface="Rockwell"/>
                          <a:cs typeface="Rockwell"/>
                        </a:rPr>
                        <a:t>k</a:t>
                      </a:r>
                      <a:r>
                        <a:rPr sz="1400">
                          <a:solidFill>
                            <a:schemeClr val="tx1">
                              <a:lumMod val="65000"/>
                              <a:lumOff val="35000"/>
                            </a:schemeClr>
                          </a:solidFill>
                          <a:latin typeface="Rockwell"/>
                          <a:cs typeface="Rockwell"/>
                        </a:rPr>
                        <a:t>e</a:t>
                      </a:r>
                      <a:r>
                        <a:rPr sz="1400" spc="35">
                          <a:solidFill>
                            <a:schemeClr val="tx1">
                              <a:lumMod val="65000"/>
                              <a:lumOff val="35000"/>
                            </a:schemeClr>
                          </a:solidFill>
                          <a:latin typeface="Rockwell"/>
                          <a:cs typeface="Rockwell"/>
                        </a:rPr>
                        <a:t>r</a:t>
                      </a:r>
                      <a:r>
                        <a:rPr sz="1400">
                          <a:solidFill>
                            <a:schemeClr val="tx1">
                              <a:lumMod val="65000"/>
                              <a:lumOff val="35000"/>
                            </a:schemeClr>
                          </a:solidFill>
                          <a:latin typeface="Rockwell"/>
                          <a:cs typeface="Rockwell"/>
                        </a:rPr>
                        <a:t>s</a:t>
                      </a:r>
                    </a:p>
                  </a:txBody>
                  <a:tcPr marL="0" marR="0" marT="0" marB="0">
                    <a:lnL w="6350">
                      <a:solidFill>
                        <a:srgbClr val="9D9D9C"/>
                      </a:solidFill>
                      <a:prstDash val="solid"/>
                    </a:lnL>
                    <a:lnR w="6350">
                      <a:solidFill>
                        <a:srgbClr val="9D9D9C"/>
                      </a:solidFill>
                      <a:prstDash val="solid"/>
                    </a:lnR>
                    <a:lnT w="6350">
                      <a:solidFill>
                        <a:srgbClr val="9D9D9C"/>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bl>
          </a:graphicData>
        </a:graphic>
      </p:graphicFrame>
      <p:sp>
        <p:nvSpPr>
          <p:cNvPr id="7" name="object 39"/>
          <p:cNvSpPr/>
          <p:nvPr/>
        </p:nvSpPr>
        <p:spPr>
          <a:xfrm>
            <a:off x="2987825" y="1857730"/>
            <a:ext cx="284899" cy="168803"/>
          </a:xfrm>
          <a:custGeom>
            <a:avLst/>
            <a:gdLst/>
            <a:ahLst/>
            <a:cxnLst/>
            <a:rect l="l" t="t" r="r" b="b"/>
            <a:pathLst>
              <a:path w="108585" h="108584">
                <a:moveTo>
                  <a:pt x="0" y="108000"/>
                </a:moveTo>
                <a:lnTo>
                  <a:pt x="108000" y="108000"/>
                </a:lnTo>
                <a:lnTo>
                  <a:pt x="108000" y="0"/>
                </a:lnTo>
                <a:lnTo>
                  <a:pt x="0" y="0"/>
                </a:lnTo>
                <a:lnTo>
                  <a:pt x="0" y="108000"/>
                </a:lnTo>
                <a:close/>
              </a:path>
            </a:pathLst>
          </a:custGeom>
          <a:solidFill>
            <a:schemeClr val="tx2">
              <a:lumMod val="75000"/>
              <a:lumOff val="25000"/>
            </a:schemeClr>
          </a:solidFill>
        </p:spPr>
        <p:txBody>
          <a:bodyPr wrap="square" lIns="0" tIns="0" rIns="0" bIns="0" rtlCol="0">
            <a:spAutoFit/>
          </a:bodyPr>
          <a:lstStyle/>
          <a:p>
            <a:endParaRPr/>
          </a:p>
        </p:txBody>
      </p:sp>
      <p:sp>
        <p:nvSpPr>
          <p:cNvPr id="8" name="object 79"/>
          <p:cNvSpPr txBox="1"/>
          <p:nvPr/>
        </p:nvSpPr>
        <p:spPr>
          <a:xfrm>
            <a:off x="3326781" y="1827257"/>
            <a:ext cx="486132" cy="215444"/>
          </a:xfrm>
          <a:prstGeom prst="rect">
            <a:avLst/>
          </a:prstGeom>
        </p:spPr>
        <p:txBody>
          <a:bodyPr vert="horz" wrap="square" lIns="0" tIns="0" rIns="0" bIns="0" rtlCol="0">
            <a:spAutoFit/>
          </a:bodyPr>
          <a:lstStyle/>
          <a:p>
            <a:pPr marL="12700">
              <a:lnSpc>
                <a:spcPct val="100000"/>
              </a:lnSpc>
              <a:tabLst>
                <a:tab pos="496570" algn="l"/>
              </a:tabLst>
            </a:pPr>
            <a:r>
              <a:rPr sz="1400" smtClean="0">
                <a:solidFill>
                  <a:schemeClr val="tx1">
                    <a:lumMod val="65000"/>
                    <a:lumOff val="35000"/>
                  </a:schemeClr>
                </a:solidFill>
                <a:latin typeface="Rockwell"/>
                <a:cs typeface="Rockwell"/>
              </a:rPr>
              <a:t>2011</a:t>
            </a:r>
            <a:endParaRPr sz="1400">
              <a:solidFill>
                <a:schemeClr val="tx1">
                  <a:lumMod val="65000"/>
                  <a:lumOff val="35000"/>
                </a:schemeClr>
              </a:solidFill>
              <a:latin typeface="Rockwell"/>
              <a:cs typeface="Rockwell"/>
            </a:endParaRPr>
          </a:p>
        </p:txBody>
      </p:sp>
      <p:sp>
        <p:nvSpPr>
          <p:cNvPr id="9" name="object 38"/>
          <p:cNvSpPr/>
          <p:nvPr/>
        </p:nvSpPr>
        <p:spPr>
          <a:xfrm>
            <a:off x="2051721" y="1857730"/>
            <a:ext cx="284899" cy="168803"/>
          </a:xfrm>
          <a:custGeom>
            <a:avLst/>
            <a:gdLst/>
            <a:ahLst/>
            <a:cxnLst/>
            <a:rect l="l" t="t" r="r" b="b"/>
            <a:pathLst>
              <a:path w="108585" h="108584">
                <a:moveTo>
                  <a:pt x="0" y="108000"/>
                </a:moveTo>
                <a:lnTo>
                  <a:pt x="108000" y="108000"/>
                </a:lnTo>
                <a:lnTo>
                  <a:pt x="108000" y="0"/>
                </a:lnTo>
                <a:lnTo>
                  <a:pt x="0" y="0"/>
                </a:lnTo>
                <a:lnTo>
                  <a:pt x="0" y="108000"/>
                </a:lnTo>
                <a:close/>
              </a:path>
            </a:pathLst>
          </a:custGeom>
          <a:solidFill>
            <a:schemeClr val="bg2">
              <a:lumMod val="60000"/>
              <a:lumOff val="40000"/>
            </a:schemeClr>
          </a:solidFill>
        </p:spPr>
        <p:txBody>
          <a:bodyPr wrap="square" lIns="0" tIns="0" rIns="0" bIns="0" rtlCol="0">
            <a:spAutoFit/>
          </a:bodyPr>
          <a:lstStyle/>
          <a:p>
            <a:endParaRPr/>
          </a:p>
        </p:txBody>
      </p:sp>
      <p:sp>
        <p:nvSpPr>
          <p:cNvPr id="10" name="object 79"/>
          <p:cNvSpPr txBox="1"/>
          <p:nvPr/>
        </p:nvSpPr>
        <p:spPr>
          <a:xfrm>
            <a:off x="2364581" y="1857730"/>
            <a:ext cx="623243" cy="215444"/>
          </a:xfrm>
          <a:prstGeom prst="rect">
            <a:avLst/>
          </a:prstGeom>
        </p:spPr>
        <p:txBody>
          <a:bodyPr vert="horz" wrap="square" lIns="0" tIns="0" rIns="0" bIns="0" rtlCol="0">
            <a:spAutoFit/>
          </a:bodyPr>
          <a:lstStyle/>
          <a:p>
            <a:pPr marL="12700">
              <a:lnSpc>
                <a:spcPct val="100000"/>
              </a:lnSpc>
              <a:tabLst>
                <a:tab pos="496570" algn="l"/>
              </a:tabLst>
            </a:pPr>
            <a:r>
              <a:rPr sz="1400" smtClean="0">
                <a:solidFill>
                  <a:schemeClr val="tx1">
                    <a:lumMod val="65000"/>
                    <a:lumOff val="35000"/>
                  </a:schemeClr>
                </a:solidFill>
                <a:latin typeface="Rockwell"/>
                <a:cs typeface="Rockwell"/>
              </a:rPr>
              <a:t>200</a:t>
            </a:r>
            <a:r>
              <a:rPr lang="en-GB" sz="1400" smtClean="0">
                <a:solidFill>
                  <a:schemeClr val="tx1">
                    <a:lumMod val="65000"/>
                    <a:lumOff val="35000"/>
                  </a:schemeClr>
                </a:solidFill>
                <a:latin typeface="Rockwell"/>
                <a:cs typeface="Rockwell"/>
              </a:rPr>
              <a:t>4</a:t>
            </a:r>
            <a:endParaRPr sz="1400">
              <a:solidFill>
                <a:schemeClr val="tx1">
                  <a:lumMod val="65000"/>
                  <a:lumOff val="35000"/>
                </a:schemeClr>
              </a:solidFill>
              <a:latin typeface="Rockwell"/>
              <a:cs typeface="Rockwell"/>
            </a:endParaRPr>
          </a:p>
        </p:txBody>
      </p:sp>
      <p:sp>
        <p:nvSpPr>
          <p:cNvPr id="11" name="object 2"/>
          <p:cNvSpPr txBox="1"/>
          <p:nvPr/>
        </p:nvSpPr>
        <p:spPr>
          <a:xfrm>
            <a:off x="1475657" y="2140689"/>
            <a:ext cx="288032" cy="184666"/>
          </a:xfrm>
          <a:prstGeom prst="rect">
            <a:avLst/>
          </a:prstGeom>
        </p:spPr>
        <p:txBody>
          <a:bodyPr vert="horz" wrap="square" lIns="0" tIns="0" rIns="0" bIns="0" rtlCol="0">
            <a:spAutoFit/>
          </a:bodyPr>
          <a:lstStyle/>
          <a:p>
            <a:pPr marL="52705" algn="r">
              <a:lnSpc>
                <a:spcPct val="100000"/>
              </a:lnSpc>
              <a:spcBef>
                <a:spcPts val="450"/>
              </a:spcBef>
            </a:pPr>
            <a:r>
              <a:rPr sz="1200" smtClean="0">
                <a:latin typeface="Rockwell"/>
                <a:cs typeface="Rockwell"/>
              </a:rPr>
              <a:t>12</a:t>
            </a:r>
            <a:endParaRPr sz="1200">
              <a:latin typeface="Rockwell"/>
              <a:cs typeface="Rockwell"/>
            </a:endParaRPr>
          </a:p>
        </p:txBody>
      </p:sp>
      <p:sp>
        <p:nvSpPr>
          <p:cNvPr id="12" name="object 2"/>
          <p:cNvSpPr txBox="1"/>
          <p:nvPr/>
        </p:nvSpPr>
        <p:spPr>
          <a:xfrm>
            <a:off x="1475657" y="2653129"/>
            <a:ext cx="288032" cy="184666"/>
          </a:xfrm>
          <a:prstGeom prst="rect">
            <a:avLst/>
          </a:prstGeom>
        </p:spPr>
        <p:txBody>
          <a:bodyPr vert="horz" wrap="square" lIns="0" tIns="0" rIns="0" bIns="0" rtlCol="0">
            <a:spAutoFit/>
          </a:bodyPr>
          <a:lstStyle/>
          <a:p>
            <a:pPr marL="52705" algn="r">
              <a:lnSpc>
                <a:spcPct val="100000"/>
              </a:lnSpc>
              <a:spcBef>
                <a:spcPts val="450"/>
              </a:spcBef>
            </a:pPr>
            <a:r>
              <a:rPr lang="en-GB" sz="1200" smtClean="0">
                <a:latin typeface="Rockwell"/>
                <a:cs typeface="Rockwell"/>
              </a:rPr>
              <a:t>10</a:t>
            </a:r>
            <a:endParaRPr sz="1200">
              <a:latin typeface="Rockwell"/>
              <a:cs typeface="Rockwell"/>
            </a:endParaRPr>
          </a:p>
        </p:txBody>
      </p:sp>
      <p:sp>
        <p:nvSpPr>
          <p:cNvPr id="13" name="object 2"/>
          <p:cNvSpPr txBox="1"/>
          <p:nvPr/>
        </p:nvSpPr>
        <p:spPr>
          <a:xfrm>
            <a:off x="1475657" y="3153034"/>
            <a:ext cx="288032" cy="184666"/>
          </a:xfrm>
          <a:prstGeom prst="rect">
            <a:avLst/>
          </a:prstGeom>
        </p:spPr>
        <p:txBody>
          <a:bodyPr vert="horz" wrap="square" lIns="0" tIns="0" rIns="0" bIns="0" rtlCol="0">
            <a:spAutoFit/>
          </a:bodyPr>
          <a:lstStyle/>
          <a:p>
            <a:pPr marL="52705" algn="r">
              <a:lnSpc>
                <a:spcPct val="100000"/>
              </a:lnSpc>
              <a:spcBef>
                <a:spcPts val="450"/>
              </a:spcBef>
            </a:pPr>
            <a:r>
              <a:rPr lang="en-GB" sz="1200" smtClean="0">
                <a:latin typeface="Rockwell"/>
                <a:cs typeface="Rockwell"/>
              </a:rPr>
              <a:t>8</a:t>
            </a:r>
            <a:endParaRPr sz="1200">
              <a:latin typeface="Rockwell"/>
              <a:cs typeface="Rockwell"/>
            </a:endParaRPr>
          </a:p>
        </p:txBody>
      </p:sp>
      <p:sp>
        <p:nvSpPr>
          <p:cNvPr id="14" name="object 2"/>
          <p:cNvSpPr txBox="1"/>
          <p:nvPr/>
        </p:nvSpPr>
        <p:spPr>
          <a:xfrm>
            <a:off x="1475657" y="3665474"/>
            <a:ext cx="288032" cy="184666"/>
          </a:xfrm>
          <a:prstGeom prst="rect">
            <a:avLst/>
          </a:prstGeom>
        </p:spPr>
        <p:txBody>
          <a:bodyPr vert="horz" wrap="square" lIns="0" tIns="0" rIns="0" bIns="0" rtlCol="0">
            <a:spAutoFit/>
          </a:bodyPr>
          <a:lstStyle/>
          <a:p>
            <a:pPr marL="52705" algn="r">
              <a:lnSpc>
                <a:spcPct val="100000"/>
              </a:lnSpc>
              <a:spcBef>
                <a:spcPts val="450"/>
              </a:spcBef>
            </a:pPr>
            <a:r>
              <a:rPr lang="en-GB" sz="1200" smtClean="0">
                <a:latin typeface="Rockwell"/>
                <a:cs typeface="Rockwell"/>
              </a:rPr>
              <a:t>6</a:t>
            </a:r>
            <a:endParaRPr sz="1200">
              <a:latin typeface="Rockwell"/>
              <a:cs typeface="Rockwell"/>
            </a:endParaRPr>
          </a:p>
        </p:txBody>
      </p:sp>
      <p:sp>
        <p:nvSpPr>
          <p:cNvPr id="15" name="object 2"/>
          <p:cNvSpPr txBox="1"/>
          <p:nvPr/>
        </p:nvSpPr>
        <p:spPr>
          <a:xfrm>
            <a:off x="1479891" y="4140103"/>
            <a:ext cx="288032" cy="184666"/>
          </a:xfrm>
          <a:prstGeom prst="rect">
            <a:avLst/>
          </a:prstGeom>
        </p:spPr>
        <p:txBody>
          <a:bodyPr vert="horz" wrap="square" lIns="0" tIns="0" rIns="0" bIns="0" rtlCol="0">
            <a:spAutoFit/>
          </a:bodyPr>
          <a:lstStyle/>
          <a:p>
            <a:pPr marL="52705" algn="r">
              <a:lnSpc>
                <a:spcPct val="100000"/>
              </a:lnSpc>
              <a:spcBef>
                <a:spcPts val="450"/>
              </a:spcBef>
            </a:pPr>
            <a:r>
              <a:rPr lang="en-GB" sz="1200" smtClean="0">
                <a:latin typeface="Rockwell"/>
                <a:cs typeface="Rockwell"/>
              </a:rPr>
              <a:t>4</a:t>
            </a:r>
            <a:endParaRPr sz="1200">
              <a:latin typeface="Rockwell"/>
              <a:cs typeface="Rockwell"/>
            </a:endParaRPr>
          </a:p>
        </p:txBody>
      </p:sp>
      <p:sp>
        <p:nvSpPr>
          <p:cNvPr id="16" name="object 2"/>
          <p:cNvSpPr txBox="1"/>
          <p:nvPr/>
        </p:nvSpPr>
        <p:spPr>
          <a:xfrm>
            <a:off x="1479891" y="4652543"/>
            <a:ext cx="288032" cy="184666"/>
          </a:xfrm>
          <a:prstGeom prst="rect">
            <a:avLst/>
          </a:prstGeom>
        </p:spPr>
        <p:txBody>
          <a:bodyPr vert="horz" wrap="square" lIns="0" tIns="0" rIns="0" bIns="0" rtlCol="0">
            <a:spAutoFit/>
          </a:bodyPr>
          <a:lstStyle/>
          <a:p>
            <a:pPr marL="52705" algn="r">
              <a:lnSpc>
                <a:spcPct val="100000"/>
              </a:lnSpc>
              <a:spcBef>
                <a:spcPts val="450"/>
              </a:spcBef>
            </a:pPr>
            <a:r>
              <a:rPr lang="en-GB" sz="1200" smtClean="0">
                <a:latin typeface="Rockwell"/>
                <a:cs typeface="Rockwell"/>
              </a:rPr>
              <a:t>2</a:t>
            </a:r>
            <a:endParaRPr sz="1200">
              <a:latin typeface="Rockwell"/>
              <a:cs typeface="Rockwell"/>
            </a:endParaRPr>
          </a:p>
        </p:txBody>
      </p:sp>
      <p:sp>
        <p:nvSpPr>
          <p:cNvPr id="17" name="object 2"/>
          <p:cNvSpPr txBox="1"/>
          <p:nvPr/>
        </p:nvSpPr>
        <p:spPr>
          <a:xfrm>
            <a:off x="1475657" y="5139625"/>
            <a:ext cx="288032" cy="184666"/>
          </a:xfrm>
          <a:prstGeom prst="rect">
            <a:avLst/>
          </a:prstGeom>
        </p:spPr>
        <p:txBody>
          <a:bodyPr vert="horz" wrap="square" lIns="0" tIns="0" rIns="0" bIns="0" rtlCol="0">
            <a:spAutoFit/>
          </a:bodyPr>
          <a:lstStyle/>
          <a:p>
            <a:pPr marL="52705" algn="r">
              <a:lnSpc>
                <a:spcPct val="100000"/>
              </a:lnSpc>
              <a:spcBef>
                <a:spcPts val="450"/>
              </a:spcBef>
            </a:pPr>
            <a:r>
              <a:rPr lang="en-GB" sz="1200" smtClean="0">
                <a:latin typeface="Rockwell"/>
                <a:cs typeface="Rockwell"/>
              </a:rPr>
              <a:t>0</a:t>
            </a:r>
            <a:endParaRPr sz="1200">
              <a:latin typeface="Rockwell"/>
              <a:cs typeface="Rockwell"/>
            </a:endParaRPr>
          </a:p>
        </p:txBody>
      </p:sp>
    </p:spTree>
    <p:extLst>
      <p:ext uri="{BB962C8B-B14F-4D97-AF65-F5344CB8AC3E}">
        <p14:creationId xmlns:p14="http://schemas.microsoft.com/office/powerpoint/2010/main" val="18045818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Action to combat discrimination (row %)</a:t>
            </a:r>
            <a:br>
              <a:rPr lang="en-US" smtClean="0"/>
            </a:br>
            <a:endParaRPr lang="en-US"/>
          </a:p>
        </p:txBody>
      </p:sp>
      <p:sp>
        <p:nvSpPr>
          <p:cNvPr id="109" name="object 4"/>
          <p:cNvSpPr txBox="1"/>
          <p:nvPr/>
        </p:nvSpPr>
        <p:spPr>
          <a:xfrm>
            <a:off x="1691680" y="6309900"/>
            <a:ext cx="2376264" cy="215444"/>
          </a:xfrm>
          <a:prstGeom prst="rect">
            <a:avLst/>
          </a:prstGeom>
        </p:spPr>
        <p:txBody>
          <a:bodyPr vert="horz" wrap="square" lIns="0" tIns="0" rIns="0" bIns="0" rtlCol="0">
            <a:spAutoFit/>
          </a:bodyPr>
          <a:lstStyle/>
          <a:p>
            <a:pPr marL="12700">
              <a:lnSpc>
                <a:spcPct val="100000"/>
              </a:lnSpc>
            </a:pPr>
            <a:r>
              <a:rPr sz="1400">
                <a:solidFill>
                  <a:schemeClr val="tx1">
                    <a:lumMod val="65000"/>
                    <a:lumOff val="35000"/>
                  </a:schemeClr>
                </a:solidFill>
                <a:latin typeface="Rockwell"/>
                <a:cs typeface="Rockwell"/>
              </a:rPr>
              <a:t>Base:</a:t>
            </a:r>
            <a:r>
              <a:rPr sz="1400" spc="-125">
                <a:solidFill>
                  <a:schemeClr val="tx1">
                    <a:lumMod val="65000"/>
                    <a:lumOff val="35000"/>
                  </a:schemeClr>
                </a:solidFill>
                <a:latin typeface="Rockwell"/>
                <a:cs typeface="Rockwell"/>
              </a:rPr>
              <a:t> </a:t>
            </a:r>
            <a:r>
              <a:rPr sz="1400">
                <a:solidFill>
                  <a:schemeClr val="tx1">
                    <a:lumMod val="65000"/>
                    <a:lumOff val="35000"/>
                  </a:schemeClr>
                </a:solidFill>
                <a:latin typeface="Rockwell"/>
                <a:cs typeface="Rockwell"/>
              </a:rPr>
              <a:t>All </a:t>
            </a:r>
            <a:r>
              <a:rPr sz="1400" spc="-15">
                <a:solidFill>
                  <a:schemeClr val="tx1">
                    <a:lumMod val="65000"/>
                    <a:lumOff val="35000"/>
                  </a:schemeClr>
                </a:solidFill>
                <a:latin typeface="Rockwell"/>
                <a:cs typeface="Rockwell"/>
              </a:rPr>
              <a:t>w</a:t>
            </a:r>
            <a:r>
              <a:rPr sz="1400">
                <a:solidFill>
                  <a:schemeClr val="tx1">
                    <a:lumMod val="65000"/>
                    <a:lumOff val="35000"/>
                  </a:schemeClr>
                </a:solidFill>
                <a:latin typeface="Rockwell"/>
                <a:cs typeface="Rockwell"/>
              </a:rPr>
              <a:t>o</a:t>
            </a:r>
            <a:r>
              <a:rPr sz="1400" spc="35">
                <a:solidFill>
                  <a:schemeClr val="tx1">
                    <a:lumMod val="65000"/>
                    <a:lumOff val="35000"/>
                  </a:schemeClr>
                </a:solidFill>
                <a:latin typeface="Rockwell"/>
                <a:cs typeface="Rockwell"/>
              </a:rPr>
              <a:t>r</a:t>
            </a:r>
            <a:r>
              <a:rPr sz="1400">
                <a:solidFill>
                  <a:schemeClr val="tx1">
                    <a:lumMod val="65000"/>
                    <a:lumOff val="35000"/>
                  </a:schemeClr>
                </a:solidFill>
                <a:latin typeface="Rockwell"/>
                <a:cs typeface="Rockwell"/>
              </a:rPr>
              <a:t>kplaces</a:t>
            </a:r>
          </a:p>
        </p:txBody>
      </p:sp>
      <p:graphicFrame>
        <p:nvGraphicFramePr>
          <p:cNvPr id="110" name="object 5"/>
          <p:cNvGraphicFramePr>
            <a:graphicFrameLocks noGrp="1"/>
          </p:cNvGraphicFramePr>
          <p:nvPr>
            <p:extLst/>
          </p:nvPr>
        </p:nvGraphicFramePr>
        <p:xfrm>
          <a:off x="1691681" y="1196752"/>
          <a:ext cx="5616623" cy="4968553"/>
        </p:xfrm>
        <a:graphic>
          <a:graphicData uri="http://schemas.openxmlformats.org/drawingml/2006/table">
            <a:tbl>
              <a:tblPr firstRow="1" bandRow="1">
                <a:tableStyleId>{5C22544A-7EE6-4342-B048-85BDC9FD1C3A}</a:tableStyleId>
              </a:tblPr>
              <a:tblGrid>
                <a:gridCol w="1690801"/>
                <a:gridCol w="1276735"/>
                <a:gridCol w="1341040"/>
                <a:gridCol w="1308047"/>
              </a:tblGrid>
              <a:tr h="296873">
                <a:tc>
                  <a:txBody>
                    <a:bodyPr/>
                    <a:lstStyle/>
                    <a:p>
                      <a:endParaRPr sz="1600">
                        <a:solidFill>
                          <a:schemeClr val="bg1"/>
                        </a:solidFill>
                        <a:latin typeface="Rockwell"/>
                        <a:cs typeface="Rockwell"/>
                      </a:endParaRPr>
                    </a:p>
                  </a:txBody>
                  <a:tcPr marL="0" marR="0" marT="0" marB="0"/>
                </a:tc>
                <a:tc>
                  <a:txBody>
                    <a:bodyPr/>
                    <a:lstStyle/>
                    <a:p>
                      <a:pPr marL="227965">
                        <a:lnSpc>
                          <a:spcPct val="100000"/>
                        </a:lnSpc>
                      </a:pPr>
                      <a:r>
                        <a:rPr sz="1600">
                          <a:solidFill>
                            <a:schemeClr val="bg1"/>
                          </a:solidFill>
                          <a:latin typeface="Rockwell"/>
                          <a:cs typeface="Rockwell"/>
                        </a:rPr>
                        <a:t>None</a:t>
                      </a:r>
                    </a:p>
                  </a:txBody>
                  <a:tcPr marL="0" marR="0" marT="0" marB="0"/>
                </a:tc>
                <a:tc>
                  <a:txBody>
                    <a:bodyPr/>
                    <a:lstStyle/>
                    <a:p>
                      <a:pPr marL="248920">
                        <a:lnSpc>
                          <a:spcPct val="100000"/>
                        </a:lnSpc>
                      </a:pPr>
                      <a:r>
                        <a:rPr sz="1600">
                          <a:solidFill>
                            <a:schemeClr val="bg1"/>
                          </a:solidFill>
                          <a:latin typeface="Rockwell"/>
                          <a:cs typeface="Rockwell"/>
                        </a:rPr>
                        <a:t>Some</a:t>
                      </a:r>
                    </a:p>
                  </a:txBody>
                  <a:tcPr marL="0" marR="0" marT="0" marB="0"/>
                </a:tc>
                <a:tc>
                  <a:txBody>
                    <a:bodyPr/>
                    <a:lstStyle/>
                    <a:p>
                      <a:pPr algn="ctr">
                        <a:lnSpc>
                          <a:spcPct val="100000"/>
                        </a:lnSpc>
                      </a:pPr>
                      <a:r>
                        <a:rPr sz="1600" spc="-20">
                          <a:solidFill>
                            <a:schemeClr val="bg1"/>
                          </a:solidFill>
                          <a:latin typeface="Rockwell"/>
                          <a:cs typeface="Rockwell"/>
                        </a:rPr>
                        <a:t>All</a:t>
                      </a:r>
                      <a:endParaRPr sz="1600">
                        <a:solidFill>
                          <a:schemeClr val="bg1"/>
                        </a:solidFill>
                        <a:latin typeface="Rockwell"/>
                        <a:cs typeface="Rockwell"/>
                      </a:endParaRPr>
                    </a:p>
                  </a:txBody>
                  <a:tcPr marL="0" marR="0" marT="0" marB="0"/>
                </a:tc>
              </a:tr>
              <a:tr h="296854">
                <a:tc gridSpan="4">
                  <a:txBody>
                    <a:bodyPr/>
                    <a:lstStyle/>
                    <a:p>
                      <a:pPr marL="85725" indent="0" algn="l">
                        <a:lnSpc>
                          <a:spcPct val="100000"/>
                        </a:lnSpc>
                      </a:pPr>
                      <a:r>
                        <a:rPr sz="1600" b="1">
                          <a:solidFill>
                            <a:schemeClr val="tx1">
                              <a:lumMod val="65000"/>
                              <a:lumOff val="35000"/>
                            </a:schemeClr>
                          </a:solidFill>
                          <a:latin typeface="Rockwell"/>
                          <a:cs typeface="Rockwell"/>
                        </a:rPr>
                        <a:t>Monito</a:t>
                      </a:r>
                      <a:r>
                        <a:rPr sz="1600" b="1" spc="25">
                          <a:solidFill>
                            <a:schemeClr val="tx1">
                              <a:lumMod val="65000"/>
                              <a:lumOff val="35000"/>
                            </a:schemeClr>
                          </a:solidFill>
                          <a:latin typeface="Rockwell"/>
                          <a:cs typeface="Rockwell"/>
                        </a:rPr>
                        <a:t>r</a:t>
                      </a:r>
                      <a:r>
                        <a:rPr sz="1600" b="1">
                          <a:solidFill>
                            <a:schemeClr val="tx1">
                              <a:lumMod val="65000"/>
                              <a:lumOff val="35000"/>
                            </a:schemeClr>
                          </a:solidFill>
                          <a:latin typeface="Rockwell"/>
                          <a:cs typeface="Rockwell"/>
                        </a:rPr>
                        <a:t>ing rec</a:t>
                      </a:r>
                      <a:r>
                        <a:rPr sz="1600" b="1" spc="40">
                          <a:solidFill>
                            <a:schemeClr val="tx1">
                              <a:lumMod val="65000"/>
                              <a:lumOff val="35000"/>
                            </a:schemeClr>
                          </a:solidFill>
                          <a:latin typeface="Rockwell"/>
                          <a:cs typeface="Rockwell"/>
                        </a:rPr>
                        <a:t>r</a:t>
                      </a:r>
                      <a:r>
                        <a:rPr sz="1600" b="1">
                          <a:solidFill>
                            <a:schemeClr val="tx1">
                              <a:lumMod val="65000"/>
                              <a:lumOff val="35000"/>
                            </a:schemeClr>
                          </a:solidFill>
                          <a:latin typeface="Rockwell"/>
                          <a:cs typeface="Rockwell"/>
                        </a:rPr>
                        <a:t>uitment and selection</a:t>
                      </a: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12479">
                <a:tc>
                  <a:txBody>
                    <a:bodyPr/>
                    <a:lstStyle/>
                    <a:p>
                      <a:pPr marL="245745" algn="ctr">
                        <a:lnSpc>
                          <a:spcPct val="100000"/>
                        </a:lnSpc>
                      </a:pPr>
                      <a:r>
                        <a:rPr sz="1600">
                          <a:solidFill>
                            <a:schemeClr val="tx1">
                              <a:lumMod val="65000"/>
                              <a:lumOff val="35000"/>
                            </a:schemeClr>
                          </a:solidFill>
                          <a:latin typeface="Rockwell"/>
                          <a:cs typeface="Rockwell"/>
                        </a:rPr>
                        <a:t>2004</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74</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13</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13</a:t>
                      </a:r>
                    </a:p>
                  </a:txBody>
                  <a:tcPr marL="0" marR="0" marT="0" marB="0"/>
                </a:tc>
              </a:tr>
              <a:tr h="328115">
                <a:tc>
                  <a:txBody>
                    <a:bodyPr/>
                    <a:lstStyle/>
                    <a:p>
                      <a:pPr marL="245745" algn="ctr">
                        <a:lnSpc>
                          <a:spcPct val="100000"/>
                        </a:lnSpc>
                      </a:pPr>
                      <a:r>
                        <a:rPr sz="1600">
                          <a:solidFill>
                            <a:schemeClr val="tx1">
                              <a:lumMod val="65000"/>
                              <a:lumOff val="35000"/>
                            </a:schemeClr>
                          </a:solidFill>
                          <a:latin typeface="Rockwell"/>
                          <a:cs typeface="Rockwell"/>
                        </a:rPr>
                        <a:t>2011</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77</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9</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14</a:t>
                      </a:r>
                    </a:p>
                  </a:txBody>
                  <a:tcPr marL="0" marR="0" marT="0" marB="0"/>
                </a:tc>
              </a:tr>
              <a:tr h="296863">
                <a:tc gridSpan="4">
                  <a:txBody>
                    <a:bodyPr/>
                    <a:lstStyle/>
                    <a:p>
                      <a:pPr marL="84138" indent="0" algn="l">
                        <a:lnSpc>
                          <a:spcPct val="100000"/>
                        </a:lnSpc>
                        <a:tabLst>
                          <a:tab pos="355600" algn="l"/>
                        </a:tabLst>
                      </a:pPr>
                      <a:r>
                        <a:rPr sz="1600" b="1">
                          <a:solidFill>
                            <a:schemeClr val="tx1">
                              <a:lumMod val="65000"/>
                              <a:lumOff val="35000"/>
                            </a:schemeClr>
                          </a:solidFill>
                          <a:latin typeface="Rockwell"/>
                          <a:cs typeface="Rockwell"/>
                        </a:rPr>
                        <a:t>Monito</a:t>
                      </a:r>
                      <a:r>
                        <a:rPr sz="1600" b="1" spc="25">
                          <a:solidFill>
                            <a:schemeClr val="tx1">
                              <a:lumMod val="65000"/>
                              <a:lumOff val="35000"/>
                            </a:schemeClr>
                          </a:solidFill>
                          <a:latin typeface="Rockwell"/>
                          <a:cs typeface="Rockwell"/>
                        </a:rPr>
                        <a:t>r</a:t>
                      </a:r>
                      <a:r>
                        <a:rPr sz="1600" b="1">
                          <a:solidFill>
                            <a:schemeClr val="tx1">
                              <a:lumMod val="65000"/>
                              <a:lumOff val="35000"/>
                            </a:schemeClr>
                          </a:solidFill>
                          <a:latin typeface="Rockwell"/>
                          <a:cs typeface="Rockwell"/>
                        </a:rPr>
                        <a:t>ing promotions</a:t>
                      </a: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12499">
                <a:tc>
                  <a:txBody>
                    <a:bodyPr/>
                    <a:lstStyle/>
                    <a:p>
                      <a:pPr marL="245745" algn="ctr">
                        <a:lnSpc>
                          <a:spcPct val="100000"/>
                        </a:lnSpc>
                      </a:pPr>
                      <a:r>
                        <a:rPr sz="1600">
                          <a:solidFill>
                            <a:schemeClr val="tx1">
                              <a:lumMod val="65000"/>
                              <a:lumOff val="35000"/>
                            </a:schemeClr>
                          </a:solidFill>
                          <a:latin typeface="Rockwell"/>
                          <a:cs typeface="Rockwell"/>
                        </a:rPr>
                        <a:t>2004</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91</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3</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6</a:t>
                      </a:r>
                    </a:p>
                  </a:txBody>
                  <a:tcPr marL="0" marR="0" marT="0" marB="0"/>
                </a:tc>
              </a:tr>
              <a:tr h="328115">
                <a:tc>
                  <a:txBody>
                    <a:bodyPr/>
                    <a:lstStyle/>
                    <a:p>
                      <a:pPr marL="245745" algn="ctr">
                        <a:lnSpc>
                          <a:spcPct val="100000"/>
                        </a:lnSpc>
                      </a:pPr>
                      <a:r>
                        <a:rPr sz="1600">
                          <a:solidFill>
                            <a:schemeClr val="tx1">
                              <a:lumMod val="65000"/>
                              <a:lumOff val="35000"/>
                            </a:schemeClr>
                          </a:solidFill>
                          <a:latin typeface="Rockwell"/>
                          <a:cs typeface="Rockwell"/>
                        </a:rPr>
                        <a:t>2011</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91</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2</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7</a:t>
                      </a:r>
                    </a:p>
                  </a:txBody>
                  <a:tcPr marL="0" marR="0" marT="0" marB="0"/>
                </a:tc>
              </a:tr>
              <a:tr h="296863">
                <a:tc gridSpan="4">
                  <a:txBody>
                    <a:bodyPr/>
                    <a:lstStyle/>
                    <a:p>
                      <a:pPr marL="84138" indent="0" algn="l">
                        <a:lnSpc>
                          <a:spcPct val="100000"/>
                        </a:lnSpc>
                      </a:pPr>
                      <a:r>
                        <a:rPr sz="1600" b="1">
                          <a:solidFill>
                            <a:schemeClr val="tx1">
                              <a:lumMod val="65000"/>
                              <a:lumOff val="35000"/>
                            </a:schemeClr>
                          </a:solidFill>
                          <a:latin typeface="Rockwell"/>
                          <a:cs typeface="Rockwell"/>
                        </a:rPr>
                        <a:t>Reviewing rec</a:t>
                      </a:r>
                      <a:r>
                        <a:rPr sz="1600" b="1" spc="40">
                          <a:solidFill>
                            <a:schemeClr val="tx1">
                              <a:lumMod val="65000"/>
                              <a:lumOff val="35000"/>
                            </a:schemeClr>
                          </a:solidFill>
                          <a:latin typeface="Rockwell"/>
                          <a:cs typeface="Rockwell"/>
                        </a:rPr>
                        <a:t>r</a:t>
                      </a:r>
                      <a:r>
                        <a:rPr sz="1600" b="1">
                          <a:solidFill>
                            <a:schemeClr val="tx1">
                              <a:lumMod val="65000"/>
                              <a:lumOff val="35000"/>
                            </a:schemeClr>
                          </a:solidFill>
                          <a:latin typeface="Rockwell"/>
                          <a:cs typeface="Rockwell"/>
                        </a:rPr>
                        <a:t>uitment and selection</a:t>
                      </a: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12479">
                <a:tc>
                  <a:txBody>
                    <a:bodyPr/>
                    <a:lstStyle/>
                    <a:p>
                      <a:pPr marL="245745" algn="ctr">
                        <a:lnSpc>
                          <a:spcPct val="100000"/>
                        </a:lnSpc>
                      </a:pPr>
                      <a:r>
                        <a:rPr sz="1600">
                          <a:solidFill>
                            <a:schemeClr val="tx1">
                              <a:lumMod val="65000"/>
                              <a:lumOff val="35000"/>
                            </a:schemeClr>
                          </a:solidFill>
                          <a:latin typeface="Rockwell"/>
                          <a:cs typeface="Rockwell"/>
                        </a:rPr>
                        <a:t>2004</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81</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6</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13</a:t>
                      </a:r>
                    </a:p>
                  </a:txBody>
                  <a:tcPr marL="0" marR="0" marT="0" marB="0"/>
                </a:tc>
              </a:tr>
              <a:tr h="328115">
                <a:tc>
                  <a:txBody>
                    <a:bodyPr/>
                    <a:lstStyle/>
                    <a:p>
                      <a:pPr marL="245745" algn="ctr">
                        <a:lnSpc>
                          <a:spcPct val="100000"/>
                        </a:lnSpc>
                      </a:pPr>
                      <a:r>
                        <a:rPr sz="1600">
                          <a:solidFill>
                            <a:schemeClr val="tx1">
                              <a:lumMod val="65000"/>
                              <a:lumOff val="35000"/>
                            </a:schemeClr>
                          </a:solidFill>
                          <a:latin typeface="Rockwell"/>
                          <a:cs typeface="Rockwell"/>
                        </a:rPr>
                        <a:t>2011</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82</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4</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14</a:t>
                      </a:r>
                    </a:p>
                  </a:txBody>
                  <a:tcPr marL="0" marR="0" marT="0" marB="0"/>
                </a:tc>
              </a:tr>
              <a:tr h="296863">
                <a:tc gridSpan="4">
                  <a:txBody>
                    <a:bodyPr/>
                    <a:lstStyle/>
                    <a:p>
                      <a:pPr marL="84138" indent="0" algn="l">
                        <a:lnSpc>
                          <a:spcPct val="100000"/>
                        </a:lnSpc>
                      </a:pPr>
                      <a:r>
                        <a:rPr sz="1600" b="1">
                          <a:solidFill>
                            <a:schemeClr val="tx1">
                              <a:lumMod val="65000"/>
                              <a:lumOff val="35000"/>
                            </a:schemeClr>
                          </a:solidFill>
                          <a:latin typeface="Rockwell"/>
                          <a:cs typeface="Rockwell"/>
                        </a:rPr>
                        <a:t>Reviewing promotion procedures</a:t>
                      </a: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12488">
                <a:tc>
                  <a:txBody>
                    <a:bodyPr/>
                    <a:lstStyle/>
                    <a:p>
                      <a:pPr marL="245745" algn="ctr">
                        <a:lnSpc>
                          <a:spcPct val="100000"/>
                        </a:lnSpc>
                      </a:pPr>
                      <a:r>
                        <a:rPr sz="1600">
                          <a:solidFill>
                            <a:schemeClr val="tx1">
                              <a:lumMod val="65000"/>
                              <a:lumOff val="35000"/>
                            </a:schemeClr>
                          </a:solidFill>
                          <a:latin typeface="Rockwell"/>
                          <a:cs typeface="Rockwell"/>
                        </a:rPr>
                        <a:t>2004</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90</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2</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8</a:t>
                      </a:r>
                    </a:p>
                  </a:txBody>
                  <a:tcPr marL="0" marR="0" marT="0" marB="0"/>
                </a:tc>
              </a:tr>
              <a:tr h="328115">
                <a:tc>
                  <a:txBody>
                    <a:bodyPr/>
                    <a:lstStyle/>
                    <a:p>
                      <a:pPr marL="245745" algn="ctr">
                        <a:lnSpc>
                          <a:spcPct val="100000"/>
                        </a:lnSpc>
                      </a:pPr>
                      <a:r>
                        <a:rPr sz="1600">
                          <a:solidFill>
                            <a:schemeClr val="tx1">
                              <a:lumMod val="65000"/>
                              <a:lumOff val="35000"/>
                            </a:schemeClr>
                          </a:solidFill>
                          <a:latin typeface="Rockwell"/>
                          <a:cs typeface="Rockwell"/>
                        </a:rPr>
                        <a:t>2011</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89</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1</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9</a:t>
                      </a:r>
                    </a:p>
                  </a:txBody>
                  <a:tcPr marL="0" marR="0" marT="0" marB="0"/>
                </a:tc>
              </a:tr>
              <a:tr h="296854">
                <a:tc gridSpan="4">
                  <a:txBody>
                    <a:bodyPr/>
                    <a:lstStyle/>
                    <a:p>
                      <a:pPr marL="85725" indent="0" algn="l">
                        <a:lnSpc>
                          <a:spcPct val="100000"/>
                        </a:lnSpc>
                      </a:pPr>
                      <a:r>
                        <a:rPr sz="1600" b="1">
                          <a:solidFill>
                            <a:schemeClr val="tx1">
                              <a:lumMod val="65000"/>
                              <a:lumOff val="35000"/>
                            </a:schemeClr>
                          </a:solidFill>
                          <a:latin typeface="Rockwell"/>
                          <a:cs typeface="Rockwell"/>
                        </a:rPr>
                        <a:t>Reviewing relati</a:t>
                      </a:r>
                      <a:r>
                        <a:rPr sz="1600" b="1" spc="-15">
                          <a:solidFill>
                            <a:schemeClr val="tx1">
                              <a:lumMod val="65000"/>
                              <a:lumOff val="35000"/>
                            </a:schemeClr>
                          </a:solidFill>
                          <a:latin typeface="Rockwell"/>
                          <a:cs typeface="Rockwell"/>
                        </a:rPr>
                        <a:t>v</a:t>
                      </a:r>
                      <a:r>
                        <a:rPr sz="1600" b="1">
                          <a:solidFill>
                            <a:schemeClr val="tx1">
                              <a:lumMod val="65000"/>
                              <a:lumOff val="35000"/>
                            </a:schemeClr>
                          </a:solidFill>
                          <a:latin typeface="Rockwell"/>
                          <a:cs typeface="Rockwell"/>
                        </a:rPr>
                        <a:t>e p</a:t>
                      </a:r>
                      <a:r>
                        <a:rPr sz="1600" b="1" spc="-15">
                          <a:solidFill>
                            <a:schemeClr val="tx1">
                              <a:lumMod val="65000"/>
                              <a:lumOff val="35000"/>
                            </a:schemeClr>
                          </a:solidFill>
                          <a:latin typeface="Rockwell"/>
                          <a:cs typeface="Rockwell"/>
                        </a:rPr>
                        <a:t>a</a:t>
                      </a:r>
                      <a:r>
                        <a:rPr sz="1600" b="1">
                          <a:solidFill>
                            <a:schemeClr val="tx1">
                              <a:lumMod val="65000"/>
                              <a:lumOff val="35000"/>
                            </a:schemeClr>
                          </a:solidFill>
                          <a:latin typeface="Rockwell"/>
                          <a:cs typeface="Rockwell"/>
                        </a:rPr>
                        <a:t>y </a:t>
                      </a:r>
                      <a:r>
                        <a:rPr sz="1600" b="1" spc="25">
                          <a:solidFill>
                            <a:schemeClr val="tx1">
                              <a:lumMod val="65000"/>
                              <a:lumOff val="35000"/>
                            </a:schemeClr>
                          </a:solidFill>
                          <a:latin typeface="Rockwell"/>
                          <a:cs typeface="Rockwell"/>
                        </a:rPr>
                        <a:t>r</a:t>
                      </a:r>
                      <a:r>
                        <a:rPr sz="1600" b="1">
                          <a:solidFill>
                            <a:schemeClr val="tx1">
                              <a:lumMod val="65000"/>
                              <a:lumOff val="35000"/>
                            </a:schemeClr>
                          </a:solidFill>
                          <a:latin typeface="Rockwell"/>
                          <a:cs typeface="Rockwell"/>
                        </a:rPr>
                        <a:t>ates</a:t>
                      </a: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12499">
                <a:tc>
                  <a:txBody>
                    <a:bodyPr/>
                    <a:lstStyle/>
                    <a:p>
                      <a:pPr marL="245745" algn="ctr">
                        <a:lnSpc>
                          <a:spcPct val="100000"/>
                        </a:lnSpc>
                      </a:pPr>
                      <a:r>
                        <a:rPr sz="1600">
                          <a:solidFill>
                            <a:schemeClr val="tx1">
                              <a:lumMod val="65000"/>
                              <a:lumOff val="35000"/>
                            </a:schemeClr>
                          </a:solidFill>
                          <a:latin typeface="Rockwell"/>
                          <a:cs typeface="Rockwell"/>
                        </a:rPr>
                        <a:t>2004</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92</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5</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3</a:t>
                      </a:r>
                    </a:p>
                  </a:txBody>
                  <a:tcPr marL="0" marR="0" marT="0" marB="0"/>
                </a:tc>
              </a:tr>
              <a:tr h="312479">
                <a:tc>
                  <a:txBody>
                    <a:bodyPr/>
                    <a:lstStyle/>
                    <a:p>
                      <a:pPr marL="245745" algn="ctr">
                        <a:lnSpc>
                          <a:spcPct val="100000"/>
                        </a:lnSpc>
                      </a:pPr>
                      <a:r>
                        <a:rPr sz="1600">
                          <a:solidFill>
                            <a:schemeClr val="tx1">
                              <a:lumMod val="65000"/>
                              <a:lumOff val="35000"/>
                            </a:schemeClr>
                          </a:solidFill>
                          <a:latin typeface="Rockwell"/>
                          <a:cs typeface="Rockwell"/>
                        </a:rPr>
                        <a:t>2011</a:t>
                      </a:r>
                    </a:p>
                  </a:txBody>
                  <a:tcPr marL="0" marR="0" marT="0" marB="0"/>
                </a:tc>
                <a:tc>
                  <a:txBody>
                    <a:bodyPr/>
                    <a:lstStyle/>
                    <a:p>
                      <a:pPr marL="31115" algn="ctr">
                        <a:lnSpc>
                          <a:spcPct val="100000"/>
                        </a:lnSpc>
                      </a:pPr>
                      <a:r>
                        <a:rPr sz="1600">
                          <a:solidFill>
                            <a:schemeClr val="tx1">
                              <a:lumMod val="65000"/>
                              <a:lumOff val="35000"/>
                            </a:schemeClr>
                          </a:solidFill>
                          <a:latin typeface="Rockwell"/>
                          <a:cs typeface="Rockwell"/>
                        </a:rPr>
                        <a:t>93</a:t>
                      </a:r>
                    </a:p>
                  </a:txBody>
                  <a:tcPr marL="0" marR="0" marT="0" marB="0"/>
                </a:tc>
                <a:tc>
                  <a:txBody>
                    <a:bodyPr/>
                    <a:lstStyle/>
                    <a:p>
                      <a:pPr marL="13335" algn="ctr">
                        <a:lnSpc>
                          <a:spcPct val="100000"/>
                        </a:lnSpc>
                      </a:pPr>
                      <a:r>
                        <a:rPr sz="1600">
                          <a:solidFill>
                            <a:schemeClr val="tx1">
                              <a:lumMod val="65000"/>
                              <a:lumOff val="35000"/>
                            </a:schemeClr>
                          </a:solidFill>
                          <a:latin typeface="Rockwell"/>
                          <a:cs typeface="Rockwell"/>
                        </a:rPr>
                        <a:t>4</a:t>
                      </a:r>
                    </a:p>
                  </a:txBody>
                  <a:tcPr marL="0" marR="0" marT="0" marB="0"/>
                </a:tc>
                <a:tc>
                  <a:txBody>
                    <a:bodyPr/>
                    <a:lstStyle/>
                    <a:p>
                      <a:pPr marL="20955" algn="ctr">
                        <a:lnSpc>
                          <a:spcPct val="100000"/>
                        </a:lnSpc>
                      </a:pPr>
                      <a:r>
                        <a:rPr sz="1600">
                          <a:solidFill>
                            <a:schemeClr val="tx1">
                              <a:lumMod val="65000"/>
                              <a:lumOff val="35000"/>
                            </a:schemeClr>
                          </a:solidFill>
                          <a:latin typeface="Rockwell"/>
                          <a:cs typeface="Rockwell"/>
                        </a:rPr>
                        <a:t>3</a:t>
                      </a:r>
                    </a:p>
                  </a:txBody>
                  <a:tcPr marL="0" marR="0" marT="0" marB="0"/>
                </a:tc>
              </a:tr>
            </a:tbl>
          </a:graphicData>
        </a:graphic>
      </p:graphicFrame>
    </p:spTree>
    <p:extLst>
      <p:ext uri="{BB962C8B-B14F-4D97-AF65-F5344CB8AC3E}">
        <p14:creationId xmlns:p14="http://schemas.microsoft.com/office/powerpoint/2010/main" val="8937356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GB" smtClean="0"/>
              <a:t>1990s - A shift to managing diversity /Diversity Management</a:t>
            </a:r>
          </a:p>
        </p:txBody>
      </p:sp>
      <p:sp>
        <p:nvSpPr>
          <p:cNvPr id="146435" name="Rectangle 3"/>
          <p:cNvSpPr>
            <a:spLocks noGrp="1" noChangeArrowheads="1"/>
          </p:cNvSpPr>
          <p:nvPr>
            <p:ph idx="1"/>
          </p:nvPr>
        </p:nvSpPr>
        <p:spPr>
          <a:xfrm>
            <a:off x="498474" y="1693302"/>
            <a:ext cx="7962354" cy="4688026"/>
          </a:xfrm>
        </p:spPr>
        <p:txBody>
          <a:bodyPr/>
          <a:lstStyle/>
          <a:p>
            <a:r>
              <a:rPr lang="en-GB" smtClean="0"/>
              <a:t>‘The basic concept of managing diversity accepts that the workforce consists of a diverse population of people. The diversity consists of visible and non-visible differences which will include factors such as sex, age, background, race, disability, personality and workstyle. It is founded on the premise that harnessing these differences will create a productive environment in which everybody feels valued, where their talents are being fully utilised and in which organisational goals are met’											(Kandola and Fullerton, 1998)</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Equality Act 2010</a:t>
            </a:r>
            <a:endParaRPr lang="en-GB"/>
          </a:p>
        </p:txBody>
      </p:sp>
      <p:sp>
        <p:nvSpPr>
          <p:cNvPr id="3" name="Content Placeholder 2"/>
          <p:cNvSpPr>
            <a:spLocks noGrp="1"/>
          </p:cNvSpPr>
          <p:nvPr>
            <p:ph idx="1"/>
          </p:nvPr>
        </p:nvSpPr>
        <p:spPr>
          <a:xfrm>
            <a:off x="498474" y="1438136"/>
            <a:ext cx="8241668" cy="5303231"/>
          </a:xfrm>
        </p:spPr>
        <p:txBody>
          <a:bodyPr>
            <a:normAutofit/>
          </a:bodyPr>
          <a:lstStyle/>
          <a:p>
            <a:r>
              <a:rPr lang="en-GB" sz="2400" dirty="0" smtClean="0"/>
              <a:t>In 2010 this replaced </a:t>
            </a:r>
            <a:r>
              <a:rPr lang="en-GB" sz="2400" dirty="0"/>
              <a:t>a</a:t>
            </a:r>
            <a:r>
              <a:rPr lang="en-GB" sz="2400" dirty="0" smtClean="0"/>
              <a:t> plethora of anti-discrimination laws.</a:t>
            </a:r>
          </a:p>
          <a:p>
            <a:r>
              <a:rPr lang="en-GB" sz="2400" dirty="0" smtClean="0"/>
              <a:t>It sets out the different ways which is unlawful to treat someone, such as direct and indirect discrimination, harassment, victimization and failing to make a reasonable adjustment for a disabled person</a:t>
            </a:r>
          </a:p>
          <a:p>
            <a:r>
              <a:rPr lang="en-GB" sz="2400" dirty="0" smtClean="0"/>
              <a:t>9 protected characteristics  which cannot be used as a reason to treat people unfairly;</a:t>
            </a:r>
          </a:p>
          <a:p>
            <a:pPr lvl="1"/>
            <a:r>
              <a:rPr lang="en-GB" sz="2400" dirty="0" smtClean="0"/>
              <a:t>age, disability, gender reassignment, marriage and civil partnership, pregnancy and maternity, race, religion and belief, sex and sexual orientation. </a:t>
            </a:r>
            <a:endParaRPr lang="en-GB" sz="2400" dirty="0"/>
          </a:p>
        </p:txBody>
      </p:sp>
    </p:spTree>
    <p:extLst>
      <p:ext uri="{BB962C8B-B14F-4D97-AF65-F5344CB8AC3E}">
        <p14:creationId xmlns:p14="http://schemas.microsoft.com/office/powerpoint/2010/main" val="5909508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smtClean="0"/>
              <a:t>More definitions</a:t>
            </a:r>
          </a:p>
        </p:txBody>
      </p:sp>
      <p:sp>
        <p:nvSpPr>
          <p:cNvPr id="29699" name="Rectangle 3"/>
          <p:cNvSpPr>
            <a:spLocks noGrp="1" noChangeArrowheads="1"/>
          </p:cNvSpPr>
          <p:nvPr>
            <p:ph idx="1"/>
          </p:nvPr>
        </p:nvSpPr>
        <p:spPr/>
        <p:txBody>
          <a:bodyPr>
            <a:normAutofit/>
          </a:bodyPr>
          <a:lstStyle/>
          <a:p>
            <a:r>
              <a:rPr lang="pt-PT" altLang="en-US" smtClean="0"/>
              <a:t>“...an approach to fair treatment that encourages employers to harness and value a wide range of visible differences in their employees. These may include age, gender, race as well as non-visible characteristics such as sexual orientation, work experience and certain types of disability”								Foster and Harris (2005)</a:t>
            </a:r>
          </a:p>
          <a:p>
            <a:r>
              <a:rPr lang="en-GB" smtClean="0"/>
              <a:t>Managing diversity is learning to cope with unassimilated differences. It’s about managing people who aren’t like you and who don’t aspire to be like you…It’s taking differences into account while developing a cohesive whole…The goal is an organization that is able to function as productively with heterogeneous workers as it once did with homogeneous ones 			     (Thomas quoted in Wilson, 2007; 157)</a:t>
            </a:r>
          </a:p>
          <a:p>
            <a:endParaRPr lang="en-GB" altLang="en-US" smtClean="0"/>
          </a:p>
        </p:txBody>
      </p:sp>
    </p:spTree>
    <p:extLst>
      <p:ext uri="{BB962C8B-B14F-4D97-AF65-F5344CB8AC3E}">
        <p14:creationId xmlns:p14="http://schemas.microsoft.com/office/powerpoint/2010/main" val="2163277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457200"/>
            <a:ext cx="8229600" cy="955675"/>
          </a:xfrm>
        </p:spPr>
        <p:txBody>
          <a:bodyPr/>
          <a:lstStyle/>
          <a:p>
            <a:pPr eaLnBrk="1" hangingPunct="1">
              <a:defRPr/>
            </a:pPr>
            <a:r>
              <a:rPr lang="pt-PT" sz="3200" dirty="0" smtClean="0"/>
              <a:t>Diversity Management</a:t>
            </a:r>
          </a:p>
        </p:txBody>
      </p:sp>
      <p:sp>
        <p:nvSpPr>
          <p:cNvPr id="39938" name="Rectangle 3"/>
          <p:cNvSpPr>
            <a:spLocks noGrp="1" noChangeArrowheads="1"/>
          </p:cNvSpPr>
          <p:nvPr>
            <p:ph idx="1"/>
          </p:nvPr>
        </p:nvSpPr>
        <p:spPr>
          <a:xfrm>
            <a:off x="457200" y="1628775"/>
            <a:ext cx="8229600" cy="4238625"/>
          </a:xfrm>
        </p:spPr>
        <p:txBody>
          <a:bodyPr/>
          <a:lstStyle/>
          <a:p>
            <a:pPr eaLnBrk="1" hangingPunct="1"/>
            <a:r>
              <a:rPr lang="pt-PT" altLang="en-US" dirty="0" err="1"/>
              <a:t>Emphasis</a:t>
            </a:r>
            <a:r>
              <a:rPr lang="pt-PT" altLang="en-US" dirty="0"/>
              <a:t> </a:t>
            </a:r>
            <a:r>
              <a:rPr lang="pt-PT" altLang="en-US" dirty="0" err="1"/>
              <a:t>on</a:t>
            </a:r>
            <a:r>
              <a:rPr lang="pt-PT" altLang="en-US" dirty="0"/>
              <a:t> </a:t>
            </a:r>
            <a:r>
              <a:rPr lang="pt-PT" altLang="en-US" dirty="0" err="1"/>
              <a:t>the</a:t>
            </a:r>
            <a:r>
              <a:rPr lang="pt-PT" altLang="en-US" dirty="0"/>
              <a:t> business case</a:t>
            </a:r>
          </a:p>
          <a:p>
            <a:pPr lvl="1" eaLnBrk="1" hangingPunct="1"/>
            <a:r>
              <a:rPr lang="pt-PT" altLang="en-US" sz="2400" dirty="0" err="1"/>
              <a:t>Wider</a:t>
            </a:r>
            <a:r>
              <a:rPr lang="pt-PT" altLang="en-US" sz="2400" dirty="0"/>
              <a:t> pool </a:t>
            </a:r>
            <a:r>
              <a:rPr lang="pt-PT" altLang="en-US" sz="2400" dirty="0" err="1"/>
              <a:t>of</a:t>
            </a:r>
            <a:r>
              <a:rPr lang="pt-PT" altLang="en-US" sz="2400" dirty="0"/>
              <a:t> </a:t>
            </a:r>
            <a:r>
              <a:rPr lang="pt-PT" altLang="en-US" sz="2400" dirty="0" err="1"/>
              <a:t>labour</a:t>
            </a:r>
            <a:r>
              <a:rPr lang="pt-PT" altLang="en-US" sz="2400" dirty="0"/>
              <a:t> for </a:t>
            </a:r>
            <a:r>
              <a:rPr lang="pt-PT" altLang="en-US" sz="2400" dirty="0" err="1"/>
              <a:t>recruitment</a:t>
            </a:r>
            <a:r>
              <a:rPr lang="pt-PT" altLang="en-US" sz="2400" dirty="0"/>
              <a:t> </a:t>
            </a:r>
            <a:r>
              <a:rPr lang="pt-PT" altLang="en-US" sz="2400" dirty="0" err="1"/>
              <a:t>and</a:t>
            </a:r>
            <a:r>
              <a:rPr lang="pt-PT" altLang="en-US" sz="2400" dirty="0"/>
              <a:t> </a:t>
            </a:r>
            <a:r>
              <a:rPr lang="pt-PT" altLang="en-US" sz="2400" dirty="0" err="1"/>
              <a:t>attracting</a:t>
            </a:r>
            <a:r>
              <a:rPr lang="pt-PT" altLang="en-US" sz="2400" dirty="0"/>
              <a:t> </a:t>
            </a:r>
            <a:r>
              <a:rPr lang="pt-PT" altLang="en-US" sz="2400" dirty="0" err="1"/>
              <a:t>talent</a:t>
            </a:r>
            <a:endParaRPr lang="pt-PT" altLang="en-US" sz="2400" dirty="0"/>
          </a:p>
          <a:p>
            <a:pPr lvl="1" eaLnBrk="1" hangingPunct="1"/>
            <a:r>
              <a:rPr lang="pt-PT" altLang="en-US" sz="2400" dirty="0" err="1"/>
              <a:t>It</a:t>
            </a:r>
            <a:r>
              <a:rPr lang="pt-PT" altLang="en-US" sz="2400" dirty="0"/>
              <a:t> leads to a </a:t>
            </a:r>
            <a:r>
              <a:rPr lang="pt-PT" altLang="en-US" sz="2400" dirty="0" err="1"/>
              <a:t>wider</a:t>
            </a:r>
            <a:r>
              <a:rPr lang="pt-PT" altLang="en-US" sz="2400" dirty="0"/>
              <a:t> </a:t>
            </a:r>
            <a:r>
              <a:rPr lang="pt-PT" altLang="en-US" sz="2400" dirty="0" err="1" smtClean="0"/>
              <a:t>customer</a:t>
            </a:r>
            <a:r>
              <a:rPr lang="pt-PT" altLang="en-US" sz="2400" dirty="0" smtClean="0"/>
              <a:t> </a:t>
            </a:r>
            <a:r>
              <a:rPr lang="pt-PT" altLang="en-US" sz="2400" dirty="0"/>
              <a:t>base</a:t>
            </a:r>
          </a:p>
          <a:p>
            <a:pPr lvl="1" eaLnBrk="1" hangingPunct="1"/>
            <a:r>
              <a:rPr lang="pt-PT" altLang="en-US" sz="2400" dirty="0" err="1" smtClean="0"/>
              <a:t>It</a:t>
            </a:r>
            <a:r>
              <a:rPr lang="pt-PT" altLang="en-US" sz="2400" dirty="0" smtClean="0"/>
              <a:t> </a:t>
            </a:r>
            <a:r>
              <a:rPr lang="pt-PT" altLang="en-US" sz="2400" dirty="0"/>
              <a:t>leads to a positive </a:t>
            </a:r>
            <a:r>
              <a:rPr lang="pt-PT" altLang="en-US" sz="2400" dirty="0" err="1"/>
              <a:t>company</a:t>
            </a:r>
            <a:r>
              <a:rPr lang="pt-PT" altLang="en-US" sz="2400" dirty="0"/>
              <a:t> </a:t>
            </a:r>
            <a:r>
              <a:rPr lang="pt-PT" altLang="en-US" sz="2400" dirty="0" err="1"/>
              <a:t>image</a:t>
            </a:r>
            <a:endParaRPr lang="pt-PT" altLang="en-US" sz="2400" dirty="0"/>
          </a:p>
          <a:p>
            <a:r>
              <a:rPr lang="pt-PT" altLang="en-US" sz="2400" dirty="0" err="1"/>
              <a:t>It</a:t>
            </a:r>
            <a:r>
              <a:rPr lang="pt-PT" altLang="en-US" sz="2400" dirty="0"/>
              <a:t> </a:t>
            </a:r>
            <a:r>
              <a:rPr lang="pt-PT" altLang="en-US" sz="2400" dirty="0" err="1"/>
              <a:t>encourages</a:t>
            </a:r>
            <a:r>
              <a:rPr lang="pt-PT" altLang="en-US" sz="2400" dirty="0"/>
              <a:t> </a:t>
            </a:r>
            <a:r>
              <a:rPr lang="pt-PT" altLang="en-US" sz="2400" dirty="0" err="1"/>
              <a:t>creativity</a:t>
            </a:r>
            <a:r>
              <a:rPr lang="pt-PT" altLang="en-US" sz="2400" dirty="0"/>
              <a:t> </a:t>
            </a:r>
            <a:r>
              <a:rPr lang="pt-PT" altLang="en-US" sz="2400" dirty="0" err="1"/>
              <a:t>and</a:t>
            </a:r>
            <a:r>
              <a:rPr lang="pt-PT" altLang="en-US" sz="2400" dirty="0"/>
              <a:t> </a:t>
            </a:r>
            <a:r>
              <a:rPr lang="pt-PT" altLang="en-US" sz="2400" dirty="0" err="1" smtClean="0"/>
              <a:t>innovation</a:t>
            </a:r>
            <a:r>
              <a:rPr lang="en-US" dirty="0" smtClean="0"/>
              <a:t>( </a:t>
            </a:r>
            <a:r>
              <a:rPr lang="en-US" dirty="0" err="1" smtClean="0"/>
              <a:t>Kochan</a:t>
            </a:r>
            <a:r>
              <a:rPr lang="en-US" dirty="0" smtClean="0"/>
              <a:t> </a:t>
            </a:r>
            <a:r>
              <a:rPr lang="en-US" dirty="0"/>
              <a:t>et al 2003) </a:t>
            </a:r>
          </a:p>
        </p:txBody>
      </p:sp>
    </p:spTree>
    <p:extLst>
      <p:ext uri="{BB962C8B-B14F-4D97-AF65-F5344CB8AC3E}">
        <p14:creationId xmlns:p14="http://schemas.microsoft.com/office/powerpoint/2010/main" val="401937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pt-PT" smtClean="0"/>
              <a:t>Diversity management versus Equal Opportunities</a:t>
            </a:r>
          </a:p>
        </p:txBody>
      </p:sp>
      <p:graphicFrame>
        <p:nvGraphicFramePr>
          <p:cNvPr id="9" name="Content Placeholder 3"/>
          <p:cNvGraphicFramePr>
            <a:graphicFrameLocks/>
          </p:cNvGraphicFramePr>
          <p:nvPr>
            <p:extLst>
              <p:ext uri="{D42A27DB-BD31-4B8C-83A1-F6EECF244321}">
                <p14:modId xmlns:p14="http://schemas.microsoft.com/office/powerpoint/2010/main" val="94325970"/>
              </p:ext>
            </p:extLst>
          </p:nvPr>
        </p:nvGraphicFramePr>
        <p:xfrm>
          <a:off x="498475" y="1842350"/>
          <a:ext cx="8033965" cy="4322953"/>
        </p:xfrm>
        <a:graphic>
          <a:graphicData uri="http://schemas.openxmlformats.org/drawingml/2006/table">
            <a:tbl>
              <a:tblPr firstRow="1" bandRow="1">
                <a:tableStyleId>{5C22544A-7EE6-4342-B048-85BDC9FD1C3A}</a:tableStyleId>
              </a:tblPr>
              <a:tblGrid>
                <a:gridCol w="1553245"/>
                <a:gridCol w="2952328"/>
                <a:gridCol w="3528392"/>
              </a:tblGrid>
              <a:tr h="44928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600" b="0" i="0" u="none" strike="noStrike" cap="none" normalizeH="0" baseline="0" smtClean="0">
                        <a:ln>
                          <a:noFill/>
                        </a:ln>
                        <a:solidFill>
                          <a:schemeClr val="tx1"/>
                        </a:solidFill>
                        <a:effectLst/>
                        <a:latin typeface="Rockwell"/>
                        <a:cs typeface="Rockwell"/>
                      </a:endParaRPr>
                    </a:p>
                  </a:txBody>
                  <a:tcPr marL="84267" marR="84267"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1" i="0" u="none" strike="noStrike" cap="none" normalizeH="0" baseline="0" smtClean="0">
                          <a:ln>
                            <a:noFill/>
                          </a:ln>
                          <a:solidFill>
                            <a:schemeClr val="bg1"/>
                          </a:solidFill>
                          <a:effectLst/>
                          <a:latin typeface="Rockwell"/>
                          <a:cs typeface="Rockwell"/>
                        </a:rPr>
                        <a:t>Equal Opportunities</a:t>
                      </a:r>
                    </a:p>
                  </a:txBody>
                  <a:tcPr marL="84267" marR="84267"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1" i="0" u="none" strike="noStrike" cap="none" normalizeH="0" baseline="0" smtClean="0">
                          <a:ln>
                            <a:noFill/>
                          </a:ln>
                          <a:solidFill>
                            <a:schemeClr val="bg1"/>
                          </a:solidFill>
                          <a:effectLst/>
                          <a:latin typeface="Rockwell"/>
                          <a:cs typeface="Rockwell"/>
                        </a:rPr>
                        <a:t>Diversity Management</a:t>
                      </a:r>
                    </a:p>
                  </a:txBody>
                  <a:tcPr marL="84267" marR="84267" horzOverflow="overflow"/>
                </a:tc>
              </a:tr>
              <a:tr h="44928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chemeClr val="tx1"/>
                          </a:solidFill>
                          <a:effectLst/>
                          <a:latin typeface="Rockwell"/>
                          <a:cs typeface="Rockwell"/>
                        </a:rPr>
                        <a:t>Focus on</a:t>
                      </a:r>
                    </a:p>
                  </a:txBody>
                  <a:tcPr marL="84267" marR="84267"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rgbClr val="003399"/>
                          </a:solidFill>
                          <a:effectLst/>
                          <a:latin typeface="Rockwell"/>
                          <a:cs typeface="Rockwell"/>
                        </a:rPr>
                        <a:t>‘Sameness’</a:t>
                      </a:r>
                    </a:p>
                  </a:txBody>
                  <a:tcPr marL="84267" marR="84267"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rgbClr val="003366"/>
                          </a:solidFill>
                          <a:effectLst/>
                          <a:latin typeface="Rockwell"/>
                          <a:cs typeface="Rockwell"/>
                        </a:rPr>
                        <a:t>‘Difference’</a:t>
                      </a:r>
                    </a:p>
                  </a:txBody>
                  <a:tcPr marL="84267" marR="84267" horzOverflow="overflow"/>
                </a:tc>
              </a:tr>
              <a:tr h="44928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chemeClr val="tx1"/>
                          </a:solidFill>
                          <a:effectLst/>
                          <a:latin typeface="Rockwell"/>
                          <a:cs typeface="Rockwell"/>
                        </a:rPr>
                        <a:t>Rationale</a:t>
                      </a:r>
                    </a:p>
                  </a:txBody>
                  <a:tcPr marL="84267" marR="84267"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rgbClr val="003399"/>
                          </a:solidFill>
                          <a:effectLst/>
                          <a:latin typeface="Rockwell"/>
                          <a:cs typeface="Rockwell"/>
                        </a:rPr>
                        <a:t>Social Justice</a:t>
                      </a:r>
                    </a:p>
                  </a:txBody>
                  <a:tcPr marL="84267" marR="84267"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rgbClr val="003366"/>
                          </a:solidFill>
                          <a:effectLst/>
                          <a:latin typeface="Rockwell"/>
                          <a:cs typeface="Rockwell"/>
                        </a:rPr>
                        <a:t>Business case</a:t>
                      </a:r>
                    </a:p>
                  </a:txBody>
                  <a:tcPr marL="84267" marR="84267" horzOverflow="overflow"/>
                </a:tc>
              </a:tr>
              <a:tr h="1469705">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chemeClr val="tx1"/>
                          </a:solidFill>
                          <a:effectLst/>
                          <a:latin typeface="Rockwell"/>
                          <a:cs typeface="Rockwell"/>
                        </a:rPr>
                        <a:t>Motivation</a:t>
                      </a:r>
                    </a:p>
                  </a:txBody>
                  <a:tcPr marL="84267" marR="84267" horzOverflow="overflow"/>
                </a:tc>
                <a:tc>
                  <a:txBody>
                    <a:bodyPr/>
                    <a:lstStyle/>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99"/>
                          </a:solidFill>
                          <a:effectLst/>
                          <a:latin typeface="Rockwell"/>
                          <a:cs typeface="Rockwell"/>
                        </a:rPr>
                        <a:t>Correcting social injustices</a:t>
                      </a:r>
                    </a:p>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99"/>
                          </a:solidFill>
                          <a:effectLst/>
                          <a:latin typeface="Rockwell"/>
                          <a:cs typeface="Rockwell"/>
                        </a:rPr>
                        <a:t>Avoiding discrimination</a:t>
                      </a:r>
                    </a:p>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99"/>
                          </a:solidFill>
                          <a:effectLst/>
                          <a:latin typeface="Rockwell"/>
                          <a:cs typeface="Rockwell"/>
                        </a:rPr>
                        <a:t>Compliance with EO law</a:t>
                      </a:r>
                    </a:p>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99"/>
                          </a:solidFill>
                          <a:effectLst/>
                          <a:latin typeface="Rockwell"/>
                          <a:cs typeface="Rockwell"/>
                        </a:rPr>
                        <a:t>Protection from litigation</a:t>
                      </a:r>
                      <a:endParaRPr kumimoji="0" lang="pt-PT" sz="1600" b="0" i="0" u="none" strike="noStrike" cap="none" normalizeH="0" baseline="0" smtClean="0">
                        <a:ln>
                          <a:noFill/>
                        </a:ln>
                        <a:solidFill>
                          <a:srgbClr val="003399"/>
                        </a:solidFill>
                        <a:effectLst/>
                        <a:latin typeface="Rockwell"/>
                        <a:cs typeface="Rockwell"/>
                      </a:endParaRPr>
                    </a:p>
                  </a:txBody>
                  <a:tcPr marL="84267" marR="84267" horzOverflow="overflow"/>
                </a:tc>
                <a:tc>
                  <a:txBody>
                    <a:bodyPr/>
                    <a:lstStyle/>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66"/>
                          </a:solidFill>
                          <a:effectLst/>
                          <a:latin typeface="Rockwell"/>
                          <a:cs typeface="Rockwell"/>
                        </a:rPr>
                        <a:t>Attracting talent</a:t>
                      </a:r>
                    </a:p>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66"/>
                          </a:solidFill>
                          <a:effectLst/>
                          <a:latin typeface="Rockwell"/>
                          <a:cs typeface="Rockwell"/>
                        </a:rPr>
                        <a:t>Maximising employee potential </a:t>
                      </a:r>
                    </a:p>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66"/>
                          </a:solidFill>
                          <a:effectLst/>
                          <a:latin typeface="Rockwell"/>
                          <a:cs typeface="Rockwell"/>
                        </a:rPr>
                        <a:t>Enhancing business opportunities and creativity</a:t>
                      </a:r>
                      <a:endParaRPr kumimoji="0" lang="pt-PT" sz="2000" b="0" i="0" u="none" strike="noStrike" cap="none" normalizeH="0" baseline="0" smtClean="0">
                        <a:ln>
                          <a:noFill/>
                        </a:ln>
                        <a:solidFill>
                          <a:srgbClr val="003366"/>
                        </a:solidFill>
                        <a:effectLst/>
                        <a:latin typeface="Rockwell"/>
                        <a:cs typeface="Rockwell"/>
                      </a:endParaRPr>
                    </a:p>
                  </a:txBody>
                  <a:tcPr marL="84267" marR="84267" horzOverflow="overflow"/>
                </a:tc>
              </a:tr>
              <a:tr h="105612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chemeClr val="tx1"/>
                          </a:solidFill>
                          <a:effectLst/>
                          <a:latin typeface="Rockwell"/>
                          <a:cs typeface="Rockwell"/>
                        </a:rPr>
                        <a:t>HR in Practice</a:t>
                      </a:r>
                    </a:p>
                  </a:txBody>
                  <a:tcPr marL="84267" marR="84267" horzOverflow="overflow"/>
                </a:tc>
                <a:tc>
                  <a:txBody>
                    <a:bodyPr/>
                    <a:lstStyle/>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99"/>
                          </a:solidFill>
                          <a:effectLst/>
                          <a:latin typeface="Rockwell"/>
                          <a:cs typeface="Rockwell"/>
                        </a:rPr>
                        <a:t>Standardised policies and procedures</a:t>
                      </a:r>
                    </a:p>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99"/>
                          </a:solidFill>
                          <a:effectLst/>
                          <a:latin typeface="Rockwell"/>
                          <a:cs typeface="Rockwell"/>
                        </a:rPr>
                        <a:t>Rigid</a:t>
                      </a:r>
                      <a:endParaRPr kumimoji="0" lang="pt-PT" sz="1600" b="0" i="0" u="none" strike="noStrike" cap="none" normalizeH="0" baseline="0" smtClean="0">
                        <a:ln>
                          <a:noFill/>
                        </a:ln>
                        <a:solidFill>
                          <a:srgbClr val="003399"/>
                        </a:solidFill>
                        <a:effectLst/>
                        <a:latin typeface="Rockwell"/>
                        <a:cs typeface="Rockwell"/>
                      </a:endParaRPr>
                    </a:p>
                  </a:txBody>
                  <a:tcPr marL="84267" marR="84267" horzOverflow="overflow"/>
                </a:tc>
                <a:tc>
                  <a:txBody>
                    <a:bodyPr/>
                    <a:lstStyle/>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66"/>
                          </a:solidFill>
                          <a:effectLst/>
                          <a:latin typeface="Rockwell"/>
                          <a:cs typeface="Rockwell"/>
                        </a:rPr>
                        <a:t>Customised responses to employee differences / needs</a:t>
                      </a:r>
                    </a:p>
                    <a:p>
                      <a:pPr marL="185738" marR="0" lvl="0" indent="-185738" algn="l" defTabSz="914400" rtl="0" eaLnBrk="1" fontAlgn="base" latinLnBrk="0" hangingPunct="1">
                        <a:lnSpc>
                          <a:spcPct val="100000"/>
                        </a:lnSpc>
                        <a:spcBef>
                          <a:spcPct val="20000"/>
                        </a:spcBef>
                        <a:spcAft>
                          <a:spcPct val="0"/>
                        </a:spcAft>
                        <a:buClr>
                          <a:schemeClr val="bg2"/>
                        </a:buClr>
                        <a:buSzPct val="75000"/>
                        <a:buFont typeface="Wingdings" pitchFamily="2" charset="2"/>
                        <a:buChar char="n"/>
                        <a:tabLst/>
                      </a:pPr>
                      <a:r>
                        <a:rPr kumimoji="0" lang="en-GB" sz="1600" b="0" i="0" u="none" strike="noStrike" cap="none" normalizeH="0" baseline="0" smtClean="0">
                          <a:ln>
                            <a:noFill/>
                          </a:ln>
                          <a:solidFill>
                            <a:srgbClr val="003366"/>
                          </a:solidFill>
                          <a:effectLst/>
                          <a:latin typeface="Rockwell"/>
                          <a:cs typeface="Rockwell"/>
                        </a:rPr>
                        <a:t>Flexible</a:t>
                      </a:r>
                      <a:endParaRPr kumimoji="0" lang="pt-PT" sz="1600" b="0" i="0" u="none" strike="noStrike" cap="none" normalizeH="0" baseline="0" smtClean="0">
                        <a:ln>
                          <a:noFill/>
                        </a:ln>
                        <a:solidFill>
                          <a:srgbClr val="003366"/>
                        </a:solidFill>
                        <a:effectLst/>
                        <a:latin typeface="Rockwell"/>
                        <a:cs typeface="Rockwell"/>
                      </a:endParaRPr>
                    </a:p>
                  </a:txBody>
                  <a:tcPr marL="84267" marR="84267" horzOverflow="overflow"/>
                </a:tc>
              </a:tr>
              <a:tr h="449282">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chemeClr val="tx1"/>
                          </a:solidFill>
                          <a:effectLst/>
                          <a:latin typeface="Rockwell"/>
                          <a:cs typeface="Rockwell"/>
                        </a:rPr>
                        <a:t>Discourse</a:t>
                      </a:r>
                    </a:p>
                  </a:txBody>
                  <a:tcPr marL="84267" marR="84267"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rgbClr val="003399"/>
                          </a:solidFill>
                          <a:effectLst/>
                          <a:latin typeface="Rockwell"/>
                          <a:cs typeface="Rockwell"/>
                        </a:rPr>
                        <a:t>Negative</a:t>
                      </a:r>
                    </a:p>
                  </a:txBody>
                  <a:tcPr marL="84267" marR="84267"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pt-PT" sz="1600" b="0" i="0" u="none" strike="noStrike" cap="none" normalizeH="0" baseline="0" smtClean="0">
                          <a:ln>
                            <a:noFill/>
                          </a:ln>
                          <a:solidFill>
                            <a:srgbClr val="003366"/>
                          </a:solidFill>
                          <a:effectLst/>
                          <a:latin typeface="Rockwell"/>
                          <a:cs typeface="Rockwell"/>
                        </a:rPr>
                        <a:t>Positive</a:t>
                      </a:r>
                    </a:p>
                  </a:txBody>
                  <a:tcPr marL="84267" marR="84267" horzOverflow="overflow"/>
                </a:tc>
              </a:tr>
            </a:tbl>
          </a:graphicData>
        </a:graphic>
      </p:graphicFrame>
    </p:spTree>
    <p:extLst>
      <p:ext uri="{BB962C8B-B14F-4D97-AF65-F5344CB8AC3E}">
        <p14:creationId xmlns:p14="http://schemas.microsoft.com/office/powerpoint/2010/main" val="22740242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pt-PT" smtClean="0"/>
              <a:t>Diversity management: issues to discuss</a:t>
            </a:r>
          </a:p>
        </p:txBody>
      </p:sp>
      <p:sp>
        <p:nvSpPr>
          <p:cNvPr id="32771" name="Rectangle 3"/>
          <p:cNvSpPr>
            <a:spLocks noGrp="1" noChangeArrowheads="1"/>
          </p:cNvSpPr>
          <p:nvPr>
            <p:ph idx="1"/>
          </p:nvPr>
        </p:nvSpPr>
        <p:spPr/>
        <p:txBody>
          <a:bodyPr/>
          <a:lstStyle/>
          <a:p>
            <a:r>
              <a:rPr lang="en-GB" altLang="en-US" dirty="0" smtClean="0"/>
              <a:t>Is it just a change of language?</a:t>
            </a:r>
          </a:p>
          <a:p>
            <a:r>
              <a:rPr lang="en-GB" altLang="en-US" dirty="0" smtClean="0"/>
              <a:t>The upbeat rhetoric diverts attention from the realities of discrimination and disadvantage (</a:t>
            </a:r>
            <a:r>
              <a:rPr lang="en-GB" altLang="en-US" dirty="0" err="1" smtClean="0"/>
              <a:t>Kirton</a:t>
            </a:r>
            <a:r>
              <a:rPr lang="en-GB" altLang="en-US" dirty="0" smtClean="0"/>
              <a:t> and Greene, 2006)</a:t>
            </a:r>
          </a:p>
          <a:p>
            <a:r>
              <a:rPr lang="en-GB" altLang="en-US" dirty="0" smtClean="0"/>
              <a:t>The dilemma – treating everyone different but the same (Foster and Harris, 2005)</a:t>
            </a:r>
          </a:p>
          <a:p>
            <a:r>
              <a:rPr lang="en-GB" altLang="en-US" dirty="0" smtClean="0"/>
              <a:t>Employer-driven (can we rely solely on employers to ensure fairness and equality in the workplace?)</a:t>
            </a:r>
          </a:p>
          <a:p>
            <a:r>
              <a:rPr lang="en-GB" altLang="en-US" dirty="0" smtClean="0"/>
              <a:t>The focus on the business case is problematic and often incompatible with fairness and social justice</a:t>
            </a:r>
          </a:p>
          <a:p>
            <a:endParaRPr lang="pt-PT" altLang="en-US" dirty="0" smtClean="0"/>
          </a:p>
        </p:txBody>
      </p:sp>
    </p:spTree>
    <p:extLst>
      <p:ext uri="{BB962C8B-B14F-4D97-AF65-F5344CB8AC3E}">
        <p14:creationId xmlns:p14="http://schemas.microsoft.com/office/powerpoint/2010/main" val="408946137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Is it just a rhetorical shift?</a:t>
            </a:r>
            <a:endParaRPr lang="en-US"/>
          </a:p>
        </p:txBody>
      </p:sp>
      <p:sp>
        <p:nvSpPr>
          <p:cNvPr id="3" name="Content Placeholder 2"/>
          <p:cNvSpPr>
            <a:spLocks noGrp="1"/>
          </p:cNvSpPr>
          <p:nvPr>
            <p:ph idx="1"/>
          </p:nvPr>
        </p:nvSpPr>
        <p:spPr/>
        <p:txBody>
          <a:bodyPr>
            <a:normAutofit/>
          </a:bodyPr>
          <a:lstStyle/>
          <a:p>
            <a:r>
              <a:rPr lang="en-US" dirty="0" smtClean="0"/>
              <a:t>EO is portrayed as tired, old, failing and reliant on regulation imposed by government while managing diversity is new, fresh and full of potential</a:t>
            </a:r>
            <a:endParaRPr lang="en-US" dirty="0"/>
          </a:p>
          <a:p>
            <a:r>
              <a:rPr lang="en-US" dirty="0" smtClean="0"/>
              <a:t>‘managing diversity ‘has a positive starting point that embraces everyone so no one is excluded, even white middle class males’ (</a:t>
            </a:r>
            <a:r>
              <a:rPr lang="en-US" dirty="0" err="1" smtClean="0"/>
              <a:t>Kandola</a:t>
            </a:r>
            <a:r>
              <a:rPr lang="en-US" dirty="0" smtClean="0"/>
              <a:t>, Fullerton and Ahmed, 1995: 31-32)</a:t>
            </a:r>
          </a:p>
          <a:p>
            <a:r>
              <a:rPr lang="en-US" dirty="0"/>
              <a:t>B</a:t>
            </a:r>
            <a:r>
              <a:rPr lang="en-US" dirty="0" smtClean="0"/>
              <a:t>usiness reasons as the sole motivations for managing diversity (Thomas 1990) </a:t>
            </a:r>
          </a:p>
          <a:p>
            <a:r>
              <a:rPr lang="en-US" dirty="0" err="1" smtClean="0"/>
              <a:t>Tatli</a:t>
            </a:r>
            <a:r>
              <a:rPr lang="en-US" dirty="0" smtClean="0"/>
              <a:t> argues the shift is partial –not a complete shift in mindset, values and norms in the field </a:t>
            </a:r>
            <a:endParaRPr lang="en-US" dirty="0"/>
          </a:p>
        </p:txBody>
      </p:sp>
    </p:spTree>
    <p:extLst>
      <p:ext uri="{BB962C8B-B14F-4D97-AF65-F5344CB8AC3E}">
        <p14:creationId xmlns:p14="http://schemas.microsoft.com/office/powerpoint/2010/main" val="42738693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GB" dirty="0" err="1" smtClean="0"/>
              <a:t>Kandola</a:t>
            </a:r>
            <a:r>
              <a:rPr lang="en-GB" dirty="0" smtClean="0"/>
              <a:t> and Fullerton argue they are different</a:t>
            </a:r>
            <a:r>
              <a:rPr lang="is-IS" dirty="0" smtClean="0"/>
              <a:t>…</a:t>
            </a:r>
            <a:endParaRPr lang="en-US" dirty="0" smtClean="0"/>
          </a:p>
        </p:txBody>
      </p:sp>
      <p:sp>
        <p:nvSpPr>
          <p:cNvPr id="121859" name="Rectangle 3"/>
          <p:cNvSpPr>
            <a:spLocks noGrp="1" noChangeArrowheads="1"/>
          </p:cNvSpPr>
          <p:nvPr>
            <p:ph idx="1"/>
          </p:nvPr>
        </p:nvSpPr>
        <p:spPr/>
        <p:txBody>
          <a:bodyPr/>
          <a:lstStyle/>
          <a:p>
            <a:r>
              <a:rPr lang="en-GB" smtClean="0"/>
              <a:t>Recruitment and Selection: </a:t>
            </a:r>
          </a:p>
          <a:p>
            <a:r>
              <a:rPr lang="en-GB" smtClean="0"/>
              <a:t>Equal Opportunities approach on formalised procedures, targeting underrepresented groups</a:t>
            </a:r>
          </a:p>
          <a:p>
            <a:r>
              <a:rPr lang="en-GB" smtClean="0"/>
              <a:t>Diversity approach </a:t>
            </a:r>
          </a:p>
          <a:p>
            <a:pPr lvl="2"/>
            <a:r>
              <a:rPr lang="en-GB" smtClean="0"/>
              <a:t>Positive action measures do not work (</a:t>
            </a:r>
            <a:r>
              <a:rPr lang="en-GB" err="1" smtClean="0"/>
              <a:t>Kandola</a:t>
            </a:r>
            <a:r>
              <a:rPr lang="en-GB" smtClean="0"/>
              <a:t> and Fullerton, 1998)</a:t>
            </a:r>
          </a:p>
          <a:p>
            <a:pPr lvl="2"/>
            <a:r>
              <a:rPr lang="en-GB" smtClean="0"/>
              <a:t>Change images in marketing / recruitment literature/ culture </a:t>
            </a:r>
          </a:p>
          <a:p>
            <a:pPr lvl="2"/>
            <a:r>
              <a:rPr lang="en-GB" smtClean="0"/>
              <a:t>e.g. of BBC and engineers – increased representation without targeting people according to their gender</a:t>
            </a:r>
          </a:p>
          <a:p>
            <a:pPr lvl="1"/>
            <a:endParaRPr lang="en-GB" smtClean="0"/>
          </a:p>
          <a:p>
            <a:pPr lvl="1"/>
            <a:endParaRPr lang="en-GB" smtClean="0"/>
          </a:p>
        </p:txBody>
      </p:sp>
    </p:spTree>
    <p:extLst>
      <p:ext uri="{BB962C8B-B14F-4D97-AF65-F5344CB8AC3E}">
        <p14:creationId xmlns:p14="http://schemas.microsoft.com/office/powerpoint/2010/main" val="20256405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GB" sz="2800" dirty="0" err="1"/>
              <a:t>Kandola</a:t>
            </a:r>
            <a:r>
              <a:rPr lang="en-GB" sz="2800" dirty="0"/>
              <a:t> and Fullerton </a:t>
            </a:r>
            <a:r>
              <a:rPr lang="en-GB" sz="2800" dirty="0" smtClean="0"/>
              <a:t>argue </a:t>
            </a:r>
            <a:r>
              <a:rPr lang="en-GB" sz="2800" dirty="0"/>
              <a:t>they are different</a:t>
            </a:r>
            <a:r>
              <a:rPr lang="is-IS" sz="2800" dirty="0"/>
              <a:t>…</a:t>
            </a:r>
            <a:endParaRPr lang="en-US" sz="2800" dirty="0" smtClean="0"/>
          </a:p>
        </p:txBody>
      </p:sp>
      <p:sp>
        <p:nvSpPr>
          <p:cNvPr id="124931" name="Rectangle 3"/>
          <p:cNvSpPr>
            <a:spLocks noGrp="1" noChangeArrowheads="1"/>
          </p:cNvSpPr>
          <p:nvPr>
            <p:ph idx="1"/>
          </p:nvPr>
        </p:nvSpPr>
        <p:spPr/>
        <p:txBody>
          <a:bodyPr/>
          <a:lstStyle/>
          <a:p>
            <a:r>
              <a:rPr lang="en-GB" smtClean="0"/>
              <a:t>Equal Opportunities</a:t>
            </a:r>
          </a:p>
          <a:p>
            <a:pPr lvl="1"/>
            <a:r>
              <a:rPr lang="en-GB" smtClean="0"/>
              <a:t>Equality Training / Awareness</a:t>
            </a:r>
          </a:p>
          <a:p>
            <a:pPr lvl="1"/>
            <a:r>
              <a:rPr lang="en-GB" smtClean="0"/>
              <a:t>Targeted training for specific groups: e.g. assertiveness training, courses for women in middle management</a:t>
            </a:r>
          </a:p>
          <a:p>
            <a:r>
              <a:rPr lang="en-GB" smtClean="0"/>
              <a:t>Diversity </a:t>
            </a:r>
          </a:p>
          <a:p>
            <a:pPr lvl="1"/>
            <a:r>
              <a:rPr lang="en-GB" smtClean="0"/>
              <a:t>Assertiveness training open to all </a:t>
            </a:r>
          </a:p>
          <a:p>
            <a:pPr lvl="1"/>
            <a:r>
              <a:rPr lang="en-GB" smtClean="0"/>
              <a:t>Different approaches to group differences in the way people manage / work</a:t>
            </a:r>
          </a:p>
          <a:p>
            <a:pPr lvl="1"/>
            <a:r>
              <a:rPr lang="en-GB" smtClean="0"/>
              <a:t>Appraisals - look at what types of behaviours are valued by organisation - are there other ways of carrying out the tasks successfully?</a:t>
            </a:r>
            <a:endParaRPr lang="en-US" smtClean="0"/>
          </a:p>
          <a:p>
            <a:endParaRPr lang="en-GB" smtClean="0"/>
          </a:p>
        </p:txBody>
      </p:sp>
    </p:spTree>
    <p:extLst>
      <p:ext uri="{BB962C8B-B14F-4D97-AF65-F5344CB8AC3E}">
        <p14:creationId xmlns:p14="http://schemas.microsoft.com/office/powerpoint/2010/main" val="19098666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Is managing diversity different from equal opportunities approach? </a:t>
            </a:r>
            <a:endParaRPr lang="en-US" sz="2400" dirty="0"/>
          </a:p>
        </p:txBody>
      </p:sp>
      <p:sp>
        <p:nvSpPr>
          <p:cNvPr id="3" name="Content Placeholder 2"/>
          <p:cNvSpPr>
            <a:spLocks noGrp="1"/>
          </p:cNvSpPr>
          <p:nvPr>
            <p:ph idx="1"/>
          </p:nvPr>
        </p:nvSpPr>
        <p:spPr/>
        <p:txBody>
          <a:bodyPr/>
          <a:lstStyle/>
          <a:p>
            <a:r>
              <a:rPr lang="en-US" dirty="0" smtClean="0"/>
              <a:t>‘We’ve broken away from the traditional equal opportunities groups to recognize that everyone is different’ (Diversity manager, financial company quoted in </a:t>
            </a:r>
            <a:r>
              <a:rPr lang="en-US" dirty="0" err="1" smtClean="0"/>
              <a:t>Tatli</a:t>
            </a:r>
            <a:r>
              <a:rPr lang="en-US" dirty="0" smtClean="0"/>
              <a:t>, 2012)</a:t>
            </a:r>
          </a:p>
          <a:p>
            <a:endParaRPr lang="en-US" dirty="0"/>
          </a:p>
        </p:txBody>
      </p:sp>
    </p:spTree>
    <p:extLst>
      <p:ext uri="{BB962C8B-B14F-4D97-AF65-F5344CB8AC3E}">
        <p14:creationId xmlns:p14="http://schemas.microsoft.com/office/powerpoint/2010/main" val="28256979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same finance manager…..</a:t>
            </a:r>
            <a:endParaRPr lang="en-US"/>
          </a:p>
        </p:txBody>
      </p:sp>
      <p:sp>
        <p:nvSpPr>
          <p:cNvPr id="3" name="Content Placeholder 2"/>
          <p:cNvSpPr>
            <a:spLocks noGrp="1"/>
          </p:cNvSpPr>
          <p:nvPr>
            <p:ph idx="1"/>
          </p:nvPr>
        </p:nvSpPr>
        <p:spPr/>
        <p:txBody>
          <a:bodyPr/>
          <a:lstStyle/>
          <a:p>
            <a:r>
              <a:rPr lang="en-US" dirty="0" smtClean="0"/>
              <a:t>We’ve a number of positive action training </a:t>
            </a:r>
            <a:r>
              <a:rPr lang="en-US" dirty="0" err="1" smtClean="0"/>
              <a:t>programmes</a:t>
            </a:r>
            <a:r>
              <a:rPr lang="en-US" dirty="0" smtClean="0"/>
              <a:t>. Ethnic minority employees, or female employees or disabled employees….So if it’s the ethnic minority </a:t>
            </a:r>
            <a:r>
              <a:rPr lang="en-US" dirty="0" err="1" smtClean="0"/>
              <a:t>programme</a:t>
            </a:r>
            <a:r>
              <a:rPr lang="en-US" dirty="0" smtClean="0"/>
              <a:t>, we’d get some senior ethnic minorities along so that they can tell them about how they made it to the top management position. We do have top managers in the bank that are disabled or that are from ethnic minority groups and that really does inspire people to get the confidence and enthusiasm to put their head in the ring and go for promotion because they can see what’s possible///they can see in this range of training products that people like themselves are backed up by mentoring, career coaching and so on (Diversity Manager, Financial Sector Company, quoted in </a:t>
            </a:r>
            <a:r>
              <a:rPr lang="en-US" dirty="0" err="1" smtClean="0"/>
              <a:t>Tatli</a:t>
            </a:r>
            <a:r>
              <a:rPr lang="en-US" dirty="0" smtClean="0"/>
              <a:t>, 2012)</a:t>
            </a:r>
          </a:p>
          <a:p>
            <a:endParaRPr lang="en-US" dirty="0"/>
          </a:p>
        </p:txBody>
      </p:sp>
    </p:spTree>
    <p:extLst>
      <p:ext uri="{BB962C8B-B14F-4D97-AF65-F5344CB8AC3E}">
        <p14:creationId xmlns:p14="http://schemas.microsoft.com/office/powerpoint/2010/main" val="32636237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sz="2800" smtClean="0"/>
              <a:t>Is the business case for equality and diversity ‘fatally flawed’? (Noon, 2007)</a:t>
            </a:r>
          </a:p>
        </p:txBody>
      </p:sp>
      <p:sp>
        <p:nvSpPr>
          <p:cNvPr id="33795" name="Rectangle 3"/>
          <p:cNvSpPr>
            <a:spLocks noGrp="1" noChangeArrowheads="1"/>
          </p:cNvSpPr>
          <p:nvPr>
            <p:ph idx="1"/>
          </p:nvPr>
        </p:nvSpPr>
        <p:spPr>
          <a:xfrm>
            <a:off x="323528" y="1438136"/>
            <a:ext cx="8137300" cy="5303231"/>
          </a:xfrm>
        </p:spPr>
        <p:txBody>
          <a:bodyPr>
            <a:normAutofit fontScale="85000" lnSpcReduction="10000"/>
          </a:bodyPr>
          <a:lstStyle/>
          <a:p>
            <a:pPr marL="457200" indent="-457200">
              <a:buFont typeface="+mj-lt"/>
              <a:buAutoNum type="arabicPeriod"/>
            </a:pPr>
            <a:r>
              <a:rPr lang="en-GB" altLang="en-US" dirty="0" smtClean="0">
                <a:solidFill>
                  <a:schemeClr val="tx1">
                    <a:lumMod val="75000"/>
                    <a:lumOff val="25000"/>
                  </a:schemeClr>
                </a:solidFill>
              </a:rPr>
              <a:t>The</a:t>
            </a:r>
            <a:r>
              <a:rPr lang="pt-PT" altLang="en-US" dirty="0" smtClean="0">
                <a:solidFill>
                  <a:schemeClr val="tx1">
                    <a:lumMod val="75000"/>
                    <a:lumOff val="25000"/>
                  </a:schemeClr>
                </a:solidFill>
              </a:rPr>
              <a:t> </a:t>
            </a:r>
            <a:r>
              <a:rPr lang="en-GB" altLang="en-US" dirty="0" smtClean="0">
                <a:solidFill>
                  <a:schemeClr val="tx1">
                    <a:lumMod val="75000"/>
                    <a:lumOff val="25000"/>
                  </a:schemeClr>
                </a:solidFill>
              </a:rPr>
              <a:t>business</a:t>
            </a:r>
            <a:r>
              <a:rPr lang="pt-PT" altLang="en-US" dirty="0" smtClean="0">
                <a:solidFill>
                  <a:schemeClr val="tx1">
                    <a:lumMod val="75000"/>
                    <a:lumOff val="25000"/>
                  </a:schemeClr>
                </a:solidFill>
              </a:rPr>
              <a:t> case </a:t>
            </a:r>
            <a:r>
              <a:rPr lang="pt-PT" altLang="en-US" dirty="0" err="1" smtClean="0">
                <a:solidFill>
                  <a:schemeClr val="tx1">
                    <a:lumMod val="75000"/>
                    <a:lumOff val="25000"/>
                  </a:schemeClr>
                </a:solidFill>
              </a:rPr>
              <a:t>is</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contingent</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and</a:t>
            </a:r>
            <a:r>
              <a:rPr lang="pt-PT" altLang="en-US" dirty="0" smtClean="0">
                <a:solidFill>
                  <a:schemeClr val="tx1">
                    <a:lumMod val="75000"/>
                    <a:lumOff val="25000"/>
                  </a:schemeClr>
                </a:solidFill>
              </a:rPr>
              <a:t> short </a:t>
            </a:r>
            <a:r>
              <a:rPr lang="pt-PT" altLang="en-US" dirty="0" err="1" smtClean="0">
                <a:solidFill>
                  <a:schemeClr val="tx1">
                    <a:lumMod val="75000"/>
                    <a:lumOff val="25000"/>
                  </a:schemeClr>
                </a:solidFill>
              </a:rPr>
              <a:t>term</a:t>
            </a:r>
            <a:r>
              <a:rPr lang="pt-PT" altLang="en-US" dirty="0" smtClean="0">
                <a:solidFill>
                  <a:schemeClr val="tx1">
                    <a:lumMod val="75000"/>
                    <a:lumOff val="25000"/>
                  </a:schemeClr>
                </a:solidFill>
              </a:rPr>
              <a:t>:</a:t>
            </a:r>
          </a:p>
          <a:p>
            <a:pPr lvl="2"/>
            <a:r>
              <a:rPr lang="pt-PT" altLang="en-US" dirty="0" smtClean="0">
                <a:solidFill>
                  <a:schemeClr val="tx1">
                    <a:lumMod val="75000"/>
                    <a:lumOff val="25000"/>
                  </a:schemeClr>
                </a:solidFill>
              </a:rPr>
              <a:t>More </a:t>
            </a:r>
            <a:r>
              <a:rPr lang="pt-PT" altLang="en-US" dirty="0" err="1" smtClean="0">
                <a:solidFill>
                  <a:schemeClr val="tx1">
                    <a:lumMod val="75000"/>
                    <a:lumOff val="25000"/>
                  </a:schemeClr>
                </a:solidFill>
              </a:rPr>
              <a:t>relevant</a:t>
            </a:r>
            <a:r>
              <a:rPr lang="pt-PT" altLang="en-US" dirty="0" smtClean="0">
                <a:solidFill>
                  <a:schemeClr val="tx1">
                    <a:lumMod val="75000"/>
                    <a:lumOff val="25000"/>
                  </a:schemeClr>
                </a:solidFill>
              </a:rPr>
              <a:t> for some </a:t>
            </a:r>
            <a:r>
              <a:rPr lang="pt-PT" altLang="en-US" dirty="0" err="1" smtClean="0">
                <a:solidFill>
                  <a:schemeClr val="tx1">
                    <a:lumMod val="75000"/>
                    <a:lumOff val="25000"/>
                  </a:schemeClr>
                </a:solidFill>
              </a:rPr>
              <a:t>organisations</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than</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others</a:t>
            </a:r>
            <a:r>
              <a:rPr lang="pt-PT" altLang="en-US" dirty="0" smtClean="0">
                <a:solidFill>
                  <a:schemeClr val="tx1">
                    <a:lumMod val="75000"/>
                    <a:lumOff val="25000"/>
                  </a:schemeClr>
                </a:solidFill>
              </a:rPr>
              <a:t> - – </a:t>
            </a:r>
            <a:r>
              <a:rPr lang="pt-PT" altLang="en-US" dirty="0" err="1" smtClean="0">
                <a:solidFill>
                  <a:schemeClr val="tx1">
                    <a:lumMod val="75000"/>
                    <a:lumOff val="25000"/>
                  </a:schemeClr>
                </a:solidFill>
              </a:rPr>
              <a:t>private</a:t>
            </a:r>
            <a:r>
              <a:rPr lang="pt-PT" altLang="en-US" dirty="0" smtClean="0">
                <a:solidFill>
                  <a:schemeClr val="tx1">
                    <a:lumMod val="75000"/>
                    <a:lumOff val="25000"/>
                  </a:schemeClr>
                </a:solidFill>
              </a:rPr>
              <a:t> sector </a:t>
            </a:r>
            <a:r>
              <a:rPr lang="pt-PT" altLang="en-US" dirty="0" err="1" smtClean="0">
                <a:solidFill>
                  <a:schemeClr val="tx1">
                    <a:lumMod val="75000"/>
                    <a:lumOff val="25000"/>
                  </a:schemeClr>
                </a:solidFill>
              </a:rPr>
              <a:t>employers</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have</a:t>
            </a:r>
            <a:r>
              <a:rPr lang="pt-PT" altLang="en-US" dirty="0" smtClean="0">
                <a:solidFill>
                  <a:schemeClr val="tx1">
                    <a:lumMod val="75000"/>
                    <a:lumOff val="25000"/>
                  </a:schemeClr>
                </a:solidFill>
              </a:rPr>
              <a:t> to </a:t>
            </a:r>
            <a:r>
              <a:rPr lang="pt-PT" altLang="en-US" dirty="0" err="1" smtClean="0">
                <a:solidFill>
                  <a:schemeClr val="tx1">
                    <a:lumMod val="75000"/>
                    <a:lumOff val="25000"/>
                  </a:schemeClr>
                </a:solidFill>
              </a:rPr>
              <a:t>satisfy</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the</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needs</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of</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financiars</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and</a:t>
            </a:r>
            <a:r>
              <a:rPr lang="pt-PT" altLang="en-US" dirty="0" smtClean="0">
                <a:solidFill>
                  <a:schemeClr val="tx1">
                    <a:lumMod val="75000"/>
                    <a:lumOff val="25000"/>
                  </a:schemeClr>
                </a:solidFill>
              </a:rPr>
              <a:t> </a:t>
            </a:r>
            <a:r>
              <a:rPr lang="pt-PT" altLang="en-US" dirty="0" err="1" smtClean="0">
                <a:solidFill>
                  <a:schemeClr val="tx1">
                    <a:lumMod val="75000"/>
                    <a:lumOff val="25000"/>
                  </a:schemeClr>
                </a:solidFill>
              </a:rPr>
              <a:t>shareholders</a:t>
            </a:r>
            <a:endParaRPr lang="pt-PT" altLang="en-US" dirty="0" smtClean="0">
              <a:solidFill>
                <a:schemeClr val="tx1">
                  <a:lumMod val="75000"/>
                  <a:lumOff val="25000"/>
                </a:schemeClr>
              </a:solidFill>
            </a:endParaRPr>
          </a:p>
          <a:p>
            <a:pPr lvl="2"/>
            <a:r>
              <a:rPr lang="pt-PT" dirty="0" err="1" smtClean="0">
                <a:solidFill>
                  <a:schemeClr val="tx1">
                    <a:lumMod val="75000"/>
                    <a:lumOff val="25000"/>
                  </a:schemeClr>
                </a:solidFill>
              </a:rPr>
              <a:t>Evidence</a:t>
            </a:r>
            <a:r>
              <a:rPr lang="pt-PT" dirty="0" smtClean="0">
                <a:solidFill>
                  <a:schemeClr val="tx1">
                    <a:lumMod val="75000"/>
                    <a:lumOff val="25000"/>
                  </a:schemeClr>
                </a:solidFill>
              </a:rPr>
              <a:t> </a:t>
            </a:r>
            <a:r>
              <a:rPr lang="pt-PT" dirty="0" err="1" smtClean="0">
                <a:solidFill>
                  <a:schemeClr val="tx1">
                    <a:lumMod val="75000"/>
                    <a:lumOff val="25000"/>
                  </a:schemeClr>
                </a:solidFill>
              </a:rPr>
              <a:t>is</a:t>
            </a:r>
            <a:r>
              <a:rPr lang="pt-PT" dirty="0" smtClean="0">
                <a:solidFill>
                  <a:schemeClr val="tx1">
                    <a:lumMod val="75000"/>
                    <a:lumOff val="25000"/>
                  </a:schemeClr>
                </a:solidFill>
              </a:rPr>
              <a:t> </a:t>
            </a:r>
            <a:r>
              <a:rPr lang="pt-PT" dirty="0" err="1" smtClean="0">
                <a:solidFill>
                  <a:schemeClr val="tx1">
                    <a:lumMod val="75000"/>
                    <a:lumOff val="25000"/>
                  </a:schemeClr>
                </a:solidFill>
              </a:rPr>
              <a:t>mixed</a:t>
            </a:r>
            <a:r>
              <a:rPr lang="pt-PT" dirty="0" smtClean="0">
                <a:solidFill>
                  <a:schemeClr val="tx1">
                    <a:lumMod val="75000"/>
                    <a:lumOff val="25000"/>
                  </a:schemeClr>
                </a:solidFill>
              </a:rPr>
              <a:t> </a:t>
            </a:r>
            <a:r>
              <a:rPr lang="pt-PT" dirty="0" err="1" smtClean="0">
                <a:solidFill>
                  <a:schemeClr val="tx1">
                    <a:lumMod val="75000"/>
                    <a:lumOff val="25000"/>
                  </a:schemeClr>
                </a:solidFill>
              </a:rPr>
              <a:t>if</a:t>
            </a:r>
            <a:r>
              <a:rPr lang="pt-PT" dirty="0" smtClean="0">
                <a:solidFill>
                  <a:schemeClr val="tx1">
                    <a:lumMod val="75000"/>
                    <a:lumOff val="25000"/>
                  </a:schemeClr>
                </a:solidFill>
              </a:rPr>
              <a:t> </a:t>
            </a:r>
            <a:r>
              <a:rPr lang="pt-PT" dirty="0" err="1" smtClean="0">
                <a:solidFill>
                  <a:schemeClr val="tx1">
                    <a:lumMod val="75000"/>
                    <a:lumOff val="25000"/>
                  </a:schemeClr>
                </a:solidFill>
              </a:rPr>
              <a:t>diversity</a:t>
            </a:r>
            <a:r>
              <a:rPr lang="pt-PT" dirty="0" smtClean="0">
                <a:solidFill>
                  <a:schemeClr val="tx1">
                    <a:lumMod val="75000"/>
                    <a:lumOff val="25000"/>
                  </a:schemeClr>
                </a:solidFill>
              </a:rPr>
              <a:t> </a:t>
            </a:r>
            <a:r>
              <a:rPr lang="pt-PT" dirty="0" err="1" smtClean="0">
                <a:solidFill>
                  <a:schemeClr val="tx1">
                    <a:lumMod val="75000"/>
                    <a:lumOff val="25000"/>
                  </a:schemeClr>
                </a:solidFill>
              </a:rPr>
              <a:t>brings</a:t>
            </a:r>
            <a:r>
              <a:rPr lang="pt-PT" dirty="0" smtClean="0">
                <a:solidFill>
                  <a:schemeClr val="tx1">
                    <a:lumMod val="75000"/>
                    <a:lumOff val="25000"/>
                  </a:schemeClr>
                </a:solidFill>
              </a:rPr>
              <a:t> </a:t>
            </a:r>
            <a:r>
              <a:rPr lang="pt-PT" dirty="0" err="1" smtClean="0">
                <a:solidFill>
                  <a:schemeClr val="tx1">
                    <a:lumMod val="75000"/>
                    <a:lumOff val="25000"/>
                  </a:schemeClr>
                </a:solidFill>
              </a:rPr>
              <a:t>profits</a:t>
            </a:r>
            <a:r>
              <a:rPr lang="pt-PT" dirty="0" smtClean="0">
                <a:solidFill>
                  <a:schemeClr val="tx1">
                    <a:lumMod val="75000"/>
                    <a:lumOff val="25000"/>
                  </a:schemeClr>
                </a:solidFill>
              </a:rPr>
              <a:t> – </a:t>
            </a:r>
            <a:r>
              <a:rPr lang="pt-PT" dirty="0" err="1" smtClean="0">
                <a:solidFill>
                  <a:schemeClr val="tx1">
                    <a:lumMod val="75000"/>
                    <a:lumOff val="25000"/>
                  </a:schemeClr>
                </a:solidFill>
              </a:rPr>
              <a:t>e.g</a:t>
            </a:r>
            <a:r>
              <a:rPr lang="pt-PT" dirty="0" smtClean="0">
                <a:solidFill>
                  <a:schemeClr val="tx1">
                    <a:lumMod val="75000"/>
                    <a:lumOff val="25000"/>
                  </a:schemeClr>
                </a:solidFill>
              </a:rPr>
              <a:t> </a:t>
            </a:r>
            <a:r>
              <a:rPr lang="pt-PT" dirty="0" err="1" smtClean="0">
                <a:solidFill>
                  <a:schemeClr val="tx1">
                    <a:lumMod val="75000"/>
                    <a:lumOff val="25000"/>
                  </a:schemeClr>
                </a:solidFill>
              </a:rPr>
              <a:t>women</a:t>
            </a:r>
            <a:r>
              <a:rPr lang="pt-PT" dirty="0" smtClean="0">
                <a:solidFill>
                  <a:schemeClr val="tx1">
                    <a:lumMod val="75000"/>
                    <a:lumOff val="25000"/>
                  </a:schemeClr>
                </a:solidFill>
              </a:rPr>
              <a:t> </a:t>
            </a:r>
            <a:r>
              <a:rPr lang="pt-PT" dirty="0" err="1" smtClean="0">
                <a:solidFill>
                  <a:schemeClr val="tx1">
                    <a:lumMod val="75000"/>
                    <a:lumOff val="25000"/>
                  </a:schemeClr>
                </a:solidFill>
              </a:rPr>
              <a:t>on</a:t>
            </a:r>
            <a:r>
              <a:rPr lang="pt-PT" dirty="0" smtClean="0">
                <a:solidFill>
                  <a:schemeClr val="tx1">
                    <a:lumMod val="75000"/>
                    <a:lumOff val="25000"/>
                  </a:schemeClr>
                </a:solidFill>
              </a:rPr>
              <a:t> </a:t>
            </a:r>
            <a:r>
              <a:rPr lang="pt-PT" dirty="0" err="1" smtClean="0">
                <a:solidFill>
                  <a:schemeClr val="tx1">
                    <a:lumMod val="75000"/>
                    <a:lumOff val="25000"/>
                  </a:schemeClr>
                </a:solidFill>
              </a:rPr>
              <a:t>boards</a:t>
            </a:r>
            <a:r>
              <a:rPr lang="pt-PT" dirty="0" smtClean="0">
                <a:solidFill>
                  <a:schemeClr val="tx1">
                    <a:lumMod val="75000"/>
                    <a:lumOff val="25000"/>
                  </a:schemeClr>
                </a:solidFill>
              </a:rPr>
              <a:t> </a:t>
            </a:r>
          </a:p>
          <a:p>
            <a:pPr marL="457200" indent="-457200">
              <a:buFont typeface="+mj-lt"/>
              <a:buAutoNum type="arabicPeriod"/>
            </a:pPr>
            <a:r>
              <a:rPr lang="pt-PT" dirty="0" err="1" smtClean="0">
                <a:solidFill>
                  <a:schemeClr val="tx1">
                    <a:lumMod val="75000"/>
                    <a:lumOff val="25000"/>
                  </a:schemeClr>
                </a:solidFill>
              </a:rPr>
              <a:t>The</a:t>
            </a:r>
            <a:r>
              <a:rPr lang="pt-PT" dirty="0" smtClean="0">
                <a:solidFill>
                  <a:schemeClr val="tx1">
                    <a:lumMod val="75000"/>
                    <a:lumOff val="25000"/>
                  </a:schemeClr>
                </a:solidFill>
              </a:rPr>
              <a:t> business case </a:t>
            </a:r>
            <a:r>
              <a:rPr lang="pt-PT" dirty="0" err="1" smtClean="0">
                <a:solidFill>
                  <a:schemeClr val="tx1">
                    <a:lumMod val="75000"/>
                    <a:lumOff val="25000"/>
                  </a:schemeClr>
                </a:solidFill>
              </a:rPr>
              <a:t>is</a:t>
            </a:r>
            <a:r>
              <a:rPr lang="pt-PT" dirty="0" smtClean="0">
                <a:solidFill>
                  <a:schemeClr val="tx1">
                    <a:lumMod val="75000"/>
                    <a:lumOff val="25000"/>
                  </a:schemeClr>
                </a:solidFill>
              </a:rPr>
              <a:t> </a:t>
            </a:r>
            <a:r>
              <a:rPr lang="pt-PT" dirty="0" err="1" smtClean="0">
                <a:solidFill>
                  <a:schemeClr val="tx1">
                    <a:lumMod val="75000"/>
                    <a:lumOff val="25000"/>
                  </a:schemeClr>
                </a:solidFill>
              </a:rPr>
              <a:t>selective</a:t>
            </a:r>
            <a:r>
              <a:rPr lang="pt-PT" dirty="0" smtClean="0">
                <a:solidFill>
                  <a:schemeClr val="tx1">
                    <a:lumMod val="75000"/>
                    <a:lumOff val="25000"/>
                  </a:schemeClr>
                </a:solidFill>
              </a:rPr>
              <a:t> </a:t>
            </a:r>
            <a:r>
              <a:rPr lang="pt-PT" dirty="0" err="1" smtClean="0">
                <a:solidFill>
                  <a:schemeClr val="tx1">
                    <a:lumMod val="75000"/>
                    <a:lumOff val="25000"/>
                  </a:schemeClr>
                </a:solidFill>
              </a:rPr>
              <a:t>and</a:t>
            </a:r>
            <a:r>
              <a:rPr lang="pt-PT" dirty="0" smtClean="0">
                <a:solidFill>
                  <a:schemeClr val="tx1">
                    <a:lumMod val="75000"/>
                    <a:lumOff val="25000"/>
                  </a:schemeClr>
                </a:solidFill>
              </a:rPr>
              <a:t> </a:t>
            </a:r>
            <a:r>
              <a:rPr lang="pt-PT" dirty="0" err="1" smtClean="0">
                <a:solidFill>
                  <a:schemeClr val="tx1">
                    <a:lumMod val="75000"/>
                    <a:lumOff val="25000"/>
                  </a:schemeClr>
                </a:solidFill>
              </a:rPr>
              <a:t>partial</a:t>
            </a:r>
            <a:r>
              <a:rPr lang="pt-PT" dirty="0" smtClean="0">
                <a:solidFill>
                  <a:schemeClr val="tx1">
                    <a:lumMod val="75000"/>
                    <a:lumOff val="25000"/>
                  </a:schemeClr>
                </a:solidFill>
              </a:rPr>
              <a:t>:</a:t>
            </a:r>
          </a:p>
          <a:p>
            <a:pPr lvl="2"/>
            <a:r>
              <a:rPr lang="pt-PT" dirty="0" err="1" smtClean="0">
                <a:solidFill>
                  <a:schemeClr val="tx1">
                    <a:lumMod val="75000"/>
                    <a:lumOff val="25000"/>
                  </a:schemeClr>
                </a:solidFill>
              </a:rPr>
              <a:t>Appeal</a:t>
            </a:r>
            <a:r>
              <a:rPr lang="pt-PT" dirty="0" smtClean="0">
                <a:solidFill>
                  <a:schemeClr val="tx1">
                    <a:lumMod val="75000"/>
                    <a:lumOff val="25000"/>
                  </a:schemeClr>
                </a:solidFill>
              </a:rPr>
              <a:t> </a:t>
            </a:r>
            <a:r>
              <a:rPr lang="pt-PT" dirty="0" err="1" smtClean="0">
                <a:solidFill>
                  <a:schemeClr val="tx1">
                    <a:lumMod val="75000"/>
                    <a:lumOff val="25000"/>
                  </a:schemeClr>
                </a:solidFill>
              </a:rPr>
              <a:t>of</a:t>
            </a:r>
            <a:r>
              <a:rPr lang="pt-PT" dirty="0" smtClean="0">
                <a:solidFill>
                  <a:schemeClr val="tx1">
                    <a:lumMod val="75000"/>
                    <a:lumOff val="25000"/>
                  </a:schemeClr>
                </a:solidFill>
              </a:rPr>
              <a:t> a </a:t>
            </a:r>
            <a:r>
              <a:rPr lang="pt-PT" dirty="0" err="1" smtClean="0">
                <a:solidFill>
                  <a:schemeClr val="tx1">
                    <a:lumMod val="75000"/>
                    <a:lumOff val="25000"/>
                  </a:schemeClr>
                </a:solidFill>
              </a:rPr>
              <a:t>diverse</a:t>
            </a:r>
            <a:r>
              <a:rPr lang="pt-PT" dirty="0" smtClean="0">
                <a:solidFill>
                  <a:schemeClr val="tx1">
                    <a:lumMod val="75000"/>
                    <a:lumOff val="25000"/>
                  </a:schemeClr>
                </a:solidFill>
              </a:rPr>
              <a:t> </a:t>
            </a:r>
            <a:r>
              <a:rPr lang="pt-PT" dirty="0" err="1" smtClean="0">
                <a:solidFill>
                  <a:schemeClr val="tx1">
                    <a:lumMod val="75000"/>
                    <a:lumOff val="25000"/>
                  </a:schemeClr>
                </a:solidFill>
              </a:rPr>
              <a:t>workforce</a:t>
            </a:r>
            <a:r>
              <a:rPr lang="pt-PT" dirty="0" smtClean="0">
                <a:solidFill>
                  <a:schemeClr val="tx1">
                    <a:lumMod val="75000"/>
                    <a:lumOff val="25000"/>
                  </a:schemeClr>
                </a:solidFill>
              </a:rPr>
              <a:t> more </a:t>
            </a:r>
            <a:r>
              <a:rPr lang="pt-PT" dirty="0" err="1" smtClean="0">
                <a:solidFill>
                  <a:schemeClr val="tx1">
                    <a:lumMod val="75000"/>
                    <a:lumOff val="25000"/>
                  </a:schemeClr>
                </a:solidFill>
              </a:rPr>
              <a:t>relevant</a:t>
            </a:r>
            <a:r>
              <a:rPr lang="pt-PT" dirty="0" smtClean="0">
                <a:solidFill>
                  <a:schemeClr val="tx1">
                    <a:lumMod val="75000"/>
                    <a:lumOff val="25000"/>
                  </a:schemeClr>
                </a:solidFill>
              </a:rPr>
              <a:t> in </a:t>
            </a:r>
            <a:r>
              <a:rPr lang="pt-PT" dirty="0" err="1" smtClean="0">
                <a:solidFill>
                  <a:schemeClr val="tx1">
                    <a:lumMod val="75000"/>
                    <a:lumOff val="25000"/>
                  </a:schemeClr>
                </a:solidFill>
              </a:rPr>
              <a:t>areas</a:t>
            </a:r>
            <a:r>
              <a:rPr lang="pt-PT" dirty="0" smtClean="0">
                <a:solidFill>
                  <a:schemeClr val="tx1">
                    <a:lumMod val="75000"/>
                    <a:lumOff val="25000"/>
                  </a:schemeClr>
                </a:solidFill>
              </a:rPr>
              <a:t> </a:t>
            </a:r>
            <a:r>
              <a:rPr lang="pt-PT" dirty="0" err="1" smtClean="0">
                <a:solidFill>
                  <a:schemeClr val="tx1">
                    <a:lumMod val="75000"/>
                    <a:lumOff val="25000"/>
                  </a:schemeClr>
                </a:solidFill>
              </a:rPr>
              <a:t>of</a:t>
            </a:r>
            <a:r>
              <a:rPr lang="pt-PT" dirty="0" smtClean="0">
                <a:solidFill>
                  <a:schemeClr val="tx1">
                    <a:lumMod val="75000"/>
                    <a:lumOff val="25000"/>
                  </a:schemeClr>
                </a:solidFill>
              </a:rPr>
              <a:t> </a:t>
            </a:r>
            <a:r>
              <a:rPr lang="pt-PT" dirty="0" err="1" smtClean="0">
                <a:solidFill>
                  <a:schemeClr val="tx1">
                    <a:lumMod val="75000"/>
                    <a:lumOff val="25000"/>
                  </a:schemeClr>
                </a:solidFill>
              </a:rPr>
              <a:t>high</a:t>
            </a:r>
            <a:r>
              <a:rPr lang="pt-PT" dirty="0" smtClean="0">
                <a:solidFill>
                  <a:schemeClr val="tx1">
                    <a:lumMod val="75000"/>
                    <a:lumOff val="25000"/>
                  </a:schemeClr>
                </a:solidFill>
              </a:rPr>
              <a:t> </a:t>
            </a:r>
            <a:r>
              <a:rPr lang="pt-PT" dirty="0" err="1" smtClean="0">
                <a:solidFill>
                  <a:schemeClr val="tx1">
                    <a:lumMod val="75000"/>
                    <a:lumOff val="25000"/>
                  </a:schemeClr>
                </a:solidFill>
              </a:rPr>
              <a:t>custumer</a:t>
            </a:r>
            <a:r>
              <a:rPr lang="pt-PT" dirty="0" smtClean="0">
                <a:solidFill>
                  <a:schemeClr val="tx1">
                    <a:lumMod val="75000"/>
                    <a:lumOff val="25000"/>
                  </a:schemeClr>
                </a:solidFill>
              </a:rPr>
              <a:t> interface</a:t>
            </a:r>
          </a:p>
          <a:p>
            <a:pPr lvl="2"/>
            <a:r>
              <a:rPr lang="pt-PT" dirty="0" smtClean="0">
                <a:solidFill>
                  <a:schemeClr val="tx1">
                    <a:lumMod val="75000"/>
                    <a:lumOff val="25000"/>
                  </a:schemeClr>
                </a:solidFill>
              </a:rPr>
              <a:t>Business case agenda does </a:t>
            </a:r>
            <a:r>
              <a:rPr lang="pt-PT" dirty="0" err="1" smtClean="0">
                <a:solidFill>
                  <a:schemeClr val="tx1">
                    <a:lumMod val="75000"/>
                    <a:lumOff val="25000"/>
                  </a:schemeClr>
                </a:solidFill>
              </a:rPr>
              <a:t>not</a:t>
            </a:r>
            <a:r>
              <a:rPr lang="pt-PT" dirty="0" smtClean="0">
                <a:solidFill>
                  <a:schemeClr val="tx1">
                    <a:lumMod val="75000"/>
                    <a:lumOff val="25000"/>
                  </a:schemeClr>
                </a:solidFill>
              </a:rPr>
              <a:t> </a:t>
            </a:r>
            <a:r>
              <a:rPr lang="pt-PT" dirty="0" err="1" smtClean="0">
                <a:solidFill>
                  <a:schemeClr val="tx1">
                    <a:lumMod val="75000"/>
                    <a:lumOff val="25000"/>
                  </a:schemeClr>
                </a:solidFill>
              </a:rPr>
              <a:t>include</a:t>
            </a:r>
            <a:r>
              <a:rPr lang="pt-PT" dirty="0" smtClean="0">
                <a:solidFill>
                  <a:schemeClr val="tx1">
                    <a:lumMod val="75000"/>
                    <a:lumOff val="25000"/>
                  </a:schemeClr>
                </a:solidFill>
              </a:rPr>
              <a:t> </a:t>
            </a:r>
            <a:r>
              <a:rPr lang="pt-PT" dirty="0" err="1" smtClean="0">
                <a:solidFill>
                  <a:schemeClr val="tx1">
                    <a:lumMod val="75000"/>
                    <a:lumOff val="25000"/>
                  </a:schemeClr>
                </a:solidFill>
              </a:rPr>
              <a:t>low</a:t>
            </a:r>
            <a:r>
              <a:rPr lang="pt-PT" dirty="0" smtClean="0">
                <a:solidFill>
                  <a:schemeClr val="tx1">
                    <a:lumMod val="75000"/>
                    <a:lumOff val="25000"/>
                  </a:schemeClr>
                </a:solidFill>
              </a:rPr>
              <a:t> </a:t>
            </a:r>
            <a:r>
              <a:rPr lang="pt-PT" dirty="0" err="1" smtClean="0">
                <a:solidFill>
                  <a:schemeClr val="tx1">
                    <a:lumMod val="75000"/>
                    <a:lumOff val="25000"/>
                  </a:schemeClr>
                </a:solidFill>
              </a:rPr>
              <a:t>pay</a:t>
            </a:r>
            <a:r>
              <a:rPr lang="pt-PT" dirty="0" smtClean="0">
                <a:solidFill>
                  <a:schemeClr val="tx1">
                    <a:lumMod val="75000"/>
                    <a:lumOff val="25000"/>
                  </a:schemeClr>
                </a:solidFill>
              </a:rPr>
              <a:t>, part-time </a:t>
            </a:r>
            <a:r>
              <a:rPr lang="pt-PT" dirty="0" err="1" smtClean="0">
                <a:solidFill>
                  <a:schemeClr val="tx1">
                    <a:lumMod val="75000"/>
                    <a:lumOff val="25000"/>
                  </a:schemeClr>
                </a:solidFill>
              </a:rPr>
              <a:t>workers</a:t>
            </a:r>
            <a:r>
              <a:rPr lang="pt-PT" dirty="0" smtClean="0">
                <a:solidFill>
                  <a:schemeClr val="tx1">
                    <a:lumMod val="75000"/>
                    <a:lumOff val="25000"/>
                  </a:schemeClr>
                </a:solidFill>
              </a:rPr>
              <a:t>’ </a:t>
            </a:r>
            <a:r>
              <a:rPr lang="pt-PT" dirty="0" err="1" smtClean="0">
                <a:solidFill>
                  <a:schemeClr val="tx1">
                    <a:lumMod val="75000"/>
                    <a:lumOff val="25000"/>
                  </a:schemeClr>
                </a:solidFill>
              </a:rPr>
              <a:t>right</a:t>
            </a:r>
            <a:r>
              <a:rPr lang="pt-PT" dirty="0" smtClean="0">
                <a:solidFill>
                  <a:schemeClr val="tx1">
                    <a:lumMod val="75000"/>
                    <a:lumOff val="25000"/>
                  </a:schemeClr>
                </a:solidFill>
              </a:rPr>
              <a:t> - </a:t>
            </a:r>
            <a:r>
              <a:rPr lang="pt-PT" dirty="0" err="1" smtClean="0">
                <a:solidFill>
                  <a:schemeClr val="tx1">
                    <a:lumMod val="75000"/>
                    <a:lumOff val="25000"/>
                  </a:schemeClr>
                </a:solidFill>
              </a:rPr>
              <a:t>greater</a:t>
            </a:r>
            <a:r>
              <a:rPr lang="pt-PT" dirty="0" smtClean="0">
                <a:solidFill>
                  <a:schemeClr val="tx1">
                    <a:lumMod val="75000"/>
                    <a:lumOff val="25000"/>
                  </a:schemeClr>
                </a:solidFill>
              </a:rPr>
              <a:t> </a:t>
            </a:r>
            <a:r>
              <a:rPr lang="pt-PT" dirty="0" err="1" smtClean="0">
                <a:solidFill>
                  <a:schemeClr val="tx1">
                    <a:lumMod val="75000"/>
                    <a:lumOff val="25000"/>
                  </a:schemeClr>
                </a:solidFill>
              </a:rPr>
              <a:t>concern</a:t>
            </a:r>
            <a:r>
              <a:rPr lang="pt-PT" dirty="0" smtClean="0">
                <a:solidFill>
                  <a:schemeClr val="tx1">
                    <a:lumMod val="75000"/>
                    <a:lumOff val="25000"/>
                  </a:schemeClr>
                </a:solidFill>
              </a:rPr>
              <a:t> </a:t>
            </a:r>
            <a:r>
              <a:rPr lang="pt-PT" dirty="0" err="1" smtClean="0">
                <a:solidFill>
                  <a:schemeClr val="tx1">
                    <a:lumMod val="75000"/>
                    <a:lumOff val="25000"/>
                  </a:schemeClr>
                </a:solidFill>
              </a:rPr>
              <a:t>with</a:t>
            </a:r>
            <a:r>
              <a:rPr lang="pt-PT" dirty="0" smtClean="0">
                <a:solidFill>
                  <a:schemeClr val="tx1">
                    <a:lumMod val="75000"/>
                    <a:lumOff val="25000"/>
                  </a:schemeClr>
                </a:solidFill>
              </a:rPr>
              <a:t> </a:t>
            </a:r>
            <a:r>
              <a:rPr lang="pt-PT" dirty="0" err="1" smtClean="0">
                <a:solidFill>
                  <a:schemeClr val="tx1">
                    <a:lumMod val="75000"/>
                    <a:lumOff val="25000"/>
                  </a:schemeClr>
                </a:solidFill>
              </a:rPr>
              <a:t>the</a:t>
            </a:r>
            <a:r>
              <a:rPr lang="pt-PT" dirty="0" smtClean="0">
                <a:solidFill>
                  <a:schemeClr val="tx1">
                    <a:lumMod val="75000"/>
                    <a:lumOff val="25000"/>
                  </a:schemeClr>
                </a:solidFill>
              </a:rPr>
              <a:t> </a:t>
            </a:r>
            <a:r>
              <a:rPr lang="pt-PT" dirty="0" err="1" smtClean="0">
                <a:solidFill>
                  <a:schemeClr val="tx1">
                    <a:lumMod val="75000"/>
                    <a:lumOff val="25000"/>
                  </a:schemeClr>
                </a:solidFill>
              </a:rPr>
              <a:t>glass</a:t>
            </a:r>
            <a:r>
              <a:rPr lang="pt-PT" dirty="0" smtClean="0">
                <a:solidFill>
                  <a:schemeClr val="tx1">
                    <a:lumMod val="75000"/>
                    <a:lumOff val="25000"/>
                  </a:schemeClr>
                </a:solidFill>
              </a:rPr>
              <a:t> </a:t>
            </a:r>
            <a:r>
              <a:rPr lang="pt-PT" dirty="0" err="1" smtClean="0">
                <a:solidFill>
                  <a:schemeClr val="tx1">
                    <a:lumMod val="75000"/>
                    <a:lumOff val="25000"/>
                  </a:schemeClr>
                </a:solidFill>
              </a:rPr>
              <a:t>ceiling</a:t>
            </a:r>
            <a:r>
              <a:rPr lang="pt-PT" dirty="0" smtClean="0">
                <a:solidFill>
                  <a:schemeClr val="tx1">
                    <a:lumMod val="75000"/>
                    <a:lumOff val="25000"/>
                  </a:schemeClr>
                </a:solidFill>
              </a:rPr>
              <a:t> </a:t>
            </a:r>
            <a:r>
              <a:rPr lang="pt-PT" dirty="0" err="1" smtClean="0">
                <a:solidFill>
                  <a:schemeClr val="tx1">
                    <a:lumMod val="75000"/>
                    <a:lumOff val="25000"/>
                  </a:schemeClr>
                </a:solidFill>
              </a:rPr>
              <a:t>than</a:t>
            </a:r>
            <a:r>
              <a:rPr lang="pt-PT" dirty="0" smtClean="0">
                <a:solidFill>
                  <a:schemeClr val="tx1">
                    <a:lumMod val="75000"/>
                    <a:lumOff val="25000"/>
                  </a:schemeClr>
                </a:solidFill>
              </a:rPr>
              <a:t> </a:t>
            </a:r>
            <a:r>
              <a:rPr lang="pt-PT" dirty="0" err="1" smtClean="0">
                <a:solidFill>
                  <a:schemeClr val="tx1">
                    <a:lumMod val="75000"/>
                    <a:lumOff val="25000"/>
                  </a:schemeClr>
                </a:solidFill>
              </a:rPr>
              <a:t>with</a:t>
            </a:r>
            <a:r>
              <a:rPr lang="pt-PT" dirty="0" smtClean="0">
                <a:solidFill>
                  <a:schemeClr val="tx1">
                    <a:lumMod val="75000"/>
                    <a:lumOff val="25000"/>
                  </a:schemeClr>
                </a:solidFill>
              </a:rPr>
              <a:t> </a:t>
            </a:r>
            <a:r>
              <a:rPr lang="pt-PT" dirty="0" err="1" smtClean="0">
                <a:solidFill>
                  <a:schemeClr val="tx1">
                    <a:lumMod val="75000"/>
                    <a:lumOff val="25000"/>
                  </a:schemeClr>
                </a:solidFill>
              </a:rPr>
              <a:t>the</a:t>
            </a:r>
            <a:r>
              <a:rPr lang="pt-PT" dirty="0" smtClean="0">
                <a:solidFill>
                  <a:schemeClr val="tx1">
                    <a:lumMod val="75000"/>
                    <a:lumOff val="25000"/>
                  </a:schemeClr>
                </a:solidFill>
              </a:rPr>
              <a:t> ‘</a:t>
            </a:r>
            <a:r>
              <a:rPr lang="pt-PT" dirty="0" err="1" smtClean="0">
                <a:solidFill>
                  <a:schemeClr val="tx1">
                    <a:lumMod val="75000"/>
                    <a:lumOff val="25000"/>
                  </a:schemeClr>
                </a:solidFill>
              </a:rPr>
              <a:t>sticky</a:t>
            </a:r>
            <a:r>
              <a:rPr lang="pt-PT" dirty="0" smtClean="0">
                <a:solidFill>
                  <a:schemeClr val="tx1">
                    <a:lumMod val="75000"/>
                    <a:lumOff val="25000"/>
                  </a:schemeClr>
                </a:solidFill>
              </a:rPr>
              <a:t> </a:t>
            </a:r>
            <a:r>
              <a:rPr lang="pt-PT" dirty="0" err="1" smtClean="0">
                <a:solidFill>
                  <a:schemeClr val="tx1">
                    <a:lumMod val="75000"/>
                    <a:lumOff val="25000"/>
                  </a:schemeClr>
                </a:solidFill>
              </a:rPr>
              <a:t>floor</a:t>
            </a:r>
            <a:r>
              <a:rPr lang="pt-PT" dirty="0" smtClean="0">
                <a:solidFill>
                  <a:schemeClr val="tx1">
                    <a:lumMod val="75000"/>
                    <a:lumOff val="25000"/>
                  </a:schemeClr>
                </a:solidFill>
              </a:rPr>
              <a:t>’</a:t>
            </a:r>
          </a:p>
          <a:p>
            <a:pPr lvl="2"/>
            <a:r>
              <a:rPr lang="pt-PT" dirty="0" err="1" smtClean="0">
                <a:solidFill>
                  <a:schemeClr val="tx1">
                    <a:lumMod val="75000"/>
                    <a:lumOff val="25000"/>
                  </a:schemeClr>
                </a:solidFill>
              </a:rPr>
              <a:t>The</a:t>
            </a:r>
            <a:r>
              <a:rPr lang="pt-PT" dirty="0" smtClean="0">
                <a:solidFill>
                  <a:schemeClr val="tx1">
                    <a:lumMod val="75000"/>
                    <a:lumOff val="25000"/>
                  </a:schemeClr>
                </a:solidFill>
              </a:rPr>
              <a:t> business case </a:t>
            </a:r>
            <a:r>
              <a:rPr lang="pt-PT" dirty="0" err="1" smtClean="0">
                <a:solidFill>
                  <a:schemeClr val="tx1">
                    <a:lumMod val="75000"/>
                    <a:lumOff val="25000"/>
                  </a:schemeClr>
                </a:solidFill>
              </a:rPr>
              <a:t>is</a:t>
            </a:r>
            <a:r>
              <a:rPr lang="pt-PT" dirty="0" smtClean="0">
                <a:solidFill>
                  <a:schemeClr val="tx1">
                    <a:lumMod val="75000"/>
                    <a:lumOff val="25000"/>
                  </a:schemeClr>
                </a:solidFill>
              </a:rPr>
              <a:t> </a:t>
            </a:r>
            <a:r>
              <a:rPr lang="pt-PT" dirty="0" err="1" smtClean="0">
                <a:solidFill>
                  <a:schemeClr val="tx1">
                    <a:lumMod val="75000"/>
                    <a:lumOff val="25000"/>
                  </a:schemeClr>
                </a:solidFill>
              </a:rPr>
              <a:t>nothing</a:t>
            </a:r>
            <a:r>
              <a:rPr lang="pt-PT" dirty="0" smtClean="0">
                <a:solidFill>
                  <a:schemeClr val="tx1">
                    <a:lumMod val="75000"/>
                    <a:lumOff val="25000"/>
                  </a:schemeClr>
                </a:solidFill>
              </a:rPr>
              <a:t> </a:t>
            </a:r>
            <a:r>
              <a:rPr lang="pt-PT" dirty="0" err="1" smtClean="0">
                <a:solidFill>
                  <a:schemeClr val="tx1">
                    <a:lumMod val="75000"/>
                    <a:lumOff val="25000"/>
                  </a:schemeClr>
                </a:solidFill>
              </a:rPr>
              <a:t>new</a:t>
            </a:r>
            <a:r>
              <a:rPr lang="pt-PT" dirty="0" smtClean="0">
                <a:solidFill>
                  <a:schemeClr val="tx1">
                    <a:lumMod val="75000"/>
                    <a:lumOff val="25000"/>
                  </a:schemeClr>
                </a:solidFill>
              </a:rPr>
              <a:t> – ‘</a:t>
            </a:r>
            <a:r>
              <a:rPr lang="pt-PT" dirty="0" err="1" smtClean="0">
                <a:solidFill>
                  <a:schemeClr val="tx1">
                    <a:lumMod val="75000"/>
                    <a:lumOff val="25000"/>
                  </a:schemeClr>
                </a:solidFill>
              </a:rPr>
              <a:t>patronising</a:t>
            </a:r>
            <a:r>
              <a:rPr lang="pt-PT" dirty="0" smtClean="0">
                <a:solidFill>
                  <a:schemeClr val="tx1">
                    <a:lumMod val="75000"/>
                    <a:lumOff val="25000"/>
                  </a:schemeClr>
                </a:solidFill>
              </a:rPr>
              <a:t>’</a:t>
            </a:r>
          </a:p>
          <a:p>
            <a:pPr marL="457200" indent="-457200">
              <a:buFont typeface="+mj-lt"/>
              <a:buAutoNum type="arabicPeriod"/>
            </a:pPr>
            <a:r>
              <a:rPr lang="pt-PT" dirty="0" err="1" smtClean="0">
                <a:solidFill>
                  <a:schemeClr val="tx1">
                    <a:lumMod val="75000"/>
                    <a:lumOff val="25000"/>
                  </a:schemeClr>
                </a:solidFill>
              </a:rPr>
              <a:t>Firms</a:t>
            </a:r>
            <a:r>
              <a:rPr lang="pt-PT" dirty="0" smtClean="0">
                <a:solidFill>
                  <a:schemeClr val="tx1">
                    <a:lumMod val="75000"/>
                    <a:lumOff val="25000"/>
                  </a:schemeClr>
                </a:solidFill>
              </a:rPr>
              <a:t> </a:t>
            </a:r>
            <a:r>
              <a:rPr lang="pt-PT" dirty="0" err="1" smtClean="0">
                <a:solidFill>
                  <a:schemeClr val="tx1">
                    <a:lumMod val="75000"/>
                    <a:lumOff val="25000"/>
                  </a:schemeClr>
                </a:solidFill>
              </a:rPr>
              <a:t>obtain</a:t>
            </a:r>
            <a:r>
              <a:rPr lang="pt-PT" dirty="0" smtClean="0">
                <a:solidFill>
                  <a:schemeClr val="tx1">
                    <a:lumMod val="75000"/>
                    <a:lumOff val="25000"/>
                  </a:schemeClr>
                </a:solidFill>
              </a:rPr>
              <a:t> </a:t>
            </a:r>
            <a:r>
              <a:rPr lang="pt-PT" dirty="0" err="1" smtClean="0">
                <a:solidFill>
                  <a:schemeClr val="tx1">
                    <a:lumMod val="75000"/>
                    <a:lumOff val="25000"/>
                  </a:schemeClr>
                </a:solidFill>
              </a:rPr>
              <a:t>cost</a:t>
            </a:r>
            <a:r>
              <a:rPr lang="pt-PT" dirty="0" smtClean="0">
                <a:solidFill>
                  <a:schemeClr val="tx1">
                    <a:lumMod val="75000"/>
                    <a:lumOff val="25000"/>
                  </a:schemeClr>
                </a:solidFill>
              </a:rPr>
              <a:t> </a:t>
            </a:r>
            <a:r>
              <a:rPr lang="pt-PT" dirty="0" err="1" smtClean="0">
                <a:solidFill>
                  <a:schemeClr val="tx1">
                    <a:lumMod val="75000"/>
                    <a:lumOff val="25000"/>
                  </a:schemeClr>
                </a:solidFill>
              </a:rPr>
              <a:t>advantages</a:t>
            </a:r>
            <a:r>
              <a:rPr lang="pt-PT" dirty="0" smtClean="0">
                <a:solidFill>
                  <a:schemeClr val="tx1">
                    <a:lumMod val="75000"/>
                    <a:lumOff val="25000"/>
                  </a:schemeClr>
                </a:solidFill>
              </a:rPr>
              <a:t> </a:t>
            </a:r>
            <a:r>
              <a:rPr lang="pt-PT" dirty="0" err="1" smtClean="0">
                <a:solidFill>
                  <a:schemeClr val="tx1">
                    <a:lumMod val="75000"/>
                    <a:lumOff val="25000"/>
                  </a:schemeClr>
                </a:solidFill>
              </a:rPr>
              <a:t>from</a:t>
            </a:r>
            <a:r>
              <a:rPr lang="pt-PT" dirty="0" smtClean="0">
                <a:solidFill>
                  <a:schemeClr val="tx1">
                    <a:lumMod val="75000"/>
                    <a:lumOff val="25000"/>
                  </a:schemeClr>
                </a:solidFill>
              </a:rPr>
              <a:t> </a:t>
            </a:r>
            <a:r>
              <a:rPr lang="pt-PT" dirty="0" err="1" smtClean="0">
                <a:solidFill>
                  <a:schemeClr val="tx1">
                    <a:lumMod val="75000"/>
                    <a:lumOff val="25000"/>
                  </a:schemeClr>
                </a:solidFill>
              </a:rPr>
              <a:t>discrimination</a:t>
            </a:r>
            <a:r>
              <a:rPr lang="pt-PT" dirty="0" smtClean="0">
                <a:solidFill>
                  <a:schemeClr val="tx1">
                    <a:lumMod val="75000"/>
                    <a:lumOff val="25000"/>
                  </a:schemeClr>
                </a:solidFill>
              </a:rPr>
              <a:t> </a:t>
            </a:r>
            <a:r>
              <a:rPr lang="pt-PT" dirty="0" err="1" smtClean="0">
                <a:solidFill>
                  <a:schemeClr val="tx1">
                    <a:lumMod val="75000"/>
                    <a:lumOff val="25000"/>
                  </a:schemeClr>
                </a:solidFill>
              </a:rPr>
              <a:t>and</a:t>
            </a:r>
            <a:r>
              <a:rPr lang="pt-PT" dirty="0" smtClean="0">
                <a:solidFill>
                  <a:schemeClr val="tx1">
                    <a:lumMod val="75000"/>
                    <a:lumOff val="25000"/>
                  </a:schemeClr>
                </a:solidFill>
              </a:rPr>
              <a:t> </a:t>
            </a:r>
            <a:r>
              <a:rPr lang="pt-PT" dirty="0" err="1" smtClean="0">
                <a:solidFill>
                  <a:schemeClr val="tx1">
                    <a:lumMod val="75000"/>
                    <a:lumOff val="25000"/>
                  </a:schemeClr>
                </a:solidFill>
              </a:rPr>
              <a:t>exploitation</a:t>
            </a:r>
            <a:r>
              <a:rPr lang="pt-PT" dirty="0" smtClean="0">
                <a:solidFill>
                  <a:schemeClr val="tx1">
                    <a:lumMod val="75000"/>
                    <a:lumOff val="25000"/>
                  </a:schemeClr>
                </a:solidFill>
              </a:rPr>
              <a:t> </a:t>
            </a:r>
            <a:r>
              <a:rPr lang="pt-PT" dirty="0" err="1" smtClean="0">
                <a:solidFill>
                  <a:schemeClr val="tx1">
                    <a:lumMod val="75000"/>
                    <a:lumOff val="25000"/>
                  </a:schemeClr>
                </a:solidFill>
              </a:rPr>
              <a:t>of</a:t>
            </a:r>
            <a:r>
              <a:rPr lang="pt-PT" dirty="0" smtClean="0">
                <a:solidFill>
                  <a:schemeClr val="tx1">
                    <a:lumMod val="75000"/>
                    <a:lumOff val="25000"/>
                  </a:schemeClr>
                </a:solidFill>
              </a:rPr>
              <a:t> </a:t>
            </a:r>
            <a:r>
              <a:rPr lang="pt-PT" dirty="0" err="1" smtClean="0">
                <a:solidFill>
                  <a:schemeClr val="tx1">
                    <a:lumMod val="75000"/>
                    <a:lumOff val="25000"/>
                  </a:schemeClr>
                </a:solidFill>
              </a:rPr>
              <a:t>certain</a:t>
            </a:r>
            <a:r>
              <a:rPr lang="pt-PT" dirty="0" smtClean="0">
                <a:solidFill>
                  <a:schemeClr val="tx1">
                    <a:lumMod val="75000"/>
                    <a:lumOff val="25000"/>
                  </a:schemeClr>
                </a:solidFill>
              </a:rPr>
              <a:t> </a:t>
            </a:r>
            <a:r>
              <a:rPr lang="pt-PT" dirty="0" err="1" smtClean="0">
                <a:solidFill>
                  <a:schemeClr val="tx1">
                    <a:lumMod val="75000"/>
                    <a:lumOff val="25000"/>
                  </a:schemeClr>
                </a:solidFill>
              </a:rPr>
              <a:t>groups</a:t>
            </a:r>
            <a:r>
              <a:rPr lang="pt-PT" dirty="0" smtClean="0">
                <a:solidFill>
                  <a:schemeClr val="tx1">
                    <a:lumMod val="75000"/>
                    <a:lumOff val="25000"/>
                  </a:schemeClr>
                </a:solidFill>
              </a:rPr>
              <a:t> </a:t>
            </a:r>
            <a:r>
              <a:rPr lang="pt-PT" dirty="0" err="1" smtClean="0">
                <a:solidFill>
                  <a:schemeClr val="tx1">
                    <a:lumMod val="75000"/>
                    <a:lumOff val="25000"/>
                  </a:schemeClr>
                </a:solidFill>
              </a:rPr>
              <a:t>of</a:t>
            </a:r>
            <a:r>
              <a:rPr lang="pt-PT" dirty="0" smtClean="0">
                <a:solidFill>
                  <a:schemeClr val="tx1">
                    <a:lumMod val="75000"/>
                    <a:lumOff val="25000"/>
                  </a:schemeClr>
                </a:solidFill>
              </a:rPr>
              <a:t> </a:t>
            </a:r>
            <a:r>
              <a:rPr lang="pt-PT" dirty="0" err="1" smtClean="0">
                <a:solidFill>
                  <a:schemeClr val="tx1">
                    <a:lumMod val="75000"/>
                    <a:lumOff val="25000"/>
                  </a:schemeClr>
                </a:solidFill>
              </a:rPr>
              <a:t>workers</a:t>
            </a:r>
            <a:endParaRPr lang="pt-PT" dirty="0" smtClean="0">
              <a:solidFill>
                <a:schemeClr val="tx1">
                  <a:lumMod val="75000"/>
                  <a:lumOff val="25000"/>
                </a:schemeClr>
              </a:solidFill>
            </a:endParaRPr>
          </a:p>
          <a:p>
            <a:pPr lvl="2"/>
            <a:r>
              <a:rPr lang="pt-PT" dirty="0" err="1" smtClean="0">
                <a:solidFill>
                  <a:schemeClr val="tx1">
                    <a:lumMod val="75000"/>
                    <a:lumOff val="25000"/>
                  </a:schemeClr>
                </a:solidFill>
              </a:rPr>
              <a:t>Exploitation</a:t>
            </a:r>
            <a:r>
              <a:rPr lang="pt-PT" dirty="0" smtClean="0">
                <a:solidFill>
                  <a:schemeClr val="tx1">
                    <a:lumMod val="75000"/>
                    <a:lumOff val="25000"/>
                  </a:schemeClr>
                </a:solidFill>
              </a:rPr>
              <a:t> </a:t>
            </a:r>
            <a:r>
              <a:rPr lang="pt-PT" dirty="0" err="1" smtClean="0">
                <a:solidFill>
                  <a:schemeClr val="tx1">
                    <a:lumMod val="75000"/>
                    <a:lumOff val="25000"/>
                  </a:schemeClr>
                </a:solidFill>
              </a:rPr>
              <a:t>of</a:t>
            </a:r>
            <a:r>
              <a:rPr lang="pt-PT" dirty="0" smtClean="0">
                <a:solidFill>
                  <a:schemeClr val="tx1">
                    <a:lumMod val="75000"/>
                    <a:lumOff val="25000"/>
                  </a:schemeClr>
                </a:solidFill>
              </a:rPr>
              <a:t> </a:t>
            </a:r>
            <a:r>
              <a:rPr lang="pt-PT" dirty="0" err="1" smtClean="0">
                <a:solidFill>
                  <a:schemeClr val="tx1">
                    <a:lumMod val="75000"/>
                    <a:lumOff val="25000"/>
                  </a:schemeClr>
                </a:solidFill>
              </a:rPr>
              <a:t>women</a:t>
            </a:r>
            <a:r>
              <a:rPr lang="pt-PT" dirty="0" smtClean="0">
                <a:solidFill>
                  <a:schemeClr val="tx1">
                    <a:lumMod val="75000"/>
                    <a:lumOff val="25000"/>
                  </a:schemeClr>
                </a:solidFill>
              </a:rPr>
              <a:t> </a:t>
            </a:r>
            <a:r>
              <a:rPr lang="pt-PT" dirty="0" err="1" smtClean="0">
                <a:solidFill>
                  <a:schemeClr val="tx1">
                    <a:lumMod val="75000"/>
                    <a:lumOff val="25000"/>
                  </a:schemeClr>
                </a:solidFill>
              </a:rPr>
              <a:t>and</a:t>
            </a:r>
            <a:r>
              <a:rPr lang="pt-PT" dirty="0" smtClean="0">
                <a:solidFill>
                  <a:schemeClr val="tx1">
                    <a:lumMod val="75000"/>
                    <a:lumOff val="25000"/>
                  </a:schemeClr>
                </a:solidFill>
              </a:rPr>
              <a:t> </a:t>
            </a:r>
            <a:r>
              <a:rPr lang="pt-PT" dirty="0" err="1" smtClean="0">
                <a:solidFill>
                  <a:schemeClr val="tx1">
                    <a:lumMod val="75000"/>
                    <a:lumOff val="25000"/>
                  </a:schemeClr>
                </a:solidFill>
              </a:rPr>
              <a:t>ethnic</a:t>
            </a:r>
            <a:r>
              <a:rPr lang="pt-PT" dirty="0" smtClean="0">
                <a:solidFill>
                  <a:schemeClr val="tx1">
                    <a:lumMod val="75000"/>
                    <a:lumOff val="25000"/>
                  </a:schemeClr>
                </a:solidFill>
              </a:rPr>
              <a:t> </a:t>
            </a:r>
            <a:r>
              <a:rPr lang="en-GB" dirty="0" smtClean="0">
                <a:solidFill>
                  <a:schemeClr val="tx1">
                    <a:lumMod val="75000"/>
                    <a:lumOff val="25000"/>
                  </a:schemeClr>
                </a:solidFill>
              </a:rPr>
              <a:t>minorities</a:t>
            </a:r>
            <a:r>
              <a:rPr lang="pt-PT" dirty="0" smtClean="0">
                <a:solidFill>
                  <a:schemeClr val="tx1">
                    <a:lumMod val="75000"/>
                    <a:lumOff val="25000"/>
                  </a:schemeClr>
                </a:solidFill>
              </a:rPr>
              <a:t> as a </a:t>
            </a:r>
            <a:r>
              <a:rPr lang="pt-PT" dirty="0" err="1" smtClean="0">
                <a:solidFill>
                  <a:schemeClr val="tx1">
                    <a:lumMod val="75000"/>
                    <a:lumOff val="25000"/>
                  </a:schemeClr>
                </a:solidFill>
              </a:rPr>
              <a:t>cheap</a:t>
            </a:r>
            <a:r>
              <a:rPr lang="pt-PT" dirty="0" smtClean="0">
                <a:solidFill>
                  <a:schemeClr val="tx1">
                    <a:lumMod val="75000"/>
                    <a:lumOff val="25000"/>
                  </a:schemeClr>
                </a:solidFill>
              </a:rPr>
              <a:t> </a:t>
            </a:r>
            <a:r>
              <a:rPr lang="pt-PT" dirty="0" err="1" smtClean="0">
                <a:solidFill>
                  <a:schemeClr val="tx1">
                    <a:lumMod val="75000"/>
                    <a:lumOff val="25000"/>
                  </a:schemeClr>
                </a:solidFill>
              </a:rPr>
              <a:t>flexible</a:t>
            </a:r>
            <a:r>
              <a:rPr lang="pt-PT" dirty="0" smtClean="0">
                <a:solidFill>
                  <a:schemeClr val="tx1">
                    <a:lumMod val="75000"/>
                    <a:lumOff val="25000"/>
                  </a:schemeClr>
                </a:solidFill>
              </a:rPr>
              <a:t> </a:t>
            </a:r>
            <a:r>
              <a:rPr lang="pt-PT" dirty="0" err="1" smtClean="0">
                <a:solidFill>
                  <a:schemeClr val="tx1">
                    <a:lumMod val="75000"/>
                    <a:lumOff val="25000"/>
                  </a:schemeClr>
                </a:solidFill>
              </a:rPr>
              <a:t>workforce</a:t>
            </a:r>
            <a:endParaRPr lang="pt-PT" dirty="0" smtClean="0">
              <a:solidFill>
                <a:schemeClr val="tx1">
                  <a:lumMod val="75000"/>
                  <a:lumOff val="25000"/>
                </a:schemeClr>
              </a:solidFill>
            </a:endParaRPr>
          </a:p>
          <a:p>
            <a:endParaRPr lang="pt-PT" dirty="0" smtClean="0">
              <a:solidFill>
                <a:schemeClr val="tx1">
                  <a:lumMod val="75000"/>
                  <a:lumOff val="25000"/>
                </a:schemeClr>
              </a:solidFill>
            </a:endParaRPr>
          </a:p>
          <a:p>
            <a:endParaRPr lang="pt-PT" dirty="0" smtClean="0">
              <a:solidFill>
                <a:schemeClr val="tx1">
                  <a:lumMod val="75000"/>
                  <a:lumOff val="25000"/>
                </a:schemeClr>
              </a:solidFill>
            </a:endParaRPr>
          </a:p>
          <a:p>
            <a:pPr lvl="1"/>
            <a:endParaRPr lang="pt-PT" altLang="en-US" dirty="0" smtClean="0">
              <a:solidFill>
                <a:schemeClr val="tx1">
                  <a:lumMod val="75000"/>
                  <a:lumOff val="25000"/>
                </a:schemeClr>
              </a:solidFill>
            </a:endParaRPr>
          </a:p>
          <a:p>
            <a:endParaRPr lang="pt-PT" altLang="en-US" dirty="0" smtClean="0">
              <a:solidFill>
                <a:schemeClr val="tx1">
                  <a:lumMod val="75000"/>
                  <a:lumOff val="25000"/>
                </a:schemeClr>
              </a:solidFill>
            </a:endParaRPr>
          </a:p>
          <a:p>
            <a:endParaRPr lang="en-GB" altLang="en-US" dirty="0" smtClean="0">
              <a:solidFill>
                <a:schemeClr val="tx1">
                  <a:lumMod val="75000"/>
                  <a:lumOff val="25000"/>
                </a:schemeClr>
              </a:solidFill>
            </a:endParaRPr>
          </a:p>
        </p:txBody>
      </p:sp>
    </p:spTree>
    <p:extLst>
      <p:ext uri="{BB962C8B-B14F-4D97-AF65-F5344CB8AC3E}">
        <p14:creationId xmlns:p14="http://schemas.microsoft.com/office/powerpoint/2010/main" val="1604720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Definitions of terms </a:t>
            </a:r>
            <a:endParaRPr lang="en-GB" dirty="0"/>
          </a:p>
        </p:txBody>
      </p:sp>
      <p:sp>
        <p:nvSpPr>
          <p:cNvPr id="3" name="Content Placeholder 2"/>
          <p:cNvSpPr>
            <a:spLocks noGrp="1"/>
          </p:cNvSpPr>
          <p:nvPr>
            <p:ph idx="1"/>
          </p:nvPr>
        </p:nvSpPr>
        <p:spPr/>
        <p:txBody>
          <a:bodyPr>
            <a:normAutofit lnSpcReduction="10000"/>
          </a:bodyPr>
          <a:lstStyle/>
          <a:p>
            <a:r>
              <a:rPr lang="en-GB" smtClean="0"/>
              <a:t>Direct Discrimination: occurs when a person is treated less favourably than another on grounds covered by the legislation – e.g. using age as a criterion for promotion or recruitment. There is rarely an employer defence against this, except when genuine occupational requirement exists (GOR). – e.g. white actress was chosen to play Maria in Sound of Music on grounds of authenticity but</a:t>
            </a:r>
            <a:r>
              <a:rPr lang="is-IS" smtClean="0"/>
              <a:t>…..</a:t>
            </a:r>
          </a:p>
          <a:p>
            <a:r>
              <a:rPr lang="en-GB" smtClean="0"/>
              <a:t> Indirect discrimination: occurs when an apparently neutral criterion or practice disproportionately affects of the protected groups and cannot be specified on objective grounds. E.g. specifying a length of service as a basis for promotion, or requiring a specific qualification when it is not necessary for the effective performance of the job, may exclude younger applicants unnecessarily, and hence be indirect discrimination on the basis of age </a:t>
            </a:r>
            <a:endParaRPr lang="en-GB" dirty="0"/>
          </a:p>
        </p:txBody>
      </p:sp>
    </p:spTree>
    <p:extLst>
      <p:ext uri="{BB962C8B-B14F-4D97-AF65-F5344CB8AC3E}">
        <p14:creationId xmlns:p14="http://schemas.microsoft.com/office/powerpoint/2010/main" val="9365560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Focus on business case for diversity: matching employees to customers</a:t>
            </a:r>
            <a:endParaRPr lang="en-US" sz="2800" dirty="0"/>
          </a:p>
        </p:txBody>
      </p:sp>
      <p:sp>
        <p:nvSpPr>
          <p:cNvPr id="3" name="Content Placeholder 2"/>
          <p:cNvSpPr>
            <a:spLocks noGrp="1"/>
          </p:cNvSpPr>
          <p:nvPr>
            <p:ph idx="1"/>
          </p:nvPr>
        </p:nvSpPr>
        <p:spPr>
          <a:xfrm>
            <a:off x="395536" y="1981334"/>
            <a:ext cx="8136904" cy="4688026"/>
          </a:xfrm>
        </p:spPr>
        <p:txBody>
          <a:bodyPr/>
          <a:lstStyle/>
          <a:p>
            <a:r>
              <a:rPr lang="en-US" dirty="0" smtClean="0"/>
              <a:t>Business case: </a:t>
            </a:r>
            <a:r>
              <a:rPr lang="en-US" dirty="0" err="1" smtClean="0"/>
              <a:t>Bendick</a:t>
            </a:r>
            <a:r>
              <a:rPr lang="en-US" dirty="0" smtClean="0"/>
              <a:t> and Egan (2001) examine whether matching the demographics of sellers to buyers increases firms’ productivity and profitability. </a:t>
            </a:r>
          </a:p>
          <a:p>
            <a:r>
              <a:rPr lang="en-US" dirty="0" smtClean="0"/>
              <a:t>Focus: African Americans in a large US retailer - firm needed to articulate reasons independent of moral concerns and legal requirements to increase representation</a:t>
            </a:r>
          </a:p>
          <a:p>
            <a:r>
              <a:rPr lang="en-US" dirty="0" smtClean="0"/>
              <a:t>How diversity can be  ‘mistranslated’ into discriminatory employment practices</a:t>
            </a:r>
          </a:p>
          <a:p>
            <a:endParaRPr lang="en-US" dirty="0"/>
          </a:p>
        </p:txBody>
      </p:sp>
    </p:spTree>
    <p:extLst>
      <p:ext uri="{BB962C8B-B14F-4D97-AF65-F5344CB8AC3E}">
        <p14:creationId xmlns:p14="http://schemas.microsoft.com/office/powerpoint/2010/main" val="12811868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95536" y="484094"/>
            <a:ext cx="8344606" cy="856674"/>
          </a:xfrm>
        </p:spPr>
        <p:txBody>
          <a:bodyPr/>
          <a:lstStyle/>
          <a:p>
            <a:r>
              <a:rPr lang="en-US" sz="2800" smtClean="0"/>
              <a:t>Proportion of African </a:t>
            </a:r>
            <a:r>
              <a:rPr lang="en-US" sz="2800"/>
              <a:t>A</a:t>
            </a:r>
            <a:r>
              <a:rPr lang="en-US" sz="2800" smtClean="0"/>
              <a:t>merican Managers in stores by customers income and race</a:t>
            </a:r>
            <a:endParaRPr lang="en-US" sz="2800"/>
          </a:p>
        </p:txBody>
      </p:sp>
      <p:graphicFrame>
        <p:nvGraphicFramePr>
          <p:cNvPr id="4" name="Content Placeholder 3"/>
          <p:cNvGraphicFramePr>
            <a:graphicFrameLocks noGrp="1"/>
          </p:cNvGraphicFramePr>
          <p:nvPr>
            <p:ph idx="1"/>
            <p:extLst/>
          </p:nvPr>
        </p:nvGraphicFramePr>
        <p:xfrm>
          <a:off x="467544" y="1844824"/>
          <a:ext cx="8352927" cy="1771315"/>
        </p:xfrm>
        <a:graphic>
          <a:graphicData uri="http://schemas.openxmlformats.org/drawingml/2006/table">
            <a:tbl>
              <a:tblPr firstRow="1" bandRow="1">
                <a:tableStyleId>{5C22544A-7EE6-4342-B048-85BDC9FD1C3A}</a:tableStyleId>
              </a:tblPr>
              <a:tblGrid>
                <a:gridCol w="3312368"/>
                <a:gridCol w="1440160"/>
                <a:gridCol w="1728192"/>
                <a:gridCol w="1872207"/>
              </a:tblGrid>
              <a:tr h="478557">
                <a:tc rowSpan="2">
                  <a:txBody>
                    <a:bodyPr/>
                    <a:lstStyle/>
                    <a:p>
                      <a:pPr algn="l"/>
                      <a:r>
                        <a:rPr lang="en-US" sz="1600" smtClean="0"/>
                        <a:t>Predominant race of customers</a:t>
                      </a:r>
                      <a:endParaRPr lang="en-US" sz="1600"/>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gridSpan="3">
                  <a:txBody>
                    <a:bodyPr/>
                    <a:lstStyle/>
                    <a:p>
                      <a:pPr algn="ctr"/>
                      <a:r>
                        <a:rPr lang="en-US" sz="1600" smtClean="0"/>
                        <a:t>Customers’ average annual household income</a:t>
                      </a:r>
                      <a:endParaRPr lang="en-US" sz="1600"/>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hMerge="1">
                  <a:txBody>
                    <a:bodyPr/>
                    <a:lstStyle/>
                    <a:p>
                      <a:pPr algn="ctr"/>
                      <a:endParaRPr lang="en-US" sz="1300" dirty="0"/>
                    </a:p>
                  </a:txBody>
                  <a:tcPr marT="45725" marB="45725"/>
                </a:tc>
                <a:tc hMerge="1">
                  <a:txBody>
                    <a:bodyPr/>
                    <a:lstStyle/>
                    <a:p>
                      <a:pPr algn="ctr"/>
                      <a:endParaRPr lang="en-US" sz="1300" dirty="0"/>
                    </a:p>
                  </a:txBody>
                  <a:tcPr marT="45725" marB="45725"/>
                </a:tc>
              </a:tr>
              <a:tr h="360040">
                <a:tc vMerge="1">
                  <a:txBody>
                    <a:bodyPr/>
                    <a:lstStyle/>
                    <a:p>
                      <a:endParaRPr lang="en-GB"/>
                    </a:p>
                  </a:txBody>
                  <a:tcPr/>
                </a:tc>
                <a:tc>
                  <a:txBody>
                    <a:bodyPr/>
                    <a:lstStyle/>
                    <a:p>
                      <a:pPr algn="ctr"/>
                      <a:r>
                        <a:rPr lang="en-US" sz="1600" smtClean="0">
                          <a:solidFill>
                            <a:schemeClr val="bg1"/>
                          </a:solidFill>
                          <a:latin typeface="Rockwell"/>
                          <a:cs typeface="Rockwell"/>
                        </a:rPr>
                        <a:t>&lt;$40,000</a:t>
                      </a:r>
                      <a:endParaRPr lang="en-US" sz="16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1600" smtClean="0">
                          <a:solidFill>
                            <a:schemeClr val="bg1"/>
                          </a:solidFill>
                          <a:latin typeface="Rockwell"/>
                          <a:cs typeface="Rockwell"/>
                        </a:rPr>
                        <a:t>$40,000-$60,000</a:t>
                      </a:r>
                      <a:endParaRPr lang="en-US" sz="16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GB" sz="1600" smtClean="0">
                          <a:solidFill>
                            <a:schemeClr val="bg1"/>
                          </a:solidFill>
                          <a:latin typeface="Rockwell"/>
                          <a:cs typeface="Rockwell"/>
                        </a:rPr>
                        <a:t>$60,000-$80,000</a:t>
                      </a:r>
                      <a:endParaRPr lang="en-GB" sz="16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r>
              <a:tr h="269777">
                <a:tc>
                  <a:txBody>
                    <a:bodyPr/>
                    <a:lstStyle/>
                    <a:p>
                      <a:pPr>
                        <a:lnSpc>
                          <a:spcPct val="90000"/>
                        </a:lnSpc>
                      </a:pPr>
                      <a:r>
                        <a:rPr lang="en-US" sz="1600" smtClean="0">
                          <a:solidFill>
                            <a:schemeClr val="tx1">
                              <a:lumMod val="65000"/>
                              <a:lumOff val="35000"/>
                            </a:schemeClr>
                          </a:solidFill>
                        </a:rPr>
                        <a:t>African</a:t>
                      </a:r>
                      <a:r>
                        <a:rPr lang="en-US" sz="1600" baseline="0" smtClean="0">
                          <a:solidFill>
                            <a:schemeClr val="tx1">
                              <a:lumMod val="65000"/>
                              <a:lumOff val="35000"/>
                            </a:schemeClr>
                          </a:solidFill>
                        </a:rPr>
                        <a:t> American (%)</a:t>
                      </a:r>
                      <a:endParaRPr lang="en-US" sz="16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1600" smtClean="0">
                          <a:solidFill>
                            <a:schemeClr val="tx1">
                              <a:lumMod val="65000"/>
                              <a:lumOff val="35000"/>
                            </a:schemeClr>
                          </a:solidFill>
                        </a:rPr>
                        <a:t>33.1</a:t>
                      </a:r>
                      <a:endParaRPr lang="en-US" sz="16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1600" smtClean="0">
                          <a:solidFill>
                            <a:schemeClr val="tx1">
                              <a:lumMod val="65000"/>
                              <a:lumOff val="35000"/>
                            </a:schemeClr>
                          </a:solidFill>
                        </a:rPr>
                        <a:t>42.1</a:t>
                      </a:r>
                      <a:endParaRPr lang="en-US" sz="16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1600" smtClean="0">
                          <a:solidFill>
                            <a:schemeClr val="tx1">
                              <a:lumMod val="65000"/>
                              <a:lumOff val="35000"/>
                            </a:schemeClr>
                          </a:solidFill>
                        </a:rPr>
                        <a:t>6.7</a:t>
                      </a:r>
                      <a:endParaRPr lang="en-US" sz="16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r>
              <a:tr h="269777">
                <a:tc>
                  <a:txBody>
                    <a:bodyPr/>
                    <a:lstStyle/>
                    <a:p>
                      <a:pPr>
                        <a:lnSpc>
                          <a:spcPct val="90000"/>
                        </a:lnSpc>
                      </a:pPr>
                      <a:r>
                        <a:rPr lang="en-US" sz="1600" smtClean="0">
                          <a:solidFill>
                            <a:schemeClr val="tx1">
                              <a:lumMod val="65000"/>
                              <a:lumOff val="35000"/>
                            </a:schemeClr>
                          </a:solidFill>
                        </a:rPr>
                        <a:t>Other minorities or mixed (%)</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smtClean="0">
                          <a:solidFill>
                            <a:schemeClr val="tx1">
                              <a:lumMod val="65000"/>
                              <a:lumOff val="35000"/>
                            </a:schemeClr>
                          </a:solidFill>
                        </a:rPr>
                        <a:t>6.8</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smtClean="0">
                          <a:solidFill>
                            <a:schemeClr val="tx1">
                              <a:lumMod val="65000"/>
                              <a:lumOff val="35000"/>
                            </a:schemeClr>
                          </a:solidFill>
                        </a:rPr>
                        <a:t>6.6</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smtClean="0">
                          <a:solidFill>
                            <a:schemeClr val="tx1">
                              <a:lumMod val="65000"/>
                              <a:lumOff val="35000"/>
                            </a:schemeClr>
                          </a:solidFill>
                        </a:rPr>
                        <a:t>8.2</a:t>
                      </a:r>
                      <a:endParaRPr lang="en-US" sz="1600">
                        <a:solidFill>
                          <a:schemeClr val="tx1">
                            <a:lumMod val="65000"/>
                            <a:lumOff val="35000"/>
                          </a:schemeClr>
                        </a:solidFill>
                      </a:endParaRPr>
                    </a:p>
                  </a:txBody>
                  <a:tcPr marT="45725" marB="45725" anchor="ctr"/>
                </a:tc>
              </a:tr>
              <a:tr h="269777">
                <a:tc>
                  <a:txBody>
                    <a:bodyPr/>
                    <a:lstStyle/>
                    <a:p>
                      <a:pPr>
                        <a:lnSpc>
                          <a:spcPct val="90000"/>
                        </a:lnSpc>
                      </a:pPr>
                      <a:r>
                        <a:rPr lang="en-US" sz="1600" smtClean="0">
                          <a:solidFill>
                            <a:schemeClr val="tx1">
                              <a:lumMod val="65000"/>
                              <a:lumOff val="35000"/>
                            </a:schemeClr>
                          </a:solidFill>
                        </a:rPr>
                        <a:t>Whites (%)</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smtClean="0">
                          <a:solidFill>
                            <a:schemeClr val="tx1">
                              <a:lumMod val="65000"/>
                              <a:lumOff val="35000"/>
                            </a:schemeClr>
                          </a:solidFill>
                        </a:rPr>
                        <a:t>2.1</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smtClean="0">
                          <a:solidFill>
                            <a:schemeClr val="tx1">
                              <a:lumMod val="65000"/>
                              <a:lumOff val="35000"/>
                            </a:schemeClr>
                          </a:solidFill>
                        </a:rPr>
                        <a:t>3.1</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dirty="0" smtClean="0">
                          <a:solidFill>
                            <a:schemeClr val="tx1">
                              <a:lumMod val="65000"/>
                              <a:lumOff val="35000"/>
                            </a:schemeClr>
                          </a:solidFill>
                        </a:rPr>
                        <a:t>3.5</a:t>
                      </a:r>
                      <a:endParaRPr lang="en-US" sz="1600" dirty="0">
                        <a:solidFill>
                          <a:schemeClr val="tx1">
                            <a:lumMod val="65000"/>
                            <a:lumOff val="35000"/>
                          </a:schemeClr>
                        </a:solidFill>
                      </a:endParaRPr>
                    </a:p>
                  </a:txBody>
                  <a:tcPr marT="45725" marB="45725" anchor="ctr"/>
                </a:tc>
              </a:tr>
            </a:tbl>
          </a:graphicData>
        </a:graphic>
      </p:graphicFrame>
      <p:sp>
        <p:nvSpPr>
          <p:cNvPr id="10309" name="TextBox 4"/>
          <p:cNvSpPr txBox="1">
            <a:spLocks noChangeArrowheads="1"/>
          </p:cNvSpPr>
          <p:nvPr/>
        </p:nvSpPr>
        <p:spPr bwMode="auto">
          <a:xfrm>
            <a:off x="6355306" y="6186488"/>
            <a:ext cx="24219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US" sz="1200">
                <a:solidFill>
                  <a:schemeClr val="tx1">
                    <a:lumMod val="65000"/>
                    <a:lumOff val="35000"/>
                  </a:schemeClr>
                </a:solidFill>
                <a:latin typeface="Rockwell"/>
                <a:cs typeface="Rockwell"/>
              </a:rPr>
              <a:t>Source: </a:t>
            </a:r>
            <a:r>
              <a:rPr lang="en-US" sz="1200" dirty="0" err="1" smtClean="0">
                <a:solidFill>
                  <a:schemeClr val="tx1">
                    <a:lumMod val="65000"/>
                    <a:lumOff val="35000"/>
                  </a:schemeClr>
                </a:solidFill>
                <a:latin typeface="Rockwell"/>
                <a:cs typeface="Rockwell"/>
              </a:rPr>
              <a:t>Bendick</a:t>
            </a:r>
            <a:r>
              <a:rPr lang="en-US" sz="1200" dirty="0" smtClean="0">
                <a:solidFill>
                  <a:schemeClr val="tx1">
                    <a:lumMod val="65000"/>
                    <a:lumOff val="35000"/>
                  </a:schemeClr>
                </a:solidFill>
                <a:latin typeface="Rockwell"/>
                <a:cs typeface="Rockwell"/>
              </a:rPr>
              <a:t> and Egan, 2010</a:t>
            </a:r>
            <a:endParaRPr lang="en-US" sz="1200" dirty="0">
              <a:solidFill>
                <a:schemeClr val="tx1">
                  <a:lumMod val="65000"/>
                  <a:lumOff val="35000"/>
                </a:schemeClr>
              </a:solidFill>
              <a:latin typeface="Rockwell"/>
              <a:cs typeface="Rockwell"/>
            </a:endParaRPr>
          </a:p>
        </p:txBody>
      </p:sp>
    </p:spTree>
    <p:extLst>
      <p:ext uri="{BB962C8B-B14F-4D97-AF65-F5344CB8AC3E}">
        <p14:creationId xmlns:p14="http://schemas.microsoft.com/office/powerpoint/2010/main" val="5653689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What does the previous table show?</a:t>
            </a:r>
            <a:endParaRPr lang="en-GB"/>
          </a:p>
        </p:txBody>
      </p:sp>
      <p:sp>
        <p:nvSpPr>
          <p:cNvPr id="3" name="Content Placeholder 2"/>
          <p:cNvSpPr>
            <a:spLocks noGrp="1"/>
          </p:cNvSpPr>
          <p:nvPr>
            <p:ph idx="1"/>
          </p:nvPr>
        </p:nvSpPr>
        <p:spPr/>
        <p:txBody>
          <a:bodyPr>
            <a:normAutofit/>
          </a:bodyPr>
          <a:lstStyle/>
          <a:p>
            <a:r>
              <a:rPr lang="en-GB"/>
              <a:t>African American managers manage in 33.1-42.1% of stores where the customers' predominant race is African American and their average household income is less than $60,000</a:t>
            </a:r>
            <a:r>
              <a:rPr lang="en-GB" smtClean="0"/>
              <a:t>.</a:t>
            </a:r>
            <a:endParaRPr lang="en-GB"/>
          </a:p>
          <a:p>
            <a:r>
              <a:rPr lang="en-GB"/>
              <a:t>They manage only 6.7% of stores where the customers' predominant race is African American and their average household income is between $60,000 and $80,000</a:t>
            </a:r>
            <a:r>
              <a:rPr lang="en-GB" smtClean="0"/>
              <a:t>.</a:t>
            </a:r>
            <a:endParaRPr lang="en-GB"/>
          </a:p>
          <a:p>
            <a:r>
              <a:rPr lang="en-GB"/>
              <a:t>They manage less than 3.5% of all stores where the customers’ predominant race is white and less than 8.2% of stores where the predominant race is other minorities or mixed.</a:t>
            </a:r>
          </a:p>
          <a:p>
            <a:endParaRPr lang="en-GB"/>
          </a:p>
        </p:txBody>
      </p:sp>
    </p:spTree>
    <p:extLst>
      <p:ext uri="{BB962C8B-B14F-4D97-AF65-F5344CB8AC3E}">
        <p14:creationId xmlns:p14="http://schemas.microsoft.com/office/powerpoint/2010/main" val="138134146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67544" y="484094"/>
            <a:ext cx="8272598" cy="856674"/>
          </a:xfrm>
        </p:spPr>
        <p:txBody>
          <a:bodyPr/>
          <a:lstStyle/>
          <a:p>
            <a:r>
              <a:rPr lang="en-US" sz="2800" dirty="0" smtClean="0"/>
              <a:t>Employment outcomes for store managers by race</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86474108"/>
              </p:ext>
            </p:extLst>
          </p:nvPr>
        </p:nvGraphicFramePr>
        <p:xfrm>
          <a:off x="467544" y="1844824"/>
          <a:ext cx="7056784" cy="2880320"/>
        </p:xfrm>
        <a:graphic>
          <a:graphicData uri="http://schemas.openxmlformats.org/drawingml/2006/table">
            <a:tbl>
              <a:tblPr firstRow="1" bandRow="1">
                <a:tableStyleId>{5C22544A-7EE6-4342-B048-85BDC9FD1C3A}</a:tableStyleId>
              </a:tblPr>
              <a:tblGrid>
                <a:gridCol w="4234070"/>
                <a:gridCol w="1411357"/>
                <a:gridCol w="1411357"/>
              </a:tblGrid>
              <a:tr h="613963">
                <a:tc>
                  <a:txBody>
                    <a:bodyPr/>
                    <a:lstStyle/>
                    <a:p>
                      <a:pPr algn="l"/>
                      <a:r>
                        <a:rPr lang="en-GB" smtClean="0"/>
                        <a:t>Employment outcome</a:t>
                      </a:r>
                      <a:endParaRPr lang="en-GB"/>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1600" smtClean="0">
                          <a:solidFill>
                            <a:schemeClr val="bg1"/>
                          </a:solidFill>
                          <a:latin typeface="+mn-lt"/>
                          <a:cs typeface="Rockwell"/>
                        </a:rPr>
                        <a:t>African</a:t>
                      </a:r>
                      <a:r>
                        <a:rPr lang="en-US" sz="1600" baseline="0" smtClean="0">
                          <a:solidFill>
                            <a:schemeClr val="bg1"/>
                          </a:solidFill>
                          <a:latin typeface="+mn-lt"/>
                          <a:cs typeface="Rockwell"/>
                        </a:rPr>
                        <a:t> Americans</a:t>
                      </a:r>
                      <a:endParaRPr lang="en-US" sz="16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c>
                  <a:txBody>
                    <a:bodyPr/>
                    <a:lstStyle/>
                    <a:p>
                      <a:pPr algn="ctr"/>
                      <a:r>
                        <a:rPr lang="en-US" sz="1600" smtClean="0">
                          <a:solidFill>
                            <a:schemeClr val="bg1"/>
                          </a:solidFill>
                          <a:latin typeface="Rockwell"/>
                          <a:cs typeface="Rockwell"/>
                        </a:rPr>
                        <a:t>Whites</a:t>
                      </a:r>
                      <a:endParaRPr lang="en-US" sz="1600">
                        <a:solidFill>
                          <a:schemeClr val="bg1"/>
                        </a:solidFill>
                        <a:latin typeface="Rockwell"/>
                        <a:cs typeface="Rockwell"/>
                      </a:endParaRPr>
                    </a:p>
                  </a:txBody>
                  <a:tcPr marT="45725" marB="45725" anchor="ctr">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601B67"/>
                    </a:solidFill>
                  </a:tcPr>
                </a:tc>
              </a:tr>
              <a:tr h="531123">
                <a:tc>
                  <a:txBody>
                    <a:bodyPr/>
                    <a:lstStyle/>
                    <a:p>
                      <a:pPr algn="l">
                        <a:lnSpc>
                          <a:spcPct val="90000"/>
                        </a:lnSpc>
                      </a:pPr>
                      <a:r>
                        <a:rPr lang="en-US" sz="1600" smtClean="0">
                          <a:solidFill>
                            <a:schemeClr val="tx1">
                              <a:lumMod val="65000"/>
                              <a:lumOff val="35000"/>
                            </a:schemeClr>
                          </a:solidFill>
                        </a:rPr>
                        <a:t>Average performance rating</a:t>
                      </a:r>
                      <a:endParaRPr lang="en-US" sz="16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1600" smtClean="0">
                          <a:solidFill>
                            <a:schemeClr val="tx1">
                              <a:lumMod val="65000"/>
                              <a:lumOff val="35000"/>
                            </a:schemeClr>
                          </a:solidFill>
                        </a:rPr>
                        <a:t>3.4</a:t>
                      </a:r>
                      <a:endParaRPr lang="en-US" sz="16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c>
                  <a:txBody>
                    <a:bodyPr/>
                    <a:lstStyle/>
                    <a:p>
                      <a:pPr algn="ctr">
                        <a:lnSpc>
                          <a:spcPct val="90000"/>
                        </a:lnSpc>
                      </a:pPr>
                      <a:r>
                        <a:rPr lang="en-US" sz="1600" smtClean="0">
                          <a:solidFill>
                            <a:schemeClr val="tx1">
                              <a:lumMod val="65000"/>
                              <a:lumOff val="35000"/>
                            </a:schemeClr>
                          </a:solidFill>
                        </a:rPr>
                        <a:t>3.6</a:t>
                      </a:r>
                      <a:endParaRPr lang="en-US" sz="1600">
                        <a:solidFill>
                          <a:schemeClr val="tx1">
                            <a:lumMod val="65000"/>
                            <a:lumOff val="35000"/>
                          </a:schemeClr>
                        </a:solidFill>
                      </a:endParaRPr>
                    </a:p>
                  </a:txBody>
                  <a:tcPr marT="45725" marB="45725" anchor="ctr">
                    <a:lnT w="12700" cap="flat" cmpd="sng" algn="ctr">
                      <a:solidFill>
                        <a:prstClr val="white"/>
                      </a:solidFill>
                      <a:prstDash val="solid"/>
                      <a:round/>
                      <a:headEnd type="none" w="med" len="med"/>
                      <a:tailEnd type="none" w="med" len="med"/>
                    </a:lnT>
                  </a:tcPr>
                </a:tc>
              </a:tr>
              <a:tr h="610712">
                <a:tc>
                  <a:txBody>
                    <a:bodyPr/>
                    <a:lstStyle/>
                    <a:p>
                      <a:pPr algn="l">
                        <a:lnSpc>
                          <a:spcPct val="90000"/>
                        </a:lnSpc>
                      </a:pPr>
                      <a:r>
                        <a:rPr lang="en-US" sz="1600" smtClean="0">
                          <a:solidFill>
                            <a:schemeClr val="tx1">
                              <a:lumMod val="65000"/>
                              <a:lumOff val="35000"/>
                            </a:schemeClr>
                          </a:solidFill>
                        </a:rPr>
                        <a:t>Average</a:t>
                      </a:r>
                      <a:r>
                        <a:rPr lang="en-US" sz="1600" baseline="0" smtClean="0">
                          <a:solidFill>
                            <a:schemeClr val="tx1">
                              <a:lumMod val="65000"/>
                              <a:lumOff val="35000"/>
                            </a:schemeClr>
                          </a:solidFill>
                        </a:rPr>
                        <a:t> earnings (salary + bonus)</a:t>
                      </a:r>
                    </a:p>
                  </a:txBody>
                  <a:tcPr marT="45725" marB="45725" anchor="ctr"/>
                </a:tc>
                <a:tc>
                  <a:txBody>
                    <a:bodyPr/>
                    <a:lstStyle/>
                    <a:p>
                      <a:pPr algn="ctr">
                        <a:lnSpc>
                          <a:spcPct val="90000"/>
                        </a:lnSpc>
                      </a:pPr>
                      <a:r>
                        <a:rPr lang="en-US" sz="1600" smtClean="0">
                          <a:solidFill>
                            <a:schemeClr val="tx1">
                              <a:lumMod val="65000"/>
                              <a:lumOff val="35000"/>
                            </a:schemeClr>
                          </a:solidFill>
                        </a:rPr>
                        <a:t>$61,023</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smtClean="0">
                          <a:solidFill>
                            <a:schemeClr val="tx1">
                              <a:lumMod val="65000"/>
                              <a:lumOff val="35000"/>
                            </a:schemeClr>
                          </a:solidFill>
                        </a:rPr>
                        <a:t>$68,943</a:t>
                      </a:r>
                      <a:endParaRPr lang="en-US" sz="1600">
                        <a:solidFill>
                          <a:schemeClr val="tx1">
                            <a:lumMod val="65000"/>
                            <a:lumOff val="35000"/>
                          </a:schemeClr>
                        </a:solidFill>
                      </a:endParaRPr>
                    </a:p>
                  </a:txBody>
                  <a:tcPr marT="45725" marB="45725" anchor="ctr"/>
                </a:tc>
              </a:tr>
              <a:tr h="562261">
                <a:tc>
                  <a:txBody>
                    <a:bodyPr/>
                    <a:lstStyle/>
                    <a:p>
                      <a:pPr algn="l">
                        <a:lnSpc>
                          <a:spcPct val="90000"/>
                        </a:lnSpc>
                      </a:pPr>
                      <a:r>
                        <a:rPr lang="en-US" sz="1600" dirty="0" smtClean="0">
                          <a:solidFill>
                            <a:schemeClr val="tx1">
                              <a:lumMod val="65000"/>
                              <a:lumOff val="35000"/>
                            </a:schemeClr>
                          </a:solidFill>
                        </a:rPr>
                        <a:t>Annual probability of promotion to store manager </a:t>
                      </a:r>
                      <a:endParaRPr lang="en-US" sz="1600" dirty="0">
                        <a:solidFill>
                          <a:schemeClr val="tx1">
                            <a:lumMod val="65000"/>
                            <a:lumOff val="35000"/>
                          </a:schemeClr>
                        </a:solidFill>
                      </a:endParaRPr>
                    </a:p>
                  </a:txBody>
                  <a:tcPr marT="45725" marB="45725" anchor="ctr"/>
                </a:tc>
                <a:tc>
                  <a:txBody>
                    <a:bodyPr/>
                    <a:lstStyle/>
                    <a:p>
                      <a:pPr algn="ctr">
                        <a:lnSpc>
                          <a:spcPct val="90000"/>
                        </a:lnSpc>
                      </a:pPr>
                      <a:r>
                        <a:rPr lang="en-US" sz="1600" smtClean="0">
                          <a:solidFill>
                            <a:schemeClr val="tx1">
                              <a:lumMod val="65000"/>
                              <a:lumOff val="35000"/>
                            </a:schemeClr>
                          </a:solidFill>
                        </a:rPr>
                        <a:t>9.6%</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smtClean="0">
                          <a:solidFill>
                            <a:schemeClr val="tx1">
                              <a:lumMod val="65000"/>
                              <a:lumOff val="35000"/>
                            </a:schemeClr>
                          </a:solidFill>
                        </a:rPr>
                        <a:t>14.0%</a:t>
                      </a:r>
                      <a:endParaRPr lang="en-US" sz="1600">
                        <a:solidFill>
                          <a:schemeClr val="tx1">
                            <a:lumMod val="65000"/>
                            <a:lumOff val="35000"/>
                          </a:schemeClr>
                        </a:solidFill>
                      </a:endParaRPr>
                    </a:p>
                  </a:txBody>
                  <a:tcPr marT="45725" marB="45725" anchor="ctr"/>
                </a:tc>
              </a:tr>
              <a:tr h="562261">
                <a:tc>
                  <a:txBody>
                    <a:bodyPr/>
                    <a:lstStyle/>
                    <a:p>
                      <a:pPr algn="l">
                        <a:lnSpc>
                          <a:spcPct val="90000"/>
                        </a:lnSpc>
                      </a:pPr>
                      <a:r>
                        <a:rPr lang="en-US" sz="1600" smtClean="0">
                          <a:solidFill>
                            <a:schemeClr val="tx1">
                              <a:lumMod val="65000"/>
                              <a:lumOff val="35000"/>
                            </a:schemeClr>
                          </a:solidFill>
                        </a:rPr>
                        <a:t>Average years with the company prior to voluntary termination</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smtClean="0">
                          <a:solidFill>
                            <a:schemeClr val="tx1">
                              <a:lumMod val="65000"/>
                              <a:lumOff val="35000"/>
                            </a:schemeClr>
                          </a:solidFill>
                        </a:rPr>
                        <a:t>8.4</a:t>
                      </a:r>
                      <a:endParaRPr lang="en-US" sz="1600">
                        <a:solidFill>
                          <a:schemeClr val="tx1">
                            <a:lumMod val="65000"/>
                            <a:lumOff val="35000"/>
                          </a:schemeClr>
                        </a:solidFill>
                      </a:endParaRPr>
                    </a:p>
                  </a:txBody>
                  <a:tcPr marT="45725" marB="45725" anchor="ctr"/>
                </a:tc>
                <a:tc>
                  <a:txBody>
                    <a:bodyPr/>
                    <a:lstStyle/>
                    <a:p>
                      <a:pPr algn="ctr">
                        <a:lnSpc>
                          <a:spcPct val="90000"/>
                        </a:lnSpc>
                      </a:pPr>
                      <a:r>
                        <a:rPr lang="en-US" sz="1600" dirty="0" smtClean="0">
                          <a:solidFill>
                            <a:schemeClr val="tx1">
                              <a:lumMod val="65000"/>
                              <a:lumOff val="35000"/>
                            </a:schemeClr>
                          </a:solidFill>
                        </a:rPr>
                        <a:t>11.2</a:t>
                      </a:r>
                      <a:endParaRPr lang="en-US" sz="1600" dirty="0">
                        <a:solidFill>
                          <a:schemeClr val="tx1">
                            <a:lumMod val="65000"/>
                            <a:lumOff val="35000"/>
                          </a:schemeClr>
                        </a:solidFill>
                      </a:endParaRPr>
                    </a:p>
                  </a:txBody>
                  <a:tcPr marT="45725" marB="45725" anchor="ctr"/>
                </a:tc>
              </a:tr>
            </a:tbl>
          </a:graphicData>
        </a:graphic>
      </p:graphicFrame>
      <p:sp>
        <p:nvSpPr>
          <p:cNvPr id="10309" name="TextBox 4"/>
          <p:cNvSpPr txBox="1">
            <a:spLocks noChangeArrowheads="1"/>
          </p:cNvSpPr>
          <p:nvPr/>
        </p:nvSpPr>
        <p:spPr bwMode="auto">
          <a:xfrm>
            <a:off x="6355306" y="6186488"/>
            <a:ext cx="24219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US" sz="1200">
                <a:solidFill>
                  <a:schemeClr val="tx1">
                    <a:lumMod val="65000"/>
                    <a:lumOff val="35000"/>
                  </a:schemeClr>
                </a:solidFill>
                <a:latin typeface="Rockwell"/>
                <a:cs typeface="Rockwell"/>
              </a:rPr>
              <a:t>Source: </a:t>
            </a:r>
            <a:r>
              <a:rPr lang="en-US" sz="1200" err="1" smtClean="0">
                <a:solidFill>
                  <a:schemeClr val="tx1">
                    <a:lumMod val="65000"/>
                    <a:lumOff val="35000"/>
                  </a:schemeClr>
                </a:solidFill>
                <a:latin typeface="Rockwell"/>
                <a:cs typeface="Rockwell"/>
              </a:rPr>
              <a:t>Bendick</a:t>
            </a:r>
            <a:r>
              <a:rPr lang="en-US" sz="1200" smtClean="0">
                <a:solidFill>
                  <a:schemeClr val="tx1">
                    <a:lumMod val="65000"/>
                    <a:lumOff val="35000"/>
                  </a:schemeClr>
                </a:solidFill>
                <a:latin typeface="Rockwell"/>
                <a:cs typeface="Rockwell"/>
              </a:rPr>
              <a:t> and Egan, 2010</a:t>
            </a:r>
            <a:endParaRPr lang="en-US" sz="1200">
              <a:solidFill>
                <a:schemeClr val="tx1">
                  <a:lumMod val="65000"/>
                  <a:lumOff val="35000"/>
                </a:schemeClr>
              </a:solidFill>
              <a:latin typeface="Rockwell"/>
              <a:cs typeface="Rockwell"/>
            </a:endParaRPr>
          </a:p>
        </p:txBody>
      </p:sp>
    </p:spTree>
    <p:extLst>
      <p:ext uri="{BB962C8B-B14F-4D97-AF65-F5344CB8AC3E}">
        <p14:creationId xmlns:p14="http://schemas.microsoft.com/office/powerpoint/2010/main" val="5145724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84094"/>
            <a:ext cx="8272598" cy="1000690"/>
          </a:xfrm>
        </p:spPr>
        <p:txBody>
          <a:bodyPr/>
          <a:lstStyle/>
          <a:p>
            <a:r>
              <a:rPr lang="en-US" dirty="0" smtClean="0"/>
              <a:t>Business case: is diversity good for team performance?  </a:t>
            </a:r>
            <a:endParaRPr lang="en-US" dirty="0"/>
          </a:p>
        </p:txBody>
      </p:sp>
      <p:sp>
        <p:nvSpPr>
          <p:cNvPr id="3" name="Content Placeholder 2"/>
          <p:cNvSpPr>
            <a:spLocks noGrp="1"/>
          </p:cNvSpPr>
          <p:nvPr>
            <p:ph idx="1"/>
          </p:nvPr>
        </p:nvSpPr>
        <p:spPr/>
        <p:txBody>
          <a:bodyPr>
            <a:normAutofit/>
          </a:bodyPr>
          <a:lstStyle/>
          <a:p>
            <a:pPr lvl="1"/>
            <a:r>
              <a:rPr lang="en-US" dirty="0"/>
              <a:t>Evidence is </a:t>
            </a:r>
            <a:r>
              <a:rPr lang="en-US" dirty="0" smtClean="0"/>
              <a:t>mixed – three scenarios </a:t>
            </a:r>
          </a:p>
          <a:p>
            <a:pPr lvl="1"/>
            <a:r>
              <a:rPr lang="en-US" dirty="0" smtClean="0"/>
              <a:t>Social Identity Theory = development of sub-group which is detrimental </a:t>
            </a:r>
            <a:r>
              <a:rPr lang="en-US" dirty="0"/>
              <a:t>t</a:t>
            </a:r>
            <a:r>
              <a:rPr lang="en-US" dirty="0" smtClean="0"/>
              <a:t>o the performance of the overall group (Haas, 2012)</a:t>
            </a:r>
          </a:p>
          <a:p>
            <a:pPr lvl="1"/>
            <a:r>
              <a:rPr lang="en-US" dirty="0" smtClean="0"/>
              <a:t>Similarity-Attraction Theory – individual perceive themselves as similar to other group members which fosters trust and mutual cooperation and interaction (Haas, 2012) </a:t>
            </a:r>
          </a:p>
          <a:p>
            <a:pPr lvl="1"/>
            <a:r>
              <a:rPr lang="en-US" dirty="0" smtClean="0"/>
              <a:t>Information processing and decision making theories – heterogeneity within a group improves information exchange and decision making – greater variety of resources and innovation (</a:t>
            </a:r>
            <a:r>
              <a:rPr lang="en-US" dirty="0" err="1" smtClean="0"/>
              <a:t>Kandola</a:t>
            </a:r>
            <a:r>
              <a:rPr lang="en-US" dirty="0" smtClean="0"/>
              <a:t>)  </a:t>
            </a:r>
          </a:p>
          <a:p>
            <a:pPr lvl="1"/>
            <a:r>
              <a:rPr lang="en-US" dirty="0"/>
              <a:t>S</a:t>
            </a:r>
            <a:r>
              <a:rPr lang="en-US" dirty="0" smtClean="0"/>
              <a:t>ee </a:t>
            </a:r>
            <a:r>
              <a:rPr lang="en-US" dirty="0" err="1" smtClean="0"/>
              <a:t>Subeliani</a:t>
            </a:r>
            <a:r>
              <a:rPr lang="en-US" dirty="0" smtClean="0"/>
              <a:t> and </a:t>
            </a:r>
            <a:r>
              <a:rPr lang="en-US" dirty="0" err="1" smtClean="0"/>
              <a:t>Tsogas</a:t>
            </a:r>
            <a:r>
              <a:rPr lang="en-US" dirty="0" smtClean="0"/>
              <a:t>, 2005 for example in practice. </a:t>
            </a:r>
          </a:p>
          <a:p>
            <a:pPr lvl="1"/>
            <a:endParaRPr lang="en-US" dirty="0" smtClean="0"/>
          </a:p>
          <a:p>
            <a:pPr lvl="1"/>
            <a:endParaRPr lang="en-US" dirty="0" smtClean="0"/>
          </a:p>
          <a:p>
            <a:pPr lvl="1"/>
            <a:endParaRPr lang="en-US" dirty="0"/>
          </a:p>
        </p:txBody>
      </p:sp>
    </p:spTree>
    <p:extLst>
      <p:ext uri="{BB962C8B-B14F-4D97-AF65-F5344CB8AC3E}">
        <p14:creationId xmlns:p14="http://schemas.microsoft.com/office/powerpoint/2010/main" val="1522157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smtClean="0"/>
              <a:t>Shift from diversity to inclusion – is it just a fashion? </a:t>
            </a:r>
            <a:endParaRPr lang="en-US" sz="2800"/>
          </a:p>
        </p:txBody>
      </p:sp>
      <p:sp>
        <p:nvSpPr>
          <p:cNvPr id="3" name="Content Placeholder 2"/>
          <p:cNvSpPr>
            <a:spLocks noGrp="1"/>
          </p:cNvSpPr>
          <p:nvPr>
            <p:ph idx="1"/>
          </p:nvPr>
        </p:nvSpPr>
        <p:spPr>
          <a:xfrm>
            <a:off x="498474" y="1621294"/>
            <a:ext cx="7962354" cy="4688026"/>
          </a:xfrm>
        </p:spPr>
        <p:txBody>
          <a:bodyPr/>
          <a:lstStyle/>
          <a:p>
            <a:r>
              <a:rPr lang="en-US" dirty="0" smtClean="0"/>
              <a:t>Diversity not delivering on its promises – inclusion is about a missed opportunity rather than a business need. </a:t>
            </a:r>
          </a:p>
          <a:p>
            <a:r>
              <a:rPr lang="en-US" dirty="0" smtClean="0"/>
              <a:t>In the practitioners literature  inclusion is seen as a superior approach and should replace diversity (</a:t>
            </a:r>
            <a:r>
              <a:rPr lang="en-US" dirty="0" err="1" smtClean="0"/>
              <a:t>Oswick</a:t>
            </a:r>
            <a:r>
              <a:rPr lang="en-US" dirty="0" smtClean="0"/>
              <a:t> and Noon)</a:t>
            </a:r>
          </a:p>
          <a:p>
            <a:r>
              <a:rPr lang="en-US" dirty="0" smtClean="0"/>
              <a:t>‘we talk about inclusion now, which is dynamic….it is not about visible or non-visible traits of characteristics such as race or gender, sexuality or disability, which can all be stereotyped. It is about celebrating difference as an asset, since everyone is unique, and recognizing that everyone can make a contribution’ (CIPD) </a:t>
            </a:r>
          </a:p>
          <a:p>
            <a:endParaRPr lang="en-US" dirty="0"/>
          </a:p>
        </p:txBody>
      </p:sp>
    </p:spTree>
    <p:extLst>
      <p:ext uri="{BB962C8B-B14F-4D97-AF65-F5344CB8AC3E}">
        <p14:creationId xmlns:p14="http://schemas.microsoft.com/office/powerpoint/2010/main" val="331084057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Other definitions of inclusion </a:t>
            </a:r>
            <a:endParaRPr lang="en-GB"/>
          </a:p>
        </p:txBody>
      </p:sp>
      <p:sp>
        <p:nvSpPr>
          <p:cNvPr id="3" name="Content Placeholder 2"/>
          <p:cNvSpPr>
            <a:spLocks noGrp="1"/>
          </p:cNvSpPr>
          <p:nvPr>
            <p:ph idx="1"/>
          </p:nvPr>
        </p:nvSpPr>
        <p:spPr/>
        <p:txBody>
          <a:bodyPr/>
          <a:lstStyle/>
          <a:p>
            <a:r>
              <a:rPr lang="en-GB" smtClean="0"/>
              <a:t>‘An inclusive workplace is one in which all employees are treated fairly and with civility, have equal access to resources and opportunities, and are able to contribute fully to their employers’ objectives and thus their own success. Many employer attempts to increase diversity in their workforce directly – by hiring more ‘out group’ employees – without simultaneously eliminating from workplace cultures employment practices that generated lack of diversity in the first place’ (</a:t>
            </a:r>
            <a:r>
              <a:rPr lang="en-GB" err="1" smtClean="0"/>
              <a:t>Bendick</a:t>
            </a:r>
            <a:r>
              <a:rPr lang="en-GB" smtClean="0"/>
              <a:t> and Egan, 2010)</a:t>
            </a:r>
            <a:endParaRPr lang="en-GB"/>
          </a:p>
        </p:txBody>
      </p:sp>
    </p:spTree>
    <p:extLst>
      <p:ext uri="{BB962C8B-B14F-4D97-AF65-F5344CB8AC3E}">
        <p14:creationId xmlns:p14="http://schemas.microsoft.com/office/powerpoint/2010/main" val="41243376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Is inclusion just a new fashion? </a:t>
            </a:r>
            <a:endParaRPr lang="en-US"/>
          </a:p>
        </p:txBody>
      </p:sp>
      <p:sp>
        <p:nvSpPr>
          <p:cNvPr id="3" name="Content Placeholder 2"/>
          <p:cNvSpPr>
            <a:spLocks noGrp="1"/>
          </p:cNvSpPr>
          <p:nvPr>
            <p:ph idx="1"/>
          </p:nvPr>
        </p:nvSpPr>
        <p:spPr/>
        <p:txBody>
          <a:bodyPr>
            <a:normAutofit fontScale="92500" lnSpcReduction="10000"/>
          </a:bodyPr>
          <a:lstStyle/>
          <a:p>
            <a:r>
              <a:rPr lang="en-US" dirty="0" smtClean="0"/>
              <a:t>Academics are not fashion setters – practitioners and consultants use these terms and we then explore them </a:t>
            </a:r>
          </a:p>
          <a:p>
            <a:r>
              <a:rPr lang="en-US" dirty="0"/>
              <a:t>‘talking up of a new fashion and the talking down of an old fashion’ </a:t>
            </a:r>
            <a:endParaRPr lang="en-US" dirty="0" smtClean="0"/>
          </a:p>
          <a:p>
            <a:pPr lvl="1"/>
            <a:r>
              <a:rPr lang="en-US" dirty="0" smtClean="0"/>
              <a:t> </a:t>
            </a:r>
            <a:r>
              <a:rPr lang="en-US" dirty="0"/>
              <a:t>rhetorical positioning of equal opportunities as being reactive, ineffectual and not fit for purpose with diversity based approaches depicted as proactive and offering significant added value </a:t>
            </a:r>
            <a:endParaRPr lang="en-US" dirty="0" smtClean="0"/>
          </a:p>
          <a:p>
            <a:r>
              <a:rPr lang="en-US" dirty="0" smtClean="0"/>
              <a:t>then </a:t>
            </a:r>
            <a:r>
              <a:rPr lang="en-US" dirty="0"/>
              <a:t>negative depiction of diversity and its ‘fatal flaws’ coincided with the emergence of a positive literature around the notion of inclusion. </a:t>
            </a:r>
          </a:p>
          <a:p>
            <a:r>
              <a:rPr lang="en-US" dirty="0" smtClean="0"/>
              <a:t>The parallels between why diversity became fashionable and the ‘epidemic’ argument made by Gladwell in The Tipping point</a:t>
            </a:r>
            <a:r>
              <a:rPr lang="en-US" dirty="0"/>
              <a:t> </a:t>
            </a:r>
            <a:r>
              <a:rPr lang="en-US" dirty="0" smtClean="0"/>
              <a:t>– does the shift to inclusion reflect a similar process? </a:t>
            </a:r>
            <a:endParaRPr lang="en-US" dirty="0"/>
          </a:p>
        </p:txBody>
      </p:sp>
    </p:spTree>
    <p:extLst>
      <p:ext uri="{BB962C8B-B14F-4D97-AF65-F5344CB8AC3E}">
        <p14:creationId xmlns:p14="http://schemas.microsoft.com/office/powerpoint/2010/main" val="25682897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have Hush Puppies got to do with diversity? </a:t>
            </a:r>
            <a:endParaRPr lang="en-GB" dirty="0"/>
          </a:p>
        </p:txBody>
      </p:sp>
      <p:pic>
        <p:nvPicPr>
          <p:cNvPr id="4" name="Content Placeholder 3" descr="352763_orig.jpg"/>
          <p:cNvPicPr>
            <a:picLocks noGrp="1" noChangeAspect="1"/>
          </p:cNvPicPr>
          <p:nvPr>
            <p:ph idx="1"/>
          </p:nvPr>
        </p:nvPicPr>
        <p:blipFill>
          <a:blip r:embed="rId2">
            <a:extLst>
              <a:ext uri="{28A0092B-C50C-407E-A947-70E740481C1C}">
                <a14:useLocalDpi xmlns:a14="http://schemas.microsoft.com/office/drawing/2010/main" val="0"/>
              </a:ext>
            </a:extLst>
          </a:blip>
          <a:srcRect l="-8048" r="-8048"/>
          <a:stretch>
            <a:fillRect/>
          </a:stretch>
        </p:blipFill>
        <p:spPr>
          <a:xfrm>
            <a:off x="498475" y="1438275"/>
            <a:ext cx="7962900" cy="4687888"/>
          </a:xfrm>
        </p:spPr>
      </p:pic>
    </p:spTree>
    <p:extLst>
      <p:ext uri="{BB962C8B-B14F-4D97-AF65-F5344CB8AC3E}">
        <p14:creationId xmlns:p14="http://schemas.microsoft.com/office/powerpoint/2010/main" val="234329517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8241667" cy="856674"/>
          </a:xfrm>
        </p:spPr>
        <p:txBody>
          <a:bodyPr/>
          <a:lstStyle/>
          <a:p>
            <a:r>
              <a:rPr lang="en-US" sz="2800" dirty="0" smtClean="0"/>
              <a:t>Gladwell’s Epidemic and Tipping Point: From Diversity to Inclusion?  </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33964330"/>
              </p:ext>
            </p:extLst>
          </p:nvPr>
        </p:nvGraphicFramePr>
        <p:xfrm>
          <a:off x="498475" y="1792730"/>
          <a:ext cx="8105973" cy="4372574"/>
        </p:xfrm>
        <a:graphic>
          <a:graphicData uri="http://schemas.openxmlformats.org/drawingml/2006/table">
            <a:tbl>
              <a:tblPr firstRow="1" bandRow="1">
                <a:tableStyleId>{5C22544A-7EE6-4342-B048-85BDC9FD1C3A}</a:tableStyleId>
              </a:tblPr>
              <a:tblGrid>
                <a:gridCol w="1625253"/>
                <a:gridCol w="3240360"/>
                <a:gridCol w="3240360"/>
              </a:tblGrid>
              <a:tr h="349214">
                <a:tc>
                  <a:txBody>
                    <a:bodyPr/>
                    <a:lstStyle/>
                    <a:p>
                      <a:endParaRPr lang="en-US" sz="1600">
                        <a:latin typeface="Rockwell"/>
                        <a:cs typeface="Rockwell"/>
                      </a:endParaRPr>
                    </a:p>
                  </a:txBody>
                  <a:tcPr/>
                </a:tc>
                <a:tc>
                  <a:txBody>
                    <a:bodyPr/>
                    <a:lstStyle/>
                    <a:p>
                      <a:r>
                        <a:rPr lang="en-US" sz="1600" smtClean="0">
                          <a:latin typeface="Rockwell"/>
                          <a:cs typeface="Rockwell"/>
                        </a:rPr>
                        <a:t>Hush Puppies </a:t>
                      </a:r>
                      <a:endParaRPr lang="en-US" sz="1600">
                        <a:latin typeface="Rockwell"/>
                        <a:cs typeface="Rockwell"/>
                      </a:endParaRPr>
                    </a:p>
                  </a:txBody>
                  <a:tcPr/>
                </a:tc>
                <a:tc>
                  <a:txBody>
                    <a:bodyPr/>
                    <a:lstStyle/>
                    <a:p>
                      <a:r>
                        <a:rPr lang="en-US" sz="1600" smtClean="0">
                          <a:latin typeface="Rockwell"/>
                          <a:cs typeface="Rockwell"/>
                        </a:rPr>
                        <a:t>Diversity</a:t>
                      </a:r>
                      <a:endParaRPr lang="en-US" sz="1600">
                        <a:latin typeface="Rockwell"/>
                        <a:cs typeface="Rockwell"/>
                      </a:endParaRPr>
                    </a:p>
                  </a:txBody>
                  <a:tcPr/>
                </a:tc>
              </a:tr>
              <a:tr h="958223">
                <a:tc>
                  <a:txBody>
                    <a:bodyPr/>
                    <a:lstStyle/>
                    <a:p>
                      <a:r>
                        <a:rPr lang="en-US" sz="1600" smtClean="0">
                          <a:solidFill>
                            <a:schemeClr val="tx1">
                              <a:lumMod val="65000"/>
                              <a:lumOff val="35000"/>
                            </a:schemeClr>
                          </a:solidFill>
                          <a:latin typeface="Rockwell"/>
                          <a:cs typeface="Rockwell"/>
                        </a:rPr>
                        <a:t>Creation</a:t>
                      </a:r>
                      <a:endParaRPr lang="en-US" sz="1600">
                        <a:solidFill>
                          <a:schemeClr val="tx1">
                            <a:lumMod val="65000"/>
                            <a:lumOff val="35000"/>
                          </a:schemeClr>
                        </a:solidFill>
                        <a:latin typeface="Rockwell"/>
                        <a:cs typeface="Rockwell"/>
                      </a:endParaRPr>
                    </a:p>
                  </a:txBody>
                  <a:tcPr/>
                </a:tc>
                <a:tc>
                  <a:txBody>
                    <a:bodyPr/>
                    <a:lstStyle/>
                    <a:p>
                      <a:r>
                        <a:rPr lang="en-US" sz="1600" smtClean="0">
                          <a:solidFill>
                            <a:schemeClr val="tx1">
                              <a:lumMod val="65000"/>
                              <a:lumOff val="35000"/>
                            </a:schemeClr>
                          </a:solidFill>
                          <a:latin typeface="Rockwell"/>
                          <a:cs typeface="Rockwell"/>
                        </a:rPr>
                        <a:t>Low sales - 30,000 pairs</a:t>
                      </a:r>
                      <a:r>
                        <a:rPr lang="en-US" sz="1600" baseline="0" smtClean="0">
                          <a:solidFill>
                            <a:schemeClr val="tx1">
                              <a:lumMod val="65000"/>
                              <a:lumOff val="35000"/>
                            </a:schemeClr>
                          </a:solidFill>
                          <a:latin typeface="Rockwell"/>
                          <a:cs typeface="Rockwell"/>
                        </a:rPr>
                        <a:t> a year but then ‘a handful of kids in Manhattan and </a:t>
                      </a:r>
                      <a:r>
                        <a:rPr lang="en-US" sz="1600" baseline="0" err="1" smtClean="0">
                          <a:solidFill>
                            <a:schemeClr val="tx1">
                              <a:lumMod val="65000"/>
                              <a:lumOff val="35000"/>
                            </a:schemeClr>
                          </a:solidFill>
                          <a:latin typeface="Rockwell"/>
                          <a:cs typeface="Rockwell"/>
                        </a:rPr>
                        <a:t>Soho</a:t>
                      </a:r>
                      <a:r>
                        <a:rPr lang="en-US" sz="1600" baseline="0" smtClean="0">
                          <a:solidFill>
                            <a:schemeClr val="tx1">
                              <a:lumMod val="65000"/>
                              <a:lumOff val="35000"/>
                            </a:schemeClr>
                          </a:solidFill>
                          <a:latin typeface="Rockwell"/>
                          <a:cs typeface="Rockwell"/>
                        </a:rPr>
                        <a:t>’ wore them </a:t>
                      </a:r>
                      <a:endParaRPr lang="en-US" sz="1600">
                        <a:solidFill>
                          <a:schemeClr val="tx1">
                            <a:lumMod val="65000"/>
                            <a:lumOff val="35000"/>
                          </a:schemeClr>
                        </a:solidFill>
                        <a:latin typeface="Rockwell"/>
                        <a:cs typeface="Rockwell"/>
                      </a:endParaRPr>
                    </a:p>
                  </a:txBody>
                  <a:tcPr/>
                </a:tc>
                <a:tc>
                  <a:txBody>
                    <a:bodyPr/>
                    <a:lstStyle/>
                    <a:p>
                      <a:r>
                        <a:rPr lang="en-US" sz="1600" smtClean="0">
                          <a:solidFill>
                            <a:schemeClr val="tx1">
                              <a:lumMod val="65000"/>
                              <a:lumOff val="35000"/>
                            </a:schemeClr>
                          </a:solidFill>
                          <a:latin typeface="Rockwell"/>
                          <a:cs typeface="Rockwell"/>
                        </a:rPr>
                        <a:t>A few</a:t>
                      </a:r>
                      <a:r>
                        <a:rPr lang="en-US" sz="1600" baseline="0" smtClean="0">
                          <a:solidFill>
                            <a:schemeClr val="tx1">
                              <a:lumMod val="65000"/>
                              <a:lumOff val="35000"/>
                            </a:schemeClr>
                          </a:solidFill>
                          <a:latin typeface="Rockwell"/>
                          <a:cs typeface="Rockwell"/>
                        </a:rPr>
                        <a:t> influential p</a:t>
                      </a:r>
                      <a:r>
                        <a:rPr lang="en-US" sz="1600" smtClean="0">
                          <a:solidFill>
                            <a:schemeClr val="tx1">
                              <a:lumMod val="65000"/>
                              <a:lumOff val="35000"/>
                            </a:schemeClr>
                          </a:solidFill>
                          <a:latin typeface="Rockwell"/>
                          <a:cs typeface="Rockwell"/>
                        </a:rPr>
                        <a:t>ractitioners responsible for putting</a:t>
                      </a:r>
                      <a:r>
                        <a:rPr lang="en-US" sz="1600" baseline="0" smtClean="0">
                          <a:solidFill>
                            <a:schemeClr val="tx1">
                              <a:lumMod val="65000"/>
                              <a:lumOff val="35000"/>
                            </a:schemeClr>
                          </a:solidFill>
                          <a:latin typeface="Rockwell"/>
                          <a:cs typeface="Rockwell"/>
                        </a:rPr>
                        <a:t> this forward – Harvard Business Review (Thomas)</a:t>
                      </a:r>
                      <a:endParaRPr lang="en-US" sz="1600">
                        <a:solidFill>
                          <a:schemeClr val="tx1">
                            <a:lumMod val="65000"/>
                            <a:lumOff val="35000"/>
                          </a:schemeClr>
                        </a:solidFill>
                        <a:latin typeface="Rockwell"/>
                        <a:cs typeface="Rockwell"/>
                      </a:endParaRPr>
                    </a:p>
                  </a:txBody>
                  <a:tcPr/>
                </a:tc>
              </a:tr>
              <a:tr h="798203">
                <a:tc>
                  <a:txBody>
                    <a:bodyPr/>
                    <a:lstStyle/>
                    <a:p>
                      <a:r>
                        <a:rPr lang="en-US" sz="1600" smtClean="0">
                          <a:solidFill>
                            <a:schemeClr val="tx1">
                              <a:lumMod val="65000"/>
                              <a:lumOff val="35000"/>
                            </a:schemeClr>
                          </a:solidFill>
                          <a:latin typeface="Rockwell"/>
                          <a:cs typeface="Rockwell"/>
                        </a:rPr>
                        <a:t>Selection</a:t>
                      </a:r>
                      <a:endParaRPr lang="en-US" sz="1600">
                        <a:solidFill>
                          <a:schemeClr val="tx1">
                            <a:lumMod val="65000"/>
                            <a:lumOff val="35000"/>
                          </a:schemeClr>
                        </a:solidFill>
                        <a:latin typeface="Rockwell"/>
                        <a:cs typeface="Rockwell"/>
                      </a:endParaRPr>
                    </a:p>
                  </a:txBody>
                  <a:tcPr/>
                </a:tc>
                <a:tc>
                  <a:txBody>
                    <a:bodyPr/>
                    <a:lstStyle/>
                    <a:p>
                      <a:r>
                        <a:rPr lang="en-US" sz="1600" smtClean="0">
                          <a:solidFill>
                            <a:schemeClr val="tx1">
                              <a:lumMod val="65000"/>
                              <a:lumOff val="35000"/>
                            </a:schemeClr>
                          </a:solidFill>
                          <a:latin typeface="Rockwell"/>
                          <a:cs typeface="Rockwell"/>
                        </a:rPr>
                        <a:t>More</a:t>
                      </a:r>
                      <a:r>
                        <a:rPr lang="en-US" sz="1600" baseline="0" smtClean="0">
                          <a:solidFill>
                            <a:schemeClr val="tx1">
                              <a:lumMod val="65000"/>
                              <a:lumOff val="35000"/>
                            </a:schemeClr>
                          </a:solidFill>
                          <a:latin typeface="Rockwell"/>
                          <a:cs typeface="Rockwell"/>
                        </a:rPr>
                        <a:t> ‘fashion hipsters’ wearing them </a:t>
                      </a:r>
                      <a:endParaRPr lang="en-US" sz="1600">
                        <a:solidFill>
                          <a:schemeClr val="tx1">
                            <a:lumMod val="65000"/>
                            <a:lumOff val="35000"/>
                          </a:schemeClr>
                        </a:solidFill>
                        <a:latin typeface="Rockwell"/>
                        <a:cs typeface="Rockwe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smtClean="0">
                          <a:solidFill>
                            <a:schemeClr val="tx1">
                              <a:lumMod val="65000"/>
                              <a:lumOff val="35000"/>
                            </a:schemeClr>
                          </a:solidFill>
                          <a:latin typeface="Rockwell"/>
                          <a:cs typeface="Rockwell"/>
                        </a:rPr>
                        <a:t>More practitioners responsible for putting</a:t>
                      </a:r>
                      <a:r>
                        <a:rPr lang="en-US" sz="1600" baseline="0" smtClean="0">
                          <a:solidFill>
                            <a:schemeClr val="tx1">
                              <a:lumMod val="65000"/>
                              <a:lumOff val="35000"/>
                            </a:schemeClr>
                          </a:solidFill>
                          <a:latin typeface="Rockwell"/>
                          <a:cs typeface="Rockwell"/>
                        </a:rPr>
                        <a:t> this forward (</a:t>
                      </a:r>
                      <a:r>
                        <a:rPr lang="en-US" sz="1600" baseline="0" err="1" smtClean="0">
                          <a:solidFill>
                            <a:schemeClr val="tx1">
                              <a:lumMod val="65000"/>
                              <a:lumOff val="35000"/>
                            </a:schemeClr>
                          </a:solidFill>
                          <a:latin typeface="Rockwell"/>
                          <a:cs typeface="Rockwell"/>
                        </a:rPr>
                        <a:t>Kandola</a:t>
                      </a:r>
                      <a:r>
                        <a:rPr lang="en-US" sz="1600" baseline="0" smtClean="0">
                          <a:solidFill>
                            <a:schemeClr val="tx1">
                              <a:lumMod val="65000"/>
                              <a:lumOff val="35000"/>
                            </a:schemeClr>
                          </a:solidFill>
                          <a:latin typeface="Rockwell"/>
                          <a:cs typeface="Rockwell"/>
                        </a:rPr>
                        <a:t>)</a:t>
                      </a:r>
                      <a:endParaRPr lang="en-US" sz="1600" smtClean="0">
                        <a:solidFill>
                          <a:schemeClr val="tx1">
                            <a:lumMod val="65000"/>
                            <a:lumOff val="35000"/>
                          </a:schemeClr>
                        </a:solidFill>
                        <a:latin typeface="Rockwell"/>
                        <a:cs typeface="Rockwell"/>
                      </a:endParaRPr>
                    </a:p>
                    <a:p>
                      <a:endParaRPr lang="en-US" sz="1600">
                        <a:solidFill>
                          <a:schemeClr val="tx1">
                            <a:lumMod val="65000"/>
                            <a:lumOff val="35000"/>
                          </a:schemeClr>
                        </a:solidFill>
                        <a:latin typeface="Rockwell"/>
                        <a:cs typeface="Rockwell"/>
                      </a:endParaRPr>
                    </a:p>
                  </a:txBody>
                  <a:tcPr/>
                </a:tc>
              </a:tr>
              <a:tr h="655626">
                <a:tc>
                  <a:txBody>
                    <a:bodyPr/>
                    <a:lstStyle/>
                    <a:p>
                      <a:r>
                        <a:rPr lang="en-US" sz="1600" smtClean="0">
                          <a:solidFill>
                            <a:schemeClr val="tx1">
                              <a:lumMod val="65000"/>
                              <a:lumOff val="35000"/>
                            </a:schemeClr>
                          </a:solidFill>
                          <a:latin typeface="Rockwell"/>
                          <a:cs typeface="Rockwell"/>
                        </a:rPr>
                        <a:t>Processing</a:t>
                      </a:r>
                      <a:endParaRPr lang="en-US" sz="1600">
                        <a:solidFill>
                          <a:schemeClr val="tx1">
                            <a:lumMod val="65000"/>
                            <a:lumOff val="35000"/>
                          </a:schemeClr>
                        </a:solidFill>
                        <a:latin typeface="Rockwell"/>
                        <a:cs typeface="Rockwell"/>
                      </a:endParaRPr>
                    </a:p>
                  </a:txBody>
                  <a:tcPr/>
                </a:tc>
                <a:tc>
                  <a:txBody>
                    <a:bodyPr/>
                    <a:lstStyle/>
                    <a:p>
                      <a:r>
                        <a:rPr lang="en-US" sz="1600" smtClean="0">
                          <a:solidFill>
                            <a:schemeClr val="tx1">
                              <a:lumMod val="65000"/>
                              <a:lumOff val="35000"/>
                            </a:schemeClr>
                          </a:solidFill>
                          <a:latin typeface="Rockwell"/>
                          <a:cs typeface="Rockwell"/>
                        </a:rPr>
                        <a:t>Designers use them as accessories in fashion show</a:t>
                      </a:r>
                      <a:endParaRPr lang="en-US" sz="1600">
                        <a:solidFill>
                          <a:schemeClr val="tx1">
                            <a:lumMod val="65000"/>
                            <a:lumOff val="35000"/>
                          </a:schemeClr>
                        </a:solidFill>
                        <a:latin typeface="Rockwell"/>
                        <a:cs typeface="Rockwell"/>
                      </a:endParaRPr>
                    </a:p>
                  </a:txBody>
                  <a:tcPr/>
                </a:tc>
                <a:tc>
                  <a:txBody>
                    <a:bodyPr/>
                    <a:lstStyle/>
                    <a:p>
                      <a:r>
                        <a:rPr lang="en-US" sz="1600" kern="1200" dirty="0" smtClean="0">
                          <a:solidFill>
                            <a:schemeClr val="tx1">
                              <a:lumMod val="65000"/>
                              <a:lumOff val="35000"/>
                            </a:schemeClr>
                          </a:solidFill>
                          <a:latin typeface="Rockwell"/>
                          <a:ea typeface="ＭＳ Ｐゴシック" charset="0"/>
                          <a:cs typeface="Rockwell"/>
                        </a:rPr>
                        <a:t>Practitioner-facing academics give shape, </a:t>
                      </a:r>
                    </a:p>
                    <a:p>
                      <a:r>
                        <a:rPr lang="en-US" sz="1600" kern="1200" dirty="0" smtClean="0">
                          <a:solidFill>
                            <a:schemeClr val="tx1">
                              <a:lumMod val="65000"/>
                              <a:lumOff val="35000"/>
                            </a:schemeClr>
                          </a:solidFill>
                          <a:latin typeface="Rockwell"/>
                          <a:ea typeface="ＭＳ Ｐゴシック" charset="0"/>
                          <a:cs typeface="Rockwell"/>
                        </a:rPr>
                        <a:t>exposure and credibility</a:t>
                      </a:r>
                      <a:endParaRPr lang="en-US" sz="1600" dirty="0">
                        <a:solidFill>
                          <a:schemeClr val="tx1">
                            <a:lumMod val="65000"/>
                            <a:lumOff val="35000"/>
                          </a:schemeClr>
                        </a:solidFill>
                        <a:latin typeface="Rockwell"/>
                        <a:cs typeface="Rockwell"/>
                      </a:endParaRPr>
                    </a:p>
                  </a:txBody>
                  <a:tcPr/>
                </a:tc>
              </a:tr>
              <a:tr h="989206">
                <a:tc>
                  <a:txBody>
                    <a:bodyPr/>
                    <a:lstStyle/>
                    <a:p>
                      <a:r>
                        <a:rPr lang="en-US" sz="1600" smtClean="0">
                          <a:solidFill>
                            <a:schemeClr val="tx1">
                              <a:lumMod val="65000"/>
                              <a:lumOff val="35000"/>
                            </a:schemeClr>
                          </a:solidFill>
                          <a:latin typeface="Rockwell"/>
                          <a:cs typeface="Rockwell"/>
                        </a:rPr>
                        <a:t>Dissemination</a:t>
                      </a:r>
                      <a:endParaRPr lang="en-US" sz="1600">
                        <a:solidFill>
                          <a:schemeClr val="tx1">
                            <a:lumMod val="65000"/>
                            <a:lumOff val="35000"/>
                          </a:schemeClr>
                        </a:solidFill>
                        <a:latin typeface="Rockwell"/>
                        <a:cs typeface="Rockwell"/>
                      </a:endParaRPr>
                    </a:p>
                  </a:txBody>
                  <a:tcPr/>
                </a:tc>
                <a:tc>
                  <a:txBody>
                    <a:bodyPr/>
                    <a:lstStyle/>
                    <a:p>
                      <a:r>
                        <a:rPr lang="en-US" sz="1600" kern="1200" smtClean="0">
                          <a:solidFill>
                            <a:schemeClr val="tx1">
                              <a:lumMod val="65000"/>
                              <a:lumOff val="35000"/>
                            </a:schemeClr>
                          </a:solidFill>
                          <a:latin typeface="Rockwell"/>
                          <a:ea typeface="ＭＳ Ｐゴシック" charset="0"/>
                          <a:cs typeface="Rockwell"/>
                        </a:rPr>
                        <a:t>1995, 430,000 pairs of the classic</a:t>
                      </a:r>
                      <a:r>
                        <a:rPr lang="en-US" sz="1600" kern="1200" baseline="0" smtClean="0">
                          <a:solidFill>
                            <a:schemeClr val="tx1">
                              <a:lumMod val="65000"/>
                              <a:lumOff val="35000"/>
                            </a:schemeClr>
                          </a:solidFill>
                          <a:latin typeface="Rockwell"/>
                          <a:ea typeface="ＭＳ Ｐゴシック" charset="0"/>
                          <a:cs typeface="Rockwell"/>
                        </a:rPr>
                        <a:t> </a:t>
                      </a:r>
                      <a:r>
                        <a:rPr lang="en-US" sz="1600" kern="1200" smtClean="0">
                          <a:solidFill>
                            <a:schemeClr val="tx1">
                              <a:lumMod val="65000"/>
                              <a:lumOff val="35000"/>
                            </a:schemeClr>
                          </a:solidFill>
                          <a:latin typeface="Rockwell"/>
                          <a:ea typeface="ＭＳ Ｐゴシック" charset="0"/>
                          <a:cs typeface="Rockwell"/>
                        </a:rPr>
                        <a:t>Hush Puppies</a:t>
                      </a:r>
                      <a:r>
                        <a:rPr lang="en-US" sz="1600" kern="1200" baseline="0" smtClean="0">
                          <a:solidFill>
                            <a:schemeClr val="tx1">
                              <a:lumMod val="65000"/>
                              <a:lumOff val="35000"/>
                            </a:schemeClr>
                          </a:solidFill>
                          <a:latin typeface="Rockwell"/>
                          <a:ea typeface="ＭＳ Ｐゴシック" charset="0"/>
                          <a:cs typeface="Rockwell"/>
                        </a:rPr>
                        <a:t> sold </a:t>
                      </a:r>
                      <a:r>
                        <a:rPr lang="en-US" sz="1600" kern="1200" smtClean="0">
                          <a:solidFill>
                            <a:schemeClr val="tx1">
                              <a:lumMod val="65000"/>
                              <a:lumOff val="35000"/>
                            </a:schemeClr>
                          </a:solidFill>
                          <a:latin typeface="Rockwell"/>
                          <a:ea typeface="ＭＳ Ｐゴシック" charset="0"/>
                          <a:cs typeface="Rockwell"/>
                        </a:rPr>
                        <a:t>and the next year four times as many </a:t>
                      </a:r>
                    </a:p>
                    <a:p>
                      <a:endParaRPr lang="en-US" sz="1600">
                        <a:solidFill>
                          <a:schemeClr val="tx1">
                            <a:lumMod val="65000"/>
                            <a:lumOff val="35000"/>
                          </a:schemeClr>
                        </a:solidFill>
                        <a:latin typeface="Rockwell"/>
                        <a:cs typeface="Rockwell"/>
                      </a:endParaRPr>
                    </a:p>
                  </a:txBody>
                  <a:tcPr/>
                </a:tc>
                <a:tc>
                  <a:txBody>
                    <a:bodyPr/>
                    <a:lstStyle/>
                    <a:p>
                      <a:r>
                        <a:rPr lang="en-US" sz="1600" dirty="0" smtClean="0">
                          <a:solidFill>
                            <a:schemeClr val="tx1">
                              <a:lumMod val="65000"/>
                              <a:lumOff val="35000"/>
                            </a:schemeClr>
                          </a:solidFill>
                          <a:latin typeface="Rockwell"/>
                          <a:cs typeface="Rockwell"/>
                        </a:rPr>
                        <a:t>Academic articles /</a:t>
                      </a:r>
                      <a:r>
                        <a:rPr lang="en-US" sz="1600" dirty="0" err="1" smtClean="0">
                          <a:solidFill>
                            <a:schemeClr val="tx1">
                              <a:lumMod val="65000"/>
                              <a:lumOff val="35000"/>
                            </a:schemeClr>
                          </a:solidFill>
                          <a:latin typeface="Rockwell"/>
                          <a:cs typeface="Rockwell"/>
                        </a:rPr>
                        <a:t>organisational</a:t>
                      </a:r>
                      <a:r>
                        <a:rPr lang="en-US" sz="1600" dirty="0" smtClean="0">
                          <a:solidFill>
                            <a:schemeClr val="tx1">
                              <a:lumMod val="65000"/>
                              <a:lumOff val="35000"/>
                            </a:schemeClr>
                          </a:solidFill>
                          <a:latin typeface="Rockwell"/>
                          <a:cs typeface="Rockwell"/>
                        </a:rPr>
                        <a:t> policies use the term </a:t>
                      </a:r>
                      <a:r>
                        <a:rPr lang="en-US" sz="1600" baseline="0" dirty="0" smtClean="0">
                          <a:solidFill>
                            <a:schemeClr val="tx1">
                              <a:lumMod val="65000"/>
                              <a:lumOff val="35000"/>
                            </a:schemeClr>
                          </a:solidFill>
                          <a:latin typeface="Rockwell"/>
                          <a:cs typeface="Rockwell"/>
                        </a:rPr>
                        <a:t> </a:t>
                      </a:r>
                      <a:endParaRPr lang="en-US" sz="1600" dirty="0">
                        <a:solidFill>
                          <a:schemeClr val="tx1">
                            <a:lumMod val="65000"/>
                            <a:lumOff val="35000"/>
                          </a:schemeClr>
                        </a:solidFill>
                        <a:latin typeface="Rockwell"/>
                        <a:cs typeface="Rockwell"/>
                      </a:endParaRPr>
                    </a:p>
                  </a:txBody>
                  <a:tcPr/>
                </a:tc>
              </a:tr>
            </a:tbl>
          </a:graphicData>
        </a:graphic>
      </p:graphicFrame>
    </p:spTree>
    <p:extLst>
      <p:ext uri="{BB962C8B-B14F-4D97-AF65-F5344CB8AC3E}">
        <p14:creationId xmlns:p14="http://schemas.microsoft.com/office/powerpoint/2010/main" val="9658454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More definitions </a:t>
            </a:r>
            <a:endParaRPr lang="en-GB"/>
          </a:p>
        </p:txBody>
      </p:sp>
      <p:sp>
        <p:nvSpPr>
          <p:cNvPr id="3" name="Content Placeholder 2"/>
          <p:cNvSpPr>
            <a:spLocks noGrp="1"/>
          </p:cNvSpPr>
          <p:nvPr>
            <p:ph idx="1"/>
          </p:nvPr>
        </p:nvSpPr>
        <p:spPr/>
        <p:txBody>
          <a:bodyPr>
            <a:normAutofit fontScale="92500" lnSpcReduction="20000"/>
          </a:bodyPr>
          <a:lstStyle/>
          <a:p>
            <a:r>
              <a:rPr lang="en-GB" dirty="0" smtClean="0"/>
              <a:t>Positive Discrimination - unlawful in the UK – defined as the creation of special employment opportunities for those who come from groups who experience high levels of disadvantage – e.g.  Quotas </a:t>
            </a:r>
          </a:p>
          <a:p>
            <a:r>
              <a:rPr lang="en-GB" dirty="0" smtClean="0"/>
              <a:t>Positive Action – is lawful – aim is to ensure that people from previously excluded groups can compete on equal terms with other applicants or employees.</a:t>
            </a:r>
          </a:p>
          <a:p>
            <a:r>
              <a:rPr lang="en-GB" dirty="0" smtClean="0"/>
              <a:t>Example: an employer with no black supervisors but a high proportion of black assembly line workers can arrange for training for black workers who are seeking promotion, encourage black workers to apply for vacancies, or print leaflets in relevant minority languages to encourage applications </a:t>
            </a:r>
          </a:p>
          <a:p>
            <a:r>
              <a:rPr lang="en-GB" dirty="0" smtClean="0"/>
              <a:t>Example: Insisting on all female-shortlists for a vacancy would be unlawful but insisting there must be a woman short-listed for a senior management vacancy would be seen as positive action if they were equally appointable and shortlisted on merit </a:t>
            </a:r>
            <a:endParaRPr lang="en-GB" dirty="0"/>
          </a:p>
        </p:txBody>
      </p:sp>
    </p:spTree>
    <p:extLst>
      <p:ext uri="{BB962C8B-B14F-4D97-AF65-F5344CB8AC3E}">
        <p14:creationId xmlns:p14="http://schemas.microsoft.com/office/powerpoint/2010/main" val="78763696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pt-PT" sz="2800" err="1" smtClean="0"/>
              <a:t>Beyond</a:t>
            </a:r>
            <a:r>
              <a:rPr lang="pt-PT" sz="2800" smtClean="0"/>
              <a:t> </a:t>
            </a:r>
            <a:r>
              <a:rPr lang="pt-PT" sz="2800" err="1" smtClean="0"/>
              <a:t>the</a:t>
            </a:r>
            <a:r>
              <a:rPr lang="pt-PT" sz="2800" smtClean="0"/>
              <a:t> </a:t>
            </a:r>
            <a:r>
              <a:rPr lang="pt-PT" sz="2800" err="1" smtClean="0"/>
              <a:t>business</a:t>
            </a:r>
            <a:r>
              <a:rPr lang="pt-PT" sz="2800" smtClean="0"/>
              <a:t> case for </a:t>
            </a:r>
            <a:r>
              <a:rPr lang="pt-PT" sz="2800" err="1" smtClean="0"/>
              <a:t>equality</a:t>
            </a:r>
            <a:r>
              <a:rPr lang="pt-PT" sz="2800" smtClean="0"/>
              <a:t>:</a:t>
            </a:r>
            <a:br>
              <a:rPr lang="pt-PT" sz="2800" smtClean="0"/>
            </a:br>
            <a:r>
              <a:rPr lang="pt-PT" sz="2800" smtClean="0"/>
              <a:t>A </a:t>
            </a:r>
            <a:r>
              <a:rPr lang="pt-PT" sz="2800" err="1" smtClean="0"/>
              <a:t>Multi-pronged</a:t>
            </a:r>
            <a:r>
              <a:rPr lang="pt-PT" sz="2800" smtClean="0"/>
              <a:t> </a:t>
            </a:r>
            <a:r>
              <a:rPr lang="pt-PT" sz="2800" err="1" smtClean="0"/>
              <a:t>Approach</a:t>
            </a:r>
            <a:r>
              <a:rPr lang="pt-PT" sz="2800" smtClean="0"/>
              <a:t> (Dickens, 1999)</a:t>
            </a:r>
          </a:p>
        </p:txBody>
      </p:sp>
      <p:sp>
        <p:nvSpPr>
          <p:cNvPr id="37891" name="Rectangle 3"/>
          <p:cNvSpPr>
            <a:spLocks noGrp="1" noChangeArrowheads="1"/>
          </p:cNvSpPr>
          <p:nvPr>
            <p:ph idx="1"/>
          </p:nvPr>
        </p:nvSpPr>
        <p:spPr>
          <a:xfrm>
            <a:off x="498474" y="1693302"/>
            <a:ext cx="7962354" cy="4688026"/>
          </a:xfrm>
        </p:spPr>
        <p:txBody>
          <a:bodyPr/>
          <a:lstStyle/>
          <a:p>
            <a:r>
              <a:rPr lang="pt-PT" altLang="en-US" err="1" smtClean="0"/>
              <a:t>Employers</a:t>
            </a:r>
            <a:r>
              <a:rPr lang="pt-PT" altLang="en-US" smtClean="0"/>
              <a:t> </a:t>
            </a:r>
            <a:r>
              <a:rPr lang="pt-PT" altLang="en-US" err="1" smtClean="0"/>
              <a:t>cannot</a:t>
            </a:r>
            <a:r>
              <a:rPr lang="pt-PT" altLang="en-US" smtClean="0"/>
              <a:t> </a:t>
            </a:r>
            <a:r>
              <a:rPr lang="pt-PT" altLang="en-US" err="1" smtClean="0"/>
              <a:t>be</a:t>
            </a:r>
            <a:r>
              <a:rPr lang="pt-PT" altLang="en-US" smtClean="0"/>
              <a:t> </a:t>
            </a:r>
            <a:r>
              <a:rPr lang="pt-PT" altLang="en-US" err="1" smtClean="0"/>
              <a:t>relied</a:t>
            </a:r>
            <a:r>
              <a:rPr lang="pt-PT" altLang="en-US" smtClean="0"/>
              <a:t> </a:t>
            </a:r>
            <a:r>
              <a:rPr lang="pt-PT" altLang="en-US" err="1" smtClean="0"/>
              <a:t>upon</a:t>
            </a:r>
            <a:r>
              <a:rPr lang="pt-PT" altLang="en-US" smtClean="0"/>
              <a:t> as </a:t>
            </a:r>
            <a:r>
              <a:rPr lang="pt-PT" altLang="en-US" err="1" smtClean="0"/>
              <a:t>the</a:t>
            </a:r>
            <a:r>
              <a:rPr lang="pt-PT" altLang="en-US" smtClean="0"/>
              <a:t> sole </a:t>
            </a:r>
            <a:r>
              <a:rPr lang="pt-PT" altLang="en-US" err="1" smtClean="0"/>
              <a:t>promoters</a:t>
            </a:r>
            <a:r>
              <a:rPr lang="pt-PT" altLang="en-US" smtClean="0"/>
              <a:t> </a:t>
            </a:r>
            <a:r>
              <a:rPr lang="pt-PT" altLang="en-US" err="1" smtClean="0"/>
              <a:t>of</a:t>
            </a:r>
            <a:r>
              <a:rPr lang="pt-PT" altLang="en-US" smtClean="0"/>
              <a:t> </a:t>
            </a:r>
            <a:r>
              <a:rPr lang="pt-PT" altLang="en-US" err="1" smtClean="0"/>
              <a:t>equality</a:t>
            </a:r>
            <a:endParaRPr lang="pt-PT" altLang="en-US" smtClean="0"/>
          </a:p>
          <a:p>
            <a:r>
              <a:rPr lang="pt-PT" altLang="en-US" err="1" smtClean="0"/>
              <a:t>The</a:t>
            </a:r>
            <a:r>
              <a:rPr lang="pt-PT" altLang="en-US" smtClean="0"/>
              <a:t> role </a:t>
            </a:r>
            <a:r>
              <a:rPr lang="pt-PT" altLang="en-US" err="1" smtClean="0"/>
              <a:t>of</a:t>
            </a:r>
            <a:r>
              <a:rPr lang="pt-PT" altLang="en-US" smtClean="0"/>
              <a:t> </a:t>
            </a:r>
            <a:r>
              <a:rPr lang="pt-PT" altLang="en-US" err="1" smtClean="0"/>
              <a:t>trade</a:t>
            </a:r>
            <a:r>
              <a:rPr lang="pt-PT" altLang="en-US" smtClean="0"/>
              <a:t> </a:t>
            </a:r>
            <a:r>
              <a:rPr lang="pt-PT" altLang="en-US" err="1" smtClean="0"/>
              <a:t>unions</a:t>
            </a:r>
            <a:endParaRPr lang="pt-PT" altLang="en-US" smtClean="0"/>
          </a:p>
          <a:p>
            <a:r>
              <a:rPr lang="pt-PT" altLang="en-US" err="1" smtClean="0"/>
              <a:t>The</a:t>
            </a:r>
            <a:r>
              <a:rPr lang="pt-PT" altLang="en-US" smtClean="0"/>
              <a:t> role </a:t>
            </a:r>
            <a:r>
              <a:rPr lang="pt-PT" altLang="en-US" err="1" smtClean="0"/>
              <a:t>of</a:t>
            </a:r>
            <a:r>
              <a:rPr lang="pt-PT" altLang="en-US" smtClean="0"/>
              <a:t> </a:t>
            </a:r>
            <a:r>
              <a:rPr lang="pt-PT" altLang="en-US" err="1" smtClean="0"/>
              <a:t>the</a:t>
            </a:r>
            <a:r>
              <a:rPr lang="pt-PT" altLang="en-US" smtClean="0"/>
              <a:t> </a:t>
            </a:r>
            <a:r>
              <a:rPr lang="pt-PT" altLang="en-US" err="1" smtClean="0"/>
              <a:t>State</a:t>
            </a:r>
            <a:endParaRPr lang="pt-PT" altLang="en-US" smtClean="0"/>
          </a:p>
          <a:p>
            <a:r>
              <a:rPr lang="pt-PT" altLang="en-US" err="1" smtClean="0"/>
              <a:t>The</a:t>
            </a:r>
            <a:r>
              <a:rPr lang="pt-PT" altLang="en-US" smtClean="0"/>
              <a:t> EU (parental </a:t>
            </a:r>
            <a:r>
              <a:rPr lang="pt-PT" altLang="en-US" err="1" smtClean="0"/>
              <a:t>leaves</a:t>
            </a:r>
            <a:r>
              <a:rPr lang="pt-PT" altLang="en-US" smtClean="0"/>
              <a:t>, part-time </a:t>
            </a:r>
            <a:r>
              <a:rPr lang="pt-PT" altLang="en-US" err="1" smtClean="0"/>
              <a:t>workers</a:t>
            </a:r>
            <a:r>
              <a:rPr lang="pt-PT" altLang="en-US" smtClean="0"/>
              <a:t>, quotas)</a:t>
            </a:r>
          </a:p>
          <a:p>
            <a:r>
              <a:rPr lang="pt-PT" altLang="en-US" smtClean="0"/>
              <a:t>A </a:t>
            </a:r>
            <a:r>
              <a:rPr lang="pt-PT" altLang="en-US" err="1" smtClean="0"/>
              <a:t>multi-pronged</a:t>
            </a:r>
            <a:r>
              <a:rPr lang="pt-PT" altLang="en-US" smtClean="0"/>
              <a:t> </a:t>
            </a:r>
            <a:r>
              <a:rPr lang="pt-PT" altLang="en-US" err="1" smtClean="0"/>
              <a:t>approach</a:t>
            </a:r>
            <a:r>
              <a:rPr lang="pt-PT" altLang="en-US" smtClean="0"/>
              <a:t> to </a:t>
            </a:r>
            <a:r>
              <a:rPr lang="pt-PT" altLang="en-US" err="1" smtClean="0"/>
              <a:t>equality</a:t>
            </a:r>
            <a:r>
              <a:rPr lang="pt-PT" altLang="en-US" smtClean="0"/>
              <a:t> can </a:t>
            </a:r>
            <a:r>
              <a:rPr lang="pt-PT" altLang="en-US" err="1" smtClean="0"/>
              <a:t>strengthen</a:t>
            </a:r>
            <a:r>
              <a:rPr lang="pt-PT" altLang="en-US" smtClean="0"/>
              <a:t> </a:t>
            </a:r>
            <a:r>
              <a:rPr lang="pt-PT" altLang="en-US" err="1" smtClean="0"/>
              <a:t>the</a:t>
            </a:r>
            <a:r>
              <a:rPr lang="pt-PT" altLang="en-US" smtClean="0"/>
              <a:t> </a:t>
            </a:r>
            <a:r>
              <a:rPr lang="pt-PT" altLang="en-US" err="1" smtClean="0"/>
              <a:t>business</a:t>
            </a:r>
            <a:r>
              <a:rPr lang="pt-PT" altLang="en-US" smtClean="0"/>
              <a:t> case for </a:t>
            </a:r>
            <a:r>
              <a:rPr lang="pt-PT" altLang="en-US" err="1" smtClean="0"/>
              <a:t>equality</a:t>
            </a:r>
            <a:r>
              <a:rPr lang="pt-PT" altLang="en-US" smtClean="0"/>
              <a:t> </a:t>
            </a:r>
            <a:r>
              <a:rPr lang="pt-PT" altLang="en-US" err="1" smtClean="0"/>
              <a:t>by</a:t>
            </a:r>
            <a:r>
              <a:rPr lang="pt-PT" altLang="en-US" smtClean="0"/>
              <a:t> </a:t>
            </a:r>
            <a:r>
              <a:rPr lang="pt-PT" altLang="en-US" err="1" smtClean="0"/>
              <a:t>increasing</a:t>
            </a:r>
            <a:r>
              <a:rPr lang="pt-PT" altLang="en-US" smtClean="0"/>
              <a:t> </a:t>
            </a:r>
            <a:r>
              <a:rPr lang="pt-PT" altLang="en-US" err="1" smtClean="0"/>
              <a:t>the</a:t>
            </a:r>
            <a:r>
              <a:rPr lang="pt-PT" altLang="en-US" smtClean="0"/>
              <a:t> </a:t>
            </a:r>
            <a:r>
              <a:rPr lang="pt-PT" altLang="en-US" err="1" smtClean="0"/>
              <a:t>costs</a:t>
            </a:r>
            <a:r>
              <a:rPr lang="pt-PT" altLang="en-US" smtClean="0"/>
              <a:t> </a:t>
            </a:r>
            <a:r>
              <a:rPr lang="pt-PT" altLang="en-US" err="1" smtClean="0"/>
              <a:t>of</a:t>
            </a:r>
            <a:r>
              <a:rPr lang="pt-PT" altLang="en-US" smtClean="0"/>
              <a:t> </a:t>
            </a:r>
            <a:r>
              <a:rPr lang="pt-PT" altLang="en-US" err="1" smtClean="0"/>
              <a:t>discrimination</a:t>
            </a:r>
            <a:r>
              <a:rPr lang="pt-PT" altLang="en-US" smtClean="0"/>
              <a:t> </a:t>
            </a:r>
            <a:r>
              <a:rPr lang="pt-PT" altLang="en-US" err="1" smtClean="0"/>
              <a:t>and</a:t>
            </a:r>
            <a:r>
              <a:rPr lang="pt-PT" altLang="en-US" smtClean="0"/>
              <a:t> </a:t>
            </a:r>
            <a:r>
              <a:rPr lang="pt-PT" altLang="en-US" err="1" smtClean="0"/>
              <a:t>inequality</a:t>
            </a:r>
            <a:endParaRPr lang="pt-PT" altLang="en-US" smtClean="0"/>
          </a:p>
          <a:p>
            <a:endParaRPr lang="pt-PT" altLang="en-US" smtClean="0"/>
          </a:p>
          <a:p>
            <a:endParaRPr lang="pt-PT" altLang="en-US" smtClean="0"/>
          </a:p>
        </p:txBody>
      </p:sp>
    </p:spTree>
    <p:extLst>
      <p:ext uri="{BB962C8B-B14F-4D97-AF65-F5344CB8AC3E}">
        <p14:creationId xmlns:p14="http://schemas.microsoft.com/office/powerpoint/2010/main" val="187991022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r>
              <a:rPr lang="en-GB" dirty="0" smtClean="0"/>
              <a:t>Issues and overview </a:t>
            </a:r>
          </a:p>
        </p:txBody>
      </p:sp>
      <p:sp>
        <p:nvSpPr>
          <p:cNvPr id="182275" name="Rectangle 3"/>
          <p:cNvSpPr>
            <a:spLocks noGrp="1" noChangeArrowheads="1"/>
          </p:cNvSpPr>
          <p:nvPr>
            <p:ph idx="1"/>
          </p:nvPr>
        </p:nvSpPr>
        <p:spPr/>
        <p:txBody>
          <a:bodyPr>
            <a:normAutofit lnSpcReduction="10000"/>
          </a:bodyPr>
          <a:lstStyle/>
          <a:p>
            <a:r>
              <a:rPr lang="en-GB" dirty="0" smtClean="0"/>
              <a:t>Causes of inequality perpetuated through broad societal mechanisms as well as organisational practices</a:t>
            </a:r>
          </a:p>
          <a:p>
            <a:r>
              <a:rPr lang="en-GB" dirty="0" smtClean="0"/>
              <a:t>Is the case for equality best served by ignoring differences or acknowledging them? </a:t>
            </a:r>
          </a:p>
          <a:p>
            <a:r>
              <a:rPr lang="en-GB" dirty="0" smtClean="0"/>
              <a:t>Equal opportunities and managing diversity approaches coexist in organisations</a:t>
            </a:r>
          </a:p>
          <a:p>
            <a:r>
              <a:rPr lang="en-GB" dirty="0" smtClean="0"/>
              <a:t>Key debates/dilemmas – is the business case a convincing/effective rationale for addressing equality? (Noon 2007 article great critique of the business case)</a:t>
            </a:r>
          </a:p>
          <a:p>
            <a:r>
              <a:rPr lang="en-US" dirty="0"/>
              <a:t>Maybe best to focus on the points of commonality, overlap and compatibility. </a:t>
            </a:r>
          </a:p>
          <a:p>
            <a:endParaRPr lang="en-GB"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Positive Action at BBC Scotland </a:t>
            </a:r>
            <a:endParaRPr lang="en-US" dirty="0"/>
          </a:p>
        </p:txBody>
      </p:sp>
      <p:sp>
        <p:nvSpPr>
          <p:cNvPr id="3" name="Content Placeholder 2"/>
          <p:cNvSpPr>
            <a:spLocks noGrp="1"/>
          </p:cNvSpPr>
          <p:nvPr>
            <p:ph idx="1"/>
          </p:nvPr>
        </p:nvSpPr>
        <p:spPr>
          <a:xfrm>
            <a:off x="323528" y="1268760"/>
            <a:ext cx="8280920" cy="5184576"/>
          </a:xfrm>
        </p:spPr>
        <p:txBody>
          <a:bodyPr>
            <a:normAutofit fontScale="92500" lnSpcReduction="10000"/>
          </a:bodyPr>
          <a:lstStyle/>
          <a:p>
            <a:r>
              <a:rPr lang="en-US" smtClean="0"/>
              <a:t>Underrepresentation of ethnic minorities in the BBC workforce</a:t>
            </a:r>
          </a:p>
          <a:p>
            <a:r>
              <a:rPr lang="en-US" smtClean="0"/>
              <a:t>Business need – programme output needs to reflect diverse audiences</a:t>
            </a:r>
          </a:p>
          <a:p>
            <a:r>
              <a:rPr lang="en-US" smtClean="0"/>
              <a:t>‘a key factor in achieving diversity on air is to address underrepresentation within the workforce’</a:t>
            </a:r>
          </a:p>
          <a:p>
            <a:pPr lvl="1"/>
            <a:r>
              <a:rPr lang="en-US" smtClean="0"/>
              <a:t>Cultural awareness training </a:t>
            </a:r>
            <a:r>
              <a:rPr lang="en-US" err="1" smtClean="0"/>
              <a:t>programmes</a:t>
            </a:r>
            <a:r>
              <a:rPr lang="en-US" smtClean="0"/>
              <a:t> but insufficiency of applicants from these groups </a:t>
            </a:r>
          </a:p>
          <a:p>
            <a:pPr lvl="1"/>
            <a:r>
              <a:rPr lang="en-US" smtClean="0"/>
              <a:t>‘Diversity in Action’ training programme – positive action scheme </a:t>
            </a:r>
          </a:p>
          <a:p>
            <a:pPr lvl="1"/>
            <a:r>
              <a:rPr lang="en-US" smtClean="0"/>
              <a:t>Targeted religious and local communities </a:t>
            </a:r>
          </a:p>
          <a:p>
            <a:pPr lvl="1"/>
            <a:r>
              <a:rPr lang="en-US" smtClean="0"/>
              <a:t>11 trainees appointed – ‘the aim was not to help develop race specific </a:t>
            </a:r>
            <a:r>
              <a:rPr lang="en-US" err="1" smtClean="0"/>
              <a:t>programmes</a:t>
            </a:r>
            <a:r>
              <a:rPr lang="en-US" smtClean="0"/>
              <a:t> (such as the Asian network </a:t>
            </a:r>
            <a:r>
              <a:rPr lang="en-US" err="1" smtClean="0"/>
              <a:t>programmes</a:t>
            </a:r>
            <a:r>
              <a:rPr lang="en-US" smtClean="0"/>
              <a:t>) but to mainstream race and ethnicity throughout BBC Scotland’s portrayal’.</a:t>
            </a:r>
          </a:p>
          <a:p>
            <a:pPr lvl="1"/>
            <a:r>
              <a:rPr lang="en-US" smtClean="0"/>
              <a:t>On completion all had to apply for jobs on a competitive basis (Taken from Maxwell, et al, 2004)</a:t>
            </a:r>
            <a:endParaRPr lang="en-US"/>
          </a:p>
        </p:txBody>
      </p:sp>
    </p:spTree>
    <p:extLst>
      <p:ext uri="{BB962C8B-B14F-4D97-AF65-F5344CB8AC3E}">
        <p14:creationId xmlns:p14="http://schemas.microsoft.com/office/powerpoint/2010/main" val="627206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Employment rates in Great Britain by…</a:t>
            </a:r>
            <a:endParaRPr lang="en-GB"/>
          </a:p>
        </p:txBody>
      </p:sp>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03225" y="1806021"/>
            <a:ext cx="4462463" cy="2050321"/>
          </a:xfrm>
        </p:spPr>
      </p:pic>
      <p:pic>
        <p:nvPicPr>
          <p:cNvPr id="13316" name="Picture 4"/>
          <p:cNvPicPr>
            <a:picLocks noChangeAspect="1" noChangeArrowheads="1"/>
          </p:cNvPicPr>
          <p:nvPr/>
        </p:nvPicPr>
        <p:blipFill>
          <a:blip r:embed="rId3">
            <a:alphaModFix/>
            <a:extLst>
              <a:ext uri="{28A0092B-C50C-407E-A947-70E740481C1C}">
                <a14:useLocalDpi xmlns:a14="http://schemas.microsoft.com/office/drawing/2010/main" val="0"/>
              </a:ext>
            </a:extLst>
          </a:blip>
          <a:srcRect/>
          <a:stretch>
            <a:fillRect/>
          </a:stretch>
        </p:blipFill>
        <p:spPr bwMode="auto">
          <a:xfrm>
            <a:off x="5095875" y="1844675"/>
            <a:ext cx="3816350" cy="419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33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225" y="3986213"/>
            <a:ext cx="4462463"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1509" name="TextBox 8"/>
          <p:cNvSpPr txBox="1">
            <a:spLocks noChangeArrowheads="1"/>
          </p:cNvSpPr>
          <p:nvPr/>
        </p:nvSpPr>
        <p:spPr bwMode="auto">
          <a:xfrm>
            <a:off x="1782763" y="6284303"/>
            <a:ext cx="71294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charset="0"/>
              <a:buChar char="•"/>
              <a:defRPr sz="2400">
                <a:solidFill>
                  <a:schemeClr val="tx2"/>
                </a:solidFill>
                <a:latin typeface="Century Gothic" charset="0"/>
              </a:defRPr>
            </a:lvl1pPr>
            <a:lvl2pPr marL="742950" indent="-285750">
              <a:spcBef>
                <a:spcPct val="20000"/>
              </a:spcBef>
              <a:buClr>
                <a:schemeClr val="accent2"/>
              </a:buClr>
              <a:buFont typeface="Arial" charset="0"/>
              <a:buChar char="•"/>
              <a:defRPr sz="2000">
                <a:solidFill>
                  <a:schemeClr val="tx2"/>
                </a:solidFill>
                <a:latin typeface="Century Gothic" charset="0"/>
              </a:defRPr>
            </a:lvl2pPr>
            <a:lvl3pPr marL="1143000" indent="-228600">
              <a:spcBef>
                <a:spcPct val="20000"/>
              </a:spcBef>
              <a:buClr>
                <a:srgbClr val="7A6A60"/>
              </a:buClr>
              <a:buFont typeface="Arial" charset="0"/>
              <a:buChar char="•"/>
              <a:defRPr>
                <a:solidFill>
                  <a:schemeClr val="tx2"/>
                </a:solidFill>
                <a:latin typeface="Century Gothic" charset="0"/>
              </a:defRPr>
            </a:lvl3pPr>
            <a:lvl4pPr marL="1600200" indent="-228600">
              <a:spcBef>
                <a:spcPct val="20000"/>
              </a:spcBef>
              <a:buClr>
                <a:srgbClr val="B4936D"/>
              </a:buClr>
              <a:buFont typeface="Arial" charset="0"/>
              <a:buChar char="•"/>
              <a:defRPr sz="1600">
                <a:solidFill>
                  <a:schemeClr val="tx2"/>
                </a:solidFill>
                <a:latin typeface="Century Gothic" charset="0"/>
              </a:defRPr>
            </a:lvl4pPr>
            <a:lvl5pPr marL="2057400" indent="-228600">
              <a:spcBef>
                <a:spcPct val="20000"/>
              </a:spcBef>
              <a:buClr>
                <a:srgbClr val="67787B"/>
              </a:buClr>
              <a:buFont typeface="Arial" charset="0"/>
              <a:buChar char="•"/>
              <a:defRPr sz="16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9pPr>
          </a:lstStyle>
          <a:p>
            <a:pPr algn="r" eaLnBrk="1" hangingPunct="1">
              <a:spcBef>
                <a:spcPct val="0"/>
              </a:spcBef>
              <a:buClrTx/>
              <a:buFontTx/>
              <a:buNone/>
            </a:pPr>
            <a:r>
              <a:rPr lang="en-GB" altLang="x-none" sz="1400">
                <a:solidFill>
                  <a:schemeClr val="tx1">
                    <a:lumMod val="75000"/>
                    <a:lumOff val="25000"/>
                  </a:schemeClr>
                </a:solidFill>
                <a:latin typeface="+mn-lt"/>
                <a:ea typeface="Rockwell Extra Bold" charset="0"/>
                <a:cs typeface="Rockwell Extra Bold" charset="0"/>
              </a:rPr>
              <a:t>Source: Equality and human rights commission (2015) Is Britain fairer?</a:t>
            </a:r>
          </a:p>
        </p:txBody>
      </p:sp>
    </p:spTree>
    <p:extLst>
      <p:ext uri="{BB962C8B-B14F-4D97-AF65-F5344CB8AC3E}">
        <p14:creationId xmlns:p14="http://schemas.microsoft.com/office/powerpoint/2010/main" val="4015598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Employment rates by ethnicity in Great  Britain(%)</a:t>
            </a:r>
            <a:endParaRPr lang="en-GB"/>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55576" y="1772816"/>
            <a:ext cx="7510667" cy="4336892"/>
          </a:xfrm>
        </p:spPr>
      </p:pic>
      <p:sp>
        <p:nvSpPr>
          <p:cNvPr id="22531" name="TextBox 3"/>
          <p:cNvSpPr txBox="1">
            <a:spLocks noChangeArrowheads="1"/>
          </p:cNvSpPr>
          <p:nvPr/>
        </p:nvSpPr>
        <p:spPr bwMode="auto">
          <a:xfrm>
            <a:off x="1331640" y="6269446"/>
            <a:ext cx="71294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charset="0"/>
              <a:buChar char="•"/>
              <a:defRPr sz="2400">
                <a:solidFill>
                  <a:schemeClr val="tx2"/>
                </a:solidFill>
                <a:latin typeface="Century Gothic" charset="0"/>
              </a:defRPr>
            </a:lvl1pPr>
            <a:lvl2pPr marL="742950" indent="-285750">
              <a:spcBef>
                <a:spcPct val="20000"/>
              </a:spcBef>
              <a:buClr>
                <a:schemeClr val="accent2"/>
              </a:buClr>
              <a:buFont typeface="Arial" charset="0"/>
              <a:buChar char="•"/>
              <a:defRPr sz="2000">
                <a:solidFill>
                  <a:schemeClr val="tx2"/>
                </a:solidFill>
                <a:latin typeface="Century Gothic" charset="0"/>
              </a:defRPr>
            </a:lvl2pPr>
            <a:lvl3pPr marL="1143000" indent="-228600">
              <a:spcBef>
                <a:spcPct val="20000"/>
              </a:spcBef>
              <a:buClr>
                <a:srgbClr val="7A6A60"/>
              </a:buClr>
              <a:buFont typeface="Arial" charset="0"/>
              <a:buChar char="•"/>
              <a:defRPr>
                <a:solidFill>
                  <a:schemeClr val="tx2"/>
                </a:solidFill>
                <a:latin typeface="Century Gothic" charset="0"/>
              </a:defRPr>
            </a:lvl3pPr>
            <a:lvl4pPr marL="1600200" indent="-228600">
              <a:spcBef>
                <a:spcPct val="20000"/>
              </a:spcBef>
              <a:buClr>
                <a:srgbClr val="B4936D"/>
              </a:buClr>
              <a:buFont typeface="Arial" charset="0"/>
              <a:buChar char="•"/>
              <a:defRPr sz="1600">
                <a:solidFill>
                  <a:schemeClr val="tx2"/>
                </a:solidFill>
                <a:latin typeface="Century Gothic" charset="0"/>
              </a:defRPr>
            </a:lvl4pPr>
            <a:lvl5pPr marL="2057400" indent="-228600">
              <a:spcBef>
                <a:spcPct val="20000"/>
              </a:spcBef>
              <a:buClr>
                <a:srgbClr val="67787B"/>
              </a:buClr>
              <a:buFont typeface="Arial" charset="0"/>
              <a:buChar char="•"/>
              <a:defRPr sz="1600">
                <a:solidFill>
                  <a:schemeClr val="tx2"/>
                </a:solidFill>
                <a:latin typeface="Century Gothic" charset="0"/>
              </a:defRPr>
            </a:lvl5pPr>
            <a:lvl6pPr marL="25146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6pPr>
            <a:lvl7pPr marL="29718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7pPr>
            <a:lvl8pPr marL="34290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8pPr>
            <a:lvl9pPr marL="3886200" indent="-228600" eaLnBrk="0" fontAlgn="base" hangingPunct="0">
              <a:spcBef>
                <a:spcPct val="20000"/>
              </a:spcBef>
              <a:spcAft>
                <a:spcPct val="0"/>
              </a:spcAft>
              <a:buClr>
                <a:srgbClr val="67787B"/>
              </a:buClr>
              <a:buFont typeface="Arial" charset="0"/>
              <a:buChar char="•"/>
              <a:defRPr sz="1600">
                <a:solidFill>
                  <a:schemeClr val="tx2"/>
                </a:solidFill>
                <a:latin typeface="Century Gothic" charset="0"/>
              </a:defRPr>
            </a:lvl9pPr>
          </a:lstStyle>
          <a:p>
            <a:pPr algn="r" eaLnBrk="1" hangingPunct="1">
              <a:spcBef>
                <a:spcPct val="0"/>
              </a:spcBef>
              <a:buClrTx/>
              <a:buFontTx/>
              <a:buNone/>
            </a:pPr>
            <a:r>
              <a:rPr lang="en-GB" altLang="x-none" sz="1600">
                <a:solidFill>
                  <a:schemeClr val="tx1">
                    <a:lumMod val="65000"/>
                    <a:lumOff val="35000"/>
                  </a:schemeClr>
                </a:solidFill>
                <a:latin typeface="+mn-lt"/>
              </a:rPr>
              <a:t>Source: Equality and human rights commission (2015) Is Britain fairer?</a:t>
            </a:r>
          </a:p>
        </p:txBody>
      </p:sp>
    </p:spTree>
    <p:extLst>
      <p:ext uri="{BB962C8B-B14F-4D97-AF65-F5344CB8AC3E}">
        <p14:creationId xmlns:p14="http://schemas.microsoft.com/office/powerpoint/2010/main" val="1623553198"/>
      </p:ext>
    </p:extLst>
  </p:cSld>
  <p:clrMapOvr>
    <a:masterClrMapping/>
  </p:clrMapOvr>
  <p:timing>
    <p:tnLst>
      <p:par>
        <p:cTn id="1" dur="indefinite" restart="never" nodeType="tmRoot"/>
      </p:par>
    </p:tnLst>
  </p:timing>
</p:sld>
</file>

<file path=ppt/theme/theme1.xml><?xml version="1.0" encoding="utf-8"?>
<a:theme xmlns:a="http://schemas.openxmlformats.org/drawingml/2006/main" name="Gail Lecture 2014">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10268</TotalTime>
  <Words>5037</Words>
  <Application>Microsoft Macintosh PowerPoint</Application>
  <PresentationFormat>全屏显示(4:3)</PresentationFormat>
  <Paragraphs>1027</Paragraphs>
  <Slides>61</Slides>
  <Notes>55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61</vt:i4>
      </vt:variant>
    </vt:vector>
  </HeadingPairs>
  <TitlesOfParts>
    <vt:vector size="70" baseType="lpstr">
      <vt:lpstr>Arial</vt:lpstr>
      <vt:lpstr>Calibri</vt:lpstr>
      <vt:lpstr>ＭＳ Ｐゴシック</vt:lpstr>
      <vt:lpstr>ＭＳ ゴシック</vt:lpstr>
      <vt:lpstr>Rockwell</vt:lpstr>
      <vt:lpstr>Rockwell Extra Bold</vt:lpstr>
      <vt:lpstr>Times New Roman</vt:lpstr>
      <vt:lpstr>Wingdings</vt:lpstr>
      <vt:lpstr>Gail Lecture 2014</vt:lpstr>
      <vt:lpstr>Managing Equality and Diversity</vt:lpstr>
      <vt:lpstr>Key aim of today:</vt:lpstr>
      <vt:lpstr>Why be concerned with equality and diversity?</vt:lpstr>
      <vt:lpstr>Equality Act 2010</vt:lpstr>
      <vt:lpstr>Definitions of terms </vt:lpstr>
      <vt:lpstr>More definitions </vt:lpstr>
      <vt:lpstr>Example: Positive Action at BBC Scotland </vt:lpstr>
      <vt:lpstr>Employment rates in Great Britain by…</vt:lpstr>
      <vt:lpstr>Employment rates by ethnicity in Great  Britain(%)</vt:lpstr>
      <vt:lpstr>Gender: Employment rates of men and women in selected countries</vt:lpstr>
      <vt:lpstr>Part-time employment and the gender pay gap in selected countries</vt:lpstr>
      <vt:lpstr>Employment rate by ethnicity in the UK – men (%)</vt:lpstr>
      <vt:lpstr>Employment rate by ethnicity in the UK – woman (%)</vt:lpstr>
      <vt:lpstr>Employment by occupation</vt:lpstr>
      <vt:lpstr>Male employment by major occupational group and ethnicity (%)</vt:lpstr>
      <vt:lpstr>Female employment by major occupational group and ethnicity (%)</vt:lpstr>
      <vt:lpstr>New debate on social class inequality</vt:lpstr>
      <vt:lpstr>UK: Women in business (%)</vt:lpstr>
      <vt:lpstr>UK: other positions of influence (%)</vt:lpstr>
      <vt:lpstr>Addressing inequality</vt:lpstr>
      <vt:lpstr>Theorising inequality: the case of gender </vt:lpstr>
      <vt:lpstr>What explanation does Sandberg give? </vt:lpstr>
      <vt:lpstr>Addressing inequality in the workplace </vt:lpstr>
      <vt:lpstr>Equal Opportunities approach</vt:lpstr>
      <vt:lpstr>Equality opportunities in workplaces</vt:lpstr>
      <vt:lpstr>Example of formalisation: Case Study of WorldMedia’s attempts to tackle under-representation of ethnic minorities </vt:lpstr>
      <vt:lpstr>Formalisation to tackle lack of ethnic diversity </vt:lpstr>
      <vt:lpstr>The reality: informality plus too much formalisation  </vt:lpstr>
      <vt:lpstr>An exception that used evaluative judgements </vt:lpstr>
      <vt:lpstr>Why in this does did formalisation not create equal opportunity? </vt:lpstr>
      <vt:lpstr>Formalisation should lead to recruitment on suitability and not acceptability but…</vt:lpstr>
      <vt:lpstr>Example of compliance:  age legislation </vt:lpstr>
      <vt:lpstr>Perceived importance of drivers for change in relation to age discrimination in the workplace</vt:lpstr>
      <vt:lpstr>Perceived benefits of a workforce that includes people of all ages</vt:lpstr>
      <vt:lpstr>Equal Opportunities Approach: problems and criticisms</vt:lpstr>
      <vt:lpstr>Characteristics covered in Organizational Written Equality policies </vt:lpstr>
      <vt:lpstr>Special procedures to attract job applicants (%) </vt:lpstr>
      <vt:lpstr>Action to combat discrimination (row %) </vt:lpstr>
      <vt:lpstr>1990s - A shift to managing diversity /Diversity Management</vt:lpstr>
      <vt:lpstr>More definitions</vt:lpstr>
      <vt:lpstr>Diversity Management</vt:lpstr>
      <vt:lpstr>Diversity management versus Equal Opportunities</vt:lpstr>
      <vt:lpstr>Diversity management: issues to discuss</vt:lpstr>
      <vt:lpstr>Is it just a rhetorical shift?</vt:lpstr>
      <vt:lpstr>Kandola and Fullerton argue they are different…</vt:lpstr>
      <vt:lpstr>Kandola and Fullerton argue they are different…</vt:lpstr>
      <vt:lpstr>Is managing diversity different from equal opportunities approach? </vt:lpstr>
      <vt:lpstr>The same finance manager…..</vt:lpstr>
      <vt:lpstr>Is the business case for equality and diversity ‘fatally flawed’? (Noon, 2007)</vt:lpstr>
      <vt:lpstr>Focus on business case for diversity: matching employees to customers</vt:lpstr>
      <vt:lpstr>Proportion of African American Managers in stores by customers income and race</vt:lpstr>
      <vt:lpstr>What does the previous table show?</vt:lpstr>
      <vt:lpstr>Employment outcomes for store managers by race</vt:lpstr>
      <vt:lpstr>Business case: is diversity good for team performance?  </vt:lpstr>
      <vt:lpstr>Shift from diversity to inclusion – is it just a fashion? </vt:lpstr>
      <vt:lpstr>Other definitions of inclusion </vt:lpstr>
      <vt:lpstr>Is inclusion just a new fashion? </vt:lpstr>
      <vt:lpstr>What have Hush Puppies got to do with diversity? </vt:lpstr>
      <vt:lpstr>Gladwell’s Epidemic and Tipping Point: From Diversity to Inclusion?  </vt:lpstr>
      <vt:lpstr>Beyond the business case for equality: A Multi-pronged Approach (Dickens, 1999)</vt:lpstr>
      <vt:lpstr>Issues and overview </vt:lpstr>
    </vt:vector>
  </TitlesOfParts>
  <Company>UMIST</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Diversity and Discrimination At Work</dc:title>
  <dc:creator>acox</dc:creator>
  <cp:lastModifiedBy>peng wang</cp:lastModifiedBy>
  <cp:revision>353</cp:revision>
  <cp:lastPrinted>2014-02-17T06:09:31Z</cp:lastPrinted>
  <dcterms:created xsi:type="dcterms:W3CDTF">2006-02-08T16:01:20Z</dcterms:created>
  <dcterms:modified xsi:type="dcterms:W3CDTF">2017-05-26T19:20:17Z</dcterms:modified>
</cp:coreProperties>
</file>