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6"/>
  </p:handoutMasterIdLst>
  <p:sldIdLst>
    <p:sldId id="256" r:id="rId2"/>
    <p:sldId id="257" r:id="rId3"/>
    <p:sldId id="258" r:id="rId4"/>
    <p:sldId id="268" r:id="rId5"/>
    <p:sldId id="270" r:id="rId6"/>
    <p:sldId id="271" r:id="rId7"/>
    <p:sldId id="272" r:id="rId8"/>
    <p:sldId id="280" r:id="rId9"/>
    <p:sldId id="282" r:id="rId10"/>
    <p:sldId id="281" r:id="rId11"/>
    <p:sldId id="259" r:id="rId12"/>
    <p:sldId id="273" r:id="rId13"/>
    <p:sldId id="274" r:id="rId14"/>
    <p:sldId id="260" r:id="rId15"/>
    <p:sldId id="284" r:id="rId16"/>
    <p:sldId id="279" r:id="rId17"/>
    <p:sldId id="285" r:id="rId18"/>
    <p:sldId id="286" r:id="rId19"/>
    <p:sldId id="287" r:id="rId20"/>
    <p:sldId id="263" r:id="rId21"/>
    <p:sldId id="264" r:id="rId22"/>
    <p:sldId id="265" r:id="rId23"/>
    <p:sldId id="289" r:id="rId24"/>
    <p:sldId id="266" r:id="rId25"/>
  </p:sldIdLst>
  <p:sldSz cx="9144000" cy="6858000" type="screen4x3"/>
  <p:notesSz cx="9144000" cy="6858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9966FF"/>
    <a:srgbClr val="006666"/>
    <a:srgbClr val="DDDDDD"/>
    <a:srgbClr val="D60093"/>
    <a:srgbClr val="660066"/>
    <a:srgbClr val="CCFF66"/>
    <a:srgbClr val="006600"/>
    <a:srgbClr val="FF66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/>
    <p:restoredTop sz="94676"/>
  </p:normalViewPr>
  <p:slideViewPr>
    <p:cSldViewPr>
      <p:cViewPr varScale="1">
        <p:scale>
          <a:sx n="106" d="100"/>
          <a:sy n="106" d="100"/>
        </p:scale>
        <p:origin x="178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handoutMaster" Target="handoutMasters/handout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E5CD6-7990-4F41-83FD-EA3ECD0B21C6}" type="datetimeFigureOut">
              <a:rPr lang="en-GB" smtClean="0"/>
              <a:t>26/05/2017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A7490-45BC-4C79-B08C-AA34E67C99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69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366FD-64AB-44C7-AAD3-686216C786B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DB34D-1566-4FA6-AFB3-CB11225DE4A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3D324-CC36-4CA9-8775-E2E329FC86F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9FC68DC-19B6-486D-8FFC-236C972869F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84CE1-C2A8-46E5-9FC5-358D64B96C6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F0DE77-2582-46CA-9E18-83816BCB9B0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1E7AF-0DFD-4E4B-BC6F-335E835DE76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0B338-1C45-468A-93D4-BC288B08E48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302050-2611-4E4C-890A-33EE7D30049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4EE9E2-3A3B-4358-B1C5-E022FED0511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CE2A69-9A5A-4D30-91D8-DEF48A8A80B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E1DAB-C3CC-4801-972C-9ABEDA73876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F7D388-A66F-4B1A-9470-8BD86B92B8B9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476250"/>
            <a:ext cx="7772400" cy="19431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GB" sz="3600" b="1" dirty="0">
                <a:solidFill>
                  <a:schemeClr val="bg1"/>
                </a:solidFill>
              </a:rPr>
              <a:t>Theories of Pay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708275"/>
            <a:ext cx="6400800" cy="3744913"/>
          </a:xfrm>
        </p:spPr>
        <p:txBody>
          <a:bodyPr/>
          <a:lstStyle/>
          <a:p>
            <a:pPr marL="806450" indent="-174625"/>
            <a:endParaRPr lang="en-GB" sz="2400" dirty="0">
              <a:solidFill>
                <a:schemeClr val="bg2"/>
              </a:solidFill>
            </a:endParaRPr>
          </a:p>
          <a:p>
            <a:pPr marL="806450" indent="-174625"/>
            <a:endParaRPr lang="en-GB" sz="2400" dirty="0">
              <a:solidFill>
                <a:schemeClr val="bg2"/>
              </a:solidFill>
            </a:endParaRPr>
          </a:p>
          <a:p>
            <a:pPr marL="806450" indent="-174625"/>
            <a:r>
              <a:rPr lang="en-GB" sz="2000" i="1" dirty="0"/>
              <a:t>Outline</a:t>
            </a:r>
          </a:p>
          <a:p>
            <a:pPr marL="806450" indent="-174625" algn="l">
              <a:buFontTx/>
              <a:buChar char="•"/>
            </a:pPr>
            <a:r>
              <a:rPr lang="en-GB" sz="2000" dirty="0"/>
              <a:t>Economics, sociology and industrial relations approaches to pay</a:t>
            </a:r>
          </a:p>
          <a:p>
            <a:pPr marL="806450" indent="-174625" algn="l">
              <a:buFontTx/>
              <a:buChar char="•"/>
            </a:pPr>
            <a:r>
              <a:rPr lang="en-GB" sz="2000" dirty="0"/>
              <a:t>Examples of applications</a:t>
            </a:r>
          </a:p>
          <a:p>
            <a:pPr marL="806450" indent="-174625" algn="l">
              <a:buFontTx/>
              <a:buChar char="•"/>
            </a:pPr>
            <a:r>
              <a:rPr lang="en-GB" sz="2000" dirty="0"/>
              <a:t>Diverse competing functions of pay</a:t>
            </a:r>
          </a:p>
          <a:p>
            <a:pPr marL="806450" indent="-174625">
              <a:buFontTx/>
              <a:buChar char="•"/>
            </a:pPr>
            <a:endParaRPr lang="en-GB" sz="2000" dirty="0"/>
          </a:p>
          <a:p>
            <a:pPr marL="806450" indent="-174625">
              <a:buFontTx/>
              <a:buChar char="•"/>
            </a:pPr>
            <a:endParaRPr lang="en-GB" sz="20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ln>
            <a:solidFill>
              <a:srgbClr val="660066"/>
            </a:solidFill>
          </a:ln>
        </p:spPr>
        <p:txBody>
          <a:bodyPr/>
          <a:lstStyle/>
          <a:p>
            <a:r>
              <a:rPr lang="en-GB" sz="2400" dirty="0">
                <a:solidFill>
                  <a:srgbClr val="D60093"/>
                </a:solidFill>
              </a:rPr>
              <a:t>The welfare state </a:t>
            </a:r>
            <a:r>
              <a:rPr lang="en-GB" sz="2400" dirty="0" smtClean="0">
                <a:solidFill>
                  <a:srgbClr val="D60093"/>
                </a:solidFill>
              </a:rPr>
              <a:t>influences the </a:t>
            </a:r>
            <a:r>
              <a:rPr lang="en-GB" sz="2400" dirty="0">
                <a:solidFill>
                  <a:srgbClr val="D60093"/>
                </a:solidFill>
              </a:rPr>
              <a:t>wage: </a:t>
            </a:r>
            <a:r>
              <a:rPr lang="en-GB" sz="2400" dirty="0" err="1">
                <a:solidFill>
                  <a:srgbClr val="D60093"/>
                </a:solidFill>
              </a:rPr>
              <a:t>eg</a:t>
            </a:r>
            <a:r>
              <a:rPr lang="en-GB" sz="2400" dirty="0">
                <a:solidFill>
                  <a:srgbClr val="D60093"/>
                </a:solidFill>
              </a:rPr>
              <a:t>. a male breadwinner welfare state incorporates a bias towards high pay for men and low pay for women</a:t>
            </a:r>
          </a:p>
          <a:p>
            <a:r>
              <a:rPr lang="en-GB" sz="2400" dirty="0">
                <a:solidFill>
                  <a:srgbClr val="D60093"/>
                </a:solidFill>
              </a:rPr>
              <a:t>Government intervention shapes what is acceptable as a low wage (</a:t>
            </a:r>
            <a:r>
              <a:rPr lang="en-GB" sz="2400" dirty="0" err="1">
                <a:solidFill>
                  <a:srgbClr val="D60093"/>
                </a:solidFill>
              </a:rPr>
              <a:t>eg</a:t>
            </a:r>
            <a:r>
              <a:rPr lang="en-GB" sz="2400" dirty="0">
                <a:solidFill>
                  <a:srgbClr val="D60093"/>
                </a:solidFill>
              </a:rPr>
              <a:t>. minimum wage, tax credits, unemployment benefits, etc.)</a:t>
            </a:r>
          </a:p>
          <a:p>
            <a:r>
              <a:rPr lang="en-GB" sz="2400" dirty="0">
                <a:solidFill>
                  <a:srgbClr val="D60093"/>
                </a:solidFill>
              </a:rPr>
              <a:t>Rules of corporate governance shape what is possible at the top end of the wage structure to reward high earners</a:t>
            </a:r>
          </a:p>
          <a:p>
            <a:r>
              <a:rPr lang="en-GB" sz="2400" dirty="0">
                <a:solidFill>
                  <a:srgbClr val="D60093"/>
                </a:solidFill>
              </a:rPr>
              <a:t>Reputation of training systems influence match between skill/qualification and wage</a:t>
            </a:r>
          </a:p>
          <a:p>
            <a:pPr>
              <a:buFontTx/>
              <a:buNone/>
            </a:pPr>
            <a:endParaRPr lang="en-GB" sz="2400" dirty="0">
              <a:solidFill>
                <a:srgbClr val="D60093"/>
              </a:solidFill>
            </a:endParaRPr>
          </a:p>
          <a:p>
            <a:endParaRPr lang="en-GB" sz="2400" dirty="0">
              <a:solidFill>
                <a:srgbClr val="D60093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/>
          <a:lstStyle/>
          <a:p>
            <a:pPr algn="l"/>
            <a:r>
              <a:rPr lang="en-GB" sz="3200" b="1" dirty="0">
                <a:solidFill>
                  <a:schemeClr val="bg1"/>
                </a:solidFill>
              </a:rPr>
              <a:t>2. Sociology:</a:t>
            </a:r>
            <a:r>
              <a:rPr lang="en-GB" sz="3200" dirty="0">
                <a:solidFill>
                  <a:srgbClr val="660066"/>
                </a:solidFill>
              </a:rPr>
              <a:t/>
            </a:r>
            <a:br>
              <a:rPr lang="en-GB" sz="3200" dirty="0">
                <a:solidFill>
                  <a:srgbClr val="660066"/>
                </a:solidFill>
              </a:rPr>
            </a:br>
            <a:r>
              <a:rPr lang="en-GB" sz="3200" dirty="0">
                <a:solidFill>
                  <a:srgbClr val="660066"/>
                </a:solidFill>
              </a:rPr>
              <a:t> </a:t>
            </a:r>
            <a:r>
              <a:rPr lang="en-GB" sz="3200" i="1" dirty="0">
                <a:solidFill>
                  <a:schemeClr val="accent2">
                    <a:lumMod val="75000"/>
                  </a:schemeClr>
                </a:solidFill>
              </a:rPr>
              <a:t>Wage as shaped by wider societal system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en-GB" sz="3200" dirty="0">
                <a:solidFill>
                  <a:schemeClr val="bg1"/>
                </a:solidFill>
              </a:rPr>
              <a:t>3. Industrial relations/ institutional theory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i="1" dirty="0">
                <a:solidFill>
                  <a:schemeClr val="bg1"/>
                </a:solidFill>
              </a:rPr>
              <a:t>Wage as outcome of competing interests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529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GB" sz="2400" dirty="0"/>
              <a:t>Unlike economics, no universally accepted theory of what determines pay or of what payment practices are most appropriate for a given set of conditions</a:t>
            </a:r>
          </a:p>
          <a:p>
            <a:r>
              <a:rPr lang="en-GB" sz="2400" dirty="0"/>
              <a:t>Rejects notions of a market rate, equilibrium wage, law of one price</a:t>
            </a:r>
          </a:p>
          <a:p>
            <a:endParaRPr lang="en-GB" sz="1200" dirty="0"/>
          </a:p>
          <a:p>
            <a:pPr>
              <a:buFont typeface="Wingdings" pitchFamily="2" charset="2"/>
              <a:buChar char="Ø"/>
            </a:pPr>
            <a:r>
              <a:rPr lang="en-GB" sz="2400" dirty="0"/>
              <a:t>For IR theory, </a:t>
            </a:r>
            <a:r>
              <a:rPr lang="en-GB" sz="2400" b="1" dirty="0"/>
              <a:t>pay determination is contested</a:t>
            </a:r>
          </a:p>
          <a:p>
            <a:pPr>
              <a:buFont typeface="Wingdings" pitchFamily="2" charset="2"/>
              <a:buChar char="Ø"/>
            </a:pPr>
            <a:r>
              <a:rPr lang="en-GB" sz="2400" dirty="0"/>
              <a:t>Changes in supply and demand matter but so too does conflict – over relative value of jobs and occupations, differentials between rich and poor, use of seniority or merit pay, etc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en-GB" sz="3200" dirty="0">
                <a:solidFill>
                  <a:schemeClr val="bg1"/>
                </a:solidFill>
              </a:rPr>
              <a:t>3. Industrial relations/ institutional theory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i="1" dirty="0">
                <a:solidFill>
                  <a:schemeClr val="bg1"/>
                </a:solidFill>
              </a:rPr>
              <a:t>Wage as outcome of competing interests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8291512" cy="43497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457200" indent="-457200">
              <a:lnSpc>
                <a:spcPct val="80000"/>
              </a:lnSpc>
            </a:pPr>
            <a:r>
              <a:rPr lang="en-GB" sz="2400" dirty="0"/>
              <a:t>The contest over pay takes place at different levels and between different actors and involving formal and informal processes:</a:t>
            </a:r>
          </a:p>
          <a:p>
            <a:pPr marL="457200" indent="-457200">
              <a:lnSpc>
                <a:spcPct val="80000"/>
              </a:lnSpc>
            </a:pPr>
            <a:endParaRPr lang="en-GB" sz="1000" dirty="0"/>
          </a:p>
          <a:p>
            <a:pPr marL="838200" lvl="1" indent="-381000">
              <a:lnSpc>
                <a:spcPct val="80000"/>
              </a:lnSpc>
              <a:buFontTx/>
              <a:buAutoNum type="alphaLcParenR"/>
            </a:pPr>
            <a:r>
              <a:rPr lang="en-GB" sz="2000" dirty="0"/>
              <a:t>Principal social actors:</a:t>
            </a:r>
          </a:p>
          <a:p>
            <a:pPr marL="1257300" lvl="2" indent="-342900">
              <a:lnSpc>
                <a:spcPct val="80000"/>
              </a:lnSpc>
              <a:buFontTx/>
              <a:buChar char="o"/>
            </a:pPr>
            <a:r>
              <a:rPr lang="en-GB" sz="2000" dirty="0"/>
              <a:t>Government intervention (especially minimum wage, extension mechanisms, public sector pay)</a:t>
            </a:r>
          </a:p>
          <a:p>
            <a:pPr marL="1257300" lvl="2" indent="-342900">
              <a:lnSpc>
                <a:spcPct val="80000"/>
              </a:lnSpc>
              <a:buFontTx/>
              <a:buChar char="o"/>
            </a:pPr>
            <a:r>
              <a:rPr lang="en-GB" sz="2000" dirty="0"/>
              <a:t>Trade unions</a:t>
            </a:r>
          </a:p>
          <a:p>
            <a:pPr marL="1257300" lvl="2" indent="-342900">
              <a:lnSpc>
                <a:spcPct val="80000"/>
              </a:lnSpc>
              <a:buFontTx/>
              <a:buChar char="o"/>
            </a:pPr>
            <a:r>
              <a:rPr lang="en-GB" sz="2000" dirty="0"/>
              <a:t>Employers and employer associations</a:t>
            </a:r>
          </a:p>
          <a:p>
            <a:pPr marL="1257300" lvl="2" indent="-342900">
              <a:lnSpc>
                <a:spcPct val="80000"/>
              </a:lnSpc>
              <a:buFontTx/>
              <a:buChar char="o"/>
            </a:pPr>
            <a:endParaRPr lang="en-GB" sz="1000" dirty="0"/>
          </a:p>
          <a:p>
            <a:pPr marL="838200" lvl="1" indent="-381000">
              <a:lnSpc>
                <a:spcPct val="80000"/>
              </a:lnSpc>
              <a:buFontTx/>
              <a:buAutoNum type="alphaLcParenR" startAt="2"/>
            </a:pPr>
            <a:r>
              <a:rPr lang="en-GB" sz="2000" dirty="0"/>
              <a:t>Other competing interest groups:</a:t>
            </a:r>
          </a:p>
          <a:p>
            <a:pPr marL="1257300" lvl="2" indent="-342900">
              <a:lnSpc>
                <a:spcPct val="80000"/>
              </a:lnSpc>
              <a:buFontTx/>
              <a:buChar char="o"/>
            </a:pPr>
            <a:r>
              <a:rPr lang="en-GB" sz="2000" dirty="0"/>
              <a:t>Organised </a:t>
            </a:r>
            <a:r>
              <a:rPr lang="en-GB" sz="2000" dirty="0" err="1"/>
              <a:t>vs</a:t>
            </a:r>
            <a:r>
              <a:rPr lang="en-GB" sz="2000" dirty="0"/>
              <a:t> unorganised</a:t>
            </a:r>
          </a:p>
          <a:p>
            <a:pPr marL="1257300" lvl="2" indent="-342900">
              <a:lnSpc>
                <a:spcPct val="80000"/>
              </a:lnSpc>
              <a:buFontTx/>
              <a:buChar char="o"/>
            </a:pPr>
            <a:r>
              <a:rPr lang="en-GB" sz="2000" dirty="0"/>
              <a:t>Skilled </a:t>
            </a:r>
            <a:r>
              <a:rPr lang="en-GB" sz="2000" dirty="0" err="1"/>
              <a:t>vs</a:t>
            </a:r>
            <a:r>
              <a:rPr lang="en-GB" sz="2000" dirty="0"/>
              <a:t> less skilled</a:t>
            </a:r>
          </a:p>
          <a:p>
            <a:pPr marL="1257300" lvl="2" indent="-342900">
              <a:lnSpc>
                <a:spcPct val="80000"/>
              </a:lnSpc>
              <a:buFontTx/>
              <a:buChar char="o"/>
            </a:pPr>
            <a:r>
              <a:rPr lang="en-GB" sz="2000" dirty="0"/>
              <a:t>Qualified </a:t>
            </a:r>
            <a:r>
              <a:rPr lang="en-GB" sz="2000" dirty="0" err="1"/>
              <a:t>vs</a:t>
            </a:r>
            <a:r>
              <a:rPr lang="en-GB" sz="2000" dirty="0"/>
              <a:t> unqualified</a:t>
            </a:r>
          </a:p>
          <a:p>
            <a:pPr marL="457200" indent="-457200">
              <a:lnSpc>
                <a:spcPct val="80000"/>
              </a:lnSpc>
            </a:pPr>
            <a:endParaRPr lang="en-GB" sz="2400" dirty="0"/>
          </a:p>
          <a:p>
            <a:pPr marL="457200" indent="-457200">
              <a:lnSpc>
                <a:spcPct val="80000"/>
              </a:lnSpc>
            </a:pPr>
            <a:endParaRPr lang="en-GB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en-GB" sz="3200" dirty="0">
                <a:solidFill>
                  <a:schemeClr val="bg1"/>
                </a:solidFill>
              </a:rPr>
              <a:t>3. Industrial relations/ institutional theory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i="1" dirty="0">
                <a:solidFill>
                  <a:schemeClr val="bg1"/>
                </a:solidFill>
              </a:rPr>
              <a:t>Wage as outcome of competing interests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529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457200" indent="-457200">
              <a:lnSpc>
                <a:spcPct val="90000"/>
              </a:lnSpc>
            </a:pPr>
            <a:r>
              <a:rPr lang="en-GB" sz="2800" dirty="0"/>
              <a:t>Emphasis on institutions (and actors) as a fundamental component shaping the long-run trajectory of pay:</a:t>
            </a:r>
          </a:p>
          <a:p>
            <a:pPr marL="838200" lvl="1" indent="-381000">
              <a:lnSpc>
                <a:spcPct val="90000"/>
              </a:lnSpc>
            </a:pPr>
            <a:r>
              <a:rPr lang="en-GB" sz="2400" dirty="0"/>
              <a:t>Governments may legislate for minimum wages or for equal pay for women</a:t>
            </a:r>
          </a:p>
          <a:p>
            <a:pPr marL="838200" lvl="1" indent="-381000">
              <a:lnSpc>
                <a:spcPct val="90000"/>
              </a:lnSpc>
            </a:pPr>
            <a:r>
              <a:rPr lang="en-GB" sz="2400" dirty="0"/>
              <a:t>Impact of unions and employers on pay depends very much on their degree of organisation – do they act in a coordinated or fragmented manner? Is pay negotiated centrally or at the workplace level?</a:t>
            </a:r>
          </a:p>
          <a:p>
            <a:pPr marL="838200" lvl="1" indent="-381000">
              <a:lnSpc>
                <a:spcPct val="90000"/>
              </a:lnSpc>
            </a:pPr>
            <a:r>
              <a:rPr lang="en-GB" sz="2400" dirty="0"/>
              <a:t>Union/employer impact also depends on their strategy – focus on improving opportunities for pay progression? Or on reducing wage inequalities, or defending premiums for unsocial hours working?</a:t>
            </a:r>
          </a:p>
          <a:p>
            <a:pPr marL="457200" indent="-457200">
              <a:lnSpc>
                <a:spcPct val="90000"/>
              </a:lnSpc>
            </a:pPr>
            <a:endParaRPr lang="en-GB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80000"/>
              </a:lnSpc>
            </a:pPr>
            <a:r>
              <a:rPr lang="en-GB" sz="2800" dirty="0"/>
              <a:t>IR approach conceptualises the </a:t>
            </a:r>
            <a:r>
              <a:rPr lang="en-GB" sz="2800" b="1" dirty="0"/>
              <a:t>wage as a rule</a:t>
            </a:r>
            <a:r>
              <a:rPr lang="en-GB" sz="2800" dirty="0"/>
              <a:t>, not as a single price for a piece of work</a:t>
            </a:r>
          </a:p>
          <a:p>
            <a:pPr lvl="1">
              <a:lnSpc>
                <a:spcPct val="80000"/>
              </a:lnSpc>
            </a:pPr>
            <a:r>
              <a:rPr lang="en-GB" sz="2400" dirty="0"/>
              <a:t>The wage rule may vary by workforce group, by workplaces, sector or country</a:t>
            </a:r>
          </a:p>
          <a:p>
            <a:pPr lvl="1">
              <a:lnSpc>
                <a:spcPct val="80000"/>
              </a:lnSpc>
            </a:pPr>
            <a:r>
              <a:rPr lang="en-GB" sz="2400" dirty="0"/>
              <a:t>It may include basic pay, incentive payments, overtime, shift </a:t>
            </a:r>
            <a:r>
              <a:rPr lang="en-GB" sz="2400" dirty="0" err="1"/>
              <a:t>premia</a:t>
            </a:r>
            <a:r>
              <a:rPr lang="en-GB" sz="2400" dirty="0"/>
              <a:t>, pension contributions, etc.</a:t>
            </a:r>
          </a:p>
          <a:p>
            <a:pPr lvl="1">
              <a:lnSpc>
                <a:spcPct val="80000"/>
              </a:lnSpc>
            </a:pPr>
            <a:r>
              <a:rPr lang="en-GB" sz="2400" dirty="0"/>
              <a:t>Firms apply certain classification systems to guide pay structures (</a:t>
            </a:r>
            <a:r>
              <a:rPr lang="en-GB" sz="2400" dirty="0" err="1"/>
              <a:t>eg</a:t>
            </a:r>
            <a:r>
              <a:rPr lang="en-GB" sz="2400" dirty="0"/>
              <a:t>. by skill, by qualification, by responsibility/experience, by length of service)</a:t>
            </a:r>
          </a:p>
          <a:p>
            <a:pPr lvl="1">
              <a:lnSpc>
                <a:spcPct val="80000"/>
              </a:lnSpc>
            </a:pPr>
            <a:r>
              <a:rPr lang="en-GB" sz="2400" dirty="0"/>
              <a:t>Pay may be used to influence worker effort – </a:t>
            </a:r>
            <a:r>
              <a:rPr lang="en-GB" sz="2400" dirty="0" err="1"/>
              <a:t>eg</a:t>
            </a:r>
            <a:r>
              <a:rPr lang="en-GB" sz="2400" dirty="0"/>
              <a:t>. performance pay</a:t>
            </a:r>
          </a:p>
          <a:p>
            <a:pPr lvl="1">
              <a:lnSpc>
                <a:spcPct val="80000"/>
              </a:lnSpc>
            </a:pPr>
            <a:r>
              <a:rPr lang="en-GB" sz="2400" b="1" dirty="0"/>
              <a:t>Important cross-national differences in principles of setting wages</a:t>
            </a:r>
          </a:p>
          <a:p>
            <a:pPr>
              <a:lnSpc>
                <a:spcPct val="80000"/>
              </a:lnSpc>
            </a:pPr>
            <a:endParaRPr lang="en-GB" sz="2800" dirty="0"/>
          </a:p>
          <a:p>
            <a:pPr>
              <a:lnSpc>
                <a:spcPct val="80000"/>
              </a:lnSpc>
            </a:pPr>
            <a:endParaRPr lang="en-GB" sz="2800" dirty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en-GB" sz="3200" dirty="0">
                <a:solidFill>
                  <a:schemeClr val="bg1"/>
                </a:solidFill>
              </a:rPr>
              <a:t>3. Institutional theory/ industrial relations: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i="1" dirty="0">
                <a:solidFill>
                  <a:schemeClr val="bg1"/>
                </a:solidFill>
              </a:rPr>
              <a:t>Wage as management tool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sz="3600" i="1" dirty="0">
                <a:solidFill>
                  <a:srgbClr val="006600"/>
                </a:solidFill>
              </a:rPr>
              <a:t>Lessons from comparative research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196752"/>
            <a:ext cx="4320479" cy="5400898"/>
          </a:xfrm>
          <a:scene3d>
            <a:camera prst="isometricOffAxis1Righ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2400" b="1" dirty="0">
                <a:solidFill>
                  <a:schemeClr val="hlink"/>
                </a:solidFill>
              </a:rPr>
              <a:t>Pay norms not directly related to tasks or performance</a:t>
            </a:r>
          </a:p>
          <a:p>
            <a:pPr marL="93663" indent="-93663">
              <a:lnSpc>
                <a:spcPct val="80000"/>
              </a:lnSpc>
            </a:pPr>
            <a:endParaRPr lang="en-GB" sz="1800" b="1" dirty="0">
              <a:solidFill>
                <a:schemeClr val="hlink"/>
              </a:solidFill>
            </a:endParaRPr>
          </a:p>
          <a:p>
            <a:pPr marL="93663" indent="-93663">
              <a:lnSpc>
                <a:spcPct val="80000"/>
              </a:lnSpc>
            </a:pPr>
            <a:r>
              <a:rPr lang="en-GB" sz="1800" b="1" dirty="0">
                <a:solidFill>
                  <a:schemeClr val="hlink"/>
                </a:solidFill>
              </a:rPr>
              <a:t>Needs based pay</a:t>
            </a:r>
          </a:p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1800" dirty="0" err="1">
                <a:solidFill>
                  <a:schemeClr val="tx1"/>
                </a:solidFill>
              </a:rPr>
              <a:t>Nenko</a:t>
            </a:r>
            <a:r>
              <a:rPr lang="en-GB" sz="1800" dirty="0">
                <a:solidFill>
                  <a:schemeClr val="tx1"/>
                </a:solidFill>
              </a:rPr>
              <a:t>/life cycle - Japan</a:t>
            </a:r>
          </a:p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1800" dirty="0">
                <a:solidFill>
                  <a:schemeClr val="tx1"/>
                </a:solidFill>
              </a:rPr>
              <a:t>Social reproduction needs – indexation-France </a:t>
            </a:r>
          </a:p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1800" dirty="0">
                <a:solidFill>
                  <a:schemeClr val="tx1"/>
                </a:solidFill>
              </a:rPr>
              <a:t>Social benefits-(housing, health etc)- China (housing, welfare), USA (health)</a:t>
            </a:r>
          </a:p>
          <a:p>
            <a:pPr marL="93663" indent="-93663">
              <a:lnSpc>
                <a:spcPct val="80000"/>
              </a:lnSpc>
            </a:pPr>
            <a:endParaRPr lang="en-GB" sz="1800" b="1" dirty="0">
              <a:solidFill>
                <a:schemeClr val="hlink"/>
              </a:solidFill>
            </a:endParaRPr>
          </a:p>
          <a:p>
            <a:pPr marL="93663" indent="-93663">
              <a:lnSpc>
                <a:spcPct val="80000"/>
              </a:lnSpc>
            </a:pPr>
            <a:r>
              <a:rPr lang="en-GB" sz="1800" b="1" dirty="0">
                <a:solidFill>
                  <a:schemeClr val="hlink"/>
                </a:solidFill>
              </a:rPr>
              <a:t>Seniority pay/ stage in career</a:t>
            </a:r>
          </a:p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1800" dirty="0">
                <a:solidFill>
                  <a:schemeClr val="tx1"/>
                </a:solidFill>
              </a:rPr>
              <a:t>France, Italy</a:t>
            </a:r>
          </a:p>
          <a:p>
            <a:pPr marL="93663" indent="-93663">
              <a:lnSpc>
                <a:spcPct val="80000"/>
              </a:lnSpc>
            </a:pPr>
            <a:endParaRPr lang="en-GB" sz="1800" b="1" dirty="0">
              <a:solidFill>
                <a:schemeClr val="hlink"/>
              </a:solidFill>
            </a:endParaRPr>
          </a:p>
          <a:p>
            <a:pPr marL="93663" indent="-93663">
              <a:lnSpc>
                <a:spcPct val="80000"/>
              </a:lnSpc>
            </a:pPr>
            <a:r>
              <a:rPr lang="en-GB" sz="1800" b="1" dirty="0">
                <a:solidFill>
                  <a:schemeClr val="hlink"/>
                </a:solidFill>
              </a:rPr>
              <a:t>Qualification/ status based pay</a:t>
            </a:r>
          </a:p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1800" dirty="0">
                <a:solidFill>
                  <a:schemeClr val="tx1"/>
                </a:solidFill>
              </a:rPr>
              <a:t>Qualification level in Germany</a:t>
            </a:r>
          </a:p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1800" dirty="0">
                <a:solidFill>
                  <a:schemeClr val="tx1"/>
                </a:solidFill>
              </a:rPr>
              <a:t>Blue/white collar divide- Belgium</a:t>
            </a:r>
          </a:p>
          <a:p>
            <a:pPr marL="93663" indent="-93663">
              <a:lnSpc>
                <a:spcPct val="80000"/>
              </a:lnSpc>
            </a:pPr>
            <a:endParaRPr lang="en-GB" sz="1800" dirty="0"/>
          </a:p>
          <a:p>
            <a:pPr marL="93663" indent="-93663">
              <a:lnSpc>
                <a:spcPct val="80000"/>
              </a:lnSpc>
            </a:pPr>
            <a:endParaRPr lang="en-GB" sz="1800" dirty="0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99992" y="1268760"/>
            <a:ext cx="4186808" cy="5328890"/>
          </a:xfrm>
          <a:scene3d>
            <a:camera prst="isometricOffAxis2Left"/>
            <a:lightRig rig="threePt" dir="t"/>
          </a:scene3d>
          <a:sp3d>
            <a:bevelT prst="relaxedInse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2400" b="1" dirty="0">
                <a:solidFill>
                  <a:schemeClr val="accent2"/>
                </a:solidFill>
              </a:rPr>
              <a:t>Pay norms linked to production/labour process</a:t>
            </a:r>
          </a:p>
          <a:p>
            <a:pPr marL="93663" indent="-93663">
              <a:lnSpc>
                <a:spcPct val="80000"/>
              </a:lnSpc>
            </a:pPr>
            <a:endParaRPr lang="en-GB" sz="1800" b="1" dirty="0">
              <a:solidFill>
                <a:schemeClr val="accent2"/>
              </a:solidFill>
            </a:endParaRPr>
          </a:p>
          <a:p>
            <a:pPr marL="93663" indent="-93663">
              <a:lnSpc>
                <a:spcPct val="80000"/>
              </a:lnSpc>
            </a:pPr>
            <a:r>
              <a:rPr lang="en-GB" sz="1800" b="1" dirty="0">
                <a:solidFill>
                  <a:schemeClr val="accent2"/>
                </a:solidFill>
              </a:rPr>
              <a:t>Job-based pay/ rate for the job</a:t>
            </a:r>
          </a:p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1800" dirty="0"/>
              <a:t>UK, US (traditional manufacturing)</a:t>
            </a:r>
          </a:p>
          <a:p>
            <a:pPr marL="93663" indent="-93663">
              <a:lnSpc>
                <a:spcPct val="80000"/>
              </a:lnSpc>
            </a:pPr>
            <a:endParaRPr lang="en-GB" sz="1800" b="1" dirty="0">
              <a:solidFill>
                <a:schemeClr val="accent2"/>
              </a:solidFill>
            </a:endParaRPr>
          </a:p>
          <a:p>
            <a:pPr marL="93663" indent="-93663">
              <a:lnSpc>
                <a:spcPct val="80000"/>
              </a:lnSpc>
            </a:pPr>
            <a:r>
              <a:rPr lang="en-GB" sz="1800" b="1" dirty="0">
                <a:solidFill>
                  <a:schemeClr val="accent2"/>
                </a:solidFill>
              </a:rPr>
              <a:t>Pay related to the person</a:t>
            </a:r>
          </a:p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1800" dirty="0"/>
              <a:t>Competence rank- Japan</a:t>
            </a:r>
          </a:p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1800" dirty="0"/>
              <a:t>Individualised pay –US (white collar)</a:t>
            </a:r>
          </a:p>
          <a:p>
            <a:pPr marL="93663" indent="-93663">
              <a:lnSpc>
                <a:spcPct val="80000"/>
              </a:lnSpc>
            </a:pPr>
            <a:endParaRPr lang="en-GB" sz="1800" b="1" dirty="0">
              <a:solidFill>
                <a:schemeClr val="accent2"/>
              </a:solidFill>
            </a:endParaRPr>
          </a:p>
          <a:p>
            <a:pPr marL="93663" indent="-93663">
              <a:lnSpc>
                <a:spcPct val="80000"/>
              </a:lnSpc>
            </a:pPr>
            <a:r>
              <a:rPr lang="en-GB" sz="1800" b="1" dirty="0">
                <a:solidFill>
                  <a:schemeClr val="accent2"/>
                </a:solidFill>
              </a:rPr>
              <a:t>Incentive based payment systems</a:t>
            </a:r>
          </a:p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1800" dirty="0"/>
              <a:t>Output related- piecework</a:t>
            </a:r>
          </a:p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1800" dirty="0"/>
              <a:t>Performance related pay/individual merit-US, UK</a:t>
            </a:r>
          </a:p>
          <a:p>
            <a:pPr marL="93663" indent="-93663">
              <a:lnSpc>
                <a:spcPct val="80000"/>
              </a:lnSpc>
              <a:buFontTx/>
              <a:buNone/>
            </a:pPr>
            <a:r>
              <a:rPr lang="en-GB" sz="1800" dirty="0"/>
              <a:t>Profit sharing- US</a:t>
            </a:r>
          </a:p>
          <a:p>
            <a:pPr marL="93663" indent="-93663">
              <a:lnSpc>
                <a:spcPct val="80000"/>
              </a:lnSpc>
            </a:pPr>
            <a:endParaRPr lang="en-GB" sz="1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GB" sz="2400" dirty="0">
                <a:solidFill>
                  <a:schemeClr val="accent2"/>
                </a:solidFill>
              </a:rPr>
              <a:t>Differences in reward structures: </a:t>
            </a:r>
            <a:br>
              <a:rPr lang="en-GB" sz="2400" dirty="0">
                <a:solidFill>
                  <a:schemeClr val="accent2"/>
                </a:solidFill>
              </a:rPr>
            </a:br>
            <a:r>
              <a:rPr lang="en-GB" sz="2400" dirty="0">
                <a:solidFill>
                  <a:schemeClr val="accent2"/>
                </a:solidFill>
              </a:rPr>
              <a:t>six stylized facts about reward in </a:t>
            </a:r>
            <a:r>
              <a:rPr lang="en-GB" sz="2400" dirty="0">
                <a:solidFill>
                  <a:srgbClr val="9900FF"/>
                </a:solidFill>
              </a:rPr>
              <a:t>the</a:t>
            </a:r>
            <a:r>
              <a:rPr lang="en-GB" sz="2400" dirty="0">
                <a:solidFill>
                  <a:schemeClr val="accent2"/>
                </a:solidFill>
              </a:rPr>
              <a:t> </a:t>
            </a:r>
            <a:r>
              <a:rPr lang="en-GB" sz="2400" dirty="0">
                <a:solidFill>
                  <a:srgbClr val="9900FF"/>
                </a:solidFill>
              </a:rPr>
              <a:t>US</a:t>
            </a:r>
            <a:r>
              <a:rPr lang="en-GB" sz="2400" dirty="0">
                <a:solidFill>
                  <a:schemeClr val="accent2"/>
                </a:solidFill>
              </a:rPr>
              <a:t> and </a:t>
            </a:r>
            <a:r>
              <a:rPr lang="en-GB" sz="2400" dirty="0">
                <a:solidFill>
                  <a:srgbClr val="009999"/>
                </a:solidFill>
              </a:rPr>
              <a:t>Japan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750" y="1557338"/>
            <a:ext cx="8172450" cy="452596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GB" sz="1800" b="1" dirty="0">
              <a:solidFill>
                <a:schemeClr val="accent2"/>
              </a:solidFill>
              <a:cs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sz="1800" b="1" dirty="0">
                <a:solidFill>
                  <a:schemeClr val="hlink"/>
                </a:solidFill>
                <a:cs typeface="Arial" charset="0"/>
              </a:rPr>
              <a:t>Less earnings inequality in Japan</a:t>
            </a:r>
            <a:r>
              <a:rPr lang="en-GB" sz="1800" dirty="0">
                <a:cs typeface="Arial" charset="0"/>
              </a:rPr>
              <a:t> compared to </a:t>
            </a:r>
            <a:r>
              <a:rPr lang="en-GB" sz="1800" b="1" dirty="0">
                <a:solidFill>
                  <a:schemeClr val="accent2"/>
                </a:solidFill>
                <a:cs typeface="Arial" charset="0"/>
              </a:rPr>
              <a:t>US </a:t>
            </a:r>
            <a:r>
              <a:rPr lang="en-GB" sz="1800" dirty="0" smtClean="0"/>
              <a:t>(although level </a:t>
            </a:r>
            <a:r>
              <a:rPr lang="en-GB" sz="1800" dirty="0"/>
              <a:t>of inequality among white males same as for all workforce in Japan)</a:t>
            </a:r>
            <a:endParaRPr lang="en-GB" sz="1800" dirty="0">
              <a:cs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GB" sz="1800" dirty="0">
              <a:cs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sz="1800" dirty="0">
                <a:cs typeface="Arial" charset="0"/>
              </a:rPr>
              <a:t>Pay rates by education </a:t>
            </a:r>
            <a:r>
              <a:rPr lang="en-GB" sz="1800" b="1" dirty="0">
                <a:solidFill>
                  <a:schemeClr val="hlink"/>
                </a:solidFill>
                <a:cs typeface="Arial" charset="0"/>
              </a:rPr>
              <a:t>more equal in Japan</a:t>
            </a:r>
            <a:r>
              <a:rPr lang="en-GB" sz="1800" dirty="0">
                <a:cs typeface="Arial" charset="0"/>
              </a:rPr>
              <a:t> than </a:t>
            </a:r>
            <a:r>
              <a:rPr lang="en-GB" sz="1800" b="1" dirty="0">
                <a:solidFill>
                  <a:schemeClr val="accent2"/>
                </a:solidFill>
                <a:cs typeface="Arial" charset="0"/>
              </a:rPr>
              <a:t>US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sz="1800" b="1" dirty="0">
              <a:solidFill>
                <a:schemeClr val="accent2"/>
              </a:solidFill>
              <a:cs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sz="1800" dirty="0">
                <a:cs typeface="Arial" charset="0"/>
              </a:rPr>
              <a:t>But much </a:t>
            </a:r>
            <a:r>
              <a:rPr lang="en-GB" sz="1800" b="1" dirty="0">
                <a:solidFill>
                  <a:schemeClr val="hlink"/>
                </a:solidFill>
                <a:cs typeface="Arial" charset="0"/>
              </a:rPr>
              <a:t>wider differentials by seniority and age in Japan-</a:t>
            </a:r>
            <a:r>
              <a:rPr lang="en-GB" sz="1800" dirty="0">
                <a:cs typeface="Arial" charset="0"/>
              </a:rPr>
              <a:t> makes overall lower level of inequality more remarkable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sz="1800" dirty="0">
              <a:cs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sz="1800" b="1" dirty="0">
                <a:solidFill>
                  <a:schemeClr val="hlink"/>
                </a:solidFill>
                <a:cs typeface="Arial" charset="0"/>
              </a:rPr>
              <a:t>Wider differentials by size of company in Japan</a:t>
            </a:r>
            <a:r>
              <a:rPr lang="en-GB" sz="1800" dirty="0">
                <a:cs typeface="Arial" charset="0"/>
              </a:rPr>
              <a:t> than </a:t>
            </a:r>
            <a:r>
              <a:rPr lang="en-GB" sz="1800" b="1" dirty="0">
                <a:solidFill>
                  <a:schemeClr val="accent2"/>
                </a:solidFill>
                <a:cs typeface="Arial" charset="0"/>
              </a:rPr>
              <a:t>US</a:t>
            </a:r>
            <a:r>
              <a:rPr lang="en-GB" sz="1800" dirty="0">
                <a:cs typeface="Arial" charset="0"/>
              </a:rPr>
              <a:t> (but US high in comparison to many European countries with inclusive collective bargaining systems)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sz="1800" dirty="0">
              <a:cs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sz="1800" b="1" dirty="0">
                <a:solidFill>
                  <a:schemeClr val="hlink"/>
                </a:solidFill>
                <a:cs typeface="Arial" charset="0"/>
              </a:rPr>
              <a:t>Gender pay gap wider in Japan</a:t>
            </a:r>
            <a:r>
              <a:rPr lang="en-GB" sz="1800" dirty="0">
                <a:cs typeface="Arial" charset="0"/>
              </a:rPr>
              <a:t> than in </a:t>
            </a:r>
            <a:r>
              <a:rPr lang="en-GB" sz="1800" b="1" dirty="0">
                <a:solidFill>
                  <a:schemeClr val="accent2"/>
                </a:solidFill>
                <a:cs typeface="Arial" charset="0"/>
              </a:rPr>
              <a:t>US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sz="1800" b="1" dirty="0">
              <a:solidFill>
                <a:schemeClr val="accent2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GB" sz="2400" dirty="0"/>
              <a:t>Individual productivity matters, but also the productivity of the organisation in which they work – that is, the </a:t>
            </a:r>
            <a:r>
              <a:rPr lang="en-GB" sz="2400" b="1" dirty="0"/>
              <a:t>ability</a:t>
            </a:r>
            <a:r>
              <a:rPr lang="en-GB" sz="2400" dirty="0"/>
              <a:t> of the employer to pay</a:t>
            </a:r>
          </a:p>
          <a:p>
            <a:pPr lvl="2"/>
            <a:r>
              <a:rPr lang="en-GB" sz="2000" dirty="0" err="1"/>
              <a:t>Eg</a:t>
            </a:r>
            <a:r>
              <a:rPr lang="en-GB" sz="2000" dirty="0"/>
              <a:t>. in a fast-growing sector, high market share</a:t>
            </a:r>
          </a:p>
          <a:p>
            <a:pPr lvl="2"/>
            <a:r>
              <a:rPr lang="en-GB" sz="2000" dirty="0"/>
              <a:t>Means that the type of job, occupation and sector are important variables in explaining pay differences</a:t>
            </a:r>
          </a:p>
          <a:p>
            <a:r>
              <a:rPr lang="en-GB" sz="2400" dirty="0"/>
              <a:t>And also the </a:t>
            </a:r>
            <a:r>
              <a:rPr lang="en-GB" sz="2400" b="1" dirty="0"/>
              <a:t>willingness </a:t>
            </a:r>
            <a:r>
              <a:rPr lang="en-GB" sz="2400" dirty="0"/>
              <a:t>of the employer to pay</a:t>
            </a:r>
          </a:p>
          <a:p>
            <a:pPr lvl="2"/>
            <a:r>
              <a:rPr lang="en-GB" sz="2000" dirty="0"/>
              <a:t>Employees may be able to bargain a higher share of profits (called </a:t>
            </a:r>
            <a:r>
              <a:rPr lang="en-GB" sz="2000" b="1" dirty="0"/>
              <a:t>‘rent sharing’)</a:t>
            </a:r>
          </a:p>
          <a:p>
            <a:pPr lvl="2"/>
            <a:r>
              <a:rPr lang="en-GB" sz="2000" dirty="0"/>
              <a:t>Which employee groups are more likely to benefit? Under what economic/political conditions?</a:t>
            </a:r>
          </a:p>
          <a:p>
            <a:endParaRPr lang="en-GB" sz="2400" dirty="0"/>
          </a:p>
          <a:p>
            <a:endParaRPr lang="en-GB" dirty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en-GB" sz="3200" dirty="0">
                <a:solidFill>
                  <a:schemeClr val="bg1"/>
                </a:solidFill>
              </a:rPr>
              <a:t>3. Institutional theory/ industrial relations: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i="1" dirty="0">
                <a:solidFill>
                  <a:schemeClr val="bg1"/>
                </a:solidFill>
              </a:rPr>
              <a:t>Wage as management tool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en-GB" sz="2800" b="1" dirty="0"/>
              <a:t>Evidence from the UK that the type of firm does influence pay</a:t>
            </a:r>
            <a:r>
              <a:rPr lang="en-GB" sz="2400" b="1" dirty="0"/>
              <a:t> </a:t>
            </a:r>
            <a:r>
              <a:rPr lang="en-GB" sz="1200" b="1" dirty="0"/>
              <a:t>(Forth and Millward)</a:t>
            </a:r>
            <a:endParaRPr lang="en-GB" sz="2400" b="1" dirty="0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529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sz="2800" dirty="0"/>
              <a:t>Holding all other factors constant: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Sectors with a high concentration of small firms pay low skilled workers significantly less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Pay is lower in competitive sectors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Pay is lower in firms that are strongly reliant on a single customer for business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Foreign firms pay much more to low skilled workers than domestic firms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High skilled workers benefit from financial performance of firm but not the low skilled</a:t>
            </a:r>
          </a:p>
          <a:p>
            <a:pPr>
              <a:lnSpc>
                <a:spcPct val="80000"/>
              </a:lnSpc>
            </a:pPr>
            <a:endParaRPr lang="en-GB" sz="2400" dirty="0"/>
          </a:p>
          <a:p>
            <a:pPr lvl="2">
              <a:lnSpc>
                <a:spcPct val="80000"/>
              </a:lnSpc>
              <a:buFont typeface="Wingdings" pitchFamily="2" charset="2"/>
              <a:buChar char="Ø"/>
            </a:pPr>
            <a:r>
              <a:rPr lang="en-GB" dirty="0"/>
              <a:t>All suggest that a major part of pay differences is not related to individual differences in skill and work experience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8280723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838200" indent="-838200" algn="l">
              <a:buFontTx/>
              <a:buAutoNum type="arabicPeriod"/>
            </a:pPr>
            <a:r>
              <a:rPr lang="en-GB" sz="3200" dirty="0"/>
              <a:t>Neoclassical economics:</a:t>
            </a:r>
            <a:br>
              <a:rPr lang="en-GB" sz="3200" dirty="0"/>
            </a:br>
            <a:r>
              <a:rPr lang="en-GB" sz="3200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Wage as market price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52988"/>
          </a:xfrm>
          <a:noFill/>
          <a:ln>
            <a:solidFill>
              <a:srgbClr val="0000FF"/>
            </a:solidFill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>
                <a:solidFill>
                  <a:schemeClr val="accent2"/>
                </a:solidFill>
              </a:rPr>
              <a:t>Abstract models of smoothly functioning labour markets</a:t>
            </a:r>
          </a:p>
          <a:p>
            <a:pPr>
              <a:lnSpc>
                <a:spcPct val="80000"/>
              </a:lnSpc>
            </a:pPr>
            <a:r>
              <a:rPr lang="en-GB" sz="2400" dirty="0">
                <a:solidFill>
                  <a:schemeClr val="accent2"/>
                </a:solidFill>
              </a:rPr>
              <a:t>Individual employers and workers assumed to behave so as to maximise self interest (with perfect information)</a:t>
            </a:r>
          </a:p>
          <a:p>
            <a:pPr>
              <a:lnSpc>
                <a:spcPct val="80000"/>
              </a:lnSpc>
            </a:pPr>
            <a:r>
              <a:rPr lang="en-GB" sz="2400" dirty="0">
                <a:solidFill>
                  <a:schemeClr val="accent2"/>
                </a:solidFill>
              </a:rPr>
              <a:t>Employers hire until marginal cost is greater than marginal benefit (supply and demand – </a:t>
            </a:r>
            <a:r>
              <a:rPr lang="en-GB" sz="2400" i="1" dirty="0" err="1">
                <a:solidFill>
                  <a:schemeClr val="accent2"/>
                </a:solidFill>
              </a:rPr>
              <a:t>allocative</a:t>
            </a:r>
            <a:r>
              <a:rPr lang="en-GB" sz="2400" i="1" dirty="0">
                <a:solidFill>
                  <a:schemeClr val="accent2"/>
                </a:solidFill>
              </a:rPr>
              <a:t> function of pay)</a:t>
            </a:r>
            <a:endParaRPr lang="en-GB" sz="24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r>
              <a:rPr lang="en-GB" sz="2400" dirty="0">
                <a:solidFill>
                  <a:schemeClr val="accent2"/>
                </a:solidFill>
              </a:rPr>
              <a:t>‘Distortions’ to the labour market (</a:t>
            </a:r>
            <a:r>
              <a:rPr lang="en-GB" sz="2400" dirty="0" err="1">
                <a:solidFill>
                  <a:schemeClr val="accent2"/>
                </a:solidFill>
              </a:rPr>
              <a:t>eg</a:t>
            </a:r>
            <a:r>
              <a:rPr lang="en-GB" sz="2400" dirty="0">
                <a:solidFill>
                  <a:schemeClr val="accent2"/>
                </a:solidFill>
              </a:rPr>
              <a:t>. government or trade unions) will reduce total benefits to workers and employers (</a:t>
            </a:r>
            <a:r>
              <a:rPr lang="en-GB" sz="2400" dirty="0" err="1">
                <a:solidFill>
                  <a:schemeClr val="accent2"/>
                </a:solidFill>
              </a:rPr>
              <a:t>eg</a:t>
            </a:r>
            <a:r>
              <a:rPr lang="en-GB" sz="2400" dirty="0">
                <a:solidFill>
                  <a:schemeClr val="accent2"/>
                </a:solidFill>
              </a:rPr>
              <a:t>. insider-outside models, minimum wage job loss effect)</a:t>
            </a:r>
          </a:p>
          <a:p>
            <a:pPr>
              <a:lnSpc>
                <a:spcPct val="80000"/>
              </a:lnSpc>
            </a:pPr>
            <a:endParaRPr lang="en-GB" sz="1200" dirty="0">
              <a:solidFill>
                <a:schemeClr val="accent2"/>
              </a:solidFill>
            </a:endParaRPr>
          </a:p>
          <a:p>
            <a:pPr lvl="2">
              <a:lnSpc>
                <a:spcPct val="80000"/>
              </a:lnSpc>
              <a:buFont typeface="Wingdings" pitchFamily="2" charset="2"/>
              <a:buChar char="Ø"/>
            </a:pPr>
            <a:r>
              <a:rPr lang="en-GB" sz="2000" dirty="0">
                <a:solidFill>
                  <a:schemeClr val="accent2"/>
                </a:solidFill>
              </a:rPr>
              <a:t> the wage adjusts to balance supply and demand for labour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Ø"/>
            </a:pPr>
            <a:r>
              <a:rPr lang="en-GB" sz="2000" dirty="0">
                <a:solidFill>
                  <a:schemeClr val="accent2"/>
                </a:solidFill>
              </a:rPr>
              <a:t> the wage equals the value of the output of labour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Ø"/>
            </a:pPr>
            <a:r>
              <a:rPr lang="en-GB" sz="2000" dirty="0">
                <a:solidFill>
                  <a:schemeClr val="accent2"/>
                </a:solidFill>
              </a:rPr>
              <a:t>non-market institutions are described as imperfections and restrictions</a:t>
            </a:r>
          </a:p>
          <a:p>
            <a:pPr>
              <a:lnSpc>
                <a:spcPct val="80000"/>
              </a:lnSpc>
            </a:pPr>
            <a:endParaRPr lang="en-GB" sz="24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en-GB" sz="24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en-GB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B050"/>
          </a:solidFill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GB" sz="3200" dirty="0">
                <a:solidFill>
                  <a:schemeClr val="bg1"/>
                </a:solidFill>
              </a:rPr>
              <a:t>4. The diverse competing functions of pay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113"/>
            <a:ext cx="8229600" cy="4210050"/>
          </a:xfrm>
          <a:gradFill flip="none" rotWithShape="1">
            <a:gsLst>
              <a:gs pos="0">
                <a:srgbClr val="99FF99">
                  <a:shade val="30000"/>
                  <a:satMod val="115000"/>
                </a:srgbClr>
              </a:gs>
              <a:gs pos="50000">
                <a:srgbClr val="99FF99">
                  <a:shade val="67500"/>
                  <a:satMod val="115000"/>
                </a:srgbClr>
              </a:gs>
              <a:gs pos="100000">
                <a:srgbClr val="99FF99">
                  <a:shade val="100000"/>
                  <a:satMod val="115000"/>
                </a:srgbClr>
              </a:gs>
            </a:gsLst>
            <a:lin ang="13500000" scaled="1"/>
            <a:tileRect/>
          </a:gradFill>
        </p:spPr>
        <p:txBody>
          <a:bodyPr/>
          <a:lstStyle/>
          <a:p>
            <a:pPr>
              <a:buFontTx/>
              <a:buNone/>
            </a:pPr>
            <a:r>
              <a:rPr lang="en-GB" sz="2000" dirty="0"/>
              <a:t>The competing theories reflect the different functions of pay</a:t>
            </a:r>
          </a:p>
          <a:p>
            <a:pPr>
              <a:buFontTx/>
              <a:buNone/>
            </a:pPr>
            <a:endParaRPr lang="en-GB" sz="2000" dirty="0"/>
          </a:p>
          <a:p>
            <a:pPr>
              <a:buFontTx/>
              <a:buNone/>
            </a:pPr>
            <a:r>
              <a:rPr lang="en-GB" sz="2000" dirty="0"/>
              <a:t>In the real world, pay serves multiple functions and has multiple meanings:</a:t>
            </a:r>
          </a:p>
          <a:p>
            <a:pPr lvl="2">
              <a:buFontTx/>
              <a:buChar char="o"/>
            </a:pPr>
            <a:r>
              <a:rPr lang="en-GB" sz="2000" dirty="0"/>
              <a:t>Pay establishes incentives</a:t>
            </a:r>
          </a:p>
          <a:p>
            <a:pPr lvl="2">
              <a:buFontTx/>
              <a:buChar char="o"/>
            </a:pPr>
            <a:r>
              <a:rPr lang="en-GB" sz="2000" dirty="0"/>
              <a:t>Pay is a market signal to allocate labour</a:t>
            </a:r>
          </a:p>
          <a:p>
            <a:pPr lvl="2">
              <a:buFontTx/>
              <a:buChar char="o"/>
            </a:pPr>
            <a:r>
              <a:rPr lang="en-GB" sz="2000" dirty="0"/>
              <a:t>Pay conforms with dominant social norms</a:t>
            </a:r>
          </a:p>
          <a:p>
            <a:pPr lvl="2">
              <a:buFontTx/>
              <a:buChar char="o"/>
            </a:pPr>
            <a:r>
              <a:rPr lang="en-GB" sz="2000" dirty="0"/>
              <a:t>Pay is a cost to the firm and shapes competitiveness</a:t>
            </a:r>
          </a:p>
          <a:p>
            <a:pPr>
              <a:buFontTx/>
              <a:buNone/>
            </a:pPr>
            <a:endParaRPr lang="en-GB" sz="2000" dirty="0"/>
          </a:p>
          <a:p>
            <a:pPr>
              <a:buFontTx/>
              <a:buNone/>
            </a:pPr>
            <a:r>
              <a:rPr lang="en-GB" sz="2000" dirty="0"/>
              <a:t>The relative importance of one function over another is likely to depend on the circumstances, including the workforce group, the sector, etc.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97152"/>
          </a:xfrm>
          <a:solidFill>
            <a:srgbClr val="99FF99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dirty="0"/>
              <a:t>While each theoretical approach sheds light on the different aspects of pay, there are notable weaknesses in each approach (</a:t>
            </a:r>
            <a:r>
              <a:rPr lang="en-GB" sz="2400" dirty="0" err="1"/>
              <a:t>ie</a:t>
            </a:r>
            <a:r>
              <a:rPr lang="en-GB" sz="2400" dirty="0"/>
              <a:t>. difficult to adopt a pick-and-mix theoretical eclecticism)</a:t>
            </a:r>
          </a:p>
          <a:p>
            <a:pPr lvl="2">
              <a:lnSpc>
                <a:spcPct val="90000"/>
              </a:lnSpc>
              <a:buFontTx/>
              <a:buChar char="o"/>
            </a:pPr>
            <a:endParaRPr lang="en-GB" sz="2000" dirty="0"/>
          </a:p>
          <a:p>
            <a:pPr lvl="2">
              <a:lnSpc>
                <a:spcPct val="90000"/>
              </a:lnSpc>
              <a:buFontTx/>
              <a:buChar char="o"/>
            </a:pPr>
            <a:r>
              <a:rPr lang="en-GB" dirty="0"/>
              <a:t>Economics: </a:t>
            </a:r>
          </a:p>
          <a:p>
            <a:pPr lvl="3">
              <a:lnSpc>
                <a:spcPct val="90000"/>
              </a:lnSpc>
              <a:buFont typeface="Wingdings" pitchFamily="2" charset="2"/>
              <a:buChar char="Ø"/>
            </a:pPr>
            <a:r>
              <a:rPr lang="en-GB" dirty="0"/>
              <a:t>assumes markets drive the long-run structure of wages, but undermined by evidence of persistent unemployment (‘sticky wages’), long-run effects of institutional change and role of fairness</a:t>
            </a:r>
          </a:p>
          <a:p>
            <a:pPr lvl="3">
              <a:lnSpc>
                <a:spcPct val="90000"/>
              </a:lnSpc>
              <a:buFont typeface="Wingdings" pitchFamily="2" charset="2"/>
              <a:buChar char="Ø"/>
            </a:pPr>
            <a:r>
              <a:rPr lang="en-GB" dirty="0"/>
              <a:t>the firm is treated as a ‘black box’, ignoring employer HRM practices and the possibility of ‘</a:t>
            </a:r>
            <a:r>
              <a:rPr lang="en-GB" dirty="0" err="1"/>
              <a:t>monopsony</a:t>
            </a:r>
            <a:r>
              <a:rPr lang="en-GB" dirty="0"/>
              <a:t> power’</a:t>
            </a:r>
          </a:p>
          <a:p>
            <a:pPr lvl="3">
              <a:lnSpc>
                <a:spcPct val="90000"/>
              </a:lnSpc>
              <a:buFont typeface="Wingdings" pitchFamily="2" charset="2"/>
              <a:buChar char="Ø"/>
            </a:pPr>
            <a:r>
              <a:rPr lang="en-GB" dirty="0"/>
              <a:t>assumes a perfect match between worker characteristics and job – badly paid jobs are matched with workers with weak motivation, etc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00B050"/>
          </a:solidFill>
          <a:ln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en-GB" sz="3200" dirty="0">
                <a:solidFill>
                  <a:schemeClr val="bg1"/>
                </a:solidFill>
              </a:rPr>
              <a:t>4. The diverse competing functions of pay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362950" cy="4924425"/>
          </a:xfrm>
          <a:solidFill>
            <a:srgbClr val="99FF99"/>
          </a:solidFill>
        </p:spPr>
        <p:txBody>
          <a:bodyPr/>
          <a:lstStyle/>
          <a:p>
            <a:pPr lvl="2">
              <a:buFontTx/>
              <a:buChar char="o"/>
            </a:pPr>
            <a:r>
              <a:rPr lang="en-GB" sz="2800" dirty="0"/>
              <a:t>Industrial relations: </a:t>
            </a:r>
          </a:p>
          <a:p>
            <a:pPr lvl="3">
              <a:buFont typeface="Wingdings" pitchFamily="2" charset="2"/>
              <a:buChar char="Ø"/>
            </a:pPr>
            <a:r>
              <a:rPr lang="en-GB" sz="2400" dirty="0"/>
              <a:t>Focus on pay as outcome of conflicting interests may obscure use of pay to encourage cooperation between employer and worker</a:t>
            </a:r>
          </a:p>
          <a:p>
            <a:pPr lvl="3">
              <a:buFont typeface="Wingdings" pitchFamily="2" charset="2"/>
              <a:buChar char="Ø"/>
            </a:pPr>
            <a:r>
              <a:rPr lang="en-GB" sz="2400" dirty="0"/>
              <a:t>Emphasis on institutions may suggest that the demise of institutions (</a:t>
            </a:r>
            <a:r>
              <a:rPr lang="en-GB" sz="2400" dirty="0" err="1"/>
              <a:t>eg</a:t>
            </a:r>
            <a:r>
              <a:rPr lang="en-GB" sz="2400" dirty="0"/>
              <a:t> collective bargaining) leads to the emergence of a perfectly functioning market</a:t>
            </a:r>
          </a:p>
          <a:p>
            <a:pPr lvl="3">
              <a:buFont typeface="Wingdings" pitchFamily="2" charset="2"/>
              <a:buChar char="Ø"/>
            </a:pPr>
            <a:r>
              <a:rPr lang="en-GB" sz="2400" dirty="0"/>
              <a:t>Lack of attention to segmented labour markets (especially gender)</a:t>
            </a:r>
          </a:p>
          <a:p>
            <a:pPr lvl="3">
              <a:buFont typeface="Wingdings" pitchFamily="2" charset="2"/>
              <a:buChar char="Ø"/>
            </a:pPr>
            <a:r>
              <a:rPr lang="en-GB" sz="2400" dirty="0"/>
              <a:t>Lacks a concern to understand role of pay in shaping the competitive position of the </a:t>
            </a:r>
            <a:r>
              <a:rPr lang="en-GB" sz="2400" dirty="0" smtClean="0"/>
              <a:t>firm</a:t>
            </a:r>
            <a:endParaRPr lang="en-GB" sz="2400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00B050"/>
          </a:solidFill>
          <a:ln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en-GB" sz="3200" dirty="0" smtClean="0">
                <a:solidFill>
                  <a:schemeClr val="bg1"/>
                </a:solidFill>
              </a:rPr>
              <a:t>4. The </a:t>
            </a:r>
            <a:r>
              <a:rPr lang="en-GB" sz="3200" dirty="0">
                <a:solidFill>
                  <a:schemeClr val="bg1"/>
                </a:solidFill>
              </a:rPr>
              <a:t>diverse competing functions of pay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362950" cy="4924425"/>
          </a:xfrm>
          <a:solidFill>
            <a:srgbClr val="99FF99"/>
          </a:solidFill>
        </p:spPr>
        <p:txBody>
          <a:bodyPr/>
          <a:lstStyle/>
          <a:p>
            <a:pPr lvl="2">
              <a:buFontTx/>
              <a:buChar char="o"/>
            </a:pPr>
            <a:r>
              <a:rPr lang="en-GB" sz="2800" dirty="0" smtClean="0"/>
              <a:t>Sociology</a:t>
            </a:r>
            <a:r>
              <a:rPr lang="en-GB" sz="2800" dirty="0"/>
              <a:t>:</a:t>
            </a:r>
          </a:p>
          <a:p>
            <a:pPr lvl="3">
              <a:buFont typeface="Wingdings" pitchFamily="2" charset="2"/>
              <a:buChar char="Ø"/>
            </a:pPr>
            <a:r>
              <a:rPr lang="en-GB" sz="2400" dirty="0"/>
              <a:t>‘</a:t>
            </a:r>
            <a:r>
              <a:rPr lang="en-GB" sz="2400" dirty="0" err="1"/>
              <a:t>Oversocialised</a:t>
            </a:r>
            <a:r>
              <a:rPr lang="en-GB" sz="2400" dirty="0"/>
              <a:t>’ actors gives priority to institutions rather than social actors in influencing pay</a:t>
            </a:r>
          </a:p>
          <a:p>
            <a:pPr lvl="3">
              <a:buFont typeface="Wingdings" pitchFamily="2" charset="2"/>
              <a:buChar char="Ø"/>
            </a:pPr>
            <a:r>
              <a:rPr lang="en-GB" sz="2400" dirty="0"/>
              <a:t> Typically lacks a theory of how fairness norms change over time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00B050"/>
          </a:solidFill>
          <a:ln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en-GB" sz="3200" dirty="0" smtClean="0">
                <a:solidFill>
                  <a:schemeClr val="bg1"/>
                </a:solidFill>
              </a:rPr>
              <a:t>4. The </a:t>
            </a:r>
            <a:r>
              <a:rPr lang="en-GB" sz="3200" dirty="0">
                <a:solidFill>
                  <a:schemeClr val="bg1"/>
                </a:solidFill>
              </a:rPr>
              <a:t>diverse competing functions of pay</a:t>
            </a:r>
          </a:p>
        </p:txBody>
      </p:sp>
    </p:spTree>
    <p:extLst>
      <p:ext uri="{BB962C8B-B14F-4D97-AF65-F5344CB8AC3E}">
        <p14:creationId xmlns:p14="http://schemas.microsoft.com/office/powerpoint/2010/main" val="6870278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GB" sz="3600" b="1" dirty="0">
                <a:solidFill>
                  <a:srgbClr val="663300"/>
                </a:solidFill>
              </a:rPr>
              <a:t>Conclusion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4897437"/>
          </a:xfrm>
          <a:solidFill>
            <a:srgbClr val="EAEAEA"/>
          </a:solidFill>
          <a:ln>
            <a:solidFill>
              <a:srgbClr val="663300"/>
            </a:solidFill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200" dirty="0">
                <a:solidFill>
                  <a:srgbClr val="663300"/>
                </a:solidFill>
              </a:rPr>
              <a:t>There are different disciplinary approaches to theorising pay and each presents a very different picture of the determinants of pay</a:t>
            </a:r>
          </a:p>
          <a:p>
            <a:pPr>
              <a:lnSpc>
                <a:spcPct val="80000"/>
              </a:lnSpc>
            </a:pPr>
            <a:endParaRPr lang="en-GB" sz="2200" dirty="0">
              <a:solidFill>
                <a:srgbClr val="663300"/>
              </a:solidFill>
            </a:endParaRPr>
          </a:p>
          <a:p>
            <a:pPr>
              <a:lnSpc>
                <a:spcPct val="80000"/>
              </a:lnSpc>
            </a:pPr>
            <a:r>
              <a:rPr lang="en-GB" sz="2200" dirty="0">
                <a:solidFill>
                  <a:srgbClr val="663300"/>
                </a:solidFill>
              </a:rPr>
              <a:t>These approaches are to some extent conflicting, but are useful in illuminating the many functions of pay in the real world</a:t>
            </a:r>
          </a:p>
          <a:p>
            <a:pPr>
              <a:lnSpc>
                <a:spcPct val="80000"/>
              </a:lnSpc>
            </a:pPr>
            <a:endParaRPr lang="en-GB" sz="2200" dirty="0">
              <a:solidFill>
                <a:srgbClr val="663300"/>
              </a:solidFill>
            </a:endParaRPr>
          </a:p>
          <a:p>
            <a:pPr>
              <a:lnSpc>
                <a:spcPct val="80000"/>
              </a:lnSpc>
            </a:pPr>
            <a:r>
              <a:rPr lang="en-GB" sz="2200" dirty="0">
                <a:solidFill>
                  <a:srgbClr val="663300"/>
                </a:solidFill>
              </a:rPr>
              <a:t>We need to consider a variety of conditions – social, economic and political – that shape pay over the long term</a:t>
            </a:r>
          </a:p>
          <a:p>
            <a:pPr>
              <a:lnSpc>
                <a:spcPct val="80000"/>
              </a:lnSpc>
            </a:pPr>
            <a:endParaRPr lang="en-GB" sz="2200" dirty="0">
              <a:solidFill>
                <a:srgbClr val="663300"/>
              </a:solidFill>
            </a:endParaRPr>
          </a:p>
          <a:p>
            <a:pPr>
              <a:lnSpc>
                <a:spcPct val="80000"/>
              </a:lnSpc>
            </a:pPr>
            <a:r>
              <a:rPr lang="en-GB" sz="2200" dirty="0">
                <a:solidFill>
                  <a:srgbClr val="663300"/>
                </a:solidFill>
              </a:rPr>
              <a:t>The following two lectures will </a:t>
            </a:r>
            <a:r>
              <a:rPr lang="en-GB" sz="2200" dirty="0" smtClean="0">
                <a:solidFill>
                  <a:srgbClr val="663300"/>
                </a:solidFill>
              </a:rPr>
              <a:t>address: </a:t>
            </a:r>
          </a:p>
          <a:p>
            <a:pPr marL="914400" lvl="1" indent="-457200">
              <a:lnSpc>
                <a:spcPct val="80000"/>
              </a:lnSpc>
              <a:buFont typeface="+mj-lt"/>
              <a:buAutoNum type="alphaLcParenR"/>
            </a:pPr>
            <a:r>
              <a:rPr lang="en-GB" sz="2200" dirty="0" smtClean="0">
                <a:solidFill>
                  <a:srgbClr val="663300"/>
                </a:solidFill>
              </a:rPr>
              <a:t>Linking pay to business strategy and performance</a:t>
            </a:r>
          </a:p>
          <a:p>
            <a:pPr marL="914400" lvl="1" indent="-457200">
              <a:lnSpc>
                <a:spcPct val="80000"/>
              </a:lnSpc>
              <a:buFont typeface="+mj-lt"/>
              <a:buAutoNum type="alphaLcParenR"/>
            </a:pPr>
            <a:r>
              <a:rPr lang="en-GB" sz="2200" dirty="0" smtClean="0">
                <a:solidFill>
                  <a:srgbClr val="663300"/>
                </a:solidFill>
              </a:rPr>
              <a:t>Pay equity and fairness</a:t>
            </a:r>
            <a:endParaRPr lang="en-GB" sz="2200" dirty="0">
              <a:solidFill>
                <a:srgbClr val="6633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8291512" cy="4608513"/>
          </a:xfrm>
          <a:ln>
            <a:solidFill>
              <a:srgbClr val="0000FF"/>
            </a:solidFill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>
                <a:solidFill>
                  <a:schemeClr val="accent2"/>
                </a:solidFill>
              </a:rPr>
              <a:t>Human capital refers to individual characteristics that affect productivity (years of education, work experience, training, etc.)</a:t>
            </a:r>
          </a:p>
          <a:p>
            <a:pPr>
              <a:lnSpc>
                <a:spcPct val="80000"/>
              </a:lnSpc>
            </a:pPr>
            <a:r>
              <a:rPr lang="en-GB" sz="2400" dirty="0">
                <a:solidFill>
                  <a:schemeClr val="accent2"/>
                </a:solidFill>
              </a:rPr>
              <a:t>Pay differentials are explained by different individual human capital investment decisions</a:t>
            </a:r>
          </a:p>
          <a:p>
            <a:pPr>
              <a:lnSpc>
                <a:spcPct val="80000"/>
              </a:lnSpc>
            </a:pPr>
            <a:r>
              <a:rPr lang="en-GB" sz="2400" dirty="0">
                <a:solidFill>
                  <a:schemeClr val="accent2"/>
                </a:solidFill>
              </a:rPr>
              <a:t>‘</a:t>
            </a:r>
            <a:r>
              <a:rPr lang="en-GB" sz="2400" b="1" dirty="0">
                <a:solidFill>
                  <a:schemeClr val="accent2"/>
                </a:solidFill>
              </a:rPr>
              <a:t>New Household economics</a:t>
            </a:r>
            <a:r>
              <a:rPr lang="en-GB" sz="2400" dirty="0">
                <a:solidFill>
                  <a:schemeClr val="accent2"/>
                </a:solidFill>
              </a:rPr>
              <a:t>’ argues men and women’s decisions optimise household utility </a:t>
            </a:r>
            <a:endParaRPr lang="en-GB" sz="2400" dirty="0" smtClean="0">
              <a:solidFill>
                <a:schemeClr val="accent2"/>
              </a:solidFill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solidFill>
                  <a:schemeClr val="accent2"/>
                </a:solidFill>
              </a:rPr>
              <a:t>women </a:t>
            </a:r>
            <a:r>
              <a:rPr lang="en-GB" sz="2000" dirty="0">
                <a:solidFill>
                  <a:schemeClr val="accent2"/>
                </a:solidFill>
              </a:rPr>
              <a:t>invest less because they anticipate fewer years of returns than men - </a:t>
            </a:r>
            <a:r>
              <a:rPr lang="en-GB" sz="2000" i="1" dirty="0" smtClean="0">
                <a:solidFill>
                  <a:schemeClr val="accent2"/>
                </a:solidFill>
              </a:rPr>
              <a:t>specialisation</a:t>
            </a:r>
            <a:endParaRPr lang="en-GB" sz="20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r>
              <a:rPr lang="en-GB" sz="2400" dirty="0">
                <a:solidFill>
                  <a:schemeClr val="accent2"/>
                </a:solidFill>
              </a:rPr>
              <a:t>Technical change may lead to a higher demand for more skilled workers (‘skill-bias’), resulting in increased wage inequality </a:t>
            </a:r>
          </a:p>
          <a:p>
            <a:pPr>
              <a:lnSpc>
                <a:spcPct val="80000"/>
              </a:lnSpc>
            </a:pPr>
            <a:endParaRPr lang="en-GB" sz="24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en-GB" sz="2800" dirty="0">
              <a:solidFill>
                <a:schemeClr val="accent2"/>
              </a:solidFill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642350" cy="1425575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838200" indent="-838200" algn="l">
              <a:buFontTx/>
              <a:buAutoNum type="arabicPeriod"/>
            </a:pPr>
            <a:r>
              <a:rPr lang="en-GB" sz="2800" b="1" dirty="0"/>
              <a:t>Neoclassical economics:</a:t>
            </a:r>
            <a:br>
              <a:rPr lang="en-GB" sz="2800" b="1" dirty="0"/>
            </a:br>
            <a:r>
              <a:rPr lang="en-GB" sz="2800" b="1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Wage as payoff to human capital investment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642350" cy="1143000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838200" indent="-838200" algn="l">
              <a:buFontTx/>
              <a:buAutoNum type="arabicPeriod"/>
            </a:pPr>
            <a:r>
              <a:rPr lang="en-GB" sz="2800" b="1" dirty="0"/>
              <a:t>Neoclassical economics:</a:t>
            </a:r>
            <a:br>
              <a:rPr lang="en-GB" sz="2800" b="1" dirty="0"/>
            </a:br>
            <a:r>
              <a:rPr lang="en-GB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Equalising differentials and the law of one wage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 dirty="0">
                <a:solidFill>
                  <a:schemeClr val="accent2"/>
                </a:solidFill>
              </a:rPr>
              <a:t>This states that in competitive labour markets, workers with similar skills, working in similarly attractive jobs and locations should receive similar compensation</a:t>
            </a:r>
          </a:p>
          <a:p>
            <a:pPr lvl="1"/>
            <a:r>
              <a:rPr lang="en-GB" sz="2000" dirty="0">
                <a:solidFill>
                  <a:schemeClr val="accent2"/>
                </a:solidFill>
              </a:rPr>
              <a:t> that is, the law of one wage means equal compensation for equivalent workers and jobs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642350" cy="1143000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838200" indent="-838200" algn="l">
              <a:buFontTx/>
              <a:buAutoNum type="arabicPeriod"/>
            </a:pPr>
            <a:r>
              <a:rPr lang="en-GB" sz="3200" b="1" dirty="0"/>
              <a:t>Neoclassical economics:</a:t>
            </a:r>
            <a:br>
              <a:rPr lang="en-GB" sz="3200" b="1" dirty="0"/>
            </a:br>
            <a:r>
              <a:rPr lang="en-GB" sz="3200" b="1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Examples</a:t>
            </a:r>
            <a:endParaRPr lang="en-GB" sz="2800" b="1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Labour economists run regressions to show how wages reflect differences in years of schooling and work experience</a:t>
            </a:r>
          </a:p>
          <a:p>
            <a:pPr lvl="1"/>
            <a:r>
              <a:rPr lang="en-GB"/>
              <a:t> </a:t>
            </a:r>
            <a:r>
              <a:rPr lang="en-GB" sz="2000">
                <a:solidFill>
                  <a:schemeClr val="accent2"/>
                </a:solidFill>
              </a:rPr>
              <a:t>eg. regression for the US (Hirsch 2007)</a:t>
            </a:r>
          </a:p>
          <a:p>
            <a:pPr lvl="1"/>
            <a:endParaRPr lang="en-GB" sz="2000">
              <a:solidFill>
                <a:schemeClr val="accent2"/>
              </a:solidFill>
            </a:endParaRPr>
          </a:p>
          <a:p>
            <a:pPr lvl="1"/>
            <a:endParaRPr lang="en-GB" sz="2000"/>
          </a:p>
          <a:p>
            <a:pPr lvl="1">
              <a:buFont typeface="Wingdings" pitchFamily="2" charset="2"/>
              <a:buChar char="Ø"/>
            </a:pPr>
            <a:r>
              <a:rPr lang="en-GB" sz="2000">
                <a:solidFill>
                  <a:schemeClr val="accent2"/>
                </a:solidFill>
              </a:rPr>
              <a:t>1 more year of schooling increases pay by 10.7%</a:t>
            </a:r>
          </a:p>
          <a:p>
            <a:pPr lvl="1">
              <a:buFont typeface="Wingdings" pitchFamily="2" charset="2"/>
              <a:buChar char="Ø"/>
            </a:pPr>
            <a:r>
              <a:rPr lang="en-GB" sz="2000">
                <a:solidFill>
                  <a:schemeClr val="accent2"/>
                </a:solidFill>
              </a:rPr>
              <a:t>The coefficients on experience mean earnings peak at age 49</a:t>
            </a:r>
          </a:p>
          <a:p>
            <a:pPr lvl="1">
              <a:buFont typeface="Wingdings" pitchFamily="2" charset="2"/>
              <a:buChar char="Ø"/>
            </a:pPr>
            <a:r>
              <a:rPr lang="en-GB" sz="2000">
                <a:solidFill>
                  <a:schemeClr val="accent2"/>
                </a:solidFill>
              </a:rPr>
              <a:t>But only accounts for one third of variation in wages</a:t>
            </a:r>
          </a:p>
          <a:p>
            <a:endParaRPr lang="en-GB">
              <a:solidFill>
                <a:schemeClr val="accent2"/>
              </a:solidFill>
            </a:endParaRPr>
          </a:p>
          <a:p>
            <a:endParaRPr lang="en-GB"/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3290888"/>
            <a:ext cx="78486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642350" cy="1066800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838200" indent="-838200" algn="l">
              <a:buFontTx/>
              <a:buAutoNum type="arabicPeriod"/>
            </a:pPr>
            <a:r>
              <a:rPr lang="en-GB" sz="2800" b="1" dirty="0"/>
              <a:t>Neoclassical economics:</a:t>
            </a:r>
            <a:br>
              <a:rPr lang="en-GB" sz="2800" b="1" dirty="0"/>
            </a:br>
            <a:r>
              <a:rPr lang="en-GB" sz="2800" b="1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Examples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642350" cy="4784725"/>
          </a:xfrm>
        </p:spPr>
        <p:txBody>
          <a:bodyPr/>
          <a:lstStyle/>
          <a:p>
            <a:r>
              <a:rPr lang="en-GB" sz="2000" dirty="0"/>
              <a:t>Hundreds of studies ‘decompose’ the </a:t>
            </a:r>
            <a:r>
              <a:rPr lang="en-GB" sz="2000" b="1" dirty="0"/>
              <a:t>gender pay gap </a:t>
            </a:r>
            <a:r>
              <a:rPr lang="en-GB" sz="2000" dirty="0"/>
              <a:t>by adjusting for male-female differences in productivity (using proxies of education, work </a:t>
            </a:r>
            <a:r>
              <a:rPr lang="en-GB" sz="2000" dirty="0" smtClean="0"/>
              <a:t>experience, employment </a:t>
            </a:r>
            <a:r>
              <a:rPr lang="en-GB" sz="2000" dirty="0"/>
              <a:t>interruptions </a:t>
            </a:r>
            <a:r>
              <a:rPr lang="en-GB" sz="2000" dirty="0" smtClean="0"/>
              <a:t>for children</a:t>
            </a:r>
            <a:r>
              <a:rPr lang="en-GB" sz="2000" dirty="0"/>
              <a:t>). Policy recommendations emphasise supply-side change (improve education </a:t>
            </a:r>
            <a:r>
              <a:rPr lang="en-GB" sz="2000" dirty="0" err="1"/>
              <a:t>etc</a:t>
            </a:r>
            <a:r>
              <a:rPr lang="en-GB" sz="2000" dirty="0"/>
              <a:t>)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>
              <a:solidFill>
                <a:schemeClr val="accent2"/>
              </a:solidFill>
            </a:endParaRPr>
          </a:p>
          <a:p>
            <a:pPr lvl="1"/>
            <a:endParaRPr lang="en-GB" sz="2000" dirty="0"/>
          </a:p>
          <a:p>
            <a:endParaRPr lang="en-GB" dirty="0">
              <a:solidFill>
                <a:schemeClr val="accent2"/>
              </a:solidFill>
            </a:endParaRPr>
          </a:p>
          <a:p>
            <a:endParaRPr lang="en-GB" dirty="0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068638"/>
            <a:ext cx="8424863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GB" sz="2800" b="1" dirty="0"/>
              <a:t>Problems with neoclassical economics approach to pay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53136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sz="2800" dirty="0"/>
              <a:t>Several problematic assumptions: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Supply and demand of labour is not a given – can manipulate supply (</a:t>
            </a:r>
            <a:r>
              <a:rPr lang="en-GB" sz="2400" dirty="0" err="1"/>
              <a:t>eg</a:t>
            </a:r>
            <a:r>
              <a:rPr lang="en-GB" sz="2400" dirty="0"/>
              <a:t>. access to new pools of migrant labour, switch from male to female labour, or exploit </a:t>
            </a:r>
            <a:r>
              <a:rPr lang="en-GB" sz="2400" dirty="0" err="1"/>
              <a:t>offshored</a:t>
            </a:r>
            <a:r>
              <a:rPr lang="en-GB" sz="2400" dirty="0"/>
              <a:t> labour) – so pay may not rise with excess demand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Do individual characteristics of education, work experience and job type (and therefore differences in pay) reflect the free choices of individuals? 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Are levels of education and work experience good proxies for productivity?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Should we expect the wage to equal productivity?</a:t>
            </a:r>
          </a:p>
          <a:p>
            <a:pPr>
              <a:lnSpc>
                <a:spcPct val="80000"/>
              </a:lnSpc>
            </a:pPr>
            <a:r>
              <a:rPr lang="en-GB" sz="2400" dirty="0"/>
              <a:t>What other factors shape pay?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/>
          <a:lstStyle/>
          <a:p>
            <a:pPr algn="l"/>
            <a:r>
              <a:rPr lang="en-GB" sz="3200" b="1" dirty="0">
                <a:solidFill>
                  <a:schemeClr val="bg1"/>
                </a:solidFill>
              </a:rPr>
              <a:t>2. Sociology:</a:t>
            </a:r>
            <a:r>
              <a:rPr lang="en-GB" sz="3200" dirty="0">
                <a:solidFill>
                  <a:srgbClr val="660066"/>
                </a:solidFill>
              </a:rPr>
              <a:t/>
            </a:r>
            <a:br>
              <a:rPr lang="en-GB" sz="3200" dirty="0">
                <a:solidFill>
                  <a:srgbClr val="660066"/>
                </a:solidFill>
              </a:rPr>
            </a:br>
            <a:r>
              <a:rPr lang="en-GB" sz="3200" dirty="0">
                <a:solidFill>
                  <a:srgbClr val="660066"/>
                </a:solidFill>
              </a:rPr>
              <a:t> </a:t>
            </a:r>
            <a:r>
              <a:rPr lang="en-GB" sz="3200" i="1" dirty="0">
                <a:solidFill>
                  <a:schemeClr val="accent2">
                    <a:lumMod val="75000"/>
                  </a:schemeClr>
                </a:solidFill>
              </a:rPr>
              <a:t>Wage as socially constructed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00200"/>
            <a:ext cx="8218487" cy="4852988"/>
          </a:xfrm>
          <a:ln>
            <a:solidFill>
              <a:srgbClr val="660066"/>
            </a:solidFill>
          </a:ln>
        </p:spPr>
        <p:txBody>
          <a:bodyPr/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GB" sz="2400" dirty="0">
                <a:solidFill>
                  <a:srgbClr val="D60093"/>
                </a:solidFill>
              </a:rPr>
              <a:t>The wage is at the core of an employment relationship which is socially constructed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GB" sz="2400" dirty="0">
                <a:solidFill>
                  <a:srgbClr val="D60093"/>
                </a:solidFill>
              </a:rPr>
              <a:t>The wage is a signal (and source) of social/class status, shaped by prevailing norms about value of work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GB" sz="2400" dirty="0">
                <a:solidFill>
                  <a:srgbClr val="D60093"/>
                </a:solidFill>
              </a:rPr>
              <a:t>Employees (and families) are primarily concerned that their pay keeps up with rises in the cost of living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GB" sz="2400" dirty="0">
                <a:solidFill>
                  <a:srgbClr val="D60093"/>
                </a:solidFill>
              </a:rPr>
              <a:t>Different </a:t>
            </a:r>
            <a:r>
              <a:rPr lang="en-GB" sz="2400" b="1" dirty="0">
                <a:solidFill>
                  <a:srgbClr val="D60093"/>
                </a:solidFill>
              </a:rPr>
              <a:t>fairness norms</a:t>
            </a:r>
            <a:r>
              <a:rPr lang="en-GB" sz="2400" dirty="0">
                <a:solidFill>
                  <a:srgbClr val="D60093"/>
                </a:solidFill>
              </a:rPr>
              <a:t> shape the wage structure over the long term. Examples of conventions include:</a:t>
            </a:r>
          </a:p>
          <a:p>
            <a:pPr lvl="2">
              <a:lnSpc>
                <a:spcPct val="80000"/>
              </a:lnSpc>
              <a:buFontTx/>
              <a:buChar char="o"/>
            </a:pPr>
            <a:r>
              <a:rPr lang="en-GB" sz="2000" dirty="0">
                <a:solidFill>
                  <a:srgbClr val="D60093"/>
                </a:solidFill>
              </a:rPr>
              <a:t>A decent wage</a:t>
            </a:r>
          </a:p>
          <a:p>
            <a:pPr lvl="2">
              <a:lnSpc>
                <a:spcPct val="80000"/>
              </a:lnSpc>
              <a:buFontTx/>
              <a:buChar char="o"/>
            </a:pPr>
            <a:r>
              <a:rPr lang="en-GB" sz="2000" dirty="0">
                <a:solidFill>
                  <a:srgbClr val="D60093"/>
                </a:solidFill>
              </a:rPr>
              <a:t>A family wage</a:t>
            </a:r>
          </a:p>
          <a:p>
            <a:pPr lvl="2">
              <a:lnSpc>
                <a:spcPct val="80000"/>
              </a:lnSpc>
              <a:buFontTx/>
              <a:buChar char="o"/>
            </a:pPr>
            <a:r>
              <a:rPr lang="en-GB" sz="2000" dirty="0">
                <a:solidFill>
                  <a:srgbClr val="D60093"/>
                </a:solidFill>
              </a:rPr>
              <a:t>A living wage</a:t>
            </a:r>
          </a:p>
          <a:p>
            <a:pPr lvl="2">
              <a:lnSpc>
                <a:spcPct val="80000"/>
              </a:lnSpc>
              <a:buFontTx/>
              <a:buChar char="o"/>
            </a:pPr>
            <a:r>
              <a:rPr lang="en-GB" sz="2000" dirty="0">
                <a:solidFill>
                  <a:srgbClr val="D60093"/>
                </a:solidFill>
              </a:rPr>
              <a:t>Equal pay for equal </a:t>
            </a:r>
            <a:r>
              <a:rPr lang="en-GB" sz="2000" dirty="0" smtClean="0">
                <a:solidFill>
                  <a:srgbClr val="D60093"/>
                </a:solidFill>
              </a:rPr>
              <a:t>work</a:t>
            </a:r>
            <a:endParaRPr lang="en-GB" sz="2400" dirty="0">
              <a:solidFill>
                <a:srgbClr val="D60093"/>
              </a:solidFill>
            </a:endParaRPr>
          </a:p>
          <a:p>
            <a:pPr>
              <a:lnSpc>
                <a:spcPct val="80000"/>
              </a:lnSpc>
            </a:pPr>
            <a:endParaRPr lang="en-GB" sz="2400" dirty="0">
              <a:solidFill>
                <a:srgbClr val="D60093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/>
          <a:lstStyle/>
          <a:p>
            <a:pPr algn="l"/>
            <a:r>
              <a:rPr lang="en-GB" sz="3200" b="1" dirty="0">
                <a:solidFill>
                  <a:schemeClr val="bg1"/>
                </a:solidFill>
              </a:rPr>
              <a:t>2. </a:t>
            </a:r>
            <a:r>
              <a:rPr lang="en-GB" sz="3200" b="1" i="1" dirty="0">
                <a:solidFill>
                  <a:schemeClr val="bg1"/>
                </a:solidFill>
              </a:rPr>
              <a:t>Sociology:</a:t>
            </a:r>
            <a:r>
              <a:rPr lang="en-GB" sz="3200" i="1" dirty="0">
                <a:solidFill>
                  <a:srgbClr val="660066"/>
                </a:solidFill>
              </a:rPr>
              <a:t/>
            </a:r>
            <a:br>
              <a:rPr lang="en-GB" sz="3200" i="1" dirty="0">
                <a:solidFill>
                  <a:srgbClr val="660066"/>
                </a:solidFill>
              </a:rPr>
            </a:br>
            <a:r>
              <a:rPr lang="en-GB" sz="3200" i="1" dirty="0">
                <a:solidFill>
                  <a:srgbClr val="660066"/>
                </a:solidFill>
              </a:rPr>
              <a:t> </a:t>
            </a:r>
            <a:r>
              <a:rPr lang="en-GB" sz="3200" i="1" dirty="0">
                <a:solidFill>
                  <a:schemeClr val="accent2">
                    <a:lumMod val="75000"/>
                  </a:schemeClr>
                </a:solidFill>
              </a:rPr>
              <a:t>Wage as a gendered practice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00200"/>
            <a:ext cx="8218487" cy="5068888"/>
          </a:xfrm>
          <a:ln>
            <a:solidFill>
              <a:srgbClr val="660066"/>
            </a:solidFill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>
                <a:solidFill>
                  <a:srgbClr val="D60093"/>
                </a:solidFill>
              </a:rPr>
              <a:t>The wage establishes and reinforces what men and women do and how they live</a:t>
            </a:r>
          </a:p>
          <a:p>
            <a:pPr>
              <a:lnSpc>
                <a:spcPct val="80000"/>
              </a:lnSpc>
            </a:pPr>
            <a:r>
              <a:rPr lang="en-GB" sz="2400" dirty="0">
                <a:solidFill>
                  <a:srgbClr val="D60093"/>
                </a:solidFill>
              </a:rPr>
              <a:t>Evidence of women moving into male-dominated professions and the relative pay declining with the rising female share (</a:t>
            </a:r>
            <a:r>
              <a:rPr lang="en-GB" sz="2400" dirty="0" err="1">
                <a:solidFill>
                  <a:srgbClr val="D60093"/>
                </a:solidFill>
              </a:rPr>
              <a:t>eg</a:t>
            </a:r>
            <a:r>
              <a:rPr lang="en-GB" sz="2400" dirty="0">
                <a:solidFill>
                  <a:srgbClr val="D60093"/>
                </a:solidFill>
              </a:rPr>
              <a:t> clerical workers and </a:t>
            </a:r>
            <a:r>
              <a:rPr lang="en-GB" sz="2400" dirty="0" smtClean="0">
                <a:solidFill>
                  <a:srgbClr val="D60093"/>
                </a:solidFill>
              </a:rPr>
              <a:t>teachers </a:t>
            </a:r>
            <a:r>
              <a:rPr lang="en-GB" sz="2400" dirty="0">
                <a:solidFill>
                  <a:srgbClr val="D60093"/>
                </a:solidFill>
              </a:rPr>
              <a:t>during 20</a:t>
            </a:r>
            <a:r>
              <a:rPr lang="en-GB" sz="2400" baseline="30000" dirty="0">
                <a:solidFill>
                  <a:srgbClr val="D60093"/>
                </a:solidFill>
              </a:rPr>
              <a:t>th</a:t>
            </a:r>
            <a:r>
              <a:rPr lang="en-GB" sz="2400" dirty="0">
                <a:solidFill>
                  <a:srgbClr val="D60093"/>
                </a:solidFill>
              </a:rPr>
              <a:t> century)</a:t>
            </a:r>
          </a:p>
          <a:p>
            <a:pPr>
              <a:lnSpc>
                <a:spcPct val="80000"/>
              </a:lnSpc>
            </a:pPr>
            <a:r>
              <a:rPr lang="en-GB" sz="2400" dirty="0" smtClean="0">
                <a:solidFill>
                  <a:srgbClr val="D60093"/>
                </a:solidFill>
              </a:rPr>
              <a:t>Many </a:t>
            </a:r>
            <a:r>
              <a:rPr lang="en-GB" sz="2400" dirty="0">
                <a:solidFill>
                  <a:srgbClr val="D60093"/>
                </a:solidFill>
              </a:rPr>
              <a:t>women </a:t>
            </a:r>
            <a:r>
              <a:rPr lang="en-GB" sz="2400" dirty="0" smtClean="0">
                <a:solidFill>
                  <a:srgbClr val="D60093"/>
                </a:solidFill>
              </a:rPr>
              <a:t>work </a:t>
            </a:r>
            <a:r>
              <a:rPr lang="en-GB" sz="2400" dirty="0">
                <a:solidFill>
                  <a:srgbClr val="D60093"/>
                </a:solidFill>
              </a:rPr>
              <a:t>in jobs that do not pay enough to enable financial independence</a:t>
            </a:r>
          </a:p>
          <a:p>
            <a:pPr lvl="2">
              <a:lnSpc>
                <a:spcPct val="80000"/>
              </a:lnSpc>
            </a:pPr>
            <a:r>
              <a:rPr lang="en-GB" sz="2000" dirty="0">
                <a:solidFill>
                  <a:srgbClr val="D60093"/>
                </a:solidFill>
              </a:rPr>
              <a:t>Means that low paying employers rely on subsidies from other family members or the state to support female employees’ living costs</a:t>
            </a:r>
          </a:p>
          <a:p>
            <a:pPr>
              <a:lnSpc>
                <a:spcPct val="80000"/>
              </a:lnSpc>
            </a:pPr>
            <a:r>
              <a:rPr lang="en-GB" sz="2400" dirty="0">
                <a:solidFill>
                  <a:srgbClr val="D60093"/>
                </a:solidFill>
              </a:rPr>
              <a:t>In some countries, still the norm for men in the household to earn more than the woman (average female contribution in UK is 32</a:t>
            </a:r>
            <a:r>
              <a:rPr lang="en-GB" sz="2400" dirty="0" smtClean="0">
                <a:solidFill>
                  <a:srgbClr val="D60093"/>
                </a:solidFill>
              </a:rPr>
              <a:t>%)</a:t>
            </a:r>
          </a:p>
          <a:p>
            <a:pPr>
              <a:lnSpc>
                <a:spcPct val="80000"/>
              </a:lnSpc>
            </a:pPr>
            <a:r>
              <a:rPr lang="en-GB" sz="2400" dirty="0" smtClean="0">
                <a:solidFill>
                  <a:srgbClr val="D60093"/>
                </a:solidFill>
              </a:rPr>
              <a:t>In </a:t>
            </a:r>
            <a:r>
              <a:rPr lang="en-GB" sz="2400" dirty="0">
                <a:solidFill>
                  <a:srgbClr val="D60093"/>
                </a:solidFill>
              </a:rPr>
              <a:t>the </a:t>
            </a:r>
            <a:r>
              <a:rPr lang="en-GB" sz="2400" dirty="0" smtClean="0">
                <a:solidFill>
                  <a:srgbClr val="D60093"/>
                </a:solidFill>
              </a:rPr>
              <a:t>workplace, </a:t>
            </a:r>
            <a:r>
              <a:rPr lang="en-GB" sz="2400" dirty="0">
                <a:solidFill>
                  <a:srgbClr val="D60093"/>
                </a:solidFill>
              </a:rPr>
              <a:t>some men </a:t>
            </a:r>
            <a:r>
              <a:rPr lang="en-GB" sz="2400" dirty="0" smtClean="0">
                <a:solidFill>
                  <a:srgbClr val="D60093"/>
                </a:solidFill>
              </a:rPr>
              <a:t>are resistant </a:t>
            </a:r>
            <a:r>
              <a:rPr lang="en-GB" sz="2400" dirty="0">
                <a:solidFill>
                  <a:srgbClr val="D60093"/>
                </a:solidFill>
              </a:rPr>
              <a:t>to being supervised by a higher paid woman</a:t>
            </a:r>
          </a:p>
          <a:p>
            <a:pPr>
              <a:lnSpc>
                <a:spcPct val="80000"/>
              </a:lnSpc>
            </a:pPr>
            <a:endParaRPr lang="en-GB" sz="2400" dirty="0">
              <a:solidFill>
                <a:srgbClr val="D60093"/>
              </a:solidFill>
            </a:endParaRPr>
          </a:p>
          <a:p>
            <a:pPr>
              <a:lnSpc>
                <a:spcPct val="80000"/>
              </a:lnSpc>
            </a:pPr>
            <a:endParaRPr lang="en-GB" sz="2400" dirty="0">
              <a:solidFill>
                <a:srgbClr val="D60093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981</TotalTime>
  <Words>1951</Words>
  <Application>Microsoft Macintosh PowerPoint</Application>
  <PresentationFormat>全屏显示(4:3)</PresentationFormat>
  <Paragraphs>191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Arial</vt:lpstr>
      <vt:lpstr>Wingdings</vt:lpstr>
      <vt:lpstr>Default Design</vt:lpstr>
      <vt:lpstr>Theories of Pay</vt:lpstr>
      <vt:lpstr>Neoclassical economics: Wage as market price</vt:lpstr>
      <vt:lpstr>Neoclassical economics: Wage as payoff to human capital investment</vt:lpstr>
      <vt:lpstr>Neoclassical economics: Equalising differentials and the law of one wage</vt:lpstr>
      <vt:lpstr>Neoclassical economics: Examples</vt:lpstr>
      <vt:lpstr>Neoclassical economics: Examples</vt:lpstr>
      <vt:lpstr>Problems with neoclassical economics approach to pay</vt:lpstr>
      <vt:lpstr>2. Sociology:  Wage as socially constructed</vt:lpstr>
      <vt:lpstr>2. Sociology:  Wage as a gendered practice</vt:lpstr>
      <vt:lpstr>2. Sociology:  Wage as shaped by wider societal system </vt:lpstr>
      <vt:lpstr>3. Industrial relations/ institutional theory Wage as outcome of competing interests</vt:lpstr>
      <vt:lpstr>3. Industrial relations/ institutional theory Wage as outcome of competing interests</vt:lpstr>
      <vt:lpstr>3. Industrial relations/ institutional theory Wage as outcome of competing interests</vt:lpstr>
      <vt:lpstr>3. Institutional theory/ industrial relations: Wage as management tool</vt:lpstr>
      <vt:lpstr>Lessons from comparative research</vt:lpstr>
      <vt:lpstr>Differences in reward structures:  six stylized facts about reward in the US and Japan</vt:lpstr>
      <vt:lpstr>3. Institutional theory/ industrial relations: Wage as management tool</vt:lpstr>
      <vt:lpstr>Evidence from the UK that the type of firm does influence pay (Forth and Millward)</vt:lpstr>
      <vt:lpstr>PowerPoint 演示文稿</vt:lpstr>
      <vt:lpstr>4. The diverse competing functions of pay</vt:lpstr>
      <vt:lpstr>4. The diverse competing functions of pay</vt:lpstr>
      <vt:lpstr>4. The diverse competing functions of pay</vt:lpstr>
      <vt:lpstr>4. The diverse competing functions of pay</vt:lpstr>
      <vt:lpstr>Conclusion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Theories of Pay</dc:title>
  <dc:creator>Grimshaw</dc:creator>
  <cp:lastModifiedBy>peng wang</cp:lastModifiedBy>
  <cp:revision>124</cp:revision>
  <dcterms:created xsi:type="dcterms:W3CDTF">2006-10-03T13:28:27Z</dcterms:created>
  <dcterms:modified xsi:type="dcterms:W3CDTF">2017-05-26T19:20:56Z</dcterms:modified>
</cp:coreProperties>
</file>