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50"/>
  </p:notesMasterIdLst>
  <p:handoutMasterIdLst>
    <p:handoutMasterId r:id="rId51"/>
  </p:handoutMasterIdLst>
  <p:sldIdLst>
    <p:sldId id="256" r:id="rId2"/>
    <p:sldId id="299" r:id="rId3"/>
    <p:sldId id="300" r:id="rId4"/>
    <p:sldId id="301" r:id="rId5"/>
    <p:sldId id="302" r:id="rId6"/>
    <p:sldId id="303" r:id="rId7"/>
    <p:sldId id="305" r:id="rId8"/>
    <p:sldId id="316" r:id="rId9"/>
    <p:sldId id="317" r:id="rId10"/>
    <p:sldId id="318" r:id="rId11"/>
    <p:sldId id="319" r:id="rId12"/>
    <p:sldId id="320" r:id="rId13"/>
    <p:sldId id="321" r:id="rId14"/>
    <p:sldId id="322" r:id="rId15"/>
    <p:sldId id="323" r:id="rId16"/>
    <p:sldId id="324" r:id="rId17"/>
    <p:sldId id="326" r:id="rId18"/>
    <p:sldId id="327" r:id="rId19"/>
    <p:sldId id="330" r:id="rId20"/>
    <p:sldId id="332" r:id="rId21"/>
    <p:sldId id="333" r:id="rId22"/>
    <p:sldId id="334" r:id="rId23"/>
    <p:sldId id="335" r:id="rId24"/>
    <p:sldId id="336" r:id="rId25"/>
    <p:sldId id="339" r:id="rId26"/>
    <p:sldId id="340" r:id="rId27"/>
    <p:sldId id="341" r:id="rId28"/>
    <p:sldId id="342" r:id="rId29"/>
    <p:sldId id="343" r:id="rId30"/>
    <p:sldId id="269" r:id="rId31"/>
    <p:sldId id="286" r:id="rId32"/>
    <p:sldId id="270" r:id="rId33"/>
    <p:sldId id="289" r:id="rId34"/>
    <p:sldId id="290" r:id="rId35"/>
    <p:sldId id="275" r:id="rId36"/>
    <p:sldId id="292" r:id="rId37"/>
    <p:sldId id="315" r:id="rId38"/>
    <p:sldId id="294" r:id="rId39"/>
    <p:sldId id="276" r:id="rId40"/>
    <p:sldId id="304" r:id="rId41"/>
    <p:sldId id="306" r:id="rId42"/>
    <p:sldId id="307" r:id="rId43"/>
    <p:sldId id="308" r:id="rId44"/>
    <p:sldId id="309" r:id="rId45"/>
    <p:sldId id="310" r:id="rId46"/>
    <p:sldId id="311" r:id="rId47"/>
    <p:sldId id="312" r:id="rId48"/>
    <p:sldId id="313" r:id="rId49"/>
  </p:sldIdLst>
  <p:sldSz cx="9144000" cy="6858000" type="screen4x3"/>
  <p:notesSz cx="6669088" cy="9753600"/>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D60093"/>
    <a:srgbClr val="660066"/>
    <a:srgbClr val="CCFF66"/>
    <a:srgbClr val="EAEAEA"/>
    <a:srgbClr val="66FFFF"/>
    <a:srgbClr val="FF00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8"/>
    <p:restoredTop sz="94676"/>
  </p:normalViewPr>
  <p:slideViewPr>
    <p:cSldViewPr>
      <p:cViewPr varScale="1">
        <p:scale>
          <a:sx n="106" d="100"/>
          <a:sy n="106" d="100"/>
        </p:scale>
        <p:origin x="1784" y="16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notesMaster" Target="notesMasters/notesMaster1.xml"/><Relationship Id="rId51" Type="http://schemas.openxmlformats.org/officeDocument/2006/relationships/handoutMaster" Target="handoutMasters/handoutMaster1.xml"/><Relationship Id="rId52" Type="http://schemas.openxmlformats.org/officeDocument/2006/relationships/presProps" Target="presProps.xml"/><Relationship Id="rId53" Type="http://schemas.openxmlformats.org/officeDocument/2006/relationships/viewProps" Target="viewProps.xml"/><Relationship Id="rId54" Type="http://schemas.openxmlformats.org/officeDocument/2006/relationships/theme" Target="theme/theme1.xml"/><Relationship Id="rId55"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5D8F6F-779B-4005-983A-3992646DF9ED}" type="doc">
      <dgm:prSet loTypeId="urn:microsoft.com/office/officeart/2005/8/layout/vList6" loCatId="list" qsTypeId="urn:microsoft.com/office/officeart/2005/8/quickstyle/3d7" qsCatId="3D" csTypeId="urn:microsoft.com/office/officeart/2005/8/colors/accent3_3" csCatId="accent3" phldr="1"/>
      <dgm:spPr/>
      <dgm:t>
        <a:bodyPr/>
        <a:lstStyle/>
        <a:p>
          <a:endParaRPr lang="en-GB"/>
        </a:p>
      </dgm:t>
    </dgm:pt>
    <dgm:pt modelId="{EB8839D5-5CB9-4149-8EE8-11EECF82874F}">
      <dgm:prSet phldrT="[Text]"/>
      <dgm:spPr/>
      <dgm:t>
        <a:bodyPr/>
        <a:lstStyle/>
        <a:p>
          <a:r>
            <a:rPr lang="en-GB" dirty="0" smtClean="0"/>
            <a:t>Procedural justice</a:t>
          </a:r>
          <a:endParaRPr lang="en-GB" dirty="0"/>
        </a:p>
      </dgm:t>
    </dgm:pt>
    <dgm:pt modelId="{621D8BA2-2E43-42F5-B224-320A6D9FC6E1}" type="parTrans" cxnId="{96663BC1-825F-4369-A322-CCA892704B81}">
      <dgm:prSet/>
      <dgm:spPr/>
      <dgm:t>
        <a:bodyPr/>
        <a:lstStyle/>
        <a:p>
          <a:endParaRPr lang="en-GB"/>
        </a:p>
      </dgm:t>
    </dgm:pt>
    <dgm:pt modelId="{894C0587-EB1F-407E-91A5-FB495FA6BDB5}" type="sibTrans" cxnId="{96663BC1-825F-4369-A322-CCA892704B81}">
      <dgm:prSet/>
      <dgm:spPr/>
      <dgm:t>
        <a:bodyPr/>
        <a:lstStyle/>
        <a:p>
          <a:endParaRPr lang="en-GB"/>
        </a:p>
      </dgm:t>
    </dgm:pt>
    <dgm:pt modelId="{B54BDE0C-4175-4901-A96D-B8F2AC9E80E2}">
      <dgm:prSet phldrT="[Text]"/>
      <dgm:spPr/>
      <dgm:t>
        <a:bodyPr/>
        <a:lstStyle/>
        <a:p>
          <a:r>
            <a:rPr lang="en-GB" dirty="0" smtClean="0"/>
            <a:t>Are the decision processes fair?</a:t>
          </a:r>
          <a:endParaRPr lang="en-GB" dirty="0"/>
        </a:p>
      </dgm:t>
    </dgm:pt>
    <dgm:pt modelId="{3B5E738E-A597-4DCD-A50F-554E700CCA2E}" type="parTrans" cxnId="{A93940F4-D600-4C6A-BE97-C5DBD34893B3}">
      <dgm:prSet/>
      <dgm:spPr/>
      <dgm:t>
        <a:bodyPr/>
        <a:lstStyle/>
        <a:p>
          <a:endParaRPr lang="en-GB"/>
        </a:p>
      </dgm:t>
    </dgm:pt>
    <dgm:pt modelId="{64AE575C-E297-46EE-B80D-EDB33BEA1B28}" type="sibTrans" cxnId="{A93940F4-D600-4C6A-BE97-C5DBD34893B3}">
      <dgm:prSet/>
      <dgm:spPr/>
      <dgm:t>
        <a:bodyPr/>
        <a:lstStyle/>
        <a:p>
          <a:endParaRPr lang="en-GB"/>
        </a:p>
      </dgm:t>
    </dgm:pt>
    <dgm:pt modelId="{4F5FACC2-6FCE-43B6-A92D-37BF0B77DE40}">
      <dgm:prSet phldrT="[Text]"/>
      <dgm:spPr/>
      <dgm:t>
        <a:bodyPr/>
        <a:lstStyle/>
        <a:p>
          <a:r>
            <a:rPr lang="en-GB" dirty="0" smtClean="0"/>
            <a:t>Distributive justice</a:t>
          </a:r>
          <a:endParaRPr lang="en-GB" dirty="0"/>
        </a:p>
      </dgm:t>
    </dgm:pt>
    <dgm:pt modelId="{214C531D-D210-482A-B2BE-27797E679802}" type="parTrans" cxnId="{09E47466-3DA8-4366-B530-4ED9BD4CEB6C}">
      <dgm:prSet/>
      <dgm:spPr/>
      <dgm:t>
        <a:bodyPr/>
        <a:lstStyle/>
        <a:p>
          <a:endParaRPr lang="en-GB"/>
        </a:p>
      </dgm:t>
    </dgm:pt>
    <dgm:pt modelId="{96E1690D-6EC2-4350-9905-2F33C92C97E7}" type="sibTrans" cxnId="{09E47466-3DA8-4366-B530-4ED9BD4CEB6C}">
      <dgm:prSet/>
      <dgm:spPr/>
      <dgm:t>
        <a:bodyPr/>
        <a:lstStyle/>
        <a:p>
          <a:endParaRPr lang="en-GB"/>
        </a:p>
      </dgm:t>
    </dgm:pt>
    <dgm:pt modelId="{1C419758-E244-4412-83E3-C5FB2A4C5F01}">
      <dgm:prSet phldrT="[Text]"/>
      <dgm:spPr/>
      <dgm:t>
        <a:bodyPr/>
        <a:lstStyle/>
        <a:p>
          <a:r>
            <a:rPr lang="en-GB" dirty="0" smtClean="0"/>
            <a:t>Are resources distributed fairly?</a:t>
          </a:r>
          <a:endParaRPr lang="en-GB" dirty="0"/>
        </a:p>
      </dgm:t>
    </dgm:pt>
    <dgm:pt modelId="{6C8518ED-FECF-4780-8057-6BD0D65E4ECB}" type="parTrans" cxnId="{50B733A4-8B89-47CB-8E0F-BE20EE0F60C4}">
      <dgm:prSet/>
      <dgm:spPr/>
      <dgm:t>
        <a:bodyPr/>
        <a:lstStyle/>
        <a:p>
          <a:endParaRPr lang="en-GB"/>
        </a:p>
      </dgm:t>
    </dgm:pt>
    <dgm:pt modelId="{3978926A-4F42-4795-91CD-65AC0D1C7C24}" type="sibTrans" cxnId="{50B733A4-8B89-47CB-8E0F-BE20EE0F60C4}">
      <dgm:prSet/>
      <dgm:spPr/>
      <dgm:t>
        <a:bodyPr/>
        <a:lstStyle/>
        <a:p>
          <a:endParaRPr lang="en-GB"/>
        </a:p>
      </dgm:t>
    </dgm:pt>
    <dgm:pt modelId="{4F5375A3-950C-4019-9127-D070D3178AB7}">
      <dgm:prSet phldrT="[Text]"/>
      <dgm:spPr/>
      <dgm:t>
        <a:bodyPr/>
        <a:lstStyle/>
        <a:p>
          <a:r>
            <a:rPr lang="en-GB" dirty="0" smtClean="0"/>
            <a:t>Can be applied to a range of outcomes – pay, promotions, job allocation, work site, etc</a:t>
          </a:r>
          <a:endParaRPr lang="en-GB" dirty="0"/>
        </a:p>
      </dgm:t>
    </dgm:pt>
    <dgm:pt modelId="{DEE015DB-7C0B-41DE-AFA3-E80035405939}" type="parTrans" cxnId="{5D7A2FEC-A75F-4EFB-A41F-26492EE7CFA4}">
      <dgm:prSet/>
      <dgm:spPr/>
      <dgm:t>
        <a:bodyPr/>
        <a:lstStyle/>
        <a:p>
          <a:endParaRPr lang="en-GB"/>
        </a:p>
      </dgm:t>
    </dgm:pt>
    <dgm:pt modelId="{ACB60504-3466-4083-B1AB-A6CF9D7592B7}" type="sibTrans" cxnId="{5D7A2FEC-A75F-4EFB-A41F-26492EE7CFA4}">
      <dgm:prSet/>
      <dgm:spPr/>
      <dgm:t>
        <a:bodyPr/>
        <a:lstStyle/>
        <a:p>
          <a:endParaRPr lang="en-GB"/>
        </a:p>
      </dgm:t>
    </dgm:pt>
    <dgm:pt modelId="{9DCFC82D-72BA-4088-862E-E15AAD5E3F80}">
      <dgm:prSet phldrT="[Text]"/>
      <dgm:spPr/>
      <dgm:t>
        <a:bodyPr/>
        <a:lstStyle/>
        <a:p>
          <a:r>
            <a:rPr lang="en-GB" dirty="0" smtClean="0"/>
            <a:t>Do employees exercise some control over the processes?</a:t>
          </a:r>
          <a:endParaRPr lang="en-GB" dirty="0"/>
        </a:p>
      </dgm:t>
    </dgm:pt>
    <dgm:pt modelId="{B3D0965B-6562-463C-A17A-28D47775A4F7}" type="parTrans" cxnId="{F179E399-5FA5-4158-BB58-AF30978372E0}">
      <dgm:prSet/>
      <dgm:spPr/>
      <dgm:t>
        <a:bodyPr/>
        <a:lstStyle/>
        <a:p>
          <a:endParaRPr lang="en-GB"/>
        </a:p>
      </dgm:t>
    </dgm:pt>
    <dgm:pt modelId="{56514434-563E-4B0A-8CD9-ADDA3A3A450A}" type="sibTrans" cxnId="{F179E399-5FA5-4158-BB58-AF30978372E0}">
      <dgm:prSet/>
      <dgm:spPr/>
      <dgm:t>
        <a:bodyPr/>
        <a:lstStyle/>
        <a:p>
          <a:endParaRPr lang="en-GB"/>
        </a:p>
      </dgm:t>
    </dgm:pt>
    <dgm:pt modelId="{C8337D24-4609-4F84-AB70-41919BF67E34}">
      <dgm:prSet phldrT="[Text]"/>
      <dgm:spPr/>
      <dgm:t>
        <a:bodyPr/>
        <a:lstStyle/>
        <a:p>
          <a:r>
            <a:rPr lang="en-GB" dirty="0" smtClean="0"/>
            <a:t>Are relations between managers and non-managers collegial/positive?</a:t>
          </a:r>
          <a:endParaRPr lang="en-GB" dirty="0"/>
        </a:p>
      </dgm:t>
    </dgm:pt>
    <dgm:pt modelId="{EA7C6913-A5E5-4412-BF98-69C3E35B6290}" type="parTrans" cxnId="{D0CBA947-273D-4930-B283-5268677266E8}">
      <dgm:prSet/>
      <dgm:spPr/>
      <dgm:t>
        <a:bodyPr/>
        <a:lstStyle/>
        <a:p>
          <a:endParaRPr lang="en-GB"/>
        </a:p>
      </dgm:t>
    </dgm:pt>
    <dgm:pt modelId="{9B0DF2D7-6D87-417F-8CD6-A29472595AF1}" type="sibTrans" cxnId="{D0CBA947-273D-4930-B283-5268677266E8}">
      <dgm:prSet/>
      <dgm:spPr/>
      <dgm:t>
        <a:bodyPr/>
        <a:lstStyle/>
        <a:p>
          <a:endParaRPr lang="en-GB"/>
        </a:p>
      </dgm:t>
    </dgm:pt>
    <dgm:pt modelId="{1B2F353E-6D1B-4441-864D-FA155D8AA5E0}">
      <dgm:prSet phldrT="[Text]"/>
      <dgm:spPr/>
      <dgm:t>
        <a:bodyPr/>
        <a:lstStyle/>
        <a:p>
          <a:r>
            <a:rPr lang="en-GB" dirty="0" smtClean="0"/>
            <a:t>Are outcomes fair? Are rewards distributed according to individual or group contribution?</a:t>
          </a:r>
          <a:endParaRPr lang="en-GB" dirty="0"/>
        </a:p>
      </dgm:t>
    </dgm:pt>
    <dgm:pt modelId="{2FB3F708-67D4-40F0-A2EE-F81858677043}" type="parTrans" cxnId="{4DA17A98-5037-46C7-8A91-FE25E53A3847}">
      <dgm:prSet/>
      <dgm:spPr/>
      <dgm:t>
        <a:bodyPr/>
        <a:lstStyle/>
        <a:p>
          <a:endParaRPr lang="en-GB"/>
        </a:p>
      </dgm:t>
    </dgm:pt>
    <dgm:pt modelId="{B94DECE0-8CE3-4CA8-974A-B3D52E7292D7}" type="sibTrans" cxnId="{4DA17A98-5037-46C7-8A91-FE25E53A3847}">
      <dgm:prSet/>
      <dgm:spPr/>
      <dgm:t>
        <a:bodyPr/>
        <a:lstStyle/>
        <a:p>
          <a:endParaRPr lang="en-GB"/>
        </a:p>
      </dgm:t>
    </dgm:pt>
    <dgm:pt modelId="{C1A71872-5FE2-46FC-A1F4-00AB7698FE1E}">
      <dgm:prSet phldrT="[Text]"/>
      <dgm:spPr/>
      <dgm:t>
        <a:bodyPr/>
        <a:lstStyle/>
        <a:p>
          <a:r>
            <a:rPr lang="en-GB" dirty="0" smtClean="0"/>
            <a:t>Are processes impartial and transparent?</a:t>
          </a:r>
          <a:endParaRPr lang="en-GB" dirty="0"/>
        </a:p>
      </dgm:t>
    </dgm:pt>
    <dgm:pt modelId="{431B701F-6D00-421D-ABE0-013C1E03FB0F}" type="parTrans" cxnId="{C822C5CF-5252-4DDC-A38F-34E0E1995673}">
      <dgm:prSet/>
      <dgm:spPr/>
    </dgm:pt>
    <dgm:pt modelId="{19FC6825-6B08-4DFD-AD8A-02F4EB4B76FD}" type="sibTrans" cxnId="{C822C5CF-5252-4DDC-A38F-34E0E1995673}">
      <dgm:prSet/>
      <dgm:spPr/>
    </dgm:pt>
    <dgm:pt modelId="{75200DC3-74DA-4CAD-8851-3709C78937AB}" type="pres">
      <dgm:prSet presAssocID="{EE5D8F6F-779B-4005-983A-3992646DF9ED}" presName="Name0" presStyleCnt="0">
        <dgm:presLayoutVars>
          <dgm:dir/>
          <dgm:animLvl val="lvl"/>
          <dgm:resizeHandles/>
        </dgm:presLayoutVars>
      </dgm:prSet>
      <dgm:spPr/>
      <dgm:t>
        <a:bodyPr/>
        <a:lstStyle/>
        <a:p>
          <a:endParaRPr lang="en-GB"/>
        </a:p>
      </dgm:t>
    </dgm:pt>
    <dgm:pt modelId="{74DE634D-E532-4405-A04A-3968A92B4CE6}" type="pres">
      <dgm:prSet presAssocID="{EB8839D5-5CB9-4149-8EE8-11EECF82874F}" presName="linNode" presStyleCnt="0"/>
      <dgm:spPr/>
    </dgm:pt>
    <dgm:pt modelId="{19E74755-9102-4BF4-9BD4-47584AA0B073}" type="pres">
      <dgm:prSet presAssocID="{EB8839D5-5CB9-4149-8EE8-11EECF82874F}" presName="parentShp" presStyleLbl="node1" presStyleIdx="0" presStyleCnt="2">
        <dgm:presLayoutVars>
          <dgm:bulletEnabled val="1"/>
        </dgm:presLayoutVars>
      </dgm:prSet>
      <dgm:spPr/>
      <dgm:t>
        <a:bodyPr/>
        <a:lstStyle/>
        <a:p>
          <a:endParaRPr lang="en-GB"/>
        </a:p>
      </dgm:t>
    </dgm:pt>
    <dgm:pt modelId="{A5D91380-F192-4EFD-BE75-5C891CD02142}" type="pres">
      <dgm:prSet presAssocID="{EB8839D5-5CB9-4149-8EE8-11EECF82874F}" presName="childShp" presStyleLbl="bgAccFollowNode1" presStyleIdx="0" presStyleCnt="2">
        <dgm:presLayoutVars>
          <dgm:bulletEnabled val="1"/>
        </dgm:presLayoutVars>
      </dgm:prSet>
      <dgm:spPr/>
      <dgm:t>
        <a:bodyPr/>
        <a:lstStyle/>
        <a:p>
          <a:endParaRPr lang="en-GB"/>
        </a:p>
      </dgm:t>
    </dgm:pt>
    <dgm:pt modelId="{026D1544-4888-4747-ACE6-BB43561038DF}" type="pres">
      <dgm:prSet presAssocID="{894C0587-EB1F-407E-91A5-FB495FA6BDB5}" presName="spacing" presStyleCnt="0"/>
      <dgm:spPr/>
    </dgm:pt>
    <dgm:pt modelId="{2F5EF1A6-F97A-414D-A56C-05F01F41E93A}" type="pres">
      <dgm:prSet presAssocID="{4F5FACC2-6FCE-43B6-A92D-37BF0B77DE40}" presName="linNode" presStyleCnt="0"/>
      <dgm:spPr/>
    </dgm:pt>
    <dgm:pt modelId="{11CF03DB-677E-41B7-926A-62B014F99B65}" type="pres">
      <dgm:prSet presAssocID="{4F5FACC2-6FCE-43B6-A92D-37BF0B77DE40}" presName="parentShp" presStyleLbl="node1" presStyleIdx="1" presStyleCnt="2" custLinFactNeighborX="647" custLinFactNeighborY="-1278">
        <dgm:presLayoutVars>
          <dgm:bulletEnabled val="1"/>
        </dgm:presLayoutVars>
      </dgm:prSet>
      <dgm:spPr/>
      <dgm:t>
        <a:bodyPr/>
        <a:lstStyle/>
        <a:p>
          <a:endParaRPr lang="en-GB"/>
        </a:p>
      </dgm:t>
    </dgm:pt>
    <dgm:pt modelId="{E21BCC33-D321-4FA7-B262-69410AF6CA8D}" type="pres">
      <dgm:prSet presAssocID="{4F5FACC2-6FCE-43B6-A92D-37BF0B77DE40}" presName="childShp" presStyleLbl="bgAccFollowNode1" presStyleIdx="1" presStyleCnt="2">
        <dgm:presLayoutVars>
          <dgm:bulletEnabled val="1"/>
        </dgm:presLayoutVars>
      </dgm:prSet>
      <dgm:spPr/>
      <dgm:t>
        <a:bodyPr/>
        <a:lstStyle/>
        <a:p>
          <a:endParaRPr lang="en-GB"/>
        </a:p>
      </dgm:t>
    </dgm:pt>
  </dgm:ptLst>
  <dgm:cxnLst>
    <dgm:cxn modelId="{CB53B369-4355-4072-80C8-3AF0DAB0A800}" type="presOf" srcId="{1C419758-E244-4412-83E3-C5FB2A4C5F01}" destId="{E21BCC33-D321-4FA7-B262-69410AF6CA8D}" srcOrd="0" destOrd="0" presId="urn:microsoft.com/office/officeart/2005/8/layout/vList6"/>
    <dgm:cxn modelId="{96663BC1-825F-4369-A322-CCA892704B81}" srcId="{EE5D8F6F-779B-4005-983A-3992646DF9ED}" destId="{EB8839D5-5CB9-4149-8EE8-11EECF82874F}" srcOrd="0" destOrd="0" parTransId="{621D8BA2-2E43-42F5-B224-320A6D9FC6E1}" sibTransId="{894C0587-EB1F-407E-91A5-FB495FA6BDB5}"/>
    <dgm:cxn modelId="{5D7A2FEC-A75F-4EFB-A41F-26492EE7CFA4}" srcId="{4F5FACC2-6FCE-43B6-A92D-37BF0B77DE40}" destId="{4F5375A3-950C-4019-9127-D070D3178AB7}" srcOrd="2" destOrd="0" parTransId="{DEE015DB-7C0B-41DE-AFA3-E80035405939}" sibTransId="{ACB60504-3466-4083-B1AB-A6CF9D7592B7}"/>
    <dgm:cxn modelId="{B8BFFA94-2A77-41CD-A131-8869E93ADFCD}" type="presOf" srcId="{9DCFC82D-72BA-4088-862E-E15AAD5E3F80}" destId="{A5D91380-F192-4EFD-BE75-5C891CD02142}" srcOrd="0" destOrd="2" presId="urn:microsoft.com/office/officeart/2005/8/layout/vList6"/>
    <dgm:cxn modelId="{AF563AC8-E056-43C5-B914-E7CB334D1336}" type="presOf" srcId="{B54BDE0C-4175-4901-A96D-B8F2AC9E80E2}" destId="{A5D91380-F192-4EFD-BE75-5C891CD02142}" srcOrd="0" destOrd="0" presId="urn:microsoft.com/office/officeart/2005/8/layout/vList6"/>
    <dgm:cxn modelId="{F179E399-5FA5-4158-BB58-AF30978372E0}" srcId="{EB8839D5-5CB9-4149-8EE8-11EECF82874F}" destId="{9DCFC82D-72BA-4088-862E-E15AAD5E3F80}" srcOrd="2" destOrd="0" parTransId="{B3D0965B-6562-463C-A17A-28D47775A4F7}" sibTransId="{56514434-563E-4B0A-8CD9-ADDA3A3A450A}"/>
    <dgm:cxn modelId="{AA5B1772-3DC4-46E7-A6CA-DF282F1E917C}" type="presOf" srcId="{4F5375A3-950C-4019-9127-D070D3178AB7}" destId="{E21BCC33-D321-4FA7-B262-69410AF6CA8D}" srcOrd="0" destOrd="2" presId="urn:microsoft.com/office/officeart/2005/8/layout/vList6"/>
    <dgm:cxn modelId="{A2C9478B-CD49-48EB-8C28-CD503A0296D8}" type="presOf" srcId="{C1A71872-5FE2-46FC-A1F4-00AB7698FE1E}" destId="{A5D91380-F192-4EFD-BE75-5C891CD02142}" srcOrd="0" destOrd="1" presId="urn:microsoft.com/office/officeart/2005/8/layout/vList6"/>
    <dgm:cxn modelId="{4DA17A98-5037-46C7-8A91-FE25E53A3847}" srcId="{4F5FACC2-6FCE-43B6-A92D-37BF0B77DE40}" destId="{1B2F353E-6D1B-4441-864D-FA155D8AA5E0}" srcOrd="1" destOrd="0" parTransId="{2FB3F708-67D4-40F0-A2EE-F81858677043}" sibTransId="{B94DECE0-8CE3-4CA8-974A-B3D52E7292D7}"/>
    <dgm:cxn modelId="{09E47466-3DA8-4366-B530-4ED9BD4CEB6C}" srcId="{EE5D8F6F-779B-4005-983A-3992646DF9ED}" destId="{4F5FACC2-6FCE-43B6-A92D-37BF0B77DE40}" srcOrd="1" destOrd="0" parTransId="{214C531D-D210-482A-B2BE-27797E679802}" sibTransId="{96E1690D-6EC2-4350-9905-2F33C92C97E7}"/>
    <dgm:cxn modelId="{A93940F4-D600-4C6A-BE97-C5DBD34893B3}" srcId="{EB8839D5-5CB9-4149-8EE8-11EECF82874F}" destId="{B54BDE0C-4175-4901-A96D-B8F2AC9E80E2}" srcOrd="0" destOrd="0" parTransId="{3B5E738E-A597-4DCD-A50F-554E700CCA2E}" sibTransId="{64AE575C-E297-46EE-B80D-EDB33BEA1B28}"/>
    <dgm:cxn modelId="{7987A0AB-1171-4BFC-8404-A8E9BAD2F17C}" type="presOf" srcId="{EB8839D5-5CB9-4149-8EE8-11EECF82874F}" destId="{19E74755-9102-4BF4-9BD4-47584AA0B073}" srcOrd="0" destOrd="0" presId="urn:microsoft.com/office/officeart/2005/8/layout/vList6"/>
    <dgm:cxn modelId="{50B733A4-8B89-47CB-8E0F-BE20EE0F60C4}" srcId="{4F5FACC2-6FCE-43B6-A92D-37BF0B77DE40}" destId="{1C419758-E244-4412-83E3-C5FB2A4C5F01}" srcOrd="0" destOrd="0" parTransId="{6C8518ED-FECF-4780-8057-6BD0D65E4ECB}" sibTransId="{3978926A-4F42-4795-91CD-65AC0D1C7C24}"/>
    <dgm:cxn modelId="{58629D5C-928C-48DA-A29E-48E9E7E78744}" type="presOf" srcId="{4F5FACC2-6FCE-43B6-A92D-37BF0B77DE40}" destId="{11CF03DB-677E-41B7-926A-62B014F99B65}" srcOrd="0" destOrd="0" presId="urn:microsoft.com/office/officeart/2005/8/layout/vList6"/>
    <dgm:cxn modelId="{C822C5CF-5252-4DDC-A38F-34E0E1995673}" srcId="{EB8839D5-5CB9-4149-8EE8-11EECF82874F}" destId="{C1A71872-5FE2-46FC-A1F4-00AB7698FE1E}" srcOrd="1" destOrd="0" parTransId="{431B701F-6D00-421D-ABE0-013C1E03FB0F}" sibTransId="{19FC6825-6B08-4DFD-AD8A-02F4EB4B76FD}"/>
    <dgm:cxn modelId="{21112758-90C0-4957-B77E-9A2399BB79DC}" type="presOf" srcId="{EE5D8F6F-779B-4005-983A-3992646DF9ED}" destId="{75200DC3-74DA-4CAD-8851-3709C78937AB}" srcOrd="0" destOrd="0" presId="urn:microsoft.com/office/officeart/2005/8/layout/vList6"/>
    <dgm:cxn modelId="{1091020D-F478-4265-9565-7FD99BE72640}" type="presOf" srcId="{1B2F353E-6D1B-4441-864D-FA155D8AA5E0}" destId="{E21BCC33-D321-4FA7-B262-69410AF6CA8D}" srcOrd="0" destOrd="1" presId="urn:microsoft.com/office/officeart/2005/8/layout/vList6"/>
    <dgm:cxn modelId="{A1AF28E9-2A82-4D80-8F1A-C46A43651610}" type="presOf" srcId="{C8337D24-4609-4F84-AB70-41919BF67E34}" destId="{A5D91380-F192-4EFD-BE75-5C891CD02142}" srcOrd="0" destOrd="3" presId="urn:microsoft.com/office/officeart/2005/8/layout/vList6"/>
    <dgm:cxn modelId="{D0CBA947-273D-4930-B283-5268677266E8}" srcId="{EB8839D5-5CB9-4149-8EE8-11EECF82874F}" destId="{C8337D24-4609-4F84-AB70-41919BF67E34}" srcOrd="3" destOrd="0" parTransId="{EA7C6913-A5E5-4412-BF98-69C3E35B6290}" sibTransId="{9B0DF2D7-6D87-417F-8CD6-A29472595AF1}"/>
    <dgm:cxn modelId="{3C137089-1D52-48AE-8D0B-19D2EB4328B6}" type="presParOf" srcId="{75200DC3-74DA-4CAD-8851-3709C78937AB}" destId="{74DE634D-E532-4405-A04A-3968A92B4CE6}" srcOrd="0" destOrd="0" presId="urn:microsoft.com/office/officeart/2005/8/layout/vList6"/>
    <dgm:cxn modelId="{7BAABD84-C47A-45AC-A1F1-1E76E06361F4}" type="presParOf" srcId="{74DE634D-E532-4405-A04A-3968A92B4CE6}" destId="{19E74755-9102-4BF4-9BD4-47584AA0B073}" srcOrd="0" destOrd="0" presId="urn:microsoft.com/office/officeart/2005/8/layout/vList6"/>
    <dgm:cxn modelId="{FD594151-5C65-435A-9456-901DFFBC3D31}" type="presParOf" srcId="{74DE634D-E532-4405-A04A-3968A92B4CE6}" destId="{A5D91380-F192-4EFD-BE75-5C891CD02142}" srcOrd="1" destOrd="0" presId="urn:microsoft.com/office/officeart/2005/8/layout/vList6"/>
    <dgm:cxn modelId="{1B4EC61E-25E5-4136-BAA2-EB26CCFB2B06}" type="presParOf" srcId="{75200DC3-74DA-4CAD-8851-3709C78937AB}" destId="{026D1544-4888-4747-ACE6-BB43561038DF}" srcOrd="1" destOrd="0" presId="urn:microsoft.com/office/officeart/2005/8/layout/vList6"/>
    <dgm:cxn modelId="{3C3DABA3-1ACA-4C93-BB8E-9461207A35AE}" type="presParOf" srcId="{75200DC3-74DA-4CAD-8851-3709C78937AB}" destId="{2F5EF1A6-F97A-414D-A56C-05F01F41E93A}" srcOrd="2" destOrd="0" presId="urn:microsoft.com/office/officeart/2005/8/layout/vList6"/>
    <dgm:cxn modelId="{B9FCC655-C066-411B-9185-5F925255DA8D}" type="presParOf" srcId="{2F5EF1A6-F97A-414D-A56C-05F01F41E93A}" destId="{11CF03DB-677E-41B7-926A-62B014F99B65}" srcOrd="0" destOrd="0" presId="urn:microsoft.com/office/officeart/2005/8/layout/vList6"/>
    <dgm:cxn modelId="{7F82251C-6E83-4589-AC1A-DFAC8255EF83}" type="presParOf" srcId="{2F5EF1A6-F97A-414D-A56C-05F01F41E93A}" destId="{E21BCC33-D321-4FA7-B262-69410AF6CA8D}"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997D678-5010-4270-B9DE-1F0BE6EB7904}" type="doc">
      <dgm:prSet loTypeId="urn:microsoft.com/office/officeart/2005/8/layout/vList5" loCatId="list" qsTypeId="urn:microsoft.com/office/officeart/2005/8/quickstyle/simple1" qsCatId="simple" csTypeId="urn:microsoft.com/office/officeart/2005/8/colors/accent6_2" csCatId="accent6" phldr="1"/>
      <dgm:spPr/>
      <dgm:t>
        <a:bodyPr/>
        <a:lstStyle/>
        <a:p>
          <a:endParaRPr lang="en-GB"/>
        </a:p>
      </dgm:t>
    </dgm:pt>
    <dgm:pt modelId="{640EA641-4596-4808-9B2C-0D5B93DBF69D}">
      <dgm:prSet phldrT="[Text]"/>
      <dgm:spPr/>
      <dgm:t>
        <a:bodyPr/>
        <a:lstStyle/>
        <a:p>
          <a:r>
            <a:rPr lang="en-GB" dirty="0" smtClean="0"/>
            <a:t>Traditional causes</a:t>
          </a:r>
          <a:endParaRPr lang="en-GB" dirty="0"/>
        </a:p>
      </dgm:t>
    </dgm:pt>
    <dgm:pt modelId="{39FE6E5E-9332-4587-AA7D-45512BB30E68}" type="parTrans" cxnId="{280AD1B0-6C98-444D-90DD-629889639B09}">
      <dgm:prSet/>
      <dgm:spPr/>
      <dgm:t>
        <a:bodyPr/>
        <a:lstStyle/>
        <a:p>
          <a:endParaRPr lang="en-GB"/>
        </a:p>
      </dgm:t>
    </dgm:pt>
    <dgm:pt modelId="{88DD6403-2A4C-4FE2-B632-9417D8F34BD9}" type="sibTrans" cxnId="{280AD1B0-6C98-444D-90DD-629889639B09}">
      <dgm:prSet/>
      <dgm:spPr/>
      <dgm:t>
        <a:bodyPr/>
        <a:lstStyle/>
        <a:p>
          <a:endParaRPr lang="en-GB"/>
        </a:p>
      </dgm:t>
    </dgm:pt>
    <dgm:pt modelId="{EEA79C2C-C4ED-407A-86D8-0CE5A7164020}">
      <dgm:prSet phldrT="[Text]" custT="1"/>
      <dgm:spPr/>
      <dgm:t>
        <a:bodyPr/>
        <a:lstStyle/>
        <a:p>
          <a:r>
            <a:rPr lang="en-GB" sz="2000" dirty="0" smtClean="0"/>
            <a:t>Gender bias embedded in pay grading/ seniority pay/ supplements/ discretionary payments</a:t>
          </a:r>
          <a:endParaRPr lang="en-GB" sz="2000" dirty="0"/>
        </a:p>
      </dgm:t>
    </dgm:pt>
    <dgm:pt modelId="{692156A5-66FC-4C0F-B397-DB258266B036}" type="parTrans" cxnId="{9DC6D05B-8817-482B-B946-588B2E1C02DE}">
      <dgm:prSet/>
      <dgm:spPr/>
      <dgm:t>
        <a:bodyPr/>
        <a:lstStyle/>
        <a:p>
          <a:endParaRPr lang="en-GB"/>
        </a:p>
      </dgm:t>
    </dgm:pt>
    <dgm:pt modelId="{DC1CEFE9-61DA-4424-99B1-CD47D5D80C5B}" type="sibTrans" cxnId="{9DC6D05B-8817-482B-B946-588B2E1C02DE}">
      <dgm:prSet/>
      <dgm:spPr/>
      <dgm:t>
        <a:bodyPr/>
        <a:lstStyle/>
        <a:p>
          <a:endParaRPr lang="en-GB"/>
        </a:p>
      </dgm:t>
    </dgm:pt>
    <dgm:pt modelId="{C7B5D490-DB54-4CA9-B40F-1729E43EE2A6}">
      <dgm:prSet phldrT="[Text]"/>
      <dgm:spPr/>
      <dgm:t>
        <a:bodyPr/>
        <a:lstStyle/>
        <a:p>
          <a:r>
            <a:rPr lang="en-GB" dirty="0" smtClean="0"/>
            <a:t>Trends/ developments</a:t>
          </a:r>
          <a:endParaRPr lang="en-GB" dirty="0"/>
        </a:p>
      </dgm:t>
    </dgm:pt>
    <dgm:pt modelId="{FAD28932-0F32-4127-A3A0-F5B72E8314F2}" type="parTrans" cxnId="{DA8D9733-4A5F-46DD-A1CF-741B8ACF5688}">
      <dgm:prSet/>
      <dgm:spPr/>
      <dgm:t>
        <a:bodyPr/>
        <a:lstStyle/>
        <a:p>
          <a:endParaRPr lang="en-GB"/>
        </a:p>
      </dgm:t>
    </dgm:pt>
    <dgm:pt modelId="{3C3825BD-2746-46ED-95AE-E4B86258DD21}" type="sibTrans" cxnId="{DA8D9733-4A5F-46DD-A1CF-741B8ACF5688}">
      <dgm:prSet/>
      <dgm:spPr/>
      <dgm:t>
        <a:bodyPr/>
        <a:lstStyle/>
        <a:p>
          <a:endParaRPr lang="en-GB"/>
        </a:p>
      </dgm:t>
    </dgm:pt>
    <dgm:pt modelId="{12C35247-D5D3-4B75-B79D-801E5236173C}">
      <dgm:prSet phldrT="[Text]" custT="1"/>
      <dgm:spPr/>
      <dgm:t>
        <a:bodyPr/>
        <a:lstStyle/>
        <a:p>
          <a:r>
            <a:rPr lang="en-GB" sz="2000" dirty="0" smtClean="0"/>
            <a:t>From discriminatory pay grading to gender sensitive job evaluation- but then on to broad banding</a:t>
          </a:r>
          <a:endParaRPr lang="en-GB" sz="2000" dirty="0"/>
        </a:p>
      </dgm:t>
    </dgm:pt>
    <dgm:pt modelId="{4FC3B747-5C05-401D-BD7E-2DAE2A8BD2DC}" type="parTrans" cxnId="{F374ADA8-6705-4B97-BC1F-09219C793B5A}">
      <dgm:prSet/>
      <dgm:spPr/>
      <dgm:t>
        <a:bodyPr/>
        <a:lstStyle/>
        <a:p>
          <a:endParaRPr lang="en-GB"/>
        </a:p>
      </dgm:t>
    </dgm:pt>
    <dgm:pt modelId="{734690F4-FBD1-4405-A42A-2799F76151DE}" type="sibTrans" cxnId="{F374ADA8-6705-4B97-BC1F-09219C793B5A}">
      <dgm:prSet/>
      <dgm:spPr/>
      <dgm:t>
        <a:bodyPr/>
        <a:lstStyle/>
        <a:p>
          <a:endParaRPr lang="en-GB"/>
        </a:p>
      </dgm:t>
    </dgm:pt>
    <dgm:pt modelId="{0E953580-688C-4D91-8C3C-156C36712412}">
      <dgm:prSet custT="1"/>
      <dgm:spPr/>
      <dgm:t>
        <a:bodyPr/>
        <a:lstStyle/>
        <a:p>
          <a:r>
            <a:rPr lang="en-GB" sz="2000" dirty="0" smtClean="0"/>
            <a:t>Women disadvantaged by short tenure in seniority-based pay and by promotion practices</a:t>
          </a:r>
        </a:p>
      </dgm:t>
    </dgm:pt>
    <dgm:pt modelId="{EDB993DA-8EE5-4D8F-9899-04706E4D2C29}" type="parTrans" cxnId="{2A78761C-59C7-4F08-8A27-E4EAA9CA3B11}">
      <dgm:prSet/>
      <dgm:spPr/>
      <dgm:t>
        <a:bodyPr/>
        <a:lstStyle/>
        <a:p>
          <a:endParaRPr lang="en-GB"/>
        </a:p>
      </dgm:t>
    </dgm:pt>
    <dgm:pt modelId="{7F01A84B-5A04-4020-9DDF-B4E5DD75A368}" type="sibTrans" cxnId="{2A78761C-59C7-4F08-8A27-E4EAA9CA3B11}">
      <dgm:prSet/>
      <dgm:spPr/>
      <dgm:t>
        <a:bodyPr/>
        <a:lstStyle/>
        <a:p>
          <a:endParaRPr lang="en-GB"/>
        </a:p>
      </dgm:t>
    </dgm:pt>
    <dgm:pt modelId="{9FFD494E-55B9-407B-A613-7134B8D96134}">
      <dgm:prSet phldrT="[Text]" custT="1"/>
      <dgm:spPr/>
      <dgm:t>
        <a:bodyPr/>
        <a:lstStyle/>
        <a:p>
          <a:r>
            <a:rPr lang="en-GB" sz="2000" dirty="0" smtClean="0"/>
            <a:t>From collective to individualised pay  </a:t>
          </a:r>
        </a:p>
      </dgm:t>
    </dgm:pt>
    <dgm:pt modelId="{B2966BE1-D06A-4E7E-9EF3-3C56719D8B30}" type="parTrans" cxnId="{96B3BB47-85CC-482D-9006-7916934AE2FD}">
      <dgm:prSet/>
      <dgm:spPr/>
      <dgm:t>
        <a:bodyPr/>
        <a:lstStyle/>
        <a:p>
          <a:endParaRPr lang="en-GB"/>
        </a:p>
      </dgm:t>
    </dgm:pt>
    <dgm:pt modelId="{C0A6C227-9EA2-41F9-B63E-7AA653244E7E}" type="sibTrans" cxnId="{96B3BB47-85CC-482D-9006-7916934AE2FD}">
      <dgm:prSet/>
      <dgm:spPr/>
      <dgm:t>
        <a:bodyPr/>
        <a:lstStyle/>
        <a:p>
          <a:endParaRPr lang="en-GB"/>
        </a:p>
      </dgm:t>
    </dgm:pt>
    <dgm:pt modelId="{CA1230FB-5A5E-4DF4-B908-4FE763410D9B}">
      <dgm:prSet phldrT="[Text]" custT="1"/>
      <dgm:spPr/>
      <dgm:t>
        <a:bodyPr/>
        <a:lstStyle/>
        <a:p>
          <a:r>
            <a:rPr lang="en-GB" sz="2000" dirty="0" smtClean="0"/>
            <a:t>Increasing tenure/ higher qualifications for women should increase promotion opportunities</a:t>
          </a:r>
        </a:p>
      </dgm:t>
    </dgm:pt>
    <dgm:pt modelId="{D823BA8E-0AAF-491E-94E0-872CD210B537}" type="parTrans" cxnId="{C431F428-DF90-4652-B0AB-4E4EEC6AA12D}">
      <dgm:prSet/>
      <dgm:spPr/>
      <dgm:t>
        <a:bodyPr/>
        <a:lstStyle/>
        <a:p>
          <a:endParaRPr lang="en-GB"/>
        </a:p>
      </dgm:t>
    </dgm:pt>
    <dgm:pt modelId="{E9B00ADE-FC20-4305-A1BD-7CD6037A517A}" type="sibTrans" cxnId="{C431F428-DF90-4652-B0AB-4E4EEC6AA12D}">
      <dgm:prSet/>
      <dgm:spPr/>
      <dgm:t>
        <a:bodyPr/>
        <a:lstStyle/>
        <a:p>
          <a:endParaRPr lang="en-GB"/>
        </a:p>
      </dgm:t>
    </dgm:pt>
    <dgm:pt modelId="{C8CD37BA-0F3B-42AB-9359-84A9F043370E}" type="pres">
      <dgm:prSet presAssocID="{7997D678-5010-4270-B9DE-1F0BE6EB7904}" presName="Name0" presStyleCnt="0">
        <dgm:presLayoutVars>
          <dgm:dir/>
          <dgm:animLvl val="lvl"/>
          <dgm:resizeHandles val="exact"/>
        </dgm:presLayoutVars>
      </dgm:prSet>
      <dgm:spPr/>
      <dgm:t>
        <a:bodyPr/>
        <a:lstStyle/>
        <a:p>
          <a:endParaRPr lang="en-GB"/>
        </a:p>
      </dgm:t>
    </dgm:pt>
    <dgm:pt modelId="{6B636BBE-F5C7-48F8-8C69-684F56CC7CF6}" type="pres">
      <dgm:prSet presAssocID="{640EA641-4596-4808-9B2C-0D5B93DBF69D}" presName="linNode" presStyleCnt="0"/>
      <dgm:spPr/>
    </dgm:pt>
    <dgm:pt modelId="{0E01BB33-3FC8-4DC5-AF18-4CD1B3E15C21}" type="pres">
      <dgm:prSet presAssocID="{640EA641-4596-4808-9B2C-0D5B93DBF69D}" presName="parentText" presStyleLbl="node1" presStyleIdx="0" presStyleCnt="2" custScaleX="83975">
        <dgm:presLayoutVars>
          <dgm:chMax val="1"/>
          <dgm:bulletEnabled val="1"/>
        </dgm:presLayoutVars>
      </dgm:prSet>
      <dgm:spPr/>
      <dgm:t>
        <a:bodyPr/>
        <a:lstStyle/>
        <a:p>
          <a:endParaRPr lang="en-GB"/>
        </a:p>
      </dgm:t>
    </dgm:pt>
    <dgm:pt modelId="{EB86777F-7BFC-453D-BFBA-3FD68BE9DB55}" type="pres">
      <dgm:prSet presAssocID="{640EA641-4596-4808-9B2C-0D5B93DBF69D}" presName="descendantText" presStyleLbl="alignAccFollowNode1" presStyleIdx="0" presStyleCnt="2" custScaleX="109014" custScaleY="105985">
        <dgm:presLayoutVars>
          <dgm:bulletEnabled val="1"/>
        </dgm:presLayoutVars>
      </dgm:prSet>
      <dgm:spPr/>
      <dgm:t>
        <a:bodyPr/>
        <a:lstStyle/>
        <a:p>
          <a:endParaRPr lang="en-GB"/>
        </a:p>
      </dgm:t>
    </dgm:pt>
    <dgm:pt modelId="{2034BBE1-05E7-4A1F-B31D-0CADB98640EE}" type="pres">
      <dgm:prSet presAssocID="{88DD6403-2A4C-4FE2-B632-9417D8F34BD9}" presName="sp" presStyleCnt="0"/>
      <dgm:spPr/>
    </dgm:pt>
    <dgm:pt modelId="{A7DD3A76-F98C-48C0-8867-FB373694F9EF}" type="pres">
      <dgm:prSet presAssocID="{C7B5D490-DB54-4CA9-B40F-1729E43EE2A6}" presName="linNode" presStyleCnt="0"/>
      <dgm:spPr/>
    </dgm:pt>
    <dgm:pt modelId="{8BAB3D2F-DEA2-43E7-9322-C0A0653C74DB}" type="pres">
      <dgm:prSet presAssocID="{C7B5D490-DB54-4CA9-B40F-1729E43EE2A6}" presName="parentText" presStyleLbl="node1" presStyleIdx="1" presStyleCnt="2" custScaleX="87474">
        <dgm:presLayoutVars>
          <dgm:chMax val="1"/>
          <dgm:bulletEnabled val="1"/>
        </dgm:presLayoutVars>
      </dgm:prSet>
      <dgm:spPr/>
      <dgm:t>
        <a:bodyPr/>
        <a:lstStyle/>
        <a:p>
          <a:endParaRPr lang="en-GB"/>
        </a:p>
      </dgm:t>
    </dgm:pt>
    <dgm:pt modelId="{D7051D8B-6730-428D-8DC5-3D47CD55A0CF}" type="pres">
      <dgm:prSet presAssocID="{C7B5D490-DB54-4CA9-B40F-1729E43EE2A6}" presName="descendantText" presStyleLbl="alignAccFollowNode1" presStyleIdx="1" presStyleCnt="2" custScaleX="110464" custScaleY="130381">
        <dgm:presLayoutVars>
          <dgm:bulletEnabled val="1"/>
        </dgm:presLayoutVars>
      </dgm:prSet>
      <dgm:spPr/>
      <dgm:t>
        <a:bodyPr/>
        <a:lstStyle/>
        <a:p>
          <a:endParaRPr lang="en-GB"/>
        </a:p>
      </dgm:t>
    </dgm:pt>
  </dgm:ptLst>
  <dgm:cxnLst>
    <dgm:cxn modelId="{1CF9ED84-54CA-4BFE-BF1F-5F2E42E21CCE}" type="presOf" srcId="{C7B5D490-DB54-4CA9-B40F-1729E43EE2A6}" destId="{8BAB3D2F-DEA2-43E7-9322-C0A0653C74DB}" srcOrd="0" destOrd="0" presId="urn:microsoft.com/office/officeart/2005/8/layout/vList5"/>
    <dgm:cxn modelId="{8013B8F5-3480-4F9D-8FDD-2984DC3B63CB}" type="presOf" srcId="{640EA641-4596-4808-9B2C-0D5B93DBF69D}" destId="{0E01BB33-3FC8-4DC5-AF18-4CD1B3E15C21}" srcOrd="0" destOrd="0" presId="urn:microsoft.com/office/officeart/2005/8/layout/vList5"/>
    <dgm:cxn modelId="{7AE79336-EDC4-4BD4-8684-9EE7FDBF90FB}" type="presOf" srcId="{12C35247-D5D3-4B75-B79D-801E5236173C}" destId="{D7051D8B-6730-428D-8DC5-3D47CD55A0CF}" srcOrd="0" destOrd="0" presId="urn:microsoft.com/office/officeart/2005/8/layout/vList5"/>
    <dgm:cxn modelId="{186AE2BB-B0F1-4226-A017-CEAC7A797545}" type="presOf" srcId="{7997D678-5010-4270-B9DE-1F0BE6EB7904}" destId="{C8CD37BA-0F3B-42AB-9359-84A9F043370E}" srcOrd="0" destOrd="0" presId="urn:microsoft.com/office/officeart/2005/8/layout/vList5"/>
    <dgm:cxn modelId="{EA41312E-3DFE-4437-B582-6511E4CC37A1}" type="presOf" srcId="{0E953580-688C-4D91-8C3C-156C36712412}" destId="{EB86777F-7BFC-453D-BFBA-3FD68BE9DB55}" srcOrd="0" destOrd="1" presId="urn:microsoft.com/office/officeart/2005/8/layout/vList5"/>
    <dgm:cxn modelId="{00B53908-850F-45CF-913C-175BABEBD910}" type="presOf" srcId="{9FFD494E-55B9-407B-A613-7134B8D96134}" destId="{D7051D8B-6730-428D-8DC5-3D47CD55A0CF}" srcOrd="0" destOrd="1" presId="urn:microsoft.com/office/officeart/2005/8/layout/vList5"/>
    <dgm:cxn modelId="{F7C933AC-474D-4B9E-B2F6-091D59F089A9}" type="presOf" srcId="{CA1230FB-5A5E-4DF4-B908-4FE763410D9B}" destId="{D7051D8B-6730-428D-8DC5-3D47CD55A0CF}" srcOrd="0" destOrd="2" presId="urn:microsoft.com/office/officeart/2005/8/layout/vList5"/>
    <dgm:cxn modelId="{F374ADA8-6705-4B97-BC1F-09219C793B5A}" srcId="{C7B5D490-DB54-4CA9-B40F-1729E43EE2A6}" destId="{12C35247-D5D3-4B75-B79D-801E5236173C}" srcOrd="0" destOrd="0" parTransId="{4FC3B747-5C05-401D-BD7E-2DAE2A8BD2DC}" sibTransId="{734690F4-FBD1-4405-A42A-2799F76151DE}"/>
    <dgm:cxn modelId="{2A78761C-59C7-4F08-8A27-E4EAA9CA3B11}" srcId="{640EA641-4596-4808-9B2C-0D5B93DBF69D}" destId="{0E953580-688C-4D91-8C3C-156C36712412}" srcOrd="1" destOrd="0" parTransId="{EDB993DA-8EE5-4D8F-9899-04706E4D2C29}" sibTransId="{7F01A84B-5A04-4020-9DDF-B4E5DD75A368}"/>
    <dgm:cxn modelId="{9DC6D05B-8817-482B-B946-588B2E1C02DE}" srcId="{640EA641-4596-4808-9B2C-0D5B93DBF69D}" destId="{EEA79C2C-C4ED-407A-86D8-0CE5A7164020}" srcOrd="0" destOrd="0" parTransId="{692156A5-66FC-4C0F-B397-DB258266B036}" sibTransId="{DC1CEFE9-61DA-4424-99B1-CD47D5D80C5B}"/>
    <dgm:cxn modelId="{C431F428-DF90-4652-B0AB-4E4EEC6AA12D}" srcId="{C7B5D490-DB54-4CA9-B40F-1729E43EE2A6}" destId="{CA1230FB-5A5E-4DF4-B908-4FE763410D9B}" srcOrd="2" destOrd="0" parTransId="{D823BA8E-0AAF-491E-94E0-872CD210B537}" sibTransId="{E9B00ADE-FC20-4305-A1BD-7CD6037A517A}"/>
    <dgm:cxn modelId="{96B3BB47-85CC-482D-9006-7916934AE2FD}" srcId="{C7B5D490-DB54-4CA9-B40F-1729E43EE2A6}" destId="{9FFD494E-55B9-407B-A613-7134B8D96134}" srcOrd="1" destOrd="0" parTransId="{B2966BE1-D06A-4E7E-9EF3-3C56719D8B30}" sibTransId="{C0A6C227-9EA2-41F9-B63E-7AA653244E7E}"/>
    <dgm:cxn modelId="{DA8D9733-4A5F-46DD-A1CF-741B8ACF5688}" srcId="{7997D678-5010-4270-B9DE-1F0BE6EB7904}" destId="{C7B5D490-DB54-4CA9-B40F-1729E43EE2A6}" srcOrd="1" destOrd="0" parTransId="{FAD28932-0F32-4127-A3A0-F5B72E8314F2}" sibTransId="{3C3825BD-2746-46ED-95AE-E4B86258DD21}"/>
    <dgm:cxn modelId="{280AD1B0-6C98-444D-90DD-629889639B09}" srcId="{7997D678-5010-4270-B9DE-1F0BE6EB7904}" destId="{640EA641-4596-4808-9B2C-0D5B93DBF69D}" srcOrd="0" destOrd="0" parTransId="{39FE6E5E-9332-4587-AA7D-45512BB30E68}" sibTransId="{88DD6403-2A4C-4FE2-B632-9417D8F34BD9}"/>
    <dgm:cxn modelId="{9A32D726-1211-4850-A76F-A34345A7F42C}" type="presOf" srcId="{EEA79C2C-C4ED-407A-86D8-0CE5A7164020}" destId="{EB86777F-7BFC-453D-BFBA-3FD68BE9DB55}" srcOrd="0" destOrd="0" presId="urn:microsoft.com/office/officeart/2005/8/layout/vList5"/>
    <dgm:cxn modelId="{F860121E-45AE-4E7C-B91E-8FF7FA617C30}" type="presParOf" srcId="{C8CD37BA-0F3B-42AB-9359-84A9F043370E}" destId="{6B636BBE-F5C7-48F8-8C69-684F56CC7CF6}" srcOrd="0" destOrd="0" presId="urn:microsoft.com/office/officeart/2005/8/layout/vList5"/>
    <dgm:cxn modelId="{FB13A684-E1BF-4519-9B97-C4DD97A3EFDF}" type="presParOf" srcId="{6B636BBE-F5C7-48F8-8C69-684F56CC7CF6}" destId="{0E01BB33-3FC8-4DC5-AF18-4CD1B3E15C21}" srcOrd="0" destOrd="0" presId="urn:microsoft.com/office/officeart/2005/8/layout/vList5"/>
    <dgm:cxn modelId="{05400A72-C79C-4C6F-B61A-7B7E91B1D0CB}" type="presParOf" srcId="{6B636BBE-F5C7-48F8-8C69-684F56CC7CF6}" destId="{EB86777F-7BFC-453D-BFBA-3FD68BE9DB55}" srcOrd="1" destOrd="0" presId="urn:microsoft.com/office/officeart/2005/8/layout/vList5"/>
    <dgm:cxn modelId="{3C342D2A-CC68-43BB-B9BA-218E75BD9B77}" type="presParOf" srcId="{C8CD37BA-0F3B-42AB-9359-84A9F043370E}" destId="{2034BBE1-05E7-4A1F-B31D-0CADB98640EE}" srcOrd="1" destOrd="0" presId="urn:microsoft.com/office/officeart/2005/8/layout/vList5"/>
    <dgm:cxn modelId="{79E6BC9B-0F4F-4F44-B9B1-58461562ABBF}" type="presParOf" srcId="{C8CD37BA-0F3B-42AB-9359-84A9F043370E}" destId="{A7DD3A76-F98C-48C0-8867-FB373694F9EF}" srcOrd="2" destOrd="0" presId="urn:microsoft.com/office/officeart/2005/8/layout/vList5"/>
    <dgm:cxn modelId="{EADA59A5-0184-412D-A8A9-727878B31610}" type="presParOf" srcId="{A7DD3A76-F98C-48C0-8867-FB373694F9EF}" destId="{8BAB3D2F-DEA2-43E7-9322-C0A0653C74DB}" srcOrd="0" destOrd="0" presId="urn:microsoft.com/office/officeart/2005/8/layout/vList5"/>
    <dgm:cxn modelId="{EE896611-02DF-4CF5-B1E4-214BDD801FFA}" type="presParOf" srcId="{A7DD3A76-F98C-48C0-8867-FB373694F9EF}" destId="{D7051D8B-6730-428D-8DC5-3D47CD55A0CF}"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4E4A80B-D481-4C02-BD6D-29C7D24BD344}" type="doc">
      <dgm:prSet loTypeId="urn:microsoft.com/office/officeart/2005/8/layout/matrix2" loCatId="matrix" qsTypeId="urn:microsoft.com/office/officeart/2005/8/quickstyle/simple1" qsCatId="simple" csTypeId="urn:microsoft.com/office/officeart/2005/8/colors/colorful1" csCatId="colorful" phldr="1"/>
      <dgm:spPr/>
      <dgm:t>
        <a:bodyPr/>
        <a:lstStyle/>
        <a:p>
          <a:endParaRPr lang="en-GB"/>
        </a:p>
      </dgm:t>
    </dgm:pt>
    <dgm:pt modelId="{78BC0372-5861-4867-8A10-017815EAA8F3}">
      <dgm:prSet phldrT="[Text]"/>
      <dgm:spPr/>
      <dgm:t>
        <a:bodyPr/>
        <a:lstStyle/>
        <a:p>
          <a:r>
            <a:rPr lang="en-GB" dirty="0" smtClean="0"/>
            <a:t>Economics</a:t>
          </a:r>
          <a:endParaRPr lang="en-GB" dirty="0"/>
        </a:p>
      </dgm:t>
    </dgm:pt>
    <dgm:pt modelId="{914B6117-E331-4E68-A561-9E5FF40637B0}" type="parTrans" cxnId="{9EFDAEDD-FCC6-4C45-BB44-31167E7D8D85}">
      <dgm:prSet/>
      <dgm:spPr/>
      <dgm:t>
        <a:bodyPr/>
        <a:lstStyle/>
        <a:p>
          <a:endParaRPr lang="en-GB"/>
        </a:p>
      </dgm:t>
    </dgm:pt>
    <dgm:pt modelId="{776F6B7E-0199-47C2-89B4-F23986909801}" type="sibTrans" cxnId="{9EFDAEDD-FCC6-4C45-BB44-31167E7D8D85}">
      <dgm:prSet/>
      <dgm:spPr/>
      <dgm:t>
        <a:bodyPr/>
        <a:lstStyle/>
        <a:p>
          <a:endParaRPr lang="en-GB"/>
        </a:p>
      </dgm:t>
    </dgm:pt>
    <dgm:pt modelId="{E470FE2B-81C8-4B4F-B739-0666B490C361}">
      <dgm:prSet phldrT="[Text]"/>
      <dgm:spPr/>
      <dgm:t>
        <a:bodyPr/>
        <a:lstStyle/>
        <a:p>
          <a:r>
            <a:rPr lang="en-GB" dirty="0" smtClean="0"/>
            <a:t>Sociology</a:t>
          </a:r>
          <a:endParaRPr lang="en-GB" dirty="0"/>
        </a:p>
      </dgm:t>
    </dgm:pt>
    <dgm:pt modelId="{E70294CA-1FAD-4DF6-9095-DC577DD087F7}" type="parTrans" cxnId="{D42A34A3-F478-4FAB-BD70-4517E87DE30B}">
      <dgm:prSet/>
      <dgm:spPr/>
      <dgm:t>
        <a:bodyPr/>
        <a:lstStyle/>
        <a:p>
          <a:endParaRPr lang="en-GB"/>
        </a:p>
      </dgm:t>
    </dgm:pt>
    <dgm:pt modelId="{F56B8AE1-496A-4694-964D-F27062550111}" type="sibTrans" cxnId="{D42A34A3-F478-4FAB-BD70-4517E87DE30B}">
      <dgm:prSet/>
      <dgm:spPr/>
      <dgm:t>
        <a:bodyPr/>
        <a:lstStyle/>
        <a:p>
          <a:endParaRPr lang="en-GB"/>
        </a:p>
      </dgm:t>
    </dgm:pt>
    <dgm:pt modelId="{7FAB158C-3F58-4C2C-99C2-27A231C5F73D}">
      <dgm:prSet phldrT="[Text]"/>
      <dgm:spPr/>
      <dgm:t>
        <a:bodyPr/>
        <a:lstStyle/>
        <a:p>
          <a:r>
            <a:rPr lang="en-GB" dirty="0" smtClean="0"/>
            <a:t>Institutional</a:t>
          </a:r>
          <a:endParaRPr lang="en-GB" dirty="0"/>
        </a:p>
      </dgm:t>
    </dgm:pt>
    <dgm:pt modelId="{74D162AC-4965-4883-97A5-715B89474A88}" type="parTrans" cxnId="{99CBCE0E-637E-497C-9B75-BA35A8AC0FE0}">
      <dgm:prSet/>
      <dgm:spPr/>
      <dgm:t>
        <a:bodyPr/>
        <a:lstStyle/>
        <a:p>
          <a:endParaRPr lang="en-GB"/>
        </a:p>
      </dgm:t>
    </dgm:pt>
    <dgm:pt modelId="{430E3BC4-AD39-4B79-BC6F-3950BF42703E}" type="sibTrans" cxnId="{99CBCE0E-637E-497C-9B75-BA35A8AC0FE0}">
      <dgm:prSet/>
      <dgm:spPr/>
      <dgm:t>
        <a:bodyPr/>
        <a:lstStyle/>
        <a:p>
          <a:endParaRPr lang="en-GB"/>
        </a:p>
      </dgm:t>
    </dgm:pt>
    <dgm:pt modelId="{D7D2DA5B-9E5D-471F-ADDF-EA93CF4599F6}">
      <dgm:prSet phldrT="[Text]"/>
      <dgm:spPr/>
      <dgm:t>
        <a:bodyPr/>
        <a:lstStyle/>
        <a:p>
          <a:r>
            <a:rPr lang="en-GB" dirty="0" smtClean="0"/>
            <a:t>Organisational</a:t>
          </a:r>
          <a:endParaRPr lang="en-GB" dirty="0"/>
        </a:p>
      </dgm:t>
    </dgm:pt>
    <dgm:pt modelId="{EFDE772E-5BD9-48F1-ADD4-54C7241F3398}" type="parTrans" cxnId="{F12D7271-73BC-4163-B6A0-44B2F3A82A4B}">
      <dgm:prSet/>
      <dgm:spPr/>
      <dgm:t>
        <a:bodyPr/>
        <a:lstStyle/>
        <a:p>
          <a:endParaRPr lang="en-GB"/>
        </a:p>
      </dgm:t>
    </dgm:pt>
    <dgm:pt modelId="{2B2C09CA-948A-467C-BED4-42A201F400B8}" type="sibTrans" cxnId="{F12D7271-73BC-4163-B6A0-44B2F3A82A4B}">
      <dgm:prSet/>
      <dgm:spPr/>
      <dgm:t>
        <a:bodyPr/>
        <a:lstStyle/>
        <a:p>
          <a:endParaRPr lang="en-GB"/>
        </a:p>
      </dgm:t>
    </dgm:pt>
    <dgm:pt modelId="{90D88FA7-3928-4B3E-A5A8-1109AA44E84C}" type="pres">
      <dgm:prSet presAssocID="{24E4A80B-D481-4C02-BD6D-29C7D24BD344}" presName="matrix" presStyleCnt="0">
        <dgm:presLayoutVars>
          <dgm:chMax val="1"/>
          <dgm:dir/>
          <dgm:resizeHandles val="exact"/>
        </dgm:presLayoutVars>
      </dgm:prSet>
      <dgm:spPr/>
      <dgm:t>
        <a:bodyPr/>
        <a:lstStyle/>
        <a:p>
          <a:endParaRPr lang="en-GB"/>
        </a:p>
      </dgm:t>
    </dgm:pt>
    <dgm:pt modelId="{82A50095-6B07-4495-98E4-DBDE40BAB70D}" type="pres">
      <dgm:prSet presAssocID="{24E4A80B-D481-4C02-BD6D-29C7D24BD344}" presName="axisShape" presStyleLbl="bgShp" presStyleIdx="0" presStyleCnt="1"/>
      <dgm:spPr/>
    </dgm:pt>
    <dgm:pt modelId="{161D2941-3B58-4DD4-A6F3-F69530D6E7CD}" type="pres">
      <dgm:prSet presAssocID="{24E4A80B-D481-4C02-BD6D-29C7D24BD344}" presName="rect1" presStyleLbl="node1" presStyleIdx="0" presStyleCnt="4">
        <dgm:presLayoutVars>
          <dgm:chMax val="0"/>
          <dgm:chPref val="0"/>
          <dgm:bulletEnabled val="1"/>
        </dgm:presLayoutVars>
      </dgm:prSet>
      <dgm:spPr/>
      <dgm:t>
        <a:bodyPr/>
        <a:lstStyle/>
        <a:p>
          <a:endParaRPr lang="en-GB"/>
        </a:p>
      </dgm:t>
    </dgm:pt>
    <dgm:pt modelId="{C6507D59-3C12-4576-8FDD-87048BB7F616}" type="pres">
      <dgm:prSet presAssocID="{24E4A80B-D481-4C02-BD6D-29C7D24BD344}" presName="rect2" presStyleLbl="node1" presStyleIdx="1" presStyleCnt="4">
        <dgm:presLayoutVars>
          <dgm:chMax val="0"/>
          <dgm:chPref val="0"/>
          <dgm:bulletEnabled val="1"/>
        </dgm:presLayoutVars>
      </dgm:prSet>
      <dgm:spPr/>
      <dgm:t>
        <a:bodyPr/>
        <a:lstStyle/>
        <a:p>
          <a:endParaRPr lang="en-GB"/>
        </a:p>
      </dgm:t>
    </dgm:pt>
    <dgm:pt modelId="{BEA46CA5-C847-4FBA-BFDC-3C1944086EBE}" type="pres">
      <dgm:prSet presAssocID="{24E4A80B-D481-4C02-BD6D-29C7D24BD344}" presName="rect3" presStyleLbl="node1" presStyleIdx="2" presStyleCnt="4">
        <dgm:presLayoutVars>
          <dgm:chMax val="0"/>
          <dgm:chPref val="0"/>
          <dgm:bulletEnabled val="1"/>
        </dgm:presLayoutVars>
      </dgm:prSet>
      <dgm:spPr/>
      <dgm:t>
        <a:bodyPr/>
        <a:lstStyle/>
        <a:p>
          <a:endParaRPr lang="en-GB"/>
        </a:p>
      </dgm:t>
    </dgm:pt>
    <dgm:pt modelId="{80CD5908-A40A-4774-A9D9-C9B962E29796}" type="pres">
      <dgm:prSet presAssocID="{24E4A80B-D481-4C02-BD6D-29C7D24BD344}" presName="rect4" presStyleLbl="node1" presStyleIdx="3" presStyleCnt="4">
        <dgm:presLayoutVars>
          <dgm:chMax val="0"/>
          <dgm:chPref val="0"/>
          <dgm:bulletEnabled val="1"/>
        </dgm:presLayoutVars>
      </dgm:prSet>
      <dgm:spPr/>
      <dgm:t>
        <a:bodyPr/>
        <a:lstStyle/>
        <a:p>
          <a:endParaRPr lang="en-GB"/>
        </a:p>
      </dgm:t>
    </dgm:pt>
  </dgm:ptLst>
  <dgm:cxnLst>
    <dgm:cxn modelId="{DAE10259-E1EE-4BD9-A9D4-C9A6B372DCCF}" type="presOf" srcId="{24E4A80B-D481-4C02-BD6D-29C7D24BD344}" destId="{90D88FA7-3928-4B3E-A5A8-1109AA44E84C}" srcOrd="0" destOrd="0" presId="urn:microsoft.com/office/officeart/2005/8/layout/matrix2"/>
    <dgm:cxn modelId="{D42A34A3-F478-4FAB-BD70-4517E87DE30B}" srcId="{24E4A80B-D481-4C02-BD6D-29C7D24BD344}" destId="{E470FE2B-81C8-4B4F-B739-0666B490C361}" srcOrd="1" destOrd="0" parTransId="{E70294CA-1FAD-4DF6-9095-DC577DD087F7}" sibTransId="{F56B8AE1-496A-4694-964D-F27062550111}"/>
    <dgm:cxn modelId="{502D71C2-8968-4399-8B9D-69A49A287584}" type="presOf" srcId="{7FAB158C-3F58-4C2C-99C2-27A231C5F73D}" destId="{BEA46CA5-C847-4FBA-BFDC-3C1944086EBE}" srcOrd="0" destOrd="0" presId="urn:microsoft.com/office/officeart/2005/8/layout/matrix2"/>
    <dgm:cxn modelId="{F12D7271-73BC-4163-B6A0-44B2F3A82A4B}" srcId="{24E4A80B-D481-4C02-BD6D-29C7D24BD344}" destId="{D7D2DA5B-9E5D-471F-ADDF-EA93CF4599F6}" srcOrd="3" destOrd="0" parTransId="{EFDE772E-5BD9-48F1-ADD4-54C7241F3398}" sibTransId="{2B2C09CA-948A-467C-BED4-42A201F400B8}"/>
    <dgm:cxn modelId="{99CBCE0E-637E-497C-9B75-BA35A8AC0FE0}" srcId="{24E4A80B-D481-4C02-BD6D-29C7D24BD344}" destId="{7FAB158C-3F58-4C2C-99C2-27A231C5F73D}" srcOrd="2" destOrd="0" parTransId="{74D162AC-4965-4883-97A5-715B89474A88}" sibTransId="{430E3BC4-AD39-4B79-BC6F-3950BF42703E}"/>
    <dgm:cxn modelId="{32CB9A30-9FEA-4CB4-A7AB-4E5FC63F7534}" type="presOf" srcId="{E470FE2B-81C8-4B4F-B739-0666B490C361}" destId="{C6507D59-3C12-4576-8FDD-87048BB7F616}" srcOrd="0" destOrd="0" presId="urn:microsoft.com/office/officeart/2005/8/layout/matrix2"/>
    <dgm:cxn modelId="{29A64269-C550-476A-8441-0FA7A562B705}" type="presOf" srcId="{78BC0372-5861-4867-8A10-017815EAA8F3}" destId="{161D2941-3B58-4DD4-A6F3-F69530D6E7CD}" srcOrd="0" destOrd="0" presId="urn:microsoft.com/office/officeart/2005/8/layout/matrix2"/>
    <dgm:cxn modelId="{9EFDAEDD-FCC6-4C45-BB44-31167E7D8D85}" srcId="{24E4A80B-D481-4C02-BD6D-29C7D24BD344}" destId="{78BC0372-5861-4867-8A10-017815EAA8F3}" srcOrd="0" destOrd="0" parTransId="{914B6117-E331-4E68-A561-9E5FF40637B0}" sibTransId="{776F6B7E-0199-47C2-89B4-F23986909801}"/>
    <dgm:cxn modelId="{381637A5-E99F-4A61-885E-AD9876805929}" type="presOf" srcId="{D7D2DA5B-9E5D-471F-ADDF-EA93CF4599F6}" destId="{80CD5908-A40A-4774-A9D9-C9B962E29796}" srcOrd="0" destOrd="0" presId="urn:microsoft.com/office/officeart/2005/8/layout/matrix2"/>
    <dgm:cxn modelId="{B11AE2A7-9EFD-4572-9FCD-2CAC5B626CD3}" type="presParOf" srcId="{90D88FA7-3928-4B3E-A5A8-1109AA44E84C}" destId="{82A50095-6B07-4495-98E4-DBDE40BAB70D}" srcOrd="0" destOrd="0" presId="urn:microsoft.com/office/officeart/2005/8/layout/matrix2"/>
    <dgm:cxn modelId="{3FF4AA5D-1DB0-4413-9338-1640178370EE}" type="presParOf" srcId="{90D88FA7-3928-4B3E-A5A8-1109AA44E84C}" destId="{161D2941-3B58-4DD4-A6F3-F69530D6E7CD}" srcOrd="1" destOrd="0" presId="urn:microsoft.com/office/officeart/2005/8/layout/matrix2"/>
    <dgm:cxn modelId="{AE3E4034-A49A-43DB-AE69-B8B878E499F2}" type="presParOf" srcId="{90D88FA7-3928-4B3E-A5A8-1109AA44E84C}" destId="{C6507D59-3C12-4576-8FDD-87048BB7F616}" srcOrd="2" destOrd="0" presId="urn:microsoft.com/office/officeart/2005/8/layout/matrix2"/>
    <dgm:cxn modelId="{C306FA75-9D07-4822-BF81-B86874205CB1}" type="presParOf" srcId="{90D88FA7-3928-4B3E-A5A8-1109AA44E84C}" destId="{BEA46CA5-C847-4FBA-BFDC-3C1944086EBE}" srcOrd="3" destOrd="0" presId="urn:microsoft.com/office/officeart/2005/8/layout/matrix2"/>
    <dgm:cxn modelId="{AD43C131-5DEC-46D2-AA7B-B188ED0EC26F}" type="presParOf" srcId="{90D88FA7-3928-4B3E-A5A8-1109AA44E84C}" destId="{80CD5908-A40A-4774-A9D9-C9B962E29796}"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4E4A80B-D481-4C02-BD6D-29C7D24BD344}" type="doc">
      <dgm:prSet loTypeId="urn:microsoft.com/office/officeart/2005/8/layout/matrix2" loCatId="matrix" qsTypeId="urn:microsoft.com/office/officeart/2005/8/quickstyle/simple1" qsCatId="simple" csTypeId="urn:microsoft.com/office/officeart/2005/8/colors/colorful1" csCatId="colorful" phldr="1"/>
      <dgm:spPr/>
      <dgm:t>
        <a:bodyPr/>
        <a:lstStyle/>
        <a:p>
          <a:endParaRPr lang="en-GB"/>
        </a:p>
      </dgm:t>
    </dgm:pt>
    <dgm:pt modelId="{78BC0372-5861-4867-8A10-017815EAA8F3}">
      <dgm:prSet phldrT="[Text]"/>
      <dgm:spPr/>
      <dgm:t>
        <a:bodyPr/>
        <a:lstStyle/>
        <a:p>
          <a:r>
            <a:rPr lang="en-GB" dirty="0" smtClean="0"/>
            <a:t>Economics</a:t>
          </a:r>
          <a:endParaRPr lang="en-GB" dirty="0"/>
        </a:p>
      </dgm:t>
    </dgm:pt>
    <dgm:pt modelId="{914B6117-E331-4E68-A561-9E5FF40637B0}" type="parTrans" cxnId="{9EFDAEDD-FCC6-4C45-BB44-31167E7D8D85}">
      <dgm:prSet/>
      <dgm:spPr/>
      <dgm:t>
        <a:bodyPr/>
        <a:lstStyle/>
        <a:p>
          <a:endParaRPr lang="en-GB"/>
        </a:p>
      </dgm:t>
    </dgm:pt>
    <dgm:pt modelId="{776F6B7E-0199-47C2-89B4-F23986909801}" type="sibTrans" cxnId="{9EFDAEDD-FCC6-4C45-BB44-31167E7D8D85}">
      <dgm:prSet/>
      <dgm:spPr/>
      <dgm:t>
        <a:bodyPr/>
        <a:lstStyle/>
        <a:p>
          <a:endParaRPr lang="en-GB"/>
        </a:p>
      </dgm:t>
    </dgm:pt>
    <dgm:pt modelId="{E470FE2B-81C8-4B4F-B739-0666B490C361}">
      <dgm:prSet phldrT="[Text]"/>
      <dgm:spPr/>
      <dgm:t>
        <a:bodyPr/>
        <a:lstStyle/>
        <a:p>
          <a:r>
            <a:rPr lang="en-GB" dirty="0" smtClean="0"/>
            <a:t>Sociology</a:t>
          </a:r>
          <a:endParaRPr lang="en-GB" dirty="0"/>
        </a:p>
      </dgm:t>
    </dgm:pt>
    <dgm:pt modelId="{E70294CA-1FAD-4DF6-9095-DC577DD087F7}" type="parTrans" cxnId="{D42A34A3-F478-4FAB-BD70-4517E87DE30B}">
      <dgm:prSet/>
      <dgm:spPr/>
      <dgm:t>
        <a:bodyPr/>
        <a:lstStyle/>
        <a:p>
          <a:endParaRPr lang="en-GB"/>
        </a:p>
      </dgm:t>
    </dgm:pt>
    <dgm:pt modelId="{F56B8AE1-496A-4694-964D-F27062550111}" type="sibTrans" cxnId="{D42A34A3-F478-4FAB-BD70-4517E87DE30B}">
      <dgm:prSet/>
      <dgm:spPr/>
      <dgm:t>
        <a:bodyPr/>
        <a:lstStyle/>
        <a:p>
          <a:endParaRPr lang="en-GB"/>
        </a:p>
      </dgm:t>
    </dgm:pt>
    <dgm:pt modelId="{7FAB158C-3F58-4C2C-99C2-27A231C5F73D}">
      <dgm:prSet phldrT="[Text]"/>
      <dgm:spPr/>
      <dgm:t>
        <a:bodyPr/>
        <a:lstStyle/>
        <a:p>
          <a:r>
            <a:rPr lang="en-GB" dirty="0" smtClean="0"/>
            <a:t>Institutional</a:t>
          </a:r>
          <a:endParaRPr lang="en-GB" dirty="0"/>
        </a:p>
      </dgm:t>
    </dgm:pt>
    <dgm:pt modelId="{74D162AC-4965-4883-97A5-715B89474A88}" type="parTrans" cxnId="{99CBCE0E-637E-497C-9B75-BA35A8AC0FE0}">
      <dgm:prSet/>
      <dgm:spPr/>
      <dgm:t>
        <a:bodyPr/>
        <a:lstStyle/>
        <a:p>
          <a:endParaRPr lang="en-GB"/>
        </a:p>
      </dgm:t>
    </dgm:pt>
    <dgm:pt modelId="{430E3BC4-AD39-4B79-BC6F-3950BF42703E}" type="sibTrans" cxnId="{99CBCE0E-637E-497C-9B75-BA35A8AC0FE0}">
      <dgm:prSet/>
      <dgm:spPr/>
      <dgm:t>
        <a:bodyPr/>
        <a:lstStyle/>
        <a:p>
          <a:endParaRPr lang="en-GB"/>
        </a:p>
      </dgm:t>
    </dgm:pt>
    <dgm:pt modelId="{D7D2DA5B-9E5D-471F-ADDF-EA93CF4599F6}">
      <dgm:prSet phldrT="[Text]"/>
      <dgm:spPr/>
      <dgm:t>
        <a:bodyPr/>
        <a:lstStyle/>
        <a:p>
          <a:r>
            <a:rPr lang="en-GB" dirty="0" smtClean="0"/>
            <a:t>Organisational</a:t>
          </a:r>
          <a:endParaRPr lang="en-GB" dirty="0"/>
        </a:p>
      </dgm:t>
    </dgm:pt>
    <dgm:pt modelId="{EFDE772E-5BD9-48F1-ADD4-54C7241F3398}" type="parTrans" cxnId="{F12D7271-73BC-4163-B6A0-44B2F3A82A4B}">
      <dgm:prSet/>
      <dgm:spPr/>
      <dgm:t>
        <a:bodyPr/>
        <a:lstStyle/>
        <a:p>
          <a:endParaRPr lang="en-GB"/>
        </a:p>
      </dgm:t>
    </dgm:pt>
    <dgm:pt modelId="{2B2C09CA-948A-467C-BED4-42A201F400B8}" type="sibTrans" cxnId="{F12D7271-73BC-4163-B6A0-44B2F3A82A4B}">
      <dgm:prSet/>
      <dgm:spPr/>
      <dgm:t>
        <a:bodyPr/>
        <a:lstStyle/>
        <a:p>
          <a:endParaRPr lang="en-GB"/>
        </a:p>
      </dgm:t>
    </dgm:pt>
    <dgm:pt modelId="{90D88FA7-3928-4B3E-A5A8-1109AA44E84C}" type="pres">
      <dgm:prSet presAssocID="{24E4A80B-D481-4C02-BD6D-29C7D24BD344}" presName="matrix" presStyleCnt="0">
        <dgm:presLayoutVars>
          <dgm:chMax val="1"/>
          <dgm:dir/>
          <dgm:resizeHandles val="exact"/>
        </dgm:presLayoutVars>
      </dgm:prSet>
      <dgm:spPr/>
      <dgm:t>
        <a:bodyPr/>
        <a:lstStyle/>
        <a:p>
          <a:endParaRPr lang="en-GB"/>
        </a:p>
      </dgm:t>
    </dgm:pt>
    <dgm:pt modelId="{82A50095-6B07-4495-98E4-DBDE40BAB70D}" type="pres">
      <dgm:prSet presAssocID="{24E4A80B-D481-4C02-BD6D-29C7D24BD344}" presName="axisShape" presStyleLbl="bgShp" presStyleIdx="0" presStyleCnt="1"/>
      <dgm:spPr/>
    </dgm:pt>
    <dgm:pt modelId="{161D2941-3B58-4DD4-A6F3-F69530D6E7CD}" type="pres">
      <dgm:prSet presAssocID="{24E4A80B-D481-4C02-BD6D-29C7D24BD344}" presName="rect1" presStyleLbl="node1" presStyleIdx="0" presStyleCnt="4">
        <dgm:presLayoutVars>
          <dgm:chMax val="0"/>
          <dgm:chPref val="0"/>
          <dgm:bulletEnabled val="1"/>
        </dgm:presLayoutVars>
      </dgm:prSet>
      <dgm:spPr/>
      <dgm:t>
        <a:bodyPr/>
        <a:lstStyle/>
        <a:p>
          <a:endParaRPr lang="en-GB"/>
        </a:p>
      </dgm:t>
    </dgm:pt>
    <dgm:pt modelId="{C6507D59-3C12-4576-8FDD-87048BB7F616}" type="pres">
      <dgm:prSet presAssocID="{24E4A80B-D481-4C02-BD6D-29C7D24BD344}" presName="rect2" presStyleLbl="node1" presStyleIdx="1" presStyleCnt="4">
        <dgm:presLayoutVars>
          <dgm:chMax val="0"/>
          <dgm:chPref val="0"/>
          <dgm:bulletEnabled val="1"/>
        </dgm:presLayoutVars>
      </dgm:prSet>
      <dgm:spPr/>
      <dgm:t>
        <a:bodyPr/>
        <a:lstStyle/>
        <a:p>
          <a:endParaRPr lang="en-GB"/>
        </a:p>
      </dgm:t>
    </dgm:pt>
    <dgm:pt modelId="{BEA46CA5-C847-4FBA-BFDC-3C1944086EBE}" type="pres">
      <dgm:prSet presAssocID="{24E4A80B-D481-4C02-BD6D-29C7D24BD344}" presName="rect3" presStyleLbl="node1" presStyleIdx="2" presStyleCnt="4">
        <dgm:presLayoutVars>
          <dgm:chMax val="0"/>
          <dgm:chPref val="0"/>
          <dgm:bulletEnabled val="1"/>
        </dgm:presLayoutVars>
      </dgm:prSet>
      <dgm:spPr/>
      <dgm:t>
        <a:bodyPr/>
        <a:lstStyle/>
        <a:p>
          <a:endParaRPr lang="en-GB"/>
        </a:p>
      </dgm:t>
    </dgm:pt>
    <dgm:pt modelId="{80CD5908-A40A-4774-A9D9-C9B962E29796}" type="pres">
      <dgm:prSet presAssocID="{24E4A80B-D481-4C02-BD6D-29C7D24BD344}" presName="rect4" presStyleLbl="node1" presStyleIdx="3" presStyleCnt="4">
        <dgm:presLayoutVars>
          <dgm:chMax val="0"/>
          <dgm:chPref val="0"/>
          <dgm:bulletEnabled val="1"/>
        </dgm:presLayoutVars>
      </dgm:prSet>
      <dgm:spPr/>
      <dgm:t>
        <a:bodyPr/>
        <a:lstStyle/>
        <a:p>
          <a:endParaRPr lang="en-GB"/>
        </a:p>
      </dgm:t>
    </dgm:pt>
  </dgm:ptLst>
  <dgm:cxnLst>
    <dgm:cxn modelId="{D42A34A3-F478-4FAB-BD70-4517E87DE30B}" srcId="{24E4A80B-D481-4C02-BD6D-29C7D24BD344}" destId="{E470FE2B-81C8-4B4F-B739-0666B490C361}" srcOrd="1" destOrd="0" parTransId="{E70294CA-1FAD-4DF6-9095-DC577DD087F7}" sibTransId="{F56B8AE1-496A-4694-964D-F27062550111}"/>
    <dgm:cxn modelId="{09093853-D5D8-4046-ABC9-C7259BC6261F}" type="presOf" srcId="{E470FE2B-81C8-4B4F-B739-0666B490C361}" destId="{C6507D59-3C12-4576-8FDD-87048BB7F616}" srcOrd="0" destOrd="0" presId="urn:microsoft.com/office/officeart/2005/8/layout/matrix2"/>
    <dgm:cxn modelId="{F12D7271-73BC-4163-B6A0-44B2F3A82A4B}" srcId="{24E4A80B-D481-4C02-BD6D-29C7D24BD344}" destId="{D7D2DA5B-9E5D-471F-ADDF-EA93CF4599F6}" srcOrd="3" destOrd="0" parTransId="{EFDE772E-5BD9-48F1-ADD4-54C7241F3398}" sibTransId="{2B2C09CA-948A-467C-BED4-42A201F400B8}"/>
    <dgm:cxn modelId="{BAE4C35B-4131-4497-9BAA-CFB6624E5F43}" type="presOf" srcId="{7FAB158C-3F58-4C2C-99C2-27A231C5F73D}" destId="{BEA46CA5-C847-4FBA-BFDC-3C1944086EBE}" srcOrd="0" destOrd="0" presId="urn:microsoft.com/office/officeart/2005/8/layout/matrix2"/>
    <dgm:cxn modelId="{AA6CF1C0-15B9-43C1-9D66-17771356D11D}" type="presOf" srcId="{78BC0372-5861-4867-8A10-017815EAA8F3}" destId="{161D2941-3B58-4DD4-A6F3-F69530D6E7CD}" srcOrd="0" destOrd="0" presId="urn:microsoft.com/office/officeart/2005/8/layout/matrix2"/>
    <dgm:cxn modelId="{99CBCE0E-637E-497C-9B75-BA35A8AC0FE0}" srcId="{24E4A80B-D481-4C02-BD6D-29C7D24BD344}" destId="{7FAB158C-3F58-4C2C-99C2-27A231C5F73D}" srcOrd="2" destOrd="0" parTransId="{74D162AC-4965-4883-97A5-715B89474A88}" sibTransId="{430E3BC4-AD39-4B79-BC6F-3950BF42703E}"/>
    <dgm:cxn modelId="{01ED835C-F5CB-45BC-BD78-E3E1E3D31818}" type="presOf" srcId="{24E4A80B-D481-4C02-BD6D-29C7D24BD344}" destId="{90D88FA7-3928-4B3E-A5A8-1109AA44E84C}" srcOrd="0" destOrd="0" presId="urn:microsoft.com/office/officeart/2005/8/layout/matrix2"/>
    <dgm:cxn modelId="{9EFDAEDD-FCC6-4C45-BB44-31167E7D8D85}" srcId="{24E4A80B-D481-4C02-BD6D-29C7D24BD344}" destId="{78BC0372-5861-4867-8A10-017815EAA8F3}" srcOrd="0" destOrd="0" parTransId="{914B6117-E331-4E68-A561-9E5FF40637B0}" sibTransId="{776F6B7E-0199-47C2-89B4-F23986909801}"/>
    <dgm:cxn modelId="{5E0F91AE-0CBB-4E49-B6F4-3173B6ED70F7}" type="presOf" srcId="{D7D2DA5B-9E5D-471F-ADDF-EA93CF4599F6}" destId="{80CD5908-A40A-4774-A9D9-C9B962E29796}" srcOrd="0" destOrd="0" presId="urn:microsoft.com/office/officeart/2005/8/layout/matrix2"/>
    <dgm:cxn modelId="{F28AE32A-8E29-473A-B44D-59985C6AFBA3}" type="presParOf" srcId="{90D88FA7-3928-4B3E-A5A8-1109AA44E84C}" destId="{82A50095-6B07-4495-98E4-DBDE40BAB70D}" srcOrd="0" destOrd="0" presId="urn:microsoft.com/office/officeart/2005/8/layout/matrix2"/>
    <dgm:cxn modelId="{997F4683-5CDA-4D8E-A284-2B4422BDF8CE}" type="presParOf" srcId="{90D88FA7-3928-4B3E-A5A8-1109AA44E84C}" destId="{161D2941-3B58-4DD4-A6F3-F69530D6E7CD}" srcOrd="1" destOrd="0" presId="urn:microsoft.com/office/officeart/2005/8/layout/matrix2"/>
    <dgm:cxn modelId="{8CA05992-424A-4368-8F94-1FC2D9895160}" type="presParOf" srcId="{90D88FA7-3928-4B3E-A5A8-1109AA44E84C}" destId="{C6507D59-3C12-4576-8FDD-87048BB7F616}" srcOrd="2" destOrd="0" presId="urn:microsoft.com/office/officeart/2005/8/layout/matrix2"/>
    <dgm:cxn modelId="{27F50FFA-83C9-45F6-88ED-EC5838F63658}" type="presParOf" srcId="{90D88FA7-3928-4B3E-A5A8-1109AA44E84C}" destId="{BEA46CA5-C847-4FBA-BFDC-3C1944086EBE}" srcOrd="3" destOrd="0" presId="urn:microsoft.com/office/officeart/2005/8/layout/matrix2"/>
    <dgm:cxn modelId="{AB352CA8-F29B-4606-B618-6FEAB28EFAB8}" type="presParOf" srcId="{90D88FA7-3928-4B3E-A5A8-1109AA44E84C}" destId="{80CD5908-A40A-4774-A9D9-C9B962E29796}"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4E4A80B-D481-4C02-BD6D-29C7D24BD344}" type="doc">
      <dgm:prSet loTypeId="urn:microsoft.com/office/officeart/2005/8/layout/matrix2" loCatId="matrix" qsTypeId="urn:microsoft.com/office/officeart/2005/8/quickstyle/simple1" qsCatId="simple" csTypeId="urn:microsoft.com/office/officeart/2005/8/colors/colorful1" csCatId="colorful" phldr="1"/>
      <dgm:spPr/>
      <dgm:t>
        <a:bodyPr/>
        <a:lstStyle/>
        <a:p>
          <a:endParaRPr lang="en-GB"/>
        </a:p>
      </dgm:t>
    </dgm:pt>
    <dgm:pt modelId="{78BC0372-5861-4867-8A10-017815EAA8F3}">
      <dgm:prSet phldrT="[Text]"/>
      <dgm:spPr/>
      <dgm:t>
        <a:bodyPr/>
        <a:lstStyle/>
        <a:p>
          <a:r>
            <a:rPr lang="en-GB" dirty="0" smtClean="0"/>
            <a:t>Economics</a:t>
          </a:r>
          <a:endParaRPr lang="en-GB" dirty="0"/>
        </a:p>
      </dgm:t>
    </dgm:pt>
    <dgm:pt modelId="{914B6117-E331-4E68-A561-9E5FF40637B0}" type="parTrans" cxnId="{9EFDAEDD-FCC6-4C45-BB44-31167E7D8D85}">
      <dgm:prSet/>
      <dgm:spPr/>
      <dgm:t>
        <a:bodyPr/>
        <a:lstStyle/>
        <a:p>
          <a:endParaRPr lang="en-GB"/>
        </a:p>
      </dgm:t>
    </dgm:pt>
    <dgm:pt modelId="{776F6B7E-0199-47C2-89B4-F23986909801}" type="sibTrans" cxnId="{9EFDAEDD-FCC6-4C45-BB44-31167E7D8D85}">
      <dgm:prSet/>
      <dgm:spPr/>
      <dgm:t>
        <a:bodyPr/>
        <a:lstStyle/>
        <a:p>
          <a:endParaRPr lang="en-GB"/>
        </a:p>
      </dgm:t>
    </dgm:pt>
    <dgm:pt modelId="{E470FE2B-81C8-4B4F-B739-0666B490C361}">
      <dgm:prSet phldrT="[Text]"/>
      <dgm:spPr/>
      <dgm:t>
        <a:bodyPr/>
        <a:lstStyle/>
        <a:p>
          <a:r>
            <a:rPr lang="en-GB" dirty="0" smtClean="0"/>
            <a:t>Sociology</a:t>
          </a:r>
          <a:endParaRPr lang="en-GB" dirty="0"/>
        </a:p>
      </dgm:t>
    </dgm:pt>
    <dgm:pt modelId="{E70294CA-1FAD-4DF6-9095-DC577DD087F7}" type="parTrans" cxnId="{D42A34A3-F478-4FAB-BD70-4517E87DE30B}">
      <dgm:prSet/>
      <dgm:spPr/>
      <dgm:t>
        <a:bodyPr/>
        <a:lstStyle/>
        <a:p>
          <a:endParaRPr lang="en-GB"/>
        </a:p>
      </dgm:t>
    </dgm:pt>
    <dgm:pt modelId="{F56B8AE1-496A-4694-964D-F27062550111}" type="sibTrans" cxnId="{D42A34A3-F478-4FAB-BD70-4517E87DE30B}">
      <dgm:prSet/>
      <dgm:spPr/>
      <dgm:t>
        <a:bodyPr/>
        <a:lstStyle/>
        <a:p>
          <a:endParaRPr lang="en-GB"/>
        </a:p>
      </dgm:t>
    </dgm:pt>
    <dgm:pt modelId="{7FAB158C-3F58-4C2C-99C2-27A231C5F73D}">
      <dgm:prSet phldrT="[Text]"/>
      <dgm:spPr/>
      <dgm:t>
        <a:bodyPr/>
        <a:lstStyle/>
        <a:p>
          <a:r>
            <a:rPr lang="en-GB" dirty="0" smtClean="0"/>
            <a:t>Institutional</a:t>
          </a:r>
          <a:endParaRPr lang="en-GB" dirty="0"/>
        </a:p>
      </dgm:t>
    </dgm:pt>
    <dgm:pt modelId="{74D162AC-4965-4883-97A5-715B89474A88}" type="parTrans" cxnId="{99CBCE0E-637E-497C-9B75-BA35A8AC0FE0}">
      <dgm:prSet/>
      <dgm:spPr/>
      <dgm:t>
        <a:bodyPr/>
        <a:lstStyle/>
        <a:p>
          <a:endParaRPr lang="en-GB"/>
        </a:p>
      </dgm:t>
    </dgm:pt>
    <dgm:pt modelId="{430E3BC4-AD39-4B79-BC6F-3950BF42703E}" type="sibTrans" cxnId="{99CBCE0E-637E-497C-9B75-BA35A8AC0FE0}">
      <dgm:prSet/>
      <dgm:spPr/>
      <dgm:t>
        <a:bodyPr/>
        <a:lstStyle/>
        <a:p>
          <a:endParaRPr lang="en-GB"/>
        </a:p>
      </dgm:t>
    </dgm:pt>
    <dgm:pt modelId="{D7D2DA5B-9E5D-471F-ADDF-EA93CF4599F6}">
      <dgm:prSet phldrT="[Text]"/>
      <dgm:spPr/>
      <dgm:t>
        <a:bodyPr/>
        <a:lstStyle/>
        <a:p>
          <a:r>
            <a:rPr lang="en-GB" dirty="0" smtClean="0"/>
            <a:t>Organisational</a:t>
          </a:r>
          <a:endParaRPr lang="en-GB" dirty="0"/>
        </a:p>
      </dgm:t>
    </dgm:pt>
    <dgm:pt modelId="{EFDE772E-5BD9-48F1-ADD4-54C7241F3398}" type="parTrans" cxnId="{F12D7271-73BC-4163-B6A0-44B2F3A82A4B}">
      <dgm:prSet/>
      <dgm:spPr/>
      <dgm:t>
        <a:bodyPr/>
        <a:lstStyle/>
        <a:p>
          <a:endParaRPr lang="en-GB"/>
        </a:p>
      </dgm:t>
    </dgm:pt>
    <dgm:pt modelId="{2B2C09CA-948A-467C-BED4-42A201F400B8}" type="sibTrans" cxnId="{F12D7271-73BC-4163-B6A0-44B2F3A82A4B}">
      <dgm:prSet/>
      <dgm:spPr/>
      <dgm:t>
        <a:bodyPr/>
        <a:lstStyle/>
        <a:p>
          <a:endParaRPr lang="en-GB"/>
        </a:p>
      </dgm:t>
    </dgm:pt>
    <dgm:pt modelId="{90D88FA7-3928-4B3E-A5A8-1109AA44E84C}" type="pres">
      <dgm:prSet presAssocID="{24E4A80B-D481-4C02-BD6D-29C7D24BD344}" presName="matrix" presStyleCnt="0">
        <dgm:presLayoutVars>
          <dgm:chMax val="1"/>
          <dgm:dir/>
          <dgm:resizeHandles val="exact"/>
        </dgm:presLayoutVars>
      </dgm:prSet>
      <dgm:spPr/>
      <dgm:t>
        <a:bodyPr/>
        <a:lstStyle/>
        <a:p>
          <a:endParaRPr lang="en-GB"/>
        </a:p>
      </dgm:t>
    </dgm:pt>
    <dgm:pt modelId="{82A50095-6B07-4495-98E4-DBDE40BAB70D}" type="pres">
      <dgm:prSet presAssocID="{24E4A80B-D481-4C02-BD6D-29C7D24BD344}" presName="axisShape" presStyleLbl="bgShp" presStyleIdx="0" presStyleCnt="1"/>
      <dgm:spPr/>
    </dgm:pt>
    <dgm:pt modelId="{161D2941-3B58-4DD4-A6F3-F69530D6E7CD}" type="pres">
      <dgm:prSet presAssocID="{24E4A80B-D481-4C02-BD6D-29C7D24BD344}" presName="rect1" presStyleLbl="node1" presStyleIdx="0" presStyleCnt="4">
        <dgm:presLayoutVars>
          <dgm:chMax val="0"/>
          <dgm:chPref val="0"/>
          <dgm:bulletEnabled val="1"/>
        </dgm:presLayoutVars>
      </dgm:prSet>
      <dgm:spPr/>
      <dgm:t>
        <a:bodyPr/>
        <a:lstStyle/>
        <a:p>
          <a:endParaRPr lang="en-GB"/>
        </a:p>
      </dgm:t>
    </dgm:pt>
    <dgm:pt modelId="{C6507D59-3C12-4576-8FDD-87048BB7F616}" type="pres">
      <dgm:prSet presAssocID="{24E4A80B-D481-4C02-BD6D-29C7D24BD344}" presName="rect2" presStyleLbl="node1" presStyleIdx="1" presStyleCnt="4">
        <dgm:presLayoutVars>
          <dgm:chMax val="0"/>
          <dgm:chPref val="0"/>
          <dgm:bulletEnabled val="1"/>
        </dgm:presLayoutVars>
      </dgm:prSet>
      <dgm:spPr/>
      <dgm:t>
        <a:bodyPr/>
        <a:lstStyle/>
        <a:p>
          <a:endParaRPr lang="en-GB"/>
        </a:p>
      </dgm:t>
    </dgm:pt>
    <dgm:pt modelId="{BEA46CA5-C847-4FBA-BFDC-3C1944086EBE}" type="pres">
      <dgm:prSet presAssocID="{24E4A80B-D481-4C02-BD6D-29C7D24BD344}" presName="rect3" presStyleLbl="node1" presStyleIdx="2" presStyleCnt="4">
        <dgm:presLayoutVars>
          <dgm:chMax val="0"/>
          <dgm:chPref val="0"/>
          <dgm:bulletEnabled val="1"/>
        </dgm:presLayoutVars>
      </dgm:prSet>
      <dgm:spPr/>
      <dgm:t>
        <a:bodyPr/>
        <a:lstStyle/>
        <a:p>
          <a:endParaRPr lang="en-GB"/>
        </a:p>
      </dgm:t>
    </dgm:pt>
    <dgm:pt modelId="{80CD5908-A40A-4774-A9D9-C9B962E29796}" type="pres">
      <dgm:prSet presAssocID="{24E4A80B-D481-4C02-BD6D-29C7D24BD344}" presName="rect4" presStyleLbl="node1" presStyleIdx="3" presStyleCnt="4">
        <dgm:presLayoutVars>
          <dgm:chMax val="0"/>
          <dgm:chPref val="0"/>
          <dgm:bulletEnabled val="1"/>
        </dgm:presLayoutVars>
      </dgm:prSet>
      <dgm:spPr/>
      <dgm:t>
        <a:bodyPr/>
        <a:lstStyle/>
        <a:p>
          <a:endParaRPr lang="en-GB"/>
        </a:p>
      </dgm:t>
    </dgm:pt>
  </dgm:ptLst>
  <dgm:cxnLst>
    <dgm:cxn modelId="{D42A34A3-F478-4FAB-BD70-4517E87DE30B}" srcId="{24E4A80B-D481-4C02-BD6D-29C7D24BD344}" destId="{E470FE2B-81C8-4B4F-B739-0666B490C361}" srcOrd="1" destOrd="0" parTransId="{E70294CA-1FAD-4DF6-9095-DC577DD087F7}" sibTransId="{F56B8AE1-496A-4694-964D-F27062550111}"/>
    <dgm:cxn modelId="{F2345B03-9844-4EF5-87DD-036D586602C3}" type="presOf" srcId="{24E4A80B-D481-4C02-BD6D-29C7D24BD344}" destId="{90D88FA7-3928-4B3E-A5A8-1109AA44E84C}" srcOrd="0" destOrd="0" presId="urn:microsoft.com/office/officeart/2005/8/layout/matrix2"/>
    <dgm:cxn modelId="{F12D7271-73BC-4163-B6A0-44B2F3A82A4B}" srcId="{24E4A80B-D481-4C02-BD6D-29C7D24BD344}" destId="{D7D2DA5B-9E5D-471F-ADDF-EA93CF4599F6}" srcOrd="3" destOrd="0" parTransId="{EFDE772E-5BD9-48F1-ADD4-54C7241F3398}" sibTransId="{2B2C09CA-948A-467C-BED4-42A201F400B8}"/>
    <dgm:cxn modelId="{A97C42B9-CB26-449F-93D1-5C83A7D96C3B}" type="presOf" srcId="{7FAB158C-3F58-4C2C-99C2-27A231C5F73D}" destId="{BEA46CA5-C847-4FBA-BFDC-3C1944086EBE}" srcOrd="0" destOrd="0" presId="urn:microsoft.com/office/officeart/2005/8/layout/matrix2"/>
    <dgm:cxn modelId="{3DE3F603-09C4-4B3F-A1D3-640B98BDB7A1}" type="presOf" srcId="{78BC0372-5861-4867-8A10-017815EAA8F3}" destId="{161D2941-3B58-4DD4-A6F3-F69530D6E7CD}" srcOrd="0" destOrd="0" presId="urn:microsoft.com/office/officeart/2005/8/layout/matrix2"/>
    <dgm:cxn modelId="{99CBCE0E-637E-497C-9B75-BA35A8AC0FE0}" srcId="{24E4A80B-D481-4C02-BD6D-29C7D24BD344}" destId="{7FAB158C-3F58-4C2C-99C2-27A231C5F73D}" srcOrd="2" destOrd="0" parTransId="{74D162AC-4965-4883-97A5-715B89474A88}" sibTransId="{430E3BC4-AD39-4B79-BC6F-3950BF42703E}"/>
    <dgm:cxn modelId="{94A3C3FB-A07D-4030-AC81-11BB666F2851}" type="presOf" srcId="{E470FE2B-81C8-4B4F-B739-0666B490C361}" destId="{C6507D59-3C12-4576-8FDD-87048BB7F616}" srcOrd="0" destOrd="0" presId="urn:microsoft.com/office/officeart/2005/8/layout/matrix2"/>
    <dgm:cxn modelId="{9EFDAEDD-FCC6-4C45-BB44-31167E7D8D85}" srcId="{24E4A80B-D481-4C02-BD6D-29C7D24BD344}" destId="{78BC0372-5861-4867-8A10-017815EAA8F3}" srcOrd="0" destOrd="0" parTransId="{914B6117-E331-4E68-A561-9E5FF40637B0}" sibTransId="{776F6B7E-0199-47C2-89B4-F23986909801}"/>
    <dgm:cxn modelId="{0D68072A-1C05-4D32-AD25-1B37A3ABB299}" type="presOf" srcId="{D7D2DA5B-9E5D-471F-ADDF-EA93CF4599F6}" destId="{80CD5908-A40A-4774-A9D9-C9B962E29796}" srcOrd="0" destOrd="0" presId="urn:microsoft.com/office/officeart/2005/8/layout/matrix2"/>
    <dgm:cxn modelId="{F5959702-98FC-4C16-BD02-2FF83C89D193}" type="presParOf" srcId="{90D88FA7-3928-4B3E-A5A8-1109AA44E84C}" destId="{82A50095-6B07-4495-98E4-DBDE40BAB70D}" srcOrd="0" destOrd="0" presId="urn:microsoft.com/office/officeart/2005/8/layout/matrix2"/>
    <dgm:cxn modelId="{47D5637A-874F-4ECF-B9EE-2DDF3CFB9E11}" type="presParOf" srcId="{90D88FA7-3928-4B3E-A5A8-1109AA44E84C}" destId="{161D2941-3B58-4DD4-A6F3-F69530D6E7CD}" srcOrd="1" destOrd="0" presId="urn:microsoft.com/office/officeart/2005/8/layout/matrix2"/>
    <dgm:cxn modelId="{77AB82DE-8DA7-439B-8204-552E38054A23}" type="presParOf" srcId="{90D88FA7-3928-4B3E-A5A8-1109AA44E84C}" destId="{C6507D59-3C12-4576-8FDD-87048BB7F616}" srcOrd="2" destOrd="0" presId="urn:microsoft.com/office/officeart/2005/8/layout/matrix2"/>
    <dgm:cxn modelId="{7504D241-DCA6-4AB4-B160-9348C6765982}" type="presParOf" srcId="{90D88FA7-3928-4B3E-A5A8-1109AA44E84C}" destId="{BEA46CA5-C847-4FBA-BFDC-3C1944086EBE}" srcOrd="3" destOrd="0" presId="urn:microsoft.com/office/officeart/2005/8/layout/matrix2"/>
    <dgm:cxn modelId="{37393FAB-1F37-4097-8857-95D206A243B1}" type="presParOf" srcId="{90D88FA7-3928-4B3E-A5A8-1109AA44E84C}" destId="{80CD5908-A40A-4774-A9D9-C9B962E29796}"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4E4A80B-D481-4C02-BD6D-29C7D24BD344}" type="doc">
      <dgm:prSet loTypeId="urn:microsoft.com/office/officeart/2005/8/layout/matrix2" loCatId="matrix" qsTypeId="urn:microsoft.com/office/officeart/2005/8/quickstyle/simple1" qsCatId="simple" csTypeId="urn:microsoft.com/office/officeart/2005/8/colors/colorful1" csCatId="colorful" phldr="1"/>
      <dgm:spPr/>
      <dgm:t>
        <a:bodyPr/>
        <a:lstStyle/>
        <a:p>
          <a:endParaRPr lang="en-GB"/>
        </a:p>
      </dgm:t>
    </dgm:pt>
    <dgm:pt modelId="{78BC0372-5861-4867-8A10-017815EAA8F3}">
      <dgm:prSet phldrT="[Text]"/>
      <dgm:spPr/>
      <dgm:t>
        <a:bodyPr/>
        <a:lstStyle/>
        <a:p>
          <a:r>
            <a:rPr lang="en-GB" dirty="0" smtClean="0"/>
            <a:t>Economics</a:t>
          </a:r>
          <a:endParaRPr lang="en-GB" dirty="0"/>
        </a:p>
      </dgm:t>
    </dgm:pt>
    <dgm:pt modelId="{914B6117-E331-4E68-A561-9E5FF40637B0}" type="parTrans" cxnId="{9EFDAEDD-FCC6-4C45-BB44-31167E7D8D85}">
      <dgm:prSet/>
      <dgm:spPr/>
      <dgm:t>
        <a:bodyPr/>
        <a:lstStyle/>
        <a:p>
          <a:endParaRPr lang="en-GB"/>
        </a:p>
      </dgm:t>
    </dgm:pt>
    <dgm:pt modelId="{776F6B7E-0199-47C2-89B4-F23986909801}" type="sibTrans" cxnId="{9EFDAEDD-FCC6-4C45-BB44-31167E7D8D85}">
      <dgm:prSet/>
      <dgm:spPr/>
      <dgm:t>
        <a:bodyPr/>
        <a:lstStyle/>
        <a:p>
          <a:endParaRPr lang="en-GB"/>
        </a:p>
      </dgm:t>
    </dgm:pt>
    <dgm:pt modelId="{E470FE2B-81C8-4B4F-B739-0666B490C361}">
      <dgm:prSet phldrT="[Text]"/>
      <dgm:spPr/>
      <dgm:t>
        <a:bodyPr/>
        <a:lstStyle/>
        <a:p>
          <a:r>
            <a:rPr lang="en-GB" dirty="0" smtClean="0"/>
            <a:t>Sociology</a:t>
          </a:r>
          <a:endParaRPr lang="en-GB" dirty="0"/>
        </a:p>
      </dgm:t>
    </dgm:pt>
    <dgm:pt modelId="{E70294CA-1FAD-4DF6-9095-DC577DD087F7}" type="parTrans" cxnId="{D42A34A3-F478-4FAB-BD70-4517E87DE30B}">
      <dgm:prSet/>
      <dgm:spPr/>
      <dgm:t>
        <a:bodyPr/>
        <a:lstStyle/>
        <a:p>
          <a:endParaRPr lang="en-GB"/>
        </a:p>
      </dgm:t>
    </dgm:pt>
    <dgm:pt modelId="{F56B8AE1-496A-4694-964D-F27062550111}" type="sibTrans" cxnId="{D42A34A3-F478-4FAB-BD70-4517E87DE30B}">
      <dgm:prSet/>
      <dgm:spPr/>
      <dgm:t>
        <a:bodyPr/>
        <a:lstStyle/>
        <a:p>
          <a:endParaRPr lang="en-GB"/>
        </a:p>
      </dgm:t>
    </dgm:pt>
    <dgm:pt modelId="{7FAB158C-3F58-4C2C-99C2-27A231C5F73D}">
      <dgm:prSet phldrT="[Text]"/>
      <dgm:spPr/>
      <dgm:t>
        <a:bodyPr/>
        <a:lstStyle/>
        <a:p>
          <a:r>
            <a:rPr lang="en-GB" dirty="0" smtClean="0"/>
            <a:t>Institutional</a:t>
          </a:r>
          <a:endParaRPr lang="en-GB" dirty="0"/>
        </a:p>
      </dgm:t>
    </dgm:pt>
    <dgm:pt modelId="{74D162AC-4965-4883-97A5-715B89474A88}" type="parTrans" cxnId="{99CBCE0E-637E-497C-9B75-BA35A8AC0FE0}">
      <dgm:prSet/>
      <dgm:spPr/>
      <dgm:t>
        <a:bodyPr/>
        <a:lstStyle/>
        <a:p>
          <a:endParaRPr lang="en-GB"/>
        </a:p>
      </dgm:t>
    </dgm:pt>
    <dgm:pt modelId="{430E3BC4-AD39-4B79-BC6F-3950BF42703E}" type="sibTrans" cxnId="{99CBCE0E-637E-497C-9B75-BA35A8AC0FE0}">
      <dgm:prSet/>
      <dgm:spPr/>
      <dgm:t>
        <a:bodyPr/>
        <a:lstStyle/>
        <a:p>
          <a:endParaRPr lang="en-GB"/>
        </a:p>
      </dgm:t>
    </dgm:pt>
    <dgm:pt modelId="{D7D2DA5B-9E5D-471F-ADDF-EA93CF4599F6}">
      <dgm:prSet phldrT="[Text]"/>
      <dgm:spPr/>
      <dgm:t>
        <a:bodyPr/>
        <a:lstStyle/>
        <a:p>
          <a:r>
            <a:rPr lang="en-GB" dirty="0" smtClean="0"/>
            <a:t>Organisational</a:t>
          </a:r>
          <a:endParaRPr lang="en-GB" dirty="0"/>
        </a:p>
      </dgm:t>
    </dgm:pt>
    <dgm:pt modelId="{EFDE772E-5BD9-48F1-ADD4-54C7241F3398}" type="parTrans" cxnId="{F12D7271-73BC-4163-B6A0-44B2F3A82A4B}">
      <dgm:prSet/>
      <dgm:spPr/>
      <dgm:t>
        <a:bodyPr/>
        <a:lstStyle/>
        <a:p>
          <a:endParaRPr lang="en-GB"/>
        </a:p>
      </dgm:t>
    </dgm:pt>
    <dgm:pt modelId="{2B2C09CA-948A-467C-BED4-42A201F400B8}" type="sibTrans" cxnId="{F12D7271-73BC-4163-B6A0-44B2F3A82A4B}">
      <dgm:prSet/>
      <dgm:spPr/>
      <dgm:t>
        <a:bodyPr/>
        <a:lstStyle/>
        <a:p>
          <a:endParaRPr lang="en-GB"/>
        </a:p>
      </dgm:t>
    </dgm:pt>
    <dgm:pt modelId="{90D88FA7-3928-4B3E-A5A8-1109AA44E84C}" type="pres">
      <dgm:prSet presAssocID="{24E4A80B-D481-4C02-BD6D-29C7D24BD344}" presName="matrix" presStyleCnt="0">
        <dgm:presLayoutVars>
          <dgm:chMax val="1"/>
          <dgm:dir/>
          <dgm:resizeHandles val="exact"/>
        </dgm:presLayoutVars>
      </dgm:prSet>
      <dgm:spPr/>
      <dgm:t>
        <a:bodyPr/>
        <a:lstStyle/>
        <a:p>
          <a:endParaRPr lang="en-GB"/>
        </a:p>
      </dgm:t>
    </dgm:pt>
    <dgm:pt modelId="{82A50095-6B07-4495-98E4-DBDE40BAB70D}" type="pres">
      <dgm:prSet presAssocID="{24E4A80B-D481-4C02-BD6D-29C7D24BD344}" presName="axisShape" presStyleLbl="bgShp" presStyleIdx="0" presStyleCnt="1"/>
      <dgm:spPr/>
    </dgm:pt>
    <dgm:pt modelId="{161D2941-3B58-4DD4-A6F3-F69530D6E7CD}" type="pres">
      <dgm:prSet presAssocID="{24E4A80B-D481-4C02-BD6D-29C7D24BD344}" presName="rect1" presStyleLbl="node1" presStyleIdx="0" presStyleCnt="4">
        <dgm:presLayoutVars>
          <dgm:chMax val="0"/>
          <dgm:chPref val="0"/>
          <dgm:bulletEnabled val="1"/>
        </dgm:presLayoutVars>
      </dgm:prSet>
      <dgm:spPr/>
      <dgm:t>
        <a:bodyPr/>
        <a:lstStyle/>
        <a:p>
          <a:endParaRPr lang="en-GB"/>
        </a:p>
      </dgm:t>
    </dgm:pt>
    <dgm:pt modelId="{C6507D59-3C12-4576-8FDD-87048BB7F616}" type="pres">
      <dgm:prSet presAssocID="{24E4A80B-D481-4C02-BD6D-29C7D24BD344}" presName="rect2" presStyleLbl="node1" presStyleIdx="1" presStyleCnt="4">
        <dgm:presLayoutVars>
          <dgm:chMax val="0"/>
          <dgm:chPref val="0"/>
          <dgm:bulletEnabled val="1"/>
        </dgm:presLayoutVars>
      </dgm:prSet>
      <dgm:spPr/>
      <dgm:t>
        <a:bodyPr/>
        <a:lstStyle/>
        <a:p>
          <a:endParaRPr lang="en-GB"/>
        </a:p>
      </dgm:t>
    </dgm:pt>
    <dgm:pt modelId="{BEA46CA5-C847-4FBA-BFDC-3C1944086EBE}" type="pres">
      <dgm:prSet presAssocID="{24E4A80B-D481-4C02-BD6D-29C7D24BD344}" presName="rect3" presStyleLbl="node1" presStyleIdx="2" presStyleCnt="4">
        <dgm:presLayoutVars>
          <dgm:chMax val="0"/>
          <dgm:chPref val="0"/>
          <dgm:bulletEnabled val="1"/>
        </dgm:presLayoutVars>
      </dgm:prSet>
      <dgm:spPr/>
      <dgm:t>
        <a:bodyPr/>
        <a:lstStyle/>
        <a:p>
          <a:endParaRPr lang="en-GB"/>
        </a:p>
      </dgm:t>
    </dgm:pt>
    <dgm:pt modelId="{80CD5908-A40A-4774-A9D9-C9B962E29796}" type="pres">
      <dgm:prSet presAssocID="{24E4A80B-D481-4C02-BD6D-29C7D24BD344}" presName="rect4" presStyleLbl="node1" presStyleIdx="3" presStyleCnt="4">
        <dgm:presLayoutVars>
          <dgm:chMax val="0"/>
          <dgm:chPref val="0"/>
          <dgm:bulletEnabled val="1"/>
        </dgm:presLayoutVars>
      </dgm:prSet>
      <dgm:spPr/>
      <dgm:t>
        <a:bodyPr/>
        <a:lstStyle/>
        <a:p>
          <a:endParaRPr lang="en-GB"/>
        </a:p>
      </dgm:t>
    </dgm:pt>
  </dgm:ptLst>
  <dgm:cxnLst>
    <dgm:cxn modelId="{D42A34A3-F478-4FAB-BD70-4517E87DE30B}" srcId="{24E4A80B-D481-4C02-BD6D-29C7D24BD344}" destId="{E470FE2B-81C8-4B4F-B739-0666B490C361}" srcOrd="1" destOrd="0" parTransId="{E70294CA-1FAD-4DF6-9095-DC577DD087F7}" sibTransId="{F56B8AE1-496A-4694-964D-F27062550111}"/>
    <dgm:cxn modelId="{A1658B92-4333-4DC1-B5DF-78A2CA6BC95C}" type="presOf" srcId="{D7D2DA5B-9E5D-471F-ADDF-EA93CF4599F6}" destId="{80CD5908-A40A-4774-A9D9-C9B962E29796}" srcOrd="0" destOrd="0" presId="urn:microsoft.com/office/officeart/2005/8/layout/matrix2"/>
    <dgm:cxn modelId="{F12D7271-73BC-4163-B6A0-44B2F3A82A4B}" srcId="{24E4A80B-D481-4C02-BD6D-29C7D24BD344}" destId="{D7D2DA5B-9E5D-471F-ADDF-EA93CF4599F6}" srcOrd="3" destOrd="0" parTransId="{EFDE772E-5BD9-48F1-ADD4-54C7241F3398}" sibTransId="{2B2C09CA-948A-467C-BED4-42A201F400B8}"/>
    <dgm:cxn modelId="{22D63755-7096-42FE-88A2-3B3DCA745FBD}" type="presOf" srcId="{E470FE2B-81C8-4B4F-B739-0666B490C361}" destId="{C6507D59-3C12-4576-8FDD-87048BB7F616}" srcOrd="0" destOrd="0" presId="urn:microsoft.com/office/officeart/2005/8/layout/matrix2"/>
    <dgm:cxn modelId="{99CBCE0E-637E-497C-9B75-BA35A8AC0FE0}" srcId="{24E4A80B-D481-4C02-BD6D-29C7D24BD344}" destId="{7FAB158C-3F58-4C2C-99C2-27A231C5F73D}" srcOrd="2" destOrd="0" parTransId="{74D162AC-4965-4883-97A5-715B89474A88}" sibTransId="{430E3BC4-AD39-4B79-BC6F-3950BF42703E}"/>
    <dgm:cxn modelId="{DC14DC84-4F61-4AF3-9EE4-CD6BE55BAD20}" type="presOf" srcId="{24E4A80B-D481-4C02-BD6D-29C7D24BD344}" destId="{90D88FA7-3928-4B3E-A5A8-1109AA44E84C}" srcOrd="0" destOrd="0" presId="urn:microsoft.com/office/officeart/2005/8/layout/matrix2"/>
    <dgm:cxn modelId="{09213B23-1EF3-43FE-BF73-52CE6DBA6E98}" type="presOf" srcId="{7FAB158C-3F58-4C2C-99C2-27A231C5F73D}" destId="{BEA46CA5-C847-4FBA-BFDC-3C1944086EBE}" srcOrd="0" destOrd="0" presId="urn:microsoft.com/office/officeart/2005/8/layout/matrix2"/>
    <dgm:cxn modelId="{9EFDAEDD-FCC6-4C45-BB44-31167E7D8D85}" srcId="{24E4A80B-D481-4C02-BD6D-29C7D24BD344}" destId="{78BC0372-5861-4867-8A10-017815EAA8F3}" srcOrd="0" destOrd="0" parTransId="{914B6117-E331-4E68-A561-9E5FF40637B0}" sibTransId="{776F6B7E-0199-47C2-89B4-F23986909801}"/>
    <dgm:cxn modelId="{A16D49F1-2886-42BD-AD19-EB1D062AF307}" type="presOf" srcId="{78BC0372-5861-4867-8A10-017815EAA8F3}" destId="{161D2941-3B58-4DD4-A6F3-F69530D6E7CD}" srcOrd="0" destOrd="0" presId="urn:microsoft.com/office/officeart/2005/8/layout/matrix2"/>
    <dgm:cxn modelId="{46EAA8B6-0167-4004-B625-C9410D452675}" type="presParOf" srcId="{90D88FA7-3928-4B3E-A5A8-1109AA44E84C}" destId="{82A50095-6B07-4495-98E4-DBDE40BAB70D}" srcOrd="0" destOrd="0" presId="urn:microsoft.com/office/officeart/2005/8/layout/matrix2"/>
    <dgm:cxn modelId="{9B128FB4-D78C-492A-B8DA-CC69E23A7590}" type="presParOf" srcId="{90D88FA7-3928-4B3E-A5A8-1109AA44E84C}" destId="{161D2941-3B58-4DD4-A6F3-F69530D6E7CD}" srcOrd="1" destOrd="0" presId="urn:microsoft.com/office/officeart/2005/8/layout/matrix2"/>
    <dgm:cxn modelId="{5AF16EA9-8573-4CB1-8572-973B1FC74B88}" type="presParOf" srcId="{90D88FA7-3928-4B3E-A5A8-1109AA44E84C}" destId="{C6507D59-3C12-4576-8FDD-87048BB7F616}" srcOrd="2" destOrd="0" presId="urn:microsoft.com/office/officeart/2005/8/layout/matrix2"/>
    <dgm:cxn modelId="{0EA99E3E-F7B7-449D-81A0-1EFB3D13F7A4}" type="presParOf" srcId="{90D88FA7-3928-4B3E-A5A8-1109AA44E84C}" destId="{BEA46CA5-C847-4FBA-BFDC-3C1944086EBE}" srcOrd="3" destOrd="0" presId="urn:microsoft.com/office/officeart/2005/8/layout/matrix2"/>
    <dgm:cxn modelId="{FDFB85A5-A81B-4F8B-98E1-6F346AE30AB8}" type="presParOf" srcId="{90D88FA7-3928-4B3E-A5A8-1109AA44E84C}" destId="{80CD5908-A40A-4774-A9D9-C9B962E29796}"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4E4A80B-D481-4C02-BD6D-29C7D24BD344}" type="doc">
      <dgm:prSet loTypeId="urn:microsoft.com/office/officeart/2005/8/layout/matrix2" loCatId="matrix" qsTypeId="urn:microsoft.com/office/officeart/2005/8/quickstyle/simple1" qsCatId="simple" csTypeId="urn:microsoft.com/office/officeart/2005/8/colors/colorful1" csCatId="colorful" phldr="1"/>
      <dgm:spPr/>
      <dgm:t>
        <a:bodyPr/>
        <a:lstStyle/>
        <a:p>
          <a:endParaRPr lang="en-GB"/>
        </a:p>
      </dgm:t>
    </dgm:pt>
    <dgm:pt modelId="{78BC0372-5861-4867-8A10-017815EAA8F3}">
      <dgm:prSet phldrT="[Text]"/>
      <dgm:spPr/>
      <dgm:t>
        <a:bodyPr/>
        <a:lstStyle/>
        <a:p>
          <a:r>
            <a:rPr lang="en-GB" dirty="0" smtClean="0"/>
            <a:t>Economics</a:t>
          </a:r>
          <a:endParaRPr lang="en-GB" dirty="0"/>
        </a:p>
      </dgm:t>
    </dgm:pt>
    <dgm:pt modelId="{914B6117-E331-4E68-A561-9E5FF40637B0}" type="parTrans" cxnId="{9EFDAEDD-FCC6-4C45-BB44-31167E7D8D85}">
      <dgm:prSet/>
      <dgm:spPr/>
      <dgm:t>
        <a:bodyPr/>
        <a:lstStyle/>
        <a:p>
          <a:endParaRPr lang="en-GB"/>
        </a:p>
      </dgm:t>
    </dgm:pt>
    <dgm:pt modelId="{776F6B7E-0199-47C2-89B4-F23986909801}" type="sibTrans" cxnId="{9EFDAEDD-FCC6-4C45-BB44-31167E7D8D85}">
      <dgm:prSet/>
      <dgm:spPr/>
      <dgm:t>
        <a:bodyPr/>
        <a:lstStyle/>
        <a:p>
          <a:endParaRPr lang="en-GB"/>
        </a:p>
      </dgm:t>
    </dgm:pt>
    <dgm:pt modelId="{E470FE2B-81C8-4B4F-B739-0666B490C361}">
      <dgm:prSet phldrT="[Text]"/>
      <dgm:spPr/>
      <dgm:t>
        <a:bodyPr/>
        <a:lstStyle/>
        <a:p>
          <a:r>
            <a:rPr lang="en-GB" dirty="0" smtClean="0"/>
            <a:t>Sociology</a:t>
          </a:r>
          <a:endParaRPr lang="en-GB" dirty="0"/>
        </a:p>
      </dgm:t>
    </dgm:pt>
    <dgm:pt modelId="{E70294CA-1FAD-4DF6-9095-DC577DD087F7}" type="parTrans" cxnId="{D42A34A3-F478-4FAB-BD70-4517E87DE30B}">
      <dgm:prSet/>
      <dgm:spPr/>
      <dgm:t>
        <a:bodyPr/>
        <a:lstStyle/>
        <a:p>
          <a:endParaRPr lang="en-GB"/>
        </a:p>
      </dgm:t>
    </dgm:pt>
    <dgm:pt modelId="{F56B8AE1-496A-4694-964D-F27062550111}" type="sibTrans" cxnId="{D42A34A3-F478-4FAB-BD70-4517E87DE30B}">
      <dgm:prSet/>
      <dgm:spPr/>
      <dgm:t>
        <a:bodyPr/>
        <a:lstStyle/>
        <a:p>
          <a:endParaRPr lang="en-GB"/>
        </a:p>
      </dgm:t>
    </dgm:pt>
    <dgm:pt modelId="{7FAB158C-3F58-4C2C-99C2-27A231C5F73D}">
      <dgm:prSet phldrT="[Text]"/>
      <dgm:spPr/>
      <dgm:t>
        <a:bodyPr/>
        <a:lstStyle/>
        <a:p>
          <a:r>
            <a:rPr lang="en-GB" dirty="0" smtClean="0"/>
            <a:t>Institutional</a:t>
          </a:r>
          <a:endParaRPr lang="en-GB" dirty="0"/>
        </a:p>
      </dgm:t>
    </dgm:pt>
    <dgm:pt modelId="{74D162AC-4965-4883-97A5-715B89474A88}" type="parTrans" cxnId="{99CBCE0E-637E-497C-9B75-BA35A8AC0FE0}">
      <dgm:prSet/>
      <dgm:spPr/>
      <dgm:t>
        <a:bodyPr/>
        <a:lstStyle/>
        <a:p>
          <a:endParaRPr lang="en-GB"/>
        </a:p>
      </dgm:t>
    </dgm:pt>
    <dgm:pt modelId="{430E3BC4-AD39-4B79-BC6F-3950BF42703E}" type="sibTrans" cxnId="{99CBCE0E-637E-497C-9B75-BA35A8AC0FE0}">
      <dgm:prSet/>
      <dgm:spPr/>
      <dgm:t>
        <a:bodyPr/>
        <a:lstStyle/>
        <a:p>
          <a:endParaRPr lang="en-GB"/>
        </a:p>
      </dgm:t>
    </dgm:pt>
    <dgm:pt modelId="{D7D2DA5B-9E5D-471F-ADDF-EA93CF4599F6}">
      <dgm:prSet phldrT="[Text]"/>
      <dgm:spPr/>
      <dgm:t>
        <a:bodyPr/>
        <a:lstStyle/>
        <a:p>
          <a:r>
            <a:rPr lang="en-GB" dirty="0" smtClean="0"/>
            <a:t>Organisational</a:t>
          </a:r>
          <a:endParaRPr lang="en-GB" dirty="0"/>
        </a:p>
      </dgm:t>
    </dgm:pt>
    <dgm:pt modelId="{EFDE772E-5BD9-48F1-ADD4-54C7241F3398}" type="parTrans" cxnId="{F12D7271-73BC-4163-B6A0-44B2F3A82A4B}">
      <dgm:prSet/>
      <dgm:spPr/>
      <dgm:t>
        <a:bodyPr/>
        <a:lstStyle/>
        <a:p>
          <a:endParaRPr lang="en-GB"/>
        </a:p>
      </dgm:t>
    </dgm:pt>
    <dgm:pt modelId="{2B2C09CA-948A-467C-BED4-42A201F400B8}" type="sibTrans" cxnId="{F12D7271-73BC-4163-B6A0-44B2F3A82A4B}">
      <dgm:prSet/>
      <dgm:spPr/>
      <dgm:t>
        <a:bodyPr/>
        <a:lstStyle/>
        <a:p>
          <a:endParaRPr lang="en-GB"/>
        </a:p>
      </dgm:t>
    </dgm:pt>
    <dgm:pt modelId="{90D88FA7-3928-4B3E-A5A8-1109AA44E84C}" type="pres">
      <dgm:prSet presAssocID="{24E4A80B-D481-4C02-BD6D-29C7D24BD344}" presName="matrix" presStyleCnt="0">
        <dgm:presLayoutVars>
          <dgm:chMax val="1"/>
          <dgm:dir/>
          <dgm:resizeHandles val="exact"/>
        </dgm:presLayoutVars>
      </dgm:prSet>
      <dgm:spPr/>
      <dgm:t>
        <a:bodyPr/>
        <a:lstStyle/>
        <a:p>
          <a:endParaRPr lang="en-GB"/>
        </a:p>
      </dgm:t>
    </dgm:pt>
    <dgm:pt modelId="{82A50095-6B07-4495-98E4-DBDE40BAB70D}" type="pres">
      <dgm:prSet presAssocID="{24E4A80B-D481-4C02-BD6D-29C7D24BD344}" presName="axisShape" presStyleLbl="bgShp" presStyleIdx="0" presStyleCnt="1"/>
      <dgm:spPr/>
    </dgm:pt>
    <dgm:pt modelId="{161D2941-3B58-4DD4-A6F3-F69530D6E7CD}" type="pres">
      <dgm:prSet presAssocID="{24E4A80B-D481-4C02-BD6D-29C7D24BD344}" presName="rect1" presStyleLbl="node1" presStyleIdx="0" presStyleCnt="4">
        <dgm:presLayoutVars>
          <dgm:chMax val="0"/>
          <dgm:chPref val="0"/>
          <dgm:bulletEnabled val="1"/>
        </dgm:presLayoutVars>
      </dgm:prSet>
      <dgm:spPr/>
      <dgm:t>
        <a:bodyPr/>
        <a:lstStyle/>
        <a:p>
          <a:endParaRPr lang="en-GB"/>
        </a:p>
      </dgm:t>
    </dgm:pt>
    <dgm:pt modelId="{C6507D59-3C12-4576-8FDD-87048BB7F616}" type="pres">
      <dgm:prSet presAssocID="{24E4A80B-D481-4C02-BD6D-29C7D24BD344}" presName="rect2" presStyleLbl="node1" presStyleIdx="1" presStyleCnt="4">
        <dgm:presLayoutVars>
          <dgm:chMax val="0"/>
          <dgm:chPref val="0"/>
          <dgm:bulletEnabled val="1"/>
        </dgm:presLayoutVars>
      </dgm:prSet>
      <dgm:spPr/>
      <dgm:t>
        <a:bodyPr/>
        <a:lstStyle/>
        <a:p>
          <a:endParaRPr lang="en-GB"/>
        </a:p>
      </dgm:t>
    </dgm:pt>
    <dgm:pt modelId="{BEA46CA5-C847-4FBA-BFDC-3C1944086EBE}" type="pres">
      <dgm:prSet presAssocID="{24E4A80B-D481-4C02-BD6D-29C7D24BD344}" presName="rect3" presStyleLbl="node1" presStyleIdx="2" presStyleCnt="4">
        <dgm:presLayoutVars>
          <dgm:chMax val="0"/>
          <dgm:chPref val="0"/>
          <dgm:bulletEnabled val="1"/>
        </dgm:presLayoutVars>
      </dgm:prSet>
      <dgm:spPr/>
      <dgm:t>
        <a:bodyPr/>
        <a:lstStyle/>
        <a:p>
          <a:endParaRPr lang="en-GB"/>
        </a:p>
      </dgm:t>
    </dgm:pt>
    <dgm:pt modelId="{80CD5908-A40A-4774-A9D9-C9B962E29796}" type="pres">
      <dgm:prSet presAssocID="{24E4A80B-D481-4C02-BD6D-29C7D24BD344}" presName="rect4" presStyleLbl="node1" presStyleIdx="3" presStyleCnt="4">
        <dgm:presLayoutVars>
          <dgm:chMax val="0"/>
          <dgm:chPref val="0"/>
          <dgm:bulletEnabled val="1"/>
        </dgm:presLayoutVars>
      </dgm:prSet>
      <dgm:spPr/>
      <dgm:t>
        <a:bodyPr/>
        <a:lstStyle/>
        <a:p>
          <a:endParaRPr lang="en-GB"/>
        </a:p>
      </dgm:t>
    </dgm:pt>
  </dgm:ptLst>
  <dgm:cxnLst>
    <dgm:cxn modelId="{D42A34A3-F478-4FAB-BD70-4517E87DE30B}" srcId="{24E4A80B-D481-4C02-BD6D-29C7D24BD344}" destId="{E470FE2B-81C8-4B4F-B739-0666B490C361}" srcOrd="1" destOrd="0" parTransId="{E70294CA-1FAD-4DF6-9095-DC577DD087F7}" sibTransId="{F56B8AE1-496A-4694-964D-F27062550111}"/>
    <dgm:cxn modelId="{9E738263-CF6D-484A-AEB5-752DF120E630}" type="presOf" srcId="{7FAB158C-3F58-4C2C-99C2-27A231C5F73D}" destId="{BEA46CA5-C847-4FBA-BFDC-3C1944086EBE}" srcOrd="0" destOrd="0" presId="urn:microsoft.com/office/officeart/2005/8/layout/matrix2"/>
    <dgm:cxn modelId="{F12D7271-73BC-4163-B6A0-44B2F3A82A4B}" srcId="{24E4A80B-D481-4C02-BD6D-29C7D24BD344}" destId="{D7D2DA5B-9E5D-471F-ADDF-EA93CF4599F6}" srcOrd="3" destOrd="0" parTransId="{EFDE772E-5BD9-48F1-ADD4-54C7241F3398}" sibTransId="{2B2C09CA-948A-467C-BED4-42A201F400B8}"/>
    <dgm:cxn modelId="{99CBCE0E-637E-497C-9B75-BA35A8AC0FE0}" srcId="{24E4A80B-D481-4C02-BD6D-29C7D24BD344}" destId="{7FAB158C-3F58-4C2C-99C2-27A231C5F73D}" srcOrd="2" destOrd="0" parTransId="{74D162AC-4965-4883-97A5-715B89474A88}" sibTransId="{430E3BC4-AD39-4B79-BC6F-3950BF42703E}"/>
    <dgm:cxn modelId="{29F01247-83A9-4D3C-A91C-7A2D9C5706C9}" type="presOf" srcId="{78BC0372-5861-4867-8A10-017815EAA8F3}" destId="{161D2941-3B58-4DD4-A6F3-F69530D6E7CD}" srcOrd="0" destOrd="0" presId="urn:microsoft.com/office/officeart/2005/8/layout/matrix2"/>
    <dgm:cxn modelId="{9EFDAEDD-FCC6-4C45-BB44-31167E7D8D85}" srcId="{24E4A80B-D481-4C02-BD6D-29C7D24BD344}" destId="{78BC0372-5861-4867-8A10-017815EAA8F3}" srcOrd="0" destOrd="0" parTransId="{914B6117-E331-4E68-A561-9E5FF40637B0}" sibTransId="{776F6B7E-0199-47C2-89B4-F23986909801}"/>
    <dgm:cxn modelId="{86681479-BDDB-4453-8B63-F927131DB2A8}" type="presOf" srcId="{D7D2DA5B-9E5D-471F-ADDF-EA93CF4599F6}" destId="{80CD5908-A40A-4774-A9D9-C9B962E29796}" srcOrd="0" destOrd="0" presId="urn:microsoft.com/office/officeart/2005/8/layout/matrix2"/>
    <dgm:cxn modelId="{CF9245EB-341C-40CD-B1B5-1CA0DAE7495F}" type="presOf" srcId="{E470FE2B-81C8-4B4F-B739-0666B490C361}" destId="{C6507D59-3C12-4576-8FDD-87048BB7F616}" srcOrd="0" destOrd="0" presId="urn:microsoft.com/office/officeart/2005/8/layout/matrix2"/>
    <dgm:cxn modelId="{E13E15C8-3A52-4DAD-A095-B9CF22343EB0}" type="presOf" srcId="{24E4A80B-D481-4C02-BD6D-29C7D24BD344}" destId="{90D88FA7-3928-4B3E-A5A8-1109AA44E84C}" srcOrd="0" destOrd="0" presId="urn:microsoft.com/office/officeart/2005/8/layout/matrix2"/>
    <dgm:cxn modelId="{D5E5BC8C-9112-4A53-A64B-DFC17679C537}" type="presParOf" srcId="{90D88FA7-3928-4B3E-A5A8-1109AA44E84C}" destId="{82A50095-6B07-4495-98E4-DBDE40BAB70D}" srcOrd="0" destOrd="0" presId="urn:microsoft.com/office/officeart/2005/8/layout/matrix2"/>
    <dgm:cxn modelId="{E561DDD9-087D-4156-8397-0AA8B89100EF}" type="presParOf" srcId="{90D88FA7-3928-4B3E-A5A8-1109AA44E84C}" destId="{161D2941-3B58-4DD4-A6F3-F69530D6E7CD}" srcOrd="1" destOrd="0" presId="urn:microsoft.com/office/officeart/2005/8/layout/matrix2"/>
    <dgm:cxn modelId="{5CD35443-DF16-436F-868B-C5C6A83F46A4}" type="presParOf" srcId="{90D88FA7-3928-4B3E-A5A8-1109AA44E84C}" destId="{C6507D59-3C12-4576-8FDD-87048BB7F616}" srcOrd="2" destOrd="0" presId="urn:microsoft.com/office/officeart/2005/8/layout/matrix2"/>
    <dgm:cxn modelId="{918CF6C3-17DF-49A1-86E4-8AF28FC843D8}" type="presParOf" srcId="{90D88FA7-3928-4B3E-A5A8-1109AA44E84C}" destId="{BEA46CA5-C847-4FBA-BFDC-3C1944086EBE}" srcOrd="3" destOrd="0" presId="urn:microsoft.com/office/officeart/2005/8/layout/matrix2"/>
    <dgm:cxn modelId="{A3780061-B4AC-4FC6-938C-221BE6B0B5EB}" type="presParOf" srcId="{90D88FA7-3928-4B3E-A5A8-1109AA44E84C}" destId="{80CD5908-A40A-4774-A9D9-C9B962E29796}"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43A9097-8E1F-4548-B765-14B50BF9F4E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5AAFEC1E-433D-4E13-AE81-333F0681148C}">
      <dgm:prSet phldrT="[Text]" custT="1"/>
      <dgm:spPr/>
      <dgm:t>
        <a:bodyPr/>
        <a:lstStyle/>
        <a:p>
          <a:r>
            <a:rPr lang="en-GB" sz="3000" dirty="0" smtClean="0"/>
            <a:t>Traditional causes</a:t>
          </a:r>
        </a:p>
        <a:p>
          <a:r>
            <a:rPr lang="en-GB" sz="1200" dirty="0" smtClean="0"/>
            <a:t>(Becker, </a:t>
          </a:r>
          <a:r>
            <a:rPr lang="en-GB" sz="1200" dirty="0" err="1" smtClean="0"/>
            <a:t>Polachek</a:t>
          </a:r>
          <a:r>
            <a:rPr lang="en-GB" sz="1200" dirty="0" smtClean="0"/>
            <a:t>)</a:t>
          </a:r>
          <a:endParaRPr lang="en-GB" sz="1200" dirty="0"/>
        </a:p>
      </dgm:t>
    </dgm:pt>
    <dgm:pt modelId="{C8C8374E-CA66-4D33-BEAE-32CAC5CDE414}" type="parTrans" cxnId="{C252AC27-FAFE-48D0-9489-C128658D9630}">
      <dgm:prSet/>
      <dgm:spPr/>
      <dgm:t>
        <a:bodyPr/>
        <a:lstStyle/>
        <a:p>
          <a:endParaRPr lang="en-GB"/>
        </a:p>
      </dgm:t>
    </dgm:pt>
    <dgm:pt modelId="{89700BC0-FD90-48DF-82B5-23E7014BB780}" type="sibTrans" cxnId="{C252AC27-FAFE-48D0-9489-C128658D9630}">
      <dgm:prSet/>
      <dgm:spPr/>
      <dgm:t>
        <a:bodyPr/>
        <a:lstStyle/>
        <a:p>
          <a:endParaRPr lang="en-GB"/>
        </a:p>
      </dgm:t>
    </dgm:pt>
    <dgm:pt modelId="{FFF18E20-D5E7-45D1-8344-AA734C920464}">
      <dgm:prSet phldrT="[Text]"/>
      <dgm:spPr/>
      <dgm:t>
        <a:bodyPr/>
        <a:lstStyle/>
        <a:p>
          <a:r>
            <a:rPr lang="en-GB" dirty="0" smtClean="0"/>
            <a:t>Lower education</a:t>
          </a:r>
          <a:endParaRPr lang="en-GB" dirty="0"/>
        </a:p>
      </dgm:t>
    </dgm:pt>
    <dgm:pt modelId="{AE5485CC-84AF-4ED0-8CA1-DFFD461BFA6E}" type="parTrans" cxnId="{A6AC8779-87BF-4CAD-B3A8-7D0301972D44}">
      <dgm:prSet/>
      <dgm:spPr/>
      <dgm:t>
        <a:bodyPr/>
        <a:lstStyle/>
        <a:p>
          <a:endParaRPr lang="en-GB"/>
        </a:p>
      </dgm:t>
    </dgm:pt>
    <dgm:pt modelId="{4E8251F1-EFEE-48DF-9025-A4D84E357467}" type="sibTrans" cxnId="{A6AC8779-87BF-4CAD-B3A8-7D0301972D44}">
      <dgm:prSet/>
      <dgm:spPr/>
      <dgm:t>
        <a:bodyPr/>
        <a:lstStyle/>
        <a:p>
          <a:endParaRPr lang="en-GB"/>
        </a:p>
      </dgm:t>
    </dgm:pt>
    <dgm:pt modelId="{1E2DA58D-B97E-4A6F-90F4-7CFE4D5B14CD}">
      <dgm:prSet phldrT="[Text]"/>
      <dgm:spPr/>
      <dgm:t>
        <a:bodyPr/>
        <a:lstStyle/>
        <a:p>
          <a:r>
            <a:rPr lang="en-GB" dirty="0" smtClean="0"/>
            <a:t>‘Rusty’ human capital</a:t>
          </a:r>
          <a:endParaRPr lang="en-GB" dirty="0"/>
        </a:p>
      </dgm:t>
    </dgm:pt>
    <dgm:pt modelId="{8F0AE6F3-36FE-43AE-87E2-4EC03A0DE27B}" type="parTrans" cxnId="{BDB1D4E4-B029-45E8-BF8E-59B2C438AD14}">
      <dgm:prSet/>
      <dgm:spPr/>
      <dgm:t>
        <a:bodyPr/>
        <a:lstStyle/>
        <a:p>
          <a:endParaRPr lang="en-GB"/>
        </a:p>
      </dgm:t>
    </dgm:pt>
    <dgm:pt modelId="{6F675E02-3259-4B5F-AFF8-99EC154864AC}" type="sibTrans" cxnId="{BDB1D4E4-B029-45E8-BF8E-59B2C438AD14}">
      <dgm:prSet/>
      <dgm:spPr/>
      <dgm:t>
        <a:bodyPr/>
        <a:lstStyle/>
        <a:p>
          <a:endParaRPr lang="en-GB"/>
        </a:p>
      </dgm:t>
    </dgm:pt>
    <dgm:pt modelId="{D0AC12E1-11DB-4180-9A5D-D4325366A688}">
      <dgm:prSet phldrT="[Text]"/>
      <dgm:spPr/>
      <dgm:t>
        <a:bodyPr/>
        <a:lstStyle/>
        <a:p>
          <a:r>
            <a:rPr lang="en-GB" dirty="0" smtClean="0"/>
            <a:t>Trends/ developments</a:t>
          </a:r>
          <a:endParaRPr lang="en-GB" dirty="0"/>
        </a:p>
      </dgm:t>
    </dgm:pt>
    <dgm:pt modelId="{A4BBFADC-DDB4-4C83-ABF0-84EC42364FA2}" type="parTrans" cxnId="{4D219A03-F96C-4765-BC2D-8BEC24BB489F}">
      <dgm:prSet/>
      <dgm:spPr/>
      <dgm:t>
        <a:bodyPr/>
        <a:lstStyle/>
        <a:p>
          <a:endParaRPr lang="en-GB"/>
        </a:p>
      </dgm:t>
    </dgm:pt>
    <dgm:pt modelId="{1A0E7D77-A36B-42EB-A283-F87F85FA25CB}" type="sibTrans" cxnId="{4D219A03-F96C-4765-BC2D-8BEC24BB489F}">
      <dgm:prSet/>
      <dgm:spPr/>
      <dgm:t>
        <a:bodyPr/>
        <a:lstStyle/>
        <a:p>
          <a:endParaRPr lang="en-GB"/>
        </a:p>
      </dgm:t>
    </dgm:pt>
    <dgm:pt modelId="{2739E55B-22C2-432D-8BF2-973075B62CDC}">
      <dgm:prSet phldrT="[Text]"/>
      <dgm:spPr/>
      <dgm:t>
        <a:bodyPr/>
        <a:lstStyle/>
        <a:p>
          <a:r>
            <a:rPr lang="en-GB" dirty="0" smtClean="0"/>
            <a:t>Higher education (overtaking men)</a:t>
          </a:r>
          <a:endParaRPr lang="en-GB" dirty="0"/>
        </a:p>
      </dgm:t>
    </dgm:pt>
    <dgm:pt modelId="{9DD161AB-F199-4617-8BE7-6A5CA916B29C}" type="parTrans" cxnId="{941D3F4F-0680-41D3-918A-041273AED672}">
      <dgm:prSet/>
      <dgm:spPr/>
      <dgm:t>
        <a:bodyPr/>
        <a:lstStyle/>
        <a:p>
          <a:endParaRPr lang="en-GB"/>
        </a:p>
      </dgm:t>
    </dgm:pt>
    <dgm:pt modelId="{1C5217CD-D4D0-4412-BB73-26A07EB4AF97}" type="sibTrans" cxnId="{941D3F4F-0680-41D3-918A-041273AED672}">
      <dgm:prSet/>
      <dgm:spPr/>
      <dgm:t>
        <a:bodyPr/>
        <a:lstStyle/>
        <a:p>
          <a:endParaRPr lang="en-GB"/>
        </a:p>
      </dgm:t>
    </dgm:pt>
    <dgm:pt modelId="{AEFB1537-C524-427A-8067-90D9A5A83AC2}">
      <dgm:prSet phldrT="[Text]"/>
      <dgm:spPr/>
      <dgm:t>
        <a:bodyPr/>
        <a:lstStyle/>
        <a:p>
          <a:r>
            <a:rPr lang="en-GB" dirty="0" smtClean="0"/>
            <a:t>More equal experience/ tenure</a:t>
          </a:r>
          <a:endParaRPr lang="en-GB" dirty="0"/>
        </a:p>
      </dgm:t>
    </dgm:pt>
    <dgm:pt modelId="{F19716DC-02FC-489A-968E-97684AF55FA6}" type="parTrans" cxnId="{255C8EE0-48FE-4760-A04A-2523518B8194}">
      <dgm:prSet/>
      <dgm:spPr/>
      <dgm:t>
        <a:bodyPr/>
        <a:lstStyle/>
        <a:p>
          <a:endParaRPr lang="en-GB"/>
        </a:p>
      </dgm:t>
    </dgm:pt>
    <dgm:pt modelId="{4F54C407-5CCB-4C7A-AA9C-3EA118ABEA1E}" type="sibTrans" cxnId="{255C8EE0-48FE-4760-A04A-2523518B8194}">
      <dgm:prSet/>
      <dgm:spPr/>
      <dgm:t>
        <a:bodyPr/>
        <a:lstStyle/>
        <a:p>
          <a:endParaRPr lang="en-GB"/>
        </a:p>
      </dgm:t>
    </dgm:pt>
    <dgm:pt modelId="{928D58D0-0A05-4D71-A7AB-CCF90FC6E0E1}">
      <dgm:prSet phldrT="[Text]"/>
      <dgm:spPr/>
      <dgm:t>
        <a:bodyPr/>
        <a:lstStyle/>
        <a:p>
          <a:r>
            <a:rPr lang="en-GB" dirty="0" smtClean="0"/>
            <a:t>Less experience</a:t>
          </a:r>
          <a:endParaRPr lang="en-GB" dirty="0"/>
        </a:p>
      </dgm:t>
    </dgm:pt>
    <dgm:pt modelId="{784BE045-E9A0-4A24-BD73-5108F265930A}" type="parTrans" cxnId="{9404F60A-65A4-4361-8A1B-1858CE25663F}">
      <dgm:prSet/>
      <dgm:spPr/>
      <dgm:t>
        <a:bodyPr/>
        <a:lstStyle/>
        <a:p>
          <a:endParaRPr lang="en-GB"/>
        </a:p>
      </dgm:t>
    </dgm:pt>
    <dgm:pt modelId="{6F5B5F78-3DAF-4A99-B3C7-E110CF1F0C6D}" type="sibTrans" cxnId="{9404F60A-65A4-4361-8A1B-1858CE25663F}">
      <dgm:prSet/>
      <dgm:spPr/>
      <dgm:t>
        <a:bodyPr/>
        <a:lstStyle/>
        <a:p>
          <a:endParaRPr lang="en-GB"/>
        </a:p>
      </dgm:t>
    </dgm:pt>
    <dgm:pt modelId="{49ABF000-E6E1-4F0C-A7E7-9820AC16C53D}">
      <dgm:prSet phldrT="[Text]"/>
      <dgm:spPr/>
      <dgm:t>
        <a:bodyPr/>
        <a:lstStyle/>
        <a:p>
          <a:r>
            <a:rPr lang="en-GB" dirty="0" smtClean="0"/>
            <a:t>More continuous employment</a:t>
          </a:r>
          <a:endParaRPr lang="en-GB" dirty="0"/>
        </a:p>
      </dgm:t>
    </dgm:pt>
    <dgm:pt modelId="{03C94D7D-2648-4C67-9EB1-59FCD4DD0F88}" type="parTrans" cxnId="{A2C6D756-7F37-486E-B118-E17BF26E556A}">
      <dgm:prSet/>
      <dgm:spPr/>
      <dgm:t>
        <a:bodyPr/>
        <a:lstStyle/>
        <a:p>
          <a:endParaRPr lang="en-GB"/>
        </a:p>
      </dgm:t>
    </dgm:pt>
    <dgm:pt modelId="{7F50E150-C91F-4B75-A3D5-CB07B4ED997D}" type="sibTrans" cxnId="{A2C6D756-7F37-486E-B118-E17BF26E556A}">
      <dgm:prSet/>
      <dgm:spPr/>
      <dgm:t>
        <a:bodyPr/>
        <a:lstStyle/>
        <a:p>
          <a:endParaRPr lang="en-GB"/>
        </a:p>
      </dgm:t>
    </dgm:pt>
    <dgm:pt modelId="{9858CFC6-B287-4D91-AE9A-450B390DA1B2}" type="pres">
      <dgm:prSet presAssocID="{C43A9097-8E1F-4548-B765-14B50BF9F4E7}" presName="Name0" presStyleCnt="0">
        <dgm:presLayoutVars>
          <dgm:dir/>
          <dgm:animLvl val="lvl"/>
          <dgm:resizeHandles val="exact"/>
        </dgm:presLayoutVars>
      </dgm:prSet>
      <dgm:spPr/>
      <dgm:t>
        <a:bodyPr/>
        <a:lstStyle/>
        <a:p>
          <a:endParaRPr lang="en-GB"/>
        </a:p>
      </dgm:t>
    </dgm:pt>
    <dgm:pt modelId="{761CEC1A-C6D5-4B9F-B8E0-D4D9F44F11F7}" type="pres">
      <dgm:prSet presAssocID="{5AAFEC1E-433D-4E13-AE81-333F0681148C}" presName="linNode" presStyleCnt="0"/>
      <dgm:spPr/>
    </dgm:pt>
    <dgm:pt modelId="{2B00FFAE-084D-4AEA-BEB6-FC72383F0EAE}" type="pres">
      <dgm:prSet presAssocID="{5AAFEC1E-433D-4E13-AE81-333F0681148C}" presName="parentText" presStyleLbl="node1" presStyleIdx="0" presStyleCnt="2">
        <dgm:presLayoutVars>
          <dgm:chMax val="1"/>
          <dgm:bulletEnabled val="1"/>
        </dgm:presLayoutVars>
      </dgm:prSet>
      <dgm:spPr/>
      <dgm:t>
        <a:bodyPr/>
        <a:lstStyle/>
        <a:p>
          <a:endParaRPr lang="en-GB"/>
        </a:p>
      </dgm:t>
    </dgm:pt>
    <dgm:pt modelId="{DFC0E4D6-6877-4CE2-A2B5-81E11988FB75}" type="pres">
      <dgm:prSet presAssocID="{5AAFEC1E-433D-4E13-AE81-333F0681148C}" presName="descendantText" presStyleLbl="alignAccFollowNode1" presStyleIdx="0" presStyleCnt="2">
        <dgm:presLayoutVars>
          <dgm:bulletEnabled val="1"/>
        </dgm:presLayoutVars>
      </dgm:prSet>
      <dgm:spPr/>
      <dgm:t>
        <a:bodyPr/>
        <a:lstStyle/>
        <a:p>
          <a:endParaRPr lang="en-GB"/>
        </a:p>
      </dgm:t>
    </dgm:pt>
    <dgm:pt modelId="{C5413F15-0599-49AC-A49D-79E33564F310}" type="pres">
      <dgm:prSet presAssocID="{89700BC0-FD90-48DF-82B5-23E7014BB780}" presName="sp" presStyleCnt="0"/>
      <dgm:spPr/>
    </dgm:pt>
    <dgm:pt modelId="{EDE65722-19D5-44E2-B4AD-5C0673D2327C}" type="pres">
      <dgm:prSet presAssocID="{D0AC12E1-11DB-4180-9A5D-D4325366A688}" presName="linNode" presStyleCnt="0"/>
      <dgm:spPr/>
    </dgm:pt>
    <dgm:pt modelId="{25E12A18-40FF-48BA-9483-7F6B1D674E0E}" type="pres">
      <dgm:prSet presAssocID="{D0AC12E1-11DB-4180-9A5D-D4325366A688}" presName="parentText" presStyleLbl="node1" presStyleIdx="1" presStyleCnt="2">
        <dgm:presLayoutVars>
          <dgm:chMax val="1"/>
          <dgm:bulletEnabled val="1"/>
        </dgm:presLayoutVars>
      </dgm:prSet>
      <dgm:spPr/>
      <dgm:t>
        <a:bodyPr/>
        <a:lstStyle/>
        <a:p>
          <a:endParaRPr lang="en-GB"/>
        </a:p>
      </dgm:t>
    </dgm:pt>
    <dgm:pt modelId="{2B242F39-0249-4596-AF1D-3834CDB3A55A}" type="pres">
      <dgm:prSet presAssocID="{D0AC12E1-11DB-4180-9A5D-D4325366A688}" presName="descendantText" presStyleLbl="alignAccFollowNode1" presStyleIdx="1" presStyleCnt="2">
        <dgm:presLayoutVars>
          <dgm:bulletEnabled val="1"/>
        </dgm:presLayoutVars>
      </dgm:prSet>
      <dgm:spPr/>
      <dgm:t>
        <a:bodyPr/>
        <a:lstStyle/>
        <a:p>
          <a:endParaRPr lang="en-GB"/>
        </a:p>
      </dgm:t>
    </dgm:pt>
  </dgm:ptLst>
  <dgm:cxnLst>
    <dgm:cxn modelId="{05BCF982-AC9C-4ED6-8D5B-BD549AE93A2E}" type="presOf" srcId="{5AAFEC1E-433D-4E13-AE81-333F0681148C}" destId="{2B00FFAE-084D-4AEA-BEB6-FC72383F0EAE}" srcOrd="0" destOrd="0" presId="urn:microsoft.com/office/officeart/2005/8/layout/vList5"/>
    <dgm:cxn modelId="{941D3F4F-0680-41D3-918A-041273AED672}" srcId="{D0AC12E1-11DB-4180-9A5D-D4325366A688}" destId="{2739E55B-22C2-432D-8BF2-973075B62CDC}" srcOrd="0" destOrd="0" parTransId="{9DD161AB-F199-4617-8BE7-6A5CA916B29C}" sibTransId="{1C5217CD-D4D0-4412-BB73-26A07EB4AF97}"/>
    <dgm:cxn modelId="{F2277D10-B0A7-4C1B-98DA-108391AD20D3}" type="presOf" srcId="{2739E55B-22C2-432D-8BF2-973075B62CDC}" destId="{2B242F39-0249-4596-AF1D-3834CDB3A55A}" srcOrd="0" destOrd="0" presId="urn:microsoft.com/office/officeart/2005/8/layout/vList5"/>
    <dgm:cxn modelId="{A623338B-0D4B-48BB-A907-4E78C6E25101}" type="presOf" srcId="{1E2DA58D-B97E-4A6F-90F4-7CFE4D5B14CD}" destId="{DFC0E4D6-6877-4CE2-A2B5-81E11988FB75}" srcOrd="0" destOrd="2" presId="urn:microsoft.com/office/officeart/2005/8/layout/vList5"/>
    <dgm:cxn modelId="{255C8EE0-48FE-4760-A04A-2523518B8194}" srcId="{D0AC12E1-11DB-4180-9A5D-D4325366A688}" destId="{AEFB1537-C524-427A-8067-90D9A5A83AC2}" srcOrd="1" destOrd="0" parTransId="{F19716DC-02FC-489A-968E-97684AF55FA6}" sibTransId="{4F54C407-5CCB-4C7A-AA9C-3EA118ABEA1E}"/>
    <dgm:cxn modelId="{A2C6D756-7F37-486E-B118-E17BF26E556A}" srcId="{D0AC12E1-11DB-4180-9A5D-D4325366A688}" destId="{49ABF000-E6E1-4F0C-A7E7-9820AC16C53D}" srcOrd="2" destOrd="0" parTransId="{03C94D7D-2648-4C67-9EB1-59FCD4DD0F88}" sibTransId="{7F50E150-C91F-4B75-A3D5-CB07B4ED997D}"/>
    <dgm:cxn modelId="{40F8F10F-2600-4895-9351-59FD359F76C0}" type="presOf" srcId="{C43A9097-8E1F-4548-B765-14B50BF9F4E7}" destId="{9858CFC6-B287-4D91-AE9A-450B390DA1B2}" srcOrd="0" destOrd="0" presId="urn:microsoft.com/office/officeart/2005/8/layout/vList5"/>
    <dgm:cxn modelId="{C252AC27-FAFE-48D0-9489-C128658D9630}" srcId="{C43A9097-8E1F-4548-B765-14B50BF9F4E7}" destId="{5AAFEC1E-433D-4E13-AE81-333F0681148C}" srcOrd="0" destOrd="0" parTransId="{C8C8374E-CA66-4D33-BEAE-32CAC5CDE414}" sibTransId="{89700BC0-FD90-48DF-82B5-23E7014BB780}"/>
    <dgm:cxn modelId="{628EFB0A-4DBD-4DFC-985F-E1473B6B9C2C}" type="presOf" srcId="{928D58D0-0A05-4D71-A7AB-CCF90FC6E0E1}" destId="{DFC0E4D6-6877-4CE2-A2B5-81E11988FB75}" srcOrd="0" destOrd="1" presId="urn:microsoft.com/office/officeart/2005/8/layout/vList5"/>
    <dgm:cxn modelId="{9404F60A-65A4-4361-8A1B-1858CE25663F}" srcId="{5AAFEC1E-433D-4E13-AE81-333F0681148C}" destId="{928D58D0-0A05-4D71-A7AB-CCF90FC6E0E1}" srcOrd="1" destOrd="0" parTransId="{784BE045-E9A0-4A24-BD73-5108F265930A}" sibTransId="{6F5B5F78-3DAF-4A99-B3C7-E110CF1F0C6D}"/>
    <dgm:cxn modelId="{4D219A03-F96C-4765-BC2D-8BEC24BB489F}" srcId="{C43A9097-8E1F-4548-B765-14B50BF9F4E7}" destId="{D0AC12E1-11DB-4180-9A5D-D4325366A688}" srcOrd="1" destOrd="0" parTransId="{A4BBFADC-DDB4-4C83-ABF0-84EC42364FA2}" sibTransId="{1A0E7D77-A36B-42EB-A283-F87F85FA25CB}"/>
    <dgm:cxn modelId="{A6AC8779-87BF-4CAD-B3A8-7D0301972D44}" srcId="{5AAFEC1E-433D-4E13-AE81-333F0681148C}" destId="{FFF18E20-D5E7-45D1-8344-AA734C920464}" srcOrd="0" destOrd="0" parTransId="{AE5485CC-84AF-4ED0-8CA1-DFFD461BFA6E}" sibTransId="{4E8251F1-EFEE-48DF-9025-A4D84E357467}"/>
    <dgm:cxn modelId="{BDB1D4E4-B029-45E8-BF8E-59B2C438AD14}" srcId="{5AAFEC1E-433D-4E13-AE81-333F0681148C}" destId="{1E2DA58D-B97E-4A6F-90F4-7CFE4D5B14CD}" srcOrd="2" destOrd="0" parTransId="{8F0AE6F3-36FE-43AE-87E2-4EC03A0DE27B}" sibTransId="{6F675E02-3259-4B5F-AFF8-99EC154864AC}"/>
    <dgm:cxn modelId="{E7BAA1DA-5999-4FF5-8B64-996289C61BDF}" type="presOf" srcId="{AEFB1537-C524-427A-8067-90D9A5A83AC2}" destId="{2B242F39-0249-4596-AF1D-3834CDB3A55A}" srcOrd="0" destOrd="1" presId="urn:microsoft.com/office/officeart/2005/8/layout/vList5"/>
    <dgm:cxn modelId="{2FB213AB-0134-4BEE-A904-69F4AB0AB32F}" type="presOf" srcId="{FFF18E20-D5E7-45D1-8344-AA734C920464}" destId="{DFC0E4D6-6877-4CE2-A2B5-81E11988FB75}" srcOrd="0" destOrd="0" presId="urn:microsoft.com/office/officeart/2005/8/layout/vList5"/>
    <dgm:cxn modelId="{728908CF-CD2D-4B76-AF46-04AD6399C129}" type="presOf" srcId="{D0AC12E1-11DB-4180-9A5D-D4325366A688}" destId="{25E12A18-40FF-48BA-9483-7F6B1D674E0E}" srcOrd="0" destOrd="0" presId="urn:microsoft.com/office/officeart/2005/8/layout/vList5"/>
    <dgm:cxn modelId="{62B1B9BB-C92A-4853-85CB-95FAB92071B1}" type="presOf" srcId="{49ABF000-E6E1-4F0C-A7E7-9820AC16C53D}" destId="{2B242F39-0249-4596-AF1D-3834CDB3A55A}" srcOrd="0" destOrd="2" presId="urn:microsoft.com/office/officeart/2005/8/layout/vList5"/>
    <dgm:cxn modelId="{E3959E3A-B500-4AE0-ABBB-AA57AFAC2C20}" type="presParOf" srcId="{9858CFC6-B287-4D91-AE9A-450B390DA1B2}" destId="{761CEC1A-C6D5-4B9F-B8E0-D4D9F44F11F7}" srcOrd="0" destOrd="0" presId="urn:microsoft.com/office/officeart/2005/8/layout/vList5"/>
    <dgm:cxn modelId="{8276642E-EAB1-4696-AF5A-EA9F05B43CEB}" type="presParOf" srcId="{761CEC1A-C6D5-4B9F-B8E0-D4D9F44F11F7}" destId="{2B00FFAE-084D-4AEA-BEB6-FC72383F0EAE}" srcOrd="0" destOrd="0" presId="urn:microsoft.com/office/officeart/2005/8/layout/vList5"/>
    <dgm:cxn modelId="{67BC3715-C24F-4BF5-BAE1-1E412AF55601}" type="presParOf" srcId="{761CEC1A-C6D5-4B9F-B8E0-D4D9F44F11F7}" destId="{DFC0E4D6-6877-4CE2-A2B5-81E11988FB75}" srcOrd="1" destOrd="0" presId="urn:microsoft.com/office/officeart/2005/8/layout/vList5"/>
    <dgm:cxn modelId="{F695F79F-701B-4FFC-97CC-D46FEA28DF00}" type="presParOf" srcId="{9858CFC6-B287-4D91-AE9A-450B390DA1B2}" destId="{C5413F15-0599-49AC-A49D-79E33564F310}" srcOrd="1" destOrd="0" presId="urn:microsoft.com/office/officeart/2005/8/layout/vList5"/>
    <dgm:cxn modelId="{F5D7E786-4B40-4C45-B4C4-C505209EA312}" type="presParOf" srcId="{9858CFC6-B287-4D91-AE9A-450B390DA1B2}" destId="{EDE65722-19D5-44E2-B4AD-5C0673D2327C}" srcOrd="2" destOrd="0" presId="urn:microsoft.com/office/officeart/2005/8/layout/vList5"/>
    <dgm:cxn modelId="{E945B332-8139-4A6B-A24B-058BB781C193}" type="presParOf" srcId="{EDE65722-19D5-44E2-B4AD-5C0673D2327C}" destId="{25E12A18-40FF-48BA-9483-7F6B1D674E0E}" srcOrd="0" destOrd="0" presId="urn:microsoft.com/office/officeart/2005/8/layout/vList5"/>
    <dgm:cxn modelId="{50768EB7-2C0D-42BC-A791-41B4E645E879}" type="presParOf" srcId="{EDE65722-19D5-44E2-B4AD-5C0673D2327C}" destId="{2B242F39-0249-4596-AF1D-3834CDB3A55A}"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43A9097-8E1F-4548-B765-14B50BF9F4E7}"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lang="en-GB"/>
        </a:p>
      </dgm:t>
    </dgm:pt>
    <dgm:pt modelId="{5AAFEC1E-433D-4E13-AE81-333F0681148C}">
      <dgm:prSet phldrT="[Text]" custT="1"/>
      <dgm:spPr/>
      <dgm:t>
        <a:bodyPr/>
        <a:lstStyle/>
        <a:p>
          <a:r>
            <a:rPr lang="en-GB" sz="3000" dirty="0" smtClean="0"/>
            <a:t>Traditional causes</a:t>
          </a:r>
        </a:p>
        <a:p>
          <a:r>
            <a:rPr lang="en-GB" sz="1200" dirty="0" smtClean="0"/>
            <a:t>(Kessler-Harris, </a:t>
          </a:r>
          <a:r>
            <a:rPr lang="en-GB" sz="1200" dirty="0" err="1" smtClean="0"/>
            <a:t>Siltanen</a:t>
          </a:r>
          <a:r>
            <a:rPr lang="en-GB" sz="1200" dirty="0" smtClean="0"/>
            <a:t>, </a:t>
          </a:r>
          <a:r>
            <a:rPr lang="en-GB" sz="1200" dirty="0" err="1" smtClean="0"/>
            <a:t>Witz</a:t>
          </a:r>
          <a:r>
            <a:rPr lang="en-GB" sz="1200" dirty="0" smtClean="0"/>
            <a:t>)</a:t>
          </a:r>
          <a:endParaRPr lang="en-GB" sz="1200" dirty="0"/>
        </a:p>
      </dgm:t>
    </dgm:pt>
    <dgm:pt modelId="{C8C8374E-CA66-4D33-BEAE-32CAC5CDE414}" type="parTrans" cxnId="{C252AC27-FAFE-48D0-9489-C128658D9630}">
      <dgm:prSet/>
      <dgm:spPr/>
      <dgm:t>
        <a:bodyPr/>
        <a:lstStyle/>
        <a:p>
          <a:endParaRPr lang="en-GB"/>
        </a:p>
      </dgm:t>
    </dgm:pt>
    <dgm:pt modelId="{89700BC0-FD90-48DF-82B5-23E7014BB780}" type="sibTrans" cxnId="{C252AC27-FAFE-48D0-9489-C128658D9630}">
      <dgm:prSet/>
      <dgm:spPr/>
      <dgm:t>
        <a:bodyPr/>
        <a:lstStyle/>
        <a:p>
          <a:endParaRPr lang="en-GB"/>
        </a:p>
      </dgm:t>
    </dgm:pt>
    <dgm:pt modelId="{FFF18E20-D5E7-45D1-8344-AA734C920464}">
      <dgm:prSet phldrT="[Text]"/>
      <dgm:spPr/>
      <dgm:t>
        <a:bodyPr/>
        <a:lstStyle/>
        <a:p>
          <a:r>
            <a:rPr lang="en-GB" dirty="0" smtClean="0"/>
            <a:t>Women’s role in family as carers/ only ‘need’ component wage</a:t>
          </a:r>
          <a:endParaRPr lang="en-GB" dirty="0"/>
        </a:p>
      </dgm:t>
    </dgm:pt>
    <dgm:pt modelId="{AE5485CC-84AF-4ED0-8CA1-DFFD461BFA6E}" type="parTrans" cxnId="{A6AC8779-87BF-4CAD-B3A8-7D0301972D44}">
      <dgm:prSet/>
      <dgm:spPr/>
      <dgm:t>
        <a:bodyPr/>
        <a:lstStyle/>
        <a:p>
          <a:endParaRPr lang="en-GB"/>
        </a:p>
      </dgm:t>
    </dgm:pt>
    <dgm:pt modelId="{4E8251F1-EFEE-48DF-9025-A4D84E357467}" type="sibTrans" cxnId="{A6AC8779-87BF-4CAD-B3A8-7D0301972D44}">
      <dgm:prSet/>
      <dgm:spPr/>
      <dgm:t>
        <a:bodyPr/>
        <a:lstStyle/>
        <a:p>
          <a:endParaRPr lang="en-GB"/>
        </a:p>
      </dgm:t>
    </dgm:pt>
    <dgm:pt modelId="{1E2DA58D-B97E-4A6F-90F4-7CFE4D5B14CD}">
      <dgm:prSet phldrT="[Text]"/>
      <dgm:spPr/>
      <dgm:t>
        <a:bodyPr/>
        <a:lstStyle/>
        <a:p>
          <a:r>
            <a:rPr lang="en-GB" dirty="0" smtClean="0"/>
            <a:t>Social closure excludes women from high status professions</a:t>
          </a:r>
          <a:endParaRPr lang="en-GB" dirty="0"/>
        </a:p>
      </dgm:t>
    </dgm:pt>
    <dgm:pt modelId="{8F0AE6F3-36FE-43AE-87E2-4EC03A0DE27B}" type="parTrans" cxnId="{BDB1D4E4-B029-45E8-BF8E-59B2C438AD14}">
      <dgm:prSet/>
      <dgm:spPr/>
      <dgm:t>
        <a:bodyPr/>
        <a:lstStyle/>
        <a:p>
          <a:endParaRPr lang="en-GB"/>
        </a:p>
      </dgm:t>
    </dgm:pt>
    <dgm:pt modelId="{6F675E02-3259-4B5F-AFF8-99EC154864AC}" type="sibTrans" cxnId="{BDB1D4E4-B029-45E8-BF8E-59B2C438AD14}">
      <dgm:prSet/>
      <dgm:spPr/>
      <dgm:t>
        <a:bodyPr/>
        <a:lstStyle/>
        <a:p>
          <a:endParaRPr lang="en-GB"/>
        </a:p>
      </dgm:t>
    </dgm:pt>
    <dgm:pt modelId="{D0AC12E1-11DB-4180-9A5D-D4325366A688}">
      <dgm:prSet phldrT="[Text]"/>
      <dgm:spPr/>
      <dgm:t>
        <a:bodyPr/>
        <a:lstStyle/>
        <a:p>
          <a:r>
            <a:rPr lang="en-GB" dirty="0" smtClean="0"/>
            <a:t>Trends/ developments</a:t>
          </a:r>
          <a:endParaRPr lang="en-GB" dirty="0"/>
        </a:p>
      </dgm:t>
    </dgm:pt>
    <dgm:pt modelId="{A4BBFADC-DDB4-4C83-ABF0-84EC42364FA2}" type="parTrans" cxnId="{4D219A03-F96C-4765-BC2D-8BEC24BB489F}">
      <dgm:prSet/>
      <dgm:spPr/>
      <dgm:t>
        <a:bodyPr/>
        <a:lstStyle/>
        <a:p>
          <a:endParaRPr lang="en-GB"/>
        </a:p>
      </dgm:t>
    </dgm:pt>
    <dgm:pt modelId="{1A0E7D77-A36B-42EB-A283-F87F85FA25CB}" type="sibTrans" cxnId="{4D219A03-F96C-4765-BC2D-8BEC24BB489F}">
      <dgm:prSet/>
      <dgm:spPr/>
      <dgm:t>
        <a:bodyPr/>
        <a:lstStyle/>
        <a:p>
          <a:endParaRPr lang="en-GB"/>
        </a:p>
      </dgm:t>
    </dgm:pt>
    <dgm:pt modelId="{2739E55B-22C2-432D-8BF2-973075B62CDC}">
      <dgm:prSet phldrT="[Text]"/>
      <dgm:spPr/>
      <dgm:t>
        <a:bodyPr/>
        <a:lstStyle/>
        <a:p>
          <a:r>
            <a:rPr lang="en-GB" dirty="0" smtClean="0"/>
            <a:t>Decline in family wage opportunities for men</a:t>
          </a:r>
          <a:endParaRPr lang="en-GB" dirty="0"/>
        </a:p>
      </dgm:t>
    </dgm:pt>
    <dgm:pt modelId="{9DD161AB-F199-4617-8BE7-6A5CA916B29C}" type="parTrans" cxnId="{941D3F4F-0680-41D3-918A-041273AED672}">
      <dgm:prSet/>
      <dgm:spPr/>
      <dgm:t>
        <a:bodyPr/>
        <a:lstStyle/>
        <a:p>
          <a:endParaRPr lang="en-GB"/>
        </a:p>
      </dgm:t>
    </dgm:pt>
    <dgm:pt modelId="{1C5217CD-D4D0-4412-BB73-26A07EB4AF97}" type="sibTrans" cxnId="{941D3F4F-0680-41D3-918A-041273AED672}">
      <dgm:prSet/>
      <dgm:spPr/>
      <dgm:t>
        <a:bodyPr/>
        <a:lstStyle/>
        <a:p>
          <a:endParaRPr lang="en-GB"/>
        </a:p>
      </dgm:t>
    </dgm:pt>
    <dgm:pt modelId="{A268573C-BE80-40DB-99A5-0C47AF7B3A4D}">
      <dgm:prSet phldrT="[Text]"/>
      <dgm:spPr/>
      <dgm:t>
        <a:bodyPr/>
        <a:lstStyle/>
        <a:p>
          <a:r>
            <a:rPr lang="en-GB" dirty="0" smtClean="0"/>
            <a:t>Welfare state reduces care burden</a:t>
          </a:r>
          <a:endParaRPr lang="en-GB" dirty="0"/>
        </a:p>
      </dgm:t>
    </dgm:pt>
    <dgm:pt modelId="{45326BF6-2CA9-4ABF-AB2E-32EC306A8F16}" type="parTrans" cxnId="{5E7768AD-9A4C-4E15-A040-B058E27436C7}">
      <dgm:prSet/>
      <dgm:spPr/>
      <dgm:t>
        <a:bodyPr/>
        <a:lstStyle/>
        <a:p>
          <a:endParaRPr lang="en-GB"/>
        </a:p>
      </dgm:t>
    </dgm:pt>
    <dgm:pt modelId="{684A487C-9B2C-42E2-8287-BB27F29465B8}" type="sibTrans" cxnId="{5E7768AD-9A4C-4E15-A040-B058E27436C7}">
      <dgm:prSet/>
      <dgm:spPr/>
      <dgm:t>
        <a:bodyPr/>
        <a:lstStyle/>
        <a:p>
          <a:endParaRPr lang="en-GB"/>
        </a:p>
      </dgm:t>
    </dgm:pt>
    <dgm:pt modelId="{B2367CFE-3BB1-4902-A09B-E4D24C960864}">
      <dgm:prSet phldrT="[Text]"/>
      <dgm:spPr/>
      <dgm:t>
        <a:bodyPr/>
        <a:lstStyle/>
        <a:p>
          <a:r>
            <a:rPr lang="en-GB" dirty="0" smtClean="0"/>
            <a:t>Entry of women to professions via higher education (</a:t>
          </a:r>
          <a:r>
            <a:rPr lang="en-GB" dirty="0" err="1" smtClean="0"/>
            <a:t>Reskin</a:t>
          </a:r>
          <a:r>
            <a:rPr lang="en-GB" dirty="0" smtClean="0"/>
            <a:t> &amp; </a:t>
          </a:r>
          <a:r>
            <a:rPr lang="en-GB" dirty="0" err="1" smtClean="0"/>
            <a:t>Roos</a:t>
          </a:r>
          <a:r>
            <a:rPr lang="en-GB" dirty="0" smtClean="0"/>
            <a:t> 1990, Crompton &amp; Sanderson 1990)</a:t>
          </a:r>
          <a:endParaRPr lang="en-GB" dirty="0"/>
        </a:p>
      </dgm:t>
    </dgm:pt>
    <dgm:pt modelId="{C72EE168-1150-407C-974C-4D8FB5C228CF}" type="parTrans" cxnId="{7EED5FCE-149D-4890-8C2E-0B2B262914E0}">
      <dgm:prSet/>
      <dgm:spPr/>
      <dgm:t>
        <a:bodyPr/>
        <a:lstStyle/>
        <a:p>
          <a:endParaRPr lang="en-GB"/>
        </a:p>
      </dgm:t>
    </dgm:pt>
    <dgm:pt modelId="{85ACF333-290A-41F0-BFED-A41469E3085A}" type="sibTrans" cxnId="{7EED5FCE-149D-4890-8C2E-0B2B262914E0}">
      <dgm:prSet/>
      <dgm:spPr/>
      <dgm:t>
        <a:bodyPr/>
        <a:lstStyle/>
        <a:p>
          <a:endParaRPr lang="en-GB"/>
        </a:p>
      </dgm:t>
    </dgm:pt>
    <dgm:pt modelId="{9858CFC6-B287-4D91-AE9A-450B390DA1B2}" type="pres">
      <dgm:prSet presAssocID="{C43A9097-8E1F-4548-B765-14B50BF9F4E7}" presName="Name0" presStyleCnt="0">
        <dgm:presLayoutVars>
          <dgm:dir/>
          <dgm:animLvl val="lvl"/>
          <dgm:resizeHandles val="exact"/>
        </dgm:presLayoutVars>
      </dgm:prSet>
      <dgm:spPr/>
      <dgm:t>
        <a:bodyPr/>
        <a:lstStyle/>
        <a:p>
          <a:endParaRPr lang="en-GB"/>
        </a:p>
      </dgm:t>
    </dgm:pt>
    <dgm:pt modelId="{761CEC1A-C6D5-4B9F-B8E0-D4D9F44F11F7}" type="pres">
      <dgm:prSet presAssocID="{5AAFEC1E-433D-4E13-AE81-333F0681148C}" presName="linNode" presStyleCnt="0"/>
      <dgm:spPr/>
    </dgm:pt>
    <dgm:pt modelId="{2B00FFAE-084D-4AEA-BEB6-FC72383F0EAE}" type="pres">
      <dgm:prSet presAssocID="{5AAFEC1E-433D-4E13-AE81-333F0681148C}" presName="parentText" presStyleLbl="node1" presStyleIdx="0" presStyleCnt="2">
        <dgm:presLayoutVars>
          <dgm:chMax val="1"/>
          <dgm:bulletEnabled val="1"/>
        </dgm:presLayoutVars>
      </dgm:prSet>
      <dgm:spPr/>
      <dgm:t>
        <a:bodyPr/>
        <a:lstStyle/>
        <a:p>
          <a:endParaRPr lang="en-GB"/>
        </a:p>
      </dgm:t>
    </dgm:pt>
    <dgm:pt modelId="{DFC0E4D6-6877-4CE2-A2B5-81E11988FB75}" type="pres">
      <dgm:prSet presAssocID="{5AAFEC1E-433D-4E13-AE81-333F0681148C}" presName="descendantText" presStyleLbl="alignAccFollowNode1" presStyleIdx="0" presStyleCnt="2">
        <dgm:presLayoutVars>
          <dgm:bulletEnabled val="1"/>
        </dgm:presLayoutVars>
      </dgm:prSet>
      <dgm:spPr/>
      <dgm:t>
        <a:bodyPr/>
        <a:lstStyle/>
        <a:p>
          <a:endParaRPr lang="en-GB"/>
        </a:p>
      </dgm:t>
    </dgm:pt>
    <dgm:pt modelId="{C5413F15-0599-49AC-A49D-79E33564F310}" type="pres">
      <dgm:prSet presAssocID="{89700BC0-FD90-48DF-82B5-23E7014BB780}" presName="sp" presStyleCnt="0"/>
      <dgm:spPr/>
    </dgm:pt>
    <dgm:pt modelId="{EDE65722-19D5-44E2-B4AD-5C0673D2327C}" type="pres">
      <dgm:prSet presAssocID="{D0AC12E1-11DB-4180-9A5D-D4325366A688}" presName="linNode" presStyleCnt="0"/>
      <dgm:spPr/>
    </dgm:pt>
    <dgm:pt modelId="{25E12A18-40FF-48BA-9483-7F6B1D674E0E}" type="pres">
      <dgm:prSet presAssocID="{D0AC12E1-11DB-4180-9A5D-D4325366A688}" presName="parentText" presStyleLbl="node1" presStyleIdx="1" presStyleCnt="2">
        <dgm:presLayoutVars>
          <dgm:chMax val="1"/>
          <dgm:bulletEnabled val="1"/>
        </dgm:presLayoutVars>
      </dgm:prSet>
      <dgm:spPr/>
      <dgm:t>
        <a:bodyPr/>
        <a:lstStyle/>
        <a:p>
          <a:endParaRPr lang="en-GB"/>
        </a:p>
      </dgm:t>
    </dgm:pt>
    <dgm:pt modelId="{2B242F39-0249-4596-AF1D-3834CDB3A55A}" type="pres">
      <dgm:prSet presAssocID="{D0AC12E1-11DB-4180-9A5D-D4325366A688}" presName="descendantText" presStyleLbl="alignAccFollowNode1" presStyleIdx="1" presStyleCnt="2">
        <dgm:presLayoutVars>
          <dgm:bulletEnabled val="1"/>
        </dgm:presLayoutVars>
      </dgm:prSet>
      <dgm:spPr/>
      <dgm:t>
        <a:bodyPr/>
        <a:lstStyle/>
        <a:p>
          <a:endParaRPr lang="en-GB"/>
        </a:p>
      </dgm:t>
    </dgm:pt>
  </dgm:ptLst>
  <dgm:cxnLst>
    <dgm:cxn modelId="{4D219A03-F96C-4765-BC2D-8BEC24BB489F}" srcId="{C43A9097-8E1F-4548-B765-14B50BF9F4E7}" destId="{D0AC12E1-11DB-4180-9A5D-D4325366A688}" srcOrd="1" destOrd="0" parTransId="{A4BBFADC-DDB4-4C83-ABF0-84EC42364FA2}" sibTransId="{1A0E7D77-A36B-42EB-A283-F87F85FA25CB}"/>
    <dgm:cxn modelId="{C252AC27-FAFE-48D0-9489-C128658D9630}" srcId="{C43A9097-8E1F-4548-B765-14B50BF9F4E7}" destId="{5AAFEC1E-433D-4E13-AE81-333F0681148C}" srcOrd="0" destOrd="0" parTransId="{C8C8374E-CA66-4D33-BEAE-32CAC5CDE414}" sibTransId="{89700BC0-FD90-48DF-82B5-23E7014BB780}"/>
    <dgm:cxn modelId="{BDB1D4E4-B029-45E8-BF8E-59B2C438AD14}" srcId="{5AAFEC1E-433D-4E13-AE81-333F0681148C}" destId="{1E2DA58D-B97E-4A6F-90F4-7CFE4D5B14CD}" srcOrd="1" destOrd="0" parTransId="{8F0AE6F3-36FE-43AE-87E2-4EC03A0DE27B}" sibTransId="{6F675E02-3259-4B5F-AFF8-99EC154864AC}"/>
    <dgm:cxn modelId="{B0356B4D-EB85-4376-ABF1-6826143767FE}" type="presOf" srcId="{5AAFEC1E-433D-4E13-AE81-333F0681148C}" destId="{2B00FFAE-084D-4AEA-BEB6-FC72383F0EAE}" srcOrd="0" destOrd="0" presId="urn:microsoft.com/office/officeart/2005/8/layout/vList5"/>
    <dgm:cxn modelId="{5E7768AD-9A4C-4E15-A040-B058E27436C7}" srcId="{D0AC12E1-11DB-4180-9A5D-D4325366A688}" destId="{A268573C-BE80-40DB-99A5-0C47AF7B3A4D}" srcOrd="1" destOrd="0" parTransId="{45326BF6-2CA9-4ABF-AB2E-32EC306A8F16}" sibTransId="{684A487C-9B2C-42E2-8287-BB27F29465B8}"/>
    <dgm:cxn modelId="{E97F4D14-BD05-4AE0-BCC0-CF999436B6F4}" type="presOf" srcId="{B2367CFE-3BB1-4902-A09B-E4D24C960864}" destId="{2B242F39-0249-4596-AF1D-3834CDB3A55A}" srcOrd="0" destOrd="2" presId="urn:microsoft.com/office/officeart/2005/8/layout/vList5"/>
    <dgm:cxn modelId="{64F90074-1164-479A-8AD2-250C1536FB27}" type="presOf" srcId="{D0AC12E1-11DB-4180-9A5D-D4325366A688}" destId="{25E12A18-40FF-48BA-9483-7F6B1D674E0E}" srcOrd="0" destOrd="0" presId="urn:microsoft.com/office/officeart/2005/8/layout/vList5"/>
    <dgm:cxn modelId="{CBADA75F-EBEA-48E4-B8A7-907619655CA0}" type="presOf" srcId="{2739E55B-22C2-432D-8BF2-973075B62CDC}" destId="{2B242F39-0249-4596-AF1D-3834CDB3A55A}" srcOrd="0" destOrd="0" presId="urn:microsoft.com/office/officeart/2005/8/layout/vList5"/>
    <dgm:cxn modelId="{494C2EC2-64A0-465C-AC40-563DC602B8BA}" type="presOf" srcId="{FFF18E20-D5E7-45D1-8344-AA734C920464}" destId="{DFC0E4D6-6877-4CE2-A2B5-81E11988FB75}" srcOrd="0" destOrd="0" presId="urn:microsoft.com/office/officeart/2005/8/layout/vList5"/>
    <dgm:cxn modelId="{A6AC8779-87BF-4CAD-B3A8-7D0301972D44}" srcId="{5AAFEC1E-433D-4E13-AE81-333F0681148C}" destId="{FFF18E20-D5E7-45D1-8344-AA734C920464}" srcOrd="0" destOrd="0" parTransId="{AE5485CC-84AF-4ED0-8CA1-DFFD461BFA6E}" sibTransId="{4E8251F1-EFEE-48DF-9025-A4D84E357467}"/>
    <dgm:cxn modelId="{4F0B610C-CB86-4CD5-AD86-9DA711BD6F90}" type="presOf" srcId="{A268573C-BE80-40DB-99A5-0C47AF7B3A4D}" destId="{2B242F39-0249-4596-AF1D-3834CDB3A55A}" srcOrd="0" destOrd="1" presId="urn:microsoft.com/office/officeart/2005/8/layout/vList5"/>
    <dgm:cxn modelId="{1C54EDC9-EAE0-401C-82D7-9401123CC67C}" type="presOf" srcId="{1E2DA58D-B97E-4A6F-90F4-7CFE4D5B14CD}" destId="{DFC0E4D6-6877-4CE2-A2B5-81E11988FB75}" srcOrd="0" destOrd="1" presId="urn:microsoft.com/office/officeart/2005/8/layout/vList5"/>
    <dgm:cxn modelId="{7EED5FCE-149D-4890-8C2E-0B2B262914E0}" srcId="{D0AC12E1-11DB-4180-9A5D-D4325366A688}" destId="{B2367CFE-3BB1-4902-A09B-E4D24C960864}" srcOrd="2" destOrd="0" parTransId="{C72EE168-1150-407C-974C-4D8FB5C228CF}" sibTransId="{85ACF333-290A-41F0-BFED-A41469E3085A}"/>
    <dgm:cxn modelId="{941D3F4F-0680-41D3-918A-041273AED672}" srcId="{D0AC12E1-11DB-4180-9A5D-D4325366A688}" destId="{2739E55B-22C2-432D-8BF2-973075B62CDC}" srcOrd="0" destOrd="0" parTransId="{9DD161AB-F199-4617-8BE7-6A5CA916B29C}" sibTransId="{1C5217CD-D4D0-4412-BB73-26A07EB4AF97}"/>
    <dgm:cxn modelId="{CB202F65-1440-4A51-90C1-E50F742B1688}" type="presOf" srcId="{C43A9097-8E1F-4548-B765-14B50BF9F4E7}" destId="{9858CFC6-B287-4D91-AE9A-450B390DA1B2}" srcOrd="0" destOrd="0" presId="urn:microsoft.com/office/officeart/2005/8/layout/vList5"/>
    <dgm:cxn modelId="{29DF6A57-80A7-480B-8FE6-0FB506B4D06A}" type="presParOf" srcId="{9858CFC6-B287-4D91-AE9A-450B390DA1B2}" destId="{761CEC1A-C6D5-4B9F-B8E0-D4D9F44F11F7}" srcOrd="0" destOrd="0" presId="urn:microsoft.com/office/officeart/2005/8/layout/vList5"/>
    <dgm:cxn modelId="{D5EB8E32-C784-47FB-B0C4-6A362D14F2B1}" type="presParOf" srcId="{761CEC1A-C6D5-4B9F-B8E0-D4D9F44F11F7}" destId="{2B00FFAE-084D-4AEA-BEB6-FC72383F0EAE}" srcOrd="0" destOrd="0" presId="urn:microsoft.com/office/officeart/2005/8/layout/vList5"/>
    <dgm:cxn modelId="{5AC9905A-230F-41AD-82BB-0837D3938CD0}" type="presParOf" srcId="{761CEC1A-C6D5-4B9F-B8E0-D4D9F44F11F7}" destId="{DFC0E4D6-6877-4CE2-A2B5-81E11988FB75}" srcOrd="1" destOrd="0" presId="urn:microsoft.com/office/officeart/2005/8/layout/vList5"/>
    <dgm:cxn modelId="{00426861-0115-4538-A67E-AB1358757972}" type="presParOf" srcId="{9858CFC6-B287-4D91-AE9A-450B390DA1B2}" destId="{C5413F15-0599-49AC-A49D-79E33564F310}" srcOrd="1" destOrd="0" presId="urn:microsoft.com/office/officeart/2005/8/layout/vList5"/>
    <dgm:cxn modelId="{B06B38E5-79A1-42A0-9B53-B8EBCE11F44E}" type="presParOf" srcId="{9858CFC6-B287-4D91-AE9A-450B390DA1B2}" destId="{EDE65722-19D5-44E2-B4AD-5C0673D2327C}" srcOrd="2" destOrd="0" presId="urn:microsoft.com/office/officeart/2005/8/layout/vList5"/>
    <dgm:cxn modelId="{3C1BCFA1-BB07-4BA0-9629-944D57502346}" type="presParOf" srcId="{EDE65722-19D5-44E2-B4AD-5C0673D2327C}" destId="{25E12A18-40FF-48BA-9483-7F6B1D674E0E}" srcOrd="0" destOrd="0" presId="urn:microsoft.com/office/officeart/2005/8/layout/vList5"/>
    <dgm:cxn modelId="{F546C87A-7365-4907-8FA4-09CA803907DD}" type="presParOf" srcId="{EDE65722-19D5-44E2-B4AD-5C0673D2327C}" destId="{2B242F39-0249-4596-AF1D-3834CDB3A55A}"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997D678-5010-4270-B9DE-1F0BE6EB7904}" type="doc">
      <dgm:prSet loTypeId="urn:microsoft.com/office/officeart/2005/8/layout/vList5" loCatId="list" qsTypeId="urn:microsoft.com/office/officeart/2005/8/quickstyle/simple1" qsCatId="simple" csTypeId="urn:microsoft.com/office/officeart/2005/8/colors/accent3_2" csCatId="accent3" phldr="1"/>
      <dgm:spPr/>
      <dgm:t>
        <a:bodyPr/>
        <a:lstStyle/>
        <a:p>
          <a:endParaRPr lang="en-GB"/>
        </a:p>
      </dgm:t>
    </dgm:pt>
    <dgm:pt modelId="{640EA641-4596-4808-9B2C-0D5B93DBF69D}">
      <dgm:prSet phldrT="[Text]"/>
      <dgm:spPr/>
      <dgm:t>
        <a:bodyPr/>
        <a:lstStyle/>
        <a:p>
          <a:r>
            <a:rPr lang="en-GB" dirty="0" smtClean="0"/>
            <a:t>Traditional causes</a:t>
          </a:r>
          <a:endParaRPr lang="en-GB" dirty="0"/>
        </a:p>
      </dgm:t>
    </dgm:pt>
    <dgm:pt modelId="{39FE6E5E-9332-4587-AA7D-45512BB30E68}" type="parTrans" cxnId="{280AD1B0-6C98-444D-90DD-629889639B09}">
      <dgm:prSet/>
      <dgm:spPr/>
      <dgm:t>
        <a:bodyPr/>
        <a:lstStyle/>
        <a:p>
          <a:endParaRPr lang="en-GB"/>
        </a:p>
      </dgm:t>
    </dgm:pt>
    <dgm:pt modelId="{88DD6403-2A4C-4FE2-B632-9417D8F34BD9}" type="sibTrans" cxnId="{280AD1B0-6C98-444D-90DD-629889639B09}">
      <dgm:prSet/>
      <dgm:spPr/>
      <dgm:t>
        <a:bodyPr/>
        <a:lstStyle/>
        <a:p>
          <a:endParaRPr lang="en-GB"/>
        </a:p>
      </dgm:t>
    </dgm:pt>
    <dgm:pt modelId="{EEA79C2C-C4ED-407A-86D8-0CE5A7164020}">
      <dgm:prSet phldrT="[Text]" custT="1"/>
      <dgm:spPr/>
      <dgm:t>
        <a:bodyPr/>
        <a:lstStyle/>
        <a:p>
          <a:r>
            <a:rPr lang="en-GB" sz="2000" dirty="0" err="1" smtClean="0"/>
            <a:t>Distortionist</a:t>
          </a:r>
          <a:r>
            <a:rPr lang="en-GB" sz="2000" dirty="0" smtClean="0"/>
            <a:t> views: Insider/outsider theories of trade unions/ wage bargaining</a:t>
          </a:r>
          <a:endParaRPr lang="en-GB" sz="2000" dirty="0"/>
        </a:p>
      </dgm:t>
    </dgm:pt>
    <dgm:pt modelId="{692156A5-66FC-4C0F-B397-DB258266B036}" type="parTrans" cxnId="{9DC6D05B-8817-482B-B946-588B2E1C02DE}">
      <dgm:prSet/>
      <dgm:spPr/>
      <dgm:t>
        <a:bodyPr/>
        <a:lstStyle/>
        <a:p>
          <a:endParaRPr lang="en-GB"/>
        </a:p>
      </dgm:t>
    </dgm:pt>
    <dgm:pt modelId="{DC1CEFE9-61DA-4424-99B1-CD47D5D80C5B}" type="sibTrans" cxnId="{9DC6D05B-8817-482B-B946-588B2E1C02DE}">
      <dgm:prSet/>
      <dgm:spPr/>
      <dgm:t>
        <a:bodyPr/>
        <a:lstStyle/>
        <a:p>
          <a:endParaRPr lang="en-GB"/>
        </a:p>
      </dgm:t>
    </dgm:pt>
    <dgm:pt modelId="{C7B5D490-DB54-4CA9-B40F-1729E43EE2A6}">
      <dgm:prSet phldrT="[Text]"/>
      <dgm:spPr/>
      <dgm:t>
        <a:bodyPr/>
        <a:lstStyle/>
        <a:p>
          <a:r>
            <a:rPr lang="en-GB" dirty="0" smtClean="0"/>
            <a:t>Trends/ developments</a:t>
          </a:r>
          <a:endParaRPr lang="en-GB" dirty="0"/>
        </a:p>
      </dgm:t>
    </dgm:pt>
    <dgm:pt modelId="{FAD28932-0F32-4127-A3A0-F5B72E8314F2}" type="parTrans" cxnId="{DA8D9733-4A5F-46DD-A1CF-741B8ACF5688}">
      <dgm:prSet/>
      <dgm:spPr/>
      <dgm:t>
        <a:bodyPr/>
        <a:lstStyle/>
        <a:p>
          <a:endParaRPr lang="en-GB"/>
        </a:p>
      </dgm:t>
    </dgm:pt>
    <dgm:pt modelId="{3C3825BD-2746-46ED-95AE-E4B86258DD21}" type="sibTrans" cxnId="{DA8D9733-4A5F-46DD-A1CF-741B8ACF5688}">
      <dgm:prSet/>
      <dgm:spPr/>
      <dgm:t>
        <a:bodyPr/>
        <a:lstStyle/>
        <a:p>
          <a:endParaRPr lang="en-GB"/>
        </a:p>
      </dgm:t>
    </dgm:pt>
    <dgm:pt modelId="{12C35247-D5D3-4B75-B79D-801E5236173C}">
      <dgm:prSet phldrT="[Text]" custT="1"/>
      <dgm:spPr/>
      <dgm:t>
        <a:bodyPr/>
        <a:lstStyle/>
        <a:p>
          <a:r>
            <a:rPr lang="en-GB" sz="1800" dirty="0" smtClean="0"/>
            <a:t>Centralised bargaining found to reduce gender pay gap</a:t>
          </a:r>
          <a:endParaRPr lang="en-GB" sz="1800" dirty="0"/>
        </a:p>
      </dgm:t>
    </dgm:pt>
    <dgm:pt modelId="{4FC3B747-5C05-401D-BD7E-2DAE2A8BD2DC}" type="parTrans" cxnId="{F374ADA8-6705-4B97-BC1F-09219C793B5A}">
      <dgm:prSet/>
      <dgm:spPr/>
      <dgm:t>
        <a:bodyPr/>
        <a:lstStyle/>
        <a:p>
          <a:endParaRPr lang="en-GB"/>
        </a:p>
      </dgm:t>
    </dgm:pt>
    <dgm:pt modelId="{734690F4-FBD1-4405-A42A-2799F76151DE}" type="sibTrans" cxnId="{F374ADA8-6705-4B97-BC1F-09219C793B5A}">
      <dgm:prSet/>
      <dgm:spPr/>
      <dgm:t>
        <a:bodyPr/>
        <a:lstStyle/>
        <a:p>
          <a:endParaRPr lang="en-GB"/>
        </a:p>
      </dgm:t>
    </dgm:pt>
    <dgm:pt modelId="{936D4FD1-652A-4CA9-92E1-1185319BA9E8}">
      <dgm:prSet custT="1"/>
      <dgm:spPr/>
      <dgm:t>
        <a:bodyPr/>
        <a:lstStyle/>
        <a:p>
          <a:r>
            <a:rPr lang="en-GB" sz="1800" dirty="0" smtClean="0"/>
            <a:t>Widening wage inequality between/within firms associated with declines in collective regulation</a:t>
          </a:r>
        </a:p>
      </dgm:t>
    </dgm:pt>
    <dgm:pt modelId="{4E1E2CE5-228E-46AA-8F4F-7A3E86BC33A4}" type="parTrans" cxnId="{5890BA69-B186-45AD-877D-AFA72FC9BFB8}">
      <dgm:prSet/>
      <dgm:spPr/>
      <dgm:t>
        <a:bodyPr/>
        <a:lstStyle/>
        <a:p>
          <a:endParaRPr lang="en-GB"/>
        </a:p>
      </dgm:t>
    </dgm:pt>
    <dgm:pt modelId="{215F2AFC-4BBD-4327-951F-6E8C9C037EB8}" type="sibTrans" cxnId="{5890BA69-B186-45AD-877D-AFA72FC9BFB8}">
      <dgm:prSet/>
      <dgm:spPr/>
      <dgm:t>
        <a:bodyPr/>
        <a:lstStyle/>
        <a:p>
          <a:endParaRPr lang="en-GB"/>
        </a:p>
      </dgm:t>
    </dgm:pt>
    <dgm:pt modelId="{B0DCBB17-ACCF-4D21-AC4C-CCF1AFBE73EB}">
      <dgm:prSet custT="1"/>
      <dgm:spPr/>
      <dgm:t>
        <a:bodyPr/>
        <a:lstStyle/>
        <a:p>
          <a:r>
            <a:rPr lang="en-GB" sz="1800" dirty="0" smtClean="0"/>
            <a:t>New minimum floor to protect outsiders; part-timers to have equal rights with full-timers  </a:t>
          </a:r>
        </a:p>
      </dgm:t>
    </dgm:pt>
    <dgm:pt modelId="{CF6D7086-5A85-4A7B-B87C-A3D5C27339D0}" type="parTrans" cxnId="{0E6CD5B4-B8D0-4218-AA01-9B5854529ECF}">
      <dgm:prSet/>
      <dgm:spPr/>
      <dgm:t>
        <a:bodyPr/>
        <a:lstStyle/>
        <a:p>
          <a:endParaRPr lang="en-GB"/>
        </a:p>
      </dgm:t>
    </dgm:pt>
    <dgm:pt modelId="{48222BCA-BBBE-40B8-A497-8079B6ED0DAB}" type="sibTrans" cxnId="{0E6CD5B4-B8D0-4218-AA01-9B5854529ECF}">
      <dgm:prSet/>
      <dgm:spPr/>
      <dgm:t>
        <a:bodyPr/>
        <a:lstStyle/>
        <a:p>
          <a:endParaRPr lang="en-GB"/>
        </a:p>
      </dgm:t>
    </dgm:pt>
    <dgm:pt modelId="{05035AA7-E557-40E6-A19C-F62DB55BA432}">
      <dgm:prSet phldrT="[Text]" custT="1"/>
      <dgm:spPr/>
      <dgm:t>
        <a:bodyPr/>
        <a:lstStyle/>
        <a:p>
          <a:r>
            <a:rPr lang="en-GB" sz="2000" dirty="0" smtClean="0"/>
            <a:t>Employer practices- share rents with men, exercise monopsony  power over women</a:t>
          </a:r>
          <a:endParaRPr lang="en-GB" sz="2000" dirty="0"/>
        </a:p>
      </dgm:t>
    </dgm:pt>
    <dgm:pt modelId="{FC583B83-5B26-4D69-9EEF-C0F8585AD592}" type="parTrans" cxnId="{A07EA9D7-8230-48BE-9404-F20A3C933E73}">
      <dgm:prSet/>
      <dgm:spPr/>
      <dgm:t>
        <a:bodyPr/>
        <a:lstStyle/>
        <a:p>
          <a:endParaRPr lang="en-GB"/>
        </a:p>
      </dgm:t>
    </dgm:pt>
    <dgm:pt modelId="{729DCF8E-3740-400E-9DF0-6817A637E2EE}" type="sibTrans" cxnId="{A07EA9D7-8230-48BE-9404-F20A3C933E73}">
      <dgm:prSet/>
      <dgm:spPr/>
      <dgm:t>
        <a:bodyPr/>
        <a:lstStyle/>
        <a:p>
          <a:endParaRPr lang="en-GB"/>
        </a:p>
      </dgm:t>
    </dgm:pt>
    <dgm:pt modelId="{BCDD9B19-032A-4800-9768-627F8794F48B}">
      <dgm:prSet phldrT="[Text]" custT="1"/>
      <dgm:spPr/>
      <dgm:t>
        <a:bodyPr/>
        <a:lstStyle/>
        <a:p>
          <a:r>
            <a:rPr lang="en-GB" sz="1800" dirty="0" smtClean="0"/>
            <a:t>Trade unions actively engaged in negotiating a) equalisation of male/ female wage rates, b) single pay spines  in public sector</a:t>
          </a:r>
          <a:endParaRPr lang="en-GB" sz="1800" dirty="0"/>
        </a:p>
      </dgm:t>
    </dgm:pt>
    <dgm:pt modelId="{502DC5C3-7F3F-47FE-AB24-B2764F526311}" type="parTrans" cxnId="{63B5076A-B7F1-44B1-849D-A23C5EF6F4A9}">
      <dgm:prSet/>
      <dgm:spPr/>
      <dgm:t>
        <a:bodyPr/>
        <a:lstStyle/>
        <a:p>
          <a:endParaRPr lang="en-GB"/>
        </a:p>
      </dgm:t>
    </dgm:pt>
    <dgm:pt modelId="{16A398DE-D018-4C27-B814-52D28F15D948}" type="sibTrans" cxnId="{63B5076A-B7F1-44B1-849D-A23C5EF6F4A9}">
      <dgm:prSet/>
      <dgm:spPr/>
      <dgm:t>
        <a:bodyPr/>
        <a:lstStyle/>
        <a:p>
          <a:endParaRPr lang="en-GB"/>
        </a:p>
      </dgm:t>
    </dgm:pt>
    <dgm:pt modelId="{C8CD37BA-0F3B-42AB-9359-84A9F043370E}" type="pres">
      <dgm:prSet presAssocID="{7997D678-5010-4270-B9DE-1F0BE6EB7904}" presName="Name0" presStyleCnt="0">
        <dgm:presLayoutVars>
          <dgm:dir/>
          <dgm:animLvl val="lvl"/>
          <dgm:resizeHandles val="exact"/>
        </dgm:presLayoutVars>
      </dgm:prSet>
      <dgm:spPr/>
      <dgm:t>
        <a:bodyPr/>
        <a:lstStyle/>
        <a:p>
          <a:endParaRPr lang="en-GB"/>
        </a:p>
      </dgm:t>
    </dgm:pt>
    <dgm:pt modelId="{6B636BBE-F5C7-48F8-8C69-684F56CC7CF6}" type="pres">
      <dgm:prSet presAssocID="{640EA641-4596-4808-9B2C-0D5B93DBF69D}" presName="linNode" presStyleCnt="0"/>
      <dgm:spPr/>
    </dgm:pt>
    <dgm:pt modelId="{0E01BB33-3FC8-4DC5-AF18-4CD1B3E15C21}" type="pres">
      <dgm:prSet presAssocID="{640EA641-4596-4808-9B2C-0D5B93DBF69D}" presName="parentText" presStyleLbl="node1" presStyleIdx="0" presStyleCnt="2" custScaleX="83975">
        <dgm:presLayoutVars>
          <dgm:chMax val="1"/>
          <dgm:bulletEnabled val="1"/>
        </dgm:presLayoutVars>
      </dgm:prSet>
      <dgm:spPr/>
      <dgm:t>
        <a:bodyPr/>
        <a:lstStyle/>
        <a:p>
          <a:endParaRPr lang="en-GB"/>
        </a:p>
      </dgm:t>
    </dgm:pt>
    <dgm:pt modelId="{EB86777F-7BFC-453D-BFBA-3FD68BE9DB55}" type="pres">
      <dgm:prSet presAssocID="{640EA641-4596-4808-9B2C-0D5B93DBF69D}" presName="descendantText" presStyleLbl="alignAccFollowNode1" presStyleIdx="0" presStyleCnt="2" custScaleX="109014" custScaleY="105985">
        <dgm:presLayoutVars>
          <dgm:bulletEnabled val="1"/>
        </dgm:presLayoutVars>
      </dgm:prSet>
      <dgm:spPr/>
      <dgm:t>
        <a:bodyPr/>
        <a:lstStyle/>
        <a:p>
          <a:endParaRPr lang="en-GB"/>
        </a:p>
      </dgm:t>
    </dgm:pt>
    <dgm:pt modelId="{2034BBE1-05E7-4A1F-B31D-0CADB98640EE}" type="pres">
      <dgm:prSet presAssocID="{88DD6403-2A4C-4FE2-B632-9417D8F34BD9}" presName="sp" presStyleCnt="0"/>
      <dgm:spPr/>
    </dgm:pt>
    <dgm:pt modelId="{A7DD3A76-F98C-48C0-8867-FB373694F9EF}" type="pres">
      <dgm:prSet presAssocID="{C7B5D490-DB54-4CA9-B40F-1729E43EE2A6}" presName="linNode" presStyleCnt="0"/>
      <dgm:spPr/>
    </dgm:pt>
    <dgm:pt modelId="{8BAB3D2F-DEA2-43E7-9322-C0A0653C74DB}" type="pres">
      <dgm:prSet presAssocID="{C7B5D490-DB54-4CA9-B40F-1729E43EE2A6}" presName="parentText" presStyleLbl="node1" presStyleIdx="1" presStyleCnt="2" custScaleX="87474">
        <dgm:presLayoutVars>
          <dgm:chMax val="1"/>
          <dgm:bulletEnabled val="1"/>
        </dgm:presLayoutVars>
      </dgm:prSet>
      <dgm:spPr/>
      <dgm:t>
        <a:bodyPr/>
        <a:lstStyle/>
        <a:p>
          <a:endParaRPr lang="en-GB"/>
        </a:p>
      </dgm:t>
    </dgm:pt>
    <dgm:pt modelId="{D7051D8B-6730-428D-8DC5-3D47CD55A0CF}" type="pres">
      <dgm:prSet presAssocID="{C7B5D490-DB54-4CA9-B40F-1729E43EE2A6}" presName="descendantText" presStyleLbl="alignAccFollowNode1" presStyleIdx="1" presStyleCnt="2" custScaleX="110464" custScaleY="130381">
        <dgm:presLayoutVars>
          <dgm:bulletEnabled val="1"/>
        </dgm:presLayoutVars>
      </dgm:prSet>
      <dgm:spPr/>
      <dgm:t>
        <a:bodyPr/>
        <a:lstStyle/>
        <a:p>
          <a:endParaRPr lang="en-GB"/>
        </a:p>
      </dgm:t>
    </dgm:pt>
  </dgm:ptLst>
  <dgm:cxnLst>
    <dgm:cxn modelId="{80CB9DD7-DE2D-425C-BB2C-7D99607B2C24}" type="presOf" srcId="{7997D678-5010-4270-B9DE-1F0BE6EB7904}" destId="{C8CD37BA-0F3B-42AB-9359-84A9F043370E}" srcOrd="0" destOrd="0" presId="urn:microsoft.com/office/officeart/2005/8/layout/vList5"/>
    <dgm:cxn modelId="{5890BA69-B186-45AD-877D-AFA72FC9BFB8}" srcId="{C7B5D490-DB54-4CA9-B40F-1729E43EE2A6}" destId="{936D4FD1-652A-4CA9-92E1-1185319BA9E8}" srcOrd="2" destOrd="0" parTransId="{4E1E2CE5-228E-46AA-8F4F-7A3E86BC33A4}" sibTransId="{215F2AFC-4BBD-4327-951F-6E8C9C037EB8}"/>
    <dgm:cxn modelId="{A07EA9D7-8230-48BE-9404-F20A3C933E73}" srcId="{640EA641-4596-4808-9B2C-0D5B93DBF69D}" destId="{05035AA7-E557-40E6-A19C-F62DB55BA432}" srcOrd="1" destOrd="0" parTransId="{FC583B83-5B26-4D69-9EEF-C0F8585AD592}" sibTransId="{729DCF8E-3740-400E-9DF0-6817A637E2EE}"/>
    <dgm:cxn modelId="{651C4BB6-C8C7-48BE-A142-52CC85F50AEB}" type="presOf" srcId="{EEA79C2C-C4ED-407A-86D8-0CE5A7164020}" destId="{EB86777F-7BFC-453D-BFBA-3FD68BE9DB55}" srcOrd="0" destOrd="0" presId="urn:microsoft.com/office/officeart/2005/8/layout/vList5"/>
    <dgm:cxn modelId="{DA8D9733-4A5F-46DD-A1CF-741B8ACF5688}" srcId="{7997D678-5010-4270-B9DE-1F0BE6EB7904}" destId="{C7B5D490-DB54-4CA9-B40F-1729E43EE2A6}" srcOrd="1" destOrd="0" parTransId="{FAD28932-0F32-4127-A3A0-F5B72E8314F2}" sibTransId="{3C3825BD-2746-46ED-95AE-E4B86258DD21}"/>
    <dgm:cxn modelId="{68435000-C24F-42FB-A2ED-6D282B4F52D1}" type="presOf" srcId="{12C35247-D5D3-4B75-B79D-801E5236173C}" destId="{D7051D8B-6730-428D-8DC5-3D47CD55A0CF}" srcOrd="0" destOrd="0" presId="urn:microsoft.com/office/officeart/2005/8/layout/vList5"/>
    <dgm:cxn modelId="{E8CD38C8-2801-4A33-BA7D-87CDECA30857}" type="presOf" srcId="{936D4FD1-652A-4CA9-92E1-1185319BA9E8}" destId="{D7051D8B-6730-428D-8DC5-3D47CD55A0CF}" srcOrd="0" destOrd="2" presId="urn:microsoft.com/office/officeart/2005/8/layout/vList5"/>
    <dgm:cxn modelId="{9DC6D05B-8817-482B-B946-588B2E1C02DE}" srcId="{640EA641-4596-4808-9B2C-0D5B93DBF69D}" destId="{EEA79C2C-C4ED-407A-86D8-0CE5A7164020}" srcOrd="0" destOrd="0" parTransId="{692156A5-66FC-4C0F-B397-DB258266B036}" sibTransId="{DC1CEFE9-61DA-4424-99B1-CD47D5D80C5B}"/>
    <dgm:cxn modelId="{8926B80B-ABDE-4B47-8EBF-8CE7B8BB8171}" type="presOf" srcId="{BCDD9B19-032A-4800-9768-627F8794F48B}" destId="{D7051D8B-6730-428D-8DC5-3D47CD55A0CF}" srcOrd="0" destOrd="1" presId="urn:microsoft.com/office/officeart/2005/8/layout/vList5"/>
    <dgm:cxn modelId="{13412882-7D68-47B2-BF73-4CB9858BF9EF}" type="presOf" srcId="{C7B5D490-DB54-4CA9-B40F-1729E43EE2A6}" destId="{8BAB3D2F-DEA2-43E7-9322-C0A0653C74DB}" srcOrd="0" destOrd="0" presId="urn:microsoft.com/office/officeart/2005/8/layout/vList5"/>
    <dgm:cxn modelId="{F374ADA8-6705-4B97-BC1F-09219C793B5A}" srcId="{C7B5D490-DB54-4CA9-B40F-1729E43EE2A6}" destId="{12C35247-D5D3-4B75-B79D-801E5236173C}" srcOrd="0" destOrd="0" parTransId="{4FC3B747-5C05-401D-BD7E-2DAE2A8BD2DC}" sibTransId="{734690F4-FBD1-4405-A42A-2799F76151DE}"/>
    <dgm:cxn modelId="{0E6CD5B4-B8D0-4218-AA01-9B5854529ECF}" srcId="{C7B5D490-DB54-4CA9-B40F-1729E43EE2A6}" destId="{B0DCBB17-ACCF-4D21-AC4C-CCF1AFBE73EB}" srcOrd="3" destOrd="0" parTransId="{CF6D7086-5A85-4A7B-B87C-A3D5C27339D0}" sibTransId="{48222BCA-BBBE-40B8-A497-8079B6ED0DAB}"/>
    <dgm:cxn modelId="{63B5076A-B7F1-44B1-849D-A23C5EF6F4A9}" srcId="{C7B5D490-DB54-4CA9-B40F-1729E43EE2A6}" destId="{BCDD9B19-032A-4800-9768-627F8794F48B}" srcOrd="1" destOrd="0" parTransId="{502DC5C3-7F3F-47FE-AB24-B2764F526311}" sibTransId="{16A398DE-D018-4C27-B814-52D28F15D948}"/>
    <dgm:cxn modelId="{78034C8B-78D7-4F89-9385-3F1EF5FE194A}" type="presOf" srcId="{B0DCBB17-ACCF-4D21-AC4C-CCF1AFBE73EB}" destId="{D7051D8B-6730-428D-8DC5-3D47CD55A0CF}" srcOrd="0" destOrd="3" presId="urn:microsoft.com/office/officeart/2005/8/layout/vList5"/>
    <dgm:cxn modelId="{1E9CE48E-AFE7-4C7E-9625-2ABFBB53CFBD}" type="presOf" srcId="{640EA641-4596-4808-9B2C-0D5B93DBF69D}" destId="{0E01BB33-3FC8-4DC5-AF18-4CD1B3E15C21}" srcOrd="0" destOrd="0" presId="urn:microsoft.com/office/officeart/2005/8/layout/vList5"/>
    <dgm:cxn modelId="{40C2EBB7-6FD8-429A-A495-428C1190C577}" type="presOf" srcId="{05035AA7-E557-40E6-A19C-F62DB55BA432}" destId="{EB86777F-7BFC-453D-BFBA-3FD68BE9DB55}" srcOrd="0" destOrd="1" presId="urn:microsoft.com/office/officeart/2005/8/layout/vList5"/>
    <dgm:cxn modelId="{280AD1B0-6C98-444D-90DD-629889639B09}" srcId="{7997D678-5010-4270-B9DE-1F0BE6EB7904}" destId="{640EA641-4596-4808-9B2C-0D5B93DBF69D}" srcOrd="0" destOrd="0" parTransId="{39FE6E5E-9332-4587-AA7D-45512BB30E68}" sibTransId="{88DD6403-2A4C-4FE2-B632-9417D8F34BD9}"/>
    <dgm:cxn modelId="{24453397-C5CA-4A6D-A989-093D032F41DB}" type="presParOf" srcId="{C8CD37BA-0F3B-42AB-9359-84A9F043370E}" destId="{6B636BBE-F5C7-48F8-8C69-684F56CC7CF6}" srcOrd="0" destOrd="0" presId="urn:microsoft.com/office/officeart/2005/8/layout/vList5"/>
    <dgm:cxn modelId="{B7DD010A-746B-4BD3-8791-48495C9394A8}" type="presParOf" srcId="{6B636BBE-F5C7-48F8-8C69-684F56CC7CF6}" destId="{0E01BB33-3FC8-4DC5-AF18-4CD1B3E15C21}" srcOrd="0" destOrd="0" presId="urn:microsoft.com/office/officeart/2005/8/layout/vList5"/>
    <dgm:cxn modelId="{3E8FA19B-374D-40D5-9D98-B8BEF00DBFBC}" type="presParOf" srcId="{6B636BBE-F5C7-48F8-8C69-684F56CC7CF6}" destId="{EB86777F-7BFC-453D-BFBA-3FD68BE9DB55}" srcOrd="1" destOrd="0" presId="urn:microsoft.com/office/officeart/2005/8/layout/vList5"/>
    <dgm:cxn modelId="{A4B18617-B731-42F2-91D6-65BE67C9EFB7}" type="presParOf" srcId="{C8CD37BA-0F3B-42AB-9359-84A9F043370E}" destId="{2034BBE1-05E7-4A1F-B31D-0CADB98640EE}" srcOrd="1" destOrd="0" presId="urn:microsoft.com/office/officeart/2005/8/layout/vList5"/>
    <dgm:cxn modelId="{AFA2F30F-79AF-46D3-96CF-4D02F6201CED}" type="presParOf" srcId="{C8CD37BA-0F3B-42AB-9359-84A9F043370E}" destId="{A7DD3A76-F98C-48C0-8867-FB373694F9EF}" srcOrd="2" destOrd="0" presId="urn:microsoft.com/office/officeart/2005/8/layout/vList5"/>
    <dgm:cxn modelId="{DBCC4572-3BCE-4092-A87F-D241F89FD913}" type="presParOf" srcId="{A7DD3A76-F98C-48C0-8867-FB373694F9EF}" destId="{8BAB3D2F-DEA2-43E7-9322-C0A0653C74DB}" srcOrd="0" destOrd="0" presId="urn:microsoft.com/office/officeart/2005/8/layout/vList5"/>
    <dgm:cxn modelId="{7967FF15-0529-48CB-A913-FB961079F151}" type="presParOf" srcId="{A7DD3A76-F98C-48C0-8867-FB373694F9EF}" destId="{D7051D8B-6730-428D-8DC5-3D47CD55A0CF}"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D91380-F192-4EFD-BE75-5C891CD02142}">
      <dsp:nvSpPr>
        <dsp:cNvPr id="0" name=""/>
        <dsp:cNvSpPr/>
      </dsp:nvSpPr>
      <dsp:spPr>
        <a:xfrm>
          <a:off x="3773219" y="496"/>
          <a:ext cx="5659828" cy="1934765"/>
        </a:xfrm>
        <a:prstGeom prst="rightArrow">
          <a:avLst>
            <a:gd name="adj1" fmla="val 75000"/>
            <a:gd name="adj2" fmla="val 50000"/>
          </a:avLst>
        </a:prstGeom>
        <a:solidFill>
          <a:schemeClr val="accent3">
            <a:alpha val="90000"/>
            <a:tint val="40000"/>
            <a:hueOff val="0"/>
            <a:satOff val="0"/>
            <a:lumOff val="0"/>
            <a:alphaOff val="0"/>
          </a:schemeClr>
        </a:solidFill>
        <a:ln>
          <a:noFill/>
        </a:ln>
        <a:effectLst/>
        <a:sp3d z="-161800" extrusionH="10600" contourW="3000">
          <a:bevelT w="48600" h="8600" prst="relaxedInset"/>
          <a:bevelB w="48600" h="8600" prst="relaxedInset"/>
        </a:sp3d>
      </dsp:spPr>
      <dsp:style>
        <a:lnRef idx="0">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GB" sz="1600" kern="1200" dirty="0" smtClean="0"/>
            <a:t>Are the decision processes fair?</a:t>
          </a:r>
          <a:endParaRPr lang="en-GB" sz="1600" kern="1200" dirty="0"/>
        </a:p>
        <a:p>
          <a:pPr marL="171450" lvl="1" indent="-171450" algn="l" defTabSz="711200">
            <a:lnSpc>
              <a:spcPct val="90000"/>
            </a:lnSpc>
            <a:spcBef>
              <a:spcPct val="0"/>
            </a:spcBef>
            <a:spcAft>
              <a:spcPct val="15000"/>
            </a:spcAft>
            <a:buChar char="•"/>
          </a:pPr>
          <a:r>
            <a:rPr lang="en-GB" sz="1600" kern="1200" dirty="0" smtClean="0"/>
            <a:t>Are processes impartial and transparent?</a:t>
          </a:r>
          <a:endParaRPr lang="en-GB" sz="1600" kern="1200" dirty="0"/>
        </a:p>
        <a:p>
          <a:pPr marL="171450" lvl="1" indent="-171450" algn="l" defTabSz="711200">
            <a:lnSpc>
              <a:spcPct val="90000"/>
            </a:lnSpc>
            <a:spcBef>
              <a:spcPct val="0"/>
            </a:spcBef>
            <a:spcAft>
              <a:spcPct val="15000"/>
            </a:spcAft>
            <a:buChar char="•"/>
          </a:pPr>
          <a:r>
            <a:rPr lang="en-GB" sz="1600" kern="1200" dirty="0" smtClean="0"/>
            <a:t>Do employees exercise some control over the processes?</a:t>
          </a:r>
          <a:endParaRPr lang="en-GB" sz="1600" kern="1200" dirty="0"/>
        </a:p>
        <a:p>
          <a:pPr marL="171450" lvl="1" indent="-171450" algn="l" defTabSz="711200">
            <a:lnSpc>
              <a:spcPct val="90000"/>
            </a:lnSpc>
            <a:spcBef>
              <a:spcPct val="0"/>
            </a:spcBef>
            <a:spcAft>
              <a:spcPct val="15000"/>
            </a:spcAft>
            <a:buChar char="•"/>
          </a:pPr>
          <a:r>
            <a:rPr lang="en-GB" sz="1600" kern="1200" dirty="0" smtClean="0"/>
            <a:t>Are relations between managers and non-managers collegial/positive?</a:t>
          </a:r>
          <a:endParaRPr lang="en-GB" sz="1600" kern="1200" dirty="0"/>
        </a:p>
      </dsp:txBody>
      <dsp:txXfrm>
        <a:off x="3773219" y="242342"/>
        <a:ext cx="4934291" cy="1451073"/>
      </dsp:txXfrm>
    </dsp:sp>
    <dsp:sp modelId="{19E74755-9102-4BF4-9BD4-47584AA0B073}">
      <dsp:nvSpPr>
        <dsp:cNvPr id="0" name=""/>
        <dsp:cNvSpPr/>
      </dsp:nvSpPr>
      <dsp:spPr>
        <a:xfrm>
          <a:off x="0" y="496"/>
          <a:ext cx="3773219" cy="1934765"/>
        </a:xfrm>
        <a:prstGeom prst="roundRect">
          <a:avLst/>
        </a:prstGeom>
        <a:solidFill>
          <a:schemeClr val="accent3">
            <a:shade val="80000"/>
            <a:hueOff val="0"/>
            <a:satOff val="0"/>
            <a:lumOff val="0"/>
            <a:alphaOff val="0"/>
          </a:schemeClr>
        </a:solidFill>
        <a:ln>
          <a:noFill/>
        </a:ln>
        <a:effectLst>
          <a:outerShdw blurRad="38100" dist="25400" dir="5400000" rotWithShape="0">
            <a:srgbClr val="000000">
              <a:alpha val="40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90500" tIns="95250" rIns="190500" bIns="95250" numCol="1" spcCol="1270" anchor="ctr" anchorCtr="0">
          <a:noAutofit/>
        </a:bodyPr>
        <a:lstStyle/>
        <a:p>
          <a:pPr lvl="0" algn="ctr" defTabSz="2222500">
            <a:lnSpc>
              <a:spcPct val="90000"/>
            </a:lnSpc>
            <a:spcBef>
              <a:spcPct val="0"/>
            </a:spcBef>
            <a:spcAft>
              <a:spcPct val="35000"/>
            </a:spcAft>
          </a:pPr>
          <a:r>
            <a:rPr lang="en-GB" sz="5000" kern="1200" dirty="0" smtClean="0"/>
            <a:t>Procedural justice</a:t>
          </a:r>
          <a:endParaRPr lang="en-GB" sz="5000" kern="1200" dirty="0"/>
        </a:p>
      </dsp:txBody>
      <dsp:txXfrm>
        <a:off x="94447" y="94943"/>
        <a:ext cx="3584325" cy="1745871"/>
      </dsp:txXfrm>
    </dsp:sp>
    <dsp:sp modelId="{E21BCC33-D321-4FA7-B262-69410AF6CA8D}">
      <dsp:nvSpPr>
        <dsp:cNvPr id="0" name=""/>
        <dsp:cNvSpPr/>
      </dsp:nvSpPr>
      <dsp:spPr>
        <a:xfrm>
          <a:off x="3773219" y="2128738"/>
          <a:ext cx="5659828" cy="1934765"/>
        </a:xfrm>
        <a:prstGeom prst="rightArrow">
          <a:avLst>
            <a:gd name="adj1" fmla="val 75000"/>
            <a:gd name="adj2" fmla="val 50000"/>
          </a:avLst>
        </a:prstGeom>
        <a:solidFill>
          <a:schemeClr val="accent3">
            <a:alpha val="90000"/>
            <a:tint val="40000"/>
            <a:hueOff val="0"/>
            <a:satOff val="0"/>
            <a:lumOff val="0"/>
            <a:alphaOff val="0"/>
          </a:schemeClr>
        </a:solidFill>
        <a:ln>
          <a:noFill/>
        </a:ln>
        <a:effectLst/>
        <a:sp3d z="-161800" extrusionH="10600" contourW="3000">
          <a:bevelT w="48600" h="8600" prst="relaxedInset"/>
          <a:bevelB w="48600" h="8600" prst="relaxedInset"/>
        </a:sp3d>
      </dsp:spPr>
      <dsp:style>
        <a:lnRef idx="0">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GB" sz="1600" kern="1200" dirty="0" smtClean="0"/>
            <a:t>Are resources distributed fairly?</a:t>
          </a:r>
          <a:endParaRPr lang="en-GB" sz="1600" kern="1200" dirty="0"/>
        </a:p>
        <a:p>
          <a:pPr marL="171450" lvl="1" indent="-171450" algn="l" defTabSz="711200">
            <a:lnSpc>
              <a:spcPct val="90000"/>
            </a:lnSpc>
            <a:spcBef>
              <a:spcPct val="0"/>
            </a:spcBef>
            <a:spcAft>
              <a:spcPct val="15000"/>
            </a:spcAft>
            <a:buChar char="•"/>
          </a:pPr>
          <a:r>
            <a:rPr lang="en-GB" sz="1600" kern="1200" dirty="0" smtClean="0"/>
            <a:t>Are outcomes fair? Are rewards distributed according to individual or group contribution?</a:t>
          </a:r>
          <a:endParaRPr lang="en-GB" sz="1600" kern="1200" dirty="0"/>
        </a:p>
        <a:p>
          <a:pPr marL="171450" lvl="1" indent="-171450" algn="l" defTabSz="711200">
            <a:lnSpc>
              <a:spcPct val="90000"/>
            </a:lnSpc>
            <a:spcBef>
              <a:spcPct val="0"/>
            </a:spcBef>
            <a:spcAft>
              <a:spcPct val="15000"/>
            </a:spcAft>
            <a:buChar char="•"/>
          </a:pPr>
          <a:r>
            <a:rPr lang="en-GB" sz="1600" kern="1200" dirty="0" smtClean="0"/>
            <a:t>Can be applied to a range of outcomes – pay, promotions, job allocation, work site, etc</a:t>
          </a:r>
          <a:endParaRPr lang="en-GB" sz="1600" kern="1200" dirty="0"/>
        </a:p>
      </dsp:txBody>
      <dsp:txXfrm>
        <a:off x="3773219" y="2370584"/>
        <a:ext cx="4934291" cy="1451073"/>
      </dsp:txXfrm>
    </dsp:sp>
    <dsp:sp modelId="{11CF03DB-677E-41B7-926A-62B014F99B65}">
      <dsp:nvSpPr>
        <dsp:cNvPr id="0" name=""/>
        <dsp:cNvSpPr/>
      </dsp:nvSpPr>
      <dsp:spPr>
        <a:xfrm>
          <a:off x="36619" y="2104011"/>
          <a:ext cx="3773219" cy="1934765"/>
        </a:xfrm>
        <a:prstGeom prst="roundRect">
          <a:avLst/>
        </a:prstGeom>
        <a:solidFill>
          <a:schemeClr val="accent3">
            <a:shade val="80000"/>
            <a:hueOff val="-590459"/>
            <a:satOff val="-3527"/>
            <a:lumOff val="30506"/>
            <a:alphaOff val="0"/>
          </a:schemeClr>
        </a:solidFill>
        <a:ln>
          <a:noFill/>
        </a:ln>
        <a:effectLst>
          <a:outerShdw blurRad="38100" dist="25400" dir="5400000" rotWithShape="0">
            <a:srgbClr val="000000">
              <a:alpha val="40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90500" tIns="95250" rIns="190500" bIns="95250" numCol="1" spcCol="1270" anchor="ctr" anchorCtr="0">
          <a:noAutofit/>
        </a:bodyPr>
        <a:lstStyle/>
        <a:p>
          <a:pPr lvl="0" algn="ctr" defTabSz="2222500">
            <a:lnSpc>
              <a:spcPct val="90000"/>
            </a:lnSpc>
            <a:spcBef>
              <a:spcPct val="0"/>
            </a:spcBef>
            <a:spcAft>
              <a:spcPct val="35000"/>
            </a:spcAft>
          </a:pPr>
          <a:r>
            <a:rPr lang="en-GB" sz="5000" kern="1200" dirty="0" smtClean="0"/>
            <a:t>Distributive justice</a:t>
          </a:r>
          <a:endParaRPr lang="en-GB" sz="5000" kern="1200" dirty="0"/>
        </a:p>
      </dsp:txBody>
      <dsp:txXfrm>
        <a:off x="131066" y="2198458"/>
        <a:ext cx="3584325" cy="174587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86777F-7BFC-453D-BFBA-3FD68BE9DB55}">
      <dsp:nvSpPr>
        <dsp:cNvPr id="0" name=""/>
        <dsp:cNvSpPr/>
      </dsp:nvSpPr>
      <dsp:spPr>
        <a:xfrm rot="5400000">
          <a:off x="3988762" y="-1469434"/>
          <a:ext cx="2070057" cy="5382814"/>
        </a:xfrm>
        <a:prstGeom prst="round2SameRect">
          <a:avLst/>
        </a:prstGeom>
        <a:solidFill>
          <a:schemeClr val="accent6">
            <a:alpha val="90000"/>
            <a:tint val="40000"/>
            <a:hueOff val="0"/>
            <a:satOff val="0"/>
            <a:lumOff val="0"/>
            <a:alphaOff val="0"/>
          </a:schemeClr>
        </a:solidFill>
        <a:ln w="19050"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GB" sz="2000" kern="1200" dirty="0" smtClean="0"/>
            <a:t>Gender bias embedded in pay grading/ seniority pay/ supplements/ discretionary payments</a:t>
          </a:r>
          <a:endParaRPr lang="en-GB" sz="2000" kern="1200" dirty="0"/>
        </a:p>
        <a:p>
          <a:pPr marL="228600" lvl="1" indent="-228600" algn="l" defTabSz="889000">
            <a:lnSpc>
              <a:spcPct val="90000"/>
            </a:lnSpc>
            <a:spcBef>
              <a:spcPct val="0"/>
            </a:spcBef>
            <a:spcAft>
              <a:spcPct val="15000"/>
            </a:spcAft>
            <a:buChar char="•"/>
          </a:pPr>
          <a:r>
            <a:rPr lang="en-GB" sz="2000" kern="1200" dirty="0" smtClean="0"/>
            <a:t>Women disadvantaged by short tenure in seniority-based pay and by promotion practices</a:t>
          </a:r>
        </a:p>
      </dsp:txBody>
      <dsp:txXfrm rot="-5400000">
        <a:off x="2332384" y="287996"/>
        <a:ext cx="5281762" cy="1867953"/>
      </dsp:txXfrm>
    </dsp:sp>
    <dsp:sp modelId="{0E01BB33-3FC8-4DC5-AF18-4CD1B3E15C21}">
      <dsp:nvSpPr>
        <dsp:cNvPr id="0" name=""/>
        <dsp:cNvSpPr/>
      </dsp:nvSpPr>
      <dsp:spPr>
        <a:xfrm>
          <a:off x="1" y="1247"/>
          <a:ext cx="2332382" cy="2441450"/>
        </a:xfrm>
        <a:prstGeom prst="round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GB" sz="2700" kern="1200" dirty="0" smtClean="0"/>
            <a:t>Traditional causes</a:t>
          </a:r>
          <a:endParaRPr lang="en-GB" sz="2700" kern="1200" dirty="0"/>
        </a:p>
      </dsp:txBody>
      <dsp:txXfrm>
        <a:off x="113859" y="115105"/>
        <a:ext cx="2104666" cy="2213734"/>
      </dsp:txXfrm>
    </dsp:sp>
    <dsp:sp modelId="{D7051D8B-6730-428D-8DC5-3D47CD55A0CF}">
      <dsp:nvSpPr>
        <dsp:cNvPr id="0" name=""/>
        <dsp:cNvSpPr/>
      </dsp:nvSpPr>
      <dsp:spPr>
        <a:xfrm rot="5400000">
          <a:off x="3772708" y="1169432"/>
          <a:ext cx="2546550" cy="5337227"/>
        </a:xfrm>
        <a:prstGeom prst="round2SameRect">
          <a:avLst/>
        </a:prstGeom>
        <a:solidFill>
          <a:schemeClr val="accent6">
            <a:alpha val="90000"/>
            <a:tint val="40000"/>
            <a:hueOff val="0"/>
            <a:satOff val="0"/>
            <a:lumOff val="0"/>
            <a:alphaOff val="0"/>
          </a:schemeClr>
        </a:solidFill>
        <a:ln w="19050"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GB" sz="2000" kern="1200" dirty="0" smtClean="0"/>
            <a:t>From discriminatory pay grading to gender sensitive job evaluation- but then on to broad banding</a:t>
          </a:r>
          <a:endParaRPr lang="en-GB" sz="2000" kern="1200" dirty="0"/>
        </a:p>
        <a:p>
          <a:pPr marL="228600" lvl="1" indent="-228600" algn="l" defTabSz="889000">
            <a:lnSpc>
              <a:spcPct val="90000"/>
            </a:lnSpc>
            <a:spcBef>
              <a:spcPct val="0"/>
            </a:spcBef>
            <a:spcAft>
              <a:spcPct val="15000"/>
            </a:spcAft>
            <a:buChar char="•"/>
          </a:pPr>
          <a:r>
            <a:rPr lang="en-GB" sz="2000" kern="1200" dirty="0" smtClean="0"/>
            <a:t>From collective to individualised pay  </a:t>
          </a:r>
        </a:p>
        <a:p>
          <a:pPr marL="228600" lvl="1" indent="-228600" algn="l" defTabSz="889000">
            <a:lnSpc>
              <a:spcPct val="90000"/>
            </a:lnSpc>
            <a:spcBef>
              <a:spcPct val="0"/>
            </a:spcBef>
            <a:spcAft>
              <a:spcPct val="15000"/>
            </a:spcAft>
            <a:buChar char="•"/>
          </a:pPr>
          <a:r>
            <a:rPr lang="en-GB" sz="2000" kern="1200" dirty="0" smtClean="0"/>
            <a:t>Increasing tenure/ higher qualifications for women should increase promotion opportunities</a:t>
          </a:r>
        </a:p>
      </dsp:txBody>
      <dsp:txXfrm rot="-5400000">
        <a:off x="2377370" y="2689082"/>
        <a:ext cx="5212915" cy="2297926"/>
      </dsp:txXfrm>
    </dsp:sp>
    <dsp:sp modelId="{8BAB3D2F-DEA2-43E7-9322-C0A0653C74DB}">
      <dsp:nvSpPr>
        <dsp:cNvPr id="0" name=""/>
        <dsp:cNvSpPr/>
      </dsp:nvSpPr>
      <dsp:spPr>
        <a:xfrm>
          <a:off x="1" y="2617320"/>
          <a:ext cx="2377368" cy="2441450"/>
        </a:xfrm>
        <a:prstGeom prst="round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GB" sz="2700" kern="1200" dirty="0" smtClean="0"/>
            <a:t>Trends/ developments</a:t>
          </a:r>
          <a:endParaRPr lang="en-GB" sz="2700" kern="1200" dirty="0"/>
        </a:p>
      </dsp:txBody>
      <dsp:txXfrm>
        <a:off x="116055" y="2733374"/>
        <a:ext cx="2145260" cy="22093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A50095-6B07-4495-98E4-DBDE40BAB70D}">
      <dsp:nvSpPr>
        <dsp:cNvPr id="0" name=""/>
        <dsp:cNvSpPr/>
      </dsp:nvSpPr>
      <dsp:spPr>
        <a:xfrm>
          <a:off x="1409700" y="0"/>
          <a:ext cx="4800600" cy="4800600"/>
        </a:xfrm>
        <a:prstGeom prst="quadArrow">
          <a:avLst>
            <a:gd name="adj1" fmla="val 2000"/>
            <a:gd name="adj2" fmla="val 4000"/>
            <a:gd name="adj3" fmla="val 5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61D2941-3B58-4DD4-A6F3-F69530D6E7CD}">
      <dsp:nvSpPr>
        <dsp:cNvPr id="0" name=""/>
        <dsp:cNvSpPr/>
      </dsp:nvSpPr>
      <dsp:spPr>
        <a:xfrm>
          <a:off x="1721739" y="312039"/>
          <a:ext cx="1920240" cy="192024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Economics</a:t>
          </a:r>
          <a:endParaRPr lang="en-GB" sz="2100" kern="1200" dirty="0"/>
        </a:p>
      </dsp:txBody>
      <dsp:txXfrm>
        <a:off x="1815477" y="405777"/>
        <a:ext cx="1732764" cy="1732764"/>
      </dsp:txXfrm>
    </dsp:sp>
    <dsp:sp modelId="{C6507D59-3C12-4576-8FDD-87048BB7F616}">
      <dsp:nvSpPr>
        <dsp:cNvPr id="0" name=""/>
        <dsp:cNvSpPr/>
      </dsp:nvSpPr>
      <dsp:spPr>
        <a:xfrm>
          <a:off x="3978021" y="312039"/>
          <a:ext cx="1920240" cy="1920240"/>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Sociology</a:t>
          </a:r>
          <a:endParaRPr lang="en-GB" sz="2100" kern="1200" dirty="0"/>
        </a:p>
      </dsp:txBody>
      <dsp:txXfrm>
        <a:off x="4071759" y="405777"/>
        <a:ext cx="1732764" cy="1732764"/>
      </dsp:txXfrm>
    </dsp:sp>
    <dsp:sp modelId="{BEA46CA5-C847-4FBA-BFDC-3C1944086EBE}">
      <dsp:nvSpPr>
        <dsp:cNvPr id="0" name=""/>
        <dsp:cNvSpPr/>
      </dsp:nvSpPr>
      <dsp:spPr>
        <a:xfrm>
          <a:off x="1721739" y="2568320"/>
          <a:ext cx="1920240" cy="1920240"/>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Institutional</a:t>
          </a:r>
          <a:endParaRPr lang="en-GB" sz="2100" kern="1200" dirty="0"/>
        </a:p>
      </dsp:txBody>
      <dsp:txXfrm>
        <a:off x="1815477" y="2662058"/>
        <a:ext cx="1732764" cy="1732764"/>
      </dsp:txXfrm>
    </dsp:sp>
    <dsp:sp modelId="{80CD5908-A40A-4774-A9D9-C9B962E29796}">
      <dsp:nvSpPr>
        <dsp:cNvPr id="0" name=""/>
        <dsp:cNvSpPr/>
      </dsp:nvSpPr>
      <dsp:spPr>
        <a:xfrm>
          <a:off x="3978021" y="2568320"/>
          <a:ext cx="1920240" cy="1920240"/>
        </a:xfrm>
        <a:prstGeom prst="round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Organisational</a:t>
          </a:r>
          <a:endParaRPr lang="en-GB" sz="2100" kern="1200" dirty="0"/>
        </a:p>
      </dsp:txBody>
      <dsp:txXfrm>
        <a:off x="4071759" y="2662058"/>
        <a:ext cx="1732764" cy="17327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A50095-6B07-4495-98E4-DBDE40BAB70D}">
      <dsp:nvSpPr>
        <dsp:cNvPr id="0" name=""/>
        <dsp:cNvSpPr/>
      </dsp:nvSpPr>
      <dsp:spPr>
        <a:xfrm>
          <a:off x="1409700" y="0"/>
          <a:ext cx="4800600" cy="4800600"/>
        </a:xfrm>
        <a:prstGeom prst="quadArrow">
          <a:avLst>
            <a:gd name="adj1" fmla="val 2000"/>
            <a:gd name="adj2" fmla="val 4000"/>
            <a:gd name="adj3" fmla="val 5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61D2941-3B58-4DD4-A6F3-F69530D6E7CD}">
      <dsp:nvSpPr>
        <dsp:cNvPr id="0" name=""/>
        <dsp:cNvSpPr/>
      </dsp:nvSpPr>
      <dsp:spPr>
        <a:xfrm>
          <a:off x="1721739" y="312039"/>
          <a:ext cx="1920240" cy="192024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Economics</a:t>
          </a:r>
          <a:endParaRPr lang="en-GB" sz="2100" kern="1200" dirty="0"/>
        </a:p>
      </dsp:txBody>
      <dsp:txXfrm>
        <a:off x="1815477" y="405777"/>
        <a:ext cx="1732764" cy="1732764"/>
      </dsp:txXfrm>
    </dsp:sp>
    <dsp:sp modelId="{C6507D59-3C12-4576-8FDD-87048BB7F616}">
      <dsp:nvSpPr>
        <dsp:cNvPr id="0" name=""/>
        <dsp:cNvSpPr/>
      </dsp:nvSpPr>
      <dsp:spPr>
        <a:xfrm>
          <a:off x="3978021" y="312039"/>
          <a:ext cx="1920240" cy="1920240"/>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Sociology</a:t>
          </a:r>
          <a:endParaRPr lang="en-GB" sz="2100" kern="1200" dirty="0"/>
        </a:p>
      </dsp:txBody>
      <dsp:txXfrm>
        <a:off x="4071759" y="405777"/>
        <a:ext cx="1732764" cy="1732764"/>
      </dsp:txXfrm>
    </dsp:sp>
    <dsp:sp modelId="{BEA46CA5-C847-4FBA-BFDC-3C1944086EBE}">
      <dsp:nvSpPr>
        <dsp:cNvPr id="0" name=""/>
        <dsp:cNvSpPr/>
      </dsp:nvSpPr>
      <dsp:spPr>
        <a:xfrm>
          <a:off x="1721739" y="2568320"/>
          <a:ext cx="1920240" cy="1920240"/>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Institutional</a:t>
          </a:r>
          <a:endParaRPr lang="en-GB" sz="2100" kern="1200" dirty="0"/>
        </a:p>
      </dsp:txBody>
      <dsp:txXfrm>
        <a:off x="1815477" y="2662058"/>
        <a:ext cx="1732764" cy="1732764"/>
      </dsp:txXfrm>
    </dsp:sp>
    <dsp:sp modelId="{80CD5908-A40A-4774-A9D9-C9B962E29796}">
      <dsp:nvSpPr>
        <dsp:cNvPr id="0" name=""/>
        <dsp:cNvSpPr/>
      </dsp:nvSpPr>
      <dsp:spPr>
        <a:xfrm>
          <a:off x="3978021" y="2568320"/>
          <a:ext cx="1920240" cy="1920240"/>
        </a:xfrm>
        <a:prstGeom prst="round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Organisational</a:t>
          </a:r>
          <a:endParaRPr lang="en-GB" sz="2100" kern="1200" dirty="0"/>
        </a:p>
      </dsp:txBody>
      <dsp:txXfrm>
        <a:off x="4071759" y="2662058"/>
        <a:ext cx="1732764" cy="173276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A50095-6B07-4495-98E4-DBDE40BAB70D}">
      <dsp:nvSpPr>
        <dsp:cNvPr id="0" name=""/>
        <dsp:cNvSpPr/>
      </dsp:nvSpPr>
      <dsp:spPr>
        <a:xfrm>
          <a:off x="1409700" y="0"/>
          <a:ext cx="4800600" cy="4800600"/>
        </a:xfrm>
        <a:prstGeom prst="quadArrow">
          <a:avLst>
            <a:gd name="adj1" fmla="val 2000"/>
            <a:gd name="adj2" fmla="val 4000"/>
            <a:gd name="adj3" fmla="val 5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61D2941-3B58-4DD4-A6F3-F69530D6E7CD}">
      <dsp:nvSpPr>
        <dsp:cNvPr id="0" name=""/>
        <dsp:cNvSpPr/>
      </dsp:nvSpPr>
      <dsp:spPr>
        <a:xfrm>
          <a:off x="1721739" y="312039"/>
          <a:ext cx="1920240" cy="192024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Economics</a:t>
          </a:r>
          <a:endParaRPr lang="en-GB" sz="2100" kern="1200" dirty="0"/>
        </a:p>
      </dsp:txBody>
      <dsp:txXfrm>
        <a:off x="1815477" y="405777"/>
        <a:ext cx="1732764" cy="1732764"/>
      </dsp:txXfrm>
    </dsp:sp>
    <dsp:sp modelId="{C6507D59-3C12-4576-8FDD-87048BB7F616}">
      <dsp:nvSpPr>
        <dsp:cNvPr id="0" name=""/>
        <dsp:cNvSpPr/>
      </dsp:nvSpPr>
      <dsp:spPr>
        <a:xfrm>
          <a:off x="3978021" y="312039"/>
          <a:ext cx="1920240" cy="1920240"/>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Sociology</a:t>
          </a:r>
          <a:endParaRPr lang="en-GB" sz="2100" kern="1200" dirty="0"/>
        </a:p>
      </dsp:txBody>
      <dsp:txXfrm>
        <a:off x="4071759" y="405777"/>
        <a:ext cx="1732764" cy="1732764"/>
      </dsp:txXfrm>
    </dsp:sp>
    <dsp:sp modelId="{BEA46CA5-C847-4FBA-BFDC-3C1944086EBE}">
      <dsp:nvSpPr>
        <dsp:cNvPr id="0" name=""/>
        <dsp:cNvSpPr/>
      </dsp:nvSpPr>
      <dsp:spPr>
        <a:xfrm>
          <a:off x="1721739" y="2568320"/>
          <a:ext cx="1920240" cy="1920240"/>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Institutional</a:t>
          </a:r>
          <a:endParaRPr lang="en-GB" sz="2100" kern="1200" dirty="0"/>
        </a:p>
      </dsp:txBody>
      <dsp:txXfrm>
        <a:off x="1815477" y="2662058"/>
        <a:ext cx="1732764" cy="1732764"/>
      </dsp:txXfrm>
    </dsp:sp>
    <dsp:sp modelId="{80CD5908-A40A-4774-A9D9-C9B962E29796}">
      <dsp:nvSpPr>
        <dsp:cNvPr id="0" name=""/>
        <dsp:cNvSpPr/>
      </dsp:nvSpPr>
      <dsp:spPr>
        <a:xfrm>
          <a:off x="3978021" y="2568320"/>
          <a:ext cx="1920240" cy="1920240"/>
        </a:xfrm>
        <a:prstGeom prst="round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Organisational</a:t>
          </a:r>
          <a:endParaRPr lang="en-GB" sz="2100" kern="1200" dirty="0"/>
        </a:p>
      </dsp:txBody>
      <dsp:txXfrm>
        <a:off x="4071759" y="2662058"/>
        <a:ext cx="1732764" cy="173276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A50095-6B07-4495-98E4-DBDE40BAB70D}">
      <dsp:nvSpPr>
        <dsp:cNvPr id="0" name=""/>
        <dsp:cNvSpPr/>
      </dsp:nvSpPr>
      <dsp:spPr>
        <a:xfrm>
          <a:off x="1409700" y="0"/>
          <a:ext cx="4800600" cy="4800600"/>
        </a:xfrm>
        <a:prstGeom prst="quadArrow">
          <a:avLst>
            <a:gd name="adj1" fmla="val 2000"/>
            <a:gd name="adj2" fmla="val 4000"/>
            <a:gd name="adj3" fmla="val 5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61D2941-3B58-4DD4-A6F3-F69530D6E7CD}">
      <dsp:nvSpPr>
        <dsp:cNvPr id="0" name=""/>
        <dsp:cNvSpPr/>
      </dsp:nvSpPr>
      <dsp:spPr>
        <a:xfrm>
          <a:off x="1721739" y="312039"/>
          <a:ext cx="1920240" cy="192024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Economics</a:t>
          </a:r>
          <a:endParaRPr lang="en-GB" sz="2100" kern="1200" dirty="0"/>
        </a:p>
      </dsp:txBody>
      <dsp:txXfrm>
        <a:off x="1815477" y="405777"/>
        <a:ext cx="1732764" cy="1732764"/>
      </dsp:txXfrm>
    </dsp:sp>
    <dsp:sp modelId="{C6507D59-3C12-4576-8FDD-87048BB7F616}">
      <dsp:nvSpPr>
        <dsp:cNvPr id="0" name=""/>
        <dsp:cNvSpPr/>
      </dsp:nvSpPr>
      <dsp:spPr>
        <a:xfrm>
          <a:off x="3978021" y="312039"/>
          <a:ext cx="1920240" cy="1920240"/>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Sociology</a:t>
          </a:r>
          <a:endParaRPr lang="en-GB" sz="2100" kern="1200" dirty="0"/>
        </a:p>
      </dsp:txBody>
      <dsp:txXfrm>
        <a:off x="4071759" y="405777"/>
        <a:ext cx="1732764" cy="1732764"/>
      </dsp:txXfrm>
    </dsp:sp>
    <dsp:sp modelId="{BEA46CA5-C847-4FBA-BFDC-3C1944086EBE}">
      <dsp:nvSpPr>
        <dsp:cNvPr id="0" name=""/>
        <dsp:cNvSpPr/>
      </dsp:nvSpPr>
      <dsp:spPr>
        <a:xfrm>
          <a:off x="1721739" y="2568320"/>
          <a:ext cx="1920240" cy="1920240"/>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Institutional</a:t>
          </a:r>
          <a:endParaRPr lang="en-GB" sz="2100" kern="1200" dirty="0"/>
        </a:p>
      </dsp:txBody>
      <dsp:txXfrm>
        <a:off x="1815477" y="2662058"/>
        <a:ext cx="1732764" cy="1732764"/>
      </dsp:txXfrm>
    </dsp:sp>
    <dsp:sp modelId="{80CD5908-A40A-4774-A9D9-C9B962E29796}">
      <dsp:nvSpPr>
        <dsp:cNvPr id="0" name=""/>
        <dsp:cNvSpPr/>
      </dsp:nvSpPr>
      <dsp:spPr>
        <a:xfrm>
          <a:off x="3978021" y="2568320"/>
          <a:ext cx="1920240" cy="1920240"/>
        </a:xfrm>
        <a:prstGeom prst="round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Organisational</a:t>
          </a:r>
          <a:endParaRPr lang="en-GB" sz="2100" kern="1200" dirty="0"/>
        </a:p>
      </dsp:txBody>
      <dsp:txXfrm>
        <a:off x="4071759" y="2662058"/>
        <a:ext cx="1732764" cy="173276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A50095-6B07-4495-98E4-DBDE40BAB70D}">
      <dsp:nvSpPr>
        <dsp:cNvPr id="0" name=""/>
        <dsp:cNvSpPr/>
      </dsp:nvSpPr>
      <dsp:spPr>
        <a:xfrm>
          <a:off x="1409700" y="0"/>
          <a:ext cx="4800600" cy="4800600"/>
        </a:xfrm>
        <a:prstGeom prst="quadArrow">
          <a:avLst>
            <a:gd name="adj1" fmla="val 2000"/>
            <a:gd name="adj2" fmla="val 4000"/>
            <a:gd name="adj3" fmla="val 5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61D2941-3B58-4DD4-A6F3-F69530D6E7CD}">
      <dsp:nvSpPr>
        <dsp:cNvPr id="0" name=""/>
        <dsp:cNvSpPr/>
      </dsp:nvSpPr>
      <dsp:spPr>
        <a:xfrm>
          <a:off x="1721739" y="312039"/>
          <a:ext cx="1920240" cy="192024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Economics</a:t>
          </a:r>
          <a:endParaRPr lang="en-GB" sz="2100" kern="1200" dirty="0"/>
        </a:p>
      </dsp:txBody>
      <dsp:txXfrm>
        <a:off x="1815477" y="405777"/>
        <a:ext cx="1732764" cy="1732764"/>
      </dsp:txXfrm>
    </dsp:sp>
    <dsp:sp modelId="{C6507D59-3C12-4576-8FDD-87048BB7F616}">
      <dsp:nvSpPr>
        <dsp:cNvPr id="0" name=""/>
        <dsp:cNvSpPr/>
      </dsp:nvSpPr>
      <dsp:spPr>
        <a:xfrm>
          <a:off x="3978021" y="312039"/>
          <a:ext cx="1920240" cy="1920240"/>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Sociology</a:t>
          </a:r>
          <a:endParaRPr lang="en-GB" sz="2100" kern="1200" dirty="0"/>
        </a:p>
      </dsp:txBody>
      <dsp:txXfrm>
        <a:off x="4071759" y="405777"/>
        <a:ext cx="1732764" cy="1732764"/>
      </dsp:txXfrm>
    </dsp:sp>
    <dsp:sp modelId="{BEA46CA5-C847-4FBA-BFDC-3C1944086EBE}">
      <dsp:nvSpPr>
        <dsp:cNvPr id="0" name=""/>
        <dsp:cNvSpPr/>
      </dsp:nvSpPr>
      <dsp:spPr>
        <a:xfrm>
          <a:off x="1721739" y="2568320"/>
          <a:ext cx="1920240" cy="1920240"/>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Institutional</a:t>
          </a:r>
          <a:endParaRPr lang="en-GB" sz="2100" kern="1200" dirty="0"/>
        </a:p>
      </dsp:txBody>
      <dsp:txXfrm>
        <a:off x="1815477" y="2662058"/>
        <a:ext cx="1732764" cy="1732764"/>
      </dsp:txXfrm>
    </dsp:sp>
    <dsp:sp modelId="{80CD5908-A40A-4774-A9D9-C9B962E29796}">
      <dsp:nvSpPr>
        <dsp:cNvPr id="0" name=""/>
        <dsp:cNvSpPr/>
      </dsp:nvSpPr>
      <dsp:spPr>
        <a:xfrm>
          <a:off x="3978021" y="2568320"/>
          <a:ext cx="1920240" cy="1920240"/>
        </a:xfrm>
        <a:prstGeom prst="round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Organisational</a:t>
          </a:r>
          <a:endParaRPr lang="en-GB" sz="2100" kern="1200" dirty="0"/>
        </a:p>
      </dsp:txBody>
      <dsp:txXfrm>
        <a:off x="4071759" y="2662058"/>
        <a:ext cx="1732764" cy="173276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C0E4D6-6877-4CE2-A2B5-81E11988FB75}">
      <dsp:nvSpPr>
        <dsp:cNvPr id="0" name=""/>
        <dsp:cNvSpPr/>
      </dsp:nvSpPr>
      <dsp:spPr>
        <a:xfrm rot="5400000">
          <a:off x="4203956" y="-1280326"/>
          <a:ext cx="1790966" cy="4799472"/>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r>
            <a:rPr lang="en-GB" sz="2600" kern="1200" dirty="0" smtClean="0"/>
            <a:t>Lower education</a:t>
          </a:r>
          <a:endParaRPr lang="en-GB" sz="2600" kern="1200" dirty="0"/>
        </a:p>
        <a:p>
          <a:pPr marL="228600" lvl="1" indent="-228600" algn="l" defTabSz="1155700">
            <a:lnSpc>
              <a:spcPct val="90000"/>
            </a:lnSpc>
            <a:spcBef>
              <a:spcPct val="0"/>
            </a:spcBef>
            <a:spcAft>
              <a:spcPct val="15000"/>
            </a:spcAft>
            <a:buChar char="•"/>
          </a:pPr>
          <a:r>
            <a:rPr lang="en-GB" sz="2600" kern="1200" dirty="0" smtClean="0"/>
            <a:t>Less experience</a:t>
          </a:r>
          <a:endParaRPr lang="en-GB" sz="2600" kern="1200" dirty="0"/>
        </a:p>
        <a:p>
          <a:pPr marL="228600" lvl="1" indent="-228600" algn="l" defTabSz="1155700">
            <a:lnSpc>
              <a:spcPct val="90000"/>
            </a:lnSpc>
            <a:spcBef>
              <a:spcPct val="0"/>
            </a:spcBef>
            <a:spcAft>
              <a:spcPct val="15000"/>
            </a:spcAft>
            <a:buChar char="•"/>
          </a:pPr>
          <a:r>
            <a:rPr lang="en-GB" sz="2600" kern="1200" dirty="0" smtClean="0"/>
            <a:t>‘Rusty’ human capital</a:t>
          </a:r>
          <a:endParaRPr lang="en-GB" sz="2600" kern="1200" dirty="0"/>
        </a:p>
      </dsp:txBody>
      <dsp:txXfrm rot="-5400000">
        <a:off x="2699703" y="311355"/>
        <a:ext cx="4712044" cy="1616110"/>
      </dsp:txXfrm>
    </dsp:sp>
    <dsp:sp modelId="{2B00FFAE-084D-4AEA-BEB6-FC72383F0EAE}">
      <dsp:nvSpPr>
        <dsp:cNvPr id="0" name=""/>
        <dsp:cNvSpPr/>
      </dsp:nvSpPr>
      <dsp:spPr>
        <a:xfrm>
          <a:off x="0" y="56"/>
          <a:ext cx="2699703" cy="2238707"/>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a:lnSpc>
              <a:spcPct val="90000"/>
            </a:lnSpc>
            <a:spcBef>
              <a:spcPct val="0"/>
            </a:spcBef>
            <a:spcAft>
              <a:spcPct val="35000"/>
            </a:spcAft>
          </a:pPr>
          <a:r>
            <a:rPr lang="en-GB" sz="3000" kern="1200" dirty="0" smtClean="0"/>
            <a:t>Traditional causes</a:t>
          </a:r>
        </a:p>
        <a:p>
          <a:pPr lvl="0" algn="ctr" defTabSz="1333500">
            <a:lnSpc>
              <a:spcPct val="90000"/>
            </a:lnSpc>
            <a:spcBef>
              <a:spcPct val="0"/>
            </a:spcBef>
            <a:spcAft>
              <a:spcPct val="35000"/>
            </a:spcAft>
          </a:pPr>
          <a:r>
            <a:rPr lang="en-GB" sz="1200" kern="1200" dirty="0" smtClean="0"/>
            <a:t>(Becker, </a:t>
          </a:r>
          <a:r>
            <a:rPr lang="en-GB" sz="1200" kern="1200" dirty="0" err="1" smtClean="0"/>
            <a:t>Polachek</a:t>
          </a:r>
          <a:r>
            <a:rPr lang="en-GB" sz="1200" kern="1200" dirty="0" smtClean="0"/>
            <a:t>)</a:t>
          </a:r>
          <a:endParaRPr lang="en-GB" sz="1200" kern="1200" dirty="0"/>
        </a:p>
      </dsp:txBody>
      <dsp:txXfrm>
        <a:off x="109285" y="109341"/>
        <a:ext cx="2481133" cy="2020137"/>
      </dsp:txXfrm>
    </dsp:sp>
    <dsp:sp modelId="{2B242F39-0249-4596-AF1D-3834CDB3A55A}">
      <dsp:nvSpPr>
        <dsp:cNvPr id="0" name=""/>
        <dsp:cNvSpPr/>
      </dsp:nvSpPr>
      <dsp:spPr>
        <a:xfrm rot="5400000">
          <a:off x="4203956" y="1070316"/>
          <a:ext cx="1790966" cy="4799472"/>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r>
            <a:rPr lang="en-GB" sz="2600" kern="1200" dirty="0" smtClean="0"/>
            <a:t>Higher education (overtaking men)</a:t>
          </a:r>
          <a:endParaRPr lang="en-GB" sz="2600" kern="1200" dirty="0"/>
        </a:p>
        <a:p>
          <a:pPr marL="228600" lvl="1" indent="-228600" algn="l" defTabSz="1155700">
            <a:lnSpc>
              <a:spcPct val="90000"/>
            </a:lnSpc>
            <a:spcBef>
              <a:spcPct val="0"/>
            </a:spcBef>
            <a:spcAft>
              <a:spcPct val="15000"/>
            </a:spcAft>
            <a:buChar char="•"/>
          </a:pPr>
          <a:r>
            <a:rPr lang="en-GB" sz="2600" kern="1200" dirty="0" smtClean="0"/>
            <a:t>More equal experience/ tenure</a:t>
          </a:r>
          <a:endParaRPr lang="en-GB" sz="2600" kern="1200" dirty="0"/>
        </a:p>
        <a:p>
          <a:pPr marL="228600" lvl="1" indent="-228600" algn="l" defTabSz="1155700">
            <a:lnSpc>
              <a:spcPct val="90000"/>
            </a:lnSpc>
            <a:spcBef>
              <a:spcPct val="0"/>
            </a:spcBef>
            <a:spcAft>
              <a:spcPct val="15000"/>
            </a:spcAft>
            <a:buChar char="•"/>
          </a:pPr>
          <a:r>
            <a:rPr lang="en-GB" sz="2600" kern="1200" dirty="0" smtClean="0"/>
            <a:t>More continuous employment</a:t>
          </a:r>
          <a:endParaRPr lang="en-GB" sz="2600" kern="1200" dirty="0"/>
        </a:p>
      </dsp:txBody>
      <dsp:txXfrm rot="-5400000">
        <a:off x="2699703" y="2661997"/>
        <a:ext cx="4712044" cy="1616110"/>
      </dsp:txXfrm>
    </dsp:sp>
    <dsp:sp modelId="{25E12A18-40FF-48BA-9483-7F6B1D674E0E}">
      <dsp:nvSpPr>
        <dsp:cNvPr id="0" name=""/>
        <dsp:cNvSpPr/>
      </dsp:nvSpPr>
      <dsp:spPr>
        <a:xfrm>
          <a:off x="0" y="2350699"/>
          <a:ext cx="2699703" cy="2238707"/>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a:lnSpc>
              <a:spcPct val="90000"/>
            </a:lnSpc>
            <a:spcBef>
              <a:spcPct val="0"/>
            </a:spcBef>
            <a:spcAft>
              <a:spcPct val="35000"/>
            </a:spcAft>
          </a:pPr>
          <a:r>
            <a:rPr lang="en-GB" sz="3000" kern="1200" dirty="0" smtClean="0"/>
            <a:t>Trends/ developments</a:t>
          </a:r>
          <a:endParaRPr lang="en-GB" sz="3000" kern="1200" dirty="0"/>
        </a:p>
      </dsp:txBody>
      <dsp:txXfrm>
        <a:off x="109285" y="2459984"/>
        <a:ext cx="2481133" cy="202013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C0E4D6-6877-4CE2-A2B5-81E11988FB75}">
      <dsp:nvSpPr>
        <dsp:cNvPr id="0" name=""/>
        <dsp:cNvSpPr/>
      </dsp:nvSpPr>
      <dsp:spPr>
        <a:xfrm rot="5400000">
          <a:off x="4203956" y="-1280326"/>
          <a:ext cx="1790966" cy="4799472"/>
        </a:xfrm>
        <a:prstGeom prst="round2SameRect">
          <a:avLst/>
        </a:prstGeom>
        <a:solidFill>
          <a:schemeClr val="accent2">
            <a:alpha val="90000"/>
            <a:tint val="40000"/>
            <a:hueOff val="0"/>
            <a:satOff val="0"/>
            <a:lumOff val="0"/>
            <a:alphaOff val="0"/>
          </a:schemeClr>
        </a:solidFill>
        <a:ln w="1905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smtClean="0"/>
            <a:t>Women’s role in family as carers/ only ‘need’ component wage</a:t>
          </a:r>
          <a:endParaRPr lang="en-GB" sz="1800" kern="1200" dirty="0"/>
        </a:p>
        <a:p>
          <a:pPr marL="171450" lvl="1" indent="-171450" algn="l" defTabSz="800100">
            <a:lnSpc>
              <a:spcPct val="90000"/>
            </a:lnSpc>
            <a:spcBef>
              <a:spcPct val="0"/>
            </a:spcBef>
            <a:spcAft>
              <a:spcPct val="15000"/>
            </a:spcAft>
            <a:buChar char="•"/>
          </a:pPr>
          <a:r>
            <a:rPr lang="en-GB" sz="1800" kern="1200" dirty="0" smtClean="0"/>
            <a:t>Social closure excludes women from high status professions</a:t>
          </a:r>
          <a:endParaRPr lang="en-GB" sz="1800" kern="1200" dirty="0"/>
        </a:p>
      </dsp:txBody>
      <dsp:txXfrm rot="-5400000">
        <a:off x="2699703" y="311355"/>
        <a:ext cx="4712044" cy="1616110"/>
      </dsp:txXfrm>
    </dsp:sp>
    <dsp:sp modelId="{2B00FFAE-084D-4AEA-BEB6-FC72383F0EAE}">
      <dsp:nvSpPr>
        <dsp:cNvPr id="0" name=""/>
        <dsp:cNvSpPr/>
      </dsp:nvSpPr>
      <dsp:spPr>
        <a:xfrm>
          <a:off x="0" y="56"/>
          <a:ext cx="2699703" cy="2238707"/>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a:lnSpc>
              <a:spcPct val="90000"/>
            </a:lnSpc>
            <a:spcBef>
              <a:spcPct val="0"/>
            </a:spcBef>
            <a:spcAft>
              <a:spcPct val="35000"/>
            </a:spcAft>
          </a:pPr>
          <a:r>
            <a:rPr lang="en-GB" sz="3000" kern="1200" dirty="0" smtClean="0"/>
            <a:t>Traditional causes</a:t>
          </a:r>
        </a:p>
        <a:p>
          <a:pPr lvl="0" algn="ctr" defTabSz="1333500">
            <a:lnSpc>
              <a:spcPct val="90000"/>
            </a:lnSpc>
            <a:spcBef>
              <a:spcPct val="0"/>
            </a:spcBef>
            <a:spcAft>
              <a:spcPct val="35000"/>
            </a:spcAft>
          </a:pPr>
          <a:r>
            <a:rPr lang="en-GB" sz="1200" kern="1200" dirty="0" smtClean="0"/>
            <a:t>(Kessler-Harris, </a:t>
          </a:r>
          <a:r>
            <a:rPr lang="en-GB" sz="1200" kern="1200" dirty="0" err="1" smtClean="0"/>
            <a:t>Siltanen</a:t>
          </a:r>
          <a:r>
            <a:rPr lang="en-GB" sz="1200" kern="1200" dirty="0" smtClean="0"/>
            <a:t>, </a:t>
          </a:r>
          <a:r>
            <a:rPr lang="en-GB" sz="1200" kern="1200" dirty="0" err="1" smtClean="0"/>
            <a:t>Witz</a:t>
          </a:r>
          <a:r>
            <a:rPr lang="en-GB" sz="1200" kern="1200" dirty="0" smtClean="0"/>
            <a:t>)</a:t>
          </a:r>
          <a:endParaRPr lang="en-GB" sz="1200" kern="1200" dirty="0"/>
        </a:p>
      </dsp:txBody>
      <dsp:txXfrm>
        <a:off x="109285" y="109341"/>
        <a:ext cx="2481133" cy="2020137"/>
      </dsp:txXfrm>
    </dsp:sp>
    <dsp:sp modelId="{2B242F39-0249-4596-AF1D-3834CDB3A55A}">
      <dsp:nvSpPr>
        <dsp:cNvPr id="0" name=""/>
        <dsp:cNvSpPr/>
      </dsp:nvSpPr>
      <dsp:spPr>
        <a:xfrm rot="5400000">
          <a:off x="4203956" y="1070316"/>
          <a:ext cx="1790966" cy="4799472"/>
        </a:xfrm>
        <a:prstGeom prst="round2SameRect">
          <a:avLst/>
        </a:prstGeom>
        <a:solidFill>
          <a:schemeClr val="accent2">
            <a:alpha val="90000"/>
            <a:tint val="40000"/>
            <a:hueOff val="0"/>
            <a:satOff val="0"/>
            <a:lumOff val="0"/>
            <a:alphaOff val="0"/>
          </a:schemeClr>
        </a:solidFill>
        <a:ln w="1905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smtClean="0"/>
            <a:t>Decline in family wage opportunities for men</a:t>
          </a:r>
          <a:endParaRPr lang="en-GB" sz="1800" kern="1200" dirty="0"/>
        </a:p>
        <a:p>
          <a:pPr marL="171450" lvl="1" indent="-171450" algn="l" defTabSz="800100">
            <a:lnSpc>
              <a:spcPct val="90000"/>
            </a:lnSpc>
            <a:spcBef>
              <a:spcPct val="0"/>
            </a:spcBef>
            <a:spcAft>
              <a:spcPct val="15000"/>
            </a:spcAft>
            <a:buChar char="•"/>
          </a:pPr>
          <a:r>
            <a:rPr lang="en-GB" sz="1800" kern="1200" dirty="0" smtClean="0"/>
            <a:t>Welfare state reduces care burden</a:t>
          </a:r>
          <a:endParaRPr lang="en-GB" sz="1800" kern="1200" dirty="0"/>
        </a:p>
        <a:p>
          <a:pPr marL="171450" lvl="1" indent="-171450" algn="l" defTabSz="800100">
            <a:lnSpc>
              <a:spcPct val="90000"/>
            </a:lnSpc>
            <a:spcBef>
              <a:spcPct val="0"/>
            </a:spcBef>
            <a:spcAft>
              <a:spcPct val="15000"/>
            </a:spcAft>
            <a:buChar char="•"/>
          </a:pPr>
          <a:r>
            <a:rPr lang="en-GB" sz="1800" kern="1200" dirty="0" smtClean="0"/>
            <a:t>Entry of women to professions via higher education (</a:t>
          </a:r>
          <a:r>
            <a:rPr lang="en-GB" sz="1800" kern="1200" dirty="0" err="1" smtClean="0"/>
            <a:t>Reskin</a:t>
          </a:r>
          <a:r>
            <a:rPr lang="en-GB" sz="1800" kern="1200" dirty="0" smtClean="0"/>
            <a:t> &amp; </a:t>
          </a:r>
          <a:r>
            <a:rPr lang="en-GB" sz="1800" kern="1200" dirty="0" err="1" smtClean="0"/>
            <a:t>Roos</a:t>
          </a:r>
          <a:r>
            <a:rPr lang="en-GB" sz="1800" kern="1200" dirty="0" smtClean="0"/>
            <a:t> 1990, Crompton &amp; Sanderson 1990)</a:t>
          </a:r>
          <a:endParaRPr lang="en-GB" sz="1800" kern="1200" dirty="0"/>
        </a:p>
      </dsp:txBody>
      <dsp:txXfrm rot="-5400000">
        <a:off x="2699703" y="2661997"/>
        <a:ext cx="4712044" cy="1616110"/>
      </dsp:txXfrm>
    </dsp:sp>
    <dsp:sp modelId="{25E12A18-40FF-48BA-9483-7F6B1D674E0E}">
      <dsp:nvSpPr>
        <dsp:cNvPr id="0" name=""/>
        <dsp:cNvSpPr/>
      </dsp:nvSpPr>
      <dsp:spPr>
        <a:xfrm>
          <a:off x="0" y="2350699"/>
          <a:ext cx="2699703" cy="2238707"/>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57150" rIns="114300" bIns="57150" numCol="1" spcCol="1270" anchor="ctr" anchorCtr="0">
          <a:noAutofit/>
        </a:bodyPr>
        <a:lstStyle/>
        <a:p>
          <a:pPr lvl="0" algn="ctr" defTabSz="1333500">
            <a:lnSpc>
              <a:spcPct val="90000"/>
            </a:lnSpc>
            <a:spcBef>
              <a:spcPct val="0"/>
            </a:spcBef>
            <a:spcAft>
              <a:spcPct val="35000"/>
            </a:spcAft>
          </a:pPr>
          <a:r>
            <a:rPr lang="en-GB" sz="3000" kern="1200" dirty="0" smtClean="0"/>
            <a:t>Trends/ developments</a:t>
          </a:r>
          <a:endParaRPr lang="en-GB" sz="3000" kern="1200" dirty="0"/>
        </a:p>
      </dsp:txBody>
      <dsp:txXfrm>
        <a:off x="109285" y="2459984"/>
        <a:ext cx="2481133" cy="202013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86777F-7BFC-453D-BFBA-3FD68BE9DB55}">
      <dsp:nvSpPr>
        <dsp:cNvPr id="0" name=""/>
        <dsp:cNvSpPr/>
      </dsp:nvSpPr>
      <dsp:spPr>
        <a:xfrm rot="5400000">
          <a:off x="3988762" y="-1469434"/>
          <a:ext cx="2070057" cy="5382814"/>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GB" sz="2000" kern="1200" dirty="0" err="1" smtClean="0"/>
            <a:t>Distortionist</a:t>
          </a:r>
          <a:r>
            <a:rPr lang="en-GB" sz="2000" kern="1200" dirty="0" smtClean="0"/>
            <a:t> views: Insider/outsider theories of trade unions/ wage bargaining</a:t>
          </a:r>
          <a:endParaRPr lang="en-GB" sz="2000" kern="1200" dirty="0"/>
        </a:p>
        <a:p>
          <a:pPr marL="228600" lvl="1" indent="-228600" algn="l" defTabSz="889000">
            <a:lnSpc>
              <a:spcPct val="90000"/>
            </a:lnSpc>
            <a:spcBef>
              <a:spcPct val="0"/>
            </a:spcBef>
            <a:spcAft>
              <a:spcPct val="15000"/>
            </a:spcAft>
            <a:buChar char="•"/>
          </a:pPr>
          <a:r>
            <a:rPr lang="en-GB" sz="2000" kern="1200" dirty="0" smtClean="0"/>
            <a:t>Employer practices- share rents with men, exercise monopsony  power over women</a:t>
          </a:r>
          <a:endParaRPr lang="en-GB" sz="2000" kern="1200" dirty="0"/>
        </a:p>
      </dsp:txBody>
      <dsp:txXfrm rot="-5400000">
        <a:off x="2332384" y="287996"/>
        <a:ext cx="5281762" cy="1867953"/>
      </dsp:txXfrm>
    </dsp:sp>
    <dsp:sp modelId="{0E01BB33-3FC8-4DC5-AF18-4CD1B3E15C21}">
      <dsp:nvSpPr>
        <dsp:cNvPr id="0" name=""/>
        <dsp:cNvSpPr/>
      </dsp:nvSpPr>
      <dsp:spPr>
        <a:xfrm>
          <a:off x="1" y="1247"/>
          <a:ext cx="2332382" cy="2441450"/>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GB" sz="2700" kern="1200" dirty="0" smtClean="0"/>
            <a:t>Traditional causes</a:t>
          </a:r>
          <a:endParaRPr lang="en-GB" sz="2700" kern="1200" dirty="0"/>
        </a:p>
      </dsp:txBody>
      <dsp:txXfrm>
        <a:off x="113859" y="115105"/>
        <a:ext cx="2104666" cy="2213734"/>
      </dsp:txXfrm>
    </dsp:sp>
    <dsp:sp modelId="{D7051D8B-6730-428D-8DC5-3D47CD55A0CF}">
      <dsp:nvSpPr>
        <dsp:cNvPr id="0" name=""/>
        <dsp:cNvSpPr/>
      </dsp:nvSpPr>
      <dsp:spPr>
        <a:xfrm rot="5400000">
          <a:off x="3772708" y="1169432"/>
          <a:ext cx="2546550" cy="5337227"/>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GB" sz="1800" kern="1200" dirty="0" smtClean="0"/>
            <a:t>Centralised bargaining found to reduce gender pay gap</a:t>
          </a:r>
          <a:endParaRPr lang="en-GB" sz="1800" kern="1200" dirty="0"/>
        </a:p>
        <a:p>
          <a:pPr marL="171450" lvl="1" indent="-171450" algn="l" defTabSz="800100">
            <a:lnSpc>
              <a:spcPct val="90000"/>
            </a:lnSpc>
            <a:spcBef>
              <a:spcPct val="0"/>
            </a:spcBef>
            <a:spcAft>
              <a:spcPct val="15000"/>
            </a:spcAft>
            <a:buChar char="•"/>
          </a:pPr>
          <a:r>
            <a:rPr lang="en-GB" sz="1800" kern="1200" dirty="0" smtClean="0"/>
            <a:t>Trade unions actively engaged in negotiating a) equalisation of male/ female wage rates, b) single pay spines  in public sector</a:t>
          </a:r>
          <a:endParaRPr lang="en-GB" sz="1800" kern="1200" dirty="0"/>
        </a:p>
        <a:p>
          <a:pPr marL="171450" lvl="1" indent="-171450" algn="l" defTabSz="800100">
            <a:lnSpc>
              <a:spcPct val="90000"/>
            </a:lnSpc>
            <a:spcBef>
              <a:spcPct val="0"/>
            </a:spcBef>
            <a:spcAft>
              <a:spcPct val="15000"/>
            </a:spcAft>
            <a:buChar char="•"/>
          </a:pPr>
          <a:r>
            <a:rPr lang="en-GB" sz="1800" kern="1200" dirty="0" smtClean="0"/>
            <a:t>Widening wage inequality between/within firms associated with declines in collective regulation</a:t>
          </a:r>
        </a:p>
        <a:p>
          <a:pPr marL="171450" lvl="1" indent="-171450" algn="l" defTabSz="800100">
            <a:lnSpc>
              <a:spcPct val="90000"/>
            </a:lnSpc>
            <a:spcBef>
              <a:spcPct val="0"/>
            </a:spcBef>
            <a:spcAft>
              <a:spcPct val="15000"/>
            </a:spcAft>
            <a:buChar char="•"/>
          </a:pPr>
          <a:r>
            <a:rPr lang="en-GB" sz="1800" kern="1200" dirty="0" smtClean="0"/>
            <a:t>New minimum floor to protect outsiders; part-timers to have equal rights with full-timers  </a:t>
          </a:r>
        </a:p>
      </dsp:txBody>
      <dsp:txXfrm rot="-5400000">
        <a:off x="2377370" y="2689082"/>
        <a:ext cx="5212915" cy="2297926"/>
      </dsp:txXfrm>
    </dsp:sp>
    <dsp:sp modelId="{8BAB3D2F-DEA2-43E7-9322-C0A0653C74DB}">
      <dsp:nvSpPr>
        <dsp:cNvPr id="0" name=""/>
        <dsp:cNvSpPr/>
      </dsp:nvSpPr>
      <dsp:spPr>
        <a:xfrm>
          <a:off x="1" y="2617320"/>
          <a:ext cx="2377368" cy="2441450"/>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GB" sz="2700" kern="1200" dirty="0" smtClean="0"/>
            <a:t>Trends/ developments</a:t>
          </a:r>
          <a:endParaRPr lang="en-GB" sz="2700" kern="1200" dirty="0"/>
        </a:p>
      </dsp:txBody>
      <dsp:txXfrm>
        <a:off x="116055" y="2733374"/>
        <a:ext cx="2145260" cy="2209342"/>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5.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2889938" cy="487681"/>
          </a:xfrm>
          <a:prstGeom prst="rect">
            <a:avLst/>
          </a:prstGeom>
        </p:spPr>
        <p:txBody>
          <a:bodyPr vert="horz" lIns="91010" tIns="45505" rIns="91010" bIns="45505" rtlCol="0"/>
          <a:lstStyle>
            <a:lvl1pPr algn="l">
              <a:defRPr sz="1200"/>
            </a:lvl1pPr>
          </a:lstStyle>
          <a:p>
            <a:endParaRPr lang="en-GB"/>
          </a:p>
        </p:txBody>
      </p:sp>
      <p:sp>
        <p:nvSpPr>
          <p:cNvPr id="3" name="Date Placeholder 2"/>
          <p:cNvSpPr>
            <a:spLocks noGrp="1"/>
          </p:cNvSpPr>
          <p:nvPr>
            <p:ph type="dt" sz="quarter" idx="1"/>
          </p:nvPr>
        </p:nvSpPr>
        <p:spPr>
          <a:xfrm>
            <a:off x="3777607" y="2"/>
            <a:ext cx="2889938" cy="487681"/>
          </a:xfrm>
          <a:prstGeom prst="rect">
            <a:avLst/>
          </a:prstGeom>
        </p:spPr>
        <p:txBody>
          <a:bodyPr vert="horz" lIns="91010" tIns="45505" rIns="91010" bIns="45505" rtlCol="0"/>
          <a:lstStyle>
            <a:lvl1pPr algn="r">
              <a:defRPr sz="1200"/>
            </a:lvl1pPr>
          </a:lstStyle>
          <a:p>
            <a:fld id="{F8747004-F922-41A6-A36C-5B94C11149DC}" type="datetimeFigureOut">
              <a:rPr lang="en-GB" smtClean="0"/>
              <a:pPr/>
              <a:t>26/05/2017</a:t>
            </a:fld>
            <a:endParaRPr lang="en-GB"/>
          </a:p>
        </p:txBody>
      </p:sp>
      <p:sp>
        <p:nvSpPr>
          <p:cNvPr id="4" name="Footer Placeholder 3"/>
          <p:cNvSpPr>
            <a:spLocks noGrp="1"/>
          </p:cNvSpPr>
          <p:nvPr>
            <p:ph type="ftr" sz="quarter" idx="2"/>
          </p:nvPr>
        </p:nvSpPr>
        <p:spPr>
          <a:xfrm>
            <a:off x="1" y="9264228"/>
            <a:ext cx="2889938" cy="487681"/>
          </a:xfrm>
          <a:prstGeom prst="rect">
            <a:avLst/>
          </a:prstGeom>
        </p:spPr>
        <p:txBody>
          <a:bodyPr vert="horz" lIns="91010" tIns="45505" rIns="91010" bIns="45505" rtlCol="0" anchor="b"/>
          <a:lstStyle>
            <a:lvl1pPr algn="l">
              <a:defRPr sz="1200"/>
            </a:lvl1pPr>
          </a:lstStyle>
          <a:p>
            <a:endParaRPr lang="en-GB"/>
          </a:p>
        </p:txBody>
      </p:sp>
      <p:sp>
        <p:nvSpPr>
          <p:cNvPr id="5" name="Slide Number Placeholder 4"/>
          <p:cNvSpPr>
            <a:spLocks noGrp="1"/>
          </p:cNvSpPr>
          <p:nvPr>
            <p:ph type="sldNum" sz="quarter" idx="3"/>
          </p:nvPr>
        </p:nvSpPr>
        <p:spPr>
          <a:xfrm>
            <a:off x="3777607" y="9264228"/>
            <a:ext cx="2889938" cy="487681"/>
          </a:xfrm>
          <a:prstGeom prst="rect">
            <a:avLst/>
          </a:prstGeom>
        </p:spPr>
        <p:txBody>
          <a:bodyPr vert="horz" lIns="91010" tIns="45505" rIns="91010" bIns="45505" rtlCol="0" anchor="b"/>
          <a:lstStyle>
            <a:lvl1pPr algn="r">
              <a:defRPr sz="1200"/>
            </a:lvl1pPr>
          </a:lstStyle>
          <a:p>
            <a:fld id="{FB6B80B3-B4B0-4072-852B-0E440FECBF7A}" type="slidenum">
              <a:rPr lang="en-GB" smtClean="0"/>
              <a:pPr/>
              <a:t>‹#›</a:t>
            </a:fld>
            <a:endParaRPr lang="en-GB"/>
          </a:p>
        </p:txBody>
      </p:sp>
    </p:spTree>
    <p:extLst>
      <p:ext uri="{BB962C8B-B14F-4D97-AF65-F5344CB8AC3E}">
        <p14:creationId xmlns:p14="http://schemas.microsoft.com/office/powerpoint/2010/main" val="20983692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2889938" cy="487681"/>
          </a:xfrm>
          <a:prstGeom prst="rect">
            <a:avLst/>
          </a:prstGeom>
        </p:spPr>
        <p:txBody>
          <a:bodyPr vert="horz" lIns="91010" tIns="45505" rIns="91010" bIns="45505" rtlCol="0"/>
          <a:lstStyle>
            <a:lvl1pPr algn="l">
              <a:defRPr sz="1200"/>
            </a:lvl1pPr>
          </a:lstStyle>
          <a:p>
            <a:endParaRPr lang="en-GB"/>
          </a:p>
        </p:txBody>
      </p:sp>
      <p:sp>
        <p:nvSpPr>
          <p:cNvPr id="3" name="Date Placeholder 2"/>
          <p:cNvSpPr>
            <a:spLocks noGrp="1"/>
          </p:cNvSpPr>
          <p:nvPr>
            <p:ph type="dt" idx="1"/>
          </p:nvPr>
        </p:nvSpPr>
        <p:spPr>
          <a:xfrm>
            <a:off x="3777994" y="2"/>
            <a:ext cx="2889938" cy="487681"/>
          </a:xfrm>
          <a:prstGeom prst="rect">
            <a:avLst/>
          </a:prstGeom>
        </p:spPr>
        <p:txBody>
          <a:bodyPr vert="horz" lIns="91010" tIns="45505" rIns="91010" bIns="45505" rtlCol="0"/>
          <a:lstStyle>
            <a:lvl1pPr algn="r">
              <a:defRPr sz="1200"/>
            </a:lvl1pPr>
          </a:lstStyle>
          <a:p>
            <a:fld id="{71CCB55D-2664-4237-BDA4-D48589EACC62}" type="datetimeFigureOut">
              <a:rPr lang="en-GB" smtClean="0"/>
              <a:t>26/05/2017</a:t>
            </a:fld>
            <a:endParaRPr lang="en-GB"/>
          </a:p>
        </p:txBody>
      </p:sp>
      <p:sp>
        <p:nvSpPr>
          <p:cNvPr id="4" name="Slide Image Placeholder 3"/>
          <p:cNvSpPr>
            <a:spLocks noGrp="1" noRot="1" noChangeAspect="1"/>
          </p:cNvSpPr>
          <p:nvPr>
            <p:ph type="sldImg" idx="2"/>
          </p:nvPr>
        </p:nvSpPr>
        <p:spPr>
          <a:xfrm>
            <a:off x="898525" y="731838"/>
            <a:ext cx="4872038" cy="3656012"/>
          </a:xfrm>
          <a:prstGeom prst="rect">
            <a:avLst/>
          </a:prstGeom>
          <a:noFill/>
          <a:ln w="12700">
            <a:solidFill>
              <a:prstClr val="black"/>
            </a:solidFill>
          </a:ln>
        </p:spPr>
        <p:txBody>
          <a:bodyPr vert="horz" lIns="91010" tIns="45505" rIns="91010" bIns="45505" rtlCol="0" anchor="ctr"/>
          <a:lstStyle/>
          <a:p>
            <a:endParaRPr lang="en-GB"/>
          </a:p>
        </p:txBody>
      </p:sp>
      <p:sp>
        <p:nvSpPr>
          <p:cNvPr id="5" name="Notes Placeholder 4"/>
          <p:cNvSpPr>
            <a:spLocks noGrp="1"/>
          </p:cNvSpPr>
          <p:nvPr>
            <p:ph type="body" sz="quarter" idx="3"/>
          </p:nvPr>
        </p:nvSpPr>
        <p:spPr>
          <a:xfrm>
            <a:off x="666909" y="4632961"/>
            <a:ext cx="5335270" cy="4389121"/>
          </a:xfrm>
          <a:prstGeom prst="rect">
            <a:avLst/>
          </a:prstGeom>
        </p:spPr>
        <p:txBody>
          <a:bodyPr vert="horz" lIns="91010" tIns="45505" rIns="91010" bIns="4550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1" y="9263663"/>
            <a:ext cx="2889938" cy="487681"/>
          </a:xfrm>
          <a:prstGeom prst="rect">
            <a:avLst/>
          </a:prstGeom>
        </p:spPr>
        <p:txBody>
          <a:bodyPr vert="horz" lIns="91010" tIns="45505" rIns="91010" bIns="45505" rtlCol="0" anchor="b"/>
          <a:lstStyle>
            <a:lvl1pPr algn="l">
              <a:defRPr sz="1200"/>
            </a:lvl1pPr>
          </a:lstStyle>
          <a:p>
            <a:endParaRPr lang="en-GB"/>
          </a:p>
        </p:txBody>
      </p:sp>
      <p:sp>
        <p:nvSpPr>
          <p:cNvPr id="7" name="Slide Number Placeholder 6"/>
          <p:cNvSpPr>
            <a:spLocks noGrp="1"/>
          </p:cNvSpPr>
          <p:nvPr>
            <p:ph type="sldNum" sz="quarter" idx="5"/>
          </p:nvPr>
        </p:nvSpPr>
        <p:spPr>
          <a:xfrm>
            <a:off x="3777994" y="9263663"/>
            <a:ext cx="2889938" cy="487681"/>
          </a:xfrm>
          <a:prstGeom prst="rect">
            <a:avLst/>
          </a:prstGeom>
        </p:spPr>
        <p:txBody>
          <a:bodyPr vert="horz" lIns="91010" tIns="45505" rIns="91010" bIns="45505" rtlCol="0" anchor="b"/>
          <a:lstStyle>
            <a:lvl1pPr algn="r">
              <a:defRPr sz="1200"/>
            </a:lvl1pPr>
          </a:lstStyle>
          <a:p>
            <a:fld id="{901A89D7-AEB7-4C8B-B233-09050D9F1D7F}" type="slidenum">
              <a:rPr lang="en-GB" smtClean="0"/>
              <a:t>‹#›</a:t>
            </a:fld>
            <a:endParaRPr lang="en-GB"/>
          </a:p>
        </p:txBody>
      </p:sp>
    </p:spTree>
    <p:extLst>
      <p:ext uri="{BB962C8B-B14F-4D97-AF65-F5344CB8AC3E}">
        <p14:creationId xmlns:p14="http://schemas.microsoft.com/office/powerpoint/2010/main" val="37144625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7EC6871-656D-44E4-888D-51D30734BAF4}" type="slidenum">
              <a:rPr lang="en-GB" smtClean="0"/>
              <a:pPr/>
              <a:t>23</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7EC6871-656D-44E4-888D-51D30734BAF4}" type="slidenum">
              <a:rPr lang="en-GB" smtClean="0"/>
              <a:pPr/>
              <a:t>24</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7EC6871-656D-44E4-888D-51D30734BAF4}" type="slidenum">
              <a:rPr lang="en-GB" smtClean="0"/>
              <a:pPr/>
              <a:t>25</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endParaRPr lang="en-GB"/>
          </a:p>
        </p:txBody>
      </p:sp>
      <p:sp>
        <p:nvSpPr>
          <p:cNvPr id="17" name="Footer Placeholder 16"/>
          <p:cNvSpPr>
            <a:spLocks noGrp="1"/>
          </p:cNvSpPr>
          <p:nvPr>
            <p:ph type="ftr" sz="quarter" idx="11"/>
          </p:nvPr>
        </p:nvSpPr>
        <p:spPr>
          <a:xfrm>
            <a:off x="2898648" y="6355080"/>
            <a:ext cx="3474720" cy="365760"/>
          </a:xfrm>
        </p:spPr>
        <p:txBody>
          <a:bodyPr/>
          <a:lstStyle/>
          <a:p>
            <a:endParaRPr lang="en-GB"/>
          </a:p>
        </p:txBody>
      </p:sp>
      <p:sp>
        <p:nvSpPr>
          <p:cNvPr id="29" name="Slide Number Placeholder 28"/>
          <p:cNvSpPr>
            <a:spLocks noGrp="1"/>
          </p:cNvSpPr>
          <p:nvPr>
            <p:ph type="sldNum" sz="quarter" idx="12"/>
          </p:nvPr>
        </p:nvSpPr>
        <p:spPr>
          <a:xfrm>
            <a:off x="1216152" y="6355080"/>
            <a:ext cx="1219200" cy="365760"/>
          </a:xfrm>
        </p:spPr>
        <p:txBody>
          <a:bodyPr/>
          <a:lstStyle/>
          <a:p>
            <a:fld id="{54C99CC0-5FCD-4B42-8863-1212791568BE}" type="slidenum">
              <a:rPr lang="en-GB" smtClean="0"/>
              <a:pPr/>
              <a:t>‹#›</a:t>
            </a:fld>
            <a:endParaRPr lang="en-GB"/>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9A229EE-A05D-45BA-8BA2-9E4C668BF7FA}"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2B0CD25-366C-441D-AA23-5DABF6466918}" type="slidenum">
              <a:rPr lang="en-GB" smtClean="0"/>
              <a:pPr/>
              <a:t>‹#›</a:t>
            </a:fld>
            <a:endParaRPr lang="en-GB"/>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67EE62D-3420-444E-8AB5-4AE8A73BD095}" type="slidenum">
              <a:rPr lang="en-GB" smtClean="0"/>
              <a:pPr/>
              <a:t>‹#›</a:t>
            </a:fld>
            <a:endParaRPr lang="en-GB"/>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endParaRPr lang="en-GB"/>
          </a:p>
        </p:txBody>
      </p:sp>
      <p:sp>
        <p:nvSpPr>
          <p:cNvPr id="5" name="Footer Placeholder 4"/>
          <p:cNvSpPr>
            <a:spLocks noGrp="1"/>
          </p:cNvSpPr>
          <p:nvPr>
            <p:ph type="ftr" sz="quarter" idx="11"/>
          </p:nvPr>
        </p:nvSpPr>
        <p:spPr>
          <a:xfrm>
            <a:off x="2898648" y="6355080"/>
            <a:ext cx="3474720" cy="365760"/>
          </a:xfrm>
        </p:spPr>
        <p:txBody>
          <a:bodyPr/>
          <a:lstStyle/>
          <a:p>
            <a:endParaRPr lang="en-GB"/>
          </a:p>
        </p:txBody>
      </p:sp>
      <p:sp>
        <p:nvSpPr>
          <p:cNvPr id="6" name="Slide Number Placeholder 5"/>
          <p:cNvSpPr>
            <a:spLocks noGrp="1"/>
          </p:cNvSpPr>
          <p:nvPr>
            <p:ph type="sldNum" sz="quarter" idx="12"/>
          </p:nvPr>
        </p:nvSpPr>
        <p:spPr>
          <a:xfrm>
            <a:off x="1069848" y="6355080"/>
            <a:ext cx="1520952" cy="365760"/>
          </a:xfrm>
        </p:spPr>
        <p:txBody>
          <a:bodyPr/>
          <a:lstStyle/>
          <a:p>
            <a:fld id="{147BA7F7-47D3-4265-BD93-A66B703E290C}" type="slidenum">
              <a:rPr lang="en-GB" smtClean="0"/>
              <a:pPr/>
              <a:t>‹#›</a:t>
            </a:fld>
            <a:endParaRPr lang="en-GB"/>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41A77C1-69C0-49E2-AE69-45D973E99CC8}" type="slidenum">
              <a:rPr lang="en-GB" smtClean="0"/>
              <a:pPr/>
              <a:t>‹#›</a:t>
            </a:fld>
            <a:endParaRPr lang="en-GB"/>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C2BD345-C3B8-4006-94B3-34D8967B7B77}" type="slidenum">
              <a:rPr lang="en-GB" smtClean="0"/>
              <a:pPr/>
              <a:t>‹#›</a:t>
            </a:fld>
            <a:endParaRPr lang="en-GB"/>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419A308-C857-45D9-9343-3459353D534A}" type="slidenum">
              <a:rPr lang="en-GB" smtClean="0"/>
              <a:pPr/>
              <a:t>‹#›</a:t>
            </a:fld>
            <a:endParaRPr lang="en-GB"/>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56E6FB9-CD9E-4013-9A05-F0AE014980A3}" type="slidenum">
              <a:rPr lang="en-GB" smtClean="0"/>
              <a:pPr/>
              <a:t>‹#›</a:t>
            </a:fld>
            <a:endParaRPr lang="en-GB"/>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5FA6993-05B6-4560-BB8D-0E0A48EE187C}" type="slidenum">
              <a:rPr lang="en-GB" smtClean="0"/>
              <a:pPr/>
              <a:t>‹#›</a:t>
            </a:fld>
            <a:endParaRPr lang="en-GB"/>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40CE0E3-6565-416D-A552-A8F98DF78AE5}" type="slidenum">
              <a:rPr lang="en-GB" smtClean="0"/>
              <a:pPr/>
              <a:t>‹#›</a:t>
            </a:fld>
            <a:endParaRPr lang="en-GB"/>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endParaRPr lang="en-GB"/>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GB"/>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F676618A-D010-4DF6-803F-8B0BD03B4814}" type="slidenum">
              <a:rPr lang="en-GB" smtClean="0"/>
              <a:pPr/>
              <a:t>‹#›</a:t>
            </a:fld>
            <a:endParaRPr lang="en-GB"/>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 Id="rId3" Type="http://schemas.openxmlformats.org/officeDocument/2006/relationships/image" Target="../media/image4.emf"/></Relationships>
</file>

<file path=ppt/slides/_rels/slide11.xml.rels><?xml version="1.0" encoding="UTF-8" standalone="yes"?>
<Relationships xmlns="http://schemas.openxmlformats.org/package/2006/relationships"><Relationship Id="rId3" Type="http://schemas.openxmlformats.org/officeDocument/2006/relationships/image" Target="../media/image5.emf"/><Relationship Id="rId4" Type="http://schemas.openxmlformats.org/officeDocument/2006/relationships/image" Target="../media/image6.emf"/><Relationship Id="rId5" Type="http://schemas.openxmlformats.org/officeDocument/2006/relationships/image" Target="../media/image7.emf"/><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diagramData" Target="../diagrams/data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1" Type="http://schemas.openxmlformats.org/officeDocument/2006/relationships/slideLayout" Target="../slideLayouts/slideLayout2.xml"/><Relationship Id="rId2" Type="http://schemas.openxmlformats.org/officeDocument/2006/relationships/diagramData" Target="../diagrams/data4.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4" Type="http://schemas.openxmlformats.org/officeDocument/2006/relationships/diagramQuickStyle" Target="../diagrams/quickStyle5.xml"/><Relationship Id="rId5" Type="http://schemas.openxmlformats.org/officeDocument/2006/relationships/diagramColors" Target="../diagrams/colors5.xml"/><Relationship Id="rId6" Type="http://schemas.microsoft.com/office/2007/relationships/diagramDrawing" Target="../diagrams/drawing5.xml"/><Relationship Id="rId1" Type="http://schemas.openxmlformats.org/officeDocument/2006/relationships/slideLayout" Target="../slideLayouts/slideLayout2.xml"/><Relationship Id="rId2" Type="http://schemas.openxmlformats.org/officeDocument/2006/relationships/diagramData" Target="../diagrams/data5.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6.xml"/><Relationship Id="rId4" Type="http://schemas.openxmlformats.org/officeDocument/2006/relationships/diagramQuickStyle" Target="../diagrams/quickStyle6.xml"/><Relationship Id="rId5" Type="http://schemas.openxmlformats.org/officeDocument/2006/relationships/diagramColors" Target="../diagrams/colors6.xml"/><Relationship Id="rId6" Type="http://schemas.microsoft.com/office/2007/relationships/diagramDrawing" Target="../diagrams/drawing6.xml"/><Relationship Id="rId1" Type="http://schemas.openxmlformats.org/officeDocument/2006/relationships/slideLayout" Target="../slideLayouts/slideLayout2.xml"/><Relationship Id="rId2" Type="http://schemas.openxmlformats.org/officeDocument/2006/relationships/diagramData" Target="../diagrams/data6.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7.xml"/><Relationship Id="rId4" Type="http://schemas.openxmlformats.org/officeDocument/2006/relationships/diagramQuickStyle" Target="../diagrams/quickStyle7.xml"/><Relationship Id="rId5" Type="http://schemas.openxmlformats.org/officeDocument/2006/relationships/diagramColors" Target="../diagrams/colors7.xml"/><Relationship Id="rId6" Type="http://schemas.microsoft.com/office/2007/relationships/diagramDrawing" Target="../diagrams/drawing7.xml"/><Relationship Id="rId1" Type="http://schemas.openxmlformats.org/officeDocument/2006/relationships/slideLayout" Target="../slideLayouts/slideLayout4.xml"/><Relationship Id="rId2" Type="http://schemas.openxmlformats.org/officeDocument/2006/relationships/diagramData" Target="../diagrams/data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8.xml"/><Relationship Id="rId4" Type="http://schemas.openxmlformats.org/officeDocument/2006/relationships/diagramQuickStyle" Target="../diagrams/quickStyle8.xml"/><Relationship Id="rId5" Type="http://schemas.openxmlformats.org/officeDocument/2006/relationships/diagramColors" Target="../diagrams/colors8.xml"/><Relationship Id="rId6" Type="http://schemas.microsoft.com/office/2007/relationships/diagramDrawing" Target="../diagrams/drawing8.xml"/><Relationship Id="rId1" Type="http://schemas.openxmlformats.org/officeDocument/2006/relationships/slideLayout" Target="../slideLayouts/slideLayout4.xml"/><Relationship Id="rId2" Type="http://schemas.openxmlformats.org/officeDocument/2006/relationships/diagramData" Target="../diagrams/data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9.xml"/><Relationship Id="rId4" Type="http://schemas.openxmlformats.org/officeDocument/2006/relationships/diagramLayout" Target="../diagrams/layout9.xml"/><Relationship Id="rId5" Type="http://schemas.openxmlformats.org/officeDocument/2006/relationships/diagramQuickStyle" Target="../diagrams/quickStyle9.xml"/><Relationship Id="rId6" Type="http://schemas.openxmlformats.org/officeDocument/2006/relationships/diagramColors" Target="../diagrams/colors9.xml"/><Relationship Id="rId7" Type="http://schemas.microsoft.com/office/2007/relationships/diagramDrawing" Target="../diagrams/drawing9.xml"/><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0.xml"/><Relationship Id="rId4" Type="http://schemas.openxmlformats.org/officeDocument/2006/relationships/diagramLayout" Target="../diagrams/layout10.xml"/><Relationship Id="rId5" Type="http://schemas.openxmlformats.org/officeDocument/2006/relationships/diagramQuickStyle" Target="../diagrams/quickStyle10.xml"/><Relationship Id="rId6" Type="http://schemas.openxmlformats.org/officeDocument/2006/relationships/diagramColors" Target="../diagrams/colors10.xml"/><Relationship Id="rId7" Type="http://schemas.microsoft.com/office/2007/relationships/diagramDrawing" Target="../diagrams/drawing10.xml"/><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e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e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e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em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GB" dirty="0" smtClean="0"/>
              <a:t>Equity and fairness in reward management</a:t>
            </a:r>
            <a:endParaRPr lang="en-GB" dirty="0"/>
          </a:p>
        </p:txBody>
      </p:sp>
      <p:sp>
        <p:nvSpPr>
          <p:cNvPr id="7" name="Subtitle 6"/>
          <p:cNvSpPr>
            <a:spLocks noGrp="1"/>
          </p:cNvSpPr>
          <p:nvPr>
            <p:ph type="subTitle" idx="1"/>
          </p:nvPr>
        </p:nvSpPr>
        <p:spPr/>
        <p:txBody>
          <a:bodyPr/>
          <a:lstStyle/>
          <a:p>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778098"/>
          </a:xfrm>
        </p:spPr>
        <p:txBody>
          <a:bodyPr>
            <a:normAutofit fontScale="90000"/>
          </a:bodyPr>
          <a:lstStyle/>
          <a:p>
            <a:r>
              <a:rPr lang="en-GB" sz="3600" dirty="0" smtClean="0"/>
              <a:t>Progress towards equal pay is elusive</a:t>
            </a:r>
            <a:endParaRPr lang="en-GB" sz="3600" dirty="0"/>
          </a:p>
        </p:txBody>
      </p:sp>
      <p:sp>
        <p:nvSpPr>
          <p:cNvPr id="3" name="Content Placeholder 2"/>
          <p:cNvSpPr>
            <a:spLocks noGrp="1"/>
          </p:cNvSpPr>
          <p:nvPr>
            <p:ph idx="1"/>
          </p:nvPr>
        </p:nvSpPr>
        <p:spPr/>
        <p:txBody>
          <a:bodyPr/>
          <a:lstStyle/>
          <a:p>
            <a:endParaRPr lang="en-GB" dirty="0"/>
          </a:p>
        </p:txBody>
      </p:sp>
      <p:pic>
        <p:nvPicPr>
          <p:cNvPr id="1030"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890" y="980728"/>
            <a:ext cx="8058150" cy="548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11560" y="6460778"/>
            <a:ext cx="6624736" cy="276999"/>
          </a:xfrm>
          <a:prstGeom prst="rect">
            <a:avLst/>
          </a:prstGeom>
          <a:noFill/>
        </p:spPr>
        <p:txBody>
          <a:bodyPr wrap="square" rtlCol="0">
            <a:spAutoFit/>
          </a:bodyPr>
          <a:lstStyle/>
          <a:p>
            <a:r>
              <a:rPr lang="en-GB" sz="1200" dirty="0" smtClean="0"/>
              <a:t>Source: New Earnings Survey and Annual Survey of Hours and Earnings</a:t>
            </a:r>
            <a:endParaRPr lang="en-GB" sz="1200" dirty="0"/>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0733" y="980728"/>
            <a:ext cx="8018463" cy="5484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3322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778098"/>
          </a:xfrm>
        </p:spPr>
        <p:txBody>
          <a:bodyPr>
            <a:normAutofit fontScale="90000"/>
          </a:bodyPr>
          <a:lstStyle/>
          <a:p>
            <a:r>
              <a:rPr lang="en-GB" sz="3600" dirty="0" smtClean="0"/>
              <a:t>Progress towards equal pay is elusive</a:t>
            </a:r>
            <a:endParaRPr lang="en-GB" sz="3600" dirty="0"/>
          </a:p>
        </p:txBody>
      </p:sp>
      <p:sp>
        <p:nvSpPr>
          <p:cNvPr id="3" name="Content Placeholder 2"/>
          <p:cNvSpPr>
            <a:spLocks noGrp="1"/>
          </p:cNvSpPr>
          <p:nvPr>
            <p:ph idx="1"/>
          </p:nvPr>
        </p:nvSpPr>
        <p:spPr/>
        <p:txBody>
          <a:bodyPr/>
          <a:lstStyle/>
          <a:p>
            <a:endParaRPr lang="en-GB" dirty="0"/>
          </a:p>
        </p:txBody>
      </p:sp>
      <p:pic>
        <p:nvPicPr>
          <p:cNvPr id="1030"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890" y="980728"/>
            <a:ext cx="8058150" cy="548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11560" y="6460778"/>
            <a:ext cx="6624736" cy="276999"/>
          </a:xfrm>
          <a:prstGeom prst="rect">
            <a:avLst/>
          </a:prstGeom>
          <a:noFill/>
        </p:spPr>
        <p:txBody>
          <a:bodyPr wrap="square" rtlCol="0">
            <a:spAutoFit/>
          </a:bodyPr>
          <a:lstStyle/>
          <a:p>
            <a:r>
              <a:rPr lang="en-GB" sz="1200" dirty="0" smtClean="0"/>
              <a:t>Source: New Earnings Survey and Annual Survey of Hours and Earnings</a:t>
            </a:r>
            <a:endParaRPr lang="en-GB" sz="1200"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890" y="965417"/>
            <a:ext cx="8018463" cy="5484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0890" y="934788"/>
            <a:ext cx="8018463" cy="5484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5354" y="901771"/>
            <a:ext cx="8016875" cy="5484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95369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31224" cy="850106"/>
          </a:xfrm>
        </p:spPr>
        <p:txBody>
          <a:bodyPr>
            <a:normAutofit/>
          </a:bodyPr>
          <a:lstStyle/>
          <a:p>
            <a:r>
              <a:rPr lang="en-GB" dirty="0" smtClean="0"/>
              <a:t>Why? What theoretical approaches?</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31264521"/>
              </p:ext>
            </p:extLst>
          </p:nvPr>
        </p:nvGraphicFramePr>
        <p:xfrm>
          <a:off x="457200" y="1600200"/>
          <a:ext cx="76200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783318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smtClean="0"/>
              <a:t>What theoretical approaches?</a:t>
            </a:r>
            <a:endParaRPr lang="en-GB"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65309305"/>
              </p:ext>
            </p:extLst>
          </p:nvPr>
        </p:nvGraphicFramePr>
        <p:xfrm>
          <a:off x="457200" y="1600200"/>
          <a:ext cx="76200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ounded Rectangle 6"/>
          <p:cNvSpPr/>
          <p:nvPr/>
        </p:nvSpPr>
        <p:spPr>
          <a:xfrm>
            <a:off x="179512" y="1412776"/>
            <a:ext cx="1872208" cy="2376264"/>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Gap reflects women’s </a:t>
            </a:r>
            <a:r>
              <a:rPr lang="en-GB" b="1" dirty="0" smtClean="0">
                <a:solidFill>
                  <a:schemeClr val="tx1"/>
                </a:solidFill>
              </a:rPr>
              <a:t>lack of investment in human capital</a:t>
            </a:r>
          </a:p>
          <a:p>
            <a:pPr algn="ctr"/>
            <a:r>
              <a:rPr lang="en-GB" dirty="0" smtClean="0">
                <a:solidFill>
                  <a:schemeClr val="tx1"/>
                </a:solidFill>
              </a:rPr>
              <a:t>Pay differentials are primarily productivity differences </a:t>
            </a:r>
            <a:endParaRPr lang="en-GB" dirty="0">
              <a:solidFill>
                <a:schemeClr val="tx1"/>
              </a:solidFill>
            </a:endParaRPr>
          </a:p>
        </p:txBody>
      </p:sp>
    </p:spTree>
    <p:extLst>
      <p:ext uri="{BB962C8B-B14F-4D97-AF65-F5344CB8AC3E}">
        <p14:creationId xmlns:p14="http://schemas.microsoft.com/office/powerpoint/2010/main" val="23730360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smtClean="0"/>
              <a:t>What theoretical approaches?</a:t>
            </a:r>
            <a:endParaRPr lang="en-GB"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28119997"/>
              </p:ext>
            </p:extLst>
          </p:nvPr>
        </p:nvGraphicFramePr>
        <p:xfrm>
          <a:off x="457200" y="1600200"/>
          <a:ext cx="76200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ounded Rectangle 6"/>
          <p:cNvSpPr/>
          <p:nvPr/>
        </p:nvSpPr>
        <p:spPr>
          <a:xfrm>
            <a:off x="179512" y="1412776"/>
            <a:ext cx="1872208" cy="2376264"/>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Gap reflects women’s </a:t>
            </a:r>
            <a:r>
              <a:rPr lang="en-GB" b="1" dirty="0" smtClean="0">
                <a:solidFill>
                  <a:schemeClr val="tx1"/>
                </a:solidFill>
              </a:rPr>
              <a:t>lack of investment in human capital</a:t>
            </a:r>
          </a:p>
          <a:p>
            <a:pPr algn="ctr"/>
            <a:r>
              <a:rPr lang="en-GB" dirty="0" smtClean="0">
                <a:solidFill>
                  <a:schemeClr val="tx1"/>
                </a:solidFill>
              </a:rPr>
              <a:t>Pay differentials are primarily productivity differences </a:t>
            </a:r>
            <a:endParaRPr lang="en-GB" dirty="0">
              <a:solidFill>
                <a:schemeClr val="tx1"/>
              </a:solidFill>
            </a:endParaRPr>
          </a:p>
        </p:txBody>
      </p:sp>
      <p:sp>
        <p:nvSpPr>
          <p:cNvPr id="3" name="Rounded Rectangle 2"/>
          <p:cNvSpPr/>
          <p:nvPr/>
        </p:nvSpPr>
        <p:spPr>
          <a:xfrm>
            <a:off x="6444208" y="1268760"/>
            <a:ext cx="1872208" cy="2592288"/>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Gap reflects gender inequality in social status –</a:t>
            </a:r>
            <a:r>
              <a:rPr lang="en-GB" b="1" dirty="0" smtClean="0">
                <a:solidFill>
                  <a:schemeClr val="tx1"/>
                </a:solidFill>
              </a:rPr>
              <a:t>family wage and occupational exclusion theories</a:t>
            </a:r>
            <a:endParaRPr lang="en-GB" dirty="0">
              <a:solidFill>
                <a:schemeClr val="tx1"/>
              </a:solidFill>
            </a:endParaRPr>
          </a:p>
        </p:txBody>
      </p:sp>
    </p:spTree>
    <p:extLst>
      <p:ext uri="{BB962C8B-B14F-4D97-AF65-F5344CB8AC3E}">
        <p14:creationId xmlns:p14="http://schemas.microsoft.com/office/powerpoint/2010/main" val="26082651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smtClean="0"/>
              <a:t>What theoretical approaches?</a:t>
            </a:r>
            <a:endParaRPr lang="en-GB"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69013732"/>
              </p:ext>
            </p:extLst>
          </p:nvPr>
        </p:nvGraphicFramePr>
        <p:xfrm>
          <a:off x="457200" y="1600200"/>
          <a:ext cx="76200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ounded Rectangle 6"/>
          <p:cNvSpPr/>
          <p:nvPr/>
        </p:nvSpPr>
        <p:spPr>
          <a:xfrm>
            <a:off x="179512" y="1412776"/>
            <a:ext cx="1872208" cy="2376264"/>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Gap reflects women’s </a:t>
            </a:r>
            <a:r>
              <a:rPr lang="en-GB" b="1" dirty="0" smtClean="0">
                <a:solidFill>
                  <a:schemeClr val="tx1"/>
                </a:solidFill>
              </a:rPr>
              <a:t>lack of investment in human capital</a:t>
            </a:r>
          </a:p>
          <a:p>
            <a:pPr algn="ctr"/>
            <a:r>
              <a:rPr lang="en-GB" dirty="0" smtClean="0">
                <a:solidFill>
                  <a:schemeClr val="tx1"/>
                </a:solidFill>
              </a:rPr>
              <a:t>Pay differentials are primarily productivity differences </a:t>
            </a:r>
            <a:endParaRPr lang="en-GB" dirty="0">
              <a:solidFill>
                <a:schemeClr val="tx1"/>
              </a:solidFill>
            </a:endParaRPr>
          </a:p>
        </p:txBody>
      </p:sp>
      <p:sp>
        <p:nvSpPr>
          <p:cNvPr id="3" name="Rounded Rectangle 2"/>
          <p:cNvSpPr/>
          <p:nvPr/>
        </p:nvSpPr>
        <p:spPr>
          <a:xfrm>
            <a:off x="6444208" y="1268760"/>
            <a:ext cx="1872208" cy="2592288"/>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Gap reflects gender inequality in social status –</a:t>
            </a:r>
            <a:r>
              <a:rPr lang="en-GB" b="1" dirty="0" smtClean="0">
                <a:solidFill>
                  <a:schemeClr val="tx1"/>
                </a:solidFill>
              </a:rPr>
              <a:t>family wage and occupational exclusion theories</a:t>
            </a:r>
            <a:endParaRPr lang="en-GB" dirty="0">
              <a:solidFill>
                <a:schemeClr val="tx1"/>
              </a:solidFill>
            </a:endParaRPr>
          </a:p>
        </p:txBody>
      </p:sp>
      <p:sp>
        <p:nvSpPr>
          <p:cNvPr id="5" name="Rounded Rectangle 4"/>
          <p:cNvSpPr/>
          <p:nvPr/>
        </p:nvSpPr>
        <p:spPr>
          <a:xfrm>
            <a:off x="179512" y="4149080"/>
            <a:ext cx="1872208" cy="2448272"/>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Gap reflects wage-fixing institutions, segmentation effects of labour regulations, monopsony employers</a:t>
            </a:r>
            <a:endParaRPr lang="en-GB" dirty="0">
              <a:solidFill>
                <a:schemeClr val="tx1"/>
              </a:solidFill>
            </a:endParaRPr>
          </a:p>
        </p:txBody>
      </p:sp>
    </p:spTree>
    <p:extLst>
      <p:ext uri="{BB962C8B-B14F-4D97-AF65-F5344CB8AC3E}">
        <p14:creationId xmlns:p14="http://schemas.microsoft.com/office/powerpoint/2010/main" val="25263071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smtClean="0"/>
              <a:t>What theoretical approaches?</a:t>
            </a:r>
            <a:endParaRPr lang="en-GB"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20996660"/>
              </p:ext>
            </p:extLst>
          </p:nvPr>
        </p:nvGraphicFramePr>
        <p:xfrm>
          <a:off x="457200" y="1600200"/>
          <a:ext cx="76200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ounded Rectangle 6"/>
          <p:cNvSpPr/>
          <p:nvPr/>
        </p:nvSpPr>
        <p:spPr>
          <a:xfrm>
            <a:off x="179512" y="1412776"/>
            <a:ext cx="1872208" cy="2376264"/>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Gap reflects women’s </a:t>
            </a:r>
            <a:r>
              <a:rPr lang="en-GB" b="1" dirty="0" smtClean="0">
                <a:solidFill>
                  <a:schemeClr val="tx1"/>
                </a:solidFill>
              </a:rPr>
              <a:t>lack of investment in human capital</a:t>
            </a:r>
          </a:p>
          <a:p>
            <a:pPr algn="ctr"/>
            <a:r>
              <a:rPr lang="en-GB" dirty="0" smtClean="0">
                <a:solidFill>
                  <a:schemeClr val="tx1"/>
                </a:solidFill>
              </a:rPr>
              <a:t>Pay differentials are primarily productivity differences </a:t>
            </a:r>
            <a:endParaRPr lang="en-GB" dirty="0">
              <a:solidFill>
                <a:schemeClr val="tx1"/>
              </a:solidFill>
            </a:endParaRPr>
          </a:p>
        </p:txBody>
      </p:sp>
      <p:sp>
        <p:nvSpPr>
          <p:cNvPr id="3" name="Rounded Rectangle 2"/>
          <p:cNvSpPr/>
          <p:nvPr/>
        </p:nvSpPr>
        <p:spPr>
          <a:xfrm>
            <a:off x="6444208" y="1268760"/>
            <a:ext cx="1872208" cy="2592288"/>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Gap reflects gender inequality in social status –</a:t>
            </a:r>
            <a:r>
              <a:rPr lang="en-GB" b="1" dirty="0" smtClean="0">
                <a:solidFill>
                  <a:schemeClr val="tx1"/>
                </a:solidFill>
              </a:rPr>
              <a:t>family wage and occupational exclusion theories</a:t>
            </a:r>
            <a:endParaRPr lang="en-GB" dirty="0">
              <a:solidFill>
                <a:schemeClr val="tx1"/>
              </a:solidFill>
            </a:endParaRPr>
          </a:p>
        </p:txBody>
      </p:sp>
      <p:sp>
        <p:nvSpPr>
          <p:cNvPr id="5" name="Rounded Rectangle 4"/>
          <p:cNvSpPr/>
          <p:nvPr/>
        </p:nvSpPr>
        <p:spPr>
          <a:xfrm>
            <a:off x="179512" y="4149080"/>
            <a:ext cx="1872208" cy="2448272"/>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Gap reflects wage-fixing institutions, segmentation effects of labour regulations, monopsony employers</a:t>
            </a:r>
            <a:endParaRPr lang="en-GB" dirty="0">
              <a:solidFill>
                <a:schemeClr val="tx1"/>
              </a:solidFill>
            </a:endParaRPr>
          </a:p>
        </p:txBody>
      </p:sp>
      <p:sp>
        <p:nvSpPr>
          <p:cNvPr id="6" name="Rounded Rectangle 5"/>
          <p:cNvSpPr/>
          <p:nvPr/>
        </p:nvSpPr>
        <p:spPr>
          <a:xfrm>
            <a:off x="6444208" y="4149080"/>
            <a:ext cx="1872208" cy="2448272"/>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Gap reflects payment systems (trade-offs between fairness/ incentives/ etc.) and work organisation</a:t>
            </a:r>
            <a:endParaRPr lang="en-GB" dirty="0">
              <a:solidFill>
                <a:schemeClr val="tx1"/>
              </a:solidFill>
            </a:endParaRPr>
          </a:p>
        </p:txBody>
      </p:sp>
    </p:spTree>
    <p:extLst>
      <p:ext uri="{BB962C8B-B14F-4D97-AF65-F5344CB8AC3E}">
        <p14:creationId xmlns:p14="http://schemas.microsoft.com/office/powerpoint/2010/main" val="31659036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Economic perspectives</a:t>
            </a:r>
            <a:endParaRPr lang="en-GB" dirty="0"/>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2448787122"/>
              </p:ext>
            </p:extLst>
          </p:nvPr>
        </p:nvGraphicFramePr>
        <p:xfrm>
          <a:off x="457200" y="1536700"/>
          <a:ext cx="7499176" cy="45894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268641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76672"/>
            <a:ext cx="5976664" cy="648072"/>
          </a:xfrm>
        </p:spPr>
        <p:txBody>
          <a:bodyPr>
            <a:normAutofit/>
          </a:bodyPr>
          <a:lstStyle/>
          <a:p>
            <a:r>
              <a:rPr lang="en-GB" sz="3600" dirty="0" smtClean="0"/>
              <a:t>Economic perspectives</a:t>
            </a:r>
            <a:endParaRPr lang="en-GB" sz="3600" dirty="0"/>
          </a:p>
        </p:txBody>
      </p:sp>
      <p:sp>
        <p:nvSpPr>
          <p:cNvPr id="4" name="Content Placeholder 3"/>
          <p:cNvSpPr>
            <a:spLocks noGrp="1"/>
          </p:cNvSpPr>
          <p:nvPr>
            <p:ph sz="half" idx="2"/>
          </p:nvPr>
        </p:nvSpPr>
        <p:spPr>
          <a:xfrm>
            <a:off x="395536" y="1556792"/>
            <a:ext cx="7560840" cy="4248472"/>
          </a:xfrm>
        </p:spPr>
        <p:txBody>
          <a:bodyPr>
            <a:normAutofit fontScale="70000" lnSpcReduction="20000"/>
          </a:bodyPr>
          <a:lstStyle/>
          <a:p>
            <a:pPr>
              <a:spcAft>
                <a:spcPts val="600"/>
              </a:spcAft>
              <a:buNone/>
            </a:pPr>
            <a:r>
              <a:rPr lang="en-GB" sz="4500" dirty="0" smtClean="0">
                <a:solidFill>
                  <a:schemeClr val="tx2"/>
                </a:solidFill>
              </a:rPr>
              <a:t>But moving goal posts</a:t>
            </a:r>
          </a:p>
          <a:p>
            <a:pPr>
              <a:spcAft>
                <a:spcPts val="600"/>
              </a:spcAft>
            </a:pPr>
            <a:r>
              <a:rPr lang="en-GB" sz="3400" dirty="0" smtClean="0"/>
              <a:t>Decompositions always found high unexplained share of gap (reduced with detailed occupation controls)</a:t>
            </a:r>
          </a:p>
          <a:p>
            <a:pPr>
              <a:spcAft>
                <a:spcPts val="600"/>
              </a:spcAft>
            </a:pPr>
            <a:r>
              <a:rPr lang="en-GB" sz="3400" dirty="0" smtClean="0"/>
              <a:t>Reducing share of gap explained by education (</a:t>
            </a:r>
            <a:r>
              <a:rPr lang="en-GB" sz="2900" dirty="0" smtClean="0"/>
              <a:t>Makepeace, Dolton, &amp; Joshi, 2004; Manning and </a:t>
            </a:r>
            <a:r>
              <a:rPr lang="en-GB" sz="2900" dirty="0" err="1" smtClean="0"/>
              <a:t>Swaffield</a:t>
            </a:r>
            <a:r>
              <a:rPr lang="en-GB" sz="2900" dirty="0" smtClean="0"/>
              <a:t>, 2008)</a:t>
            </a:r>
          </a:p>
          <a:p>
            <a:pPr>
              <a:spcAft>
                <a:spcPts val="600"/>
              </a:spcAft>
            </a:pPr>
            <a:r>
              <a:rPr lang="en-GB" sz="3400" dirty="0" smtClean="0"/>
              <a:t>Education impact is </a:t>
            </a:r>
            <a:r>
              <a:rPr lang="en-GB" sz="3400" b="1" dirty="0" smtClean="0"/>
              <a:t>reversed for younger cohorts </a:t>
            </a:r>
            <a:r>
              <a:rPr lang="en-GB" sz="3400" dirty="0" smtClean="0"/>
              <a:t>–with gender equal rewards to characteristics, female 30 year olds should be paid same </a:t>
            </a:r>
            <a:r>
              <a:rPr lang="en-GB" sz="3400" dirty="0"/>
              <a:t>as </a:t>
            </a:r>
            <a:r>
              <a:rPr lang="en-GB" sz="3400" dirty="0" smtClean="0"/>
              <a:t>men (</a:t>
            </a:r>
            <a:r>
              <a:rPr lang="en-GB" sz="3400" dirty="0"/>
              <a:t>Joshi, Makepeace, &amp; Dolton, </a:t>
            </a:r>
            <a:r>
              <a:rPr lang="en-GB" sz="3400" dirty="0" smtClean="0"/>
              <a:t>2007</a:t>
            </a:r>
          </a:p>
          <a:p>
            <a:pPr>
              <a:spcAft>
                <a:spcPts val="600"/>
              </a:spcAft>
            </a:pPr>
            <a:r>
              <a:rPr lang="en-GB" sz="3400" dirty="0" smtClean="0"/>
              <a:t>Reducing returns to women’s work experience over career</a:t>
            </a:r>
          </a:p>
          <a:p>
            <a:pPr>
              <a:buNone/>
            </a:pPr>
            <a:endParaRPr lang="en-GB" sz="3400" dirty="0" smtClean="0"/>
          </a:p>
          <a:p>
            <a:endParaRPr lang="en-GB" dirty="0" smtClean="0"/>
          </a:p>
          <a:p>
            <a:endParaRPr lang="en-GB" dirty="0"/>
          </a:p>
        </p:txBody>
      </p:sp>
    </p:spTree>
    <p:extLst>
      <p:ext uri="{BB962C8B-B14F-4D97-AF65-F5344CB8AC3E}">
        <p14:creationId xmlns:p14="http://schemas.microsoft.com/office/powerpoint/2010/main" val="33299290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568952" cy="706090"/>
          </a:xfrm>
        </p:spPr>
        <p:txBody>
          <a:bodyPr>
            <a:normAutofit/>
          </a:bodyPr>
          <a:lstStyle/>
          <a:p>
            <a:r>
              <a:rPr lang="en-GB" sz="3200" dirty="0" smtClean="0"/>
              <a:t>Economic perspectives</a:t>
            </a:r>
            <a:endParaRPr lang="en-GB" sz="3200" dirty="0"/>
          </a:p>
        </p:txBody>
      </p:sp>
      <p:sp>
        <p:nvSpPr>
          <p:cNvPr id="4" name="Content Placeholder 3"/>
          <p:cNvSpPr>
            <a:spLocks noGrp="1"/>
          </p:cNvSpPr>
          <p:nvPr>
            <p:ph sz="half" idx="2"/>
          </p:nvPr>
        </p:nvSpPr>
        <p:spPr>
          <a:xfrm>
            <a:off x="395536" y="1124744"/>
            <a:ext cx="7848872" cy="5472608"/>
          </a:xfrm>
        </p:spPr>
        <p:txBody>
          <a:bodyPr>
            <a:normAutofit fontScale="25000" lnSpcReduction="20000"/>
          </a:bodyPr>
          <a:lstStyle/>
          <a:p>
            <a:pPr>
              <a:buNone/>
            </a:pPr>
            <a:r>
              <a:rPr lang="en-GB" sz="8000" b="1" dirty="0" smtClean="0">
                <a:solidFill>
                  <a:schemeClr val="tx2"/>
                </a:solidFill>
              </a:rPr>
              <a:t>New causes of the persistent gap attributed to:</a:t>
            </a:r>
          </a:p>
          <a:p>
            <a:pPr marL="114300" indent="0">
              <a:buNone/>
            </a:pPr>
            <a:r>
              <a:rPr lang="en-GB" sz="7200" dirty="0" smtClean="0"/>
              <a:t>(not to discrimination since assumed to be eliminated by competition)</a:t>
            </a:r>
          </a:p>
          <a:p>
            <a:pPr marL="114300" indent="0">
              <a:buNone/>
            </a:pPr>
            <a:endParaRPr lang="en-GB" sz="4000" b="1" dirty="0" smtClean="0"/>
          </a:p>
          <a:p>
            <a:pPr marL="628650" indent="-514350">
              <a:buFont typeface="+mj-lt"/>
              <a:buAutoNum type="arabicPeriod"/>
            </a:pPr>
            <a:r>
              <a:rPr lang="en-GB" sz="7200" b="1" dirty="0" smtClean="0"/>
              <a:t>Type of education</a:t>
            </a:r>
          </a:p>
          <a:p>
            <a:pPr lvl="1">
              <a:spcAft>
                <a:spcPts val="600"/>
              </a:spcAft>
            </a:pPr>
            <a:r>
              <a:rPr lang="en-GB" sz="7200" dirty="0" smtClean="0">
                <a:solidFill>
                  <a:schemeClr val="tx2"/>
                </a:solidFill>
              </a:rPr>
              <a:t>Subject studied </a:t>
            </a:r>
            <a:r>
              <a:rPr lang="en-GB" sz="4800" dirty="0" smtClean="0">
                <a:solidFill>
                  <a:schemeClr val="tx2"/>
                </a:solidFill>
              </a:rPr>
              <a:t>(Brown &amp; Corcoran 1997, Chevalier 2006) </a:t>
            </a:r>
            <a:r>
              <a:rPr lang="en-GB" sz="7200" dirty="0" smtClean="0">
                <a:solidFill>
                  <a:schemeClr val="tx2"/>
                </a:solidFill>
              </a:rPr>
              <a:t>–but choice may be </a:t>
            </a:r>
            <a:r>
              <a:rPr lang="en-GB" sz="7200" i="1" dirty="0" smtClean="0">
                <a:solidFill>
                  <a:schemeClr val="tx2"/>
                </a:solidFill>
              </a:rPr>
              <a:t>endogenous</a:t>
            </a:r>
          </a:p>
          <a:p>
            <a:pPr marL="628650" indent="-514350">
              <a:buFont typeface="+mj-lt"/>
              <a:buAutoNum type="arabicPeriod"/>
            </a:pPr>
            <a:r>
              <a:rPr lang="en-GB" sz="7200" b="1" dirty="0" smtClean="0"/>
              <a:t>Type of employment experience</a:t>
            </a:r>
          </a:p>
          <a:p>
            <a:pPr lvl="1"/>
            <a:r>
              <a:rPr lang="en-GB" sz="7200" dirty="0" smtClean="0">
                <a:solidFill>
                  <a:schemeClr val="tx2"/>
                </a:solidFill>
              </a:rPr>
              <a:t>Only full-time work is effective in preventing rusting of human capital</a:t>
            </a:r>
          </a:p>
          <a:p>
            <a:pPr marL="411480" lvl="1" indent="0">
              <a:buNone/>
            </a:pPr>
            <a:endParaRPr lang="en-GB" sz="4000" dirty="0" smtClean="0">
              <a:solidFill>
                <a:schemeClr val="tx2"/>
              </a:solidFill>
            </a:endParaRPr>
          </a:p>
          <a:p>
            <a:pPr marL="628650" indent="-514350">
              <a:buFont typeface="+mj-lt"/>
              <a:buAutoNum type="arabicPeriod"/>
            </a:pPr>
            <a:r>
              <a:rPr lang="en-GB" sz="7200" b="1" dirty="0" smtClean="0"/>
              <a:t>Widening pay differentials due to skill-biased technical change </a:t>
            </a:r>
            <a:r>
              <a:rPr lang="en-GB" sz="4800" b="1" dirty="0" smtClean="0"/>
              <a:t>(</a:t>
            </a:r>
            <a:r>
              <a:rPr lang="en-GB" sz="4800" b="1" dirty="0" err="1" smtClean="0"/>
              <a:t>Afonso</a:t>
            </a:r>
            <a:r>
              <a:rPr lang="en-GB" sz="4800" b="1" dirty="0" smtClean="0"/>
              <a:t> et al. 2012)</a:t>
            </a:r>
          </a:p>
          <a:p>
            <a:pPr lvl="1">
              <a:spcAft>
                <a:spcPts val="600"/>
              </a:spcAft>
            </a:pPr>
            <a:r>
              <a:rPr lang="en-GB" sz="7200" dirty="0" smtClean="0">
                <a:solidFill>
                  <a:schemeClr val="tx2"/>
                </a:solidFill>
              </a:rPr>
              <a:t>Applied to wage trends among higher educated in public/private sectors (</a:t>
            </a:r>
            <a:r>
              <a:rPr lang="en-GB" sz="4800" dirty="0" smtClean="0">
                <a:solidFill>
                  <a:schemeClr val="tx2"/>
                </a:solidFill>
              </a:rPr>
              <a:t>Ansell and Gingrich 2013) </a:t>
            </a:r>
            <a:r>
              <a:rPr lang="en-GB" sz="7200" dirty="0" smtClean="0">
                <a:solidFill>
                  <a:schemeClr val="tx2"/>
                </a:solidFill>
              </a:rPr>
              <a:t>–but why are male/female returns different ?</a:t>
            </a:r>
          </a:p>
          <a:p>
            <a:pPr marL="628650" indent="-514350">
              <a:buFont typeface="+mj-lt"/>
              <a:buAutoNum type="arabicPeriod"/>
            </a:pPr>
            <a:r>
              <a:rPr lang="en-GB" sz="7200" b="1" dirty="0" smtClean="0"/>
              <a:t>Unmeasured productivity differences</a:t>
            </a:r>
          </a:p>
          <a:p>
            <a:pPr lvl="1"/>
            <a:r>
              <a:rPr lang="en-GB" sz="7200" dirty="0" smtClean="0">
                <a:solidFill>
                  <a:schemeClr val="tx2"/>
                </a:solidFill>
              </a:rPr>
              <a:t>Choice of jobs for WL balance and other preferences </a:t>
            </a:r>
            <a:r>
              <a:rPr lang="en-GB" sz="4800" dirty="0" smtClean="0">
                <a:solidFill>
                  <a:schemeClr val="tx2"/>
                </a:solidFill>
              </a:rPr>
              <a:t>(Becker; </a:t>
            </a:r>
            <a:r>
              <a:rPr lang="en-GB" sz="4800" dirty="0" err="1" smtClean="0">
                <a:solidFill>
                  <a:schemeClr val="tx2"/>
                </a:solidFill>
              </a:rPr>
              <a:t>Myck</a:t>
            </a:r>
            <a:r>
              <a:rPr lang="en-GB" sz="4800" dirty="0" smtClean="0">
                <a:solidFill>
                  <a:schemeClr val="tx2"/>
                </a:solidFill>
              </a:rPr>
              <a:t> and Paul 2001)</a:t>
            </a:r>
          </a:p>
          <a:p>
            <a:pPr lvl="1"/>
            <a:r>
              <a:rPr lang="en-GB" sz="7200" dirty="0" smtClean="0">
                <a:solidFill>
                  <a:schemeClr val="tx2"/>
                </a:solidFill>
              </a:rPr>
              <a:t>Women’s weaker commitment towards organisational careers </a:t>
            </a:r>
            <a:r>
              <a:rPr lang="en-GB" sz="4800" dirty="0" smtClean="0">
                <a:solidFill>
                  <a:schemeClr val="tx2"/>
                </a:solidFill>
              </a:rPr>
              <a:t>(Chevalier 2006)</a:t>
            </a:r>
          </a:p>
          <a:p>
            <a:pPr lvl="1"/>
            <a:endParaRPr lang="en-GB" sz="4500" dirty="0" smtClean="0"/>
          </a:p>
          <a:p>
            <a:pPr>
              <a:buNone/>
            </a:pPr>
            <a:r>
              <a:rPr lang="en-GB" sz="8000" b="1" dirty="0" smtClean="0">
                <a:solidFill>
                  <a:schemeClr val="tx2"/>
                </a:solidFill>
              </a:rPr>
              <a:t>But recent studies stress the demand side:</a:t>
            </a:r>
          </a:p>
          <a:p>
            <a:pPr lvl="1"/>
            <a:r>
              <a:rPr lang="en-GB" sz="7200" dirty="0" smtClean="0"/>
              <a:t>Women’s limited job options/ employer power --Monopsony  </a:t>
            </a:r>
            <a:r>
              <a:rPr lang="en-GB" sz="4800" dirty="0" smtClean="0"/>
              <a:t>(Manning 2003)</a:t>
            </a:r>
          </a:p>
          <a:p>
            <a:pPr lvl="1"/>
            <a:r>
              <a:rPr lang="en-GB" sz="7200" dirty="0" smtClean="0"/>
              <a:t>Matched employer/employee datasets reveal greater explanatory power of uneven rent sharing/gender of job --not gender of person </a:t>
            </a:r>
            <a:r>
              <a:rPr lang="en-GB" sz="4800" dirty="0" smtClean="0"/>
              <a:t>(</a:t>
            </a:r>
            <a:r>
              <a:rPr lang="en-GB" sz="4800" dirty="0" err="1" smtClean="0"/>
              <a:t>Simón</a:t>
            </a:r>
            <a:r>
              <a:rPr lang="en-GB" sz="4800" dirty="0" smtClean="0"/>
              <a:t> 2010</a:t>
            </a:r>
            <a:r>
              <a:rPr lang="en-GB" sz="4800" dirty="0"/>
              <a:t>)</a:t>
            </a:r>
            <a:r>
              <a:rPr lang="en-GB" sz="7200" dirty="0"/>
              <a:t> </a:t>
            </a:r>
            <a:endParaRPr lang="en-GB" sz="7200" dirty="0" smtClean="0"/>
          </a:p>
          <a:p>
            <a:pPr>
              <a:buNone/>
            </a:pPr>
            <a:r>
              <a:rPr lang="en-GB" sz="4500" dirty="0" smtClean="0"/>
              <a:t> </a:t>
            </a:r>
          </a:p>
          <a:p>
            <a:endParaRPr lang="en-GB" dirty="0" smtClean="0"/>
          </a:p>
          <a:p>
            <a:endParaRPr lang="en-GB" dirty="0"/>
          </a:p>
        </p:txBody>
      </p:sp>
    </p:spTree>
    <p:extLst>
      <p:ext uri="{BB962C8B-B14F-4D97-AF65-F5344CB8AC3E}">
        <p14:creationId xmlns:p14="http://schemas.microsoft.com/office/powerpoint/2010/main" val="281119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i="1" dirty="0" smtClean="0"/>
              <a:t>Outline</a:t>
            </a:r>
            <a:endParaRPr lang="en-GB" dirty="0"/>
          </a:p>
        </p:txBody>
      </p:sp>
      <p:sp>
        <p:nvSpPr>
          <p:cNvPr id="3" name="Content Placeholder 2"/>
          <p:cNvSpPr>
            <a:spLocks noGrp="1"/>
          </p:cNvSpPr>
          <p:nvPr>
            <p:ph sz="quarter" idx="1"/>
          </p:nvPr>
        </p:nvSpPr>
        <p:spPr>
          <a:xfrm>
            <a:off x="971600" y="1600200"/>
            <a:ext cx="7715200" cy="4709120"/>
          </a:xfrm>
        </p:spPr>
        <p:txBody>
          <a:bodyPr>
            <a:normAutofit/>
          </a:bodyPr>
          <a:lstStyle/>
          <a:p>
            <a:pPr marL="514350" indent="-514350">
              <a:buAutoNum type="arabicPeriod"/>
            </a:pPr>
            <a:r>
              <a:rPr lang="en-GB" sz="2800" dirty="0" smtClean="0"/>
              <a:t>Why consider equity and fairness?</a:t>
            </a:r>
          </a:p>
          <a:p>
            <a:pPr marL="514350" indent="-514350">
              <a:buAutoNum type="arabicPeriod"/>
            </a:pPr>
            <a:r>
              <a:rPr lang="en-GB" sz="2800" dirty="0" smtClean="0"/>
              <a:t>Procedural and distributive justice</a:t>
            </a:r>
          </a:p>
          <a:p>
            <a:pPr marL="514350" indent="-514350">
              <a:buAutoNum type="arabicPeriod"/>
            </a:pPr>
            <a:r>
              <a:rPr lang="en-GB" sz="2800" dirty="0" smtClean="0"/>
              <a:t>Indicators of pay equity:</a:t>
            </a:r>
          </a:p>
          <a:p>
            <a:pPr marL="788670" lvl="1" indent="-514350">
              <a:buFont typeface="+mj-lt"/>
              <a:buAutoNum type="alphaLcPeriod"/>
            </a:pPr>
            <a:r>
              <a:rPr lang="en-GB" sz="2500" dirty="0"/>
              <a:t>Gender pay gap – </a:t>
            </a:r>
            <a:r>
              <a:rPr lang="en-GB" sz="2500" dirty="0" smtClean="0"/>
              <a:t>the 40-year pursuit of equal pay: a case of constantly moving goal posts</a:t>
            </a:r>
            <a:endParaRPr lang="en-GB" sz="2500" dirty="0"/>
          </a:p>
          <a:p>
            <a:pPr marL="788670" lvl="1" indent="-514350">
              <a:buFont typeface="+mj-lt"/>
              <a:buAutoNum type="alphaLcPeriod"/>
            </a:pPr>
            <a:r>
              <a:rPr lang="en-GB" sz="2500" dirty="0" smtClean="0"/>
              <a:t>Low pay – what are the causes and what are the mechanisms to reduce low pay?</a:t>
            </a:r>
          </a:p>
          <a:p>
            <a:pPr marL="788670" lvl="1" indent="-514350">
              <a:buFont typeface="+mj-lt"/>
              <a:buAutoNum type="alphaLcPeriod"/>
            </a:pPr>
            <a:r>
              <a:rPr lang="en-GB" sz="2500" dirty="0" smtClean="0"/>
              <a:t>High pay – what impact on fairness at work?</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chemeClr val="accent2"/>
                </a:solidFill>
              </a:rPr>
              <a:t>Sociological perspectives</a:t>
            </a:r>
            <a:endParaRPr lang="en-GB" b="1" dirty="0">
              <a:solidFill>
                <a:schemeClr val="accent2"/>
              </a:solidFill>
            </a:endParaRP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1166019817"/>
              </p:ext>
            </p:extLst>
          </p:nvPr>
        </p:nvGraphicFramePr>
        <p:xfrm>
          <a:off x="457200" y="1536700"/>
          <a:ext cx="7499176" cy="45894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301163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chemeClr val="accent2"/>
                </a:solidFill>
              </a:rPr>
              <a:t>Sociological perspectives</a:t>
            </a:r>
            <a:endParaRPr lang="en-GB" b="1" dirty="0">
              <a:solidFill>
                <a:schemeClr val="accent2"/>
              </a:solidFill>
            </a:endParaRPr>
          </a:p>
        </p:txBody>
      </p:sp>
      <p:sp>
        <p:nvSpPr>
          <p:cNvPr id="3" name="Content Placeholder 2"/>
          <p:cNvSpPr>
            <a:spLocks noGrp="1"/>
          </p:cNvSpPr>
          <p:nvPr>
            <p:ph sz="half" idx="1"/>
          </p:nvPr>
        </p:nvSpPr>
        <p:spPr>
          <a:xfrm>
            <a:off x="457200" y="1536192"/>
            <a:ext cx="7211144" cy="4590288"/>
          </a:xfrm>
        </p:spPr>
        <p:txBody>
          <a:bodyPr>
            <a:normAutofit fontScale="77500" lnSpcReduction="20000"/>
          </a:bodyPr>
          <a:lstStyle/>
          <a:p>
            <a:pPr>
              <a:spcAft>
                <a:spcPts val="1200"/>
              </a:spcAft>
              <a:buNone/>
            </a:pPr>
            <a:r>
              <a:rPr lang="en-GB" sz="4000" b="1" dirty="0">
                <a:solidFill>
                  <a:schemeClr val="accent2"/>
                </a:solidFill>
              </a:rPr>
              <a:t>But moving goal posts</a:t>
            </a:r>
          </a:p>
          <a:p>
            <a:r>
              <a:rPr lang="en-GB" dirty="0" smtClean="0"/>
              <a:t>In-work benefits recreate family </a:t>
            </a:r>
            <a:r>
              <a:rPr lang="en-GB" dirty="0"/>
              <a:t>wage/component wage </a:t>
            </a:r>
            <a:r>
              <a:rPr lang="en-GB" dirty="0" smtClean="0"/>
              <a:t>distinction </a:t>
            </a:r>
            <a:r>
              <a:rPr lang="en-GB" sz="2000" dirty="0"/>
              <a:t>(Rake 2001</a:t>
            </a:r>
            <a:r>
              <a:rPr lang="en-GB" sz="2000" dirty="0" smtClean="0"/>
              <a:t>)</a:t>
            </a:r>
          </a:p>
          <a:p>
            <a:r>
              <a:rPr lang="en-GB" dirty="0" smtClean="0"/>
              <a:t>Living </a:t>
            </a:r>
            <a:r>
              <a:rPr lang="en-GB" dirty="0"/>
              <a:t>wage policy </a:t>
            </a:r>
            <a:r>
              <a:rPr lang="en-GB" dirty="0" smtClean="0"/>
              <a:t>has short-term </a:t>
            </a:r>
            <a:r>
              <a:rPr lang="en-GB" dirty="0"/>
              <a:t>benefit but may take focus away from </a:t>
            </a:r>
            <a:r>
              <a:rPr lang="en-GB" dirty="0" smtClean="0"/>
              <a:t>real value </a:t>
            </a:r>
            <a:r>
              <a:rPr lang="en-GB" dirty="0"/>
              <a:t>of </a:t>
            </a:r>
            <a:r>
              <a:rPr lang="en-GB" dirty="0" smtClean="0"/>
              <a:t>jobs </a:t>
            </a:r>
            <a:r>
              <a:rPr lang="en-GB" sz="2000" dirty="0" smtClean="0"/>
              <a:t>(Bennett &amp; Lister 2010)</a:t>
            </a:r>
            <a:endParaRPr lang="en-GB" sz="2000" dirty="0"/>
          </a:p>
          <a:p>
            <a:r>
              <a:rPr lang="en-GB" dirty="0"/>
              <a:t>Welfare state may have mixed effects by class </a:t>
            </a:r>
            <a:r>
              <a:rPr lang="en-GB" sz="2000" dirty="0"/>
              <a:t>(Mandel </a:t>
            </a:r>
            <a:r>
              <a:rPr lang="en-GB" sz="2000" dirty="0" smtClean="0"/>
              <a:t>&amp; </a:t>
            </a:r>
            <a:r>
              <a:rPr lang="en-GB" sz="2000" dirty="0" err="1" smtClean="0"/>
              <a:t>Shalev</a:t>
            </a:r>
            <a:r>
              <a:rPr lang="en-GB" sz="2000" dirty="0" smtClean="0"/>
              <a:t> </a:t>
            </a:r>
            <a:r>
              <a:rPr lang="en-GB" sz="2000" dirty="0"/>
              <a:t>2009) </a:t>
            </a:r>
            <a:r>
              <a:rPr lang="en-GB" dirty="0"/>
              <a:t>and </a:t>
            </a:r>
            <a:r>
              <a:rPr lang="en-GB" dirty="0" smtClean="0"/>
              <a:t>ongoing imposed </a:t>
            </a:r>
            <a:r>
              <a:rPr lang="en-GB" dirty="0"/>
              <a:t>austerity </a:t>
            </a:r>
            <a:r>
              <a:rPr lang="en-GB" dirty="0" smtClean="0"/>
              <a:t>is </a:t>
            </a:r>
            <a:r>
              <a:rPr lang="en-GB" dirty="0"/>
              <a:t>undermining  pay and </a:t>
            </a:r>
            <a:r>
              <a:rPr lang="en-GB" dirty="0" smtClean="0"/>
              <a:t>conditions</a:t>
            </a:r>
            <a:r>
              <a:rPr lang="en-GB" dirty="0"/>
              <a:t> </a:t>
            </a:r>
            <a:r>
              <a:rPr lang="en-GB" sz="2000" dirty="0" smtClean="0"/>
              <a:t>(</a:t>
            </a:r>
            <a:r>
              <a:rPr lang="en-GB" sz="2000" dirty="0" err="1"/>
              <a:t>R</a:t>
            </a:r>
            <a:r>
              <a:rPr lang="en-GB" sz="2000" dirty="0" err="1" smtClean="0"/>
              <a:t>ubery</a:t>
            </a:r>
            <a:r>
              <a:rPr lang="en-GB" sz="2000" dirty="0" smtClean="0"/>
              <a:t> &amp; </a:t>
            </a:r>
            <a:r>
              <a:rPr lang="en-GB" sz="2000" dirty="0" err="1" smtClean="0"/>
              <a:t>Karamassinni</a:t>
            </a:r>
            <a:r>
              <a:rPr lang="en-GB" sz="2000" dirty="0" smtClean="0"/>
              <a:t> 2014)</a:t>
            </a:r>
            <a:endParaRPr lang="en-GB" sz="2000" dirty="0"/>
          </a:p>
          <a:p>
            <a:r>
              <a:rPr lang="en-GB" dirty="0"/>
              <a:t>Hours of work for full-timers reinforce women’s position as family carers</a:t>
            </a:r>
            <a:r>
              <a:rPr lang="en-GB" sz="2000" dirty="0"/>
              <a:t> (</a:t>
            </a:r>
            <a:r>
              <a:rPr lang="en-GB" sz="2000" dirty="0" err="1"/>
              <a:t>Himmelweit</a:t>
            </a:r>
            <a:r>
              <a:rPr lang="en-GB" sz="2000" dirty="0"/>
              <a:t> </a:t>
            </a:r>
            <a:r>
              <a:rPr lang="en-GB" sz="2000" dirty="0" smtClean="0"/>
              <a:t>&amp; </a:t>
            </a:r>
            <a:r>
              <a:rPr lang="en-GB" sz="2000" dirty="0"/>
              <a:t>Land 2011)</a:t>
            </a:r>
          </a:p>
          <a:p>
            <a:r>
              <a:rPr lang="en-GB" dirty="0"/>
              <a:t>Massive entry of women into some professions but reconstructed around lower paying/higher paying divisions </a:t>
            </a:r>
            <a:r>
              <a:rPr lang="en-GB" sz="2000" dirty="0"/>
              <a:t>(</a:t>
            </a:r>
            <a:r>
              <a:rPr lang="en-GB" sz="2000" dirty="0" err="1"/>
              <a:t>Hochschild</a:t>
            </a:r>
            <a:r>
              <a:rPr lang="en-GB" sz="2000" dirty="0"/>
              <a:t>, </a:t>
            </a:r>
            <a:r>
              <a:rPr lang="en-GB" sz="2000" dirty="0" err="1"/>
              <a:t>Reskin</a:t>
            </a:r>
            <a:r>
              <a:rPr lang="en-GB" sz="2000" dirty="0"/>
              <a:t> </a:t>
            </a:r>
            <a:r>
              <a:rPr lang="en-GB" sz="2000" dirty="0" smtClean="0"/>
              <a:t>&amp; </a:t>
            </a:r>
            <a:r>
              <a:rPr lang="en-GB" sz="2000" dirty="0" err="1"/>
              <a:t>Roos</a:t>
            </a:r>
            <a:r>
              <a:rPr lang="en-GB" sz="2000" dirty="0"/>
              <a:t> 1990, Crompton </a:t>
            </a:r>
            <a:r>
              <a:rPr lang="en-GB" sz="2000" dirty="0" smtClean="0"/>
              <a:t>&amp; Sanderson </a:t>
            </a:r>
            <a:r>
              <a:rPr lang="en-GB" sz="2000" dirty="0"/>
              <a:t>1990, Grimshaw </a:t>
            </a:r>
            <a:r>
              <a:rPr lang="en-GB" sz="2000" dirty="0" smtClean="0"/>
              <a:t>&amp; </a:t>
            </a:r>
            <a:r>
              <a:rPr lang="en-GB" sz="2000" dirty="0" err="1"/>
              <a:t>Rubery</a:t>
            </a:r>
            <a:r>
              <a:rPr lang="en-GB" sz="2000" dirty="0"/>
              <a:t> 2007, </a:t>
            </a:r>
            <a:r>
              <a:rPr lang="en-GB" sz="2000" dirty="0" err="1"/>
              <a:t>Muzio</a:t>
            </a:r>
            <a:r>
              <a:rPr lang="en-GB" sz="2000" dirty="0"/>
              <a:t> </a:t>
            </a:r>
            <a:r>
              <a:rPr lang="en-GB" sz="2000" dirty="0" smtClean="0"/>
              <a:t>&amp; </a:t>
            </a:r>
            <a:r>
              <a:rPr lang="en-GB" sz="2000" dirty="0"/>
              <a:t>Tomlinson 2012) </a:t>
            </a:r>
          </a:p>
          <a:p>
            <a:r>
              <a:rPr lang="en-GB" dirty="0"/>
              <a:t>Network exclusion maintained by  </a:t>
            </a:r>
            <a:r>
              <a:rPr lang="en-GB" dirty="0" err="1"/>
              <a:t>presenteeism</a:t>
            </a:r>
            <a:r>
              <a:rPr lang="en-GB" dirty="0"/>
              <a:t> </a:t>
            </a:r>
            <a:r>
              <a:rPr lang="en-GB" sz="2000" dirty="0" smtClean="0"/>
              <a:t>(</a:t>
            </a:r>
            <a:r>
              <a:rPr lang="en-GB" sz="2000" dirty="0"/>
              <a:t>Simpson 1998</a:t>
            </a:r>
            <a:r>
              <a:rPr lang="en-GB" dirty="0"/>
              <a:t>)</a:t>
            </a:r>
          </a:p>
          <a:p>
            <a:endParaRPr lang="en-GB" dirty="0"/>
          </a:p>
        </p:txBody>
      </p:sp>
    </p:spTree>
    <p:extLst>
      <p:ext uri="{BB962C8B-B14F-4D97-AF65-F5344CB8AC3E}">
        <p14:creationId xmlns:p14="http://schemas.microsoft.com/office/powerpoint/2010/main" val="42780736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323528" y="476672"/>
            <a:ext cx="7525072" cy="6120679"/>
          </a:xfrm>
          <a:solidFill>
            <a:schemeClr val="accent2">
              <a:lumMod val="20000"/>
              <a:lumOff val="80000"/>
            </a:schemeClr>
          </a:solidFill>
        </p:spPr>
        <p:txBody>
          <a:bodyPr>
            <a:normAutofit fontScale="70000" lnSpcReduction="20000"/>
          </a:bodyPr>
          <a:lstStyle/>
          <a:p>
            <a:pPr marL="0" indent="0">
              <a:spcAft>
                <a:spcPts val="1200"/>
              </a:spcAft>
              <a:buNone/>
            </a:pPr>
            <a:r>
              <a:rPr lang="en-GB" sz="2900" i="1" dirty="0" smtClean="0"/>
              <a:t>‘Most strikingly, work-family reconciliation and public-sector expansion in the social democracies bring mothers into the </a:t>
            </a:r>
            <a:r>
              <a:rPr lang="en-GB" sz="2900" i="1" dirty="0" err="1" smtClean="0"/>
              <a:t>labor</a:t>
            </a:r>
            <a:r>
              <a:rPr lang="en-GB" sz="2900" i="1" dirty="0" smtClean="0"/>
              <a:t> market while inadvertently obstructing their chances of attaining higher-class positions.’  (</a:t>
            </a:r>
            <a:r>
              <a:rPr lang="en-GB" sz="2900" dirty="0" smtClean="0"/>
              <a:t>Mandel and </a:t>
            </a:r>
            <a:r>
              <a:rPr lang="en-GB" sz="2900" dirty="0" err="1" smtClean="0"/>
              <a:t>Shalev</a:t>
            </a:r>
            <a:r>
              <a:rPr lang="en-GB" sz="2900" dirty="0" smtClean="0"/>
              <a:t> 2009 :1901)</a:t>
            </a:r>
          </a:p>
          <a:p>
            <a:pPr marL="0" indent="0">
              <a:spcAft>
                <a:spcPts val="1200"/>
              </a:spcAft>
              <a:buNone/>
            </a:pPr>
            <a:r>
              <a:rPr lang="en-GB" sz="2900" i="1" dirty="0" smtClean="0"/>
              <a:t>By ‘the framing of low pay in terms of poverty, rather than unequal rewards in the labour market’ the outcome may again be to reduce the legitimacy of women’s claims for valuation of their work according to the value of the job</a:t>
            </a:r>
            <a:r>
              <a:rPr lang="en-GB" sz="2900" dirty="0" smtClean="0"/>
              <a:t> (Bennett &amp; Lister 2010)</a:t>
            </a:r>
          </a:p>
          <a:p>
            <a:pPr marL="0" indent="0">
              <a:spcAft>
                <a:spcPts val="1200"/>
              </a:spcAft>
              <a:buNone/>
            </a:pPr>
            <a:r>
              <a:rPr lang="en-GB" sz="2900" i="1" dirty="0" smtClean="0"/>
              <a:t>‘As </a:t>
            </a:r>
            <a:r>
              <a:rPr lang="en-GB" sz="2900" i="1" dirty="0"/>
              <a:t>women and BME professionals become essential human resources </a:t>
            </a:r>
            <a:r>
              <a:rPr lang="en-GB" sz="2900" i="1" dirty="0" smtClean="0"/>
              <a:t>in the </a:t>
            </a:r>
            <a:r>
              <a:rPr lang="en-GB" sz="2900" i="1" dirty="0"/>
              <a:t>economics of professional services firms </a:t>
            </a:r>
            <a:r>
              <a:rPr lang="en-GB" sz="2900" i="1" dirty="0" smtClean="0"/>
              <a:t>…, </a:t>
            </a:r>
            <a:r>
              <a:rPr lang="en-GB" sz="2900" i="1" dirty="0"/>
              <a:t>the debate and research agenda </a:t>
            </a:r>
            <a:r>
              <a:rPr lang="en-GB" sz="2900" i="1" dirty="0" smtClean="0"/>
              <a:t>has shifted </a:t>
            </a:r>
            <a:r>
              <a:rPr lang="en-GB" sz="2900" i="1" dirty="0"/>
              <a:t>from a concern with exclusion to one with inclusion but </a:t>
            </a:r>
            <a:r>
              <a:rPr lang="en-GB" sz="2900" i="1" dirty="0" smtClean="0"/>
              <a:t>without equality’ </a:t>
            </a:r>
            <a:r>
              <a:rPr lang="en-GB" sz="2900" dirty="0" smtClean="0"/>
              <a:t>(Muzio and Tomlinson 2012)’</a:t>
            </a:r>
          </a:p>
          <a:p>
            <a:pPr marL="0" indent="0">
              <a:spcAft>
                <a:spcPts val="1200"/>
              </a:spcAft>
              <a:buNone/>
            </a:pPr>
            <a:r>
              <a:rPr lang="en-GB" sz="2900" i="1" dirty="0" smtClean="0"/>
              <a:t>‘In </a:t>
            </a:r>
            <a:r>
              <a:rPr lang="en-GB" sz="2900" i="1" dirty="0" err="1" smtClean="0"/>
              <a:t>Reskin</a:t>
            </a:r>
            <a:r>
              <a:rPr lang="en-GB" sz="2900" i="1" dirty="0" smtClean="0"/>
              <a:t> and </a:t>
            </a:r>
            <a:r>
              <a:rPr lang="en-GB" sz="2900" i="1" dirty="0" err="1" smtClean="0"/>
              <a:t>Roos</a:t>
            </a:r>
            <a:r>
              <a:rPr lang="en-GB" sz="2900" i="1" dirty="0" smtClean="0"/>
              <a:t>’ analysis of US trends in the 1970s and 1980s, there was a fairly systematic link between the feminisation of men’s jobs and declining earnings for men. ... Our analysis for the 1990s and early 2000s for the UK suggests a more mixed picture, but one that is skewed in a similar direction with more evidence of falling earnings than rising earnings for men in feminising male-majority occupations. Of the 18 feminising male-majority occupations listed in Table 6.6, men’s relative pay declined in 10 cases, showed little movement in four cases and scored a significant improvement in only four cases.’ </a:t>
            </a:r>
            <a:r>
              <a:rPr lang="en-GB" sz="2900" dirty="0" smtClean="0"/>
              <a:t>(Grimshaw and Rubery 2007: 108).</a:t>
            </a:r>
          </a:p>
        </p:txBody>
      </p:sp>
    </p:spTree>
    <p:extLst>
      <p:ext uri="{BB962C8B-B14F-4D97-AF65-F5344CB8AC3E}">
        <p14:creationId xmlns:p14="http://schemas.microsoft.com/office/powerpoint/2010/main" val="203266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dirty="0" smtClean="0">
                <a:solidFill>
                  <a:schemeClr val="accent3">
                    <a:lumMod val="75000"/>
                  </a:schemeClr>
                </a:solidFill>
              </a:rPr>
              <a:t>Institutional perspectives</a:t>
            </a:r>
            <a:endParaRPr lang="en-GB" sz="4000" b="1" dirty="0">
              <a:solidFill>
                <a:schemeClr val="accent3">
                  <a:lumMod val="75000"/>
                </a:schemeClr>
              </a:solidFill>
            </a:endParaRPr>
          </a:p>
        </p:txBody>
      </p:sp>
      <p:graphicFrame>
        <p:nvGraphicFramePr>
          <p:cNvPr id="7" name="Content Placeholder 6"/>
          <p:cNvGraphicFramePr>
            <a:graphicFrameLocks noGrp="1"/>
          </p:cNvGraphicFramePr>
          <p:nvPr>
            <p:ph sz="half" idx="1"/>
            <p:extLst>
              <p:ext uri="{D42A27DB-BD31-4B8C-83A1-F6EECF244321}">
                <p14:modId xmlns:p14="http://schemas.microsoft.com/office/powerpoint/2010/main" val="3554247556"/>
              </p:ext>
            </p:extLst>
          </p:nvPr>
        </p:nvGraphicFramePr>
        <p:xfrm>
          <a:off x="457200" y="1340768"/>
          <a:ext cx="7715200" cy="5112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461699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dirty="0" smtClean="0">
                <a:solidFill>
                  <a:schemeClr val="accent3">
                    <a:lumMod val="75000"/>
                  </a:schemeClr>
                </a:solidFill>
              </a:rPr>
              <a:t>Institutional perspectives</a:t>
            </a:r>
            <a:endParaRPr lang="en-GB" sz="4000" b="1" dirty="0">
              <a:solidFill>
                <a:schemeClr val="accent3">
                  <a:lumMod val="75000"/>
                </a:schemeClr>
              </a:solidFill>
            </a:endParaRPr>
          </a:p>
        </p:txBody>
      </p:sp>
      <p:sp>
        <p:nvSpPr>
          <p:cNvPr id="5" name="Content Placeholder 4"/>
          <p:cNvSpPr>
            <a:spLocks noGrp="1"/>
          </p:cNvSpPr>
          <p:nvPr>
            <p:ph sz="half" idx="2"/>
          </p:nvPr>
        </p:nvSpPr>
        <p:spPr>
          <a:xfrm>
            <a:off x="467544" y="1412776"/>
            <a:ext cx="7776864" cy="4968552"/>
          </a:xfrm>
        </p:spPr>
        <p:txBody>
          <a:bodyPr>
            <a:normAutofit fontScale="85000" lnSpcReduction="20000"/>
          </a:bodyPr>
          <a:lstStyle/>
          <a:p>
            <a:pPr>
              <a:spcAft>
                <a:spcPts val="1200"/>
              </a:spcAft>
              <a:buNone/>
            </a:pPr>
            <a:r>
              <a:rPr lang="en-GB" sz="4000" b="1" dirty="0" smtClean="0">
                <a:solidFill>
                  <a:schemeClr val="accent3">
                    <a:lumMod val="75000"/>
                  </a:schemeClr>
                </a:solidFill>
              </a:rPr>
              <a:t>But moving goal posts</a:t>
            </a:r>
          </a:p>
          <a:p>
            <a:r>
              <a:rPr lang="en-GB" dirty="0" smtClean="0"/>
              <a:t>Collapse of sector-wide bargaining in private sector reduced opportunities for spread of wage-setting changes across sectors/economy</a:t>
            </a:r>
          </a:p>
          <a:p>
            <a:r>
              <a:rPr lang="en-GB" dirty="0" smtClean="0"/>
              <a:t>Widening wage inequality increasing penalties for those at the bottom of wage structures</a:t>
            </a:r>
          </a:p>
          <a:p>
            <a:r>
              <a:rPr lang="en-GB" dirty="0" smtClean="0"/>
              <a:t>Pressures on public sector ‘privileges’ through wage freezes/ local pay/ outsourcing </a:t>
            </a:r>
            <a:r>
              <a:rPr lang="en-GB" sz="2000" dirty="0" smtClean="0"/>
              <a:t>(Grimshaw et al. 2012)</a:t>
            </a:r>
          </a:p>
          <a:p>
            <a:r>
              <a:rPr lang="en-GB" dirty="0" smtClean="0"/>
              <a:t>Minimum wage used as the going rate for many women (and men)- squeezed differentials for skill/experience </a:t>
            </a:r>
            <a:r>
              <a:rPr lang="en-GB" sz="2000" dirty="0" smtClean="0"/>
              <a:t>(Grimshaw 2013, IDS 2011)</a:t>
            </a:r>
          </a:p>
          <a:p>
            <a:r>
              <a:rPr lang="en-GB" dirty="0" smtClean="0"/>
              <a:t>Part-timers concentrated by employer and occupation </a:t>
            </a:r>
            <a:r>
              <a:rPr lang="en-GB" sz="2000" dirty="0" smtClean="0"/>
              <a:t>(Manning and </a:t>
            </a:r>
            <a:r>
              <a:rPr lang="en-GB" sz="2000" dirty="0" err="1" smtClean="0"/>
              <a:t>Petronglo</a:t>
            </a:r>
            <a:r>
              <a:rPr lang="en-GB" sz="2000" dirty="0" smtClean="0"/>
              <a:t> 2005) -e</a:t>
            </a:r>
            <a:r>
              <a:rPr lang="en-GB" dirty="0" smtClean="0"/>
              <a:t>qual rights for part-timers do not apply across organisations</a:t>
            </a:r>
          </a:p>
          <a:p>
            <a:pPr>
              <a:buNone/>
            </a:pPr>
            <a:r>
              <a:rPr lang="en-GB" dirty="0" smtClean="0"/>
              <a:t>  </a:t>
            </a:r>
            <a:endParaRPr lang="en-GB" dirty="0"/>
          </a:p>
        </p:txBody>
      </p:sp>
    </p:spTree>
    <p:extLst>
      <p:ext uri="{BB962C8B-B14F-4D97-AF65-F5344CB8AC3E}">
        <p14:creationId xmlns:p14="http://schemas.microsoft.com/office/powerpoint/2010/main" val="24603533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dirty="0" smtClean="0">
                <a:solidFill>
                  <a:schemeClr val="accent6">
                    <a:lumMod val="75000"/>
                  </a:schemeClr>
                </a:solidFill>
              </a:rPr>
              <a:t>Organisational perspectives</a:t>
            </a:r>
            <a:endParaRPr lang="en-GB" sz="4000" b="1" dirty="0">
              <a:solidFill>
                <a:schemeClr val="accent6">
                  <a:lumMod val="75000"/>
                </a:schemeClr>
              </a:solidFill>
            </a:endParaRPr>
          </a:p>
        </p:txBody>
      </p:sp>
      <p:graphicFrame>
        <p:nvGraphicFramePr>
          <p:cNvPr id="7" name="Content Placeholder 6"/>
          <p:cNvGraphicFramePr>
            <a:graphicFrameLocks noGrp="1"/>
          </p:cNvGraphicFramePr>
          <p:nvPr>
            <p:ph sz="half" idx="1"/>
            <p:extLst>
              <p:ext uri="{D42A27DB-BD31-4B8C-83A1-F6EECF244321}">
                <p14:modId xmlns:p14="http://schemas.microsoft.com/office/powerpoint/2010/main" val="1553644225"/>
              </p:ext>
            </p:extLst>
          </p:nvPr>
        </p:nvGraphicFramePr>
        <p:xfrm>
          <a:off x="457200" y="1340768"/>
          <a:ext cx="7715200" cy="5112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631081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dirty="0" smtClean="0">
                <a:solidFill>
                  <a:schemeClr val="accent6">
                    <a:lumMod val="75000"/>
                  </a:schemeClr>
                </a:solidFill>
              </a:rPr>
              <a:t>Organisational perspectives</a:t>
            </a:r>
            <a:endParaRPr lang="en-GB" sz="4000" b="1" dirty="0">
              <a:solidFill>
                <a:schemeClr val="accent6">
                  <a:lumMod val="75000"/>
                </a:schemeClr>
              </a:solidFill>
            </a:endParaRPr>
          </a:p>
        </p:txBody>
      </p:sp>
      <p:sp>
        <p:nvSpPr>
          <p:cNvPr id="5" name="Content Placeholder 4"/>
          <p:cNvSpPr>
            <a:spLocks noGrp="1"/>
          </p:cNvSpPr>
          <p:nvPr>
            <p:ph sz="half" idx="2"/>
          </p:nvPr>
        </p:nvSpPr>
        <p:spPr>
          <a:xfrm>
            <a:off x="611560" y="1536192"/>
            <a:ext cx="7465640" cy="4590288"/>
          </a:xfrm>
        </p:spPr>
        <p:txBody>
          <a:bodyPr>
            <a:noAutofit/>
          </a:bodyPr>
          <a:lstStyle/>
          <a:p>
            <a:pPr>
              <a:spcAft>
                <a:spcPts val="1200"/>
              </a:spcAft>
              <a:buNone/>
            </a:pPr>
            <a:r>
              <a:rPr lang="en-GB" b="1" dirty="0" smtClean="0">
                <a:solidFill>
                  <a:schemeClr val="accent6">
                    <a:lumMod val="75000"/>
                  </a:schemeClr>
                </a:solidFill>
              </a:rPr>
              <a:t>But moving goal posts</a:t>
            </a:r>
          </a:p>
          <a:p>
            <a:r>
              <a:rPr lang="en-GB" sz="2000" dirty="0" smtClean="0"/>
              <a:t>Delayering/ temporary employment and outsourcing of female-dominated services reducing promotion opportunities </a:t>
            </a:r>
            <a:r>
              <a:rPr lang="en-GB" sz="1400" dirty="0" smtClean="0"/>
              <a:t>(Grimshaw et al. 2002)</a:t>
            </a:r>
          </a:p>
          <a:p>
            <a:r>
              <a:rPr lang="en-GB" sz="2000" dirty="0" smtClean="0"/>
              <a:t>Positive job evaluation outcomes can encourage outsourcing (e.g. care sector </a:t>
            </a:r>
            <a:r>
              <a:rPr lang="en-GB" sz="1400" dirty="0" smtClean="0"/>
              <a:t>-</a:t>
            </a:r>
            <a:r>
              <a:rPr lang="en-GB" sz="1400" dirty="0" err="1" smtClean="0"/>
              <a:t>Nolda</a:t>
            </a:r>
            <a:r>
              <a:rPr lang="en-GB" sz="1400" dirty="0" smtClean="0"/>
              <a:t> 2004)</a:t>
            </a:r>
          </a:p>
          <a:p>
            <a:r>
              <a:rPr lang="en-GB" sz="2000" dirty="0" smtClean="0"/>
              <a:t>Move from job-related pay to individual performance pay- overlapping or broad pay bands- increase in discretion (</a:t>
            </a:r>
            <a:r>
              <a:rPr lang="en-GB" sz="2000" dirty="0" err="1" smtClean="0"/>
              <a:t>eg</a:t>
            </a:r>
            <a:r>
              <a:rPr lang="en-GB" sz="2000" dirty="0" smtClean="0"/>
              <a:t>. finance sector </a:t>
            </a:r>
            <a:r>
              <a:rPr lang="en-GB" sz="1400" dirty="0" smtClean="0"/>
              <a:t>- EHRC 2009)</a:t>
            </a:r>
          </a:p>
          <a:p>
            <a:r>
              <a:rPr lang="en-GB" sz="2000" dirty="0" smtClean="0"/>
              <a:t>Reduced rewards for experience as women became more stable/ longer tenured </a:t>
            </a:r>
            <a:r>
              <a:rPr lang="en-GB" sz="1400" dirty="0" smtClean="0"/>
              <a:t>(IRS 2004, </a:t>
            </a:r>
            <a:r>
              <a:rPr lang="en-GB" sz="1400" dirty="0" err="1" smtClean="0"/>
              <a:t>Rowbottom</a:t>
            </a:r>
            <a:r>
              <a:rPr lang="en-GB" sz="1400" dirty="0" smtClean="0"/>
              <a:t> 2005)</a:t>
            </a:r>
          </a:p>
          <a:p>
            <a:r>
              <a:rPr lang="en-GB" sz="2000" dirty="0" smtClean="0"/>
              <a:t>Discriminatory but more transparent pay supplements replaced by non transparent performance pay  </a:t>
            </a:r>
            <a:r>
              <a:rPr lang="en-GB" sz="1400" dirty="0" smtClean="0"/>
              <a:t>(</a:t>
            </a:r>
            <a:r>
              <a:rPr lang="en-GB" sz="1400" dirty="0" err="1" smtClean="0"/>
              <a:t>Grabhan</a:t>
            </a:r>
            <a:r>
              <a:rPr lang="en-GB" sz="1400" dirty="0" smtClean="0"/>
              <a:t> 2003)</a:t>
            </a:r>
          </a:p>
          <a:p>
            <a:endParaRPr lang="en-GB" sz="1600" dirty="0"/>
          </a:p>
        </p:txBody>
      </p:sp>
    </p:spTree>
    <p:extLst>
      <p:ext uri="{BB962C8B-B14F-4D97-AF65-F5344CB8AC3E}">
        <p14:creationId xmlns:p14="http://schemas.microsoft.com/office/powerpoint/2010/main" val="38818031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83568" y="607837"/>
            <a:ext cx="7272808" cy="3477875"/>
          </a:xfrm>
          <a:prstGeom prst="rect">
            <a:avLst/>
          </a:prstGeom>
          <a:solidFill>
            <a:schemeClr val="accent6">
              <a:lumMod val="20000"/>
              <a:lumOff val="80000"/>
            </a:schemeClr>
          </a:solidFill>
        </p:spPr>
        <p:txBody>
          <a:bodyPr wrap="square">
            <a:spAutoFit/>
          </a:bodyPr>
          <a:lstStyle/>
          <a:p>
            <a:r>
              <a:rPr lang="en-GB" sz="2000" dirty="0" smtClean="0"/>
              <a:t>The </a:t>
            </a:r>
            <a:r>
              <a:rPr lang="en-GB" sz="2000" i="1" dirty="0" smtClean="0"/>
              <a:t>EHRC </a:t>
            </a:r>
            <a:r>
              <a:rPr lang="en-GB" sz="2000" i="1" dirty="0"/>
              <a:t>Financial Services </a:t>
            </a:r>
            <a:r>
              <a:rPr lang="en-GB" sz="2000" i="1" dirty="0" smtClean="0"/>
              <a:t>inquiry </a:t>
            </a:r>
            <a:r>
              <a:rPr lang="en-GB" sz="2000" dirty="0" smtClean="0"/>
              <a:t>found:</a:t>
            </a:r>
          </a:p>
          <a:p>
            <a:pPr marL="342900" indent="-342900">
              <a:buFont typeface="Arial" panose="020B0604020202020204" pitchFamily="34" charset="0"/>
              <a:buChar char="•"/>
            </a:pPr>
            <a:r>
              <a:rPr lang="en-GB" sz="2000" dirty="0" smtClean="0"/>
              <a:t>gender </a:t>
            </a:r>
            <a:r>
              <a:rPr lang="en-GB" sz="2000" dirty="0"/>
              <a:t>bias in the distribution of bonuses and performance-related pay. In more than half the cases the gap for discretionary </a:t>
            </a:r>
            <a:r>
              <a:rPr lang="en-GB" sz="2000" dirty="0" smtClean="0"/>
              <a:t>PRP </a:t>
            </a:r>
            <a:r>
              <a:rPr lang="en-GB" sz="2000" dirty="0"/>
              <a:t>was </a:t>
            </a:r>
            <a:r>
              <a:rPr lang="en-GB" sz="2000" dirty="0" smtClean="0"/>
              <a:t>45% </a:t>
            </a:r>
            <a:r>
              <a:rPr lang="en-GB" sz="2000" dirty="0"/>
              <a:t>or </a:t>
            </a:r>
            <a:r>
              <a:rPr lang="en-GB" sz="2000" dirty="0" smtClean="0"/>
              <a:t>more</a:t>
            </a:r>
          </a:p>
          <a:p>
            <a:pPr marL="342900" indent="-342900">
              <a:buFont typeface="Arial" panose="020B0604020202020204" pitchFamily="34" charset="0"/>
              <a:buChar char="•"/>
            </a:pPr>
            <a:r>
              <a:rPr lang="en-GB" sz="2000" dirty="0" smtClean="0"/>
              <a:t>The </a:t>
            </a:r>
            <a:r>
              <a:rPr lang="en-GB" sz="2000" dirty="0"/>
              <a:t>use of job evaluation was positively associated with a lower gender pay gap in both basic pay and total </a:t>
            </a:r>
            <a:r>
              <a:rPr lang="en-GB" sz="2000" dirty="0" smtClean="0"/>
              <a:t>earnings --but </a:t>
            </a:r>
            <a:r>
              <a:rPr lang="en-GB" sz="2000" dirty="0"/>
              <a:t>only a third of cases used job evaluation to determine job </a:t>
            </a:r>
            <a:r>
              <a:rPr lang="en-GB" sz="2000" dirty="0" smtClean="0"/>
              <a:t>grading</a:t>
            </a:r>
          </a:p>
          <a:p>
            <a:pPr marL="342900" indent="-342900">
              <a:buFont typeface="Arial" panose="020B0604020202020204" pitchFamily="34" charset="0"/>
              <a:buChar char="•"/>
            </a:pPr>
            <a:r>
              <a:rPr lang="en-GB" sz="2000" dirty="0" smtClean="0"/>
              <a:t>Both basic pay </a:t>
            </a:r>
            <a:r>
              <a:rPr lang="en-GB" sz="2000" dirty="0"/>
              <a:t>and </a:t>
            </a:r>
            <a:r>
              <a:rPr lang="en-GB" sz="2000" dirty="0" smtClean="0"/>
              <a:t>PRP are </a:t>
            </a:r>
            <a:r>
              <a:rPr lang="en-GB" sz="2000" dirty="0"/>
              <a:t>much higher in revenue-generating functions, where women are significantly </a:t>
            </a:r>
            <a:r>
              <a:rPr lang="en-GB" sz="2000" dirty="0" smtClean="0"/>
              <a:t>under-represented.</a:t>
            </a:r>
            <a:endParaRPr lang="en-GB" sz="2000" b="1" dirty="0" smtClean="0"/>
          </a:p>
        </p:txBody>
      </p:sp>
    </p:spTree>
    <p:extLst>
      <p:ext uri="{BB962C8B-B14F-4D97-AF65-F5344CB8AC3E}">
        <p14:creationId xmlns:p14="http://schemas.microsoft.com/office/powerpoint/2010/main" val="33222392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332656"/>
            <a:ext cx="8424936" cy="936104"/>
          </a:xfrm>
        </p:spPr>
        <p:txBody>
          <a:bodyPr>
            <a:noAutofit/>
          </a:bodyPr>
          <a:lstStyle/>
          <a:p>
            <a:r>
              <a:rPr lang="en-GB" sz="2800" b="1" dirty="0" smtClean="0"/>
              <a:t>Summary: </a:t>
            </a:r>
            <a:br>
              <a:rPr lang="en-GB" sz="2800" b="1" dirty="0" smtClean="0"/>
            </a:br>
            <a:r>
              <a:rPr lang="en-GB" sz="2800" b="1" dirty="0" smtClean="0"/>
              <a:t>How do we explain the moving goalposts?</a:t>
            </a:r>
            <a:endParaRPr lang="en-GB" sz="2800" b="1" dirty="0"/>
          </a:p>
        </p:txBody>
      </p:sp>
      <p:sp>
        <p:nvSpPr>
          <p:cNvPr id="3" name="Content Placeholder 2"/>
          <p:cNvSpPr>
            <a:spLocks noGrp="1"/>
          </p:cNvSpPr>
          <p:nvPr>
            <p:ph idx="1"/>
          </p:nvPr>
        </p:nvSpPr>
        <p:spPr>
          <a:xfrm>
            <a:off x="611560" y="1340768"/>
            <a:ext cx="7776864" cy="5400600"/>
          </a:xfrm>
        </p:spPr>
        <p:txBody>
          <a:bodyPr>
            <a:normAutofit fontScale="47500" lnSpcReduction="20000"/>
          </a:bodyPr>
          <a:lstStyle/>
          <a:p>
            <a:endParaRPr lang="en-GB" dirty="0" smtClean="0"/>
          </a:p>
          <a:p>
            <a:pPr>
              <a:buNone/>
            </a:pPr>
            <a:r>
              <a:rPr lang="en-GB" sz="5900" b="1" dirty="0" smtClean="0"/>
              <a:t>Context of constantly &amp; rapidly changing environment for pay determination</a:t>
            </a:r>
          </a:p>
          <a:p>
            <a:pPr>
              <a:buFont typeface="Courier New" pitchFamily="49" charset="0"/>
              <a:buChar char="o"/>
            </a:pPr>
            <a:r>
              <a:rPr lang="en-GB" sz="5900" dirty="0" smtClean="0"/>
              <a:t>seeking equality in a widening distribution of pay based on changing principles of pay formation- how to achieve a collective outcome in individualising system?</a:t>
            </a:r>
          </a:p>
          <a:p>
            <a:pPr>
              <a:buNone/>
            </a:pPr>
            <a:endParaRPr lang="en-GB" sz="1900" dirty="0" smtClean="0"/>
          </a:p>
          <a:p>
            <a:pPr>
              <a:buNone/>
            </a:pPr>
            <a:r>
              <a:rPr lang="en-GB" sz="5900" b="1" dirty="0" smtClean="0"/>
              <a:t>Pay </a:t>
            </a:r>
            <a:r>
              <a:rPr lang="en-GB" sz="5900" b="1" dirty="0"/>
              <a:t>serves multiple </a:t>
            </a:r>
            <a:r>
              <a:rPr lang="en-GB" sz="5900" b="1" dirty="0" smtClean="0"/>
              <a:t>functions &amp; is subject to multiple pressures</a:t>
            </a:r>
          </a:p>
          <a:p>
            <a:pPr>
              <a:buFont typeface="Courier New" pitchFamily="49" charset="0"/>
              <a:buChar char="o"/>
            </a:pPr>
            <a:r>
              <a:rPr lang="en-GB" sz="5900" dirty="0" smtClean="0"/>
              <a:t>likelihood is that reasons for gender gaps vary between classes/ workplaces- no one gender pay gap</a:t>
            </a:r>
          </a:p>
          <a:p>
            <a:pPr>
              <a:buFont typeface="Courier New" pitchFamily="49" charset="0"/>
              <a:buChar char="o"/>
            </a:pPr>
            <a:endParaRPr lang="en-GB" sz="1900" dirty="0" smtClean="0"/>
          </a:p>
          <a:p>
            <a:pPr>
              <a:buFont typeface="Courier New" pitchFamily="49" charset="0"/>
              <a:buChar char="o"/>
            </a:pPr>
            <a:endParaRPr lang="en-GB" sz="1900" dirty="0" smtClean="0"/>
          </a:p>
        </p:txBody>
      </p:sp>
    </p:spTree>
    <p:extLst>
      <p:ext uri="{BB962C8B-B14F-4D97-AF65-F5344CB8AC3E}">
        <p14:creationId xmlns:p14="http://schemas.microsoft.com/office/powerpoint/2010/main" val="21844446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332656"/>
            <a:ext cx="8229600" cy="936104"/>
          </a:xfrm>
        </p:spPr>
        <p:txBody>
          <a:bodyPr>
            <a:noAutofit/>
          </a:bodyPr>
          <a:lstStyle/>
          <a:p>
            <a:r>
              <a:rPr lang="en-GB" sz="2800" b="1" dirty="0" smtClean="0"/>
              <a:t>Summary: </a:t>
            </a:r>
            <a:br>
              <a:rPr lang="en-GB" sz="2800" b="1" dirty="0" smtClean="0"/>
            </a:br>
            <a:r>
              <a:rPr lang="en-GB" sz="2800" b="1" dirty="0" smtClean="0"/>
              <a:t>How do we explain the moving goalposts?</a:t>
            </a:r>
            <a:endParaRPr lang="en-GB" sz="2800" b="1" dirty="0"/>
          </a:p>
        </p:txBody>
      </p:sp>
      <p:sp>
        <p:nvSpPr>
          <p:cNvPr id="3" name="Content Placeholder 2"/>
          <p:cNvSpPr>
            <a:spLocks noGrp="1"/>
          </p:cNvSpPr>
          <p:nvPr>
            <p:ph idx="1"/>
          </p:nvPr>
        </p:nvSpPr>
        <p:spPr>
          <a:xfrm>
            <a:off x="539552" y="1484784"/>
            <a:ext cx="7776864" cy="5112568"/>
          </a:xfrm>
        </p:spPr>
        <p:txBody>
          <a:bodyPr>
            <a:normAutofit fontScale="32500" lnSpcReduction="20000"/>
          </a:bodyPr>
          <a:lstStyle/>
          <a:p>
            <a:pPr>
              <a:buNone/>
            </a:pPr>
            <a:r>
              <a:rPr lang="en-GB" sz="7200" b="1" dirty="0" smtClean="0"/>
              <a:t>Not </a:t>
            </a:r>
            <a:r>
              <a:rPr lang="en-GB" sz="7200" b="1" dirty="0"/>
              <a:t>a technical issue -closing gap implies redistribution</a:t>
            </a:r>
          </a:p>
          <a:p>
            <a:pPr>
              <a:buFont typeface="Courier New" pitchFamily="49" charset="0"/>
              <a:buChar char="o"/>
            </a:pPr>
            <a:r>
              <a:rPr lang="en-GB" sz="7200" dirty="0"/>
              <a:t>scientific benefits of job evaluation oversold (Acker 1989)</a:t>
            </a:r>
          </a:p>
          <a:p>
            <a:pPr>
              <a:buFont typeface="Courier New" pitchFamily="49" charset="0"/>
              <a:buChar char="o"/>
            </a:pPr>
            <a:r>
              <a:rPr lang="en-GB" sz="7200" dirty="0"/>
              <a:t>no political will to change labour/capital distribution (limit to living wage campaigns)</a:t>
            </a:r>
          </a:p>
          <a:p>
            <a:pPr>
              <a:buFont typeface="Courier New" pitchFamily="49" charset="0"/>
              <a:buChar char="o"/>
            </a:pPr>
            <a:r>
              <a:rPr lang="en-GB" sz="7200" dirty="0"/>
              <a:t>equality through levelling down for men reflects weakening power of </a:t>
            </a:r>
            <a:r>
              <a:rPr lang="en-GB" sz="7200" dirty="0" smtClean="0"/>
              <a:t>labour</a:t>
            </a:r>
          </a:p>
          <a:p>
            <a:pPr>
              <a:buFont typeface="Courier New" pitchFamily="49" charset="0"/>
              <a:buChar char="o"/>
            </a:pPr>
            <a:endParaRPr lang="en-GB" sz="7200" dirty="0"/>
          </a:p>
          <a:p>
            <a:pPr>
              <a:buNone/>
            </a:pPr>
            <a:r>
              <a:rPr lang="en-GB" sz="7200" b="1" dirty="0" smtClean="0"/>
              <a:t>Upward equality requires collective action not just legal rules  </a:t>
            </a:r>
          </a:p>
          <a:p>
            <a:pPr>
              <a:buFont typeface="Courier New" pitchFamily="49" charset="0"/>
              <a:buChar char="o"/>
            </a:pPr>
            <a:r>
              <a:rPr lang="en-GB" sz="7200" dirty="0" smtClean="0"/>
              <a:t>laws can be reinterpreted through a </a:t>
            </a:r>
            <a:r>
              <a:rPr lang="en-GB" sz="7200" dirty="0" err="1" smtClean="0"/>
              <a:t>managerialist</a:t>
            </a:r>
            <a:r>
              <a:rPr lang="en-GB" sz="7200" dirty="0" smtClean="0"/>
              <a:t> perspective (Deakin et al. 2011)</a:t>
            </a:r>
          </a:p>
          <a:p>
            <a:pPr>
              <a:buFont typeface="Courier New" pitchFamily="49" charset="0"/>
              <a:buChar char="o"/>
            </a:pPr>
            <a:endParaRPr lang="en-GB" dirty="0" smtClean="0"/>
          </a:p>
          <a:p>
            <a:pPr>
              <a:buNone/>
            </a:pPr>
            <a:r>
              <a:rPr lang="en-GB" sz="7200" b="1" dirty="0" smtClean="0"/>
              <a:t>Unending capacity for gender inequality to reproduce itself in different forms</a:t>
            </a:r>
          </a:p>
          <a:p>
            <a:pPr>
              <a:buFont typeface="Courier New" pitchFamily="49" charset="0"/>
              <a:buChar char="o"/>
            </a:pPr>
            <a:r>
              <a:rPr lang="en-GB" sz="7200" dirty="0" smtClean="0"/>
              <a:t>gender pay gap linked to misogyny in wider society- not just to materialist factors</a:t>
            </a:r>
          </a:p>
        </p:txBody>
      </p:sp>
    </p:spTree>
    <p:extLst>
      <p:ext uri="{BB962C8B-B14F-4D97-AF65-F5344CB8AC3E}">
        <p14:creationId xmlns:p14="http://schemas.microsoft.com/office/powerpoint/2010/main" val="33658898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lstStyle/>
          <a:p>
            <a:r>
              <a:rPr lang="en-GB" dirty="0" smtClean="0"/>
              <a:t>Equity and fairness</a:t>
            </a:r>
            <a:endParaRPr lang="en-GB" dirty="0"/>
          </a:p>
        </p:txBody>
      </p:sp>
      <p:sp>
        <p:nvSpPr>
          <p:cNvPr id="3" name="Content Placeholder 2"/>
          <p:cNvSpPr>
            <a:spLocks noGrp="1"/>
          </p:cNvSpPr>
          <p:nvPr>
            <p:ph sz="quarter" idx="1"/>
          </p:nvPr>
        </p:nvSpPr>
        <p:spPr>
          <a:xfrm>
            <a:off x="457200" y="1219200"/>
            <a:ext cx="8229600" cy="5162128"/>
          </a:xfrm>
        </p:spPr>
        <p:txBody>
          <a:bodyPr>
            <a:normAutofit lnSpcReduction="10000"/>
          </a:bodyPr>
          <a:lstStyle/>
          <a:p>
            <a:r>
              <a:rPr lang="en-GB" sz="2400" dirty="0" smtClean="0"/>
              <a:t>Wages are a main source of income in societies and therefore reflect and respond to heterogeneous assumptions and ideas about </a:t>
            </a:r>
            <a:r>
              <a:rPr lang="en-GB" sz="2400" b="1" i="1" dirty="0" smtClean="0"/>
              <a:t>fair principles of wage-setting</a:t>
            </a:r>
            <a:r>
              <a:rPr lang="en-GB" sz="2400" dirty="0" smtClean="0"/>
              <a:t>. Three key ideas:</a:t>
            </a:r>
          </a:p>
          <a:p>
            <a:endParaRPr lang="en-GB" sz="1200" dirty="0" smtClean="0"/>
          </a:p>
          <a:p>
            <a:pPr marL="731520" lvl="1" indent="-457200">
              <a:buFont typeface="+mj-lt"/>
              <a:buAutoNum type="arabicPeriod"/>
            </a:pPr>
            <a:r>
              <a:rPr lang="en-GB" dirty="0" smtClean="0">
                <a:solidFill>
                  <a:schemeClr val="accent2"/>
                </a:solidFill>
              </a:rPr>
              <a:t>Wages reflect living costs (need)</a:t>
            </a:r>
          </a:p>
          <a:p>
            <a:pPr marL="1005840" lvl="2" indent="-457200">
              <a:buFont typeface="Courier New" pitchFamily="49" charset="0"/>
              <a:buChar char="o"/>
            </a:pPr>
            <a:r>
              <a:rPr lang="en-GB" dirty="0" smtClean="0"/>
              <a:t>Analytical necessity to sustain health and reproduce next generation</a:t>
            </a:r>
          </a:p>
          <a:p>
            <a:pPr marL="1005840" lvl="2" indent="-457200">
              <a:buFont typeface="Courier New" pitchFamily="49" charset="0"/>
              <a:buChar char="o"/>
            </a:pPr>
            <a:r>
              <a:rPr lang="en-GB" dirty="0" smtClean="0"/>
              <a:t>Gendered notion of a ‘family wage’</a:t>
            </a:r>
          </a:p>
          <a:p>
            <a:pPr marL="1005840" lvl="2" indent="-457200">
              <a:buFont typeface="Courier New" pitchFamily="49" charset="0"/>
              <a:buChar char="o"/>
            </a:pPr>
            <a:r>
              <a:rPr lang="en-GB" dirty="0" smtClean="0"/>
              <a:t>Is it possible to allow low pay but provide subsidies (either from government or from other family members who work in higher paying organisations)?</a:t>
            </a:r>
          </a:p>
          <a:p>
            <a:pPr marL="1005840" lvl="2" indent="-457200">
              <a:buFont typeface="Courier New" pitchFamily="49" charset="0"/>
              <a:buChar char="o"/>
            </a:pPr>
            <a:r>
              <a:rPr lang="en-GB" dirty="0" smtClean="0"/>
              <a:t>A ‘living wage’ as a normative/ethical concept or an analytical/economics concept?</a:t>
            </a:r>
          </a:p>
          <a:p>
            <a:pPr marL="1554480" lvl="4" indent="-457200">
              <a:buFontTx/>
              <a:buChar char="-"/>
            </a:pPr>
            <a:r>
              <a:rPr lang="en-GB" sz="1800" dirty="0" smtClean="0"/>
              <a:t>A campaigning slogan – societal obligation to provide a living for its citizens?</a:t>
            </a:r>
          </a:p>
          <a:p>
            <a:pPr marL="1554480" lvl="4" indent="-457200">
              <a:buFontTx/>
              <a:buChar char="-"/>
            </a:pPr>
            <a:r>
              <a:rPr lang="en-GB" sz="1800" dirty="0" smtClean="0"/>
              <a:t>Or a fair and efficient reward – are subsistence wages a result of very low skill or employer coercion?</a:t>
            </a:r>
          </a:p>
          <a:p>
            <a:endParaRPr lang="en-GB"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solidFill>
            <a:schemeClr val="tx2">
              <a:lumMod val="60000"/>
              <a:lumOff val="40000"/>
            </a:schemeClr>
          </a:solidFill>
        </p:spPr>
        <p:txBody>
          <a:bodyPr>
            <a:normAutofit fontScale="90000"/>
          </a:bodyPr>
          <a:lstStyle/>
          <a:p>
            <a:pPr marL="838200" indent="-838200"/>
            <a:r>
              <a:rPr lang="en-GB" sz="3200" b="1" dirty="0">
                <a:solidFill>
                  <a:schemeClr val="bg1"/>
                </a:solidFill>
              </a:rPr>
              <a:t>Low </a:t>
            </a:r>
            <a:r>
              <a:rPr lang="en-GB" sz="3200" b="1" dirty="0" smtClean="0">
                <a:solidFill>
                  <a:schemeClr val="bg1"/>
                </a:solidFill>
              </a:rPr>
              <a:t>Pay</a:t>
            </a:r>
            <a:br>
              <a:rPr lang="en-GB" sz="3200" b="1" dirty="0" smtClean="0">
                <a:solidFill>
                  <a:schemeClr val="bg1"/>
                </a:solidFill>
              </a:rPr>
            </a:br>
            <a:r>
              <a:rPr lang="en-GB" sz="3200" b="1" dirty="0" smtClean="0">
                <a:solidFill>
                  <a:schemeClr val="bg1"/>
                </a:solidFill>
              </a:rPr>
              <a:t>Country </a:t>
            </a:r>
            <a:r>
              <a:rPr lang="en-GB" sz="3200" b="1" dirty="0">
                <a:solidFill>
                  <a:schemeClr val="bg1"/>
                </a:solidFill>
              </a:rPr>
              <a:t>trends</a:t>
            </a:r>
          </a:p>
        </p:txBody>
      </p:sp>
      <p:pic>
        <p:nvPicPr>
          <p:cNvPr id="15364" name="Picture 4"/>
          <p:cNvPicPr>
            <a:picLocks noGrp="1" noChangeAspect="1" noChangeArrowheads="1"/>
          </p:cNvPicPr>
          <p:nvPr>
            <p:ph sz="quarter" idx="1"/>
          </p:nvPr>
        </p:nvPicPr>
        <p:blipFill>
          <a:blip r:embed="rId2" cstate="print"/>
          <a:srcRect/>
          <a:stretch>
            <a:fillRect/>
          </a:stretch>
        </p:blipFill>
        <p:spPr>
          <a:xfrm>
            <a:off x="468313" y="1520825"/>
            <a:ext cx="7920037" cy="5153025"/>
          </a:xfrm>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solidFill>
            <a:schemeClr val="tx2">
              <a:lumMod val="60000"/>
              <a:lumOff val="40000"/>
            </a:schemeClr>
          </a:solidFill>
        </p:spPr>
        <p:txBody>
          <a:bodyPr>
            <a:normAutofit fontScale="90000"/>
          </a:bodyPr>
          <a:lstStyle/>
          <a:p>
            <a:pPr marL="838200" indent="-838200"/>
            <a:r>
              <a:rPr lang="en-GB" sz="3200" b="1" dirty="0">
                <a:solidFill>
                  <a:schemeClr val="bg1"/>
                </a:solidFill>
              </a:rPr>
              <a:t>Low Pay</a:t>
            </a:r>
            <a:r>
              <a:rPr lang="en-GB" sz="3200" b="1" dirty="0"/>
              <a:t/>
            </a:r>
            <a:br>
              <a:rPr lang="en-GB" sz="3200" b="1" dirty="0"/>
            </a:br>
            <a:r>
              <a:rPr lang="en-GB" sz="3200" b="1" dirty="0"/>
              <a:t>Debating minimum wages</a:t>
            </a:r>
          </a:p>
        </p:txBody>
      </p:sp>
      <p:sp>
        <p:nvSpPr>
          <p:cNvPr id="34819" name="Rectangle 3"/>
          <p:cNvSpPr>
            <a:spLocks noGrp="1" noChangeArrowheads="1"/>
          </p:cNvSpPr>
          <p:nvPr>
            <p:ph sz="quarter" idx="1"/>
          </p:nvPr>
        </p:nvSpPr>
        <p:spPr/>
        <p:txBody>
          <a:bodyPr/>
          <a:lstStyle/>
          <a:p>
            <a:pPr>
              <a:buFontTx/>
              <a:buNone/>
            </a:pPr>
            <a:r>
              <a:rPr lang="en-GB" sz="2800">
                <a:solidFill>
                  <a:srgbClr val="FF0000"/>
                </a:solidFill>
              </a:rPr>
              <a:t>Arguments against:</a:t>
            </a:r>
          </a:p>
          <a:p>
            <a:r>
              <a:rPr lang="en-GB" sz="2400"/>
              <a:t>Distorts markets - prevents wage falling to market clearing level</a:t>
            </a:r>
          </a:p>
          <a:p>
            <a:r>
              <a:rPr lang="en-GB" sz="2400"/>
              <a:t>Causes unemployment which harms the poor more than low wages</a:t>
            </a:r>
          </a:p>
          <a:p>
            <a:r>
              <a:rPr lang="en-GB" sz="2400"/>
              <a:t>Often those on low wages do not live in poverty - women and young people are dependent on family members for some of their living standards</a:t>
            </a:r>
          </a:p>
          <a:p>
            <a:r>
              <a:rPr lang="en-GB" sz="2400"/>
              <a:t>Cuts into training expenditures, thus worsening the prospects of low wage workers</a:t>
            </a:r>
          </a:p>
          <a:p>
            <a:endParaRPr lang="en-GB" sz="24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solidFill>
            <a:schemeClr val="tx2">
              <a:lumMod val="60000"/>
              <a:lumOff val="40000"/>
            </a:schemeClr>
          </a:solidFill>
        </p:spPr>
        <p:txBody>
          <a:bodyPr>
            <a:normAutofit fontScale="90000"/>
          </a:bodyPr>
          <a:lstStyle/>
          <a:p>
            <a:pPr marL="838200" indent="-838200"/>
            <a:r>
              <a:rPr lang="en-GB" sz="3200" b="1" dirty="0">
                <a:solidFill>
                  <a:schemeClr val="bg1"/>
                </a:solidFill>
              </a:rPr>
              <a:t>Low Pay</a:t>
            </a:r>
            <a:r>
              <a:rPr lang="en-GB" sz="3200" b="1" dirty="0"/>
              <a:t/>
            </a:r>
            <a:br>
              <a:rPr lang="en-GB" sz="3200" b="1" dirty="0"/>
            </a:br>
            <a:r>
              <a:rPr lang="en-GB" sz="3200" b="1" dirty="0"/>
              <a:t>Debating minimum wages</a:t>
            </a:r>
          </a:p>
        </p:txBody>
      </p:sp>
      <p:sp>
        <p:nvSpPr>
          <p:cNvPr id="16387" name="Rectangle 3"/>
          <p:cNvSpPr>
            <a:spLocks noGrp="1" noChangeArrowheads="1"/>
          </p:cNvSpPr>
          <p:nvPr>
            <p:ph sz="quarter" idx="1"/>
          </p:nvPr>
        </p:nvSpPr>
        <p:spPr>
          <a:xfrm>
            <a:off x="457200" y="1600200"/>
            <a:ext cx="8229600" cy="4997450"/>
          </a:xfrm>
        </p:spPr>
        <p:txBody>
          <a:bodyPr/>
          <a:lstStyle/>
          <a:p>
            <a:pPr>
              <a:lnSpc>
                <a:spcPct val="80000"/>
              </a:lnSpc>
              <a:buFontTx/>
              <a:buNone/>
            </a:pPr>
            <a:r>
              <a:rPr lang="en-GB" sz="2800">
                <a:solidFill>
                  <a:srgbClr val="FF0000"/>
                </a:solidFill>
              </a:rPr>
              <a:t>Arguments for:</a:t>
            </a:r>
          </a:p>
          <a:p>
            <a:pPr>
              <a:lnSpc>
                <a:spcPct val="80000"/>
              </a:lnSpc>
            </a:pPr>
            <a:r>
              <a:rPr lang="en-GB" sz="2400"/>
              <a:t>Low wage workers have weak bargaining power, particularly in a recession</a:t>
            </a:r>
          </a:p>
          <a:p>
            <a:pPr>
              <a:lnSpc>
                <a:spcPct val="80000"/>
              </a:lnSpc>
            </a:pPr>
            <a:r>
              <a:rPr lang="en-GB" sz="2400"/>
              <a:t>Employers exercise a degree of ‘monopsony power’ - keep employment and wages low, so no job loss effect</a:t>
            </a:r>
          </a:p>
          <a:p>
            <a:pPr>
              <a:lnSpc>
                <a:spcPct val="80000"/>
              </a:lnSpc>
            </a:pPr>
            <a:r>
              <a:rPr lang="en-GB" sz="2400"/>
              <a:t>Allows the state to assist the working poor - otherwise employers reduce wages further</a:t>
            </a:r>
          </a:p>
          <a:p>
            <a:pPr>
              <a:lnSpc>
                <a:spcPct val="80000"/>
              </a:lnSpc>
            </a:pPr>
            <a:r>
              <a:rPr lang="en-GB" sz="2400"/>
              <a:t>Establishes a floor to labour market - protects employers willing to pay reasonable wages who may have higher productivity but otherwise risk undercutting by ‘cowboy firms’</a:t>
            </a:r>
          </a:p>
          <a:p>
            <a:pPr>
              <a:lnSpc>
                <a:spcPct val="80000"/>
              </a:lnSpc>
            </a:pPr>
            <a:r>
              <a:rPr lang="en-GB" sz="2400"/>
              <a:t>Promotes equity - for women and young people, as often not eligible for unemployment benefits, so no floor to wage.</a:t>
            </a:r>
          </a:p>
          <a:p>
            <a:pPr>
              <a:lnSpc>
                <a:spcPct val="80000"/>
              </a:lnSpc>
            </a:pPr>
            <a:endParaRPr lang="en-GB" sz="24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274638"/>
            <a:ext cx="8229600" cy="850106"/>
          </a:xfrm>
        </p:spPr>
        <p:txBody>
          <a:bodyPr>
            <a:normAutofit/>
          </a:bodyPr>
          <a:lstStyle/>
          <a:p>
            <a:r>
              <a:rPr lang="en-GB" sz="3600" dirty="0"/>
              <a:t>Example of the UK minimum </a:t>
            </a:r>
            <a:r>
              <a:rPr lang="en-GB" sz="3600" dirty="0" smtClean="0"/>
              <a:t>wage</a:t>
            </a:r>
            <a:endParaRPr lang="en-GB" sz="3600" dirty="0"/>
          </a:p>
        </p:txBody>
      </p:sp>
      <p:sp>
        <p:nvSpPr>
          <p:cNvPr id="37891" name="Rectangle 3"/>
          <p:cNvSpPr>
            <a:spLocks noGrp="1" noChangeArrowheads="1"/>
          </p:cNvSpPr>
          <p:nvPr>
            <p:ph sz="quarter" idx="1"/>
          </p:nvPr>
        </p:nvSpPr>
        <p:spPr>
          <a:xfrm>
            <a:off x="457200" y="1484783"/>
            <a:ext cx="8229600" cy="4968405"/>
          </a:xfrm>
          <a:ln>
            <a:solidFill>
              <a:schemeClr val="tx1"/>
            </a:solidFill>
          </a:ln>
        </p:spPr>
        <p:txBody>
          <a:bodyPr>
            <a:normAutofit lnSpcReduction="10000"/>
          </a:bodyPr>
          <a:lstStyle/>
          <a:p>
            <a:pPr>
              <a:lnSpc>
                <a:spcPct val="80000"/>
              </a:lnSpc>
            </a:pPr>
            <a:r>
              <a:rPr lang="en-GB" sz="2800" dirty="0" smtClean="0"/>
              <a:t>Trades </a:t>
            </a:r>
            <a:r>
              <a:rPr lang="en-GB" sz="2800" dirty="0"/>
              <a:t>Boards/Wages Councils 1909-1993</a:t>
            </a:r>
          </a:p>
          <a:p>
            <a:pPr lvl="1">
              <a:lnSpc>
                <a:spcPct val="80000"/>
              </a:lnSpc>
            </a:pPr>
            <a:r>
              <a:rPr lang="en-GB" sz="2400" dirty="0">
                <a:solidFill>
                  <a:srgbClr val="0000CC"/>
                </a:solidFill>
              </a:rPr>
              <a:t>Selected sectors (low pay and inadequate collective bargaining coverage)</a:t>
            </a:r>
          </a:p>
          <a:p>
            <a:pPr lvl="1">
              <a:lnSpc>
                <a:spcPct val="80000"/>
              </a:lnSpc>
            </a:pPr>
            <a:r>
              <a:rPr lang="en-GB" sz="2400" dirty="0">
                <a:solidFill>
                  <a:srgbClr val="0000CC"/>
                </a:solidFill>
              </a:rPr>
              <a:t>Tripartite structure</a:t>
            </a:r>
          </a:p>
          <a:p>
            <a:pPr lvl="1">
              <a:lnSpc>
                <a:spcPct val="80000"/>
              </a:lnSpc>
            </a:pPr>
            <a:r>
              <a:rPr lang="en-GB" sz="2400" dirty="0">
                <a:solidFill>
                  <a:srgbClr val="0000CC"/>
                </a:solidFill>
              </a:rPr>
              <a:t>Wide coverage (peak of 3.5 million in 1962)</a:t>
            </a:r>
          </a:p>
          <a:p>
            <a:pPr>
              <a:lnSpc>
                <a:spcPct val="80000"/>
              </a:lnSpc>
            </a:pPr>
            <a:endParaRPr lang="en-GB" sz="2800" dirty="0" smtClean="0"/>
          </a:p>
          <a:p>
            <a:pPr>
              <a:lnSpc>
                <a:spcPct val="80000"/>
              </a:lnSpc>
            </a:pPr>
            <a:r>
              <a:rPr lang="en-GB" sz="2800" dirty="0" smtClean="0"/>
              <a:t>Growing </a:t>
            </a:r>
            <a:r>
              <a:rPr lang="en-GB" sz="2800" dirty="0"/>
              <a:t>union opposition in 1960s/70s</a:t>
            </a:r>
          </a:p>
          <a:p>
            <a:pPr>
              <a:lnSpc>
                <a:spcPct val="80000"/>
              </a:lnSpc>
            </a:pPr>
            <a:endParaRPr lang="en-GB" sz="2800" dirty="0" smtClean="0"/>
          </a:p>
          <a:p>
            <a:pPr>
              <a:lnSpc>
                <a:spcPct val="80000"/>
              </a:lnSpc>
            </a:pPr>
            <a:r>
              <a:rPr lang="en-GB" sz="2800" dirty="0" smtClean="0"/>
              <a:t>Eventual </a:t>
            </a:r>
            <a:r>
              <a:rPr lang="en-GB" sz="2800" dirty="0"/>
              <a:t>abolition under Thatcher</a:t>
            </a:r>
            <a:r>
              <a:rPr lang="en-GB" sz="2800" dirty="0">
                <a:solidFill>
                  <a:srgbClr val="0000CC"/>
                </a:solidFill>
              </a:rPr>
              <a:t> </a:t>
            </a:r>
          </a:p>
          <a:p>
            <a:pPr lvl="1">
              <a:lnSpc>
                <a:spcPct val="80000"/>
              </a:lnSpc>
            </a:pPr>
            <a:r>
              <a:rPr lang="en-GB" sz="2400" dirty="0">
                <a:solidFill>
                  <a:srgbClr val="0000CC"/>
                </a:solidFill>
              </a:rPr>
              <a:t>Despite support from mainstream employer bodies (fear of national minimum and growing militancy)</a:t>
            </a:r>
          </a:p>
          <a:p>
            <a:pPr>
              <a:lnSpc>
                <a:spcPct val="80000"/>
              </a:lnSpc>
            </a:pPr>
            <a:endParaRPr lang="en-GB" sz="2800" dirty="0" smtClean="0"/>
          </a:p>
          <a:p>
            <a:pPr>
              <a:lnSpc>
                <a:spcPct val="80000"/>
              </a:lnSpc>
            </a:pPr>
            <a:r>
              <a:rPr lang="en-GB" sz="2800" dirty="0" smtClean="0"/>
              <a:t>No </a:t>
            </a:r>
            <a:r>
              <a:rPr lang="en-GB" sz="2800" dirty="0"/>
              <a:t>evidence of subsequent flourishing of collective bargaining</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GB" sz="3600"/>
              <a:t>Minimum wage policy</a:t>
            </a:r>
          </a:p>
        </p:txBody>
      </p:sp>
      <p:sp>
        <p:nvSpPr>
          <p:cNvPr id="38915" name="Rectangle 3"/>
          <p:cNvSpPr>
            <a:spLocks noGrp="1" noChangeArrowheads="1"/>
          </p:cNvSpPr>
          <p:nvPr>
            <p:ph sz="quarter" idx="1"/>
          </p:nvPr>
        </p:nvSpPr>
        <p:spPr>
          <a:xfrm>
            <a:off x="395288" y="1341438"/>
            <a:ext cx="8291512" cy="5183187"/>
          </a:xfrm>
          <a:ln>
            <a:solidFill>
              <a:schemeClr val="tx1"/>
            </a:solidFill>
          </a:ln>
        </p:spPr>
        <p:txBody>
          <a:bodyPr/>
          <a:lstStyle/>
          <a:p>
            <a:endParaRPr lang="en-GB" sz="2400" dirty="0"/>
          </a:p>
          <a:p>
            <a:r>
              <a:rPr lang="en-GB" sz="2400" dirty="0"/>
              <a:t>The Low Pay Commission</a:t>
            </a:r>
          </a:p>
          <a:p>
            <a:pPr lvl="1"/>
            <a:r>
              <a:rPr lang="en-GB" sz="2000" dirty="0">
                <a:solidFill>
                  <a:srgbClr val="0000CC"/>
                </a:solidFill>
              </a:rPr>
              <a:t>Set up in 1997 to recommend national MW, implemented in 1999</a:t>
            </a:r>
          </a:p>
          <a:p>
            <a:pPr lvl="1"/>
            <a:r>
              <a:rPr lang="en-GB" sz="2000" dirty="0">
                <a:solidFill>
                  <a:srgbClr val="0000CC"/>
                </a:solidFill>
              </a:rPr>
              <a:t>Tripartite membership; Public, independent body</a:t>
            </a:r>
          </a:p>
          <a:p>
            <a:pPr lvl="1"/>
            <a:r>
              <a:rPr lang="en-GB" sz="2000" dirty="0">
                <a:solidFill>
                  <a:srgbClr val="0000CC"/>
                </a:solidFill>
              </a:rPr>
              <a:t>Actively commissions and undertakes research – ‘</a:t>
            </a:r>
            <a:r>
              <a:rPr lang="en-GB" sz="2000" i="1" dirty="0">
                <a:solidFill>
                  <a:srgbClr val="0000CC"/>
                </a:solidFill>
              </a:rPr>
              <a:t>one of the better examples of evidence-based policy making</a:t>
            </a:r>
            <a:r>
              <a:rPr lang="en-GB" sz="2000" dirty="0">
                <a:solidFill>
                  <a:srgbClr val="0000CC"/>
                </a:solidFill>
              </a:rPr>
              <a:t>’ (</a:t>
            </a:r>
            <a:r>
              <a:rPr lang="en-GB" sz="2000" dirty="0" err="1">
                <a:solidFill>
                  <a:srgbClr val="0000CC"/>
                </a:solidFill>
              </a:rPr>
              <a:t>Deakin&amp;Green</a:t>
            </a:r>
            <a:r>
              <a:rPr lang="en-GB" sz="2000" dirty="0">
                <a:solidFill>
                  <a:srgbClr val="0000CC"/>
                </a:solidFill>
              </a:rPr>
              <a:t>)</a:t>
            </a:r>
          </a:p>
          <a:p>
            <a:pPr lvl="1"/>
            <a:r>
              <a:rPr lang="en-GB" sz="2000" dirty="0">
                <a:solidFill>
                  <a:srgbClr val="0000CC"/>
                </a:solidFill>
              </a:rPr>
              <a:t>Reformed earnings data with Office of National Statistics</a:t>
            </a:r>
          </a:p>
          <a:p>
            <a:pPr lvl="1"/>
            <a:r>
              <a:rPr lang="en-GB" sz="2000" dirty="0">
                <a:solidFill>
                  <a:srgbClr val="0000CC"/>
                </a:solidFill>
              </a:rPr>
              <a:t>Forum for social dialogue – </a:t>
            </a:r>
            <a:r>
              <a:rPr lang="en-GB" sz="2000" i="1" dirty="0">
                <a:solidFill>
                  <a:srgbClr val="0000CC"/>
                </a:solidFill>
              </a:rPr>
              <a:t>made a positive contribution to social partnership; and a ‘grass-roots consultative process’</a:t>
            </a:r>
            <a:r>
              <a:rPr lang="en-GB" sz="2000" dirty="0">
                <a:solidFill>
                  <a:srgbClr val="0000CC"/>
                </a:solidFill>
              </a:rPr>
              <a:t> (Brown)</a:t>
            </a:r>
          </a:p>
          <a:p>
            <a:pPr lvl="1"/>
            <a:r>
              <a:rPr lang="en-GB" sz="2000" dirty="0">
                <a:solidFill>
                  <a:srgbClr val="0000CC"/>
                </a:solidFill>
              </a:rPr>
              <a:t>Strong authority with </a:t>
            </a:r>
            <a:r>
              <a:rPr lang="en-GB" sz="2000" dirty="0" smtClean="0">
                <a:solidFill>
                  <a:srgbClr val="0000CC"/>
                </a:solidFill>
              </a:rPr>
              <a:t>government</a:t>
            </a:r>
          </a:p>
          <a:p>
            <a:pPr lvl="1"/>
            <a:r>
              <a:rPr lang="en-GB" sz="2000" dirty="0" smtClean="0">
                <a:solidFill>
                  <a:srgbClr val="0000CC"/>
                </a:solidFill>
              </a:rPr>
              <a:t>Examples of policy innovation and change (</a:t>
            </a:r>
            <a:r>
              <a:rPr lang="en-GB" sz="2000" dirty="0" err="1" smtClean="0">
                <a:solidFill>
                  <a:srgbClr val="0000CC"/>
                </a:solidFill>
              </a:rPr>
              <a:t>eg</a:t>
            </a:r>
            <a:r>
              <a:rPr lang="en-GB" sz="2000" dirty="0" smtClean="0">
                <a:solidFill>
                  <a:srgbClr val="0000CC"/>
                </a:solidFill>
              </a:rPr>
              <a:t> new youth rate)</a:t>
            </a:r>
            <a:endParaRPr lang="en-GB" sz="2000" dirty="0">
              <a:solidFill>
                <a:srgbClr val="0000CC"/>
              </a:solidFill>
            </a:endParaRPr>
          </a:p>
          <a:p>
            <a:pPr lvl="1"/>
            <a:r>
              <a:rPr lang="en-GB" sz="2000" dirty="0">
                <a:solidFill>
                  <a:srgbClr val="0000CC"/>
                </a:solidFill>
              </a:rPr>
              <a:t>But 2 areas of disagreement – </a:t>
            </a:r>
            <a:r>
              <a:rPr lang="en-GB" sz="2000" dirty="0" smtClean="0">
                <a:solidFill>
                  <a:srgbClr val="0000CC"/>
                </a:solidFill>
              </a:rPr>
              <a:t>the level </a:t>
            </a:r>
            <a:r>
              <a:rPr lang="en-GB" sz="2000" dirty="0">
                <a:solidFill>
                  <a:srgbClr val="0000CC"/>
                </a:solidFill>
              </a:rPr>
              <a:t>and </a:t>
            </a:r>
            <a:r>
              <a:rPr lang="en-GB" sz="2000" dirty="0" smtClean="0">
                <a:solidFill>
                  <a:srgbClr val="0000CC"/>
                </a:solidFill>
              </a:rPr>
              <a:t>the need </a:t>
            </a:r>
            <a:r>
              <a:rPr lang="en-GB" sz="2000" dirty="0">
                <a:solidFill>
                  <a:srgbClr val="0000CC"/>
                </a:solidFill>
              </a:rPr>
              <a:t>for a youth rate</a:t>
            </a:r>
          </a:p>
          <a:p>
            <a:pPr lvl="1"/>
            <a:endParaRPr lang="en-GB" sz="2000" dirty="0">
              <a:solidFill>
                <a:srgbClr val="0000CC"/>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algn="l"/>
            <a:r>
              <a:rPr lang="en-GB" sz="2800">
                <a:solidFill>
                  <a:srgbClr val="FF0000"/>
                </a:solidFill>
              </a:rPr>
              <a:t>The impact of the UK minimum wage</a:t>
            </a:r>
          </a:p>
        </p:txBody>
      </p:sp>
      <p:sp>
        <p:nvSpPr>
          <p:cNvPr id="21507" name="Rectangle 3"/>
          <p:cNvSpPr>
            <a:spLocks noGrp="1" noChangeArrowheads="1"/>
          </p:cNvSpPr>
          <p:nvPr>
            <p:ph sz="quarter" idx="1"/>
          </p:nvPr>
        </p:nvSpPr>
        <p:spPr>
          <a:xfrm>
            <a:off x="457200" y="1600200"/>
            <a:ext cx="8229600" cy="4852988"/>
          </a:xfrm>
          <a:solidFill>
            <a:srgbClr val="EAEAEA"/>
          </a:solidFill>
        </p:spPr>
        <p:txBody>
          <a:bodyPr>
            <a:normAutofit/>
          </a:bodyPr>
          <a:lstStyle/>
          <a:p>
            <a:r>
              <a:rPr lang="en-GB" sz="2400" dirty="0"/>
              <a:t>Lowest paid have enjoyed higher than average earnings growth</a:t>
            </a:r>
          </a:p>
          <a:p>
            <a:r>
              <a:rPr lang="en-GB" sz="2400" dirty="0"/>
              <a:t>Mixed evidence on impact on hours worked</a:t>
            </a:r>
          </a:p>
          <a:p>
            <a:r>
              <a:rPr lang="en-GB" sz="2400" dirty="0"/>
              <a:t>No significant impact on the overall dispersion of the wage structure</a:t>
            </a:r>
          </a:p>
          <a:p>
            <a:r>
              <a:rPr lang="en-GB" sz="2400" dirty="0"/>
              <a:t>No evidence of </a:t>
            </a:r>
            <a:r>
              <a:rPr lang="en-GB" sz="2400" dirty="0" err="1"/>
              <a:t>spillover</a:t>
            </a:r>
            <a:r>
              <a:rPr lang="en-GB" sz="2400" dirty="0"/>
              <a:t>/ripple effects on workers paid slightly higher than the minimum wage (i.e. no restoration of wage differentials)</a:t>
            </a:r>
          </a:p>
          <a:p>
            <a:r>
              <a:rPr lang="en-GB" sz="2400" dirty="0"/>
              <a:t>Majority of firms did not change training provision (only limited evidence of positive impact on training)</a:t>
            </a:r>
          </a:p>
          <a:p>
            <a:r>
              <a:rPr lang="en-GB" sz="2400" dirty="0"/>
              <a:t>Question regarding future role of Low Pay Commission versus indexation formula for upgrading?</a:t>
            </a:r>
          </a:p>
          <a:p>
            <a:endParaRPr lang="en-GB" sz="24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3" name="Picture 3"/>
          <p:cNvPicPr>
            <a:picLocks noChangeAspect="1" noChangeArrowheads="1"/>
          </p:cNvPicPr>
          <p:nvPr/>
        </p:nvPicPr>
        <p:blipFill>
          <a:blip r:embed="rId2" cstate="print"/>
          <a:srcRect/>
          <a:stretch>
            <a:fillRect/>
          </a:stretch>
        </p:blipFill>
        <p:spPr bwMode="auto">
          <a:xfrm>
            <a:off x="179512" y="228711"/>
            <a:ext cx="8712968" cy="6568919"/>
          </a:xfrm>
          <a:prstGeom prst="rect">
            <a:avLst/>
          </a:prstGeom>
          <a:noFill/>
          <a:ln w="9525">
            <a:noFill/>
            <a:miter lim="800000"/>
            <a:headEnd/>
            <a:tailEnd/>
          </a:ln>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60648"/>
            <a:ext cx="8568952" cy="1296144"/>
          </a:xfrm>
          <a:solidFill>
            <a:schemeClr val="bg2"/>
          </a:solidFill>
        </p:spPr>
        <p:style>
          <a:lnRef idx="0">
            <a:schemeClr val="accent4"/>
          </a:lnRef>
          <a:fillRef idx="3">
            <a:schemeClr val="accent4"/>
          </a:fillRef>
          <a:effectRef idx="3">
            <a:schemeClr val="accent4"/>
          </a:effectRef>
          <a:fontRef idx="minor">
            <a:schemeClr val="lt1"/>
          </a:fontRef>
        </p:style>
        <p:txBody>
          <a:bodyPr>
            <a:noAutofit/>
          </a:bodyPr>
          <a:lstStyle/>
          <a:p>
            <a:r>
              <a:rPr lang="en-GB" sz="2400" dirty="0" smtClean="0">
                <a:solidFill>
                  <a:schemeClr val="tx1"/>
                </a:solidFill>
              </a:rPr>
              <a:t>Has the rising MW in the UK had a positive impact in reducing the share of low-wage jobs? ... ... </a:t>
            </a:r>
            <a:r>
              <a:rPr lang="en-GB" sz="2400" i="1" dirty="0" smtClean="0">
                <a:solidFill>
                  <a:schemeClr val="tx1"/>
                </a:solidFill>
              </a:rPr>
              <a:t>Why not?</a:t>
            </a:r>
            <a:endParaRPr lang="en-GB" sz="2400" b="1" i="1" dirty="0">
              <a:solidFill>
                <a:schemeClr val="tx1"/>
              </a:solidFill>
            </a:endParaRPr>
          </a:p>
        </p:txBody>
      </p:sp>
      <p:pic>
        <p:nvPicPr>
          <p:cNvPr id="7170" name="Picture 2"/>
          <p:cNvPicPr>
            <a:picLocks noGrp="1" noChangeAspect="1" noChangeArrowheads="1"/>
          </p:cNvPicPr>
          <p:nvPr>
            <p:ph idx="1"/>
          </p:nvPr>
        </p:nvPicPr>
        <p:blipFill>
          <a:blip r:embed="rId2" cstate="print"/>
          <a:srcRect/>
          <a:stretch>
            <a:fillRect/>
          </a:stretch>
        </p:blipFill>
        <p:spPr bwMode="auto">
          <a:xfrm>
            <a:off x="467544" y="1628800"/>
            <a:ext cx="8293275" cy="5119844"/>
          </a:xfrm>
          <a:prstGeom prst="rect">
            <a:avLst/>
          </a:prstGeom>
          <a:noFill/>
          <a:ln w="9525">
            <a:noFill/>
            <a:miter lim="800000"/>
            <a:headEnd/>
            <a:tailEnd/>
          </a:ln>
          <a:effectLst/>
        </p:spPr>
      </p:pic>
      <p:sp>
        <p:nvSpPr>
          <p:cNvPr id="6" name="TextBox 5"/>
          <p:cNvSpPr txBox="1"/>
          <p:nvPr/>
        </p:nvSpPr>
        <p:spPr>
          <a:xfrm>
            <a:off x="3995936" y="5085184"/>
            <a:ext cx="1224136" cy="738664"/>
          </a:xfrm>
          <a:prstGeom prst="rect">
            <a:avLst/>
          </a:prstGeom>
          <a:noFill/>
        </p:spPr>
        <p:txBody>
          <a:bodyPr wrap="square" rtlCol="0">
            <a:spAutoFit/>
          </a:bodyPr>
          <a:lstStyle/>
          <a:p>
            <a:pPr algn="ctr"/>
            <a:r>
              <a:rPr lang="en-GB" sz="1400" b="1" dirty="0" smtClean="0"/>
              <a:t>Purposive intervention to raise MW</a:t>
            </a:r>
            <a:endParaRPr lang="en-GB" sz="1400" b="1" dirty="0"/>
          </a:p>
        </p:txBody>
      </p:sp>
      <p:sp>
        <p:nvSpPr>
          <p:cNvPr id="7" name="Left Arrow 6"/>
          <p:cNvSpPr/>
          <p:nvPr/>
        </p:nvSpPr>
        <p:spPr>
          <a:xfrm>
            <a:off x="3779912" y="5517232"/>
            <a:ext cx="288032" cy="21602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ight Arrow 7"/>
          <p:cNvSpPr/>
          <p:nvPr/>
        </p:nvSpPr>
        <p:spPr>
          <a:xfrm>
            <a:off x="5076056" y="5517232"/>
            <a:ext cx="360040"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p:cNvSpPr txBox="1"/>
          <p:nvPr/>
        </p:nvSpPr>
        <p:spPr>
          <a:xfrm>
            <a:off x="6516216" y="2852936"/>
            <a:ext cx="1368152" cy="523220"/>
          </a:xfrm>
          <a:prstGeom prst="rect">
            <a:avLst/>
          </a:prstGeom>
          <a:noFill/>
        </p:spPr>
        <p:txBody>
          <a:bodyPr wrap="square" rtlCol="0">
            <a:spAutoFit/>
          </a:bodyPr>
          <a:lstStyle/>
          <a:p>
            <a:pPr algn="ctr"/>
            <a:r>
              <a:rPr lang="en-GB" sz="1400" b="1" dirty="0" smtClean="0"/>
              <a:t>“accidental” MW rise</a:t>
            </a:r>
            <a:endParaRPr lang="en-GB" sz="1400" b="1" dirty="0"/>
          </a:p>
        </p:txBody>
      </p:sp>
      <p:sp>
        <p:nvSpPr>
          <p:cNvPr id="10" name="Left-Right Arrow 9"/>
          <p:cNvSpPr/>
          <p:nvPr/>
        </p:nvSpPr>
        <p:spPr>
          <a:xfrm>
            <a:off x="6660232" y="2636912"/>
            <a:ext cx="864096" cy="28803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GB" sz="3600"/>
              <a:t>Who works in MW jobs in the UK?</a:t>
            </a:r>
          </a:p>
        </p:txBody>
      </p:sp>
      <p:sp>
        <p:nvSpPr>
          <p:cNvPr id="43011" name="Rectangle 3"/>
          <p:cNvSpPr>
            <a:spLocks noGrp="1" noChangeArrowheads="1"/>
          </p:cNvSpPr>
          <p:nvPr>
            <p:ph sz="quarter" idx="1"/>
          </p:nvPr>
        </p:nvSpPr>
        <p:spPr/>
        <p:txBody>
          <a:bodyPr>
            <a:normAutofit/>
          </a:bodyPr>
          <a:lstStyle/>
          <a:p>
            <a:r>
              <a:rPr lang="en-GB" sz="3200" dirty="0">
                <a:solidFill>
                  <a:schemeClr val="folHlink"/>
                </a:solidFill>
              </a:rPr>
              <a:t>Women in part-time jobs</a:t>
            </a:r>
          </a:p>
          <a:p>
            <a:r>
              <a:rPr lang="en-GB" sz="3200" dirty="0">
                <a:solidFill>
                  <a:schemeClr val="folHlink"/>
                </a:solidFill>
              </a:rPr>
              <a:t>Young workers</a:t>
            </a:r>
          </a:p>
          <a:p>
            <a:r>
              <a:rPr lang="en-GB" sz="3200" dirty="0">
                <a:solidFill>
                  <a:schemeClr val="folHlink"/>
                </a:solidFill>
              </a:rPr>
              <a:t>Least skilled workers (18% vs 5%)</a:t>
            </a:r>
          </a:p>
          <a:p>
            <a:r>
              <a:rPr lang="en-GB" sz="3200" dirty="0">
                <a:solidFill>
                  <a:schemeClr val="folHlink"/>
                </a:solidFill>
              </a:rPr>
              <a:t>Work-limiting disability (8% vs 5.6%)</a:t>
            </a:r>
          </a:p>
          <a:p>
            <a:r>
              <a:rPr lang="en-GB" sz="3200" dirty="0">
                <a:solidFill>
                  <a:schemeClr val="folHlink"/>
                </a:solidFill>
              </a:rPr>
              <a:t>Ethnic minority (8% vs 6%)</a:t>
            </a:r>
          </a:p>
          <a:p>
            <a:r>
              <a:rPr lang="en-GB" sz="3200" dirty="0">
                <a:solidFill>
                  <a:schemeClr val="folHlink"/>
                </a:solidFill>
              </a:rPr>
              <a:t>Migrants (8.8% vs 5.6%)</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lgn="l"/>
            <a:r>
              <a:rPr lang="en-GB" sz="2800" dirty="0" smtClean="0">
                <a:solidFill>
                  <a:srgbClr val="FF0000"/>
                </a:solidFill>
              </a:rPr>
              <a:t>‘Wages as a living’ on the agenda?</a:t>
            </a:r>
            <a:br>
              <a:rPr lang="en-GB" sz="2800" dirty="0" smtClean="0">
                <a:solidFill>
                  <a:srgbClr val="FF0000"/>
                </a:solidFill>
              </a:rPr>
            </a:br>
            <a:r>
              <a:rPr lang="en-GB" sz="2800" i="1" dirty="0" smtClean="0">
                <a:solidFill>
                  <a:srgbClr val="FF0000"/>
                </a:solidFill>
              </a:rPr>
              <a:t>The </a:t>
            </a:r>
            <a:r>
              <a:rPr lang="en-GB" sz="2800" i="1" dirty="0">
                <a:solidFill>
                  <a:srgbClr val="FF0000"/>
                </a:solidFill>
              </a:rPr>
              <a:t>UK living wage campaign</a:t>
            </a:r>
          </a:p>
        </p:txBody>
      </p:sp>
      <p:sp>
        <p:nvSpPr>
          <p:cNvPr id="22531" name="Rectangle 3"/>
          <p:cNvSpPr>
            <a:spLocks noGrp="1" noChangeArrowheads="1"/>
          </p:cNvSpPr>
          <p:nvPr>
            <p:ph sz="quarter" idx="1"/>
          </p:nvPr>
        </p:nvSpPr>
        <p:spPr>
          <a:xfrm>
            <a:off x="457200" y="1412874"/>
            <a:ext cx="8229600" cy="4896445"/>
          </a:xfrm>
          <a:solidFill>
            <a:srgbClr val="EAEAEA"/>
          </a:solidFill>
        </p:spPr>
        <p:txBody>
          <a:bodyPr>
            <a:normAutofit/>
          </a:bodyPr>
          <a:lstStyle/>
          <a:p>
            <a:pPr>
              <a:lnSpc>
                <a:spcPct val="90000"/>
              </a:lnSpc>
            </a:pPr>
            <a:r>
              <a:rPr lang="en-GB" sz="2000" dirty="0"/>
              <a:t>Growing share of low wage workers in business services firms reliant on outsourcing contracts</a:t>
            </a:r>
          </a:p>
          <a:p>
            <a:pPr lvl="1">
              <a:lnSpc>
                <a:spcPct val="90000"/>
              </a:lnSpc>
            </a:pPr>
            <a:r>
              <a:rPr lang="en-GB" sz="1700" dirty="0"/>
              <a:t>Contracts characterised by tough cost competition</a:t>
            </a:r>
          </a:p>
          <a:p>
            <a:pPr>
              <a:lnSpc>
                <a:spcPct val="90000"/>
              </a:lnSpc>
            </a:pPr>
            <a:r>
              <a:rPr lang="en-GB" sz="2000" dirty="0"/>
              <a:t>Effective campaigns in East London to improve employment conditions for low wage workers</a:t>
            </a:r>
          </a:p>
          <a:p>
            <a:pPr lvl="1">
              <a:lnSpc>
                <a:spcPct val="90000"/>
              </a:lnSpc>
            </a:pPr>
            <a:r>
              <a:rPr lang="en-GB" sz="1700" dirty="0"/>
              <a:t>Campaign brings together 37 different organisations, supported by largest public services union, Unison</a:t>
            </a:r>
          </a:p>
          <a:p>
            <a:pPr lvl="1">
              <a:lnSpc>
                <a:spcPct val="90000"/>
              </a:lnSpc>
            </a:pPr>
            <a:r>
              <a:rPr lang="en-GB" sz="1700" dirty="0"/>
              <a:t>Commissioned research to underpin the claim for a living wage (£6.50 in 2003 when the minimum wage was just £4.20-£4.50)</a:t>
            </a:r>
          </a:p>
          <a:p>
            <a:pPr lvl="1">
              <a:lnSpc>
                <a:spcPct val="90000"/>
              </a:lnSpc>
            </a:pPr>
            <a:r>
              <a:rPr lang="en-GB" sz="1700" dirty="0"/>
              <a:t>Research drew strong link between low pay and social deprivation in East London</a:t>
            </a:r>
          </a:p>
          <a:p>
            <a:pPr>
              <a:lnSpc>
                <a:spcPct val="90000"/>
              </a:lnSpc>
            </a:pPr>
            <a:r>
              <a:rPr lang="en-GB" sz="2000" dirty="0"/>
              <a:t>Won improved contracts with major client firms (Canary Wharf banks, Olympic Games, City Hall, etc)</a:t>
            </a:r>
          </a:p>
          <a:p>
            <a:pPr lvl="1">
              <a:lnSpc>
                <a:spcPct val="90000"/>
              </a:lnSpc>
            </a:pPr>
            <a:r>
              <a:rPr lang="en-GB" sz="1700" dirty="0" smtClean="0"/>
              <a:t>But faces a major challenge </a:t>
            </a:r>
            <a:r>
              <a:rPr lang="en-GB" sz="1700" dirty="0"/>
              <a:t>of how to diffuse to other low wage zones?</a:t>
            </a:r>
          </a:p>
          <a:p>
            <a:pPr lvl="1">
              <a:lnSpc>
                <a:spcPct val="90000"/>
              </a:lnSpc>
            </a:pPr>
            <a:r>
              <a:rPr lang="en-GB" sz="1700" dirty="0"/>
              <a:t>Lessons for HRM from US living wage ordinances</a:t>
            </a:r>
          </a:p>
          <a:p>
            <a:pPr>
              <a:lnSpc>
                <a:spcPct val="90000"/>
              </a:lnSpc>
            </a:pPr>
            <a:r>
              <a:rPr lang="en-GB" sz="2000" dirty="0" smtClean="0"/>
              <a:t>New momentum among UK local authorities (municipalities) – but how to extend to subcontractors?</a:t>
            </a:r>
            <a:endParaRPr lang="en-GB" sz="2000" dirty="0"/>
          </a:p>
          <a:p>
            <a:pPr>
              <a:lnSpc>
                <a:spcPct val="90000"/>
              </a:lnSpc>
            </a:pPr>
            <a:endParaRPr lang="en-GB" sz="2400" dirty="0"/>
          </a:p>
          <a:p>
            <a:pPr>
              <a:lnSpc>
                <a:spcPct val="90000"/>
              </a:lnSpc>
            </a:pPr>
            <a:endParaRPr lang="en-GB"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lstStyle/>
          <a:p>
            <a:r>
              <a:rPr lang="en-GB" dirty="0" smtClean="0"/>
              <a:t>Equity and fairness</a:t>
            </a:r>
            <a:endParaRPr lang="en-GB" dirty="0"/>
          </a:p>
        </p:txBody>
      </p:sp>
      <p:sp>
        <p:nvSpPr>
          <p:cNvPr id="3" name="Content Placeholder 2"/>
          <p:cNvSpPr>
            <a:spLocks noGrp="1"/>
          </p:cNvSpPr>
          <p:nvPr>
            <p:ph sz="quarter" idx="1"/>
          </p:nvPr>
        </p:nvSpPr>
        <p:spPr/>
        <p:txBody>
          <a:bodyPr>
            <a:normAutofit fontScale="92500" lnSpcReduction="10000"/>
          </a:bodyPr>
          <a:lstStyle/>
          <a:p>
            <a:pPr marL="514350" indent="-514350">
              <a:buFont typeface="+mj-lt"/>
              <a:buAutoNum type="arabicPeriod" startAt="2"/>
            </a:pPr>
            <a:r>
              <a:rPr lang="en-GB" dirty="0" smtClean="0">
                <a:solidFill>
                  <a:schemeClr val="accent1"/>
                </a:solidFill>
              </a:rPr>
              <a:t>Wages reflect supply and demand</a:t>
            </a:r>
          </a:p>
          <a:p>
            <a:pPr lvl="1"/>
            <a:r>
              <a:rPr lang="en-GB" dirty="0" smtClean="0"/>
              <a:t>Wages are the fair price of labour as long as they are determined by free market forces</a:t>
            </a:r>
          </a:p>
          <a:p>
            <a:pPr lvl="1"/>
            <a:r>
              <a:rPr lang="en-GB" dirty="0" smtClean="0"/>
              <a:t>Assumes unemployment is caused by too high wages</a:t>
            </a:r>
          </a:p>
          <a:p>
            <a:pPr lvl="1"/>
            <a:r>
              <a:rPr lang="en-GB" dirty="0" smtClean="0"/>
              <a:t>Wage differentials reflect productivity differences, which reflect human capital differences</a:t>
            </a:r>
          </a:p>
          <a:p>
            <a:pPr lvl="2">
              <a:buFont typeface="Courier New" pitchFamily="49" charset="0"/>
              <a:buChar char="o"/>
            </a:pPr>
            <a:r>
              <a:rPr lang="en-GB" sz="2200" dirty="0" smtClean="0"/>
              <a:t>But perfect competition is the exception not the rule</a:t>
            </a:r>
          </a:p>
          <a:p>
            <a:pPr lvl="2">
              <a:buFont typeface="Courier New" pitchFamily="49" charset="0"/>
              <a:buChar char="o"/>
            </a:pPr>
            <a:r>
              <a:rPr lang="en-GB" sz="2200" dirty="0" smtClean="0"/>
              <a:t>Strong evidence that firms respond to ‘key rates’, perceived as fair for the particular occupation or sector or location</a:t>
            </a:r>
          </a:p>
          <a:p>
            <a:pPr lvl="2">
              <a:buFont typeface="Courier New" pitchFamily="49" charset="0"/>
              <a:buChar char="o"/>
            </a:pPr>
            <a:r>
              <a:rPr lang="en-GB" sz="2200" dirty="0" smtClean="0"/>
              <a:t>Cutting wages is likely to have unjust consequences (since the least powerful lose the most)</a:t>
            </a:r>
          </a:p>
          <a:p>
            <a:pPr lvl="2">
              <a:buFont typeface="Courier New" pitchFamily="49" charset="0"/>
              <a:buChar char="o"/>
            </a:pPr>
            <a:r>
              <a:rPr lang="en-GB" sz="2200" dirty="0" smtClean="0"/>
              <a:t>Wage differentials also reflect models of job design and historical practice</a:t>
            </a:r>
          </a:p>
          <a:p>
            <a:pPr lvl="2">
              <a:buFont typeface="Courier New" pitchFamily="49" charset="0"/>
              <a:buChar char="o"/>
            </a:pPr>
            <a:r>
              <a:rPr lang="en-GB" sz="2200" dirty="0" smtClean="0"/>
              <a:t>Women’s life-course decisions mirror men’s more closely but gender gap persists</a:t>
            </a:r>
          </a:p>
          <a:p>
            <a:pPr lvl="1"/>
            <a:endParaRPr lang="en-GB"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6">
              <a:lumMod val="20000"/>
              <a:lumOff val="80000"/>
            </a:schemeClr>
          </a:solidFill>
        </p:spPr>
        <p:txBody>
          <a:bodyPr/>
          <a:lstStyle/>
          <a:p>
            <a:pPr marL="514350" indent="-514350">
              <a:buClr>
                <a:schemeClr val="bg2">
                  <a:lumMod val="25000"/>
                </a:schemeClr>
              </a:buClr>
            </a:pPr>
            <a:r>
              <a:rPr lang="en-GB" dirty="0" smtClean="0">
                <a:solidFill>
                  <a:schemeClr val="bg2">
                    <a:lumMod val="25000"/>
                  </a:schemeClr>
                </a:solidFill>
              </a:rPr>
              <a:t>High pay</a:t>
            </a:r>
            <a:endParaRPr lang="en-GB" dirty="0">
              <a:solidFill>
                <a:schemeClr val="bg2">
                  <a:lumMod val="25000"/>
                </a:schemeClr>
              </a:solidFill>
            </a:endParaRPr>
          </a:p>
        </p:txBody>
      </p:sp>
      <p:sp>
        <p:nvSpPr>
          <p:cNvPr id="3" name="Content Placeholder 2"/>
          <p:cNvSpPr>
            <a:spLocks noGrp="1"/>
          </p:cNvSpPr>
          <p:nvPr>
            <p:ph sz="quarter" idx="1"/>
          </p:nvPr>
        </p:nvSpPr>
        <p:spPr/>
        <p:txBody>
          <a:bodyPr/>
          <a:lstStyle/>
          <a:p>
            <a:r>
              <a:rPr lang="en-GB" dirty="0" smtClean="0"/>
              <a:t>Considerable interest in how to address escalating pay among the highest paid</a:t>
            </a:r>
          </a:p>
          <a:p>
            <a:pPr lvl="1"/>
            <a:r>
              <a:rPr lang="en-GB" dirty="0" smtClean="0"/>
              <a:t>Does high pay reflect increasing corporate performance?</a:t>
            </a:r>
          </a:p>
          <a:p>
            <a:pPr lvl="1"/>
            <a:r>
              <a:rPr lang="en-GB" dirty="0" smtClean="0"/>
              <a:t>Should the public sector try to keep up with private sector pay trends? What are the consequences if it does not/ can not?</a:t>
            </a:r>
          </a:p>
          <a:p>
            <a:pPr lvl="1"/>
            <a:r>
              <a:rPr lang="en-GB" dirty="0" smtClean="0"/>
              <a:t>Are high pay trends an inevitable (and uncontrollable) result of international competition for senior executives?</a:t>
            </a:r>
          </a:p>
          <a:p>
            <a:pPr lvl="1"/>
            <a:r>
              <a:rPr lang="en-GB" dirty="0" smtClean="0"/>
              <a:t>Has shareholder value’ replaced cash compensation by equity-based reward?</a:t>
            </a:r>
          </a:p>
          <a:p>
            <a:pPr lvl="1"/>
            <a:endParaRPr lang="en-GB" dirty="0" smtClean="0"/>
          </a:p>
          <a:p>
            <a:pPr lvl="2"/>
            <a:endParaRPr lang="en-GB"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6">
              <a:lumMod val="20000"/>
              <a:lumOff val="80000"/>
            </a:schemeClr>
          </a:solidFill>
        </p:spPr>
        <p:txBody>
          <a:bodyPr/>
          <a:lstStyle/>
          <a:p>
            <a:pPr marL="514350" indent="-514350">
              <a:buClr>
                <a:schemeClr val="bg2">
                  <a:lumMod val="25000"/>
                </a:schemeClr>
              </a:buClr>
            </a:pPr>
            <a:r>
              <a:rPr lang="en-GB" dirty="0" smtClean="0">
                <a:solidFill>
                  <a:schemeClr val="bg2">
                    <a:lumMod val="25000"/>
                  </a:schemeClr>
                </a:solidFill>
              </a:rPr>
              <a:t>High pay</a:t>
            </a:r>
            <a:endParaRPr lang="en-GB" dirty="0">
              <a:solidFill>
                <a:schemeClr val="bg2">
                  <a:lumMod val="25000"/>
                </a:schemeClr>
              </a:solidFill>
            </a:endParaRPr>
          </a:p>
        </p:txBody>
      </p:sp>
      <p:pic>
        <p:nvPicPr>
          <p:cNvPr id="49154" name="Picture 2"/>
          <p:cNvPicPr>
            <a:picLocks noGrp="1" noChangeAspect="1" noChangeArrowheads="1"/>
          </p:cNvPicPr>
          <p:nvPr>
            <p:ph sz="quarter" idx="1"/>
          </p:nvPr>
        </p:nvPicPr>
        <p:blipFill>
          <a:blip r:embed="rId2" cstate="print"/>
          <a:srcRect/>
          <a:stretch>
            <a:fillRect/>
          </a:stretch>
        </p:blipFill>
        <p:spPr bwMode="auto">
          <a:xfrm>
            <a:off x="526285" y="1990619"/>
            <a:ext cx="8091429" cy="3394286"/>
          </a:xfrm>
          <a:prstGeom prst="rect">
            <a:avLst/>
          </a:prstGeom>
          <a:noFill/>
          <a:ln w="9525">
            <a:noFill/>
            <a:miter lim="800000"/>
            <a:headEnd/>
            <a:tailEnd/>
          </a:ln>
          <a:effectLst/>
        </p:spPr>
      </p:pic>
      <p:sp>
        <p:nvSpPr>
          <p:cNvPr id="5" name="TextBox 4"/>
          <p:cNvSpPr txBox="1"/>
          <p:nvPr/>
        </p:nvSpPr>
        <p:spPr>
          <a:xfrm>
            <a:off x="467544" y="5589240"/>
            <a:ext cx="7920880" cy="369332"/>
          </a:xfrm>
          <a:prstGeom prst="rect">
            <a:avLst/>
          </a:prstGeom>
          <a:noFill/>
        </p:spPr>
        <p:txBody>
          <a:bodyPr wrap="square" rtlCol="0">
            <a:spAutoFit/>
          </a:bodyPr>
          <a:lstStyle/>
          <a:p>
            <a:r>
              <a:rPr lang="en-GB" dirty="0" smtClean="0"/>
              <a:t>Fast rising pay in the United States - </a:t>
            </a:r>
            <a:r>
              <a:rPr lang="en-GB" dirty="0" err="1" smtClean="0"/>
              <a:t>Bebchuk</a:t>
            </a:r>
            <a:r>
              <a:rPr lang="en-GB" dirty="0" smtClean="0"/>
              <a:t> and Grinstein (2005)</a:t>
            </a:r>
            <a:endParaRPr lang="en-GB"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6">
              <a:lumMod val="20000"/>
              <a:lumOff val="80000"/>
            </a:schemeClr>
          </a:solidFill>
        </p:spPr>
        <p:txBody>
          <a:bodyPr/>
          <a:lstStyle/>
          <a:p>
            <a:pPr marL="514350" indent="-514350">
              <a:buClr>
                <a:schemeClr val="bg2">
                  <a:lumMod val="25000"/>
                </a:schemeClr>
              </a:buClr>
            </a:pPr>
            <a:r>
              <a:rPr lang="en-GB" dirty="0" smtClean="0">
                <a:solidFill>
                  <a:schemeClr val="bg2">
                    <a:lumMod val="25000"/>
                  </a:schemeClr>
                </a:solidFill>
              </a:rPr>
              <a:t>High pay</a:t>
            </a:r>
            <a:endParaRPr lang="en-GB" dirty="0">
              <a:solidFill>
                <a:schemeClr val="bg2">
                  <a:lumMod val="25000"/>
                </a:schemeClr>
              </a:solidFill>
            </a:endParaRPr>
          </a:p>
        </p:txBody>
      </p:sp>
      <p:pic>
        <p:nvPicPr>
          <p:cNvPr id="50178" name="Picture 2"/>
          <p:cNvPicPr>
            <a:picLocks noGrp="1" noChangeAspect="1" noChangeArrowheads="1"/>
          </p:cNvPicPr>
          <p:nvPr>
            <p:ph sz="quarter" idx="1"/>
          </p:nvPr>
        </p:nvPicPr>
        <p:blipFill>
          <a:blip r:embed="rId2" cstate="print"/>
          <a:srcRect/>
          <a:stretch>
            <a:fillRect/>
          </a:stretch>
        </p:blipFill>
        <p:spPr bwMode="auto">
          <a:xfrm>
            <a:off x="323528" y="1484784"/>
            <a:ext cx="8228572" cy="3792000"/>
          </a:xfrm>
          <a:prstGeom prst="rect">
            <a:avLst/>
          </a:prstGeom>
          <a:noFill/>
          <a:ln w="9525">
            <a:noFill/>
            <a:miter lim="800000"/>
            <a:headEnd/>
            <a:tailEnd/>
          </a:ln>
          <a:effectLst/>
        </p:spPr>
      </p:pic>
      <p:sp>
        <p:nvSpPr>
          <p:cNvPr id="5" name="TextBox 4"/>
          <p:cNvSpPr txBox="1"/>
          <p:nvPr/>
        </p:nvSpPr>
        <p:spPr>
          <a:xfrm>
            <a:off x="539552" y="5517232"/>
            <a:ext cx="8064896" cy="369332"/>
          </a:xfrm>
          <a:prstGeom prst="rect">
            <a:avLst/>
          </a:prstGeom>
          <a:noFill/>
        </p:spPr>
        <p:txBody>
          <a:bodyPr wrap="square" rtlCol="0">
            <a:spAutoFit/>
          </a:bodyPr>
          <a:lstStyle/>
          <a:p>
            <a:r>
              <a:rPr lang="en-GB" dirty="0" smtClean="0"/>
              <a:t>No evidence of a substitution effect (US data)</a:t>
            </a:r>
            <a:endParaRPr lang="en-GB"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6">
              <a:lumMod val="20000"/>
              <a:lumOff val="80000"/>
            </a:schemeClr>
          </a:solidFill>
        </p:spPr>
        <p:txBody>
          <a:bodyPr/>
          <a:lstStyle/>
          <a:p>
            <a:pPr marL="514350" indent="-514350">
              <a:buClr>
                <a:schemeClr val="bg2">
                  <a:lumMod val="25000"/>
                </a:schemeClr>
              </a:buClr>
            </a:pPr>
            <a:r>
              <a:rPr lang="en-GB" dirty="0" smtClean="0">
                <a:solidFill>
                  <a:schemeClr val="bg2">
                    <a:lumMod val="25000"/>
                  </a:schemeClr>
                </a:solidFill>
              </a:rPr>
              <a:t>High pay</a:t>
            </a:r>
            <a:endParaRPr lang="en-GB" dirty="0">
              <a:solidFill>
                <a:schemeClr val="bg2">
                  <a:lumMod val="25000"/>
                </a:schemeClr>
              </a:solidFill>
            </a:endParaRPr>
          </a:p>
        </p:txBody>
      </p:sp>
      <p:sp>
        <p:nvSpPr>
          <p:cNvPr id="3" name="Content Placeholder 2"/>
          <p:cNvSpPr>
            <a:spLocks noGrp="1"/>
          </p:cNvSpPr>
          <p:nvPr>
            <p:ph sz="quarter" idx="1"/>
          </p:nvPr>
        </p:nvSpPr>
        <p:spPr/>
        <p:txBody>
          <a:bodyPr/>
          <a:lstStyle/>
          <a:p>
            <a:pPr lvl="1"/>
            <a:endParaRPr lang="en-GB" dirty="0" smtClean="0"/>
          </a:p>
          <a:p>
            <a:pPr lvl="2"/>
            <a:endParaRPr lang="en-GB" dirty="0"/>
          </a:p>
        </p:txBody>
      </p:sp>
      <p:pic>
        <p:nvPicPr>
          <p:cNvPr id="51202" name="Picture 2"/>
          <p:cNvPicPr>
            <a:picLocks noChangeAspect="1" noChangeArrowheads="1"/>
          </p:cNvPicPr>
          <p:nvPr/>
        </p:nvPicPr>
        <p:blipFill>
          <a:blip r:embed="rId2" cstate="print"/>
          <a:srcRect/>
          <a:stretch>
            <a:fillRect/>
          </a:stretch>
        </p:blipFill>
        <p:spPr bwMode="auto">
          <a:xfrm>
            <a:off x="611560" y="1268760"/>
            <a:ext cx="6444382" cy="5408515"/>
          </a:xfrm>
          <a:prstGeom prst="rect">
            <a:avLst/>
          </a:prstGeom>
          <a:noFill/>
          <a:ln w="9525">
            <a:noFill/>
            <a:miter lim="800000"/>
            <a:headEnd/>
            <a:tailEnd/>
          </a:ln>
          <a:effectLst/>
        </p:spPr>
      </p:pic>
      <p:sp>
        <p:nvSpPr>
          <p:cNvPr id="5" name="TextBox 4"/>
          <p:cNvSpPr txBox="1"/>
          <p:nvPr/>
        </p:nvSpPr>
        <p:spPr>
          <a:xfrm>
            <a:off x="7092280" y="1484784"/>
            <a:ext cx="1800200" cy="1138773"/>
          </a:xfrm>
          <a:prstGeom prst="rect">
            <a:avLst/>
          </a:prstGeom>
          <a:noFill/>
        </p:spPr>
        <p:txBody>
          <a:bodyPr wrap="square" rtlCol="0">
            <a:spAutoFit/>
          </a:bodyPr>
          <a:lstStyle/>
          <a:p>
            <a:r>
              <a:rPr lang="en-GB" dirty="0" smtClean="0"/>
              <a:t>Increasing use of long-term incentive plans </a:t>
            </a:r>
            <a:r>
              <a:rPr lang="en-GB" sz="1400" dirty="0" smtClean="0"/>
              <a:t>(UK, Hutton 2011)</a:t>
            </a:r>
            <a:endParaRPr lang="en-GB" sz="14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6">
              <a:lumMod val="20000"/>
              <a:lumOff val="80000"/>
            </a:schemeClr>
          </a:solidFill>
        </p:spPr>
        <p:txBody>
          <a:bodyPr/>
          <a:lstStyle/>
          <a:p>
            <a:pPr marL="514350" indent="-514350">
              <a:buClr>
                <a:schemeClr val="bg2">
                  <a:lumMod val="25000"/>
                </a:schemeClr>
              </a:buClr>
            </a:pPr>
            <a:r>
              <a:rPr lang="en-GB" dirty="0" smtClean="0">
                <a:solidFill>
                  <a:schemeClr val="bg2">
                    <a:lumMod val="25000"/>
                  </a:schemeClr>
                </a:solidFill>
              </a:rPr>
              <a:t>High pay</a:t>
            </a:r>
            <a:endParaRPr lang="en-GB" dirty="0">
              <a:solidFill>
                <a:schemeClr val="bg2">
                  <a:lumMod val="25000"/>
                </a:schemeClr>
              </a:solidFill>
            </a:endParaRPr>
          </a:p>
        </p:txBody>
      </p:sp>
      <p:sp>
        <p:nvSpPr>
          <p:cNvPr id="3" name="Content Placeholder 2"/>
          <p:cNvSpPr>
            <a:spLocks noGrp="1"/>
          </p:cNvSpPr>
          <p:nvPr>
            <p:ph sz="quarter" idx="1"/>
          </p:nvPr>
        </p:nvSpPr>
        <p:spPr/>
        <p:txBody>
          <a:bodyPr/>
          <a:lstStyle/>
          <a:p>
            <a:pPr lvl="1"/>
            <a:endParaRPr lang="en-GB" dirty="0" smtClean="0"/>
          </a:p>
          <a:p>
            <a:pPr lvl="2"/>
            <a:endParaRPr lang="en-GB" dirty="0"/>
          </a:p>
        </p:txBody>
      </p:sp>
      <p:pic>
        <p:nvPicPr>
          <p:cNvPr id="52226" name="Picture 2"/>
          <p:cNvPicPr>
            <a:picLocks noChangeAspect="1" noChangeArrowheads="1"/>
          </p:cNvPicPr>
          <p:nvPr/>
        </p:nvPicPr>
        <p:blipFill>
          <a:blip r:embed="rId2" cstate="print"/>
          <a:srcRect/>
          <a:stretch>
            <a:fillRect/>
          </a:stretch>
        </p:blipFill>
        <p:spPr bwMode="auto">
          <a:xfrm>
            <a:off x="395536" y="1268760"/>
            <a:ext cx="7480523" cy="5256584"/>
          </a:xfrm>
          <a:prstGeom prst="rect">
            <a:avLst/>
          </a:prstGeom>
          <a:noFill/>
          <a:ln w="9525">
            <a:noFill/>
            <a:miter lim="800000"/>
            <a:headEnd/>
            <a:tailEnd/>
          </a:ln>
          <a:effectLst/>
        </p:spPr>
      </p:pic>
      <p:sp>
        <p:nvSpPr>
          <p:cNvPr id="6" name="TextBox 5"/>
          <p:cNvSpPr txBox="1"/>
          <p:nvPr/>
        </p:nvSpPr>
        <p:spPr>
          <a:xfrm>
            <a:off x="6404809" y="4869160"/>
            <a:ext cx="2487671" cy="1415772"/>
          </a:xfrm>
          <a:prstGeom prst="rect">
            <a:avLst/>
          </a:prstGeom>
          <a:noFill/>
        </p:spPr>
        <p:txBody>
          <a:bodyPr wrap="square" rtlCol="0">
            <a:spAutoFit/>
          </a:bodyPr>
          <a:lstStyle/>
          <a:p>
            <a:r>
              <a:rPr lang="en-GB" dirty="0" smtClean="0"/>
              <a:t>Note the doubling of the ratio of CEO to median pay and the UK-US convergence </a:t>
            </a:r>
            <a:r>
              <a:rPr lang="en-GB" sz="1400" dirty="0" smtClean="0"/>
              <a:t>(Hutton 2011)</a:t>
            </a:r>
            <a:endParaRPr lang="en-GB" sz="14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6">
              <a:lumMod val="20000"/>
              <a:lumOff val="80000"/>
            </a:schemeClr>
          </a:solidFill>
        </p:spPr>
        <p:txBody>
          <a:bodyPr/>
          <a:lstStyle/>
          <a:p>
            <a:r>
              <a:rPr lang="en-GB" dirty="0" smtClean="0"/>
              <a:t>High pay</a:t>
            </a:r>
            <a:endParaRPr lang="en-GB" dirty="0"/>
          </a:p>
        </p:txBody>
      </p:sp>
      <p:sp>
        <p:nvSpPr>
          <p:cNvPr id="3" name="Content Placeholder 2"/>
          <p:cNvSpPr>
            <a:spLocks noGrp="1"/>
          </p:cNvSpPr>
          <p:nvPr>
            <p:ph sz="quarter" idx="1"/>
          </p:nvPr>
        </p:nvSpPr>
        <p:spPr/>
        <p:txBody>
          <a:bodyPr/>
          <a:lstStyle/>
          <a:p>
            <a:r>
              <a:rPr lang="en-GB" dirty="0" smtClean="0"/>
              <a:t>Illustrates a mismatch with societal norms and sense of fairness?</a:t>
            </a:r>
          </a:p>
          <a:p>
            <a:pPr lvl="1">
              <a:buNone/>
            </a:pPr>
            <a:r>
              <a:rPr lang="en-GB" b="1" dirty="0" smtClean="0"/>
              <a:t>High pay in the </a:t>
            </a:r>
            <a:r>
              <a:rPr lang="en-GB" b="1" dirty="0" smtClean="0">
                <a:solidFill>
                  <a:schemeClr val="accent2"/>
                </a:solidFill>
              </a:rPr>
              <a:t>private sector:</a:t>
            </a:r>
          </a:p>
          <a:p>
            <a:pPr lvl="1"/>
            <a:r>
              <a:rPr lang="en-GB" dirty="0" smtClean="0"/>
              <a:t>Problem of reward for short-term performance but exposure of investors (and taxpayers) to long-term risk</a:t>
            </a:r>
          </a:p>
          <a:p>
            <a:pPr lvl="1"/>
            <a:r>
              <a:rPr lang="en-GB" dirty="0" smtClean="0"/>
              <a:t>Calls from institutional shareholders in the UK for a reappraisal of bankers’ pay</a:t>
            </a:r>
          </a:p>
          <a:p>
            <a:pPr lvl="1"/>
            <a:r>
              <a:rPr lang="en-GB" dirty="0" smtClean="0"/>
              <a:t>New UK rules (relatively weak) that banks should publish the pay of its board members and the 8 highest paid executives below board level-- some examples of greater transparency (</a:t>
            </a:r>
            <a:r>
              <a:rPr lang="en-GB" dirty="0" err="1" smtClean="0"/>
              <a:t>eg</a:t>
            </a:r>
            <a:r>
              <a:rPr lang="en-GB" dirty="0" smtClean="0"/>
              <a:t> Barclays bank)</a:t>
            </a:r>
          </a:p>
          <a:p>
            <a:pPr lvl="1"/>
            <a:r>
              <a:rPr lang="en-GB" dirty="0" smtClean="0"/>
              <a:t>Stronger EU intervention to curb banker bonuses</a:t>
            </a:r>
            <a:endParaRPr lang="en-GB"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pic>
        <p:nvPicPr>
          <p:cNvPr id="53250" name="Picture 2"/>
          <p:cNvPicPr>
            <a:picLocks noGrp="1" noChangeAspect="1" noChangeArrowheads="1"/>
          </p:cNvPicPr>
          <p:nvPr>
            <p:ph sz="quarter" idx="1"/>
          </p:nvPr>
        </p:nvPicPr>
        <p:blipFill>
          <a:blip r:embed="rId2" cstate="print"/>
          <a:srcRect/>
          <a:stretch>
            <a:fillRect/>
          </a:stretch>
        </p:blipFill>
        <p:spPr bwMode="auto">
          <a:xfrm>
            <a:off x="539552" y="548680"/>
            <a:ext cx="7970643" cy="5757307"/>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6">
              <a:lumMod val="20000"/>
              <a:lumOff val="80000"/>
            </a:schemeClr>
          </a:solidFill>
        </p:spPr>
        <p:txBody>
          <a:bodyPr/>
          <a:lstStyle/>
          <a:p>
            <a:r>
              <a:rPr lang="en-GB" dirty="0" smtClean="0"/>
              <a:t>High pay</a:t>
            </a:r>
            <a:endParaRPr lang="en-GB" dirty="0"/>
          </a:p>
        </p:txBody>
      </p:sp>
      <p:sp>
        <p:nvSpPr>
          <p:cNvPr id="3" name="Content Placeholder 2"/>
          <p:cNvSpPr>
            <a:spLocks noGrp="1"/>
          </p:cNvSpPr>
          <p:nvPr>
            <p:ph sz="quarter" idx="1"/>
          </p:nvPr>
        </p:nvSpPr>
        <p:spPr/>
        <p:txBody>
          <a:bodyPr/>
          <a:lstStyle/>
          <a:p>
            <a:r>
              <a:rPr lang="en-GB" dirty="0" smtClean="0"/>
              <a:t>Illustration of a mismatch with societal norms and sense of fairness?</a:t>
            </a:r>
          </a:p>
          <a:p>
            <a:pPr lvl="1">
              <a:buNone/>
            </a:pPr>
            <a:r>
              <a:rPr lang="en-GB" b="1" dirty="0" smtClean="0"/>
              <a:t>High pay in the </a:t>
            </a:r>
            <a:r>
              <a:rPr lang="en-GB" b="1" dirty="0" smtClean="0">
                <a:solidFill>
                  <a:schemeClr val="accent2"/>
                </a:solidFill>
              </a:rPr>
              <a:t>public sector:</a:t>
            </a:r>
          </a:p>
          <a:p>
            <a:pPr lvl="1"/>
            <a:r>
              <a:rPr lang="en-GB" dirty="0" smtClean="0"/>
              <a:t>New concern among taxpayers that public expenditures are used inappropriately to pay excessive salaries </a:t>
            </a:r>
          </a:p>
          <a:p>
            <a:pPr lvl="1"/>
            <a:r>
              <a:rPr lang="en-GB" dirty="0" smtClean="0"/>
              <a:t>But risk of exaggeration? </a:t>
            </a:r>
          </a:p>
          <a:p>
            <a:pPr lvl="2"/>
            <a:r>
              <a:rPr lang="en-GB" dirty="0" smtClean="0"/>
              <a:t>In the UK, since 2008 recession more news coverage about ‘fat cats’ in the public sector than in the private sector – see Hutton 2011: p20</a:t>
            </a:r>
          </a:p>
          <a:p>
            <a:pPr lvl="2"/>
            <a:r>
              <a:rPr lang="en-GB" dirty="0" smtClean="0"/>
              <a:t>In the UK, the public sector only accounts for 1% of the earnings of the top one per cent of earners (Hutton 2011)</a:t>
            </a:r>
          </a:p>
          <a:p>
            <a:pPr lvl="1"/>
            <a:r>
              <a:rPr lang="en-GB" dirty="0" smtClean="0"/>
              <a:t>How to balance sound use of public money with the need to recruit and retain talent?</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6">
              <a:lumMod val="20000"/>
              <a:lumOff val="80000"/>
            </a:schemeClr>
          </a:solidFill>
        </p:spPr>
        <p:txBody>
          <a:bodyPr/>
          <a:lstStyle/>
          <a:p>
            <a:r>
              <a:rPr lang="en-GB" dirty="0" smtClean="0"/>
              <a:t>High pay</a:t>
            </a:r>
            <a:endParaRPr lang="en-GB" dirty="0"/>
          </a:p>
        </p:txBody>
      </p:sp>
      <p:sp>
        <p:nvSpPr>
          <p:cNvPr id="3" name="Content Placeholder 2"/>
          <p:cNvSpPr>
            <a:spLocks noGrp="1"/>
          </p:cNvSpPr>
          <p:nvPr>
            <p:ph sz="quarter" idx="1"/>
          </p:nvPr>
        </p:nvSpPr>
        <p:spPr/>
        <p:txBody>
          <a:bodyPr>
            <a:normAutofit lnSpcReduction="10000"/>
          </a:bodyPr>
          <a:lstStyle/>
          <a:p>
            <a:r>
              <a:rPr lang="en-GB" dirty="0" smtClean="0"/>
              <a:t>Is it possible to regulate high pay?</a:t>
            </a:r>
          </a:p>
          <a:p>
            <a:r>
              <a:rPr lang="en-GB" dirty="0" err="1" smtClean="0"/>
              <a:t>Eg</a:t>
            </a:r>
            <a:r>
              <a:rPr lang="en-GB" dirty="0" smtClean="0"/>
              <a:t>. Enforcement of pay multiples? </a:t>
            </a:r>
            <a:r>
              <a:rPr lang="en-GB" dirty="0" err="1" smtClean="0"/>
              <a:t>Eg</a:t>
            </a:r>
            <a:r>
              <a:rPr lang="en-GB" dirty="0" smtClean="0"/>
              <a:t> 20: 1</a:t>
            </a:r>
          </a:p>
          <a:p>
            <a:pPr lvl="1"/>
            <a:r>
              <a:rPr lang="en-GB" dirty="0" smtClean="0"/>
              <a:t>Benefits:</a:t>
            </a:r>
          </a:p>
          <a:p>
            <a:pPr lvl="2"/>
            <a:r>
              <a:rPr lang="en-GB" sz="2200" dirty="0" smtClean="0"/>
              <a:t>Contributes to societal cohesion and perceptions of distributive justice</a:t>
            </a:r>
          </a:p>
          <a:p>
            <a:pPr lvl="2"/>
            <a:r>
              <a:rPr lang="en-GB" sz="2200" dirty="0" smtClean="0"/>
              <a:t>In the public sector it would limit the misuse of public expenditures</a:t>
            </a:r>
          </a:p>
          <a:p>
            <a:pPr lvl="2"/>
            <a:r>
              <a:rPr lang="en-GB" sz="2200" dirty="0" smtClean="0"/>
              <a:t>In the public and private sectors it would reduce leapfrogging pay settlements</a:t>
            </a:r>
          </a:p>
          <a:p>
            <a:pPr lvl="1"/>
            <a:r>
              <a:rPr lang="en-GB" dirty="0" smtClean="0"/>
              <a:t>Disadvantages:</a:t>
            </a:r>
          </a:p>
          <a:p>
            <a:pPr lvl="2"/>
            <a:r>
              <a:rPr lang="en-GB" dirty="0" smtClean="0"/>
              <a:t>How to implement in an international job market?</a:t>
            </a:r>
          </a:p>
          <a:p>
            <a:pPr lvl="2"/>
            <a:r>
              <a:rPr lang="en-GB" dirty="0" smtClean="0"/>
              <a:t>Risk of outsourcing of low paid jobs in order to ratchet up top pay</a:t>
            </a:r>
          </a:p>
          <a:p>
            <a:pPr lvl="2"/>
            <a:r>
              <a:rPr lang="en-GB" dirty="0" smtClean="0"/>
              <a:t>Lower paid executives may use it as a benchmark rate for the job to raise their pay</a:t>
            </a:r>
          </a:p>
          <a:p>
            <a:pPr lvl="2"/>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lstStyle/>
          <a:p>
            <a:r>
              <a:rPr lang="en-GB" dirty="0" smtClean="0"/>
              <a:t>Equity and fairness</a:t>
            </a:r>
            <a:endParaRPr lang="en-GB" dirty="0"/>
          </a:p>
        </p:txBody>
      </p:sp>
      <p:sp>
        <p:nvSpPr>
          <p:cNvPr id="3" name="Content Placeholder 2"/>
          <p:cNvSpPr>
            <a:spLocks noGrp="1"/>
          </p:cNvSpPr>
          <p:nvPr>
            <p:ph sz="quarter" idx="1"/>
          </p:nvPr>
        </p:nvSpPr>
        <p:spPr>
          <a:xfrm>
            <a:off x="457200" y="1219200"/>
            <a:ext cx="8229600" cy="5090120"/>
          </a:xfrm>
        </p:spPr>
        <p:txBody>
          <a:bodyPr>
            <a:normAutofit fontScale="92500"/>
          </a:bodyPr>
          <a:lstStyle/>
          <a:p>
            <a:pPr marL="514350" indent="-514350">
              <a:buClr>
                <a:schemeClr val="accent2">
                  <a:lumMod val="60000"/>
                  <a:lumOff val="40000"/>
                </a:schemeClr>
              </a:buClr>
              <a:buFont typeface="+mj-lt"/>
              <a:buAutoNum type="arabicPeriod" startAt="3"/>
            </a:pPr>
            <a:r>
              <a:rPr lang="en-GB" dirty="0" smtClean="0">
                <a:solidFill>
                  <a:schemeClr val="accent2">
                    <a:lumMod val="60000"/>
                    <a:lumOff val="40000"/>
                  </a:schemeClr>
                </a:solidFill>
              </a:rPr>
              <a:t>Wages as a social practice</a:t>
            </a:r>
          </a:p>
          <a:p>
            <a:pPr marL="788670" lvl="1" indent="-514350"/>
            <a:r>
              <a:rPr lang="en-GB" dirty="0" smtClean="0">
                <a:solidFill>
                  <a:schemeClr val="accent5"/>
                </a:solidFill>
              </a:rPr>
              <a:t>Wages reflect societal assumptions about gender, class, age and race/ethnicity</a:t>
            </a:r>
          </a:p>
          <a:p>
            <a:pPr marL="788670" lvl="1" indent="-514350"/>
            <a:r>
              <a:rPr lang="en-GB" dirty="0" smtClean="0">
                <a:solidFill>
                  <a:schemeClr val="accent5"/>
                </a:solidFill>
              </a:rPr>
              <a:t>Evidence of ‘statistical discrimination’</a:t>
            </a:r>
          </a:p>
          <a:p>
            <a:pPr marL="788670" lvl="1" indent="-514350"/>
            <a:r>
              <a:rPr lang="en-GB" dirty="0" smtClean="0">
                <a:solidFill>
                  <a:schemeClr val="accent5"/>
                </a:solidFill>
              </a:rPr>
              <a:t>Segmented labour markets can crowd men and women into different jobs</a:t>
            </a:r>
          </a:p>
          <a:p>
            <a:pPr marL="788670" lvl="1" indent="-514350"/>
            <a:r>
              <a:rPr lang="en-GB" dirty="0" smtClean="0">
                <a:solidFill>
                  <a:schemeClr val="accent5"/>
                </a:solidFill>
              </a:rPr>
              <a:t>What factors shape differences in workers’ bargaining power?</a:t>
            </a:r>
          </a:p>
          <a:p>
            <a:pPr marL="788670" lvl="1" indent="-514350"/>
            <a:r>
              <a:rPr lang="en-GB" dirty="0" smtClean="0">
                <a:solidFill>
                  <a:schemeClr val="accent5"/>
                </a:solidFill>
              </a:rPr>
              <a:t>Social customs and conventions change</a:t>
            </a:r>
          </a:p>
          <a:p>
            <a:pPr marL="788670" lvl="1" indent="-514350"/>
            <a:endParaRPr lang="en-GB" dirty="0" smtClean="0">
              <a:solidFill>
                <a:schemeClr val="accent5"/>
              </a:solidFill>
            </a:endParaRPr>
          </a:p>
          <a:p>
            <a:pPr marL="514350" indent="-514350">
              <a:buFont typeface="Wingdings" pitchFamily="2" charset="2"/>
              <a:buChar char="q"/>
            </a:pPr>
            <a:r>
              <a:rPr lang="en-GB" dirty="0" smtClean="0">
                <a:solidFill>
                  <a:schemeClr val="accent5"/>
                </a:solidFill>
              </a:rPr>
              <a:t>Note that all three ideas interact in shaping ideas about fair and equitable pay </a:t>
            </a:r>
            <a:r>
              <a:rPr lang="en-GB" sz="1600" dirty="0" smtClean="0">
                <a:solidFill>
                  <a:schemeClr val="accent5"/>
                </a:solidFill>
              </a:rPr>
              <a:t>(see Figart, </a:t>
            </a:r>
            <a:r>
              <a:rPr lang="en-GB" sz="1600" dirty="0" err="1" smtClean="0">
                <a:solidFill>
                  <a:schemeClr val="accent5"/>
                </a:solidFill>
              </a:rPr>
              <a:t>Mutari</a:t>
            </a:r>
            <a:r>
              <a:rPr lang="en-GB" sz="1600" dirty="0" smtClean="0">
                <a:solidFill>
                  <a:schemeClr val="accent5"/>
                </a:solidFill>
              </a:rPr>
              <a:t> and Power </a:t>
            </a:r>
            <a:r>
              <a:rPr lang="en-GB" sz="1600" i="1" dirty="0" smtClean="0">
                <a:solidFill>
                  <a:schemeClr val="accent5"/>
                </a:solidFill>
              </a:rPr>
              <a:t>Living Wages, Equal Wages</a:t>
            </a:r>
            <a:r>
              <a:rPr lang="en-GB" sz="1600" dirty="0" smtClean="0">
                <a:solidFill>
                  <a:schemeClr val="accent5"/>
                </a:solidFill>
              </a:rPr>
              <a:t>, </a:t>
            </a:r>
            <a:r>
              <a:rPr lang="en-GB" sz="1600" dirty="0" err="1" smtClean="0">
                <a:solidFill>
                  <a:schemeClr val="accent5"/>
                </a:solidFill>
              </a:rPr>
              <a:t>Routledge</a:t>
            </a:r>
            <a:r>
              <a:rPr lang="en-GB" sz="1600" dirty="0" smtClean="0">
                <a:solidFill>
                  <a:schemeClr val="accent5"/>
                </a:solidFill>
              </a:rPr>
              <a:t>)</a:t>
            </a:r>
          </a:p>
          <a:p>
            <a:pPr marL="514350" indent="-514350">
              <a:buFont typeface="Wingdings" pitchFamily="2" charset="2"/>
              <a:buChar char="q"/>
            </a:pPr>
            <a:r>
              <a:rPr lang="en-GB" dirty="0" smtClean="0">
                <a:solidFill>
                  <a:schemeClr val="accent5"/>
                </a:solidFill>
              </a:rPr>
              <a:t>Which idea do you think is dominant?</a:t>
            </a:r>
          </a:p>
          <a:p>
            <a:pPr marL="788670" lvl="1" indent="-514350"/>
            <a:endParaRPr lang="en-GB" dirty="0">
              <a:solidFill>
                <a:schemeClr val="accent5"/>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20000"/>
              <a:lumOff val="80000"/>
            </a:schemeClr>
          </a:solidFill>
        </p:spPr>
        <p:txBody>
          <a:bodyPr/>
          <a:lstStyle/>
          <a:p>
            <a:r>
              <a:rPr lang="en-GB" dirty="0" smtClean="0"/>
              <a:t>Procedural and distributive justice</a:t>
            </a:r>
            <a:endParaRPr lang="en-GB" dirty="0"/>
          </a:p>
        </p:txBody>
      </p:sp>
      <p:sp>
        <p:nvSpPr>
          <p:cNvPr id="3" name="Content Placeholder 2"/>
          <p:cNvSpPr>
            <a:spLocks noGrp="1"/>
          </p:cNvSpPr>
          <p:nvPr>
            <p:ph sz="quarter" idx="1"/>
          </p:nvPr>
        </p:nvSpPr>
        <p:spPr/>
        <p:txBody>
          <a:bodyPr/>
          <a:lstStyle/>
          <a:p>
            <a:pPr>
              <a:buNone/>
            </a:pPr>
            <a:r>
              <a:rPr lang="en-GB" dirty="0" smtClean="0"/>
              <a:t>Two widely used concepts to judge fairness of reward in organisations, which follow a literature and interest in ‘organisational citizenship behaviour’:</a:t>
            </a:r>
          </a:p>
          <a:p>
            <a:pPr>
              <a:buNone/>
            </a:pPr>
            <a:endParaRPr lang="en-GB" dirty="0" smtClean="0"/>
          </a:p>
        </p:txBody>
      </p:sp>
      <p:graphicFrame>
        <p:nvGraphicFramePr>
          <p:cNvPr id="4" name="Diagram 3"/>
          <p:cNvGraphicFramePr/>
          <p:nvPr/>
        </p:nvGraphicFramePr>
        <p:xfrm>
          <a:off x="-540568" y="2348880"/>
          <a:ext cx="943304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20000"/>
              <a:lumOff val="80000"/>
            </a:schemeClr>
          </a:solidFill>
        </p:spPr>
        <p:txBody>
          <a:bodyPr/>
          <a:lstStyle/>
          <a:p>
            <a:r>
              <a:rPr lang="en-GB" dirty="0" smtClean="0"/>
              <a:t>Procedural and distributive justice</a:t>
            </a:r>
            <a:endParaRPr lang="en-GB" dirty="0"/>
          </a:p>
        </p:txBody>
      </p:sp>
      <p:sp>
        <p:nvSpPr>
          <p:cNvPr id="3" name="Content Placeholder 2"/>
          <p:cNvSpPr>
            <a:spLocks noGrp="1"/>
          </p:cNvSpPr>
          <p:nvPr>
            <p:ph sz="quarter" idx="1"/>
          </p:nvPr>
        </p:nvSpPr>
        <p:spPr/>
        <p:txBody>
          <a:bodyPr/>
          <a:lstStyle/>
          <a:p>
            <a:r>
              <a:rPr lang="en-GB" dirty="0" smtClean="0"/>
              <a:t>Issues for consideration:</a:t>
            </a:r>
          </a:p>
          <a:p>
            <a:pPr lvl="1"/>
            <a:r>
              <a:rPr lang="en-GB" dirty="0" smtClean="0"/>
              <a:t>If outputs are proportional to individual inputs then should there be upper and lower bounds on rewards?</a:t>
            </a:r>
          </a:p>
          <a:p>
            <a:pPr lvl="1"/>
            <a:r>
              <a:rPr lang="en-GB" dirty="0" smtClean="0"/>
              <a:t>Do ‘leaders’ have a claim to un-bounded rewards? To what extent is the productive work of a group/team/organisation dependent on the leader(s)?</a:t>
            </a:r>
          </a:p>
          <a:p>
            <a:pPr lvl="1"/>
            <a:r>
              <a:rPr lang="en-GB" dirty="0" smtClean="0"/>
              <a:t>What do we mean by individual contribution? – need to think about the nature of the post and the performance of the individual in the post?</a:t>
            </a:r>
          </a:p>
          <a:p>
            <a:pPr lvl="1"/>
            <a:endParaRPr lang="en-GB"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778098"/>
          </a:xfrm>
        </p:spPr>
        <p:txBody>
          <a:bodyPr>
            <a:noAutofit/>
          </a:bodyPr>
          <a:lstStyle/>
          <a:p>
            <a:r>
              <a:rPr lang="en-GB" dirty="0" smtClean="0"/>
              <a:t>Progress towards equal pay is elusive</a:t>
            </a:r>
            <a:endParaRPr lang="en-GB" dirty="0"/>
          </a:p>
        </p:txBody>
      </p:sp>
      <p:sp>
        <p:nvSpPr>
          <p:cNvPr id="3" name="Content Placeholder 2"/>
          <p:cNvSpPr>
            <a:spLocks noGrp="1"/>
          </p:cNvSpPr>
          <p:nvPr>
            <p:ph idx="1"/>
          </p:nvPr>
        </p:nvSpPr>
        <p:spPr/>
        <p:txBody>
          <a:bodyPr/>
          <a:lstStyle/>
          <a:p>
            <a:endParaRPr lang="en-GB" dirty="0"/>
          </a:p>
        </p:txBody>
      </p:sp>
      <p:pic>
        <p:nvPicPr>
          <p:cNvPr id="1030"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890" y="980728"/>
            <a:ext cx="8058150" cy="548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11560" y="6460778"/>
            <a:ext cx="6624736" cy="276999"/>
          </a:xfrm>
          <a:prstGeom prst="rect">
            <a:avLst/>
          </a:prstGeom>
          <a:noFill/>
        </p:spPr>
        <p:txBody>
          <a:bodyPr wrap="square" rtlCol="0">
            <a:spAutoFit/>
          </a:bodyPr>
          <a:lstStyle/>
          <a:p>
            <a:r>
              <a:rPr lang="en-GB" sz="1200" dirty="0" smtClean="0"/>
              <a:t>Source: New Earnings Survey and Annual Survey of Hours and Earnings</a:t>
            </a:r>
            <a:endParaRPr lang="en-GB" sz="1200" dirty="0"/>
          </a:p>
        </p:txBody>
      </p:sp>
    </p:spTree>
    <p:extLst>
      <p:ext uri="{BB962C8B-B14F-4D97-AF65-F5344CB8AC3E}">
        <p14:creationId xmlns:p14="http://schemas.microsoft.com/office/powerpoint/2010/main" val="31277247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778098"/>
          </a:xfrm>
        </p:spPr>
        <p:txBody>
          <a:bodyPr>
            <a:normAutofit fontScale="90000"/>
          </a:bodyPr>
          <a:lstStyle/>
          <a:p>
            <a:r>
              <a:rPr lang="en-GB" sz="3600" dirty="0" smtClean="0"/>
              <a:t>Progress towards equal pay is elusive</a:t>
            </a:r>
            <a:endParaRPr lang="en-GB" sz="3600" dirty="0"/>
          </a:p>
        </p:txBody>
      </p:sp>
      <p:sp>
        <p:nvSpPr>
          <p:cNvPr id="3" name="Content Placeholder 2"/>
          <p:cNvSpPr>
            <a:spLocks noGrp="1"/>
          </p:cNvSpPr>
          <p:nvPr>
            <p:ph idx="1"/>
          </p:nvPr>
        </p:nvSpPr>
        <p:spPr/>
        <p:txBody>
          <a:bodyPr/>
          <a:lstStyle/>
          <a:p>
            <a:endParaRPr lang="en-GB" dirty="0"/>
          </a:p>
        </p:txBody>
      </p:sp>
      <p:pic>
        <p:nvPicPr>
          <p:cNvPr id="2057"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052736"/>
            <a:ext cx="7986141"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635896" y="6093296"/>
            <a:ext cx="4032448" cy="369332"/>
          </a:xfrm>
          <a:prstGeom prst="rect">
            <a:avLst/>
          </a:prstGeom>
          <a:noFill/>
        </p:spPr>
        <p:txBody>
          <a:bodyPr wrap="square" rtlCol="0">
            <a:spAutoFit/>
          </a:bodyPr>
          <a:lstStyle/>
          <a:p>
            <a:r>
              <a:rPr lang="en-GB" b="1" dirty="0" smtClean="0">
                <a:solidFill>
                  <a:schemeClr val="accent3"/>
                </a:solidFill>
              </a:rPr>
              <a:t>Annual % change in gender pay ratio</a:t>
            </a:r>
            <a:endParaRPr lang="en-GB" b="1" dirty="0">
              <a:solidFill>
                <a:schemeClr val="accent3"/>
              </a:solidFill>
            </a:endParaRPr>
          </a:p>
        </p:txBody>
      </p:sp>
    </p:spTree>
    <p:extLst>
      <p:ext uri="{BB962C8B-B14F-4D97-AF65-F5344CB8AC3E}">
        <p14:creationId xmlns:p14="http://schemas.microsoft.com/office/powerpoint/2010/main" val="133154073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1167</TotalTime>
  <Words>3294</Words>
  <Application>Microsoft Macintosh PowerPoint</Application>
  <PresentationFormat>全屏显示(4:3)</PresentationFormat>
  <Paragraphs>320</Paragraphs>
  <Slides>48</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48</vt:i4>
      </vt:variant>
    </vt:vector>
  </HeadingPairs>
  <TitlesOfParts>
    <vt:vector size="56" baseType="lpstr">
      <vt:lpstr>Arial</vt:lpstr>
      <vt:lpstr>Bookman Old Style</vt:lpstr>
      <vt:lpstr>Calibri</vt:lpstr>
      <vt:lpstr>Courier New</vt:lpstr>
      <vt:lpstr>Gill Sans MT</vt:lpstr>
      <vt:lpstr>Wingdings</vt:lpstr>
      <vt:lpstr>Wingdings 3</vt:lpstr>
      <vt:lpstr>Origin</vt:lpstr>
      <vt:lpstr>Equity and fairness in reward management</vt:lpstr>
      <vt:lpstr>Outline</vt:lpstr>
      <vt:lpstr>Equity and fairness</vt:lpstr>
      <vt:lpstr>Equity and fairness</vt:lpstr>
      <vt:lpstr>Equity and fairness</vt:lpstr>
      <vt:lpstr>Procedural and distributive justice</vt:lpstr>
      <vt:lpstr>Procedural and distributive justice</vt:lpstr>
      <vt:lpstr>Progress towards equal pay is elusive</vt:lpstr>
      <vt:lpstr>Progress towards equal pay is elusive</vt:lpstr>
      <vt:lpstr>Progress towards equal pay is elusive</vt:lpstr>
      <vt:lpstr>Progress towards equal pay is elusive</vt:lpstr>
      <vt:lpstr>Why? What theoretical approaches?</vt:lpstr>
      <vt:lpstr>What theoretical approaches?</vt:lpstr>
      <vt:lpstr>What theoretical approaches?</vt:lpstr>
      <vt:lpstr>What theoretical approaches?</vt:lpstr>
      <vt:lpstr>What theoretical approaches?</vt:lpstr>
      <vt:lpstr>Economic perspectives</vt:lpstr>
      <vt:lpstr>Economic perspectives</vt:lpstr>
      <vt:lpstr>Economic perspectives</vt:lpstr>
      <vt:lpstr>Sociological perspectives</vt:lpstr>
      <vt:lpstr>Sociological perspectives</vt:lpstr>
      <vt:lpstr>PowerPoint 演示文稿</vt:lpstr>
      <vt:lpstr>Institutional perspectives</vt:lpstr>
      <vt:lpstr>Institutional perspectives</vt:lpstr>
      <vt:lpstr>Organisational perspectives</vt:lpstr>
      <vt:lpstr>Organisational perspectives</vt:lpstr>
      <vt:lpstr>PowerPoint 演示文稿</vt:lpstr>
      <vt:lpstr>Summary:  How do we explain the moving goalposts?</vt:lpstr>
      <vt:lpstr>Summary:  How do we explain the moving goalposts?</vt:lpstr>
      <vt:lpstr>Low Pay Country trends</vt:lpstr>
      <vt:lpstr>Low Pay Debating minimum wages</vt:lpstr>
      <vt:lpstr>Low Pay Debating minimum wages</vt:lpstr>
      <vt:lpstr>Example of the UK minimum wage</vt:lpstr>
      <vt:lpstr>Minimum wage policy</vt:lpstr>
      <vt:lpstr>The impact of the UK minimum wage</vt:lpstr>
      <vt:lpstr>PowerPoint 演示文稿</vt:lpstr>
      <vt:lpstr>Has the rising MW in the UK had a positive impact in reducing the share of low-wage jobs? ... ... Why not?</vt:lpstr>
      <vt:lpstr>Who works in MW jobs in the UK?</vt:lpstr>
      <vt:lpstr>‘Wages as a living’ on the agenda? The UK living wage campaign</vt:lpstr>
      <vt:lpstr>High pay</vt:lpstr>
      <vt:lpstr>High pay</vt:lpstr>
      <vt:lpstr>High pay</vt:lpstr>
      <vt:lpstr>High pay</vt:lpstr>
      <vt:lpstr>High pay</vt:lpstr>
      <vt:lpstr>High pay</vt:lpstr>
      <vt:lpstr>PowerPoint 演示文稿</vt:lpstr>
      <vt:lpstr>High pay</vt:lpstr>
      <vt:lpstr>High pay</vt:lpstr>
    </vt:vector>
  </TitlesOfParts>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Theories of Pay</dc:title>
  <dc:creator>Grimshaw</dc:creator>
  <cp:lastModifiedBy>peng wang</cp:lastModifiedBy>
  <cp:revision>183</cp:revision>
  <cp:lastPrinted>2017-03-26T19:12:47Z</cp:lastPrinted>
  <dcterms:created xsi:type="dcterms:W3CDTF">2006-10-03T13:28:27Z</dcterms:created>
  <dcterms:modified xsi:type="dcterms:W3CDTF">2017-05-26T19:22:09Z</dcterms:modified>
</cp:coreProperties>
</file>