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1"/>
  </p:notesMasterIdLst>
  <p:handoutMasterIdLst>
    <p:handoutMasterId r:id="rId12"/>
  </p:handoutMasterIdLst>
  <p:sldIdLst>
    <p:sldId id="295" r:id="rId2"/>
    <p:sldId id="284" r:id="rId3"/>
    <p:sldId id="285" r:id="rId4"/>
    <p:sldId id="286" r:id="rId5"/>
    <p:sldId id="287" r:id="rId6"/>
    <p:sldId id="288" r:id="rId7"/>
    <p:sldId id="289" r:id="rId8"/>
    <p:sldId id="290" r:id="rId9"/>
    <p:sldId id="291" r:id="rId10"/>
  </p:sldIdLst>
  <p:sldSz cx="9144000" cy="6858000" type="screen4x3"/>
  <p:notesSz cx="9947275"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622"/>
    <p:restoredTop sz="94907" autoAdjust="0"/>
  </p:normalViewPr>
  <p:slideViewPr>
    <p:cSldViewPr>
      <p:cViewPr varScale="1">
        <p:scale>
          <a:sx n="112" d="100"/>
          <a:sy n="112" d="100"/>
        </p:scale>
        <p:origin x="1912" y="1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handoutMaster" Target="handoutMasters/handout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10486" cy="342900"/>
          </a:xfrm>
          <a:prstGeom prst="rect">
            <a:avLst/>
          </a:prstGeom>
        </p:spPr>
        <p:txBody>
          <a:bodyPr vert="horz" lIns="91989" tIns="45994" rIns="91989" bIns="45994" rtlCol="0"/>
          <a:lstStyle>
            <a:lvl1pPr algn="l">
              <a:defRPr sz="1200"/>
            </a:lvl1pPr>
          </a:lstStyle>
          <a:p>
            <a:endParaRPr lang="en-GB"/>
          </a:p>
        </p:txBody>
      </p:sp>
      <p:sp>
        <p:nvSpPr>
          <p:cNvPr id="3" name="Date Placeholder 2"/>
          <p:cNvSpPr>
            <a:spLocks noGrp="1"/>
          </p:cNvSpPr>
          <p:nvPr>
            <p:ph type="dt" sz="quarter" idx="1"/>
          </p:nvPr>
        </p:nvSpPr>
        <p:spPr>
          <a:xfrm>
            <a:off x="5634487" y="0"/>
            <a:ext cx="4310486" cy="342900"/>
          </a:xfrm>
          <a:prstGeom prst="rect">
            <a:avLst/>
          </a:prstGeom>
        </p:spPr>
        <p:txBody>
          <a:bodyPr vert="horz" lIns="91989" tIns="45994" rIns="91989" bIns="45994" rtlCol="0"/>
          <a:lstStyle>
            <a:lvl1pPr algn="r">
              <a:defRPr sz="1200"/>
            </a:lvl1pPr>
          </a:lstStyle>
          <a:p>
            <a:fld id="{E25B5ED8-041B-492F-9870-137CB7D6C695}" type="datetimeFigureOut">
              <a:rPr lang="en-GB" smtClean="0"/>
              <a:pPr/>
              <a:t>26/05/2017</a:t>
            </a:fld>
            <a:endParaRPr lang="en-GB"/>
          </a:p>
        </p:txBody>
      </p:sp>
      <p:sp>
        <p:nvSpPr>
          <p:cNvPr id="4" name="Footer Placeholder 3"/>
          <p:cNvSpPr>
            <a:spLocks noGrp="1"/>
          </p:cNvSpPr>
          <p:nvPr>
            <p:ph type="ftr" sz="quarter" idx="2"/>
          </p:nvPr>
        </p:nvSpPr>
        <p:spPr>
          <a:xfrm>
            <a:off x="0" y="6513910"/>
            <a:ext cx="4310486" cy="342900"/>
          </a:xfrm>
          <a:prstGeom prst="rect">
            <a:avLst/>
          </a:prstGeom>
        </p:spPr>
        <p:txBody>
          <a:bodyPr vert="horz" lIns="91989" tIns="45994" rIns="91989" bIns="45994" rtlCol="0" anchor="b"/>
          <a:lstStyle>
            <a:lvl1pPr algn="l">
              <a:defRPr sz="1200"/>
            </a:lvl1pPr>
          </a:lstStyle>
          <a:p>
            <a:endParaRPr lang="en-GB"/>
          </a:p>
        </p:txBody>
      </p:sp>
      <p:sp>
        <p:nvSpPr>
          <p:cNvPr id="5" name="Slide Number Placeholder 4"/>
          <p:cNvSpPr>
            <a:spLocks noGrp="1"/>
          </p:cNvSpPr>
          <p:nvPr>
            <p:ph type="sldNum" sz="quarter" idx="3"/>
          </p:nvPr>
        </p:nvSpPr>
        <p:spPr>
          <a:xfrm>
            <a:off x="5634487" y="6513910"/>
            <a:ext cx="4310486" cy="342900"/>
          </a:xfrm>
          <a:prstGeom prst="rect">
            <a:avLst/>
          </a:prstGeom>
        </p:spPr>
        <p:txBody>
          <a:bodyPr vert="horz" lIns="91989" tIns="45994" rIns="91989" bIns="45994" rtlCol="0" anchor="b"/>
          <a:lstStyle>
            <a:lvl1pPr algn="r">
              <a:defRPr sz="1200"/>
            </a:lvl1pPr>
          </a:lstStyle>
          <a:p>
            <a:fld id="{12A348EF-2026-4C3A-8B36-866659106578}" type="slidenum">
              <a:rPr lang="en-GB" smtClean="0"/>
              <a:pPr/>
              <a:t>‹#›</a:t>
            </a:fld>
            <a:endParaRPr lang="en-GB"/>
          </a:p>
        </p:txBody>
      </p:sp>
    </p:spTree>
    <p:extLst>
      <p:ext uri="{BB962C8B-B14F-4D97-AF65-F5344CB8AC3E}">
        <p14:creationId xmlns:p14="http://schemas.microsoft.com/office/powerpoint/2010/main" val="29571182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10486" cy="342900"/>
          </a:xfrm>
          <a:prstGeom prst="rect">
            <a:avLst/>
          </a:prstGeom>
        </p:spPr>
        <p:txBody>
          <a:bodyPr vert="horz" lIns="91989" tIns="45994" rIns="91989" bIns="45994" rtlCol="0"/>
          <a:lstStyle>
            <a:lvl1pPr algn="l">
              <a:defRPr sz="1200"/>
            </a:lvl1pPr>
          </a:lstStyle>
          <a:p>
            <a:endParaRPr lang="en-US"/>
          </a:p>
        </p:txBody>
      </p:sp>
      <p:sp>
        <p:nvSpPr>
          <p:cNvPr id="3" name="Date Placeholder 2"/>
          <p:cNvSpPr>
            <a:spLocks noGrp="1"/>
          </p:cNvSpPr>
          <p:nvPr>
            <p:ph type="dt" idx="1"/>
          </p:nvPr>
        </p:nvSpPr>
        <p:spPr>
          <a:xfrm>
            <a:off x="5635062" y="0"/>
            <a:ext cx="4310486" cy="342900"/>
          </a:xfrm>
          <a:prstGeom prst="rect">
            <a:avLst/>
          </a:prstGeom>
        </p:spPr>
        <p:txBody>
          <a:bodyPr vert="horz" lIns="91989" tIns="45994" rIns="91989" bIns="45994" rtlCol="0"/>
          <a:lstStyle>
            <a:lvl1pPr algn="r">
              <a:defRPr sz="1200"/>
            </a:lvl1pPr>
          </a:lstStyle>
          <a:p>
            <a:fld id="{848C7F6A-D946-424F-97F5-AACC468F36EC}" type="datetimeFigureOut">
              <a:rPr lang="en-US" smtClean="0"/>
              <a:t>5/26/17</a:t>
            </a:fld>
            <a:endParaRPr lang="en-US"/>
          </a:p>
        </p:txBody>
      </p:sp>
      <p:sp>
        <p:nvSpPr>
          <p:cNvPr id="4" name="Slide Image Placeholder 3"/>
          <p:cNvSpPr>
            <a:spLocks noGrp="1" noRot="1" noChangeAspect="1"/>
          </p:cNvSpPr>
          <p:nvPr>
            <p:ph type="sldImg" idx="2"/>
          </p:nvPr>
        </p:nvSpPr>
        <p:spPr>
          <a:xfrm>
            <a:off x="3259138" y="514350"/>
            <a:ext cx="3429000" cy="2571750"/>
          </a:xfrm>
          <a:prstGeom prst="rect">
            <a:avLst/>
          </a:prstGeom>
          <a:noFill/>
          <a:ln w="12700">
            <a:solidFill>
              <a:prstClr val="black"/>
            </a:solidFill>
          </a:ln>
        </p:spPr>
        <p:txBody>
          <a:bodyPr vert="horz" lIns="91989" tIns="45994" rIns="91989" bIns="45994" rtlCol="0" anchor="ctr"/>
          <a:lstStyle/>
          <a:p>
            <a:endParaRPr lang="en-US"/>
          </a:p>
        </p:txBody>
      </p:sp>
      <p:sp>
        <p:nvSpPr>
          <p:cNvPr id="5" name="Notes Placeholder 4"/>
          <p:cNvSpPr>
            <a:spLocks noGrp="1"/>
          </p:cNvSpPr>
          <p:nvPr>
            <p:ph type="body" sz="quarter" idx="3"/>
          </p:nvPr>
        </p:nvSpPr>
        <p:spPr>
          <a:xfrm>
            <a:off x="994728" y="3257551"/>
            <a:ext cx="7957820" cy="3086100"/>
          </a:xfrm>
          <a:prstGeom prst="rect">
            <a:avLst/>
          </a:prstGeom>
        </p:spPr>
        <p:txBody>
          <a:bodyPr vert="horz" lIns="91989" tIns="45994" rIns="91989" bIns="45994"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6513513"/>
            <a:ext cx="4310486" cy="342900"/>
          </a:xfrm>
          <a:prstGeom prst="rect">
            <a:avLst/>
          </a:prstGeom>
        </p:spPr>
        <p:txBody>
          <a:bodyPr vert="horz" lIns="91989" tIns="45994" rIns="91989" bIns="45994" rtlCol="0" anchor="b"/>
          <a:lstStyle>
            <a:lvl1pPr algn="l">
              <a:defRPr sz="1200"/>
            </a:lvl1pPr>
          </a:lstStyle>
          <a:p>
            <a:endParaRPr lang="en-US"/>
          </a:p>
        </p:txBody>
      </p:sp>
      <p:sp>
        <p:nvSpPr>
          <p:cNvPr id="7" name="Slide Number Placeholder 6"/>
          <p:cNvSpPr>
            <a:spLocks noGrp="1"/>
          </p:cNvSpPr>
          <p:nvPr>
            <p:ph type="sldNum" sz="quarter" idx="5"/>
          </p:nvPr>
        </p:nvSpPr>
        <p:spPr>
          <a:xfrm>
            <a:off x="5635062" y="6513513"/>
            <a:ext cx="4310486" cy="342900"/>
          </a:xfrm>
          <a:prstGeom prst="rect">
            <a:avLst/>
          </a:prstGeom>
        </p:spPr>
        <p:txBody>
          <a:bodyPr vert="horz" lIns="91989" tIns="45994" rIns="91989" bIns="45994" rtlCol="0" anchor="b"/>
          <a:lstStyle>
            <a:lvl1pPr algn="r">
              <a:defRPr sz="1200"/>
            </a:lvl1pPr>
          </a:lstStyle>
          <a:p>
            <a:fld id="{1D66E8AE-EDDE-764C-9AEE-CA234B206545}" type="slidenum">
              <a:rPr lang="en-US" smtClean="0"/>
              <a:t>‹#›</a:t>
            </a:fld>
            <a:endParaRPr lang="en-US"/>
          </a:p>
        </p:txBody>
      </p:sp>
    </p:spTree>
    <p:extLst>
      <p:ext uri="{BB962C8B-B14F-4D97-AF65-F5344CB8AC3E}">
        <p14:creationId xmlns:p14="http://schemas.microsoft.com/office/powerpoint/2010/main" val="406264019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AFF365-7F31-4BF9-95CA-002395CFA32C}" type="slidenum">
              <a:rPr lang="en-GB" smtClean="0"/>
              <a:pPr/>
              <a:t>1</a:t>
            </a:fld>
            <a:endParaRPr lang="en-GB" dirty="0"/>
          </a:p>
        </p:txBody>
      </p:sp>
    </p:spTree>
    <p:extLst>
      <p:ext uri="{BB962C8B-B14F-4D97-AF65-F5344CB8AC3E}">
        <p14:creationId xmlns:p14="http://schemas.microsoft.com/office/powerpoint/2010/main" val="4068046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0AFF365-7F31-4BF9-95CA-002395CFA32C}" type="slidenum">
              <a:rPr lang="en-GB" smtClean="0"/>
              <a:pPr/>
              <a:t>2</a:t>
            </a:fld>
            <a:endParaRPr lang="en-GB" dirty="0"/>
          </a:p>
        </p:txBody>
      </p:sp>
    </p:spTree>
    <p:extLst>
      <p:ext uri="{BB962C8B-B14F-4D97-AF65-F5344CB8AC3E}">
        <p14:creationId xmlns:p14="http://schemas.microsoft.com/office/powerpoint/2010/main" val="3382201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0AFF365-7F31-4BF9-95CA-002395CFA32C}" type="slidenum">
              <a:rPr lang="en-GB" smtClean="0"/>
              <a:pPr/>
              <a:t>3</a:t>
            </a:fld>
            <a:endParaRPr lang="en-GB" dirty="0"/>
          </a:p>
        </p:txBody>
      </p:sp>
    </p:spTree>
    <p:extLst>
      <p:ext uri="{BB962C8B-B14F-4D97-AF65-F5344CB8AC3E}">
        <p14:creationId xmlns:p14="http://schemas.microsoft.com/office/powerpoint/2010/main" val="2529134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0AFF365-7F31-4BF9-95CA-002395CFA32C}" type="slidenum">
              <a:rPr lang="en-GB" smtClean="0"/>
              <a:pPr/>
              <a:t>4</a:t>
            </a:fld>
            <a:endParaRPr lang="en-GB" dirty="0"/>
          </a:p>
        </p:txBody>
      </p:sp>
    </p:spTree>
    <p:extLst>
      <p:ext uri="{BB962C8B-B14F-4D97-AF65-F5344CB8AC3E}">
        <p14:creationId xmlns:p14="http://schemas.microsoft.com/office/powerpoint/2010/main" val="1412143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dirty="0" smtClean="0"/>
          </a:p>
        </p:txBody>
      </p:sp>
      <p:sp>
        <p:nvSpPr>
          <p:cNvPr id="4" name="Slide Number Placeholder 3"/>
          <p:cNvSpPr>
            <a:spLocks noGrp="1"/>
          </p:cNvSpPr>
          <p:nvPr>
            <p:ph type="sldNum" sz="quarter" idx="10"/>
          </p:nvPr>
        </p:nvSpPr>
        <p:spPr/>
        <p:txBody>
          <a:bodyPr/>
          <a:lstStyle/>
          <a:p>
            <a:fld id="{80AFF365-7F31-4BF9-95CA-002395CFA32C}" type="slidenum">
              <a:rPr lang="en-GB" smtClean="0"/>
              <a:pPr/>
              <a:t>5</a:t>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0AFF365-7F31-4BF9-95CA-002395CFA32C}" type="slidenum">
              <a:rPr lang="en-GB" smtClean="0"/>
              <a:pPr/>
              <a:t>6</a:t>
            </a:fld>
            <a:endParaRPr lang="en-GB" dirty="0"/>
          </a:p>
        </p:txBody>
      </p:sp>
    </p:spTree>
    <p:extLst>
      <p:ext uri="{BB962C8B-B14F-4D97-AF65-F5344CB8AC3E}">
        <p14:creationId xmlns:p14="http://schemas.microsoft.com/office/powerpoint/2010/main" val="4274447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0AFF365-7F31-4BF9-95CA-002395CFA32C}" type="slidenum">
              <a:rPr lang="en-GB" smtClean="0"/>
              <a:pPr/>
              <a:t>7</a:t>
            </a:fld>
            <a:endParaRPr lang="en-GB" dirty="0"/>
          </a:p>
        </p:txBody>
      </p:sp>
    </p:spTree>
    <p:extLst>
      <p:ext uri="{BB962C8B-B14F-4D97-AF65-F5344CB8AC3E}">
        <p14:creationId xmlns:p14="http://schemas.microsoft.com/office/powerpoint/2010/main" val="312950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0AFF365-7F31-4BF9-95CA-002395CFA32C}" type="slidenum">
              <a:rPr lang="en-GB" smtClean="0"/>
              <a:pPr/>
              <a:t>8</a:t>
            </a:fld>
            <a:endParaRPr lang="en-GB" dirty="0"/>
          </a:p>
        </p:txBody>
      </p:sp>
    </p:spTree>
    <p:extLst>
      <p:ext uri="{BB962C8B-B14F-4D97-AF65-F5344CB8AC3E}">
        <p14:creationId xmlns:p14="http://schemas.microsoft.com/office/powerpoint/2010/main" val="29907186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0AFF365-7F31-4BF9-95CA-002395CFA32C}" type="slidenum">
              <a:rPr lang="en-GB" smtClean="0"/>
              <a:pPr/>
              <a:t>9</a:t>
            </a:fld>
            <a:endParaRPr lang="en-GB" dirty="0"/>
          </a:p>
        </p:txBody>
      </p:sp>
    </p:spTree>
    <p:extLst>
      <p:ext uri="{BB962C8B-B14F-4D97-AF65-F5344CB8AC3E}">
        <p14:creationId xmlns:p14="http://schemas.microsoft.com/office/powerpoint/2010/main" val="36714427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38200" y="743186"/>
            <a:ext cx="7487356" cy="3349036"/>
          </a:xfrm>
        </p:spPr>
        <p:txBody>
          <a:bodyPr>
            <a:normAutofit/>
          </a:bodyPr>
          <a:lstStyle>
            <a:lvl1pPr algn="l">
              <a:lnSpc>
                <a:spcPct val="100000"/>
              </a:lnSpc>
              <a:spcAft>
                <a:spcPts val="0"/>
              </a:spcAft>
              <a:defRPr sz="3600" b="0">
                <a:solidFill>
                  <a:schemeClr val="bg1"/>
                </a:solidFill>
                <a:latin typeface="Rockwell"/>
                <a:cs typeface="Rockwell"/>
              </a:defRPr>
            </a:lvl1pPr>
          </a:lstStyle>
          <a:p>
            <a:r>
              <a:rPr lang="en-GB" smtClean="0"/>
              <a:t>Click to edit Master title style</a:t>
            </a:r>
            <a:endParaRPr/>
          </a:p>
        </p:txBody>
      </p:sp>
      <p:sp>
        <p:nvSpPr>
          <p:cNvPr id="3" name="Subtitle 2"/>
          <p:cNvSpPr>
            <a:spLocks noGrp="1"/>
          </p:cNvSpPr>
          <p:nvPr>
            <p:ph type="subTitle" idx="1"/>
          </p:nvPr>
        </p:nvSpPr>
        <p:spPr>
          <a:xfrm>
            <a:off x="4560475" y="4637677"/>
            <a:ext cx="4235450" cy="2069804"/>
          </a:xfrm>
        </p:spPr>
        <p:txBody>
          <a:bodyPr>
            <a:normAutofit/>
          </a:bodyPr>
          <a:lstStyle>
            <a:lvl1pPr marL="0" indent="0" algn="l">
              <a:spcBef>
                <a:spcPts val="300"/>
              </a:spcBef>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dirty="0"/>
          </a:p>
        </p:txBody>
      </p:sp>
      <p:sp>
        <p:nvSpPr>
          <p:cNvPr id="7" name="Rectangle 6"/>
          <p:cNvSpPr/>
          <p:nvPr/>
        </p:nvSpPr>
        <p:spPr>
          <a:xfrm>
            <a:off x="282574" y="228600"/>
            <a:ext cx="8513351"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8241668" cy="641829"/>
          </a:xfrm>
        </p:spPr>
        <p:txBody>
          <a:bodyPr/>
          <a:lstStyle>
            <a:lvl1pPr>
              <a:defRPr sz="3200"/>
            </a:lvl1pPr>
          </a:lstStyle>
          <a:p>
            <a:r>
              <a:rPr lang="en-GB" smtClean="0"/>
              <a:t>Click to edit Master title style</a:t>
            </a:r>
            <a:endParaRPr dirty="0"/>
          </a:p>
        </p:txBody>
      </p:sp>
      <p:sp>
        <p:nvSpPr>
          <p:cNvPr id="3" name="Content Placeholder 2"/>
          <p:cNvSpPr>
            <a:spLocks noGrp="1"/>
          </p:cNvSpPr>
          <p:nvPr>
            <p:ph idx="1"/>
          </p:nvPr>
        </p:nvSpPr>
        <p:spPr>
          <a:xfrm>
            <a:off x="498474" y="1438137"/>
            <a:ext cx="7962354" cy="4688026"/>
          </a:xfrm>
        </p:spPr>
        <p:txBody>
          <a:bodyPr/>
          <a:lstStyle>
            <a:lvl1pPr>
              <a:spcAft>
                <a:spcPts val="600"/>
              </a:spcAft>
              <a:defRPr/>
            </a:lvl1pPr>
            <a:lvl2pPr>
              <a:spcAft>
                <a:spcPts val="600"/>
              </a:spcAft>
              <a:defRPr/>
            </a:lvl2pPr>
            <a:lvl3pPr>
              <a:spcAft>
                <a:spcPts val="600"/>
              </a:spcAft>
              <a:defRPr/>
            </a:lvl3pPr>
            <a:lvl4pPr>
              <a:spcAft>
                <a:spcPts val="600"/>
              </a:spcAft>
              <a:defRPr/>
            </a:lvl4pPr>
            <a:lvl5pPr>
              <a:spcAft>
                <a:spcPts val="600"/>
              </a:spcAft>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260007" y="254000"/>
            <a:ext cx="8599830" cy="63405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400"/>
          </a:p>
        </p:txBody>
      </p:sp>
      <p:sp>
        <p:nvSpPr>
          <p:cNvPr id="2" name="Title 1"/>
          <p:cNvSpPr>
            <a:spLocks noGrp="1"/>
          </p:cNvSpPr>
          <p:nvPr>
            <p:ph type="title"/>
          </p:nvPr>
        </p:nvSpPr>
        <p:spPr>
          <a:xfrm>
            <a:off x="2286000" y="1979677"/>
            <a:ext cx="5638800" cy="1362075"/>
          </a:xfrm>
        </p:spPr>
        <p:txBody>
          <a:bodyPr anchor="b" anchorCtr="0">
            <a:normAutofit/>
          </a:bodyPr>
          <a:lstStyle>
            <a:lvl1pPr algn="l">
              <a:defRPr sz="4000" b="0" cap="none" baseline="0">
                <a:solidFill>
                  <a:schemeClr val="bg1"/>
                </a:solidFill>
              </a:defRPr>
            </a:lvl1pPr>
          </a:lstStyle>
          <a:p>
            <a:r>
              <a:rPr lang="en-GB" smtClean="0"/>
              <a:t>Click to edit Master title style</a:t>
            </a:r>
            <a:endParaRPr dirty="0"/>
          </a:p>
        </p:txBody>
      </p:sp>
      <p:sp>
        <p:nvSpPr>
          <p:cNvPr id="3" name="Text Placeholder 2"/>
          <p:cNvSpPr>
            <a:spLocks noGrp="1"/>
          </p:cNvSpPr>
          <p:nvPr>
            <p:ph type="body" idx="1"/>
          </p:nvPr>
        </p:nvSpPr>
        <p:spPr>
          <a:xfrm>
            <a:off x="2286000" y="3433275"/>
            <a:ext cx="5638800" cy="1500187"/>
          </a:xfrm>
        </p:spPr>
        <p:txBody>
          <a:bodyPr anchor="t" anchorCtr="0">
            <a:normAutofit/>
          </a:bodyPr>
          <a:lstStyle>
            <a:lvl1pPr marL="0" indent="0">
              <a:spcBef>
                <a:spcPts val="300"/>
              </a:spcBef>
              <a:buNone/>
              <a:defRPr sz="32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8" name="TextBox 7"/>
          <p:cNvSpPr txBox="1"/>
          <p:nvPr/>
        </p:nvSpPr>
        <p:spPr>
          <a:xfrm>
            <a:off x="2003612" y="3110754"/>
            <a:ext cx="260909" cy="615553"/>
          </a:xfrm>
          <a:prstGeom prst="rect">
            <a:avLst/>
          </a:prstGeom>
          <a:noFill/>
        </p:spPr>
        <p:txBody>
          <a:bodyPr wrap="square" lIns="0" tIns="0" rIns="0" bIns="0" rtlCol="0">
            <a:spAutoFit/>
          </a:bodyPr>
          <a:lstStyle/>
          <a:p>
            <a:r>
              <a:rPr sz="4000" b="1">
                <a:solidFill>
                  <a:schemeClr val="accent1">
                    <a:lumMod val="60000"/>
                    <a:lumOff val="40000"/>
                  </a:schemeClr>
                </a:solidFill>
              </a:rPr>
              <a: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boxes">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lvl1pPr>
              <a:defRPr sz="3200"/>
            </a:lvl1pPr>
          </a:lstStyle>
          <a:p>
            <a:r>
              <a:rPr lang="en-GB" smtClean="0"/>
              <a:t>Click to edit Master title style</a:t>
            </a:r>
            <a:endParaRPr lang="en-US" dirty="0"/>
          </a:p>
        </p:txBody>
      </p:sp>
      <p:sp>
        <p:nvSpPr>
          <p:cNvPr id="10" name="Content Placeholder 2"/>
          <p:cNvSpPr>
            <a:spLocks noGrp="1"/>
          </p:cNvSpPr>
          <p:nvPr>
            <p:ph idx="1"/>
          </p:nvPr>
        </p:nvSpPr>
        <p:spPr>
          <a:xfrm>
            <a:off x="498474" y="1438137"/>
            <a:ext cx="3526100" cy="4688026"/>
          </a:xfrm>
        </p:spPr>
        <p:txBody>
          <a:bodyPr>
            <a:normAutofit/>
          </a:bodyPr>
          <a:lstStyle>
            <a:lvl1pPr>
              <a:spcAft>
                <a:spcPts val="0"/>
              </a:spcAft>
              <a:defRPr sz="2000"/>
            </a:lvl1pPr>
            <a:lvl2pPr>
              <a:spcAft>
                <a:spcPts val="0"/>
              </a:spcAft>
              <a:defRPr sz="2000"/>
            </a:lvl2pPr>
            <a:lvl3pPr>
              <a:spcAft>
                <a:spcPts val="0"/>
              </a:spcAft>
              <a:defRPr sz="2000"/>
            </a:lvl3pPr>
            <a:lvl4pPr>
              <a:spcAft>
                <a:spcPts val="0"/>
              </a:spcAft>
              <a:defRPr sz="2000"/>
            </a:lvl4pPr>
            <a:lvl5pPr>
              <a:spcAft>
                <a:spcPts val="0"/>
              </a:spcAft>
              <a:defRPr sz="2000"/>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12" name="Content Placeholder 2"/>
          <p:cNvSpPr>
            <a:spLocks noGrp="1"/>
          </p:cNvSpPr>
          <p:nvPr>
            <p:ph idx="10"/>
          </p:nvPr>
        </p:nvSpPr>
        <p:spPr>
          <a:xfrm>
            <a:off x="4435435" y="1438137"/>
            <a:ext cx="4077943" cy="4688026"/>
          </a:xfrm>
        </p:spPr>
        <p:txBody>
          <a:bodyPr>
            <a:normAutofit/>
          </a:bodyPr>
          <a:lstStyle>
            <a:lvl1pPr>
              <a:spcAft>
                <a:spcPts val="0"/>
              </a:spcAft>
              <a:defRPr sz="2000"/>
            </a:lvl1pPr>
            <a:lvl2pPr>
              <a:spcAft>
                <a:spcPts val="0"/>
              </a:spcAft>
              <a:defRPr sz="2000"/>
            </a:lvl2pPr>
            <a:lvl3pPr>
              <a:spcAft>
                <a:spcPts val="0"/>
              </a:spcAft>
              <a:defRPr sz="2000"/>
            </a:lvl3pPr>
            <a:lvl4pPr>
              <a:spcAft>
                <a:spcPts val="0"/>
              </a:spcAft>
              <a:defRPr sz="2000"/>
            </a:lvl4pPr>
            <a:lvl5pPr>
              <a:spcAft>
                <a:spcPts val="0"/>
              </a:spcAft>
              <a:defRPr sz="2000"/>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6" name="TextBox 5"/>
          <p:cNvSpPr txBox="1"/>
          <p:nvPr/>
        </p:nvSpPr>
        <p:spPr>
          <a:xfrm>
            <a:off x="223185" y="228600"/>
            <a:ext cx="260909" cy="553998"/>
          </a:xfrm>
          <a:prstGeom prst="rect">
            <a:avLst/>
          </a:prstGeom>
          <a:noFill/>
        </p:spPr>
        <p:txBody>
          <a:bodyPr wrap="square" lIns="0" tIns="0" rIns="0" bIns="0" rtlCol="0">
            <a:spAutoFit/>
          </a:bodyPr>
          <a:lstStyle/>
          <a:p>
            <a:r>
              <a:rPr sz="3600" b="1" dirty="0">
                <a:solidFill>
                  <a:schemeClr val="accent1">
                    <a:lumMod val="60000"/>
                    <a:lumOff val="40000"/>
                  </a:schemeClr>
                </a:solidFill>
              </a:rPr>
              <a:t>+</a:t>
            </a:r>
          </a:p>
        </p:txBody>
      </p:sp>
    </p:spTree>
    <p:extLst>
      <p:ext uri="{BB962C8B-B14F-4D97-AF65-F5344CB8AC3E}">
        <p14:creationId xmlns:p14="http://schemas.microsoft.com/office/powerpoint/2010/main" val="2601188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GB"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GB"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GB" smtClean="0"/>
              <a:t>Click to edit Master text styles</a:t>
            </a:r>
          </a:p>
        </p:txBody>
      </p:sp>
      <p:sp>
        <p:nvSpPr>
          <p:cNvPr id="7" name="Date Placeholder 6"/>
          <p:cNvSpPr>
            <a:spLocks noGrp="1"/>
          </p:cNvSpPr>
          <p:nvPr>
            <p:ph type="dt" sz="half" idx="10"/>
          </p:nvPr>
        </p:nvSpPr>
        <p:spPr>
          <a:xfrm>
            <a:off x="6400800" y="6356350"/>
            <a:ext cx="2289048" cy="365760"/>
          </a:xfrm>
          <a:prstGeom prst="rect">
            <a:avLst/>
          </a:prstGeom>
        </p:spPr>
        <p:txBody>
          <a:bodyPr/>
          <a:lstStyle/>
          <a:p>
            <a:fld id="{22AC5B87-F980-40F3-914B-0FD35D1E47FD}" type="datetimeFigureOut">
              <a:rPr lang="en-GB" smtClean="0"/>
              <a:pPr/>
              <a:t>26/05/2017</a:t>
            </a:fld>
            <a:endParaRPr lang="en-GB"/>
          </a:p>
        </p:txBody>
      </p:sp>
      <p:sp>
        <p:nvSpPr>
          <p:cNvPr id="8" name="Footer Placeholder 7"/>
          <p:cNvSpPr>
            <a:spLocks noGrp="1"/>
          </p:cNvSpPr>
          <p:nvPr>
            <p:ph type="ftr" sz="quarter" idx="11"/>
          </p:nvPr>
        </p:nvSpPr>
        <p:spPr>
          <a:xfrm>
            <a:off x="2898648" y="6356350"/>
            <a:ext cx="3505200" cy="365760"/>
          </a:xfrm>
          <a:prstGeom prst="rect">
            <a:avLst/>
          </a:prstGeom>
        </p:spPr>
        <p:txBody>
          <a:bodyPr/>
          <a:lstStyle/>
          <a:p>
            <a:endParaRPr lang="en-GB"/>
          </a:p>
        </p:txBody>
      </p:sp>
      <p:sp>
        <p:nvSpPr>
          <p:cNvPr id="9" name="Slide Number Placeholder 8"/>
          <p:cNvSpPr>
            <a:spLocks noGrp="1"/>
          </p:cNvSpPr>
          <p:nvPr>
            <p:ph type="sldNum" sz="quarter" idx="12"/>
          </p:nvPr>
        </p:nvSpPr>
        <p:spPr>
          <a:xfrm>
            <a:off x="612648" y="6356350"/>
            <a:ext cx="1981200" cy="365760"/>
          </a:xfrm>
          <a:prstGeom prst="rect">
            <a:avLst/>
          </a:prstGeom>
        </p:spPr>
        <p:txBody>
          <a:bodyPr/>
          <a:lstStyle/>
          <a:p>
            <a:fld id="{43CB4312-7C3E-4F38-8631-C2FBC3DFA8C3}" type="slidenum">
              <a:rPr lang="en-GB" smtClean="0"/>
              <a:pPr/>
              <a:t>‹#›</a:t>
            </a:fld>
            <a:endParaRPr lang="en-GB"/>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4" y="484094"/>
            <a:ext cx="8269681" cy="650837"/>
          </a:xfrm>
          <a:prstGeom prst="rect">
            <a:avLst/>
          </a:prstGeom>
        </p:spPr>
        <p:txBody>
          <a:bodyPr vert="horz" lIns="91440" tIns="45720" rIns="91440" bIns="45720" rtlCol="0" anchor="t" anchorCtr="0">
            <a:noAutofit/>
          </a:bodyPr>
          <a:lstStyle/>
          <a:p>
            <a:r>
              <a:rPr lang="en-GB" smtClean="0"/>
              <a:t>Click to edit Master title style</a:t>
            </a:r>
            <a:endParaRPr/>
          </a:p>
        </p:txBody>
      </p:sp>
      <p:sp>
        <p:nvSpPr>
          <p:cNvPr id="3" name="Text Placeholder 2"/>
          <p:cNvSpPr>
            <a:spLocks noGrp="1"/>
          </p:cNvSpPr>
          <p:nvPr>
            <p:ph type="body" idx="1"/>
          </p:nvPr>
        </p:nvSpPr>
        <p:spPr>
          <a:xfrm>
            <a:off x="498474" y="1484830"/>
            <a:ext cx="8014905" cy="4641334"/>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Lst>
  <p:txStyles>
    <p:titleStyle>
      <a:lvl1pPr algn="l" defTabSz="914400" rtl="0" eaLnBrk="1" latinLnBrk="0" hangingPunct="1">
        <a:spcBef>
          <a:spcPct val="0"/>
        </a:spcBef>
        <a:buNone/>
        <a:defRPr sz="3600" b="0" kern="1200">
          <a:solidFill>
            <a:schemeClr val="accent1"/>
          </a:solidFill>
          <a:latin typeface="+mj-lt"/>
          <a:ea typeface="+mj-ea"/>
          <a:cs typeface="+mj-cs"/>
        </a:defRPr>
      </a:lvl1pPr>
    </p:titleStyle>
    <p:bodyStyle>
      <a:lvl1pPr marL="228600" indent="-228600" algn="l" defTabSz="914400" rtl="0" eaLnBrk="1" latinLnBrk="0" hangingPunct="1">
        <a:lnSpc>
          <a:spcPct val="100000"/>
        </a:lnSpc>
        <a:spcBef>
          <a:spcPts val="2000"/>
        </a:spcBef>
        <a:buClr>
          <a:schemeClr val="accent1">
            <a:lumMod val="60000"/>
            <a:lumOff val="40000"/>
          </a:schemeClr>
        </a:buClr>
        <a:buSzPct val="75000"/>
        <a:buFont typeface="Wingdings" pitchFamily="2" charset="2"/>
        <a:buChar char="n"/>
        <a:defRPr sz="2000" kern="1200">
          <a:solidFill>
            <a:schemeClr val="tx1">
              <a:lumMod val="65000"/>
              <a:lumOff val="35000"/>
            </a:schemeClr>
          </a:solidFill>
          <a:latin typeface="+mn-lt"/>
          <a:ea typeface="+mn-ea"/>
          <a:cs typeface="+mn-cs"/>
        </a:defRPr>
      </a:lvl1pPr>
      <a:lvl2pPr marL="457200" indent="-228600" algn="l" defTabSz="914400" rtl="0" eaLnBrk="1" latinLnBrk="0" hangingPunct="1">
        <a:lnSpc>
          <a:spcPct val="100000"/>
        </a:lnSpc>
        <a:spcBef>
          <a:spcPts val="600"/>
        </a:spcBef>
        <a:buClr>
          <a:schemeClr val="tx2">
            <a:lumMod val="75000"/>
            <a:lumOff val="25000"/>
          </a:schemeClr>
        </a:buClr>
        <a:buSzPct val="75000"/>
        <a:buFont typeface="Wingdings" pitchFamily="2" charset="2"/>
        <a:buChar char="n"/>
        <a:defRPr sz="2000" kern="1200">
          <a:solidFill>
            <a:schemeClr val="tx1">
              <a:lumMod val="65000"/>
              <a:lumOff val="35000"/>
            </a:schemeClr>
          </a:solidFill>
          <a:latin typeface="+mn-lt"/>
          <a:ea typeface="+mn-ea"/>
          <a:cs typeface="+mn-cs"/>
        </a:defRPr>
      </a:lvl2pPr>
      <a:lvl3pPr marL="685800" indent="-228600" algn="l" defTabSz="914400" rtl="0" eaLnBrk="1" latinLnBrk="0" hangingPunct="1">
        <a:lnSpc>
          <a:spcPct val="100000"/>
        </a:lnSpc>
        <a:spcBef>
          <a:spcPts val="600"/>
        </a:spcBef>
        <a:buClr>
          <a:schemeClr val="accent1">
            <a:lumMod val="60000"/>
            <a:lumOff val="40000"/>
          </a:schemeClr>
        </a:buClr>
        <a:buSzPct val="75000"/>
        <a:buFont typeface="Wingdings" pitchFamily="2" charset="2"/>
        <a:buChar char="n"/>
        <a:defRPr sz="2000" kern="1200">
          <a:solidFill>
            <a:schemeClr val="tx1">
              <a:lumMod val="65000"/>
              <a:lumOff val="35000"/>
            </a:schemeClr>
          </a:solidFill>
          <a:latin typeface="+mn-lt"/>
          <a:ea typeface="+mn-ea"/>
          <a:cs typeface="+mn-cs"/>
        </a:defRPr>
      </a:lvl3pPr>
      <a:lvl4pPr marL="914400" indent="-228600" algn="l" defTabSz="914400" rtl="0" eaLnBrk="1" latinLnBrk="0" hangingPunct="1">
        <a:lnSpc>
          <a:spcPct val="100000"/>
        </a:lnSpc>
        <a:spcBef>
          <a:spcPts val="600"/>
        </a:spcBef>
        <a:buClr>
          <a:schemeClr val="tx2">
            <a:lumMod val="75000"/>
            <a:lumOff val="25000"/>
          </a:schemeClr>
        </a:buClr>
        <a:buSzPct val="75000"/>
        <a:buFont typeface="Wingdings" pitchFamily="2" charset="2"/>
        <a:buChar char="n"/>
        <a:defRPr sz="2000" kern="1200">
          <a:solidFill>
            <a:schemeClr val="tx1">
              <a:lumMod val="65000"/>
              <a:lumOff val="35000"/>
            </a:schemeClr>
          </a:solidFill>
          <a:latin typeface="+mn-lt"/>
          <a:ea typeface="+mn-ea"/>
          <a:cs typeface="+mn-cs"/>
        </a:defRPr>
      </a:lvl4pPr>
      <a:lvl5pPr marL="1143000" indent="-228600" algn="l" defTabSz="914400" rtl="0" eaLnBrk="1" latinLnBrk="0" hangingPunct="1">
        <a:lnSpc>
          <a:spcPct val="100000"/>
        </a:lnSpc>
        <a:spcBef>
          <a:spcPts val="600"/>
        </a:spcBef>
        <a:buClr>
          <a:schemeClr val="accent1">
            <a:lumMod val="60000"/>
            <a:lumOff val="40000"/>
          </a:schemeClr>
        </a:buClr>
        <a:buSzPct val="75000"/>
        <a:buFont typeface="Wingdings" pitchFamily="2" charset="2"/>
        <a:buChar char="n"/>
        <a:defRPr sz="2000" kern="1200">
          <a:solidFill>
            <a:schemeClr val="tx1">
              <a:lumMod val="65000"/>
              <a:lumOff val="35000"/>
            </a:schemeClr>
          </a:solidFill>
          <a:latin typeface="+mn-lt"/>
          <a:ea typeface="+mn-ea"/>
          <a:cs typeface="+mn-cs"/>
        </a:defRPr>
      </a:lvl5pPr>
      <a:lvl6pPr marL="1377950"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1603375" indent="-228600" algn="l" defTabSz="914400" rtl="0" eaLnBrk="1" latinLnBrk="0" hangingPunct="1">
        <a:spcBef>
          <a:spcPct val="20000"/>
        </a:spcBef>
        <a:buClr>
          <a:schemeClr val="accent1"/>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7pPr>
      <a:lvl8pPr marL="1830388"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8pPr>
      <a:lvl9pPr marL="2057400" indent="-228600" algn="l" defTabSz="914400" rtl="0" eaLnBrk="1" latinLnBrk="0" hangingPunct="1">
        <a:spcBef>
          <a:spcPct val="20000"/>
        </a:spcBef>
        <a:buClr>
          <a:schemeClr val="accent1"/>
        </a:buClr>
        <a:buSzPct val="75000"/>
        <a:buFont typeface="Wingdings" pitchFamily="2" charset="2"/>
        <a:buChar char=""/>
        <a:defRPr lang="en-US" sz="1800" kern="1200" baseline="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smtClean="0"/>
              <a:t>Outline of exam tips to be covered</a:t>
            </a:r>
            <a:endParaRPr lang="en-GB" dirty="0"/>
          </a:p>
        </p:txBody>
      </p:sp>
      <p:sp>
        <p:nvSpPr>
          <p:cNvPr id="7" name="Content Placeholder 6"/>
          <p:cNvSpPr>
            <a:spLocks noGrp="1"/>
          </p:cNvSpPr>
          <p:nvPr>
            <p:ph idx="1"/>
          </p:nvPr>
        </p:nvSpPr>
        <p:spPr/>
        <p:txBody>
          <a:bodyPr>
            <a:normAutofit lnSpcReduction="10000"/>
          </a:bodyPr>
          <a:lstStyle/>
          <a:p>
            <a:r>
              <a:rPr lang="en-GB" smtClean="0"/>
              <a:t>Read the question</a:t>
            </a:r>
          </a:p>
          <a:p>
            <a:r>
              <a:rPr lang="en-GB" smtClean="0"/>
              <a:t>Make a plan</a:t>
            </a:r>
          </a:p>
          <a:p>
            <a:r>
              <a:rPr lang="en-GB" smtClean="0"/>
              <a:t>Introduction</a:t>
            </a:r>
          </a:p>
          <a:p>
            <a:r>
              <a:rPr lang="en-GB" smtClean="0"/>
              <a:t>Develop an argument</a:t>
            </a:r>
          </a:p>
          <a:p>
            <a:r>
              <a:rPr lang="en-GB" smtClean="0"/>
              <a:t>Structure</a:t>
            </a:r>
          </a:p>
          <a:p>
            <a:r>
              <a:rPr lang="en-GB" smtClean="0"/>
              <a:t>Think critically</a:t>
            </a:r>
          </a:p>
          <a:p>
            <a:r>
              <a:rPr lang="en-GB" smtClean="0"/>
              <a:t>Use references</a:t>
            </a:r>
          </a:p>
          <a:p>
            <a:r>
              <a:rPr lang="en-GB" smtClean="0"/>
              <a:t>Conclusion</a:t>
            </a:r>
            <a:endParaRPr lang="en-GB" dirty="0" smtClean="0"/>
          </a:p>
        </p:txBody>
      </p:sp>
    </p:spTree>
    <p:extLst>
      <p:ext uri="{BB962C8B-B14F-4D97-AF65-F5344CB8AC3E}">
        <p14:creationId xmlns:p14="http://schemas.microsoft.com/office/powerpoint/2010/main" val="9880398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1. Read the question</a:t>
            </a:r>
            <a:endParaRPr lang="en-GB" dirty="0"/>
          </a:p>
        </p:txBody>
      </p:sp>
      <p:sp>
        <p:nvSpPr>
          <p:cNvPr id="3" name="Content Placeholder 2"/>
          <p:cNvSpPr>
            <a:spLocks noGrp="1"/>
          </p:cNvSpPr>
          <p:nvPr>
            <p:ph idx="1"/>
          </p:nvPr>
        </p:nvSpPr>
        <p:spPr>
          <a:xfrm>
            <a:off x="323528" y="1196752"/>
            <a:ext cx="8352928" cy="5328591"/>
          </a:xfrm>
        </p:spPr>
        <p:txBody>
          <a:bodyPr>
            <a:noAutofit/>
          </a:bodyPr>
          <a:lstStyle/>
          <a:p>
            <a:pPr>
              <a:lnSpc>
                <a:spcPct val="110000"/>
              </a:lnSpc>
              <a:spcBef>
                <a:spcPts val="0"/>
              </a:spcBef>
              <a:spcAft>
                <a:spcPts val="1200"/>
              </a:spcAft>
            </a:pPr>
            <a:r>
              <a:rPr lang="en-GB" sz="1600" dirty="0" smtClean="0"/>
              <a:t>Break the question down</a:t>
            </a:r>
          </a:p>
          <a:p>
            <a:pPr lvl="1">
              <a:lnSpc>
                <a:spcPct val="110000"/>
              </a:lnSpc>
              <a:spcBef>
                <a:spcPts val="0"/>
              </a:spcBef>
              <a:spcAft>
                <a:spcPts val="1200"/>
              </a:spcAft>
            </a:pPr>
            <a:r>
              <a:rPr lang="en-GB" sz="1600" dirty="0" smtClean="0"/>
              <a:t>Example exam question </a:t>
            </a:r>
            <a:r>
              <a:rPr lang="en-GB" sz="1600" dirty="0" smtClean="0"/>
              <a:t>:</a:t>
            </a:r>
            <a:endParaRPr lang="en-GB" sz="1600" dirty="0" smtClean="0"/>
          </a:p>
          <a:p>
            <a:pPr lvl="2">
              <a:lnSpc>
                <a:spcPct val="110000"/>
              </a:lnSpc>
              <a:spcBef>
                <a:spcPts val="0"/>
              </a:spcBef>
              <a:spcAft>
                <a:spcPts val="1200"/>
              </a:spcAft>
            </a:pPr>
            <a:r>
              <a:rPr lang="en-GB" sz="1600" i="1" dirty="0" smtClean="0"/>
              <a:t>Examine the advantages and disadvantages of employer-led work-life balance initiatives for employers and different types of workers? Is it possible to satisfy everyone’s needs in respect of work-life balance?  </a:t>
            </a:r>
          </a:p>
          <a:p>
            <a:pPr marL="446088" lvl="1" indent="-217488">
              <a:lnSpc>
                <a:spcPct val="110000"/>
              </a:lnSpc>
              <a:spcBef>
                <a:spcPts val="0"/>
              </a:spcBef>
              <a:spcAft>
                <a:spcPts val="1200"/>
              </a:spcAft>
              <a:buFont typeface="+mj-lt"/>
              <a:buAutoNum type="arabicPeriod"/>
            </a:pPr>
            <a:r>
              <a:rPr lang="en-GB" sz="1600" dirty="0" smtClean="0"/>
              <a:t>Define what is meant by work-life balance and consider employer-led initiatives (use examples)</a:t>
            </a:r>
          </a:p>
          <a:p>
            <a:pPr marL="446088" lvl="1" indent="-217488">
              <a:lnSpc>
                <a:spcPct val="110000"/>
              </a:lnSpc>
              <a:spcBef>
                <a:spcPts val="0"/>
              </a:spcBef>
              <a:spcAft>
                <a:spcPts val="1200"/>
              </a:spcAft>
              <a:buFont typeface="+mj-lt"/>
              <a:buAutoNum type="arabicPeriod"/>
            </a:pPr>
            <a:r>
              <a:rPr lang="en-GB" sz="1600" dirty="0" smtClean="0"/>
              <a:t>Think about the advantages and disadvantages of these initiatives for employers and employees and also between different types of employees more specifically</a:t>
            </a:r>
          </a:p>
          <a:p>
            <a:pPr marL="446088" lvl="1" indent="-217488">
              <a:lnSpc>
                <a:spcPct val="110000"/>
              </a:lnSpc>
              <a:spcBef>
                <a:spcPts val="0"/>
              </a:spcBef>
              <a:spcAft>
                <a:spcPts val="1200"/>
              </a:spcAft>
              <a:buFont typeface="+mj-lt"/>
              <a:buAutoNum type="arabicPeriod"/>
            </a:pPr>
            <a:r>
              <a:rPr lang="en-GB" sz="1600" dirty="0" smtClean="0"/>
              <a:t>Weigh up from the evidence whether or not it is possible to satisfy everyone, and if so to what extent? </a:t>
            </a:r>
          </a:p>
          <a:p>
            <a:pPr marL="446088" lvl="1" indent="-217488">
              <a:lnSpc>
                <a:spcPct val="110000"/>
              </a:lnSpc>
              <a:spcBef>
                <a:spcPts val="0"/>
              </a:spcBef>
              <a:spcAft>
                <a:spcPts val="1200"/>
              </a:spcAft>
              <a:buFont typeface="+mj-lt"/>
              <a:buAutoNum type="arabicPeriod"/>
            </a:pPr>
            <a:r>
              <a:rPr lang="en-GB" sz="1600" dirty="0" smtClean="0"/>
              <a:t>Use research based literature to back your arguments up </a:t>
            </a:r>
          </a:p>
          <a:p>
            <a:pPr>
              <a:lnSpc>
                <a:spcPct val="110000"/>
              </a:lnSpc>
              <a:spcBef>
                <a:spcPts val="0"/>
              </a:spcBef>
              <a:spcAft>
                <a:spcPts val="1200"/>
              </a:spcAft>
            </a:pPr>
            <a:r>
              <a:rPr lang="en-GB" sz="1600" dirty="0" smtClean="0"/>
              <a:t>NB: Other questions may ask you to critically evaluate; indicate ‘to what extent’; give advice  </a:t>
            </a:r>
            <a:endParaRPr lang="en-GB" sz="1600" dirty="0" smtClean="0">
              <a:hlinkClick r:id=""/>
            </a:endParaRPr>
          </a:p>
        </p:txBody>
      </p:sp>
    </p:spTree>
    <p:extLst>
      <p:ext uri="{BB962C8B-B14F-4D97-AF65-F5344CB8AC3E}">
        <p14:creationId xmlns:p14="http://schemas.microsoft.com/office/powerpoint/2010/main" val="4591773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2. Make a plan (which addresses the question)</a:t>
            </a:r>
            <a:endParaRPr lang="en-GB" sz="2800" dirty="0"/>
          </a:p>
        </p:txBody>
      </p:sp>
      <p:sp>
        <p:nvSpPr>
          <p:cNvPr id="3" name="Content Placeholder 2"/>
          <p:cNvSpPr>
            <a:spLocks noGrp="1"/>
          </p:cNvSpPr>
          <p:nvPr>
            <p:ph idx="1"/>
          </p:nvPr>
        </p:nvSpPr>
        <p:spPr>
          <a:xfrm>
            <a:off x="251520" y="1196752"/>
            <a:ext cx="8280920" cy="5184576"/>
          </a:xfrm>
        </p:spPr>
        <p:txBody>
          <a:bodyPr>
            <a:noAutofit/>
          </a:bodyPr>
          <a:lstStyle/>
          <a:p>
            <a:r>
              <a:rPr lang="en-GB" sz="1600" dirty="0" smtClean="0"/>
              <a:t>Spend 5 mins per question </a:t>
            </a:r>
          </a:p>
          <a:p>
            <a:pPr lvl="1"/>
            <a:endParaRPr lang="en-GB" sz="1600" dirty="0"/>
          </a:p>
          <a:p>
            <a:pPr lvl="1"/>
            <a:endParaRPr lang="en-GB" sz="1600" dirty="0" smtClean="0"/>
          </a:p>
          <a:p>
            <a:pPr marL="228600" lvl="1" indent="0">
              <a:buNone/>
            </a:pPr>
            <a:endParaRPr lang="en-GB" sz="1600" dirty="0"/>
          </a:p>
          <a:p>
            <a:pPr marL="446088" lvl="1" indent="-446088">
              <a:buFont typeface="+mj-lt"/>
              <a:buAutoNum type="arabicPeriod"/>
            </a:pPr>
            <a:r>
              <a:rPr lang="en-GB" sz="1600" dirty="0" smtClean="0"/>
              <a:t>Maybe you already have an opinion/ conclusion about this question. If so, your plan will be mapping out the different areas of knowledge you think justify your argument (not everything... think in terms of themes or key debates), making connections between them and organising how you will use this to make an argument in your answer.</a:t>
            </a:r>
          </a:p>
          <a:p>
            <a:pPr marL="446088" lvl="1" indent="0">
              <a:buNone/>
            </a:pPr>
            <a:r>
              <a:rPr lang="en-GB" sz="1600" dirty="0" smtClean="0"/>
              <a:t>OR</a:t>
            </a:r>
            <a:endParaRPr lang="en-GB" sz="1600" dirty="0"/>
          </a:p>
          <a:p>
            <a:pPr lvl="1" indent="-457200">
              <a:buFont typeface="+mj-lt"/>
              <a:buAutoNum type="arabicPeriod" startAt="2"/>
            </a:pPr>
            <a:r>
              <a:rPr lang="en-GB" sz="1600" dirty="0" smtClean="0"/>
              <a:t>If you do not know what to think initially, use your plan to come to a conclusion, i.e. making connections between what you know and what you are being asked to think about.  Then plan the development of your argument.....</a:t>
            </a:r>
          </a:p>
          <a:p>
            <a:pPr lvl="1"/>
            <a:endParaRPr lang="en-GB" sz="1600" dirty="0" smtClean="0"/>
          </a:p>
          <a:p>
            <a:pPr lvl="1"/>
            <a:endParaRPr lang="en-GB" sz="1600" dirty="0" smtClean="0"/>
          </a:p>
          <a:p>
            <a:pPr lvl="1"/>
            <a:endParaRPr lang="en-GB" sz="1600" dirty="0" smtClean="0"/>
          </a:p>
          <a:p>
            <a:pPr lvl="1"/>
            <a:endParaRPr lang="en-GB" sz="1600" dirty="0" smtClean="0"/>
          </a:p>
          <a:p>
            <a:pPr lvl="1"/>
            <a:endParaRPr lang="en-GB" sz="1600" dirty="0"/>
          </a:p>
        </p:txBody>
      </p:sp>
    </p:spTree>
    <p:extLst>
      <p:ext uri="{BB962C8B-B14F-4D97-AF65-F5344CB8AC3E}">
        <p14:creationId xmlns:p14="http://schemas.microsoft.com/office/powerpoint/2010/main" val="34146951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3. Introduction</a:t>
            </a:r>
            <a:endParaRPr lang="en-GB" dirty="0"/>
          </a:p>
        </p:txBody>
      </p:sp>
      <p:sp>
        <p:nvSpPr>
          <p:cNvPr id="3" name="Content Placeholder 2"/>
          <p:cNvSpPr>
            <a:spLocks noGrp="1"/>
          </p:cNvSpPr>
          <p:nvPr>
            <p:ph idx="1"/>
          </p:nvPr>
        </p:nvSpPr>
        <p:spPr/>
        <p:txBody>
          <a:bodyPr/>
          <a:lstStyle/>
          <a:p>
            <a:r>
              <a:rPr lang="en-GB" dirty="0" smtClean="0"/>
              <a:t>Signpost what you intend to cover</a:t>
            </a:r>
          </a:p>
          <a:p>
            <a:pPr lvl="1"/>
            <a:r>
              <a:rPr lang="en-GB" dirty="0" smtClean="0"/>
              <a:t>It doesn’t have to be long (i.e. a paragraph).</a:t>
            </a:r>
          </a:p>
          <a:p>
            <a:pPr lvl="1"/>
            <a:r>
              <a:rPr lang="en-GB" dirty="0" smtClean="0"/>
              <a:t>This helps the examiner!</a:t>
            </a:r>
          </a:p>
          <a:p>
            <a:r>
              <a:rPr lang="en-GB" dirty="0" smtClean="0"/>
              <a:t>Example:</a:t>
            </a:r>
          </a:p>
          <a:p>
            <a:pPr lvl="1"/>
            <a:r>
              <a:rPr lang="en-GB" dirty="0" smtClean="0"/>
              <a:t>‘In the following I will examine the advantages and disadvantages of employer led WLB initiatives for both employers and workers as well as whether there are any differences between different types of worker. In particular, I will be analysing to what extent it is possible to satisfy everyone’s needs….Feel free to indicate your conclusion.... This evidence leads me to conclude that ....... </a:t>
            </a:r>
          </a:p>
        </p:txBody>
      </p:sp>
    </p:spTree>
    <p:extLst>
      <p:ext uri="{BB962C8B-B14F-4D97-AF65-F5344CB8AC3E}">
        <p14:creationId xmlns:p14="http://schemas.microsoft.com/office/powerpoint/2010/main" val="7712152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4. Develop an argument</a:t>
            </a:r>
            <a:endParaRPr lang="en-GB" dirty="0"/>
          </a:p>
        </p:txBody>
      </p:sp>
      <p:sp>
        <p:nvSpPr>
          <p:cNvPr id="3" name="Content Placeholder 2"/>
          <p:cNvSpPr>
            <a:spLocks noGrp="1"/>
          </p:cNvSpPr>
          <p:nvPr>
            <p:ph idx="1"/>
          </p:nvPr>
        </p:nvSpPr>
        <p:spPr>
          <a:xfrm>
            <a:off x="498474" y="1268760"/>
            <a:ext cx="8105974" cy="5328591"/>
          </a:xfrm>
        </p:spPr>
        <p:txBody>
          <a:bodyPr>
            <a:normAutofit fontScale="85000" lnSpcReduction="20000"/>
          </a:bodyPr>
          <a:lstStyle/>
          <a:p>
            <a:pPr>
              <a:lnSpc>
                <a:spcPct val="110000"/>
              </a:lnSpc>
              <a:spcBef>
                <a:spcPts val="0"/>
              </a:spcBef>
              <a:spcAft>
                <a:spcPts val="1200"/>
              </a:spcAft>
            </a:pPr>
            <a:r>
              <a:rPr lang="en-GB" dirty="0" smtClean="0"/>
              <a:t>Do not just write everything you know</a:t>
            </a:r>
          </a:p>
          <a:p>
            <a:pPr lvl="1">
              <a:lnSpc>
                <a:spcPct val="110000"/>
              </a:lnSpc>
              <a:spcBef>
                <a:spcPts val="0"/>
              </a:spcBef>
              <a:spcAft>
                <a:spcPts val="1200"/>
              </a:spcAft>
            </a:pPr>
            <a:r>
              <a:rPr lang="en-GB" dirty="0" smtClean="0"/>
              <a:t>E.g. everything about work-life balance! </a:t>
            </a:r>
          </a:p>
          <a:p>
            <a:pPr lvl="1">
              <a:lnSpc>
                <a:spcPct val="110000"/>
              </a:lnSpc>
              <a:spcBef>
                <a:spcPts val="0"/>
              </a:spcBef>
              <a:spcAft>
                <a:spcPts val="1200"/>
              </a:spcAft>
            </a:pPr>
            <a:r>
              <a:rPr lang="en-GB" dirty="0" smtClean="0"/>
              <a:t>ANALYTICAL and organise your thoughts, your opinion and ultimately your argument around signposts/themes in the literature:</a:t>
            </a:r>
          </a:p>
          <a:p>
            <a:pPr>
              <a:lnSpc>
                <a:spcPct val="110000"/>
              </a:lnSpc>
              <a:spcBef>
                <a:spcPts val="0"/>
              </a:spcBef>
              <a:spcAft>
                <a:spcPts val="1200"/>
              </a:spcAft>
            </a:pPr>
            <a:r>
              <a:rPr lang="en-GB" dirty="0" smtClean="0"/>
              <a:t>How are discussions/critiques of each position structured in the literature – e.g. challenges of employer-led WLB for professional/managerial workers - is this helpful for your analysis? </a:t>
            </a:r>
          </a:p>
          <a:p>
            <a:pPr>
              <a:lnSpc>
                <a:spcPct val="110000"/>
              </a:lnSpc>
              <a:spcBef>
                <a:spcPts val="0"/>
              </a:spcBef>
              <a:spcAft>
                <a:spcPts val="1200"/>
              </a:spcAft>
            </a:pPr>
            <a:r>
              <a:rPr lang="en-GB" dirty="0" smtClean="0"/>
              <a:t>Is it helpful to break your analysis into different layers; different contexts? (manufacturing, services), different occupational groups? So maybe there is support in manufacturing but not in services? What about high versus low skilled workers?</a:t>
            </a:r>
          </a:p>
          <a:p>
            <a:pPr>
              <a:lnSpc>
                <a:spcPct val="110000"/>
              </a:lnSpc>
              <a:spcBef>
                <a:spcPts val="0"/>
              </a:spcBef>
              <a:spcAft>
                <a:spcPts val="1200"/>
              </a:spcAft>
            </a:pPr>
            <a:r>
              <a:rPr lang="en-GB" dirty="0" smtClean="0"/>
              <a:t>Is this a contested issue? Is there a set of academic arguments for and against?</a:t>
            </a:r>
          </a:p>
          <a:p>
            <a:pPr>
              <a:lnSpc>
                <a:spcPct val="110000"/>
              </a:lnSpc>
              <a:spcBef>
                <a:spcPts val="0"/>
              </a:spcBef>
              <a:spcAft>
                <a:spcPts val="1200"/>
              </a:spcAft>
            </a:pPr>
            <a:r>
              <a:rPr lang="en-GB" dirty="0" smtClean="0"/>
              <a:t>What empirical evidence exists which you could compare and contrast?</a:t>
            </a:r>
          </a:p>
          <a:p>
            <a:pPr>
              <a:lnSpc>
                <a:spcPct val="110000"/>
              </a:lnSpc>
              <a:spcBef>
                <a:spcPts val="0"/>
              </a:spcBef>
              <a:spcAft>
                <a:spcPts val="1200"/>
              </a:spcAft>
            </a:pPr>
            <a:r>
              <a:rPr lang="en-GB" dirty="0" smtClean="0"/>
              <a:t>If asked specifically to critically evaluate – have you indicated how you are going to make those judgements?  (e.g. comparisons made with evidence from practice; ‘weight’ of evidence for/against)</a:t>
            </a:r>
          </a:p>
          <a:p>
            <a:pPr>
              <a:lnSpc>
                <a:spcPct val="110000"/>
              </a:lnSpc>
              <a:spcBef>
                <a:spcPts val="0"/>
              </a:spcBef>
              <a:spcAft>
                <a:spcPts val="1200"/>
              </a:spcAft>
            </a:pPr>
            <a:endParaRPr lang="en-GB" dirty="0" smtClean="0"/>
          </a:p>
          <a:p>
            <a:pPr>
              <a:lnSpc>
                <a:spcPct val="110000"/>
              </a:lnSpc>
              <a:spcBef>
                <a:spcPts val="0"/>
              </a:spcBef>
              <a:spcAft>
                <a:spcPts val="1200"/>
              </a:spcAft>
            </a:pPr>
            <a:endParaRPr lang="en-GB" dirty="0"/>
          </a:p>
        </p:txBody>
      </p:sp>
    </p:spTree>
    <p:extLst>
      <p:ext uri="{BB962C8B-B14F-4D97-AF65-F5344CB8AC3E}">
        <p14:creationId xmlns:p14="http://schemas.microsoft.com/office/powerpoint/2010/main" val="42276238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5. Structure</a:t>
            </a:r>
            <a:endParaRPr lang="en-GB" dirty="0"/>
          </a:p>
        </p:txBody>
      </p:sp>
      <p:sp>
        <p:nvSpPr>
          <p:cNvPr id="3" name="Content Placeholder 2"/>
          <p:cNvSpPr>
            <a:spLocks noGrp="1"/>
          </p:cNvSpPr>
          <p:nvPr>
            <p:ph idx="1"/>
          </p:nvPr>
        </p:nvSpPr>
        <p:spPr>
          <a:xfrm>
            <a:off x="498474" y="1196752"/>
            <a:ext cx="8105974" cy="5328591"/>
          </a:xfrm>
        </p:spPr>
        <p:txBody>
          <a:bodyPr>
            <a:normAutofit fontScale="85000" lnSpcReduction="10000"/>
          </a:bodyPr>
          <a:lstStyle/>
          <a:p>
            <a:pPr marL="365125" lvl="1" indent="-360363">
              <a:spcBef>
                <a:spcPts val="0"/>
              </a:spcBef>
              <a:spcAft>
                <a:spcPts val="1200"/>
              </a:spcAft>
              <a:buClr>
                <a:schemeClr val="accent2">
                  <a:lumMod val="75000"/>
                  <a:lumOff val="25000"/>
                </a:schemeClr>
              </a:buClr>
              <a:buSzPct val="80000"/>
              <a:buFont typeface="+mj-lt"/>
              <a:buAutoNum type="arabicPeriod"/>
            </a:pPr>
            <a:r>
              <a:rPr lang="en-GB" dirty="0" smtClean="0"/>
              <a:t>Use your plan </a:t>
            </a:r>
          </a:p>
          <a:p>
            <a:pPr marL="623888" lvl="2" indent="-271463">
              <a:spcBef>
                <a:spcPts val="0"/>
              </a:spcBef>
              <a:spcAft>
                <a:spcPts val="1200"/>
              </a:spcAft>
            </a:pPr>
            <a:r>
              <a:rPr lang="en-GB" sz="1800" dirty="0" smtClean="0"/>
              <a:t>Remember earlier example….</a:t>
            </a:r>
          </a:p>
          <a:p>
            <a:pPr marL="623888" lvl="5" indent="-271463">
              <a:spcBef>
                <a:spcPts val="0"/>
              </a:spcBef>
              <a:spcAft>
                <a:spcPts val="1200"/>
              </a:spcAft>
              <a:buFont typeface="+mj-lt"/>
              <a:buAutoNum type="arabicPeriod"/>
            </a:pPr>
            <a:r>
              <a:rPr lang="en-GB" dirty="0" smtClean="0"/>
              <a:t>Define what is meant by work-life balance and consider employer-led initiatives (use examples)</a:t>
            </a:r>
          </a:p>
          <a:p>
            <a:pPr marL="623888" lvl="5" indent="-271463">
              <a:spcBef>
                <a:spcPts val="0"/>
              </a:spcBef>
              <a:spcAft>
                <a:spcPts val="1200"/>
              </a:spcAft>
              <a:buFont typeface="+mj-lt"/>
              <a:buAutoNum type="arabicPeriod"/>
            </a:pPr>
            <a:r>
              <a:rPr lang="en-GB" dirty="0" smtClean="0"/>
              <a:t>Think about the advantages and disadvantages of these initiatives for employers and employees and also between different types of employees more specifically.</a:t>
            </a:r>
          </a:p>
          <a:p>
            <a:pPr marL="623888" lvl="5" indent="-271463">
              <a:spcBef>
                <a:spcPts val="0"/>
              </a:spcBef>
              <a:spcAft>
                <a:spcPts val="1200"/>
              </a:spcAft>
              <a:buFont typeface="+mj-lt"/>
              <a:buAutoNum type="arabicPeriod"/>
            </a:pPr>
            <a:r>
              <a:rPr lang="en-GB" dirty="0" smtClean="0"/>
              <a:t>Weigh up from the evidence whether or not it is possible to satisfy everyone, and if so to what extent? </a:t>
            </a:r>
          </a:p>
          <a:p>
            <a:pPr marL="623888" lvl="5" indent="-271463">
              <a:spcBef>
                <a:spcPts val="0"/>
              </a:spcBef>
              <a:spcAft>
                <a:spcPts val="1200"/>
              </a:spcAft>
              <a:buFont typeface="+mj-lt"/>
              <a:buAutoNum type="arabicPeriod"/>
            </a:pPr>
            <a:r>
              <a:rPr lang="en-GB" dirty="0" smtClean="0"/>
              <a:t>Use research based literature to back your arguments up </a:t>
            </a:r>
          </a:p>
          <a:p>
            <a:pPr marL="365125" lvl="1" indent="-365125">
              <a:spcBef>
                <a:spcPts val="0"/>
              </a:spcBef>
              <a:spcAft>
                <a:spcPts val="1200"/>
              </a:spcAft>
              <a:buFont typeface="+mj-lt"/>
              <a:buAutoNum type="arabicPeriod"/>
            </a:pPr>
            <a:r>
              <a:rPr lang="en-GB" dirty="0" smtClean="0"/>
              <a:t>Structure your sentences and paragraphs</a:t>
            </a:r>
          </a:p>
          <a:p>
            <a:pPr marL="627063" lvl="2" indent="-261938">
              <a:spcBef>
                <a:spcPts val="0"/>
              </a:spcBef>
              <a:spcAft>
                <a:spcPts val="1200"/>
              </a:spcAft>
            </a:pPr>
            <a:r>
              <a:rPr lang="en-GB" sz="1800" dirty="0" smtClean="0"/>
              <a:t>e.g. If you are struggling think…</a:t>
            </a:r>
          </a:p>
          <a:p>
            <a:pPr marL="808038" lvl="3">
              <a:spcBef>
                <a:spcPts val="0"/>
              </a:spcBef>
              <a:spcAft>
                <a:spcPts val="1200"/>
              </a:spcAft>
            </a:pPr>
            <a:r>
              <a:rPr lang="en-GB" sz="1800" dirty="0" smtClean="0"/>
              <a:t>a) make a point b) use an example from your reading to back this up c) summarise e.g. ‘this is important because…’</a:t>
            </a:r>
          </a:p>
          <a:p>
            <a:pPr marL="365125" indent="-365125">
              <a:spcBef>
                <a:spcPts val="0"/>
              </a:spcBef>
              <a:spcAft>
                <a:spcPts val="1200"/>
              </a:spcAft>
              <a:buClr>
                <a:schemeClr val="accent2">
                  <a:lumMod val="75000"/>
                  <a:lumOff val="25000"/>
                </a:schemeClr>
              </a:buClr>
              <a:buFont typeface="+mj-lt"/>
              <a:buAutoNum type="arabicPeriod" startAt="3"/>
            </a:pPr>
            <a:r>
              <a:rPr lang="en-GB" dirty="0" smtClean="0"/>
              <a:t>Provide useful signposts and links</a:t>
            </a:r>
          </a:p>
          <a:p>
            <a:pPr marL="628650" indent="-263525">
              <a:spcBef>
                <a:spcPts val="0"/>
              </a:spcBef>
              <a:spcAft>
                <a:spcPts val="1200"/>
              </a:spcAft>
              <a:buClr>
                <a:schemeClr val="accent2">
                  <a:lumMod val="75000"/>
                  <a:lumOff val="25000"/>
                </a:schemeClr>
              </a:buClr>
            </a:pPr>
            <a:r>
              <a:rPr lang="en-GB" sz="1800" dirty="0" smtClean="0"/>
              <a:t>e.g. As indicated earlier.... As discussed in more detail later.... There are 3 elements to this argument... First.. Second.. Third.  The next section.....The evidence can be organised around 3 themes.....</a:t>
            </a:r>
            <a:endParaRPr lang="en-GB" sz="1800" dirty="0"/>
          </a:p>
        </p:txBody>
      </p:sp>
    </p:spTree>
    <p:extLst>
      <p:ext uri="{BB962C8B-B14F-4D97-AF65-F5344CB8AC3E}">
        <p14:creationId xmlns:p14="http://schemas.microsoft.com/office/powerpoint/2010/main" val="32862824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6. Think critically</a:t>
            </a:r>
            <a:endParaRPr lang="en-GB" dirty="0"/>
          </a:p>
        </p:txBody>
      </p:sp>
      <p:sp>
        <p:nvSpPr>
          <p:cNvPr id="3" name="Content Placeholder 2"/>
          <p:cNvSpPr>
            <a:spLocks noGrp="1"/>
          </p:cNvSpPr>
          <p:nvPr>
            <p:ph idx="1"/>
          </p:nvPr>
        </p:nvSpPr>
        <p:spPr/>
        <p:txBody>
          <a:bodyPr>
            <a:normAutofit fontScale="70000" lnSpcReduction="20000"/>
          </a:bodyPr>
          <a:lstStyle/>
          <a:p>
            <a:r>
              <a:rPr lang="en-GB" dirty="0" smtClean="0"/>
              <a:t>What is thinking critically? </a:t>
            </a:r>
          </a:p>
          <a:p>
            <a:pPr lvl="1"/>
            <a:r>
              <a:rPr lang="en-GB" dirty="0" smtClean="0"/>
              <a:t>It’s the difference between running copy about a football match, written as the game is in progress, and the overview account that the sports writer writes at the end’ (</a:t>
            </a:r>
            <a:r>
              <a:rPr lang="en-GB" dirty="0" err="1"/>
              <a:t>C</a:t>
            </a:r>
            <a:r>
              <a:rPr lang="en-GB" dirty="0" err="1" smtClean="0"/>
              <a:t>hannock</a:t>
            </a:r>
            <a:r>
              <a:rPr lang="en-GB" dirty="0" smtClean="0"/>
              <a:t>, 2000)</a:t>
            </a:r>
          </a:p>
          <a:p>
            <a:r>
              <a:rPr lang="en-GB" dirty="0" smtClean="0"/>
              <a:t>Go beyond describing what the research/theorist found – why this information is relevant to answering the questions we bring to it</a:t>
            </a:r>
          </a:p>
          <a:p>
            <a:r>
              <a:rPr lang="en-GB" dirty="0" smtClean="0"/>
              <a:t>Compare </a:t>
            </a:r>
            <a:r>
              <a:rPr lang="en-GB" dirty="0"/>
              <a:t>and contrast the evidence you have </a:t>
            </a:r>
            <a:r>
              <a:rPr lang="en-GB" dirty="0" smtClean="0"/>
              <a:t>to reflect on the question e.g</a:t>
            </a:r>
            <a:r>
              <a:rPr lang="en-GB" dirty="0"/>
              <a:t>. Say if you think survey A is more convincing than survey B (e.g. because B is limited by its size); or that case study Z is more convincing because</a:t>
            </a:r>
            <a:r>
              <a:rPr lang="en-GB" dirty="0" smtClean="0"/>
              <a:t>....</a:t>
            </a:r>
          </a:p>
          <a:p>
            <a:r>
              <a:rPr lang="en-GB" dirty="0" smtClean="0"/>
              <a:t> You need to show you are aware that the implications of employment policy and practice are not always positive or as simple as depicted in definitions and models</a:t>
            </a:r>
          </a:p>
          <a:p>
            <a:pPr lvl="2"/>
            <a:r>
              <a:rPr lang="en-GB" dirty="0" smtClean="0"/>
              <a:t>Work-life balance example</a:t>
            </a:r>
          </a:p>
          <a:p>
            <a:pPr lvl="3"/>
            <a:r>
              <a:rPr lang="en-GB" i="1" dirty="0" smtClean="0"/>
              <a:t>‘Tomlinson and Durbin 2010 study of female part time managers shows how they often worked full time hours for part time pay which raises questions about…..?????</a:t>
            </a:r>
          </a:p>
          <a:p>
            <a:endParaRPr lang="en-GB" dirty="0"/>
          </a:p>
        </p:txBody>
      </p:sp>
    </p:spTree>
    <p:extLst>
      <p:ext uri="{BB962C8B-B14F-4D97-AF65-F5344CB8AC3E}">
        <p14:creationId xmlns:p14="http://schemas.microsoft.com/office/powerpoint/2010/main" val="37026332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7. Use references</a:t>
            </a:r>
            <a:endParaRPr lang="en-GB" dirty="0"/>
          </a:p>
        </p:txBody>
      </p:sp>
      <p:sp>
        <p:nvSpPr>
          <p:cNvPr id="3" name="Content Placeholder 2"/>
          <p:cNvSpPr>
            <a:spLocks noGrp="1"/>
          </p:cNvSpPr>
          <p:nvPr>
            <p:ph idx="1"/>
          </p:nvPr>
        </p:nvSpPr>
        <p:spPr/>
        <p:txBody>
          <a:bodyPr>
            <a:normAutofit lnSpcReduction="10000"/>
          </a:bodyPr>
          <a:lstStyle/>
          <a:p>
            <a:r>
              <a:rPr lang="en-GB" dirty="0" smtClean="0"/>
              <a:t>You need to provide an informed opinion</a:t>
            </a:r>
          </a:p>
          <a:p>
            <a:r>
              <a:rPr lang="en-GB" dirty="0" smtClean="0"/>
              <a:t>References indicate what has informed that opinion</a:t>
            </a:r>
          </a:p>
          <a:p>
            <a:r>
              <a:rPr lang="en-GB" dirty="0" smtClean="0"/>
              <a:t>The way you use sources to develop your argument is as important as the quantity (i.e. lots of refs but no understanding or meaningful application to the question = weak work)</a:t>
            </a:r>
          </a:p>
          <a:p>
            <a:r>
              <a:rPr lang="en-GB" dirty="0" smtClean="0"/>
              <a:t>Remember key authors/ key examples (if you can).</a:t>
            </a:r>
          </a:p>
          <a:p>
            <a:pPr lvl="1"/>
            <a:r>
              <a:rPr lang="en-GB" dirty="0" smtClean="0"/>
              <a:t>For example:</a:t>
            </a:r>
          </a:p>
          <a:p>
            <a:pPr lvl="2"/>
            <a:r>
              <a:rPr lang="en-GB" dirty="0" smtClean="0"/>
              <a:t>when defining work life balance</a:t>
            </a:r>
          </a:p>
          <a:p>
            <a:pPr lvl="2"/>
            <a:r>
              <a:rPr lang="en-GB" dirty="0" smtClean="0"/>
              <a:t>When directly tapping in to an authors work e.g. </a:t>
            </a:r>
            <a:r>
              <a:rPr lang="en-GB" i="1" dirty="0" smtClean="0"/>
              <a:t>‘the work of Tomlinson and Durbin 2010 shows that professional and managerial workers….’</a:t>
            </a:r>
          </a:p>
        </p:txBody>
      </p:sp>
    </p:spTree>
    <p:extLst>
      <p:ext uri="{BB962C8B-B14F-4D97-AF65-F5344CB8AC3E}">
        <p14:creationId xmlns:p14="http://schemas.microsoft.com/office/powerpoint/2010/main" val="35254238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8. Conclusion</a:t>
            </a:r>
            <a:endParaRPr lang="en-GB" dirty="0"/>
          </a:p>
        </p:txBody>
      </p:sp>
      <p:sp>
        <p:nvSpPr>
          <p:cNvPr id="3" name="Content Placeholder 2"/>
          <p:cNvSpPr>
            <a:spLocks noGrp="1"/>
          </p:cNvSpPr>
          <p:nvPr>
            <p:ph idx="1"/>
          </p:nvPr>
        </p:nvSpPr>
        <p:spPr>
          <a:xfrm>
            <a:off x="498474" y="1438136"/>
            <a:ext cx="8177982" cy="5087207"/>
          </a:xfrm>
        </p:spPr>
        <p:txBody>
          <a:bodyPr>
            <a:normAutofit fontScale="92500" lnSpcReduction="10000"/>
          </a:bodyPr>
          <a:lstStyle/>
          <a:p>
            <a:pPr marL="457200" indent="-457200">
              <a:buFont typeface="+mj-lt"/>
              <a:buAutoNum type="arabicPeriod"/>
            </a:pPr>
            <a:r>
              <a:rPr lang="en-GB" dirty="0" smtClean="0"/>
              <a:t>Spend 5 minutes per answer</a:t>
            </a:r>
          </a:p>
          <a:p>
            <a:pPr marL="457200" indent="-457200">
              <a:buFont typeface="+mj-lt"/>
              <a:buAutoNum type="arabicPeriod"/>
            </a:pPr>
            <a:r>
              <a:rPr lang="en-GB" dirty="0" smtClean="0"/>
              <a:t>Signpost what items you have covered</a:t>
            </a:r>
          </a:p>
          <a:p>
            <a:pPr lvl="2"/>
            <a:r>
              <a:rPr lang="en-GB" dirty="0" smtClean="0"/>
              <a:t>i.e. link back to your introduction/plan….</a:t>
            </a:r>
          </a:p>
          <a:p>
            <a:pPr lvl="2"/>
            <a:r>
              <a:rPr lang="en-GB" dirty="0" smtClean="0"/>
              <a:t>This essay has shown the advantages and disadvantages of employer led WLB policies for both employers and employees. In particular it has shown it may not be possible to satisfy everyone with respect to WLB because….</a:t>
            </a:r>
          </a:p>
          <a:p>
            <a:pPr marL="457200" indent="-457200">
              <a:buFont typeface="+mj-lt"/>
              <a:buAutoNum type="arabicPeriod"/>
            </a:pPr>
            <a:r>
              <a:rPr lang="en-GB" dirty="0" smtClean="0"/>
              <a:t>Draw out key arguments you have made... AND YOUR ANSWER TO THE QUESTION</a:t>
            </a:r>
          </a:p>
          <a:p>
            <a:pPr marL="457200" indent="-457200">
              <a:buFont typeface="+mj-lt"/>
              <a:buAutoNum type="arabicPeriod"/>
            </a:pPr>
            <a:r>
              <a:rPr lang="en-GB" dirty="0" smtClean="0"/>
              <a:t>You may use this space to add something to the debate</a:t>
            </a:r>
          </a:p>
          <a:p>
            <a:pPr lvl="2"/>
            <a:r>
              <a:rPr lang="en-GB" dirty="0" smtClean="0"/>
              <a:t>E.g. ‘It may be questionable in the current economic climate to what extent employers will implement WLB policies and the nature of take up for all types of worker. It may be that….’</a:t>
            </a:r>
          </a:p>
        </p:txBody>
      </p:sp>
    </p:spTree>
    <p:extLst>
      <p:ext uri="{BB962C8B-B14F-4D97-AF65-F5344CB8AC3E}">
        <p14:creationId xmlns:p14="http://schemas.microsoft.com/office/powerpoint/2010/main" val="1468073855"/>
      </p:ext>
    </p:extLst>
  </p:cSld>
  <p:clrMapOvr>
    <a:masterClrMapping/>
  </p:clrMapOvr>
  <p:timing>
    <p:tnLst>
      <p:par>
        <p:cTn id="1" dur="indefinite" restart="never" nodeType="tmRoot"/>
      </p:par>
    </p:tnLst>
  </p:timing>
</p:sld>
</file>

<file path=ppt/theme/theme1.xml><?xml version="1.0" encoding="utf-8"?>
<a:theme xmlns:a="http://schemas.openxmlformats.org/drawingml/2006/main" name="Gail Lecture 2014">
  <a:themeElements>
    <a:clrScheme name="Advantage">
      <a:dk1>
        <a:sysClr val="windowText" lastClr="000000"/>
      </a:dk1>
      <a:lt1>
        <a:sysClr val="window" lastClr="FFFFFF"/>
      </a:lt1>
      <a:dk2>
        <a:srgbClr val="2B142D"/>
      </a:dk2>
      <a:lt2>
        <a:srgbClr val="C3AFCC"/>
      </a:lt2>
      <a:accent1>
        <a:srgbClr val="663366"/>
      </a:accent1>
      <a:accent2>
        <a:srgbClr val="330F42"/>
      </a:accent2>
      <a:accent3>
        <a:srgbClr val="666699"/>
      </a:accent3>
      <a:accent4>
        <a:srgbClr val="999966"/>
      </a:accent4>
      <a:accent5>
        <a:srgbClr val="F7901E"/>
      </a:accent5>
      <a:accent6>
        <a:srgbClr val="A3A101"/>
      </a:accent6>
      <a:hlink>
        <a:srgbClr val="BC5FBC"/>
      </a:hlink>
      <a:folHlink>
        <a:srgbClr val="9775A7"/>
      </a:folHlink>
    </a:clrScheme>
    <a:fontScheme name="Advantage">
      <a:majorFont>
        <a:latin typeface="Rockwell"/>
        <a:ea typeface=""/>
        <a:cs typeface=""/>
        <a:font script="Jpan" typeface="ＭＳ ゴシック"/>
        <a:font script="Hans" typeface="宋体"/>
        <a:font script="Hant" typeface="新細明體"/>
      </a:majorFont>
      <a:minorFont>
        <a:latin typeface="Rockwell"/>
        <a:ea typeface=""/>
        <a:cs typeface=""/>
        <a:font script="Jpan" typeface="ＭＳ ゴシック"/>
        <a:font script="Hans" typeface="宋体"/>
        <a:font script="Hant" typeface="新細明體"/>
      </a:minorFont>
    </a:fontScheme>
    <a:fmtScheme name="Advantage">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Gail Lecture 2014.thmx</Template>
  <TotalTime>1057</TotalTime>
  <Words>1113</Words>
  <Application>Microsoft Macintosh PowerPoint</Application>
  <PresentationFormat>全屏显示(4:3)</PresentationFormat>
  <Paragraphs>89</Paragraphs>
  <Slides>9</Slides>
  <Notes>9</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9</vt:i4>
      </vt:variant>
    </vt:vector>
  </HeadingPairs>
  <TitlesOfParts>
    <vt:vector size="13" baseType="lpstr">
      <vt:lpstr>Calibri</vt:lpstr>
      <vt:lpstr>Rockwell</vt:lpstr>
      <vt:lpstr>Wingdings</vt:lpstr>
      <vt:lpstr>Gail Lecture 2014</vt:lpstr>
      <vt:lpstr>Outline of exam tips to be covered</vt:lpstr>
      <vt:lpstr>1. Read the question</vt:lpstr>
      <vt:lpstr>2. Make a plan (which addresses the question)</vt:lpstr>
      <vt:lpstr>3. Introduction</vt:lpstr>
      <vt:lpstr>4. Develop an argument</vt:lpstr>
      <vt:lpstr>5. Structure</vt:lpstr>
      <vt:lpstr>6. Think critically</vt:lpstr>
      <vt:lpstr>7. Use references</vt:lpstr>
      <vt:lpstr>8. Conclusion</vt:lpstr>
    </vt:vector>
  </TitlesOfParts>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OVERVIEW &amp; EXAM PREPARATION</dc:title>
  <dc:creator>mcyssdpg</dc:creator>
  <cp:lastModifiedBy>peng wang</cp:lastModifiedBy>
  <cp:revision>96</cp:revision>
  <cp:lastPrinted>2017-04-24T08:09:51Z</cp:lastPrinted>
  <dcterms:created xsi:type="dcterms:W3CDTF">2013-04-21T17:13:37Z</dcterms:created>
  <dcterms:modified xsi:type="dcterms:W3CDTF">2017-05-26T19:39:45Z</dcterms:modified>
</cp:coreProperties>
</file>