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6" r:id="rId12"/>
    <p:sldId id="287" r:id="rId13"/>
    <p:sldId id="275" r:id="rId14"/>
    <p:sldId id="278" r:id="rId15"/>
    <p:sldId id="279" r:id="rId16"/>
    <p:sldId id="280" r:id="rId17"/>
    <p:sldId id="282" r:id="rId18"/>
    <p:sldId id="283" r:id="rId19"/>
    <p:sldId id="28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8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slide" Target="slides/slide14.xml"/>
  <Relationship Id="rId16" Type="http://schemas.openxmlformats.org/officeDocument/2006/relationships/slide" Target="slides/slide15.xml"/>
  <Relationship Id="rId17" Type="http://schemas.openxmlformats.org/officeDocument/2006/relationships/slide" Target="slides/slide16.xml"/>
  <Relationship Id="rId18" Type="http://schemas.openxmlformats.org/officeDocument/2006/relationships/slide" Target="slides/slide17.xml"/>
  <Relationship Id="rId19" Type="http://schemas.openxmlformats.org/officeDocument/2006/relationships/slide" Target="slides/slide18.xml"/>
  <Relationship Id="rId2" Type="http://schemas.openxmlformats.org/officeDocument/2006/relationships/slide" Target="slides/slide1.xml"/>
  <Relationship Id="rId20" Type="http://schemas.openxmlformats.org/officeDocument/2006/relationships/slide" Target="slides/slide19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heme" Target="theme/theme1.xml"/>
  <Relationship Id="rId24" Type="http://schemas.openxmlformats.org/officeDocument/2006/relationships/tableStyles" Target="tableStyles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0803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414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2349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81215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449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3021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389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917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860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642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0905342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76F2C-DEF0-47A0-834C-2D726314E5E3}" type="datetimeFigureOut">
              <a:rPr lang="en-IE" smtClean="0"/>
              <a:t>18/10/2016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4682A-7528-488D-ADB4-C8C8FC26DC4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3779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7.emf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8.emf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9.emf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0.emf"/>
</Relationships>

</file>

<file path=ppt/slides/_rels/slide1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1.emf"/>
</Relationships>

</file>

<file path=ppt/slides/_rels/slide1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2.emf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hyperlink" TargetMode="External" Target="https://www.youtube.com/watch?v=tNoxEmfyNU0"/>
  <Relationship Id="rId3" Type="http://schemas.openxmlformats.org/officeDocument/2006/relationships/hyperlink" TargetMode="External" Target="https://www.youtube.com/watch?v=0Vv930-sDTI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2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.pn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4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5.pn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6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Measuring inequality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688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Copyright © 2009 Pearson Addison-Wesley.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5-</a:t>
            </a:r>
            <a:fld id="{0F4C70D6-AB0D-42F5-B439-B3B4D8439CAC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The Gini Coefficient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7620000" cy="5029200"/>
          </a:xfrm>
        </p:spPr>
        <p:txBody>
          <a:bodyPr/>
          <a:lstStyle/>
          <a:p>
            <a:pPr>
              <a:buFont typeface="Times" panose="02020603050405020304" pitchFamily="18" charset="0"/>
              <a:buNone/>
            </a:pPr>
            <a:r>
              <a:rPr lang="en-US" altLang="en-US" b="1">
                <a:solidFill>
                  <a:srgbClr val="996633"/>
                </a:solidFill>
              </a:rPr>
              <a:t> 0 &lt; The Gini Coefficient &lt; 1</a:t>
            </a:r>
          </a:p>
          <a:p>
            <a:endParaRPr lang="en-US" altLang="en-US" sz="1900">
              <a:solidFill>
                <a:srgbClr val="996633"/>
              </a:solidFill>
            </a:endParaRPr>
          </a:p>
          <a:p>
            <a:pPr>
              <a:buClr>
                <a:schemeClr val="folHlink"/>
              </a:buClr>
            </a:pPr>
            <a:r>
              <a:rPr lang="en-US" altLang="en-US">
                <a:solidFill>
                  <a:srgbClr val="0033CC"/>
                </a:solidFill>
              </a:rPr>
              <a:t>0.41 for U.S.</a:t>
            </a:r>
          </a:p>
          <a:p>
            <a:pPr>
              <a:buClr>
                <a:schemeClr val="folHlink"/>
              </a:buClr>
            </a:pPr>
            <a:r>
              <a:rPr lang="en-US" altLang="en-US">
                <a:solidFill>
                  <a:srgbClr val="0033CC"/>
                </a:solidFill>
              </a:rPr>
              <a:t>0.30 for Ethiopia</a:t>
            </a:r>
          </a:p>
          <a:p>
            <a:pPr>
              <a:buClr>
                <a:schemeClr val="folHlink"/>
              </a:buClr>
            </a:pPr>
            <a:r>
              <a:rPr lang="en-US" altLang="en-US">
                <a:solidFill>
                  <a:srgbClr val="0033CC"/>
                </a:solidFill>
              </a:rPr>
              <a:t>0.57 for Brazil</a:t>
            </a:r>
            <a:r>
              <a:rPr lang="en-US" altLang="en-US" sz="2400">
                <a:solidFill>
                  <a:srgbClr val="0033CC"/>
                </a:solidFill>
              </a:rPr>
              <a:t> </a:t>
            </a:r>
          </a:p>
          <a:p>
            <a:endParaRPr lang="en-US" altLang="en-US" sz="1900">
              <a:solidFill>
                <a:srgbClr val="0033CC"/>
              </a:solidFill>
            </a:endParaRPr>
          </a:p>
          <a:p>
            <a:pPr>
              <a:buClr>
                <a:schemeClr val="hlink"/>
              </a:buClr>
            </a:pPr>
            <a:r>
              <a:rPr lang="en-US" altLang="en-US">
                <a:solidFill>
                  <a:schemeClr val="hlink"/>
                </a:solidFill>
              </a:rPr>
              <a:t>Gini </a:t>
            </a:r>
            <a:r>
              <a:rPr lang="en-US" altLang="en-US" b="1">
                <a:solidFill>
                  <a:schemeClr val="hlink"/>
                </a:solidFill>
              </a:rPr>
              <a:t>Coefficient</a:t>
            </a:r>
            <a:r>
              <a:rPr lang="en-US" altLang="en-US">
                <a:solidFill>
                  <a:schemeClr val="hlink"/>
                </a:solidFill>
              </a:rPr>
              <a:t> is higher for the OPEC and Middle-income countries than Low-income countries</a:t>
            </a:r>
          </a:p>
        </p:txBody>
      </p:sp>
    </p:spTree>
    <p:extLst>
      <p:ext uri="{BB962C8B-B14F-4D97-AF65-F5344CB8AC3E}">
        <p14:creationId xmlns:p14="http://schemas.microsoft.com/office/powerpoint/2010/main" val="82592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217" y="267644"/>
            <a:ext cx="1147957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Inequality </a:t>
            </a:r>
            <a:r>
              <a:rPr lang="en-US" sz="2400" dirty="0"/>
              <a:t> </a:t>
            </a:r>
            <a:r>
              <a:rPr lang="en-US" sz="2400" dirty="0" smtClean="0"/>
              <a:t>(Some of the issues raised in Atkinson)</a:t>
            </a:r>
          </a:p>
          <a:p>
            <a:endParaRPr lang="en-US" sz="2400" dirty="0" smtClean="0"/>
          </a:p>
          <a:p>
            <a:r>
              <a:rPr lang="en-US" sz="2400" dirty="0" smtClean="0"/>
              <a:t>What kind of inequality should we be concerned with?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Equality of outcome (Income, Utility), of opportunities or other </a:t>
            </a:r>
            <a:r>
              <a:rPr lang="en-US" sz="2400" dirty="0" err="1" smtClean="0"/>
              <a:t>eg</a:t>
            </a:r>
            <a:r>
              <a:rPr lang="en-US" sz="2400" dirty="0" smtClean="0"/>
              <a:t>. </a:t>
            </a:r>
            <a:r>
              <a:rPr lang="en-US" sz="2400" dirty="0" err="1" smtClean="0"/>
              <a:t>Mankiws</a:t>
            </a:r>
            <a:r>
              <a:rPr lang="en-US" sz="2400" dirty="0" smtClean="0"/>
              <a:t> just desserts!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Should we focus on equality of opportunity only?  Atkinson says no for three reasons: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(1) Do we ignore what may be very bad outcomes for some people?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(2) Swimming race analogy:  the prize for winning is socially constructed and arbitrary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(market efficiency says nothing about distribution) so we can’t say much about what the distribution of income will be even if the race is fair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(3)Inequality of outcome is passed onto next generation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Instrumental vs intrinsic concern for inequality.  Pickett &amp; Wilkinson or Stiglitz</a:t>
            </a:r>
            <a:r>
              <a:rPr lang="en-US" sz="2400" dirty="0"/>
              <a:t> </a:t>
            </a:r>
            <a:r>
              <a:rPr lang="en-US" sz="2400" dirty="0" smtClean="0"/>
              <a:t>OECD say inequality leads to bad outcomes, Amartya Sen  and others inequality in itself is a very bad outcome </a:t>
            </a:r>
          </a:p>
        </p:txBody>
      </p:sp>
    </p:spTree>
    <p:extLst>
      <p:ext uri="{BB962C8B-B14F-4D97-AF65-F5344CB8AC3E}">
        <p14:creationId xmlns:p14="http://schemas.microsoft.com/office/powerpoint/2010/main" val="147193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624" y="121834"/>
            <a:ext cx="1133635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Nobel prize winner Amartya Sen emphasizes moving from Rawlsian framework of </a:t>
            </a:r>
          </a:p>
          <a:p>
            <a:r>
              <a:rPr lang="en-US" sz="2400" dirty="0" smtClean="0"/>
              <a:t>     inequality in primary goods to </a:t>
            </a:r>
            <a:r>
              <a:rPr lang="en-US" sz="2400" dirty="0"/>
              <a:t>capabilities. </a:t>
            </a:r>
            <a:endParaRPr lang="en-US" sz="2400" dirty="0" smtClean="0"/>
          </a:p>
          <a:p>
            <a:r>
              <a:rPr lang="en-US" sz="2400" dirty="0" smtClean="0"/>
              <a:t>    (Having the </a:t>
            </a:r>
            <a:r>
              <a:rPr lang="en-US" sz="2400" dirty="0"/>
              <a:t>same opportunity set </a:t>
            </a:r>
            <a:r>
              <a:rPr lang="en-US" sz="2400" dirty="0" smtClean="0"/>
              <a:t>is </a:t>
            </a:r>
            <a:r>
              <a:rPr lang="en-US" sz="2400" dirty="0"/>
              <a:t>an essential component of personal </a:t>
            </a:r>
            <a:r>
              <a:rPr lang="en-US" sz="2400" dirty="0" smtClean="0"/>
              <a:t>freedom)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This approach led to the Human Development index and a broader approach to measuring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Until the 90s distribution and income inequality barely featured in the economics literature.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eg</a:t>
            </a:r>
            <a:r>
              <a:rPr lang="en-US" sz="2400" dirty="0" smtClean="0"/>
              <a:t> Robert Lucas expressed view that focusing on redistribution a harmful distraction </a:t>
            </a:r>
            <a:r>
              <a:rPr lang="en-US" sz="2400" dirty="0" err="1" smtClean="0"/>
              <a:t>giventhe</a:t>
            </a:r>
            <a:r>
              <a:rPr lang="en-US" sz="2400" dirty="0" smtClean="0"/>
              <a:t> limitless possibilities of growth?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Should the focus be on poverty? Are these competing objectives? </a:t>
            </a:r>
            <a:r>
              <a:rPr lang="en-US" sz="2400" dirty="0" smtClean="0"/>
              <a:t> Should the focus be on households </a:t>
            </a:r>
            <a:r>
              <a:rPr lang="en-US" sz="2400" dirty="0"/>
              <a:t>or </a:t>
            </a:r>
            <a:r>
              <a:rPr lang="en-US" sz="2400" dirty="0" smtClean="0"/>
              <a:t>individuals, income or consumption..?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9720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3219" y="213178"/>
            <a:ext cx="1071941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u="sng" dirty="0" smtClean="0">
              <a:hlinkClick r:id="rId2"/>
            </a:endParaRPr>
          </a:p>
          <a:p>
            <a:pPr algn="ctr"/>
            <a:r>
              <a:rPr lang="en-US" sz="4000" u="sng" dirty="0" smtClean="0">
                <a:hlinkClick r:id="rId2"/>
              </a:rPr>
              <a:t>Trends in inequality </a:t>
            </a:r>
            <a:endParaRPr lang="en-US" sz="4000" u="sng" dirty="0">
              <a:hlinkClick r:id="rId2"/>
            </a:endParaRPr>
          </a:p>
          <a:p>
            <a:endParaRPr lang="en-US" sz="2400" u="sng" dirty="0" smtClean="0">
              <a:hlinkClick r:id="rId2"/>
            </a:endParaRPr>
          </a:p>
          <a:p>
            <a:endParaRPr lang="en-US" sz="2400" u="sng" dirty="0">
              <a:hlinkClick r:id="rId2"/>
            </a:endParaRPr>
          </a:p>
          <a:p>
            <a:r>
              <a:rPr lang="en-US" sz="2400" u="sng" dirty="0" smtClean="0">
                <a:hlinkClick r:id="rId2"/>
              </a:rPr>
              <a:t>See:  “In it together, why  less inequality benefits all” (OECD 2015)</a:t>
            </a:r>
          </a:p>
          <a:p>
            <a:endParaRPr lang="en-US" dirty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://www.keepeek.com/Digital-Asset-Management/oecd/employment/in-it-together-why-less-inequality-benefits-all_9789264235120-en#.</a:t>
            </a:r>
            <a:r>
              <a:rPr lang="en-US" dirty="0" smtClean="0">
                <a:hlinkClick r:id="rId2"/>
              </a:rPr>
              <a:t>V_PSS-UrLIU#page117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0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7867" y="99152"/>
            <a:ext cx="11671006" cy="67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5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23" y="286439"/>
            <a:ext cx="11633812" cy="607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7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" y="396607"/>
            <a:ext cx="11412252" cy="610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61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94" y="1083434"/>
            <a:ext cx="10617201" cy="59911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415" y="99152"/>
            <a:ext cx="11679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Market income inequality increased, but disposable (after tax/benefits) income inequality does not.  Government policy is a </a:t>
            </a:r>
            <a:r>
              <a:rPr lang="en-IE" sz="2400" dirty="0" err="1" smtClean="0"/>
              <a:t>cusion</a:t>
            </a:r>
            <a:r>
              <a:rPr lang="en-IE" sz="2400" dirty="0" smtClean="0"/>
              <a:t> against rising inequality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2852348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75" y="947451"/>
            <a:ext cx="11292289" cy="57442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506" y="297455"/>
            <a:ext cx="10884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Bottom 10% tended to lose more in the crisis: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746952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55" y="154236"/>
            <a:ext cx="11766014" cy="651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7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3718" y="3275737"/>
            <a:ext cx="112263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 A widely used measure is the Lorenz curve and Gini coefficient </a:t>
            </a:r>
          </a:p>
          <a:p>
            <a:endParaRPr lang="en-IE" sz="2400" dirty="0"/>
          </a:p>
          <a:p>
            <a:r>
              <a:rPr lang="en-IE" sz="2400" dirty="0" smtClean="0"/>
              <a:t>See the link for a tutorial on calculating in excel:</a:t>
            </a:r>
            <a:endParaRPr lang="en-IE" sz="2400" dirty="0"/>
          </a:p>
          <a:p>
            <a:r>
              <a:rPr lang="en-IE" dirty="0" smtClean="0">
                <a:hlinkClick r:id="rId2"/>
              </a:rPr>
              <a:t>https://www.youtube.com/watch?v=tNoxEmfyNU0</a:t>
            </a:r>
            <a:endParaRPr lang="en-IE" dirty="0" smtClean="0"/>
          </a:p>
          <a:p>
            <a:r>
              <a:rPr lang="en-IE" dirty="0" smtClean="0">
                <a:hlinkClick r:id="rId3"/>
              </a:rPr>
              <a:t>https://www.youtube.com/watch?v=0Vv930-sDTI</a:t>
            </a:r>
            <a:endParaRPr lang="en-IE" dirty="0" smtClean="0"/>
          </a:p>
          <a:p>
            <a:endParaRPr lang="en-IE" dirty="0"/>
          </a:p>
        </p:txBody>
      </p:sp>
      <p:sp>
        <p:nvSpPr>
          <p:cNvPr id="3" name="TextBox 2"/>
          <p:cNvSpPr txBox="1"/>
          <p:nvPr/>
        </p:nvSpPr>
        <p:spPr>
          <a:xfrm>
            <a:off x="737643" y="847165"/>
            <a:ext cx="11322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There are many ways of measuring income inequality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Difference between 10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/90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percentiles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Compare the income of different percentiles over time to see the trend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487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Copyright © 2009 Pearson Addison-Wesley.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5-</a:t>
            </a:r>
            <a:fld id="{B72220AC-3594-4613-9B79-D89FCCE987A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Lorenz Curve of Income Distribution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752600"/>
            <a:ext cx="8534400" cy="4724400"/>
          </a:xfrm>
        </p:spPr>
        <p:txBody>
          <a:bodyPr/>
          <a:lstStyle/>
          <a:p>
            <a:r>
              <a:rPr lang="en-US" altLang="en-US">
                <a:solidFill>
                  <a:srgbClr val="FF3300"/>
                </a:solidFill>
              </a:rPr>
              <a:t>Depicting: </a:t>
            </a:r>
          </a:p>
          <a:p>
            <a:pPr>
              <a:buFont typeface="Times" panose="02020603050405020304" pitchFamily="18" charset="0"/>
              <a:buNone/>
            </a:pPr>
            <a:r>
              <a:rPr lang="en-US" altLang="en-US">
                <a:solidFill>
                  <a:srgbClr val="FF3300"/>
                </a:solidFill>
              </a:rPr>
              <a:t>quintile percentage of population vs. </a:t>
            </a:r>
          </a:p>
          <a:p>
            <a:pPr>
              <a:buFont typeface="Times" panose="02020603050405020304" pitchFamily="18" charset="0"/>
              <a:buNone/>
            </a:pPr>
            <a:r>
              <a:rPr lang="en-US" altLang="en-US">
                <a:solidFill>
                  <a:srgbClr val="FF3300"/>
                </a:solidFill>
              </a:rPr>
              <a:t>cumulative percentage of income received</a:t>
            </a:r>
          </a:p>
          <a:p>
            <a:endParaRPr lang="en-US" altLang="en-US" sz="1400">
              <a:solidFill>
                <a:srgbClr val="FF3300"/>
              </a:solidFill>
            </a:endParaRPr>
          </a:p>
          <a:p>
            <a:r>
              <a:rPr lang="en-US" altLang="en-US">
                <a:solidFill>
                  <a:srgbClr val="0033CC"/>
                </a:solidFill>
              </a:rPr>
              <a:t>The closer the Lorenz curve to the line of equality, the better is the size distribution of income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444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Copyright © 2009 Pearson Addison-Wesley.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5-</a:t>
            </a:r>
            <a:fld id="{14B7AE6F-F0DC-4603-BE94-AD5F9747D6C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dirty="0"/>
              <a:t>Lorenz Curve of Income Distribution</a:t>
            </a:r>
            <a:endParaRPr lang="en-GB" altLang="en-US" dirty="0"/>
          </a:p>
        </p:txBody>
      </p:sp>
      <p:pic>
        <p:nvPicPr>
          <p:cNvPr id="209926" name="Picture 6" descr="fig05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70470" y="1577694"/>
            <a:ext cx="4773612" cy="4672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98930" y="2370324"/>
            <a:ext cx="8597152" cy="4168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imes" panose="02020603050405020304" pitchFamily="18" charset="0"/>
              <a:buNone/>
            </a:pPr>
            <a:r>
              <a:rPr lang="en-US" altLang="en-US" sz="2000" dirty="0" smtClean="0"/>
              <a:t>Data for the United States in 2000:</a:t>
            </a:r>
          </a:p>
          <a:p>
            <a:pPr>
              <a:buFont typeface="Times" panose="02020603050405020304" pitchFamily="18" charset="0"/>
              <a:buNone/>
            </a:pPr>
            <a:endParaRPr lang="en-US" altLang="en-US" sz="2000" u="sng" dirty="0" smtClean="0"/>
          </a:p>
          <a:p>
            <a:pPr>
              <a:buFont typeface="Times" panose="02020603050405020304" pitchFamily="18" charset="0"/>
              <a:buNone/>
            </a:pPr>
            <a:r>
              <a:rPr lang="en-US" altLang="en-US" sz="2000" u="sng" dirty="0" smtClean="0">
                <a:solidFill>
                  <a:srgbClr val="FF3300"/>
                </a:solidFill>
              </a:rPr>
              <a:t>Quintile		% Income	% Cumulative Income</a:t>
            </a:r>
          </a:p>
          <a:p>
            <a:pPr>
              <a:buFont typeface="Times" panose="02020603050405020304" pitchFamily="18" charset="0"/>
              <a:buNone/>
            </a:pPr>
            <a:r>
              <a:rPr lang="en-US" altLang="en-US" sz="2000" dirty="0" smtClean="0">
                <a:solidFill>
                  <a:schemeClr val="folHlink"/>
                </a:solidFill>
              </a:rPr>
              <a:t>Lowest 20%		  3.6 	</a:t>
            </a:r>
            <a:r>
              <a:rPr lang="en-US" altLang="en-US" sz="2000" dirty="0">
                <a:solidFill>
                  <a:schemeClr val="folHlink"/>
                </a:solidFill>
              </a:rPr>
              <a:t>	</a:t>
            </a:r>
            <a:r>
              <a:rPr lang="en-US" altLang="en-US" sz="2000" dirty="0" smtClean="0">
                <a:solidFill>
                  <a:schemeClr val="folHlink"/>
                </a:solidFill>
              </a:rPr>
              <a:t>3.6</a:t>
            </a:r>
          </a:p>
          <a:p>
            <a:pPr>
              <a:buFont typeface="Times" panose="02020603050405020304" pitchFamily="18" charset="0"/>
              <a:buNone/>
            </a:pPr>
            <a:r>
              <a:rPr lang="en-US" altLang="en-US" sz="2000" dirty="0" smtClean="0">
                <a:solidFill>
                  <a:schemeClr val="folHlink"/>
                </a:solidFill>
              </a:rPr>
              <a:t>Second 20%		  8.9		12.5</a:t>
            </a:r>
          </a:p>
          <a:p>
            <a:pPr>
              <a:buFont typeface="Times" panose="02020603050405020304" pitchFamily="18" charset="0"/>
              <a:buNone/>
            </a:pPr>
            <a:r>
              <a:rPr lang="en-US" altLang="en-US" sz="2000" dirty="0" smtClean="0">
                <a:solidFill>
                  <a:schemeClr val="folHlink"/>
                </a:solidFill>
              </a:rPr>
              <a:t>Third 20%		14.9		27.4	</a:t>
            </a:r>
          </a:p>
          <a:p>
            <a:pPr>
              <a:buFont typeface="Times" panose="02020603050405020304" pitchFamily="18" charset="0"/>
              <a:buNone/>
            </a:pPr>
            <a:r>
              <a:rPr lang="en-US" altLang="en-US" sz="2000" dirty="0" smtClean="0">
                <a:solidFill>
                  <a:schemeClr val="folHlink"/>
                </a:solidFill>
              </a:rPr>
              <a:t>Fourth 20%		23.0		50.4   </a:t>
            </a:r>
          </a:p>
          <a:p>
            <a:pPr>
              <a:buFont typeface="Times" panose="02020603050405020304" pitchFamily="18" charset="0"/>
              <a:buNone/>
            </a:pPr>
            <a:r>
              <a:rPr lang="en-US" altLang="en-US" sz="2000" dirty="0" smtClean="0">
                <a:solidFill>
                  <a:schemeClr val="folHlink"/>
                </a:solidFill>
              </a:rPr>
              <a:t>Richest 20%		49.6		100.0</a:t>
            </a:r>
          </a:p>
          <a:p>
            <a:pPr>
              <a:buFont typeface="Times" panose="02020603050405020304" pitchFamily="18" charset="0"/>
              <a:buNone/>
            </a:pPr>
            <a:endParaRPr lang="en-US" altLang="en-US" sz="2400" dirty="0" smtClean="0"/>
          </a:p>
          <a:p>
            <a:pPr>
              <a:buFont typeface="Times" panose="02020603050405020304" pitchFamily="18" charset="0"/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0192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Copyright © 2009 Pearson Addison-Wesley. All rights reserved.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5-</a:t>
            </a:r>
            <a:fld id="{D71A6C25-9799-40CD-B833-87026961D400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/>
              <a:t>Lorenz Curve of Income Distribution</a:t>
            </a:r>
            <a:endParaRPr lang="en-GB" altLang="en-US" sz="3200"/>
          </a:p>
        </p:txBody>
      </p:sp>
      <p:pic>
        <p:nvPicPr>
          <p:cNvPr id="233477" name="Picture 5" descr="fig05_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1768476"/>
            <a:ext cx="8534400" cy="3870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3478" name="Rectangle 6"/>
          <p:cNvSpPr>
            <a:spLocks noChangeArrowheads="1"/>
          </p:cNvSpPr>
          <p:nvPr/>
        </p:nvSpPr>
        <p:spPr bwMode="auto">
          <a:xfrm>
            <a:off x="1828800" y="5791201"/>
            <a:ext cx="8153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>
                <a:solidFill>
                  <a:schemeClr val="hlink"/>
                </a:solidFill>
                <a:latin typeface="Arial" panose="020B0604020202020204" pitchFamily="34" charset="0"/>
              </a:rPr>
              <a:t>The greater the curvature of the Lorenz Curve, the greater is the degree of income inequality</a:t>
            </a:r>
          </a:p>
        </p:txBody>
      </p:sp>
    </p:spTree>
    <p:extLst>
      <p:ext uri="{BB962C8B-B14F-4D97-AF65-F5344CB8AC3E}">
        <p14:creationId xmlns:p14="http://schemas.microsoft.com/office/powerpoint/2010/main" val="232572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Copyright © 2009 Pearson Addison-Wesley.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5-</a:t>
            </a:r>
            <a:fld id="{6E1814FB-DE5D-40DD-AF5D-C3BE749733A6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dirty="0"/>
              <a:t>Improved Income </a:t>
            </a:r>
            <a:r>
              <a:rPr lang="en-US" altLang="en-US" sz="3200" dirty="0" smtClean="0"/>
              <a:t>Distribution (Lower inequality)</a:t>
            </a:r>
            <a:endParaRPr lang="en-GB" altLang="en-US" sz="3200" dirty="0"/>
          </a:p>
        </p:txBody>
      </p:sp>
      <p:pic>
        <p:nvPicPr>
          <p:cNvPr id="237571" name="Picture 3" descr="fig05_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1752600"/>
            <a:ext cx="447675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76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Copyright © 2009 Pearson Addison-Wesley.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5-</a:t>
            </a:r>
            <a:fld id="{C85DFC49-AFFF-4660-A57E-564C000BC5BF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dirty="0"/>
              <a:t>Worsened Income </a:t>
            </a:r>
            <a:r>
              <a:rPr lang="en-US" altLang="en-US" sz="3200" dirty="0" smtClean="0"/>
              <a:t>Distribution (Higher inequality)</a:t>
            </a:r>
            <a:endParaRPr lang="en-GB" altLang="en-US" sz="3200" dirty="0"/>
          </a:p>
        </p:txBody>
      </p:sp>
      <p:pic>
        <p:nvPicPr>
          <p:cNvPr id="238595" name="Picture 3" descr="fig05_0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828800"/>
            <a:ext cx="4516438" cy="441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54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Copyright © 2009 Pearson Addison-Wesley.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5-</a:t>
            </a:r>
            <a:fld id="{07E051CF-3870-4C4F-95B0-AB55F636AE6F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/>
              <a:t>Crossing Lorenz Curves</a:t>
            </a:r>
            <a:endParaRPr lang="en-GB" altLang="en-US" sz="3200"/>
          </a:p>
        </p:txBody>
      </p:sp>
      <p:pic>
        <p:nvPicPr>
          <p:cNvPr id="239619" name="Picture 3" descr="fig05_0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22689" y="1752600"/>
            <a:ext cx="4592637" cy="441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57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Copyright © 2009 Pearson Addison-Wesley.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5-</a:t>
            </a:r>
            <a:fld id="{AF45A5BC-F7D4-4747-9D50-5FEC7BA795CA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/>
              <a:t>The Gini Coefficient</a:t>
            </a:r>
            <a:endParaRPr lang="en-GB" altLang="en-US" sz="3600"/>
          </a:p>
        </p:txBody>
      </p:sp>
      <p:pic>
        <p:nvPicPr>
          <p:cNvPr id="210950" name="Picture 6" descr="fig05_0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6501" y="1752600"/>
            <a:ext cx="4545013" cy="441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99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592</Words>
  <Application/>
  <PresentationFormat>Widescreen</PresentationFormat>
  <Paragraphs>88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</vt:lpstr>
      <vt:lpstr>Office Theme</vt:lpstr>
      <vt:lpstr>Measuring inequality</vt:lpstr>
      <vt:lpstr>PowerPoint Presentation</vt:lpstr>
      <vt:lpstr>Lorenz Curve of Income Distribution</vt:lpstr>
      <vt:lpstr>Lorenz Curve of Income Distribution</vt:lpstr>
      <vt:lpstr>Lorenz Curve of Income Distribution</vt:lpstr>
      <vt:lpstr>Improved Income Distribution (Lower inequality)</vt:lpstr>
      <vt:lpstr>Worsened Income Distribution (Higher inequality)</vt:lpstr>
      <vt:lpstr>Crossing Lorenz Curves</vt:lpstr>
      <vt:lpstr>The Gini Coefficient</vt:lpstr>
      <vt:lpstr>The Gini Coefficient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