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78" r:id="rId8"/>
    <p:sldId id="262" r:id="rId9"/>
    <p:sldId id="273" r:id="rId10"/>
    <p:sldId id="263" r:id="rId11"/>
    <p:sldId id="264" r:id="rId12"/>
    <p:sldId id="274" r:id="rId13"/>
    <p:sldId id="265" r:id="rId14"/>
    <p:sldId id="266" r:id="rId15"/>
    <p:sldId id="267" r:id="rId16"/>
    <p:sldId id="269" r:id="rId17"/>
    <p:sldId id="268" r:id="rId18"/>
    <p:sldId id="270" r:id="rId19"/>
    <p:sldId id="276" r:id="rId20"/>
    <p:sldId id="271" r:id="rId21"/>
    <p:sldId id="277" r:id="rId22"/>
    <p:sldId id="272" r:id="rId23"/>
    <p:sldId id="280"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656" y="-27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1"/>
    </c:view3D>
    <c:floor>
      <c:thickness val="0"/>
    </c:floor>
    <c:sideWall>
      <c:thickness val="0"/>
    </c:sideWall>
    <c:backWall>
      <c:thickness val="0"/>
    </c:backWall>
    <c:plotArea>
      <c:layout>
        <c:manualLayout>
          <c:layoutTarget val="inner"/>
          <c:xMode val="edge"/>
          <c:yMode val="edge"/>
          <c:x val="0.2058141298851405"/>
          <c:y val="0.13803034911959627"/>
          <c:w val="0.76972103831057814"/>
          <c:h val="0.70139757546139536"/>
        </c:manualLayout>
      </c:layout>
      <c:bar3DChart>
        <c:barDir val="col"/>
        <c:grouping val="stacked"/>
        <c:varyColors val="0"/>
        <c:ser>
          <c:idx val="0"/>
          <c:order val="0"/>
          <c:tx>
            <c:strRef>
              <c:f>Sheet1!$B$1</c:f>
              <c:strCache>
                <c:ptCount val="1"/>
                <c:pt idx="0">
                  <c:v>Series 1</c:v>
                </c:pt>
              </c:strCache>
            </c:strRef>
          </c:tx>
          <c:invertIfNegative val="0"/>
          <c:cat>
            <c:strRef>
              <c:f>Sheet1!$A$2</c:f>
              <c:strCache>
                <c:ptCount val="1"/>
                <c:pt idx="0">
                  <c:v>TIME</c:v>
                </c:pt>
              </c:strCache>
            </c:strRef>
          </c:cat>
          <c:val>
            <c:numRef>
              <c:f>Sheet1!$B$2</c:f>
              <c:numCache>
                <c:formatCode>_("$"* #,##0.00_);_("$"* \(#,##0.00\);_("$"* "-"??_);_(@_)</c:formatCode>
                <c:ptCount val="1"/>
                <c:pt idx="0">
                  <c:v>5000000</c:v>
                </c:pt>
              </c:numCache>
            </c:numRef>
          </c:val>
        </c:ser>
        <c:dLbls>
          <c:showLegendKey val="0"/>
          <c:showVal val="0"/>
          <c:showCatName val="0"/>
          <c:showSerName val="0"/>
          <c:showPercent val="0"/>
          <c:showBubbleSize val="0"/>
        </c:dLbls>
        <c:gapWidth val="150"/>
        <c:shape val="box"/>
        <c:axId val="33644544"/>
        <c:axId val="33646080"/>
        <c:axId val="0"/>
      </c:bar3DChart>
      <c:catAx>
        <c:axId val="33644544"/>
        <c:scaling>
          <c:orientation val="minMax"/>
        </c:scaling>
        <c:delete val="0"/>
        <c:axPos val="b"/>
        <c:majorTickMark val="out"/>
        <c:minorTickMark val="none"/>
        <c:tickLblPos val="nextTo"/>
        <c:txPr>
          <a:bodyPr/>
          <a:lstStyle/>
          <a:p>
            <a:pPr>
              <a:defRPr sz="2800"/>
            </a:pPr>
            <a:endParaRPr lang="en-US"/>
          </a:p>
        </c:txPr>
        <c:crossAx val="33646080"/>
        <c:crosses val="autoZero"/>
        <c:auto val="1"/>
        <c:lblAlgn val="ctr"/>
        <c:lblOffset val="100"/>
        <c:noMultiLvlLbl val="0"/>
      </c:catAx>
      <c:valAx>
        <c:axId val="33646080"/>
        <c:scaling>
          <c:orientation val="minMax"/>
        </c:scaling>
        <c:delete val="0"/>
        <c:axPos val="l"/>
        <c:majorGridlines/>
        <c:numFmt formatCode="_(&quot;$&quot;* #,##0.00_);_(&quot;$&quot;* \(#,##0.00\);_(&quot;$&quot;* &quot;-&quot;??_);_(@_)" sourceLinked="1"/>
        <c:majorTickMark val="out"/>
        <c:minorTickMark val="none"/>
        <c:tickLblPos val="nextTo"/>
        <c:crossAx val="33644544"/>
        <c:crosses val="autoZero"/>
        <c:crossBetween val="between"/>
      </c:valAx>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0.52294</cdr:x>
      <cdr:y>0.66878</cdr:y>
    </cdr:from>
    <cdr:to>
      <cdr:x>0.88073</cdr:x>
      <cdr:y>0.6779</cdr:y>
    </cdr:to>
    <cdr:sp macro="" textlink="">
      <cdr:nvSpPr>
        <cdr:cNvPr id="3" name="Straight Arrow Connector 2"/>
        <cdr:cNvSpPr/>
      </cdr:nvSpPr>
      <cdr:spPr>
        <a:xfrm xmlns:a="http://schemas.openxmlformats.org/drawingml/2006/main">
          <a:off x="4343400" y="3352800"/>
          <a:ext cx="2971800" cy="45719"/>
        </a:xfrm>
        <a:prstGeom xmlns:a="http://schemas.openxmlformats.org/drawingml/2006/main" prst="straightConnector1">
          <a:avLst/>
        </a:prstGeom>
        <a:ln xmlns:a="http://schemas.openxmlformats.org/drawingml/2006/main" w="47625" cmpd="sng">
          <a:solidFill>
            <a:schemeClr val="tx1"/>
          </a:solidFill>
          <a:tailEnd type="arrow"/>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ln w="57150">
              <a:solidFill>
                <a:schemeClr val="tx1"/>
              </a:solidFill>
            </a:ln>
          </a:endParaRPr>
        </a:p>
      </cdr:txBody>
    </cdr:sp>
  </cdr:relSizeAnchor>
  <cdr:relSizeAnchor xmlns:cdr="http://schemas.openxmlformats.org/drawingml/2006/chartDrawing">
    <cdr:from>
      <cdr:x>0.52294</cdr:x>
      <cdr:y>0.0456</cdr:y>
    </cdr:from>
    <cdr:to>
      <cdr:x>0.52844</cdr:x>
      <cdr:y>0.66878</cdr:y>
    </cdr:to>
    <cdr:sp macro="" textlink="">
      <cdr:nvSpPr>
        <cdr:cNvPr id="4" name="Straight Arrow Connector 3"/>
        <cdr:cNvSpPr/>
      </cdr:nvSpPr>
      <cdr:spPr>
        <a:xfrm xmlns:a="http://schemas.openxmlformats.org/drawingml/2006/main" flipH="1" flipV="1">
          <a:off x="4343400" y="228600"/>
          <a:ext cx="45719" cy="3124200"/>
        </a:xfrm>
        <a:prstGeom xmlns:a="http://schemas.openxmlformats.org/drawingml/2006/main" prst="straightConnector1">
          <a:avLst/>
        </a:prstGeom>
        <a:noFill xmlns:a="http://schemas.openxmlformats.org/drawingml/2006/main"/>
        <a:ln xmlns:a="http://schemas.openxmlformats.org/drawingml/2006/main" w="47625" cap="flat" cmpd="sng" algn="ctr">
          <a:solidFill>
            <a:sysClr val="windowText" lastClr="000000"/>
          </a:solidFill>
          <a:prstDash val="solid"/>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Gill Sans MT"/>
            </a:defRPr>
          </a:lvl1pPr>
          <a:lvl2pPr marL="457200" indent="0">
            <a:defRPr sz="1100">
              <a:solidFill>
                <a:sysClr val="windowText" lastClr="000000"/>
              </a:solidFill>
              <a:latin typeface="Gill Sans MT"/>
            </a:defRPr>
          </a:lvl2pPr>
          <a:lvl3pPr marL="914400" indent="0">
            <a:defRPr sz="1100">
              <a:solidFill>
                <a:sysClr val="windowText" lastClr="000000"/>
              </a:solidFill>
              <a:latin typeface="Gill Sans MT"/>
            </a:defRPr>
          </a:lvl3pPr>
          <a:lvl4pPr marL="1371600" indent="0">
            <a:defRPr sz="1100">
              <a:solidFill>
                <a:sysClr val="windowText" lastClr="000000"/>
              </a:solidFill>
              <a:latin typeface="Gill Sans MT"/>
            </a:defRPr>
          </a:lvl4pPr>
          <a:lvl5pPr marL="1828800" indent="0">
            <a:defRPr sz="1100">
              <a:solidFill>
                <a:sysClr val="windowText" lastClr="000000"/>
              </a:solidFill>
              <a:latin typeface="Gill Sans MT"/>
            </a:defRPr>
          </a:lvl5pPr>
          <a:lvl6pPr marL="2286000" indent="0">
            <a:defRPr sz="1100">
              <a:solidFill>
                <a:sysClr val="windowText" lastClr="000000"/>
              </a:solidFill>
              <a:latin typeface="Gill Sans MT"/>
            </a:defRPr>
          </a:lvl6pPr>
          <a:lvl7pPr marL="2743200" indent="0">
            <a:defRPr sz="1100">
              <a:solidFill>
                <a:sysClr val="windowText" lastClr="000000"/>
              </a:solidFill>
              <a:latin typeface="Gill Sans MT"/>
            </a:defRPr>
          </a:lvl7pPr>
          <a:lvl8pPr marL="3200400" indent="0">
            <a:defRPr sz="1100">
              <a:solidFill>
                <a:sysClr val="windowText" lastClr="000000"/>
              </a:solidFill>
              <a:latin typeface="Gill Sans MT"/>
            </a:defRPr>
          </a:lvl8pPr>
          <a:lvl9pPr marL="3657600" indent="0">
            <a:defRPr sz="1100">
              <a:solidFill>
                <a:sysClr val="windowText" lastClr="000000"/>
              </a:solidFill>
              <a:latin typeface="Gill Sans MT"/>
            </a:defRPr>
          </a:lvl9pPr>
        </a:lstStyle>
        <a:p xmlns:a="http://schemas.openxmlformats.org/drawingml/2006/main">
          <a:endParaRPr lang="en-US">
            <a:ln w="57150">
              <a:solidFill>
                <a:sysClr val="windowText" lastClr="000000"/>
              </a:solidFill>
            </a:ln>
          </a:endParaRPr>
        </a:p>
      </cdr:txBody>
    </cdr:sp>
  </cdr:relSizeAnchor>
  <cdr:relSizeAnchor xmlns:cdr="http://schemas.openxmlformats.org/drawingml/2006/chartDrawing">
    <cdr:from>
      <cdr:x>0.36036</cdr:x>
      <cdr:y>0.65877</cdr:y>
    </cdr:from>
    <cdr:to>
      <cdr:x>0.53153</cdr:x>
      <cdr:y>0.88334</cdr:y>
    </cdr:to>
    <cdr:sp macro="" textlink="">
      <cdr:nvSpPr>
        <cdr:cNvPr id="5" name="Straight Arrow Connector 4"/>
        <cdr:cNvSpPr/>
      </cdr:nvSpPr>
      <cdr:spPr>
        <a:xfrm xmlns:a="http://schemas.openxmlformats.org/drawingml/2006/main" flipH="1">
          <a:off x="3047999" y="3352801"/>
          <a:ext cx="1447799" cy="1143000"/>
        </a:xfrm>
        <a:prstGeom xmlns:a="http://schemas.openxmlformats.org/drawingml/2006/main" prst="straightConnector1">
          <a:avLst/>
        </a:prstGeom>
        <a:noFill xmlns:a="http://schemas.openxmlformats.org/drawingml/2006/main"/>
        <a:ln xmlns:a="http://schemas.openxmlformats.org/drawingml/2006/main" w="47625" cap="flat" cmpd="sng" algn="ctr">
          <a:solidFill>
            <a:sysClr val="windowText" lastClr="000000"/>
          </a:solidFill>
          <a:prstDash val="solid"/>
          <a:tailEnd type="arrow"/>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Gill Sans MT"/>
            </a:defRPr>
          </a:lvl1pPr>
          <a:lvl2pPr marL="457200" indent="0">
            <a:defRPr sz="1100">
              <a:solidFill>
                <a:sysClr val="windowText" lastClr="000000"/>
              </a:solidFill>
              <a:latin typeface="Gill Sans MT"/>
            </a:defRPr>
          </a:lvl2pPr>
          <a:lvl3pPr marL="914400" indent="0">
            <a:defRPr sz="1100">
              <a:solidFill>
                <a:sysClr val="windowText" lastClr="000000"/>
              </a:solidFill>
              <a:latin typeface="Gill Sans MT"/>
            </a:defRPr>
          </a:lvl3pPr>
          <a:lvl4pPr marL="1371600" indent="0">
            <a:defRPr sz="1100">
              <a:solidFill>
                <a:sysClr val="windowText" lastClr="000000"/>
              </a:solidFill>
              <a:latin typeface="Gill Sans MT"/>
            </a:defRPr>
          </a:lvl4pPr>
          <a:lvl5pPr marL="1828800" indent="0">
            <a:defRPr sz="1100">
              <a:solidFill>
                <a:sysClr val="windowText" lastClr="000000"/>
              </a:solidFill>
              <a:latin typeface="Gill Sans MT"/>
            </a:defRPr>
          </a:lvl5pPr>
          <a:lvl6pPr marL="2286000" indent="0">
            <a:defRPr sz="1100">
              <a:solidFill>
                <a:sysClr val="windowText" lastClr="000000"/>
              </a:solidFill>
              <a:latin typeface="Gill Sans MT"/>
            </a:defRPr>
          </a:lvl6pPr>
          <a:lvl7pPr marL="2743200" indent="0">
            <a:defRPr sz="1100">
              <a:solidFill>
                <a:sysClr val="windowText" lastClr="000000"/>
              </a:solidFill>
              <a:latin typeface="Gill Sans MT"/>
            </a:defRPr>
          </a:lvl7pPr>
          <a:lvl8pPr marL="3200400" indent="0">
            <a:defRPr sz="1100">
              <a:solidFill>
                <a:sysClr val="windowText" lastClr="000000"/>
              </a:solidFill>
              <a:latin typeface="Gill Sans MT"/>
            </a:defRPr>
          </a:lvl8pPr>
          <a:lvl9pPr marL="3657600" indent="0">
            <a:defRPr sz="1100">
              <a:solidFill>
                <a:sysClr val="windowText" lastClr="000000"/>
              </a:solidFill>
              <a:latin typeface="Gill Sans MT"/>
            </a:defRPr>
          </a:lvl9pPr>
        </a:lstStyle>
        <a:p xmlns:a="http://schemas.openxmlformats.org/drawingml/2006/main">
          <a:endParaRPr lang="en-US">
            <a:ln w="57150">
              <a:solidFill>
                <a:sysClr val="windowText" lastClr="000000"/>
              </a:solidFill>
            </a:ln>
          </a:endParaRPr>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CAB6E933-6EF8-4429-80E0-C164B461712D}" type="datetimeFigureOut">
              <a:rPr lang="en-US" smtClean="0"/>
              <a:t>8/22/2012</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F260CA76-C7A3-4F1A-8326-8B951C2095C4}" type="slidenum">
              <a:rPr lang="en-US" smtClean="0"/>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B6E933-6EF8-4429-80E0-C164B461712D}" type="datetimeFigureOut">
              <a:rPr lang="en-US" smtClean="0"/>
              <a:t>8/22/2012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0CA76-C7A3-4F1A-8326-8B951C2095C4}" type="slidenum">
              <a:rPr lang="en-US" smtClean="0"/>
              <a:t>‹#›</a:t>
            </a:fld>
            <a:endParaRPr lang="en-US"/>
          </a:p>
        </p:txBody>
      </p:sp>
    </p:spTree>
  </p:cSld>
  <p:clrMapOvr>
    <a:masterClrMapping/>
  </p:clrMapOvr>
  <p:transition>
    <p:zo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AB6E933-6EF8-4429-80E0-C164B461712D}" type="datetimeFigureOut">
              <a:rPr lang="en-US" smtClean="0"/>
              <a:t>8/22/2012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0CA76-C7A3-4F1A-8326-8B951C2095C4}" type="slidenum">
              <a:rPr lang="en-US" smtClean="0"/>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CAB6E933-6EF8-4429-80E0-C164B461712D}" type="datetimeFigureOut">
              <a:rPr lang="en-US" smtClean="0"/>
              <a:t>8/22/2012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260CA76-C7A3-4F1A-8326-8B951C2095C4}" type="slidenum">
              <a:rPr lang="en-US" smtClean="0"/>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zo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CAB6E933-6EF8-4429-80E0-C164B461712D}" type="datetimeFigureOut">
              <a:rPr lang="en-US" smtClean="0"/>
              <a:t>8/22/2012</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F260CA76-C7A3-4F1A-8326-8B951C2095C4}" type="slidenum">
              <a:rPr lang="en-US" smtClean="0"/>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zo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CAB6E933-6EF8-4429-80E0-C164B461712D}" type="datetimeFigureOut">
              <a:rPr lang="en-US" smtClean="0"/>
              <a:t>8/22/2012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60CA76-C7A3-4F1A-8326-8B951C2095C4}" type="slidenum">
              <a:rPr lang="en-US" smtClean="0"/>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zo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CAB6E933-6EF8-4429-80E0-C164B461712D}" type="datetimeFigureOut">
              <a:rPr lang="en-US" smtClean="0"/>
              <a:t>8/22/2012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260CA76-C7A3-4F1A-8326-8B951C2095C4}" type="slidenum">
              <a:rPr lang="en-US" smtClean="0"/>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zo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AB6E933-6EF8-4429-80E0-C164B461712D}" type="datetimeFigureOut">
              <a:rPr lang="en-US" smtClean="0"/>
              <a:t>8/22/2012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260CA76-C7A3-4F1A-8326-8B951C2095C4}" type="slidenum">
              <a:rPr lang="en-US" smtClean="0"/>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p:zo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B6E933-6EF8-4429-80E0-C164B461712D}" type="datetimeFigureOut">
              <a:rPr lang="en-US" smtClean="0"/>
              <a:t>8/22/2012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260CA76-C7A3-4F1A-8326-8B951C2095C4}" type="slidenum">
              <a:rPr lang="en-US" smtClean="0"/>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transition>
    <p:zo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AB6E933-6EF8-4429-80E0-C164B461712D}" type="datetimeFigureOut">
              <a:rPr lang="en-US" smtClean="0"/>
              <a:t>8/22/2012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60CA76-C7A3-4F1A-8326-8B951C2095C4}"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zo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CAB6E933-6EF8-4429-80E0-C164B461712D}" type="datetimeFigureOut">
              <a:rPr lang="en-US" smtClean="0"/>
              <a:t>8/22/2012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260CA76-C7A3-4F1A-8326-8B951C2095C4}"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zo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CAB6E933-6EF8-4429-80E0-C164B461712D}" type="datetimeFigureOut">
              <a:rPr lang="en-US" smtClean="0"/>
              <a:t>8/22/2012</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F260CA76-C7A3-4F1A-8326-8B951C2095C4}" type="slidenum">
              <a:rPr lang="en-US" smtClean="0"/>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zoom/>
  </p:transition>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opm3online.pmi.org/demo/downloads/PP_OPM3ExecGuide.pdf"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studentsofpm.org/" TargetMode="External"/><Relationship Id="rId2" Type="http://schemas.openxmlformats.org/officeDocument/2006/relationships/hyperlink" Target="http://www.pmi.org/"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pmi.org/"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www.pmi.org/AboutUs/Pages/CodeofEthics.asp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www.infogoal.com/pmc" TargetMode="Externa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4800" dirty="0" smtClean="0"/>
              <a:t>You are Your Projects</a:t>
            </a:r>
            <a:endParaRPr lang="en-US" sz="4800" dirty="0"/>
          </a:p>
        </p:txBody>
      </p:sp>
      <p:sp>
        <p:nvSpPr>
          <p:cNvPr id="3" name="Subtitle 2"/>
          <p:cNvSpPr>
            <a:spLocks noGrp="1"/>
          </p:cNvSpPr>
          <p:nvPr>
            <p:ph type="subTitle" idx="1"/>
          </p:nvPr>
        </p:nvSpPr>
        <p:spPr>
          <a:xfrm>
            <a:off x="1219200" y="5124450"/>
            <a:ext cx="6858000" cy="590550"/>
          </a:xfrm>
        </p:spPr>
        <p:txBody>
          <a:bodyPr>
            <a:noAutofit/>
          </a:bodyPr>
          <a:lstStyle/>
          <a:p>
            <a:r>
              <a:rPr lang="en-US" sz="1600" dirty="0" smtClean="0"/>
              <a:t>IT4020-001Management </a:t>
            </a:r>
            <a:r>
              <a:rPr lang="en-US" sz="1600" dirty="0" smtClean="0"/>
              <a:t>in IT</a:t>
            </a:r>
          </a:p>
          <a:p>
            <a:r>
              <a:rPr lang="en-US" sz="1600" dirty="0" smtClean="0"/>
              <a:t>Chapter One Notes</a:t>
            </a:r>
            <a:endParaRPr lang="en-US" sz="1600" dirty="0"/>
          </a:p>
        </p:txBody>
      </p:sp>
      <p:pic>
        <p:nvPicPr>
          <p:cNvPr id="2050" name="Picture 2" descr="C:\Documents and Settings\User\Local Settings\Temporary Internet Files\Content.IE5\5FS9J2WT\MP900409136[1].jpg"/>
          <p:cNvPicPr>
            <a:picLocks noChangeAspect="1" noChangeArrowheads="1"/>
          </p:cNvPicPr>
          <p:nvPr/>
        </p:nvPicPr>
        <p:blipFill>
          <a:blip r:embed="rId2" cstate="print"/>
          <a:srcRect/>
          <a:stretch>
            <a:fillRect/>
          </a:stretch>
        </p:blipFill>
        <p:spPr bwMode="auto">
          <a:xfrm>
            <a:off x="762000" y="609600"/>
            <a:ext cx="3337921" cy="2644259"/>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Autofit/>
          </a:bodyPr>
          <a:lstStyle/>
          <a:p>
            <a:r>
              <a:rPr lang="en-US" sz="2000" b="1" dirty="0" smtClean="0"/>
              <a:t>OBJ-3 Describe PM and key elements of PM framework, including stakeholders, PM knowledge area, common tools and techniques, and project success</a:t>
            </a:r>
            <a:endParaRPr lang="en-US" sz="2000" dirty="0"/>
          </a:p>
        </p:txBody>
      </p:sp>
      <p:sp>
        <p:nvSpPr>
          <p:cNvPr id="3" name="Content Placeholder 2"/>
          <p:cNvSpPr>
            <a:spLocks noGrp="1"/>
          </p:cNvSpPr>
          <p:nvPr>
            <p:ph sz="quarter" idx="1"/>
          </p:nvPr>
        </p:nvSpPr>
        <p:spPr>
          <a:xfrm>
            <a:off x="457200" y="1752600"/>
            <a:ext cx="8229600" cy="4404360"/>
          </a:xfrm>
        </p:spPr>
        <p:txBody>
          <a:bodyPr>
            <a:normAutofit/>
          </a:bodyPr>
          <a:lstStyle/>
          <a:p>
            <a:r>
              <a:rPr lang="en-US" sz="2400" b="1" dirty="0" smtClean="0"/>
              <a:t>Project management</a:t>
            </a:r>
            <a:r>
              <a:rPr lang="en-US" sz="2400" dirty="0" smtClean="0"/>
              <a:t> is the application of knowledge, skills, tools, and techniques to project activities to meet project requirements. </a:t>
            </a:r>
          </a:p>
          <a:p>
            <a:r>
              <a:rPr lang="en-US" sz="2400" b="1" dirty="0" smtClean="0"/>
              <a:t>Project managers</a:t>
            </a:r>
            <a:r>
              <a:rPr lang="en-US" sz="2400" dirty="0" smtClean="0"/>
              <a:t> must not only strive to meet specific scope, time, cost, and quality goals of projects, they must facilitate the entire process to meet the needs and expectations of the people involved in or affected by project activities.</a:t>
            </a:r>
          </a:p>
          <a:p>
            <a:r>
              <a:rPr lang="en-US" sz="2400" b="1" dirty="0" smtClean="0"/>
              <a:t>Stakeholders</a:t>
            </a:r>
            <a:r>
              <a:rPr lang="en-US" sz="2400" dirty="0" smtClean="0"/>
              <a:t>: people involved in or affected by project activities. What is their need? What are their expectations?</a:t>
            </a:r>
          </a:p>
          <a:p>
            <a:endParaRPr lang="en-US" sz="2400" dirty="0"/>
          </a:p>
        </p:txBody>
      </p:sp>
    </p:spTree>
  </p:cSld>
  <p:clrMapOvr>
    <a:masterClrMapping/>
  </p:clrMapOvr>
  <p:transition>
    <p:zoom/>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Four Core knowledge areas:  (lead to specific project objectives)</a:t>
            </a:r>
            <a:endParaRPr lang="en-US" sz="2400" b="1" dirty="0"/>
          </a:p>
        </p:txBody>
      </p:sp>
      <p:sp>
        <p:nvSpPr>
          <p:cNvPr id="3" name="Content Placeholder 2"/>
          <p:cNvSpPr>
            <a:spLocks noGrp="1"/>
          </p:cNvSpPr>
          <p:nvPr>
            <p:ph sz="quarter" idx="1"/>
          </p:nvPr>
        </p:nvSpPr>
        <p:spPr>
          <a:xfrm>
            <a:off x="457200" y="2362200"/>
            <a:ext cx="8229600" cy="3733800"/>
          </a:xfrm>
        </p:spPr>
        <p:txBody>
          <a:bodyPr>
            <a:normAutofit/>
          </a:bodyPr>
          <a:lstStyle/>
          <a:p>
            <a:pPr lvl="0"/>
            <a:r>
              <a:rPr lang="en-US" dirty="0" smtClean="0"/>
              <a:t>Project scope management-defining and managing work required to complete P</a:t>
            </a:r>
          </a:p>
          <a:p>
            <a:pPr lvl="0"/>
            <a:r>
              <a:rPr lang="en-US" dirty="0" smtClean="0"/>
              <a:t>Project time management-estimating how long it will take to complete steps</a:t>
            </a:r>
          </a:p>
          <a:p>
            <a:pPr lvl="0"/>
            <a:r>
              <a:rPr lang="en-US" dirty="0" smtClean="0"/>
              <a:t>Project cost management-preparing and managing the budget</a:t>
            </a:r>
          </a:p>
          <a:p>
            <a:pPr lvl="0"/>
            <a:r>
              <a:rPr lang="en-US" dirty="0" smtClean="0"/>
              <a:t>Project quality management- ensures project will satisfy stated or implied needs</a:t>
            </a:r>
          </a:p>
          <a:p>
            <a:endParaRPr lang="en-US" dirty="0"/>
          </a:p>
        </p:txBody>
      </p:sp>
    </p:spTree>
  </p:cSld>
  <p:clrMapOvr>
    <a:masterClrMapping/>
  </p:clrMapOvr>
  <p:transition>
    <p:zo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Four facilitating knowledge areas: (processes through which objectives are achieved)</a:t>
            </a:r>
            <a:endParaRPr lang="en-US" sz="2400" b="1" dirty="0"/>
          </a:p>
        </p:txBody>
      </p:sp>
      <p:sp>
        <p:nvSpPr>
          <p:cNvPr id="3" name="Content Placeholder 2"/>
          <p:cNvSpPr>
            <a:spLocks noGrp="1"/>
          </p:cNvSpPr>
          <p:nvPr>
            <p:ph sz="quarter" idx="1"/>
          </p:nvPr>
        </p:nvSpPr>
        <p:spPr>
          <a:xfrm>
            <a:off x="533400" y="2057400"/>
            <a:ext cx="8229600" cy="3733800"/>
          </a:xfrm>
        </p:spPr>
        <p:txBody>
          <a:bodyPr>
            <a:normAutofit/>
          </a:bodyPr>
          <a:lstStyle/>
          <a:p>
            <a:pPr lvl="0"/>
            <a:r>
              <a:rPr lang="en-US" dirty="0" smtClean="0"/>
              <a:t>P Human Resources Management: effective use of people resources</a:t>
            </a:r>
          </a:p>
          <a:p>
            <a:pPr lvl="0"/>
            <a:r>
              <a:rPr lang="en-US" dirty="0" smtClean="0"/>
              <a:t>P Communications Management: Generating, Collecting, Disseminating, and Storing P Info</a:t>
            </a:r>
          </a:p>
          <a:p>
            <a:pPr lvl="0"/>
            <a:r>
              <a:rPr lang="en-US" dirty="0" smtClean="0"/>
              <a:t>P Risk Management: Identifying, Analyzing, and Responding to Risks</a:t>
            </a:r>
          </a:p>
          <a:p>
            <a:pPr lvl="0"/>
            <a:r>
              <a:rPr lang="en-US" dirty="0" smtClean="0"/>
              <a:t>P Procurement: Acquiring or procuring goods and services for a project from outside the organization</a:t>
            </a:r>
            <a:endParaRPr lang="en-US" dirty="0"/>
          </a:p>
        </p:txBody>
      </p:sp>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Project Success</a:t>
            </a:r>
            <a:endParaRPr lang="en-US" dirty="0"/>
          </a:p>
        </p:txBody>
      </p:sp>
      <p:sp>
        <p:nvSpPr>
          <p:cNvPr id="3" name="Content Placeholder 2"/>
          <p:cNvSpPr>
            <a:spLocks noGrp="1"/>
          </p:cNvSpPr>
          <p:nvPr>
            <p:ph sz="quarter" idx="1"/>
          </p:nvPr>
        </p:nvSpPr>
        <p:spPr>
          <a:xfrm>
            <a:off x="533400" y="2514600"/>
            <a:ext cx="8229600" cy="3048000"/>
          </a:xfrm>
        </p:spPr>
        <p:txBody>
          <a:bodyPr>
            <a:normAutofit fontScale="77500" lnSpcReduction="20000"/>
          </a:bodyPr>
          <a:lstStyle/>
          <a:p>
            <a:pPr lvl="0"/>
            <a:r>
              <a:rPr lang="en-US" sz="4600" dirty="0" smtClean="0"/>
              <a:t>Did the project meet scope, time and cost goals?</a:t>
            </a:r>
          </a:p>
          <a:p>
            <a:pPr lvl="0"/>
            <a:r>
              <a:rPr lang="en-US" sz="4600" dirty="0" smtClean="0"/>
              <a:t>Did the project satisfy the customer/sponsor?</a:t>
            </a:r>
          </a:p>
          <a:p>
            <a:pPr lvl="0"/>
            <a:r>
              <a:rPr lang="en-US" sz="4600" dirty="0" smtClean="0"/>
              <a:t>Did the results of the project meet its main objective(s)?</a:t>
            </a:r>
            <a:endParaRPr lang="en-US" dirty="0" smtClean="0"/>
          </a:p>
          <a:p>
            <a:endParaRPr lang="en-US" dirty="0"/>
          </a:p>
        </p:txBody>
      </p:sp>
    </p:spTree>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b="1" dirty="0" smtClean="0"/>
              <a:t>Your Project Just Ended- Was </a:t>
            </a:r>
            <a:r>
              <a:rPr lang="en-US" sz="1800" b="1" dirty="0" smtClean="0"/>
              <a:t>(were) </a:t>
            </a:r>
            <a:r>
              <a:rPr lang="en-US" sz="2800" b="1" dirty="0" smtClean="0"/>
              <a:t>there…?</a:t>
            </a:r>
            <a:endParaRPr lang="en-US" sz="2800" b="1" dirty="0"/>
          </a:p>
        </p:txBody>
      </p:sp>
      <p:sp>
        <p:nvSpPr>
          <p:cNvPr id="3" name="Content Placeholder 2"/>
          <p:cNvSpPr>
            <a:spLocks noGrp="1"/>
          </p:cNvSpPr>
          <p:nvPr>
            <p:ph sz="quarter" idx="1"/>
          </p:nvPr>
        </p:nvSpPr>
        <p:spPr/>
        <p:txBody>
          <a:bodyPr/>
          <a:lstStyle/>
          <a:p>
            <a:pPr lvl="1"/>
            <a:r>
              <a:rPr lang="en-US" dirty="0" smtClean="0"/>
              <a:t>Executive Support</a:t>
            </a:r>
          </a:p>
          <a:p>
            <a:pPr lvl="1"/>
            <a:r>
              <a:rPr lang="en-US" dirty="0" smtClean="0"/>
              <a:t>User Involvement</a:t>
            </a:r>
          </a:p>
          <a:p>
            <a:pPr lvl="1"/>
            <a:r>
              <a:rPr lang="en-US" dirty="0" smtClean="0"/>
              <a:t>Experienced Project Manager(s)</a:t>
            </a:r>
          </a:p>
          <a:p>
            <a:pPr lvl="1"/>
            <a:r>
              <a:rPr lang="en-US" dirty="0" smtClean="0"/>
              <a:t>Clear objectives</a:t>
            </a:r>
          </a:p>
          <a:p>
            <a:pPr lvl="1"/>
            <a:r>
              <a:rPr lang="en-US" dirty="0" smtClean="0"/>
              <a:t>Minimized scope</a:t>
            </a:r>
          </a:p>
          <a:p>
            <a:pPr lvl="1"/>
            <a:r>
              <a:rPr lang="en-US" dirty="0" smtClean="0"/>
              <a:t>Standard Software </a:t>
            </a:r>
            <a:r>
              <a:rPr lang="en-US" dirty="0" err="1" smtClean="0"/>
              <a:t>Infrastucture</a:t>
            </a:r>
            <a:endParaRPr lang="en-US" dirty="0" smtClean="0"/>
          </a:p>
          <a:p>
            <a:pPr lvl="1"/>
            <a:r>
              <a:rPr lang="en-US" dirty="0" smtClean="0"/>
              <a:t>Firm basic requirements</a:t>
            </a:r>
          </a:p>
          <a:p>
            <a:pPr lvl="1"/>
            <a:r>
              <a:rPr lang="en-US" dirty="0" smtClean="0"/>
              <a:t>Formal methodology,</a:t>
            </a:r>
          </a:p>
          <a:p>
            <a:pPr lvl="1"/>
            <a:r>
              <a:rPr lang="en-US" dirty="0" smtClean="0"/>
              <a:t>Reliable estimates</a:t>
            </a:r>
          </a:p>
          <a:p>
            <a:pPr lvl="1"/>
            <a:r>
              <a:rPr lang="en-US" dirty="0" smtClean="0"/>
              <a:t>Other criteria-small milestones</a:t>
            </a:r>
          </a:p>
          <a:p>
            <a:endParaRPr lang="en-US" dirty="0"/>
          </a:p>
        </p:txBody>
      </p:sp>
    </p:spTree>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Autofit/>
          </a:bodyPr>
          <a:lstStyle/>
          <a:p>
            <a:r>
              <a:rPr lang="en-US" sz="2000" b="1" dirty="0" smtClean="0"/>
              <a:t>OBJ-4  Discuss the relationship between project, program, and portfolio management and the contributions they make to enterprise success</a:t>
            </a:r>
            <a:endParaRPr lang="en-US" sz="2000" b="1" dirty="0"/>
          </a:p>
        </p:txBody>
      </p:sp>
      <p:sp>
        <p:nvSpPr>
          <p:cNvPr id="3" name="Content Placeholder 2"/>
          <p:cNvSpPr>
            <a:spLocks noGrp="1"/>
          </p:cNvSpPr>
          <p:nvPr>
            <p:ph sz="quarter" idx="1"/>
          </p:nvPr>
        </p:nvSpPr>
        <p:spPr>
          <a:xfrm>
            <a:off x="457200" y="1981200"/>
            <a:ext cx="8229600" cy="4175760"/>
          </a:xfrm>
        </p:spPr>
        <p:txBody>
          <a:bodyPr>
            <a:normAutofit fontScale="92500"/>
          </a:bodyPr>
          <a:lstStyle/>
          <a:p>
            <a:r>
              <a:rPr lang="en-US" b="1" dirty="0" smtClean="0"/>
              <a:t>A Program </a:t>
            </a:r>
            <a:r>
              <a:rPr lang="en-US" dirty="0" smtClean="0"/>
              <a:t>is a group of projects</a:t>
            </a:r>
          </a:p>
          <a:p>
            <a:r>
              <a:rPr lang="en-US" b="1" dirty="0" smtClean="0"/>
              <a:t>A Program manager </a:t>
            </a:r>
            <a:r>
              <a:rPr lang="en-US" dirty="0" smtClean="0"/>
              <a:t>manages several projects under banner or group</a:t>
            </a:r>
          </a:p>
          <a:p>
            <a:r>
              <a:rPr lang="en-US" b="1" dirty="0" smtClean="0"/>
              <a:t>PORTFOLIO MANAGEMENT-</a:t>
            </a:r>
            <a:r>
              <a:rPr lang="en-US" dirty="0" smtClean="0"/>
              <a:t> organizations group and manage projects and programs as a portfolio of investments that contribute to the organizations success. Projects and programs are selected to meet organizational strategic goals. </a:t>
            </a:r>
          </a:p>
          <a:p>
            <a:r>
              <a:rPr lang="en-US" b="1" dirty="0" smtClean="0"/>
              <a:t>SEE figure at bottom of p18.</a:t>
            </a:r>
            <a:endParaRPr lang="en-US" dirty="0" smtClean="0"/>
          </a:p>
          <a:p>
            <a:r>
              <a:rPr lang="en-US" dirty="0" smtClean="0"/>
              <a:t>See example of PLANVIEW software for portfolio management.</a:t>
            </a:r>
          </a:p>
          <a:p>
            <a:endParaRPr lang="en-US" dirty="0"/>
          </a:p>
        </p:txBody>
      </p:sp>
    </p:spTree>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PMI Organizational Project Management Maturity Model (OPM3) 2003</a:t>
            </a:r>
            <a:endParaRPr lang="en-US" sz="2400" b="1" dirty="0"/>
          </a:p>
        </p:txBody>
      </p:sp>
      <p:sp>
        <p:nvSpPr>
          <p:cNvPr id="3" name="Content Placeholder 2"/>
          <p:cNvSpPr>
            <a:spLocks noGrp="1"/>
          </p:cNvSpPr>
          <p:nvPr>
            <p:ph sz="quarter" idx="1"/>
          </p:nvPr>
        </p:nvSpPr>
        <p:spPr>
          <a:xfrm>
            <a:off x="457200" y="2362200"/>
            <a:ext cx="8229600" cy="3794760"/>
          </a:xfrm>
        </p:spPr>
        <p:txBody>
          <a:bodyPr>
            <a:normAutofit/>
          </a:bodyPr>
          <a:lstStyle/>
          <a:p>
            <a:r>
              <a:rPr lang="en-US" sz="1800" dirty="0" smtClean="0">
                <a:hlinkClick r:id="rId2"/>
              </a:rPr>
              <a:t>http://opm3online.pmi.org/demo/downloads/PP_OPM3ExecGuide.pdf</a:t>
            </a:r>
            <a:r>
              <a:rPr lang="en-US" sz="1800" dirty="0" smtClean="0"/>
              <a:t> </a:t>
            </a:r>
            <a:endParaRPr lang="en-US" sz="1800" dirty="0"/>
          </a:p>
        </p:txBody>
      </p:sp>
      <p:pic>
        <p:nvPicPr>
          <p:cNvPr id="12290" name="Picture 2" descr="C:\Documents and Settings\User\Local Settings\Temporary Internet Files\Content.IE5\0Y6TITVL\MP900448478[1].jpg"/>
          <p:cNvPicPr>
            <a:picLocks noChangeAspect="1" noChangeArrowheads="1"/>
          </p:cNvPicPr>
          <p:nvPr/>
        </p:nvPicPr>
        <p:blipFill>
          <a:blip r:embed="rId3" cstate="print"/>
          <a:srcRect/>
          <a:stretch>
            <a:fillRect/>
          </a:stretch>
        </p:blipFill>
        <p:spPr bwMode="auto">
          <a:xfrm>
            <a:off x="1676400" y="2819400"/>
            <a:ext cx="5105400" cy="3403600"/>
          </a:xfrm>
          <a:prstGeom prst="rect">
            <a:avLst/>
          </a:prstGeom>
          <a:noFill/>
        </p:spPr>
      </p:pic>
    </p:spTree>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Entrepreneurial Workplace Success</a:t>
            </a:r>
            <a:endParaRPr lang="en-US" dirty="0"/>
          </a:p>
        </p:txBody>
      </p:sp>
      <p:sp>
        <p:nvSpPr>
          <p:cNvPr id="3" name="Content Placeholder 2"/>
          <p:cNvSpPr>
            <a:spLocks noGrp="1"/>
          </p:cNvSpPr>
          <p:nvPr>
            <p:ph sz="quarter" idx="1"/>
          </p:nvPr>
        </p:nvSpPr>
        <p:spPr>
          <a:xfrm>
            <a:off x="457200" y="1600200"/>
            <a:ext cx="4495800" cy="4800600"/>
          </a:xfrm>
        </p:spPr>
        <p:txBody>
          <a:bodyPr>
            <a:normAutofit/>
          </a:bodyPr>
          <a:lstStyle/>
          <a:p>
            <a:r>
              <a:rPr lang="en-US" dirty="0" smtClean="0"/>
              <a:t>Are we working on the right projects? In the right areas? Do we have the right resources to be competitive?</a:t>
            </a:r>
          </a:p>
          <a:p>
            <a:r>
              <a:rPr lang="en-US" dirty="0" smtClean="0"/>
              <a:t>Are we carrying out the project well? On time? On budget? Do stakeholders know what they should be doing?</a:t>
            </a:r>
          </a:p>
          <a:p>
            <a:endParaRPr lang="en-US" dirty="0"/>
          </a:p>
        </p:txBody>
      </p:sp>
      <p:pic>
        <p:nvPicPr>
          <p:cNvPr id="11266" name="Picture 2" descr="C:\Documents and Settings\User\Local Settings\Temporary Internet Files\Content.IE5\TU1GKGKO\MP900400027[1].jpg"/>
          <p:cNvPicPr>
            <a:picLocks noChangeAspect="1" noChangeArrowheads="1"/>
          </p:cNvPicPr>
          <p:nvPr/>
        </p:nvPicPr>
        <p:blipFill>
          <a:blip r:embed="rId2" cstate="print"/>
          <a:srcRect/>
          <a:stretch>
            <a:fillRect/>
          </a:stretch>
        </p:blipFill>
        <p:spPr bwMode="auto">
          <a:xfrm>
            <a:off x="4876800" y="1905000"/>
            <a:ext cx="3902256" cy="3131591"/>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066800"/>
          </a:xfrm>
        </p:spPr>
        <p:txBody>
          <a:bodyPr>
            <a:normAutofit/>
          </a:bodyPr>
          <a:lstStyle/>
          <a:p>
            <a:r>
              <a:rPr lang="en-US" sz="2400" b="1" dirty="0" smtClean="0"/>
              <a:t>OBJ-6  Describe the PM profession, history, role of PM Institute (PMI), certification and ethics</a:t>
            </a:r>
            <a:endParaRPr lang="en-US" sz="2400" b="1" dirty="0"/>
          </a:p>
        </p:txBody>
      </p:sp>
      <p:sp>
        <p:nvSpPr>
          <p:cNvPr id="3" name="Content Placeholder 2"/>
          <p:cNvSpPr>
            <a:spLocks noGrp="1"/>
          </p:cNvSpPr>
          <p:nvPr>
            <p:ph sz="quarter" idx="1"/>
          </p:nvPr>
        </p:nvSpPr>
        <p:spPr>
          <a:xfrm>
            <a:off x="457200" y="2133600"/>
            <a:ext cx="8229600" cy="4023360"/>
          </a:xfrm>
        </p:spPr>
        <p:txBody>
          <a:bodyPr>
            <a:normAutofit fontScale="92500" lnSpcReduction="20000"/>
          </a:bodyPr>
          <a:lstStyle/>
          <a:p>
            <a:r>
              <a:rPr lang="en-US" dirty="0" smtClean="0"/>
              <a:t>Modern PM – Manhattan Project 1946</a:t>
            </a:r>
          </a:p>
          <a:p>
            <a:r>
              <a:rPr lang="en-US" dirty="0" smtClean="0"/>
              <a:t>1917 Henry Gantt- listing events and start end dates</a:t>
            </a:r>
          </a:p>
          <a:p>
            <a:r>
              <a:rPr lang="en-US" dirty="0" smtClean="0"/>
              <a:t>1970s software to manage Artemis-complex schedules for airplanes</a:t>
            </a:r>
          </a:p>
          <a:p>
            <a:r>
              <a:rPr lang="en-US" dirty="0" smtClean="0"/>
              <a:t>1990s- Project Management Office (PMO) created to help organizations structure projects</a:t>
            </a:r>
          </a:p>
          <a:p>
            <a:r>
              <a:rPr lang="en-US" dirty="0" smtClean="0"/>
              <a:t>PMP certification </a:t>
            </a:r>
          </a:p>
          <a:p>
            <a:r>
              <a:rPr lang="en-US" dirty="0" smtClean="0"/>
              <a:t>1969- PROJECT MANAGEMENT INSTITUTE (PMI) </a:t>
            </a:r>
          </a:p>
          <a:p>
            <a:pPr lvl="1"/>
            <a:r>
              <a:rPr lang="en-US" u="sng" dirty="0" smtClean="0">
                <a:hlinkClick r:id="rId2"/>
              </a:rPr>
              <a:t>www.pmi.org</a:t>
            </a:r>
            <a:r>
              <a:rPr lang="en-US" dirty="0" smtClean="0"/>
              <a:t>  </a:t>
            </a:r>
          </a:p>
          <a:p>
            <a:pPr lvl="1"/>
            <a:r>
              <a:rPr lang="en-US" dirty="0" smtClean="0"/>
              <a:t>students of PMI at </a:t>
            </a:r>
            <a:r>
              <a:rPr lang="en-US" u="sng" dirty="0" smtClean="0">
                <a:hlinkClick r:id="rId3"/>
              </a:rPr>
              <a:t>www.studentsofpm.org</a:t>
            </a:r>
            <a:r>
              <a:rPr lang="en-US" dirty="0" smtClean="0"/>
              <a:t>    </a:t>
            </a:r>
          </a:p>
          <a:p>
            <a:r>
              <a:rPr lang="en-US" dirty="0" smtClean="0"/>
              <a:t>Certification- 318,000+ in 2008  PMP EXAM</a:t>
            </a:r>
          </a:p>
          <a:p>
            <a:endParaRPr lang="en-US" dirty="0" smtClean="0"/>
          </a:p>
          <a:p>
            <a:endParaRPr lang="en-US" dirty="0"/>
          </a:p>
        </p:txBody>
      </p:sp>
    </p:spTree>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2400" b="1" dirty="0" smtClean="0"/>
              <a:t>Check out the PMI website</a:t>
            </a:r>
            <a:endParaRPr lang="en-US" sz="2400" b="1" dirty="0"/>
          </a:p>
        </p:txBody>
      </p:sp>
      <p:pic>
        <p:nvPicPr>
          <p:cNvPr id="1026" name="Picture 2">
            <a:hlinkClick r:id="rId2"/>
          </p:cNvPr>
          <p:cNvPicPr>
            <a:picLocks noChangeAspect="1" noChangeArrowheads="1"/>
          </p:cNvPicPr>
          <p:nvPr/>
        </p:nvPicPr>
        <p:blipFill>
          <a:blip r:embed="rId3" cstate="print"/>
          <a:srcRect t="18246" r="12632" b="8772"/>
          <a:stretch>
            <a:fillRect/>
          </a:stretch>
        </p:blipFill>
        <p:spPr bwMode="auto">
          <a:xfrm>
            <a:off x="685800" y="1295400"/>
            <a:ext cx="7663962" cy="4801518"/>
          </a:xfrm>
          <a:prstGeom prst="rect">
            <a:avLst/>
          </a:prstGeom>
          <a:noFill/>
          <a:ln w="38100">
            <a:solidFill>
              <a:schemeClr val="tx1"/>
            </a:solidFill>
            <a:miter lim="800000"/>
            <a:headEnd/>
            <a:tailEnd/>
          </a:ln>
        </p:spPr>
      </p:pic>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Mission Statement</a:t>
            </a:r>
            <a:endParaRPr lang="en-US" dirty="0"/>
          </a:p>
        </p:txBody>
      </p:sp>
      <p:sp>
        <p:nvSpPr>
          <p:cNvPr id="5" name="Rectangle 4"/>
          <p:cNvSpPr/>
          <p:nvPr/>
        </p:nvSpPr>
        <p:spPr>
          <a:xfrm>
            <a:off x="2971800" y="1905000"/>
            <a:ext cx="5181600" cy="4154984"/>
          </a:xfrm>
          <a:prstGeom prst="rect">
            <a:avLst/>
          </a:prstGeom>
        </p:spPr>
        <p:txBody>
          <a:bodyPr wrap="square">
            <a:spAutoFit/>
          </a:bodyPr>
          <a:lstStyle/>
          <a:p>
            <a:r>
              <a:rPr lang="en-US" sz="2800" dirty="0"/>
              <a:t>Technology</a:t>
            </a:r>
            <a:r>
              <a:rPr lang="en-US" sz="2400" dirty="0"/>
              <a:t> is woven into almost every facet of our day to day household and workplace life. If technology is </a:t>
            </a:r>
            <a:r>
              <a:rPr lang="en-US" sz="3200" dirty="0">
                <a:solidFill>
                  <a:schemeClr val="accent2">
                    <a:lumMod val="75000"/>
                  </a:schemeClr>
                </a:solidFill>
              </a:rPr>
              <a:t>invisible</a:t>
            </a:r>
            <a:r>
              <a:rPr lang="en-US" sz="2400" dirty="0"/>
              <a:t>, then it is really working. To get to the invisible </a:t>
            </a:r>
            <a:r>
              <a:rPr lang="en-US" sz="2400" dirty="0" smtClean="0"/>
              <a:t>state, </a:t>
            </a:r>
            <a:r>
              <a:rPr lang="en-US" sz="2400" dirty="0"/>
              <a:t>a process took place to design and deploy a </a:t>
            </a:r>
            <a:r>
              <a:rPr lang="en-US" sz="2400" dirty="0" smtClean="0"/>
              <a:t>great system</a:t>
            </a:r>
            <a:r>
              <a:rPr lang="en-US" sz="2400" dirty="0"/>
              <a:t>. </a:t>
            </a:r>
            <a:r>
              <a:rPr lang="en-US" sz="2400" dirty="0" smtClean="0"/>
              <a:t>This requires good </a:t>
            </a:r>
            <a:r>
              <a:rPr lang="en-US" sz="3600" dirty="0"/>
              <a:t>project</a:t>
            </a:r>
            <a:r>
              <a:rPr lang="en-US" sz="2400" dirty="0"/>
              <a:t> managers </a:t>
            </a:r>
            <a:r>
              <a:rPr lang="en-US" sz="2400" dirty="0" smtClean="0"/>
              <a:t>and outstanding successful projects.  That is </a:t>
            </a:r>
            <a:r>
              <a:rPr lang="en-US" sz="2400" dirty="0"/>
              <a:t>what this course is about.</a:t>
            </a:r>
          </a:p>
        </p:txBody>
      </p:sp>
      <p:pic>
        <p:nvPicPr>
          <p:cNvPr id="3074" name="Picture 2" descr="C:\Documents and Settings\User\Local Settings\Temporary Internet Files\Content.IE5\VE5KQWQ0\MP900422996[1].jpg"/>
          <p:cNvPicPr>
            <a:picLocks noChangeAspect="1" noChangeArrowheads="1"/>
          </p:cNvPicPr>
          <p:nvPr/>
        </p:nvPicPr>
        <p:blipFill>
          <a:blip r:embed="rId2" cstate="print"/>
          <a:srcRect/>
          <a:stretch>
            <a:fillRect/>
          </a:stretch>
        </p:blipFill>
        <p:spPr bwMode="auto">
          <a:xfrm>
            <a:off x="457200" y="3810000"/>
            <a:ext cx="1371600" cy="1371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Ethics</a:t>
            </a:r>
            <a:endParaRPr lang="en-US" dirty="0"/>
          </a:p>
        </p:txBody>
      </p:sp>
      <p:sp>
        <p:nvSpPr>
          <p:cNvPr id="3" name="Content Placeholder 2"/>
          <p:cNvSpPr>
            <a:spLocks noGrp="1"/>
          </p:cNvSpPr>
          <p:nvPr>
            <p:ph sz="quarter" idx="1"/>
          </p:nvPr>
        </p:nvSpPr>
        <p:spPr>
          <a:xfrm>
            <a:off x="457200" y="2971800"/>
            <a:ext cx="8229600" cy="2514600"/>
          </a:xfrm>
        </p:spPr>
        <p:txBody>
          <a:bodyPr/>
          <a:lstStyle/>
          <a:p>
            <a:r>
              <a:rPr lang="en-US" dirty="0" smtClean="0"/>
              <a:t>Set of principles that guide our decision making based on personal values of right and wrong. </a:t>
            </a:r>
          </a:p>
          <a:p>
            <a:r>
              <a:rPr lang="en-US" dirty="0" smtClean="0"/>
              <a:t>Ethical decisions generate trust and respect with other people. </a:t>
            </a:r>
          </a:p>
          <a:p>
            <a:r>
              <a:rPr lang="en-US" dirty="0" smtClean="0"/>
              <a:t>PMI Code of Ethics  see page 31 and next slide</a:t>
            </a:r>
          </a:p>
        </p:txBody>
      </p:sp>
      <p:pic>
        <p:nvPicPr>
          <p:cNvPr id="9218" name="Picture 2" descr="C:\Documents and Settings\User\Local Settings\Temporary Internet Files\Content.IE5\C02ZICV4\MP900399432[1].jpg"/>
          <p:cNvPicPr>
            <a:picLocks noChangeAspect="1" noChangeArrowheads="1"/>
          </p:cNvPicPr>
          <p:nvPr/>
        </p:nvPicPr>
        <p:blipFill>
          <a:blip r:embed="rId2" cstate="print"/>
          <a:srcRect/>
          <a:stretch>
            <a:fillRect/>
          </a:stretch>
        </p:blipFill>
        <p:spPr bwMode="auto">
          <a:xfrm>
            <a:off x="3657600" y="152400"/>
            <a:ext cx="3901440" cy="259994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must read…</a:t>
            </a:r>
            <a:endParaRPr lang="en-US" dirty="0"/>
          </a:p>
        </p:txBody>
      </p:sp>
      <p:sp>
        <p:nvSpPr>
          <p:cNvPr id="3" name="Content Placeholder 2"/>
          <p:cNvSpPr>
            <a:spLocks noGrp="1"/>
          </p:cNvSpPr>
          <p:nvPr>
            <p:ph sz="quarter" idx="1"/>
          </p:nvPr>
        </p:nvSpPr>
        <p:spPr>
          <a:xfrm>
            <a:off x="457200" y="1219200"/>
            <a:ext cx="8229600" cy="4800600"/>
          </a:xfrm>
        </p:spPr>
        <p:txBody>
          <a:bodyPr>
            <a:normAutofit fontScale="55000" lnSpcReduction="20000"/>
          </a:bodyPr>
          <a:lstStyle/>
          <a:p>
            <a:pPr>
              <a:buNone/>
            </a:pPr>
            <a:r>
              <a:rPr lang="en-US" b="1" dirty="0" smtClean="0"/>
              <a:t>Project Management Institute </a:t>
            </a:r>
          </a:p>
          <a:p>
            <a:pPr>
              <a:buNone/>
            </a:pPr>
            <a:r>
              <a:rPr lang="en-US" b="1" dirty="0" smtClean="0"/>
              <a:t>Code of Ethics and Professional Conduct </a:t>
            </a:r>
          </a:p>
          <a:p>
            <a:pPr>
              <a:buNone/>
            </a:pPr>
            <a:r>
              <a:rPr lang="en-US" b="1" dirty="0" smtClean="0"/>
              <a:t>CHAPTER 1. VISION AND APPLICABILITY </a:t>
            </a:r>
          </a:p>
          <a:p>
            <a:pPr>
              <a:buNone/>
            </a:pPr>
            <a:r>
              <a:rPr lang="en-US" b="1" dirty="0" smtClean="0"/>
              <a:t>1.1 Vision and Purpose </a:t>
            </a:r>
          </a:p>
          <a:p>
            <a:pPr>
              <a:buNone/>
            </a:pPr>
            <a:r>
              <a:rPr lang="en-US" dirty="0" smtClean="0"/>
              <a:t>As </a:t>
            </a:r>
            <a:r>
              <a:rPr lang="en-US" u="sng" dirty="0" smtClean="0"/>
              <a:t>practitioners of project management, we are committed to doing what is right and honorable. We set high standards for ourselves and we aspire to meet these standards in all aspects of our lives—at work, at home, and in service to our profession. </a:t>
            </a:r>
          </a:p>
          <a:p>
            <a:pPr>
              <a:buNone/>
            </a:pPr>
            <a:r>
              <a:rPr lang="en-US" dirty="0" smtClean="0"/>
              <a:t>This Code of Ethics and Professional Conduct describes the expectations that we have of ourselves and our fellow practitioners in the global project management community. It articulates the ideals to which we aspire as well as the behaviors that are mandatory in our professional and volunteer roles. </a:t>
            </a:r>
          </a:p>
          <a:p>
            <a:pPr>
              <a:buNone/>
            </a:pPr>
            <a:r>
              <a:rPr lang="en-US" dirty="0" smtClean="0"/>
              <a:t>The purpose of this Code is to instill confidence in the project management profession and to help an individual become a better practitioner. We do this by establishing a profession-wide understanding of appropriate behavior. We believe that the credibility and reputation of the project management profession is shaped by the collective conduct of individual practitioners. </a:t>
            </a:r>
          </a:p>
          <a:p>
            <a:pPr>
              <a:buNone/>
            </a:pPr>
            <a:r>
              <a:rPr lang="en-US" dirty="0" smtClean="0"/>
              <a:t>We believe that we can advance our profession, both individually and collectively, by embracing this Code of Ethics and Professional Conduct. We also believe that this Code will assist us in making wise decisions, particularly when faced with difficult situations where we may be asked to compromise our integrity or our values. </a:t>
            </a:r>
          </a:p>
          <a:p>
            <a:pPr>
              <a:buNone/>
            </a:pPr>
            <a:r>
              <a:rPr lang="en-US" dirty="0" smtClean="0"/>
              <a:t>Our hope that this Code of Ethics and Professional Conduct will serve as a catalyst for others to study, deliberate, and write about ethics and values. Further, we hope that this Code will ultimately be used to build upon and evolve our profession.  </a:t>
            </a:r>
          </a:p>
          <a:p>
            <a:pPr>
              <a:buNone/>
            </a:pPr>
            <a:r>
              <a:rPr lang="en-US" dirty="0" smtClean="0">
                <a:hlinkClick r:id="rId2"/>
              </a:rPr>
              <a:t>http://www.pmi.org/AboutUs/Pages/CodeofEthics.aspx</a:t>
            </a:r>
            <a:r>
              <a:rPr lang="en-US" dirty="0" smtClean="0"/>
              <a:t> </a:t>
            </a:r>
          </a:p>
          <a:p>
            <a:pPr>
              <a:buNone/>
            </a:pPr>
            <a:endParaRPr lang="en-US" dirty="0"/>
          </a:p>
        </p:txBody>
      </p:sp>
    </p:spTree>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Tools of the Project Manager</a:t>
            </a:r>
            <a:endParaRPr lang="en-US" dirty="0"/>
          </a:p>
        </p:txBody>
      </p:sp>
      <p:sp>
        <p:nvSpPr>
          <p:cNvPr id="3" name="Content Placeholder 2"/>
          <p:cNvSpPr>
            <a:spLocks noGrp="1"/>
          </p:cNvSpPr>
          <p:nvPr>
            <p:ph sz="quarter" idx="1"/>
          </p:nvPr>
        </p:nvSpPr>
        <p:spPr>
          <a:xfrm>
            <a:off x="457200" y="2667000"/>
            <a:ext cx="8229600" cy="3489960"/>
          </a:xfrm>
        </p:spPr>
        <p:txBody>
          <a:bodyPr/>
          <a:lstStyle/>
          <a:p>
            <a:r>
              <a:rPr lang="en-US" dirty="0" smtClean="0"/>
              <a:t>PM Software- The Project Management Center </a:t>
            </a:r>
            <a:r>
              <a:rPr lang="en-US" u="sng" dirty="0" smtClean="0">
                <a:hlinkClick r:id="rId2"/>
              </a:rPr>
              <a:t>www.infogoal.com/pmc</a:t>
            </a:r>
            <a:r>
              <a:rPr lang="en-US" dirty="0" smtClean="0"/>
              <a:t>  </a:t>
            </a:r>
            <a:r>
              <a:rPr lang="en-US" dirty="0" smtClean="0"/>
              <a:t>lists 300 applications.</a:t>
            </a:r>
            <a:endParaRPr lang="en-US" dirty="0" smtClean="0"/>
          </a:p>
          <a:p>
            <a:r>
              <a:rPr lang="en-US" dirty="0" smtClean="0"/>
              <a:t>Open source</a:t>
            </a:r>
          </a:p>
          <a:p>
            <a:pPr lvl="1"/>
            <a:r>
              <a:rPr lang="en-US" dirty="0" smtClean="0"/>
              <a:t>openworkbench.org   </a:t>
            </a:r>
          </a:p>
          <a:p>
            <a:pPr lvl="1"/>
            <a:r>
              <a:rPr lang="en-US" dirty="0" smtClean="0"/>
              <a:t>dotproject.net  </a:t>
            </a:r>
          </a:p>
          <a:p>
            <a:pPr lvl="1"/>
            <a:r>
              <a:rPr lang="en-US" dirty="0" smtClean="0"/>
              <a:t>taskjuggler.org </a:t>
            </a:r>
          </a:p>
          <a:p>
            <a:r>
              <a:rPr lang="en-US" dirty="0" smtClean="0"/>
              <a:t>Mr. Gates’ Project 2007</a:t>
            </a:r>
          </a:p>
          <a:p>
            <a:endParaRPr lang="en-US" dirty="0"/>
          </a:p>
        </p:txBody>
      </p:sp>
      <p:pic>
        <p:nvPicPr>
          <p:cNvPr id="10242" name="Picture 2" descr="C:\Documents and Settings\User\Local Settings\Temporary Internet Files\Content.IE5\VE5KQWQ0\MP900285126[1].jpg"/>
          <p:cNvPicPr>
            <a:picLocks noChangeAspect="1" noChangeArrowheads="1"/>
          </p:cNvPicPr>
          <p:nvPr/>
        </p:nvPicPr>
        <p:blipFill>
          <a:blip r:embed="rId3" cstate="print"/>
          <a:srcRect/>
          <a:stretch>
            <a:fillRect/>
          </a:stretch>
        </p:blipFill>
        <p:spPr bwMode="auto">
          <a:xfrm>
            <a:off x="4800600" y="3962400"/>
            <a:ext cx="3657600" cy="2401824"/>
          </a:xfrm>
          <a:prstGeom prst="rect">
            <a:avLst/>
          </a:prstGeom>
          <a:ln>
            <a:noFill/>
          </a:ln>
          <a:effectLst>
            <a:outerShdw blurRad="292100" dist="139700" dir="2700000" algn="tl" rotWithShape="0">
              <a:srgbClr val="333333">
                <a:alpha val="65000"/>
              </a:srgbClr>
            </a:outerShdw>
          </a:effectLst>
        </p:spPr>
      </p:pic>
      <p:pic>
        <p:nvPicPr>
          <p:cNvPr id="10243" name="Picture 3" descr="C:\Documents and Settings\User\Local Settings\Temporary Internet Files\Content.IE5\SJK90WU0\MP900408929[1].jpg"/>
          <p:cNvPicPr>
            <a:picLocks noChangeAspect="1" noChangeArrowheads="1"/>
          </p:cNvPicPr>
          <p:nvPr/>
        </p:nvPicPr>
        <p:blipFill>
          <a:blip r:embed="rId4" cstate="print"/>
          <a:srcRect/>
          <a:stretch>
            <a:fillRect/>
          </a:stretch>
        </p:blipFill>
        <p:spPr bwMode="auto">
          <a:xfrm>
            <a:off x="6705600" y="304800"/>
            <a:ext cx="2133600" cy="2133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t>Sources sheet</a:t>
            </a:r>
            <a:endParaRPr lang="en-US" sz="2400" b="1" dirty="0"/>
          </a:p>
        </p:txBody>
      </p:sp>
      <p:sp>
        <p:nvSpPr>
          <p:cNvPr id="3" name="Content Placeholder 2"/>
          <p:cNvSpPr>
            <a:spLocks noGrp="1"/>
          </p:cNvSpPr>
          <p:nvPr>
            <p:ph sz="quarter" idx="1"/>
          </p:nvPr>
        </p:nvSpPr>
        <p:spPr/>
        <p:txBody>
          <a:bodyPr/>
          <a:lstStyle/>
          <a:p>
            <a:r>
              <a:rPr lang="en-US" dirty="0" smtClean="0"/>
              <a:t>Required Text:</a:t>
            </a:r>
            <a:br>
              <a:rPr lang="en-US" dirty="0" smtClean="0"/>
            </a:br>
            <a:r>
              <a:rPr lang="en-US" dirty="0" smtClean="0"/>
              <a:t>TITLE: Information Technology Project Management </a:t>
            </a:r>
            <a:br>
              <a:rPr lang="en-US" dirty="0" smtClean="0"/>
            </a:br>
            <a:r>
              <a:rPr lang="en-US" dirty="0" smtClean="0"/>
              <a:t>AUTHOR: </a:t>
            </a:r>
            <a:r>
              <a:rPr lang="en-US" dirty="0" err="1" smtClean="0"/>
              <a:t>Schwalbe</a:t>
            </a:r>
            <a:r>
              <a:rPr lang="en-US" dirty="0" smtClean="0"/>
              <a:t/>
            </a:r>
            <a:br>
              <a:rPr lang="en-US" dirty="0" smtClean="0"/>
            </a:br>
            <a:r>
              <a:rPr lang="en-US" dirty="0" smtClean="0"/>
              <a:t>EDITION: 6th </a:t>
            </a:r>
            <a:br>
              <a:rPr lang="en-US" dirty="0" smtClean="0"/>
            </a:br>
            <a:r>
              <a:rPr lang="en-US" dirty="0" smtClean="0"/>
              <a:t>COPYRIGHT YEAR: 2010</a:t>
            </a:r>
            <a:br>
              <a:rPr lang="en-US" dirty="0" smtClean="0"/>
            </a:br>
            <a:r>
              <a:rPr lang="en-US" dirty="0" smtClean="0"/>
              <a:t>PUBLISHER: Course Technology</a:t>
            </a:r>
          </a:p>
          <a:p>
            <a:r>
              <a:rPr lang="en-US" dirty="0" smtClean="0"/>
              <a:t>Available in your CAS bookstore and </a:t>
            </a:r>
            <a:r>
              <a:rPr lang="en-US" dirty="0" smtClean="0"/>
              <a:t>online</a:t>
            </a:r>
            <a:endParaRPr lang="en-US" dirty="0" smtClean="0"/>
          </a:p>
        </p:txBody>
      </p:sp>
    </p:spTree>
  </p:cSld>
  <p:clrMapOvr>
    <a:masterClrMapping/>
  </p:clrMapOvr>
  <p:transition>
    <p:zoom/>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Chapter One - Objectives</a:t>
            </a:r>
            <a:endParaRPr lang="en-US" dirty="0"/>
          </a:p>
        </p:txBody>
      </p:sp>
      <p:sp>
        <p:nvSpPr>
          <p:cNvPr id="4" name="Content Placeholder 3"/>
          <p:cNvSpPr>
            <a:spLocks noGrp="1"/>
          </p:cNvSpPr>
          <p:nvPr>
            <p:ph sz="quarter" idx="1"/>
          </p:nvPr>
        </p:nvSpPr>
        <p:spPr/>
        <p:txBody>
          <a:bodyPr>
            <a:normAutofit/>
          </a:bodyPr>
          <a:lstStyle/>
          <a:p>
            <a:pPr lvl="0"/>
            <a:r>
              <a:rPr lang="en-US" sz="2200" dirty="0" smtClean="0"/>
              <a:t>Understand the need for better project management, especially for information technology projects</a:t>
            </a:r>
          </a:p>
          <a:p>
            <a:pPr lvl="0"/>
            <a:r>
              <a:rPr lang="en-US" sz="2200" dirty="0" smtClean="0"/>
              <a:t>Explain what a project is, provide examples, list attributes, and list triple constraint of PM</a:t>
            </a:r>
          </a:p>
          <a:p>
            <a:pPr lvl="0"/>
            <a:r>
              <a:rPr lang="en-US" sz="2200" dirty="0" smtClean="0"/>
              <a:t>Describe PM and key elements of PM framework, including stakeholders, PM knowledge area, common tools and techniques, and project success</a:t>
            </a:r>
          </a:p>
          <a:p>
            <a:pPr lvl="0"/>
            <a:r>
              <a:rPr lang="en-US" sz="2200" dirty="0" smtClean="0"/>
              <a:t>Discuss the relationship between project, program, and portfolio management and the contributions they make to enterprise success</a:t>
            </a:r>
          </a:p>
          <a:p>
            <a:pPr lvl="0"/>
            <a:r>
              <a:rPr lang="en-US" sz="2200" dirty="0" smtClean="0"/>
              <a:t>Describe what Project Mangers do, what skills they need, and what the career field is like</a:t>
            </a:r>
          </a:p>
          <a:p>
            <a:pPr lvl="0"/>
            <a:r>
              <a:rPr lang="en-US" sz="2200" dirty="0" smtClean="0"/>
              <a:t>Describe the PM profession, history, role of PM Institute (PMI), certification and ethics</a:t>
            </a:r>
          </a:p>
          <a:p>
            <a:endParaRPr lang="en-US" dirty="0"/>
          </a:p>
        </p:txBody>
      </p:sp>
    </p:spTree>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295400"/>
          </a:xfrm>
        </p:spPr>
        <p:txBody>
          <a:bodyPr>
            <a:noAutofit/>
          </a:bodyPr>
          <a:lstStyle/>
          <a:p>
            <a:r>
              <a:rPr lang="en-US" sz="2200" b="1" dirty="0" smtClean="0"/>
              <a:t>OBJ-1 Intro Facts (2) Understand the need for better project management, especially for information technology projects</a:t>
            </a:r>
            <a:endParaRPr lang="en-US" sz="2200" b="1" dirty="0"/>
          </a:p>
        </p:txBody>
      </p:sp>
      <p:sp>
        <p:nvSpPr>
          <p:cNvPr id="3" name="Content Placeholder 2"/>
          <p:cNvSpPr>
            <a:spLocks noGrp="1"/>
          </p:cNvSpPr>
          <p:nvPr>
            <p:ph sz="quarter" idx="1"/>
          </p:nvPr>
        </p:nvSpPr>
        <p:spPr>
          <a:xfrm>
            <a:off x="457200" y="2057400"/>
            <a:ext cx="6705600" cy="4099560"/>
          </a:xfrm>
        </p:spPr>
        <p:txBody>
          <a:bodyPr>
            <a:normAutofit/>
          </a:bodyPr>
          <a:lstStyle/>
          <a:p>
            <a:r>
              <a:rPr lang="en-US" dirty="0" smtClean="0"/>
              <a:t>2008 IT Global Spending $2.4 Trillion</a:t>
            </a:r>
          </a:p>
          <a:p>
            <a:r>
              <a:rPr lang="en-US" dirty="0" smtClean="0"/>
              <a:t>4 million workers in 2008 United States (2.3% unemployment)</a:t>
            </a:r>
          </a:p>
          <a:p>
            <a:r>
              <a:rPr lang="en-US" dirty="0" smtClean="0"/>
              <a:t>Average Compensation PM manager   100,000+</a:t>
            </a:r>
          </a:p>
          <a:p>
            <a:r>
              <a:rPr lang="en-US" dirty="0" smtClean="0"/>
              <a:t>CHAOS Report 1995 Standish Group,</a:t>
            </a:r>
          </a:p>
          <a:p>
            <a:pPr lvl="1"/>
            <a:r>
              <a:rPr lang="en-US" dirty="0" smtClean="0"/>
              <a:t> Overall Success rate of 8,380 projects was only 16.2% </a:t>
            </a:r>
          </a:p>
          <a:p>
            <a:pPr lvl="1"/>
            <a:r>
              <a:rPr lang="en-US" dirty="0" smtClean="0"/>
              <a:t> 31% of projects cancelled before completion.</a:t>
            </a:r>
          </a:p>
          <a:p>
            <a:endParaRPr lang="en-US" dirty="0"/>
          </a:p>
        </p:txBody>
      </p:sp>
      <p:pic>
        <p:nvPicPr>
          <p:cNvPr id="4098" name="Picture 2" descr="C:\Documents and Settings\User\Local Settings\Temporary Internet Files\Content.IE5\FJHQZTEN\MP900423017[1].jpg"/>
          <p:cNvPicPr>
            <a:picLocks noChangeAspect="1" noChangeArrowheads="1"/>
          </p:cNvPicPr>
          <p:nvPr/>
        </p:nvPicPr>
        <p:blipFill>
          <a:blip r:embed="rId2" cstate="print"/>
          <a:srcRect l="37500" r="16667"/>
          <a:stretch>
            <a:fillRect/>
          </a:stretch>
        </p:blipFill>
        <p:spPr bwMode="auto">
          <a:xfrm>
            <a:off x="7086600" y="2362200"/>
            <a:ext cx="1676400" cy="36576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Why use project management?</a:t>
            </a:r>
            <a:endParaRPr lang="en-US" b="1" dirty="0"/>
          </a:p>
        </p:txBody>
      </p:sp>
      <p:sp>
        <p:nvSpPr>
          <p:cNvPr id="3" name="Content Placeholder 2"/>
          <p:cNvSpPr>
            <a:spLocks noGrp="1"/>
          </p:cNvSpPr>
          <p:nvPr>
            <p:ph sz="quarter" idx="1"/>
          </p:nvPr>
        </p:nvSpPr>
        <p:spPr/>
        <p:txBody>
          <a:bodyPr/>
          <a:lstStyle/>
          <a:p>
            <a:pPr lvl="0"/>
            <a:r>
              <a:rPr lang="en-US" dirty="0" smtClean="0"/>
              <a:t>Better control of financial, physical and human resources</a:t>
            </a:r>
          </a:p>
          <a:p>
            <a:pPr lvl="0"/>
            <a:r>
              <a:rPr lang="en-US" dirty="0" smtClean="0"/>
              <a:t>Improved customer relations</a:t>
            </a:r>
          </a:p>
          <a:p>
            <a:pPr lvl="0"/>
            <a:r>
              <a:rPr lang="en-US" dirty="0" smtClean="0"/>
              <a:t>Shorter development times</a:t>
            </a:r>
          </a:p>
          <a:p>
            <a:pPr lvl="0"/>
            <a:r>
              <a:rPr lang="en-US" dirty="0" smtClean="0"/>
              <a:t>Lower costs and improved productivity</a:t>
            </a:r>
          </a:p>
          <a:p>
            <a:pPr lvl="0"/>
            <a:r>
              <a:rPr lang="en-US" dirty="0" smtClean="0"/>
              <a:t>Higher quality and increased reliability</a:t>
            </a:r>
          </a:p>
          <a:p>
            <a:pPr lvl="0"/>
            <a:r>
              <a:rPr lang="en-US" dirty="0" smtClean="0"/>
              <a:t>Higher profit margins</a:t>
            </a:r>
          </a:p>
          <a:p>
            <a:pPr lvl="0"/>
            <a:r>
              <a:rPr lang="en-US" dirty="0" smtClean="0"/>
              <a:t>Better internal coordination</a:t>
            </a:r>
          </a:p>
          <a:p>
            <a:pPr lvl="0"/>
            <a:r>
              <a:rPr lang="en-US" dirty="0" smtClean="0"/>
              <a:t>Positive impact on meeting strategic goals</a:t>
            </a:r>
          </a:p>
          <a:p>
            <a:pPr lvl="0"/>
            <a:r>
              <a:rPr lang="en-US" dirty="0" smtClean="0"/>
              <a:t>Higher worker morale</a:t>
            </a:r>
          </a:p>
          <a:p>
            <a:endParaRPr lang="en-US" dirty="0"/>
          </a:p>
        </p:txBody>
      </p:sp>
    </p:spTree>
  </p:cSld>
  <p:clrMapOvr>
    <a:masterClrMapping/>
  </p:clrMapOvr>
  <p:transition>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sz="2200" b="1" dirty="0" smtClean="0"/>
              <a:t>OBJ-2 Explain what a project is, provide examples, list attributes, and list triple constraint of PM</a:t>
            </a:r>
            <a:endParaRPr lang="en-US" sz="2200" dirty="0"/>
          </a:p>
        </p:txBody>
      </p:sp>
      <p:sp>
        <p:nvSpPr>
          <p:cNvPr id="3" name="Content Placeholder 2"/>
          <p:cNvSpPr>
            <a:spLocks noGrp="1"/>
          </p:cNvSpPr>
          <p:nvPr>
            <p:ph sz="quarter" idx="1"/>
          </p:nvPr>
        </p:nvSpPr>
        <p:spPr>
          <a:xfrm>
            <a:off x="457200" y="1828800"/>
            <a:ext cx="8305800" cy="2286000"/>
          </a:xfrm>
        </p:spPr>
        <p:txBody>
          <a:bodyPr>
            <a:normAutofit/>
          </a:bodyPr>
          <a:lstStyle/>
          <a:p>
            <a:r>
              <a:rPr lang="en-US" dirty="0" smtClean="0"/>
              <a:t>PROJECT Definition:  A temporary endeavor undertaken to create a unique product service or result. Operations is work done to sustain the business. Projects end when finished.</a:t>
            </a:r>
          </a:p>
          <a:p>
            <a:r>
              <a:rPr lang="en-US" dirty="0" smtClean="0"/>
              <a:t>Project examples on pages 4-5.</a:t>
            </a:r>
          </a:p>
          <a:p>
            <a:endParaRPr lang="en-US" dirty="0" smtClean="0"/>
          </a:p>
          <a:p>
            <a:endParaRPr lang="en-US" dirty="0"/>
          </a:p>
        </p:txBody>
      </p:sp>
      <p:pic>
        <p:nvPicPr>
          <p:cNvPr id="6146" name="Picture 2" descr="C:\Documents and Settings\User\Local Settings\Temporary Internet Files\Content.IE5\FJHQZTEN\MP900423068[1].jpg"/>
          <p:cNvPicPr>
            <a:picLocks noChangeAspect="1" noChangeArrowheads="1"/>
          </p:cNvPicPr>
          <p:nvPr/>
        </p:nvPicPr>
        <p:blipFill>
          <a:blip r:embed="rId2" cstate="print"/>
          <a:srcRect t="51111" b="12222"/>
          <a:stretch>
            <a:fillRect/>
          </a:stretch>
        </p:blipFill>
        <p:spPr bwMode="auto">
          <a:xfrm>
            <a:off x="1828800" y="4191000"/>
            <a:ext cx="5489749" cy="2010944"/>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A Project’s Attributes</a:t>
            </a:r>
            <a:endParaRPr lang="en-US" dirty="0"/>
          </a:p>
        </p:txBody>
      </p:sp>
      <p:sp>
        <p:nvSpPr>
          <p:cNvPr id="3" name="Content Placeholder 2"/>
          <p:cNvSpPr>
            <a:spLocks noGrp="1"/>
          </p:cNvSpPr>
          <p:nvPr>
            <p:ph sz="quarter" idx="1"/>
          </p:nvPr>
        </p:nvSpPr>
        <p:spPr>
          <a:xfrm>
            <a:off x="457200" y="1219200"/>
            <a:ext cx="5334000" cy="4937760"/>
          </a:xfrm>
        </p:spPr>
        <p:txBody>
          <a:bodyPr/>
          <a:lstStyle/>
          <a:p>
            <a:pPr lvl="1"/>
            <a:r>
              <a:rPr lang="en-US" dirty="0" smtClean="0"/>
              <a:t>Has unique purpose and well defined objective</a:t>
            </a:r>
          </a:p>
          <a:p>
            <a:pPr lvl="1"/>
            <a:r>
              <a:rPr lang="en-US" dirty="0" smtClean="0"/>
              <a:t>Is temporary-has beginning and end</a:t>
            </a:r>
          </a:p>
          <a:p>
            <a:pPr lvl="1"/>
            <a:r>
              <a:rPr lang="en-US" dirty="0" smtClean="0"/>
              <a:t>Is developed using progressive elaboration. Project are further defined in increments</a:t>
            </a:r>
          </a:p>
          <a:p>
            <a:pPr lvl="1"/>
            <a:r>
              <a:rPr lang="en-US" dirty="0" smtClean="0"/>
              <a:t>Requires resources , often from various areas PEOPLE SOFTWARE HARDWARE</a:t>
            </a:r>
          </a:p>
          <a:p>
            <a:pPr lvl="1"/>
            <a:r>
              <a:rPr lang="en-US" dirty="0" smtClean="0"/>
              <a:t>Has primary customer or sponsor</a:t>
            </a:r>
          </a:p>
          <a:p>
            <a:pPr lvl="1"/>
            <a:r>
              <a:rPr lang="en-US" dirty="0" smtClean="0"/>
              <a:t>Has moments of uncertainty</a:t>
            </a:r>
            <a:endParaRPr lang="en-US" dirty="0"/>
          </a:p>
        </p:txBody>
      </p:sp>
      <p:pic>
        <p:nvPicPr>
          <p:cNvPr id="5122" name="Picture 2" descr="C:\Documents and Settings\User\Local Settings\Temporary Internet Files\Content.IE5\MC2JOUSE\MP900422965[1].jpg"/>
          <p:cNvPicPr>
            <a:picLocks noChangeAspect="1" noChangeArrowheads="1"/>
          </p:cNvPicPr>
          <p:nvPr/>
        </p:nvPicPr>
        <p:blipFill>
          <a:blip r:embed="rId2" cstate="print"/>
          <a:srcRect/>
          <a:stretch>
            <a:fillRect/>
          </a:stretch>
        </p:blipFill>
        <p:spPr bwMode="auto">
          <a:xfrm>
            <a:off x="5638800" y="2057400"/>
            <a:ext cx="3048000" cy="3048000"/>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The Triple Constraint (Plus One)</a:t>
            </a:r>
            <a:endParaRPr lang="en-US" dirty="0"/>
          </a:p>
        </p:txBody>
      </p:sp>
      <p:sp>
        <p:nvSpPr>
          <p:cNvPr id="3" name="Content Placeholder 2"/>
          <p:cNvSpPr>
            <a:spLocks noGrp="1"/>
          </p:cNvSpPr>
          <p:nvPr>
            <p:ph sz="quarter" idx="1"/>
          </p:nvPr>
        </p:nvSpPr>
        <p:spPr/>
        <p:txBody>
          <a:bodyPr/>
          <a:lstStyle/>
          <a:p>
            <a:pPr lvl="0"/>
            <a:r>
              <a:rPr lang="en-US" dirty="0" smtClean="0"/>
              <a:t>SCOPE:  What work will be done, what will result, how verified?</a:t>
            </a:r>
          </a:p>
          <a:p>
            <a:pPr lvl="0"/>
            <a:r>
              <a:rPr lang="en-US" dirty="0" smtClean="0"/>
              <a:t>TIME:  How long will it take? Project’s Schedule? Team track performance? Approve Changes?</a:t>
            </a:r>
          </a:p>
          <a:p>
            <a:pPr lvl="0"/>
            <a:r>
              <a:rPr lang="en-US" dirty="0" smtClean="0"/>
              <a:t>COST:  What should it cost, What is the budget, How tracked? Who can change budget?</a:t>
            </a:r>
          </a:p>
          <a:p>
            <a:pPr lvl="0"/>
            <a:r>
              <a:rPr lang="en-US" dirty="0" smtClean="0"/>
              <a:t>QUALITY:  Consumer satisfaction</a:t>
            </a:r>
          </a:p>
          <a:p>
            <a:endParaRPr lang="en-US" dirty="0"/>
          </a:p>
        </p:txBody>
      </p:sp>
      <p:cxnSp>
        <p:nvCxnSpPr>
          <p:cNvPr id="5" name="Straight Arrow Connector 4"/>
          <p:cNvCxnSpPr/>
          <p:nvPr/>
        </p:nvCxnSpPr>
        <p:spPr>
          <a:xfrm rot="10800000">
            <a:off x="4572000" y="5638800"/>
            <a:ext cx="1675606" cy="794"/>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rot="16200000" flipV="1">
            <a:off x="5295106" y="4687094"/>
            <a:ext cx="1829594" cy="75406"/>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6248400" y="5638800"/>
            <a:ext cx="1828800" cy="685800"/>
          </a:xfrm>
          <a:prstGeom prst="straightConnector1">
            <a:avLst/>
          </a:prstGeom>
          <a:ln w="5715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zo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609600"/>
          </a:xfrm>
        </p:spPr>
        <p:txBody>
          <a:bodyPr>
            <a:normAutofit/>
          </a:bodyPr>
          <a:lstStyle/>
          <a:p>
            <a:r>
              <a:rPr lang="en-US" sz="2800" b="1" dirty="0" smtClean="0"/>
              <a:t>Triple Constraints</a:t>
            </a:r>
            <a:endParaRPr lang="en-US" sz="2800" b="1" dirty="0"/>
          </a:p>
        </p:txBody>
      </p:sp>
      <p:graphicFrame>
        <p:nvGraphicFramePr>
          <p:cNvPr id="6" name="Content Placeholder 5"/>
          <p:cNvGraphicFramePr>
            <a:graphicFrameLocks noGrp="1"/>
          </p:cNvGraphicFramePr>
          <p:nvPr>
            <p:ph sz="quarter" idx="1"/>
          </p:nvPr>
        </p:nvGraphicFramePr>
        <p:xfrm>
          <a:off x="304800" y="990600"/>
          <a:ext cx="8458200" cy="5089525"/>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6553200" y="1295400"/>
            <a:ext cx="2209800" cy="2819400"/>
          </a:xfrm>
          <a:prstGeom prst="rect">
            <a:avLst/>
          </a:prstGeom>
        </p:spPr>
        <p:txBody>
          <a:bodyPr vert="horz">
            <a:normAutofit fontScale="92500" lnSpcReduction="20000"/>
          </a:bodyPr>
          <a:lstStyle/>
          <a:p>
            <a:pPr marL="274320" marR="0" lvl="0" indent="-274320" algn="l" defTabSz="914400" rtl="0" eaLnBrk="1" fontAlgn="auto" latinLnBrk="0" hangingPunct="1">
              <a:lnSpc>
                <a:spcPct val="100000"/>
              </a:lnSpc>
              <a:spcBef>
                <a:spcPts val="600"/>
              </a:spcBef>
              <a:spcAft>
                <a:spcPts val="0"/>
              </a:spcAft>
              <a:buClr>
                <a:schemeClr val="accent1"/>
              </a:buClr>
              <a:buSzPct val="76000"/>
              <a:buFont typeface="Wingdings 3"/>
              <a:buChar char=""/>
              <a:tabLst/>
              <a:defRPr/>
            </a:pPr>
            <a:r>
              <a:rPr kumimoji="0" lang="en-US" sz="1200" b="0" i="0" u="none" strike="noStrike" kern="1200" cap="none" spc="0" normalizeH="0" baseline="0" noProof="0" smtClean="0">
                <a:ln>
                  <a:noFill/>
                </a:ln>
                <a:solidFill>
                  <a:schemeClr val="tx1"/>
                </a:solidFill>
                <a:effectLst/>
                <a:uLnTx/>
                <a:uFillTx/>
                <a:latin typeface="+mn-lt"/>
                <a:ea typeface="+mn-ea"/>
                <a:cs typeface="+mn-cs"/>
              </a:rPr>
              <a:t>SCOPE</a:t>
            </a:r>
          </a:p>
          <a:p>
            <a:pPr marL="548640" marR="0" lvl="1" indent="-274320" algn="l" defTabSz="914400" rtl="0" eaLnBrk="1" fontAlgn="auto" latinLnBrk="0" hangingPunct="1">
              <a:lnSpc>
                <a:spcPct val="100000"/>
              </a:lnSpc>
              <a:spcBef>
                <a:spcPts val="500"/>
              </a:spcBef>
              <a:spcAft>
                <a:spcPts val="0"/>
              </a:spcAft>
              <a:buClr>
                <a:schemeClr val="accent2"/>
              </a:buClr>
              <a:buSzPct val="76000"/>
              <a:buFont typeface="Wingdings 3"/>
              <a:buChar char=""/>
              <a:tabLst/>
              <a:defRPr/>
            </a:pPr>
            <a:r>
              <a:rPr kumimoji="0" lang="en-US" sz="1200" b="0" i="0" u="none" strike="noStrike" kern="1200" cap="none" spc="0" normalizeH="0" baseline="0" noProof="0" smtClean="0">
                <a:ln>
                  <a:noFill/>
                </a:ln>
                <a:solidFill>
                  <a:schemeClr val="tx2"/>
                </a:solidFill>
                <a:effectLst/>
                <a:uLnTx/>
                <a:uFillTx/>
                <a:latin typeface="+mn-lt"/>
                <a:ea typeface="+mn-ea"/>
                <a:cs typeface="+mn-cs"/>
              </a:rPr>
              <a:t>Design 4-444</a:t>
            </a:r>
          </a:p>
          <a:p>
            <a:pPr marL="822960" marR="0" lvl="2" indent="-228600" algn="l" defTabSz="914400" rtl="0" eaLnBrk="1" fontAlgn="auto" latinLnBrk="0" hangingPunct="1">
              <a:lnSpc>
                <a:spcPct val="100000"/>
              </a:lnSpc>
              <a:spcBef>
                <a:spcPts val="500"/>
              </a:spcBef>
              <a:spcAft>
                <a:spcPts val="0"/>
              </a:spcAft>
              <a:buClr>
                <a:schemeClr val="bg1">
                  <a:shade val="50000"/>
                </a:schemeClr>
              </a:buClr>
              <a:buSzPct val="76000"/>
              <a:buFont typeface="Wingdings 3"/>
              <a:buChar char=""/>
              <a:tabLst/>
              <a:defRPr/>
            </a:pPr>
            <a:r>
              <a:rPr kumimoji="0" lang="en-US" sz="1100" b="0" i="0" u="none" strike="noStrike" kern="1200" cap="none" spc="0" normalizeH="0" baseline="0" noProof="0" smtClean="0">
                <a:ln>
                  <a:noFill/>
                </a:ln>
                <a:solidFill>
                  <a:schemeClr val="tx1"/>
                </a:solidFill>
                <a:effectLst/>
                <a:uLnTx/>
                <a:uFillTx/>
                <a:latin typeface="+mn-lt"/>
                <a:ea typeface="+mn-ea"/>
                <a:cs typeface="+mn-cs"/>
              </a:rPr>
              <a:t>Design Part A</a:t>
            </a:r>
          </a:p>
          <a:p>
            <a:pPr marL="822960" marR="0" lvl="2" indent="-228600" algn="l" defTabSz="914400" rtl="0" eaLnBrk="1" fontAlgn="auto" latinLnBrk="0" hangingPunct="1">
              <a:lnSpc>
                <a:spcPct val="100000"/>
              </a:lnSpc>
              <a:spcBef>
                <a:spcPts val="500"/>
              </a:spcBef>
              <a:spcAft>
                <a:spcPts val="0"/>
              </a:spcAft>
              <a:buClr>
                <a:schemeClr val="bg1">
                  <a:shade val="50000"/>
                </a:schemeClr>
              </a:buClr>
              <a:buSzPct val="76000"/>
              <a:buFont typeface="Wingdings 3"/>
              <a:buChar char=""/>
              <a:tabLst/>
              <a:defRPr/>
            </a:pPr>
            <a:r>
              <a:rPr kumimoji="0" lang="en-US" sz="1100" b="0" i="0" u="none" strike="noStrike" kern="1200" cap="none" spc="0" normalizeH="0" baseline="0" noProof="0" smtClean="0">
                <a:ln>
                  <a:noFill/>
                </a:ln>
                <a:solidFill>
                  <a:schemeClr val="tx1"/>
                </a:solidFill>
                <a:effectLst/>
                <a:uLnTx/>
                <a:uFillTx/>
                <a:latin typeface="+mn-lt"/>
                <a:ea typeface="+mn-ea"/>
                <a:cs typeface="+mn-cs"/>
              </a:rPr>
              <a:t>Design Part B</a:t>
            </a:r>
          </a:p>
          <a:p>
            <a:pPr marL="822960" marR="0" lvl="2" indent="-228600" algn="l" defTabSz="914400" rtl="0" eaLnBrk="1" fontAlgn="auto" latinLnBrk="0" hangingPunct="1">
              <a:lnSpc>
                <a:spcPct val="100000"/>
              </a:lnSpc>
              <a:spcBef>
                <a:spcPts val="500"/>
              </a:spcBef>
              <a:spcAft>
                <a:spcPts val="0"/>
              </a:spcAft>
              <a:buClr>
                <a:schemeClr val="bg1">
                  <a:shade val="50000"/>
                </a:schemeClr>
              </a:buClr>
              <a:buSzPct val="76000"/>
              <a:buFont typeface="Wingdings 3"/>
              <a:buChar char=""/>
              <a:tabLst/>
              <a:defRPr/>
            </a:pPr>
            <a:r>
              <a:rPr kumimoji="0" lang="en-US" sz="1100" b="0" i="0" u="none" strike="noStrike" kern="1200" cap="none" spc="0" normalizeH="0" baseline="0" noProof="0" smtClean="0">
                <a:ln>
                  <a:noFill/>
                </a:ln>
                <a:solidFill>
                  <a:schemeClr val="tx1"/>
                </a:solidFill>
                <a:effectLst/>
                <a:uLnTx/>
                <a:uFillTx/>
                <a:latin typeface="+mn-lt"/>
                <a:ea typeface="+mn-ea"/>
                <a:cs typeface="+mn-cs"/>
              </a:rPr>
              <a:t>Design Part C</a:t>
            </a:r>
          </a:p>
          <a:p>
            <a:pPr marL="548640" marR="0" lvl="1" indent="-274320" algn="l" defTabSz="914400" rtl="0" eaLnBrk="1" fontAlgn="auto" latinLnBrk="0" hangingPunct="1">
              <a:lnSpc>
                <a:spcPct val="100000"/>
              </a:lnSpc>
              <a:spcBef>
                <a:spcPts val="500"/>
              </a:spcBef>
              <a:spcAft>
                <a:spcPts val="0"/>
              </a:spcAft>
              <a:buClr>
                <a:schemeClr val="accent2"/>
              </a:buClr>
              <a:buSzPct val="76000"/>
              <a:buFont typeface="Wingdings 3"/>
              <a:buChar char=""/>
              <a:tabLst/>
              <a:defRPr/>
            </a:pPr>
            <a:r>
              <a:rPr kumimoji="0" lang="en-US" sz="1200" b="0" i="0" u="none" strike="noStrike" kern="1200" cap="none" spc="0" normalizeH="0" baseline="0" noProof="0" smtClean="0">
                <a:ln>
                  <a:noFill/>
                </a:ln>
                <a:solidFill>
                  <a:schemeClr val="tx2"/>
                </a:solidFill>
                <a:effectLst/>
                <a:uLnTx/>
                <a:uFillTx/>
                <a:latin typeface="+mn-lt"/>
                <a:ea typeface="+mn-ea"/>
                <a:cs typeface="+mn-cs"/>
              </a:rPr>
              <a:t>Build Part A</a:t>
            </a:r>
          </a:p>
          <a:p>
            <a:pPr marL="822960" marR="0" lvl="2" indent="-228600" algn="l" defTabSz="914400" rtl="0" eaLnBrk="1" fontAlgn="auto" latinLnBrk="0" hangingPunct="1">
              <a:lnSpc>
                <a:spcPct val="100000"/>
              </a:lnSpc>
              <a:spcBef>
                <a:spcPts val="500"/>
              </a:spcBef>
              <a:spcAft>
                <a:spcPts val="0"/>
              </a:spcAft>
              <a:buClr>
                <a:schemeClr val="bg1">
                  <a:shade val="50000"/>
                </a:schemeClr>
              </a:buClr>
              <a:buSzPct val="76000"/>
              <a:buFont typeface="Wingdings 3"/>
              <a:buChar char=""/>
              <a:tabLst/>
              <a:defRPr/>
            </a:pPr>
            <a:r>
              <a:rPr kumimoji="0" lang="en-US" sz="1100" b="0" i="0" u="none" strike="noStrike" kern="1200" cap="none" spc="0" normalizeH="0" baseline="0" noProof="0" smtClean="0">
                <a:ln>
                  <a:noFill/>
                </a:ln>
                <a:solidFill>
                  <a:schemeClr val="tx1"/>
                </a:solidFill>
                <a:effectLst/>
                <a:uLnTx/>
                <a:uFillTx/>
                <a:latin typeface="+mn-lt"/>
                <a:ea typeface="+mn-ea"/>
                <a:cs typeface="+mn-cs"/>
              </a:rPr>
              <a:t>Test Part A</a:t>
            </a:r>
          </a:p>
          <a:p>
            <a:pPr marL="548640" marR="0" lvl="1" indent="-274320" algn="l" defTabSz="914400" rtl="0" eaLnBrk="1" fontAlgn="auto" latinLnBrk="0" hangingPunct="1">
              <a:lnSpc>
                <a:spcPct val="100000"/>
              </a:lnSpc>
              <a:spcBef>
                <a:spcPts val="500"/>
              </a:spcBef>
              <a:spcAft>
                <a:spcPts val="0"/>
              </a:spcAft>
              <a:buClr>
                <a:schemeClr val="accent2"/>
              </a:buClr>
              <a:buSzPct val="76000"/>
              <a:buFont typeface="Wingdings 3"/>
              <a:buChar char=""/>
              <a:tabLst/>
              <a:defRPr/>
            </a:pPr>
            <a:r>
              <a:rPr kumimoji="0" lang="en-US" sz="1200" b="0" i="0" u="none" strike="noStrike" kern="1200" cap="none" spc="0" normalizeH="0" baseline="0" noProof="0" smtClean="0">
                <a:ln>
                  <a:noFill/>
                </a:ln>
                <a:solidFill>
                  <a:schemeClr val="tx2"/>
                </a:solidFill>
                <a:effectLst/>
                <a:uLnTx/>
                <a:uFillTx/>
                <a:latin typeface="+mn-lt"/>
                <a:ea typeface="+mn-ea"/>
                <a:cs typeface="+mn-cs"/>
              </a:rPr>
              <a:t>Build Part B</a:t>
            </a:r>
          </a:p>
          <a:p>
            <a:pPr marL="822960" marR="0" lvl="2" indent="-228600" algn="l" defTabSz="914400" rtl="0" eaLnBrk="1" fontAlgn="auto" latinLnBrk="0" hangingPunct="1">
              <a:lnSpc>
                <a:spcPct val="100000"/>
              </a:lnSpc>
              <a:spcBef>
                <a:spcPts val="500"/>
              </a:spcBef>
              <a:spcAft>
                <a:spcPts val="0"/>
              </a:spcAft>
              <a:buClr>
                <a:schemeClr val="bg1">
                  <a:shade val="50000"/>
                </a:schemeClr>
              </a:buClr>
              <a:buSzPct val="76000"/>
              <a:buFont typeface="Wingdings 3"/>
              <a:buChar char=""/>
              <a:tabLst/>
              <a:defRPr/>
            </a:pPr>
            <a:r>
              <a:rPr kumimoji="0" lang="en-US" sz="1100" b="0" i="0" u="none" strike="noStrike" kern="1200" cap="none" spc="0" normalizeH="0" baseline="0" noProof="0" smtClean="0">
                <a:ln>
                  <a:noFill/>
                </a:ln>
                <a:solidFill>
                  <a:schemeClr val="tx1"/>
                </a:solidFill>
                <a:effectLst/>
                <a:uLnTx/>
                <a:uFillTx/>
                <a:latin typeface="+mn-lt"/>
                <a:ea typeface="+mn-ea"/>
                <a:cs typeface="+mn-cs"/>
              </a:rPr>
              <a:t>Test Part B</a:t>
            </a:r>
          </a:p>
          <a:p>
            <a:pPr marL="548640" marR="0" lvl="1" indent="-274320" algn="l" defTabSz="914400" rtl="0" eaLnBrk="1" fontAlgn="auto" latinLnBrk="0" hangingPunct="1">
              <a:lnSpc>
                <a:spcPct val="100000"/>
              </a:lnSpc>
              <a:spcBef>
                <a:spcPts val="500"/>
              </a:spcBef>
              <a:spcAft>
                <a:spcPts val="0"/>
              </a:spcAft>
              <a:buClr>
                <a:schemeClr val="accent2"/>
              </a:buClr>
              <a:buSzPct val="76000"/>
              <a:buFont typeface="Wingdings 3"/>
              <a:buChar char=""/>
              <a:tabLst/>
              <a:defRPr/>
            </a:pPr>
            <a:r>
              <a:rPr kumimoji="0" lang="en-US" sz="1200" b="0" i="0" u="none" strike="noStrike" kern="1200" cap="none" spc="0" normalizeH="0" baseline="0" noProof="0" smtClean="0">
                <a:ln>
                  <a:noFill/>
                </a:ln>
                <a:solidFill>
                  <a:schemeClr val="tx2"/>
                </a:solidFill>
                <a:effectLst/>
                <a:uLnTx/>
                <a:uFillTx/>
                <a:latin typeface="+mn-lt"/>
                <a:ea typeface="+mn-ea"/>
                <a:cs typeface="+mn-cs"/>
              </a:rPr>
              <a:t>Build Part C</a:t>
            </a:r>
          </a:p>
          <a:p>
            <a:pPr marL="822960" marR="0" lvl="2" indent="-228600" algn="l" defTabSz="914400" rtl="0" eaLnBrk="1" fontAlgn="auto" latinLnBrk="0" hangingPunct="1">
              <a:lnSpc>
                <a:spcPct val="100000"/>
              </a:lnSpc>
              <a:spcBef>
                <a:spcPts val="500"/>
              </a:spcBef>
              <a:spcAft>
                <a:spcPts val="0"/>
              </a:spcAft>
              <a:buClr>
                <a:schemeClr val="bg1">
                  <a:shade val="50000"/>
                </a:schemeClr>
              </a:buClr>
              <a:buSzPct val="76000"/>
              <a:buFont typeface="Wingdings 3"/>
              <a:buChar char=""/>
              <a:tabLst/>
              <a:defRPr/>
            </a:pPr>
            <a:r>
              <a:rPr kumimoji="0" lang="en-US" sz="1100" b="0" i="0" u="none" strike="noStrike" kern="1200" cap="none" spc="0" normalizeH="0" baseline="0" noProof="0" smtClean="0">
                <a:ln>
                  <a:noFill/>
                </a:ln>
                <a:solidFill>
                  <a:schemeClr val="tx1"/>
                </a:solidFill>
                <a:effectLst/>
                <a:uLnTx/>
                <a:uFillTx/>
                <a:latin typeface="+mn-lt"/>
                <a:ea typeface="+mn-ea"/>
                <a:cs typeface="+mn-cs"/>
              </a:rPr>
              <a:t>Test Part C</a:t>
            </a:r>
          </a:p>
          <a:p>
            <a:pPr marL="548640" marR="0" lvl="1" indent="-274320" algn="l" defTabSz="914400" rtl="0" eaLnBrk="1" fontAlgn="auto" latinLnBrk="0" hangingPunct="1">
              <a:lnSpc>
                <a:spcPct val="100000"/>
              </a:lnSpc>
              <a:spcBef>
                <a:spcPts val="500"/>
              </a:spcBef>
              <a:spcAft>
                <a:spcPts val="0"/>
              </a:spcAft>
              <a:buClr>
                <a:schemeClr val="accent2"/>
              </a:buClr>
              <a:buSzPct val="76000"/>
              <a:buFont typeface="Wingdings 3"/>
              <a:buChar char=""/>
              <a:tabLst/>
              <a:defRPr/>
            </a:pPr>
            <a:r>
              <a:rPr kumimoji="0" lang="en-US" sz="1200" b="0" i="0" u="none" strike="noStrike" kern="1200" cap="none" spc="0" normalizeH="0" baseline="0" noProof="0" smtClean="0">
                <a:ln>
                  <a:noFill/>
                </a:ln>
                <a:solidFill>
                  <a:schemeClr val="tx2"/>
                </a:solidFill>
                <a:effectLst/>
                <a:uLnTx/>
                <a:uFillTx/>
                <a:latin typeface="+mn-lt"/>
                <a:ea typeface="+mn-ea"/>
                <a:cs typeface="+mn-cs"/>
              </a:rPr>
              <a:t>Run A B C simultaneous mode</a:t>
            </a:r>
          </a:p>
          <a:p>
            <a:pPr marL="822960" marR="0" lvl="2" indent="-228600" algn="l" defTabSz="914400" rtl="0" eaLnBrk="1" fontAlgn="auto" latinLnBrk="0" hangingPunct="1">
              <a:lnSpc>
                <a:spcPct val="100000"/>
              </a:lnSpc>
              <a:spcBef>
                <a:spcPts val="500"/>
              </a:spcBef>
              <a:spcAft>
                <a:spcPts val="0"/>
              </a:spcAft>
              <a:buClr>
                <a:schemeClr val="bg1">
                  <a:shade val="50000"/>
                </a:schemeClr>
              </a:buClr>
              <a:buSzPct val="76000"/>
              <a:buFont typeface="Wingdings 3"/>
              <a:buChar char=""/>
              <a:tabLst/>
              <a:defRPr/>
            </a:pPr>
            <a:r>
              <a:rPr kumimoji="0" lang="en-US" sz="1100" b="0" i="0" u="none" strike="noStrike" kern="1200" cap="none" spc="0" normalizeH="0" baseline="0" noProof="0" smtClean="0">
                <a:ln>
                  <a:noFill/>
                </a:ln>
                <a:solidFill>
                  <a:schemeClr val="tx1"/>
                </a:solidFill>
                <a:effectLst/>
                <a:uLnTx/>
                <a:uFillTx/>
                <a:latin typeface="+mn-lt"/>
                <a:ea typeface="+mn-ea"/>
                <a:cs typeface="+mn-cs"/>
              </a:rPr>
              <a:t>Test ABC</a:t>
            </a:r>
            <a:endParaRPr kumimoji="0" lang="en-US" sz="20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ransition>
    <p:zoom/>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612</TotalTime>
  <Words>1389</Words>
  <Application>Microsoft Office PowerPoint</Application>
  <PresentationFormat>On-screen Show (4:3)</PresentationFormat>
  <Paragraphs>134</Paragraphs>
  <Slides>23</Slides>
  <Notes>0</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Origin</vt:lpstr>
      <vt:lpstr>You are Your Projects</vt:lpstr>
      <vt:lpstr>Mission Statement</vt:lpstr>
      <vt:lpstr>Chapter One - Objectives</vt:lpstr>
      <vt:lpstr>OBJ-1 Intro Facts (2) Understand the need for better project management, especially for information technology projects</vt:lpstr>
      <vt:lpstr>Why use project management?</vt:lpstr>
      <vt:lpstr>OBJ-2 Explain what a project is, provide examples, list attributes, and list triple constraint of PM</vt:lpstr>
      <vt:lpstr>A Project’s Attributes</vt:lpstr>
      <vt:lpstr>The Triple Constraint (Plus One)</vt:lpstr>
      <vt:lpstr>Triple Constraints</vt:lpstr>
      <vt:lpstr>OBJ-3 Describe PM and key elements of PM framework, including stakeholders, PM knowledge area, common tools and techniques, and project success</vt:lpstr>
      <vt:lpstr>Four Core knowledge areas:  (lead to specific project objectives)</vt:lpstr>
      <vt:lpstr>Four facilitating knowledge areas: (processes through which objectives are achieved)</vt:lpstr>
      <vt:lpstr>Project Success</vt:lpstr>
      <vt:lpstr>Your Project Just Ended- Was (were) there…?</vt:lpstr>
      <vt:lpstr>OBJ-4  Discuss the relationship between project, program, and portfolio management and the contributions they make to enterprise success</vt:lpstr>
      <vt:lpstr>PMI Organizational Project Management Maturity Model (OPM3) 2003</vt:lpstr>
      <vt:lpstr>Entrepreneurial Workplace Success</vt:lpstr>
      <vt:lpstr>OBJ-6  Describe the PM profession, history, role of PM Institute (PMI), certification and ethics</vt:lpstr>
      <vt:lpstr>Check out the PMI website</vt:lpstr>
      <vt:lpstr>Ethics</vt:lpstr>
      <vt:lpstr>A must read…</vt:lpstr>
      <vt:lpstr>Tools of the Project Manager</vt:lpstr>
      <vt:lpstr>Sources sheet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 are Your Projects</dc:title>
  <dc:creator>User</dc:creator>
  <cp:lastModifiedBy>TheTomeWriter</cp:lastModifiedBy>
  <cp:revision>30</cp:revision>
  <dcterms:created xsi:type="dcterms:W3CDTF">2010-06-22T14:12:53Z</dcterms:created>
  <dcterms:modified xsi:type="dcterms:W3CDTF">2012-08-23T01:56:54Z</dcterms:modified>
</cp:coreProperties>
</file>