
<file path=[Content_Types].xml><?xml version="1.0" encoding="utf-8"?>
<Types xmlns="http://schemas.openxmlformats.org/package/2006/content-types">
  <Default Extension="emf" ContentType="image/x-emf"/>
  <Default Extension="flv" ContentType="video/unknown"/>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20" r:id="rId2"/>
    <p:sldMasterId id="2147483733" r:id="rId3"/>
    <p:sldMasterId id="2147483746" r:id="rId4"/>
    <p:sldMasterId id="2147483759" r:id="rId5"/>
    <p:sldMasterId id="2147483772" r:id="rId6"/>
    <p:sldMasterId id="2147483798" r:id="rId7"/>
    <p:sldMasterId id="2147483811" r:id="rId8"/>
  </p:sldMasterIdLst>
  <p:notesMasterIdLst>
    <p:notesMasterId r:id="rId36"/>
  </p:notesMasterIdLst>
  <p:sldIdLst>
    <p:sldId id="256" r:id="rId9"/>
    <p:sldId id="264" r:id="rId10"/>
    <p:sldId id="265" r:id="rId11"/>
    <p:sldId id="259" r:id="rId12"/>
    <p:sldId id="279" r:id="rId13"/>
    <p:sldId id="258" r:id="rId14"/>
    <p:sldId id="267" r:id="rId15"/>
    <p:sldId id="266" r:id="rId16"/>
    <p:sldId id="268" r:id="rId17"/>
    <p:sldId id="269" r:id="rId18"/>
    <p:sldId id="270" r:id="rId19"/>
    <p:sldId id="278" r:id="rId20"/>
    <p:sldId id="271" r:id="rId21"/>
    <p:sldId id="277" r:id="rId22"/>
    <p:sldId id="262" r:id="rId23"/>
    <p:sldId id="263" r:id="rId24"/>
    <p:sldId id="280" r:id="rId25"/>
    <p:sldId id="281" r:id="rId26"/>
    <p:sldId id="282" r:id="rId27"/>
    <p:sldId id="283" r:id="rId28"/>
    <p:sldId id="261" r:id="rId29"/>
    <p:sldId id="272" r:id="rId30"/>
    <p:sldId id="273" r:id="rId31"/>
    <p:sldId id="274" r:id="rId32"/>
    <p:sldId id="275" r:id="rId33"/>
    <p:sldId id="257" r:id="rId34"/>
    <p:sldId id="276"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Relationships xmlns="http://schemas.openxmlformats.org/package/2006/relationships">
  <Relationship Id="rId1" Type="http://schemas.openxmlformats.org/officeDocument/2006/relationships/slideMaster" Target="slideMasters/slideMaster1.xml"/>
  <Relationship Id="rId10" Type="http://schemas.openxmlformats.org/officeDocument/2006/relationships/slide" Target="slides/slide2.xml"/>
  <Relationship Id="rId11" Type="http://schemas.openxmlformats.org/officeDocument/2006/relationships/slide" Target="slides/slide3.xml"/>
  <Relationship Id="rId12" Type="http://schemas.openxmlformats.org/officeDocument/2006/relationships/slide" Target="slides/slide4.xml"/>
  <Relationship Id="rId13" Type="http://schemas.openxmlformats.org/officeDocument/2006/relationships/slide" Target="slides/slide5.xml"/>
  <Relationship Id="rId14" Type="http://schemas.openxmlformats.org/officeDocument/2006/relationships/slide" Target="slides/slide6.xml"/>
  <Relationship Id="rId15" Type="http://schemas.openxmlformats.org/officeDocument/2006/relationships/slide" Target="slides/slide7.xml"/>
  <Relationship Id="rId16" Type="http://schemas.openxmlformats.org/officeDocument/2006/relationships/slide" Target="slides/slide8.xml"/>
  <Relationship Id="rId17" Type="http://schemas.openxmlformats.org/officeDocument/2006/relationships/slide" Target="slides/slide9.xml"/>
  <Relationship Id="rId18" Type="http://schemas.openxmlformats.org/officeDocument/2006/relationships/slide" Target="slides/slide10.xml"/>
  <Relationship Id="rId19" Type="http://schemas.openxmlformats.org/officeDocument/2006/relationships/slide" Target="slides/slide11.xml"/>
  <Relationship Id="rId2" Type="http://schemas.openxmlformats.org/officeDocument/2006/relationships/slideMaster" Target="slideMasters/slideMaster2.xml"/>
  <Relationship Id="rId20" Type="http://schemas.openxmlformats.org/officeDocument/2006/relationships/slide" Target="slides/slide12.xml"/>
  <Relationship Id="rId21" Type="http://schemas.openxmlformats.org/officeDocument/2006/relationships/slide" Target="slides/slide13.xml"/>
  <Relationship Id="rId22" Type="http://schemas.openxmlformats.org/officeDocument/2006/relationships/slide" Target="slides/slide14.xml"/>
  <Relationship Id="rId23" Type="http://schemas.openxmlformats.org/officeDocument/2006/relationships/slide" Target="slides/slide15.xml"/>
  <Relationship Id="rId24" Type="http://schemas.openxmlformats.org/officeDocument/2006/relationships/slide" Target="slides/slide16.xml"/>
  <Relationship Id="rId25" Type="http://schemas.openxmlformats.org/officeDocument/2006/relationships/slide" Target="slides/slide17.xml"/>
  <Relationship Id="rId26" Type="http://schemas.openxmlformats.org/officeDocument/2006/relationships/slide" Target="slides/slide18.xml"/>
  <Relationship Id="rId27" Type="http://schemas.openxmlformats.org/officeDocument/2006/relationships/slide" Target="slides/slide19.xml"/>
  <Relationship Id="rId28" Type="http://schemas.openxmlformats.org/officeDocument/2006/relationships/slide" Target="slides/slide20.xml"/>
  <Relationship Id="rId29" Type="http://schemas.openxmlformats.org/officeDocument/2006/relationships/slide" Target="slides/slide21.xml"/>
  <Relationship Id="rId3" Type="http://schemas.openxmlformats.org/officeDocument/2006/relationships/slideMaster" Target="slideMasters/slideMaster3.xml"/>
  <Relationship Id="rId30" Type="http://schemas.openxmlformats.org/officeDocument/2006/relationships/slide" Target="slides/slide22.xml"/>
  <Relationship Id="rId31" Type="http://schemas.openxmlformats.org/officeDocument/2006/relationships/slide" Target="slides/slide23.xml"/>
  <Relationship Id="rId32" Type="http://schemas.openxmlformats.org/officeDocument/2006/relationships/slide" Target="slides/slide24.xml"/>
  <Relationship Id="rId33" Type="http://schemas.openxmlformats.org/officeDocument/2006/relationships/slide" Target="slides/slide25.xml"/>
  <Relationship Id="rId34" Type="http://schemas.openxmlformats.org/officeDocument/2006/relationships/slide" Target="slides/slide26.xml"/>
  <Relationship Id="rId35" Type="http://schemas.openxmlformats.org/officeDocument/2006/relationships/slide" Target="slides/slide27.xml"/>
  <Relationship Id="rId36" Type="http://schemas.openxmlformats.org/officeDocument/2006/relationships/notesMaster" Target="notesMasters/notesMaster1.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heme" Target="theme/theme1.xml"/>
  <Relationship Id="rId4" Type="http://schemas.openxmlformats.org/officeDocument/2006/relationships/slideMaster" Target="slideMasters/slideMaster4.xml"/>
  <Relationship Id="rId40" Type="http://schemas.openxmlformats.org/officeDocument/2006/relationships/tableStyles" Target="tableStyles.xml"/>
  <Relationship Id="rId5" Type="http://schemas.openxmlformats.org/officeDocument/2006/relationships/slideMaster" Target="slideMasters/slideMaster5.xml"/>
  <Relationship Id="rId6" Type="http://schemas.openxmlformats.org/officeDocument/2006/relationships/slideMaster" Target="slideMasters/slideMaster6.xml"/>
  <Relationship Id="rId7" Type="http://schemas.openxmlformats.org/officeDocument/2006/relationships/slideMaster" Target="slideMasters/slideMaster7.xml"/>
  <Relationship Id="rId8" Type="http://schemas.openxmlformats.org/officeDocument/2006/relationships/slideMaster" Target="slideMasters/slideMaster8.xml"/>
  <Relationship Id="rId9" Type="http://schemas.openxmlformats.org/officeDocument/2006/relationships/slide" Target="slides/slide1.xml"/>
</Relationships>

</file>

<file path=ppt/notesMasters/_rels/notesMaster1.xml.rels><?xml version="1.0" encoding="UTF-8"?>

<Relationships xmlns="http://schemas.openxmlformats.org/package/2006/relationships">
  <Relationship Id="rId1" Type="http://schemas.openxmlformats.org/officeDocument/2006/relationships/theme" Target="../theme/theme9.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FD8E0C-64AC-482C-921E-2A1026457D13}" type="datetimeFigureOut">
              <a:rPr lang="en-US" smtClean="0"/>
              <a:pPr/>
              <a:t>24/09/2015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0907A7-FFAE-4026-BD97-E7E7CAD9397D}" type="slidenum">
              <a:rPr lang="en-US" smtClean="0"/>
              <a:pPr/>
              <a:t>‹#›</a:t>
            </a:fld>
            <a:endParaRPr lang="en-US"/>
          </a:p>
        </p:txBody>
      </p:sp>
    </p:spTree>
    <p:extLst>
      <p:ext uri="{BB962C8B-B14F-4D97-AF65-F5344CB8AC3E}">
        <p14:creationId xmlns:p14="http://schemas.microsoft.com/office/powerpoint/2010/main" xmlns="" val="3415322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http://www.engineering.com/Videos/VideoPlayer/tabid/4627/VideoId/1538/Ford-Pinto-Commercial.aspx</a:t>
            </a:r>
          </a:p>
          <a:p>
            <a:r>
              <a:rPr lang="en-US" dirty="0" smtClean="0"/>
              <a:t>http://viralvideos.mobi/video/8Oc6s-9FToA/Ford-Pinto-vs-Japan-s-Best-1977-TV-commercial-with-Jackie-Stewart.html</a:t>
            </a:r>
            <a:endParaRPr lang="en-US" dirty="0"/>
          </a:p>
        </p:txBody>
      </p:sp>
      <p:sp>
        <p:nvSpPr>
          <p:cNvPr id="4" name="Slide Number Placeholder 3"/>
          <p:cNvSpPr>
            <a:spLocks noGrp="1"/>
          </p:cNvSpPr>
          <p:nvPr>
            <p:ph type="sldNum" sz="quarter" idx="10"/>
          </p:nvPr>
        </p:nvSpPr>
        <p:spPr/>
        <p:txBody>
          <a:bodyPr/>
          <a:lstStyle/>
          <a:p>
            <a:fld id="{C70907A7-FFAE-4026-BD97-E7E7CAD9397D}" type="slidenum">
              <a:rPr lang="en-US" smtClean="0"/>
              <a:pPr/>
              <a:t>5</a:t>
            </a:fld>
            <a:endParaRPr lang="en-US"/>
          </a:p>
        </p:txBody>
      </p:sp>
    </p:spTree>
    <p:extLst>
      <p:ext uri="{BB962C8B-B14F-4D97-AF65-F5344CB8AC3E}">
        <p14:creationId xmlns:p14="http://schemas.microsoft.com/office/powerpoint/2010/main" xmlns="" val="928255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0907A7-FFAE-4026-BD97-E7E7CAD9397D}" type="slidenum">
              <a:rPr lang="en-US" smtClean="0"/>
              <a:pPr/>
              <a:t>14</a:t>
            </a:fld>
            <a:endParaRPr lang="en-US"/>
          </a:p>
        </p:txBody>
      </p:sp>
    </p:spTree>
    <p:extLst>
      <p:ext uri="{BB962C8B-B14F-4D97-AF65-F5344CB8AC3E}">
        <p14:creationId xmlns:p14="http://schemas.microsoft.com/office/powerpoint/2010/main" xmlns="" val="3433419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6AC13B-EB30-4BCE-8CD8-27ED731AF7D8}" type="slidenum">
              <a:rPr lang="en-US">
                <a:solidFill>
                  <a:prstClr val="black"/>
                </a:solidFill>
              </a:rPr>
              <a:pPr/>
              <a:t>22</a:t>
            </a:fld>
            <a:endParaRPr lang="en-US">
              <a:solidFill>
                <a:prstClr val="black"/>
              </a:solidFill>
            </a:endParaRPr>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a:lstStyle/>
          <a:p>
            <a:r>
              <a:rPr lang="en-US"/>
              <a:t>Moral Issues in Business,  W. Shaw &amp; V. Barry. Copyright 2001</a:t>
            </a:r>
          </a:p>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C5D141-4979-4A0D-9117-0873E9E2A64D}" type="slidenum">
              <a:rPr lang="en-US">
                <a:solidFill>
                  <a:prstClr val="black"/>
                </a:solidFill>
              </a:rPr>
              <a:pPr/>
              <a:t>23</a:t>
            </a:fld>
            <a:endParaRPr lang="en-US">
              <a:solidFill>
                <a:prstClr val="black"/>
              </a:solidFill>
            </a:endParaRPr>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p:txBody>
          <a:bodyPr/>
          <a:lstStyle/>
          <a:p>
            <a:r>
              <a:rPr lang="en-US"/>
              <a:t>Moral Issues in Business,  W. Shaw &amp; V. Barry. Copyright 2001</a:t>
            </a:r>
          </a:p>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9AFF55-08C3-4484-A8AB-D82D149CEE7A}" type="slidenum">
              <a:rPr lang="en-US">
                <a:solidFill>
                  <a:prstClr val="black"/>
                </a:solidFill>
              </a:rPr>
              <a:pPr/>
              <a:t>24</a:t>
            </a:fld>
            <a:endParaRPr lang="en-US">
              <a:solidFill>
                <a:prstClr val="black"/>
              </a:solidFill>
            </a:endParaRPr>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r>
              <a:rPr lang="en-US"/>
              <a:t>Moral Issues in Business,  W. Shaw &amp; V. Barry. Copyright 2001</a:t>
            </a:r>
          </a:p>
        </p:txBody>
      </p:sp>
    </p:spTree>
  </p:cSld>
  <p:clrMapOvr>
    <a:masterClrMapping/>
  </p:clrMapOvr>
</p:notes>
</file>

<file path=ppt/slideLayouts/_rels/slideLayout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3.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5.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37.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49.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1.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73.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85.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
  <Relationship Id="rId1" Type="http://schemas.openxmlformats.org/officeDocument/2006/relationships/slideMaster" Target="../slideMasters/slideMaster8.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406020"/>
            <a:ext cx="6172199" cy="2251579"/>
          </a:xfrm>
        </p:spPr>
        <p:txBody>
          <a:bodyPr lIns="0" rIns="0" anchor="t">
            <a:noAutofit/>
          </a:bodyPr>
          <a:lstStyle>
            <a:lvl1pPr>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1066800" y="3905864"/>
            <a:ext cx="6172200" cy="1123336"/>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529516D5-388E-46F8-9B32-DAE69E91EAF1}" type="datetimeFigureOut">
              <a:rPr lang="en-US" smtClean="0"/>
              <a:pPr/>
              <a:t>24/09/2015</a:t>
            </a:fld>
            <a:endParaRPr lang="en-US"/>
          </a:p>
        </p:txBody>
      </p:sp>
      <p:sp>
        <p:nvSpPr>
          <p:cNvPr id="8" name="Slide Number Placeholder 7"/>
          <p:cNvSpPr>
            <a:spLocks noGrp="1"/>
          </p:cNvSpPr>
          <p:nvPr>
            <p:ph type="sldNum" sz="quarter" idx="11"/>
          </p:nvPr>
        </p:nvSpPr>
        <p:spPr/>
        <p:txBody>
          <a:bodyPr/>
          <a:lstStyle/>
          <a:p>
            <a:fld id="{A5B7C804-8962-413F-8BCA-FA47CF4949E0}"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454400" y="1554480"/>
            <a:ext cx="4222308" cy="388620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9516D5-388E-46F8-9B32-DAE69E91EAF1}" type="datetimeFigureOut">
              <a:rPr lang="en-US" smtClean="0"/>
              <a:pPr/>
              <a:t>24/09/2015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7C804-8962-413F-8BCA-FA47CF4949E0}"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9848" y="1554480"/>
            <a:ext cx="2075688" cy="3886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456432" y="1554480"/>
            <a:ext cx="4224528" cy="3886200"/>
          </a:xfrm>
        </p:spPr>
        <p:txBody>
          <a:bodyPr vert="eaVert"/>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9516D5-388E-46F8-9B32-DAE69E91EAF1}" type="datetimeFigureOut">
              <a:rPr lang="en-US" smtClean="0"/>
              <a:pPr/>
              <a:t>24/09/2015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7C804-8962-413F-8BCA-FA47CF4949E0}"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3A906A4-ED4A-4662-AE6E-699D4C53C46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9936964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578FD9C-7C24-44D7-A184-6BF51308F1D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7956687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78CE4BA-0304-4064-9A11-119F2AC08A9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440674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A687CA5-24EC-48A6-B490-EE9C41D02E4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580986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38E8207C-466D-4B70-B799-8B1B185A3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11902442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80921C2A-C53C-4F83-86FB-8D74E1C039C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5724248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FC212F56-E940-45B2-88AF-0B8A2C51B25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4566221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AA55CB1-A997-401D-B5E3-820196F616A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2508078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456432" y="1545336"/>
            <a:ext cx="4224528"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8"/>
          <p:cNvSpPr>
            <a:spLocks noGrp="1"/>
          </p:cNvSpPr>
          <p:nvPr>
            <p:ph type="dt" sz="half" idx="14"/>
          </p:nvPr>
        </p:nvSpPr>
        <p:spPr/>
        <p:txBody>
          <a:bodyPr/>
          <a:lstStyle/>
          <a:p>
            <a:fld id="{529516D5-388E-46F8-9B32-DAE69E91EAF1}" type="datetimeFigureOut">
              <a:rPr lang="en-US" smtClean="0"/>
              <a:pPr/>
              <a:t>24/09/2015</a:t>
            </a:fld>
            <a:endParaRPr lang="en-US"/>
          </a:p>
        </p:txBody>
      </p:sp>
      <p:sp>
        <p:nvSpPr>
          <p:cNvPr id="10" name="Slide Number Placeholder 9"/>
          <p:cNvSpPr>
            <a:spLocks noGrp="1"/>
          </p:cNvSpPr>
          <p:nvPr>
            <p:ph type="sldNum" sz="quarter" idx="15"/>
          </p:nvPr>
        </p:nvSpPr>
        <p:spPr/>
        <p:txBody>
          <a:bodyPr/>
          <a:lstStyle/>
          <a:p>
            <a:fld id="{A5B7C804-8962-413F-8BCA-FA47CF4949E0}" type="slidenum">
              <a:rPr lang="en-US" smtClean="0"/>
              <a:pPr/>
              <a:t>‹#›</a:t>
            </a:fld>
            <a:endParaRPr lang="en-US"/>
          </a:p>
        </p:txBody>
      </p:sp>
      <p:sp>
        <p:nvSpPr>
          <p:cNvPr id="11" name="Footer Placeholder 10"/>
          <p:cNvSpPr>
            <a:spLocks noGrp="1"/>
          </p:cNvSpPr>
          <p:nvPr>
            <p:ph type="ftr" sz="quarter" idx="16"/>
          </p:nvPr>
        </p:nvSpPr>
        <p:spPr/>
        <p:txBody>
          <a:bodyPr/>
          <a:lstStyle/>
          <a:p>
            <a:endParaRPr lang="en-US"/>
          </a:p>
        </p:txBody>
      </p:sp>
      <p:sp>
        <p:nvSpPr>
          <p:cNvPr id="12" name="Title 11"/>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061E81F-9632-4555-8703-1948A7BAD38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20609205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B72F87-399C-4EED-8E19-A71E69714E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0701501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52F4003-A96F-49F8-B227-FDD56E8DB52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16360080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674A1AB4-819B-4EE3-AA00-593D1311BD0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6825482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3A906A4-ED4A-4662-AE6E-699D4C53C46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6504044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578FD9C-7C24-44D7-A184-6BF51308F1D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9916855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78CE4BA-0304-4064-9A11-119F2AC08A9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2351394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A687CA5-24EC-48A6-B490-EE9C41D02E4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10037784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38E8207C-466D-4B70-B799-8B1B185A3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7717147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80921C2A-C53C-4F83-86FB-8D74E1C039C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1908204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9848" y="1472184"/>
            <a:ext cx="6172200" cy="2130552"/>
          </a:xfrm>
        </p:spPr>
        <p:txBody>
          <a:bodyPr anchor="t">
            <a:noAutofit/>
          </a:bodyPr>
          <a:lstStyle>
            <a:lvl1pPr algn="l">
              <a:defRPr sz="48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1069848" y="3886200"/>
            <a:ext cx="6172200" cy="914400"/>
          </a:xfrm>
        </p:spPr>
        <p:txBody>
          <a:bodyPr anchor="t">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529516D5-388E-46F8-9B32-DAE69E91EAF1}" type="datetimeFigureOut">
              <a:rPr lang="en-US" smtClean="0"/>
              <a:pPr/>
              <a:t>24/09/2015</a:t>
            </a:fld>
            <a:endParaRPr lang="en-US"/>
          </a:p>
        </p:txBody>
      </p:sp>
      <p:sp>
        <p:nvSpPr>
          <p:cNvPr id="8" name="Slide Number Placeholder 7"/>
          <p:cNvSpPr>
            <a:spLocks noGrp="1"/>
          </p:cNvSpPr>
          <p:nvPr>
            <p:ph type="sldNum" sz="quarter" idx="11"/>
          </p:nvPr>
        </p:nvSpPr>
        <p:spPr/>
        <p:txBody>
          <a:bodyPr/>
          <a:lstStyle/>
          <a:p>
            <a:fld id="{A5B7C804-8962-413F-8BCA-FA47CF4949E0}"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FC212F56-E940-45B2-88AF-0B8A2C51B25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20795079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AA55CB1-A997-401D-B5E3-820196F616A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2720671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061E81F-9632-4555-8703-1948A7BAD38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5065108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B72F87-399C-4EED-8E19-A71E69714E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22857369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52F4003-A96F-49F8-B227-FDD56E8DB52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11085476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674A1AB4-819B-4EE3-AA00-593D1311BD0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4142784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3A906A4-ED4A-4662-AE6E-699D4C53C46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9721501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578FD9C-7C24-44D7-A184-6BF51308F1D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8098258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78CE4BA-0304-4064-9A11-119F2AC08A9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23494837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A687CA5-24EC-48A6-B490-EE9C41D02E4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2812913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93776" y="609600"/>
            <a:ext cx="3616325" cy="1066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486998" y="1915859"/>
            <a:ext cx="3646966" cy="2881426"/>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96754" y="1915881"/>
            <a:ext cx="3639311" cy="2881398"/>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0"/>
          </p:nvPr>
        </p:nvSpPr>
        <p:spPr/>
        <p:txBody>
          <a:bodyPr/>
          <a:lstStyle/>
          <a:p>
            <a:fld id="{529516D5-388E-46F8-9B32-DAE69E91EAF1}" type="datetimeFigureOut">
              <a:rPr lang="en-US" smtClean="0"/>
              <a:pPr/>
              <a:t>24/09/2015</a:t>
            </a:fld>
            <a:endParaRPr lang="en-US"/>
          </a:p>
        </p:txBody>
      </p:sp>
      <p:sp>
        <p:nvSpPr>
          <p:cNvPr id="10" name="Slide Number Placeholder 9"/>
          <p:cNvSpPr>
            <a:spLocks noGrp="1"/>
          </p:cNvSpPr>
          <p:nvPr>
            <p:ph type="sldNum" sz="quarter" idx="11"/>
          </p:nvPr>
        </p:nvSpPr>
        <p:spPr/>
        <p:txBody>
          <a:bodyPr/>
          <a:lstStyle/>
          <a:p>
            <a:fld id="{A5B7C804-8962-413F-8BCA-FA47CF4949E0}" type="slidenum">
              <a:rPr lang="en-US" smtClean="0"/>
              <a:pPr/>
              <a:t>‹#›</a:t>
            </a:fld>
            <a:endParaRPr lang="en-US"/>
          </a:p>
        </p:txBody>
      </p:sp>
      <p:sp>
        <p:nvSpPr>
          <p:cNvPr id="11" name="Footer Placeholder 10"/>
          <p:cNvSpPr>
            <a:spLocks noGrp="1"/>
          </p:cNvSpPr>
          <p:nvPr>
            <p:ph type="ftr" sz="quarter" idx="12"/>
          </p:nvPr>
        </p:nvSpPr>
        <p:spPr>
          <a:xfrm>
            <a:off x="493776" y="6356350"/>
            <a:ext cx="5102352" cy="365125"/>
          </a:xfrm>
        </p:spPr>
        <p:txBody>
          <a:bodyPr/>
          <a:lstStyle/>
          <a:p>
            <a:endParaRPr lang="en-US"/>
          </a:p>
        </p:txBody>
      </p:sp>
    </p:spTree>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38E8207C-466D-4B70-B799-8B1B185A3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15182386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80921C2A-C53C-4F83-86FB-8D74E1C039C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4035793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FC212F56-E940-45B2-88AF-0B8A2C51B25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27905176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AA55CB1-A997-401D-B5E3-820196F616A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0654364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061E81F-9632-4555-8703-1948A7BAD38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6412625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B72F87-399C-4EED-8E19-A71E69714E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249314918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52F4003-A96F-49F8-B227-FDD56E8DB52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7376222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674A1AB4-819B-4EE3-AA00-593D1311BD0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9325329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3A906A4-ED4A-4662-AE6E-699D4C53C46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7902231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578FD9C-7C24-44D7-A184-6BF51308F1D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213313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3776" y="609600"/>
            <a:ext cx="3615734" cy="1066799"/>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95301" y="1916113"/>
            <a:ext cx="3638550" cy="646112"/>
          </a:xfrm>
        </p:spPr>
        <p:txBody>
          <a:bodyPr anchor="t">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860676"/>
            <a:ext cx="3638550" cy="28828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92625" y="1916113"/>
            <a:ext cx="3660775" cy="646112"/>
          </a:xfrm>
        </p:spPr>
        <p:txBody>
          <a:bodyPr anchor="t">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92626" y="2860676"/>
            <a:ext cx="3651250" cy="2882900"/>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Date Placeholder 9"/>
          <p:cNvSpPr>
            <a:spLocks noGrp="1"/>
          </p:cNvSpPr>
          <p:nvPr>
            <p:ph type="dt" sz="half" idx="10"/>
          </p:nvPr>
        </p:nvSpPr>
        <p:spPr/>
        <p:txBody>
          <a:bodyPr/>
          <a:lstStyle/>
          <a:p>
            <a:fld id="{529516D5-388E-46F8-9B32-DAE69E91EAF1}" type="datetimeFigureOut">
              <a:rPr lang="en-US" smtClean="0"/>
              <a:pPr/>
              <a:t>24/09/2015</a:t>
            </a:fld>
            <a:endParaRPr lang="en-US"/>
          </a:p>
        </p:txBody>
      </p:sp>
      <p:sp>
        <p:nvSpPr>
          <p:cNvPr id="11" name="Slide Number Placeholder 10"/>
          <p:cNvSpPr>
            <a:spLocks noGrp="1"/>
          </p:cNvSpPr>
          <p:nvPr>
            <p:ph type="sldNum" sz="quarter" idx="11"/>
          </p:nvPr>
        </p:nvSpPr>
        <p:spPr/>
        <p:txBody>
          <a:bodyPr/>
          <a:lstStyle/>
          <a:p>
            <a:fld id="{A5B7C804-8962-413F-8BCA-FA47CF4949E0}" type="slidenum">
              <a:rPr lang="en-US" smtClean="0"/>
              <a:pPr/>
              <a:t>‹#›</a:t>
            </a:fld>
            <a:endParaRPr lang="en-US"/>
          </a:p>
        </p:txBody>
      </p:sp>
      <p:sp>
        <p:nvSpPr>
          <p:cNvPr id="12" name="Footer Placeholder 11"/>
          <p:cNvSpPr>
            <a:spLocks noGrp="1"/>
          </p:cNvSpPr>
          <p:nvPr>
            <p:ph type="ftr" sz="quarter" idx="12"/>
          </p:nvPr>
        </p:nvSpPr>
        <p:spPr>
          <a:xfrm>
            <a:off x="493776" y="6356350"/>
            <a:ext cx="5102352" cy="365125"/>
          </a:xfrm>
        </p:spPr>
        <p:txBody>
          <a:bodyPr/>
          <a:lstStyle/>
          <a:p>
            <a:endParaRPr lang="en-US"/>
          </a:p>
        </p:txBody>
      </p:sp>
    </p:spTree>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78CE4BA-0304-4064-9A11-119F2AC08A9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2504878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A687CA5-24EC-48A6-B490-EE9C41D02E4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87928563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38E8207C-466D-4B70-B799-8B1B185A3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235138992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80921C2A-C53C-4F83-86FB-8D74E1C039C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49884785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FC212F56-E940-45B2-88AF-0B8A2C51B25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10887048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AA55CB1-A997-401D-B5E3-820196F616A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3423249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061E81F-9632-4555-8703-1948A7BAD38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0288703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B72F87-399C-4EED-8E19-A71E69714E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6081206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52F4003-A96F-49F8-B227-FDD56E8DB52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15786698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674A1AB4-819B-4EE3-AA00-593D1311BD0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2962431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7162800" y="1551543"/>
            <a:ext cx="1828800" cy="365125"/>
          </a:xfrm>
        </p:spPr>
        <p:txBody>
          <a:bodyPr/>
          <a:lstStyle/>
          <a:p>
            <a:fld id="{529516D5-388E-46F8-9B32-DAE69E91EAF1}" type="datetimeFigureOut">
              <a:rPr lang="en-US" smtClean="0"/>
              <a:pPr/>
              <a:t>24/09/2015</a:t>
            </a:fld>
            <a:endParaRPr lang="en-US"/>
          </a:p>
        </p:txBody>
      </p:sp>
      <p:sp>
        <p:nvSpPr>
          <p:cNvPr id="5" name="Title 4"/>
          <p:cNvSpPr>
            <a:spLocks noGrp="1"/>
          </p:cNvSpPr>
          <p:nvPr>
            <p:ph type="title"/>
          </p:nvPr>
        </p:nvSpPr>
        <p:spPr/>
        <p:txBody>
          <a:bodyPr/>
          <a:lstStyle/>
          <a:p>
            <a:r>
              <a:rPr lang="en-US" smtClean="0"/>
              <a:t>Click to edit Master title style</a:t>
            </a:r>
            <a:endParaRPr lang="en-US" dirty="0"/>
          </a:p>
        </p:txBody>
      </p:sp>
      <p:sp>
        <p:nvSpPr>
          <p:cNvPr id="4" name="Slide Number Placeholder 3"/>
          <p:cNvSpPr>
            <a:spLocks noGrp="1"/>
          </p:cNvSpPr>
          <p:nvPr>
            <p:ph type="sldNum" sz="quarter" idx="11"/>
          </p:nvPr>
        </p:nvSpPr>
        <p:spPr/>
        <p:txBody>
          <a:bodyPr/>
          <a:lstStyle/>
          <a:p>
            <a:fld id="{A5B7C804-8962-413F-8BCA-FA47CF4949E0}" type="slidenum">
              <a:rPr lang="en-US" smtClean="0"/>
              <a:pPr/>
              <a:t>‹#›</a:t>
            </a:fld>
            <a:endParaRPr lang="en-US"/>
          </a:p>
        </p:txBody>
      </p:sp>
      <p:sp>
        <p:nvSpPr>
          <p:cNvPr id="6" name="Footer Placeholder 5"/>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3A906A4-ED4A-4662-AE6E-699D4C53C46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205559234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578FD9C-7C24-44D7-A184-6BF51308F1D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404425894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78CE4BA-0304-4064-9A11-119F2AC08A9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38647193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A687CA5-24EC-48A6-B490-EE9C41D02E4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183596748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38E8207C-466D-4B70-B799-8B1B185A3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83903855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80921C2A-C53C-4F83-86FB-8D74E1C039C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69918056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FC212F56-E940-45B2-88AF-0B8A2C51B25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57310172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AA55CB1-A997-401D-B5E3-820196F616A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06432995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061E81F-9632-4555-8703-1948A7BAD38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251002001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B72F87-399C-4EED-8E19-A71E69714E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1218129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9516D5-388E-46F8-9B32-DAE69E91EAF1}" type="datetimeFigureOut">
              <a:rPr lang="en-US" smtClean="0"/>
              <a:pPr/>
              <a:t>24/09/2015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B7C804-8962-413F-8BCA-FA47CF4949E0}"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52F4003-A96F-49F8-B227-FDD56E8DB52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9037142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674A1AB4-819B-4EE3-AA00-593D1311BD0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157576983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3A906A4-ED4A-4662-AE6E-699D4C53C46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429277736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578FD9C-7C24-44D7-A184-6BF51308F1D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110765293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78CE4BA-0304-4064-9A11-119F2AC08A9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246163273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A687CA5-24EC-48A6-B490-EE9C41D02E4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222033642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38E8207C-466D-4B70-B799-8B1B185A3F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240865076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80921C2A-C53C-4F83-86FB-8D74E1C039C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35337953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FC212F56-E940-45B2-88AF-0B8A2C51B25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234954866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AA55CB1-A997-401D-B5E3-820196F616A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605080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9450" y="1920876"/>
            <a:ext cx="3654425" cy="2889249"/>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493776" y="606425"/>
            <a:ext cx="3629025" cy="1041400"/>
          </a:xfrm>
        </p:spPr>
        <p:txBody>
          <a:bodyPr anchor="t">
            <a:normAutofit/>
          </a:bodyPr>
          <a:lstStyle>
            <a:lvl1pPr algn="l">
              <a:defRPr sz="18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495300" y="1920875"/>
            <a:ext cx="3629025" cy="1812925"/>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29516D5-388E-46F8-9B32-DAE69E91EAF1}" type="datetimeFigureOut">
              <a:rPr lang="en-US" smtClean="0"/>
              <a:pPr/>
              <a:t>24/09/2015</a:t>
            </a:fld>
            <a:endParaRPr lang="en-US"/>
          </a:p>
        </p:txBody>
      </p:sp>
      <p:sp>
        <p:nvSpPr>
          <p:cNvPr id="9" name="Slide Number Placeholder 8"/>
          <p:cNvSpPr>
            <a:spLocks noGrp="1"/>
          </p:cNvSpPr>
          <p:nvPr>
            <p:ph type="sldNum" sz="quarter" idx="11"/>
          </p:nvPr>
        </p:nvSpPr>
        <p:spPr/>
        <p:txBody>
          <a:bodyPr/>
          <a:lstStyle/>
          <a:p>
            <a:fld id="{A5B7C804-8962-413F-8BCA-FA47CF4949E0}" type="slidenum">
              <a:rPr lang="en-US" smtClean="0"/>
              <a:pPr/>
              <a:t>‹#›</a:t>
            </a:fld>
            <a:endParaRPr lang="en-US"/>
          </a:p>
        </p:txBody>
      </p:sp>
      <p:sp>
        <p:nvSpPr>
          <p:cNvPr id="10" name="Footer Placeholder 9"/>
          <p:cNvSpPr>
            <a:spLocks noGrp="1"/>
          </p:cNvSpPr>
          <p:nvPr>
            <p:ph type="ftr" sz="quarter" idx="12"/>
          </p:nvPr>
        </p:nvSpPr>
        <p:spPr>
          <a:xfrm>
            <a:off x="493776" y="6356350"/>
            <a:ext cx="5102352" cy="365125"/>
          </a:xfrm>
        </p:spPr>
        <p:txBody>
          <a:bodyPr/>
          <a:lstStyle/>
          <a:p>
            <a:endParaRPr lang="en-US"/>
          </a:p>
        </p:txBody>
      </p:sp>
    </p:spTree>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061E81F-9632-4555-8703-1948A7BAD38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74192795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B72F87-399C-4EED-8E19-A71E69714E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402226767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52F4003-A96F-49F8-B227-FDD56E8DB52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227529180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674A1AB4-819B-4EE3-AA00-593D1311BD0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224888444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406020"/>
            <a:ext cx="6172199" cy="2251579"/>
          </a:xfrm>
        </p:spPr>
        <p:txBody>
          <a:bodyPr lIns="0" rIns="0" anchor="t">
            <a:noAutofit/>
          </a:bodyPr>
          <a:lstStyle>
            <a:lvl1pPr>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1066800" y="3905864"/>
            <a:ext cx="6172200" cy="1123336"/>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529516D5-388E-46F8-9B32-DAE69E91EAF1}" type="datetimeFigureOut">
              <a:rPr lang="en-US" smtClean="0">
                <a:solidFill>
                  <a:prstClr val="white">
                    <a:tint val="75000"/>
                  </a:prstClr>
                </a:solidFill>
              </a:rPr>
              <a:pPr/>
              <a:t>24/09/2015</a:t>
            </a:fld>
            <a:endParaRPr lang="en-US">
              <a:solidFill>
                <a:prstClr val="white">
                  <a:tint val="75000"/>
                </a:prstClr>
              </a:solidFill>
            </a:endParaRPr>
          </a:p>
        </p:txBody>
      </p:sp>
      <p:sp>
        <p:nvSpPr>
          <p:cNvPr id="8" name="Slide Number Placeholder 7"/>
          <p:cNvSpPr>
            <a:spLocks noGrp="1"/>
          </p:cNvSpPr>
          <p:nvPr>
            <p:ph type="sldNum" sz="quarter" idx="11"/>
          </p:nvPr>
        </p:nvSpPr>
        <p:spPr/>
        <p:txBody>
          <a:bodyPr/>
          <a:lstStyle/>
          <a:p>
            <a:fld id="{A5B7C804-8962-413F-8BCA-FA47CF4949E0}" type="slidenum">
              <a:rPr lang="en-US" smtClean="0">
                <a:solidFill>
                  <a:prstClr val="white">
                    <a:tint val="75000"/>
                  </a:prstClr>
                </a:solidFill>
              </a:rPr>
              <a:pPr/>
              <a:t>‹#›</a:t>
            </a:fld>
            <a:endParaRPr lang="en-US">
              <a:solidFill>
                <a:prstClr val="white">
                  <a:tint val="75000"/>
                </a:prstClr>
              </a:solidFill>
            </a:endParaRPr>
          </a:p>
        </p:txBody>
      </p:sp>
      <p:sp>
        <p:nvSpPr>
          <p:cNvPr id="9" name="Footer Placeholder 8"/>
          <p:cNvSpPr>
            <a:spLocks noGrp="1"/>
          </p:cNvSpPr>
          <p:nvPr>
            <p:ph type="ftr" sz="quarter" idx="12"/>
          </p:nvPr>
        </p:nvSpPr>
        <p:spPr/>
        <p:txBody>
          <a:bodyPr/>
          <a:lstStyle/>
          <a:p>
            <a:endParaRPr lang="en-US">
              <a:solidFill>
                <a:prstClr val="white"/>
              </a:solidFill>
            </a:endParaRPr>
          </a:p>
        </p:txBody>
      </p:sp>
    </p:spTree>
    <p:extLst>
      <p:ext uri="{BB962C8B-B14F-4D97-AF65-F5344CB8AC3E}">
        <p14:creationId xmlns:p14="http://schemas.microsoft.com/office/powerpoint/2010/main" xmlns="" val="538758397"/>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456432" y="1545336"/>
            <a:ext cx="4224528"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8"/>
          <p:cNvSpPr>
            <a:spLocks noGrp="1"/>
          </p:cNvSpPr>
          <p:nvPr>
            <p:ph type="dt" sz="half" idx="14"/>
          </p:nvPr>
        </p:nvSpPr>
        <p:spPr/>
        <p:txBody>
          <a:bodyPr/>
          <a:lstStyle/>
          <a:p>
            <a:fld id="{529516D5-388E-46F8-9B32-DAE69E91EAF1}" type="datetimeFigureOut">
              <a:rPr lang="en-US" smtClean="0">
                <a:solidFill>
                  <a:prstClr val="white">
                    <a:tint val="75000"/>
                  </a:prstClr>
                </a:solidFill>
              </a:rPr>
              <a:pPr/>
              <a:t>24/09/2015</a:t>
            </a:fld>
            <a:endParaRPr lang="en-US">
              <a:solidFill>
                <a:prstClr val="white">
                  <a:tint val="75000"/>
                </a:prstClr>
              </a:solidFill>
            </a:endParaRPr>
          </a:p>
        </p:txBody>
      </p:sp>
      <p:sp>
        <p:nvSpPr>
          <p:cNvPr id="10" name="Slide Number Placeholder 9"/>
          <p:cNvSpPr>
            <a:spLocks noGrp="1"/>
          </p:cNvSpPr>
          <p:nvPr>
            <p:ph type="sldNum" sz="quarter" idx="15"/>
          </p:nvPr>
        </p:nvSpPr>
        <p:spPr/>
        <p:txBody>
          <a:bodyPr/>
          <a:lstStyle/>
          <a:p>
            <a:fld id="{A5B7C804-8962-413F-8BCA-FA47CF4949E0}" type="slidenum">
              <a:rPr lang="en-US" smtClean="0">
                <a:solidFill>
                  <a:prstClr val="white">
                    <a:tint val="75000"/>
                  </a:prstClr>
                </a:solidFill>
              </a:rPr>
              <a:pPr/>
              <a:t>‹#›</a:t>
            </a:fld>
            <a:endParaRPr lang="en-US">
              <a:solidFill>
                <a:prstClr val="white">
                  <a:tint val="75000"/>
                </a:prstClr>
              </a:solidFill>
            </a:endParaRPr>
          </a:p>
        </p:txBody>
      </p:sp>
      <p:sp>
        <p:nvSpPr>
          <p:cNvPr id="11" name="Footer Placeholder 10"/>
          <p:cNvSpPr>
            <a:spLocks noGrp="1"/>
          </p:cNvSpPr>
          <p:nvPr>
            <p:ph type="ftr" sz="quarter" idx="16"/>
          </p:nvPr>
        </p:nvSpPr>
        <p:spPr/>
        <p:txBody>
          <a:bodyPr/>
          <a:lstStyle/>
          <a:p>
            <a:endParaRPr lang="en-US">
              <a:solidFill>
                <a:prstClr val="white"/>
              </a:solidFill>
            </a:endParaRPr>
          </a:p>
        </p:txBody>
      </p:sp>
      <p:sp>
        <p:nvSpPr>
          <p:cNvPr id="12" name="Title 1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xmlns="" val="115500677"/>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9848" y="1472184"/>
            <a:ext cx="6172200" cy="2130552"/>
          </a:xfrm>
        </p:spPr>
        <p:txBody>
          <a:bodyPr anchor="t">
            <a:noAutofit/>
          </a:bodyPr>
          <a:lstStyle>
            <a:lvl1pPr algn="l">
              <a:defRPr sz="48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1069848" y="3886200"/>
            <a:ext cx="6172200" cy="914400"/>
          </a:xfrm>
        </p:spPr>
        <p:txBody>
          <a:bodyPr anchor="t">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529516D5-388E-46F8-9B32-DAE69E91EAF1}" type="datetimeFigureOut">
              <a:rPr lang="en-US" smtClean="0">
                <a:solidFill>
                  <a:prstClr val="white">
                    <a:tint val="75000"/>
                  </a:prstClr>
                </a:solidFill>
              </a:rPr>
              <a:pPr/>
              <a:t>24/09/2015</a:t>
            </a:fld>
            <a:endParaRPr lang="en-US">
              <a:solidFill>
                <a:prstClr val="white">
                  <a:tint val="75000"/>
                </a:prstClr>
              </a:solidFill>
            </a:endParaRPr>
          </a:p>
        </p:txBody>
      </p:sp>
      <p:sp>
        <p:nvSpPr>
          <p:cNvPr id="8" name="Slide Number Placeholder 7"/>
          <p:cNvSpPr>
            <a:spLocks noGrp="1"/>
          </p:cNvSpPr>
          <p:nvPr>
            <p:ph type="sldNum" sz="quarter" idx="11"/>
          </p:nvPr>
        </p:nvSpPr>
        <p:spPr/>
        <p:txBody>
          <a:bodyPr/>
          <a:lstStyle/>
          <a:p>
            <a:fld id="{A5B7C804-8962-413F-8BCA-FA47CF4949E0}" type="slidenum">
              <a:rPr lang="en-US" smtClean="0">
                <a:solidFill>
                  <a:prstClr val="white">
                    <a:tint val="75000"/>
                  </a:prstClr>
                </a:solidFill>
              </a:rPr>
              <a:pPr/>
              <a:t>‹#›</a:t>
            </a:fld>
            <a:endParaRPr lang="en-US">
              <a:solidFill>
                <a:prstClr val="white">
                  <a:tint val="75000"/>
                </a:prstClr>
              </a:solidFill>
            </a:endParaRPr>
          </a:p>
        </p:txBody>
      </p:sp>
      <p:sp>
        <p:nvSpPr>
          <p:cNvPr id="9" name="Footer Placeholder 8"/>
          <p:cNvSpPr>
            <a:spLocks noGrp="1"/>
          </p:cNvSpPr>
          <p:nvPr>
            <p:ph type="ftr" sz="quarter" idx="12"/>
          </p:nvPr>
        </p:nvSpPr>
        <p:spPr/>
        <p:txBody>
          <a:bodyPr/>
          <a:lstStyle/>
          <a:p>
            <a:endParaRPr lang="en-US">
              <a:solidFill>
                <a:prstClr val="white"/>
              </a:solidFill>
            </a:endParaRPr>
          </a:p>
        </p:txBody>
      </p:sp>
    </p:spTree>
    <p:extLst>
      <p:ext uri="{BB962C8B-B14F-4D97-AF65-F5344CB8AC3E}">
        <p14:creationId xmlns:p14="http://schemas.microsoft.com/office/powerpoint/2010/main" xmlns="" val="2854185916"/>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93776" y="609600"/>
            <a:ext cx="3616325" cy="1066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486998" y="1915859"/>
            <a:ext cx="3646966" cy="2881426"/>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96754" y="1915881"/>
            <a:ext cx="3639311" cy="2881398"/>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0"/>
          </p:nvPr>
        </p:nvSpPr>
        <p:spPr/>
        <p:txBody>
          <a:bodyPr/>
          <a:lstStyle/>
          <a:p>
            <a:fld id="{529516D5-388E-46F8-9B32-DAE69E91EAF1}" type="datetimeFigureOut">
              <a:rPr lang="en-US" smtClean="0">
                <a:solidFill>
                  <a:prstClr val="white">
                    <a:tint val="75000"/>
                  </a:prstClr>
                </a:solidFill>
              </a:rPr>
              <a:pPr/>
              <a:t>24/09/2015</a:t>
            </a:fld>
            <a:endParaRPr lang="en-US">
              <a:solidFill>
                <a:prstClr val="white">
                  <a:tint val="75000"/>
                </a:prstClr>
              </a:solidFill>
            </a:endParaRPr>
          </a:p>
        </p:txBody>
      </p:sp>
      <p:sp>
        <p:nvSpPr>
          <p:cNvPr id="10" name="Slide Number Placeholder 9"/>
          <p:cNvSpPr>
            <a:spLocks noGrp="1"/>
          </p:cNvSpPr>
          <p:nvPr>
            <p:ph type="sldNum" sz="quarter" idx="11"/>
          </p:nvPr>
        </p:nvSpPr>
        <p:spPr/>
        <p:txBody>
          <a:bodyPr/>
          <a:lstStyle/>
          <a:p>
            <a:fld id="{A5B7C804-8962-413F-8BCA-FA47CF4949E0}" type="slidenum">
              <a:rPr lang="en-US" smtClean="0">
                <a:solidFill>
                  <a:prstClr val="white">
                    <a:tint val="75000"/>
                  </a:prstClr>
                </a:solidFill>
              </a:rPr>
              <a:pPr/>
              <a:t>‹#›</a:t>
            </a:fld>
            <a:endParaRPr lang="en-US">
              <a:solidFill>
                <a:prstClr val="white">
                  <a:tint val="75000"/>
                </a:prstClr>
              </a:solidFill>
            </a:endParaRPr>
          </a:p>
        </p:txBody>
      </p:sp>
      <p:sp>
        <p:nvSpPr>
          <p:cNvPr id="11" name="Footer Placeholder 10"/>
          <p:cNvSpPr>
            <a:spLocks noGrp="1"/>
          </p:cNvSpPr>
          <p:nvPr>
            <p:ph type="ftr" sz="quarter" idx="12"/>
          </p:nvPr>
        </p:nvSpPr>
        <p:spPr>
          <a:xfrm>
            <a:off x="493776" y="6356350"/>
            <a:ext cx="5102352" cy="365125"/>
          </a:xfrm>
        </p:spPr>
        <p:txBody>
          <a:bodyPr/>
          <a:lstStyle/>
          <a:p>
            <a:endParaRPr lang="en-US">
              <a:solidFill>
                <a:prstClr val="white"/>
              </a:solidFill>
            </a:endParaRPr>
          </a:p>
        </p:txBody>
      </p:sp>
    </p:spTree>
    <p:extLst>
      <p:ext uri="{BB962C8B-B14F-4D97-AF65-F5344CB8AC3E}">
        <p14:creationId xmlns:p14="http://schemas.microsoft.com/office/powerpoint/2010/main" xmlns="" val="3736083356"/>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3776" y="609600"/>
            <a:ext cx="3615734" cy="1066799"/>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95301" y="1916113"/>
            <a:ext cx="3638550" cy="646112"/>
          </a:xfrm>
        </p:spPr>
        <p:txBody>
          <a:bodyPr anchor="t">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860676"/>
            <a:ext cx="3638550" cy="28828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92625" y="1916113"/>
            <a:ext cx="3660775" cy="646112"/>
          </a:xfrm>
        </p:spPr>
        <p:txBody>
          <a:bodyPr anchor="t">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92626" y="2860676"/>
            <a:ext cx="3651250" cy="2882900"/>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Date Placeholder 9"/>
          <p:cNvSpPr>
            <a:spLocks noGrp="1"/>
          </p:cNvSpPr>
          <p:nvPr>
            <p:ph type="dt" sz="half" idx="10"/>
          </p:nvPr>
        </p:nvSpPr>
        <p:spPr/>
        <p:txBody>
          <a:bodyPr/>
          <a:lstStyle/>
          <a:p>
            <a:fld id="{529516D5-388E-46F8-9B32-DAE69E91EAF1}" type="datetimeFigureOut">
              <a:rPr lang="en-US" smtClean="0">
                <a:solidFill>
                  <a:prstClr val="white">
                    <a:tint val="75000"/>
                  </a:prstClr>
                </a:solidFill>
              </a:rPr>
              <a:pPr/>
              <a:t>24/09/2015</a:t>
            </a:fld>
            <a:endParaRPr lang="en-US">
              <a:solidFill>
                <a:prstClr val="white">
                  <a:tint val="75000"/>
                </a:prstClr>
              </a:solidFill>
            </a:endParaRPr>
          </a:p>
        </p:txBody>
      </p:sp>
      <p:sp>
        <p:nvSpPr>
          <p:cNvPr id="11" name="Slide Number Placeholder 10"/>
          <p:cNvSpPr>
            <a:spLocks noGrp="1"/>
          </p:cNvSpPr>
          <p:nvPr>
            <p:ph type="sldNum" sz="quarter" idx="11"/>
          </p:nvPr>
        </p:nvSpPr>
        <p:spPr/>
        <p:txBody>
          <a:bodyPr/>
          <a:lstStyle/>
          <a:p>
            <a:fld id="{A5B7C804-8962-413F-8BCA-FA47CF4949E0}" type="slidenum">
              <a:rPr lang="en-US" smtClean="0">
                <a:solidFill>
                  <a:prstClr val="white">
                    <a:tint val="75000"/>
                  </a:prstClr>
                </a:solidFill>
              </a:rPr>
              <a:pPr/>
              <a:t>‹#›</a:t>
            </a:fld>
            <a:endParaRPr lang="en-US">
              <a:solidFill>
                <a:prstClr val="white">
                  <a:tint val="75000"/>
                </a:prstClr>
              </a:solidFill>
            </a:endParaRPr>
          </a:p>
        </p:txBody>
      </p:sp>
      <p:sp>
        <p:nvSpPr>
          <p:cNvPr id="12" name="Footer Placeholder 11"/>
          <p:cNvSpPr>
            <a:spLocks noGrp="1"/>
          </p:cNvSpPr>
          <p:nvPr>
            <p:ph type="ftr" sz="quarter" idx="12"/>
          </p:nvPr>
        </p:nvSpPr>
        <p:spPr>
          <a:xfrm>
            <a:off x="493776" y="6356350"/>
            <a:ext cx="5102352" cy="365125"/>
          </a:xfrm>
        </p:spPr>
        <p:txBody>
          <a:bodyPr/>
          <a:lstStyle/>
          <a:p>
            <a:endParaRPr lang="en-US">
              <a:solidFill>
                <a:prstClr val="white"/>
              </a:solidFill>
            </a:endParaRPr>
          </a:p>
        </p:txBody>
      </p:sp>
    </p:spTree>
    <p:extLst>
      <p:ext uri="{BB962C8B-B14F-4D97-AF65-F5344CB8AC3E}">
        <p14:creationId xmlns:p14="http://schemas.microsoft.com/office/powerpoint/2010/main" xmlns="" val="980809571"/>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7162800" y="1551543"/>
            <a:ext cx="1828800" cy="365125"/>
          </a:xfrm>
        </p:spPr>
        <p:txBody>
          <a:bodyPr/>
          <a:lstStyle/>
          <a:p>
            <a:fld id="{529516D5-388E-46F8-9B32-DAE69E91EAF1}" type="datetimeFigureOut">
              <a:rPr lang="en-US" smtClean="0">
                <a:solidFill>
                  <a:prstClr val="white">
                    <a:tint val="75000"/>
                  </a:prstClr>
                </a:solidFill>
              </a:rPr>
              <a:pPr/>
              <a:t>24/09/2015</a:t>
            </a:fld>
            <a:endParaRPr lang="en-US">
              <a:solidFill>
                <a:prstClr val="white">
                  <a:tint val="75000"/>
                </a:prstClr>
              </a:solidFill>
            </a:endParaRPr>
          </a:p>
        </p:txBody>
      </p:sp>
      <p:sp>
        <p:nvSpPr>
          <p:cNvPr id="5" name="Title 4"/>
          <p:cNvSpPr>
            <a:spLocks noGrp="1"/>
          </p:cNvSpPr>
          <p:nvPr>
            <p:ph type="title"/>
          </p:nvPr>
        </p:nvSpPr>
        <p:spPr/>
        <p:txBody>
          <a:bodyPr/>
          <a:lstStyle/>
          <a:p>
            <a:r>
              <a:rPr lang="en-US" smtClean="0"/>
              <a:t>Click to edit Master title style</a:t>
            </a:r>
            <a:endParaRPr lang="en-US" dirty="0"/>
          </a:p>
        </p:txBody>
      </p:sp>
      <p:sp>
        <p:nvSpPr>
          <p:cNvPr id="4" name="Slide Number Placeholder 3"/>
          <p:cNvSpPr>
            <a:spLocks noGrp="1"/>
          </p:cNvSpPr>
          <p:nvPr>
            <p:ph type="sldNum" sz="quarter" idx="11"/>
          </p:nvPr>
        </p:nvSpPr>
        <p:spPr/>
        <p:txBody>
          <a:bodyPr/>
          <a:lstStyle/>
          <a:p>
            <a:fld id="{A5B7C804-8962-413F-8BCA-FA47CF4949E0}" type="slidenum">
              <a:rPr lang="en-US" smtClean="0">
                <a:solidFill>
                  <a:prstClr val="white">
                    <a:tint val="75000"/>
                  </a:prstClr>
                </a:solidFill>
              </a:rPr>
              <a:pPr/>
              <a:t>‹#›</a:t>
            </a:fld>
            <a:endParaRPr lang="en-US">
              <a:solidFill>
                <a:prstClr val="white">
                  <a:tint val="75000"/>
                </a:prstClr>
              </a:solidFill>
            </a:endParaRPr>
          </a:p>
        </p:txBody>
      </p:sp>
      <p:sp>
        <p:nvSpPr>
          <p:cNvPr id="6" name="Footer Placeholder 5"/>
          <p:cNvSpPr>
            <a:spLocks noGrp="1"/>
          </p:cNvSpPr>
          <p:nvPr>
            <p:ph type="ftr" sz="quarter" idx="12"/>
          </p:nvPr>
        </p:nvSpPr>
        <p:spPr/>
        <p:txBody>
          <a:bodyPr/>
          <a:lstStyle/>
          <a:p>
            <a:endParaRPr lang="en-US">
              <a:solidFill>
                <a:prstClr val="white"/>
              </a:solidFill>
            </a:endParaRPr>
          </a:p>
        </p:txBody>
      </p:sp>
    </p:spTree>
    <p:extLst>
      <p:ext uri="{BB962C8B-B14F-4D97-AF65-F5344CB8AC3E}">
        <p14:creationId xmlns:p14="http://schemas.microsoft.com/office/powerpoint/2010/main" xmlns="" val="399909151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776" y="600074"/>
            <a:ext cx="2074862" cy="1981201"/>
          </a:xfrm>
          <a:ln>
            <a:noFill/>
          </a:ln>
        </p:spPr>
        <p:txBody>
          <a:bodyPr anchor="t">
            <a:normAutofit/>
          </a:bodyPr>
          <a:lstStyle>
            <a:lvl1pPr algn="l">
              <a:defRPr sz="1800" b="0"/>
            </a:lvl1pPr>
          </a:lstStyle>
          <a:p>
            <a:r>
              <a:rPr lang="en-US" smtClean="0"/>
              <a:t>Click to edit Master title style</a:t>
            </a:r>
            <a:endParaRPr lang="en-US" dirty="0"/>
          </a:p>
        </p:txBody>
      </p:sp>
      <p:sp>
        <p:nvSpPr>
          <p:cNvPr id="3" name="Picture Placeholder 2"/>
          <p:cNvSpPr>
            <a:spLocks noGrp="1"/>
          </p:cNvSpPr>
          <p:nvPr>
            <p:ph type="pic" idx="1"/>
          </p:nvPr>
        </p:nvSpPr>
        <p:spPr>
          <a:xfrm>
            <a:off x="2963862" y="1650999"/>
            <a:ext cx="5627687" cy="42207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963862" y="614363"/>
            <a:ext cx="3741738" cy="909637"/>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29516D5-388E-46F8-9B32-DAE69E91EAF1}" type="datetimeFigureOut">
              <a:rPr lang="en-US" smtClean="0"/>
              <a:pPr/>
              <a:t>24/09/2015</a:t>
            </a:fld>
            <a:endParaRPr lang="en-US"/>
          </a:p>
        </p:txBody>
      </p:sp>
      <p:sp>
        <p:nvSpPr>
          <p:cNvPr id="9" name="Slide Number Placeholder 8"/>
          <p:cNvSpPr>
            <a:spLocks noGrp="1"/>
          </p:cNvSpPr>
          <p:nvPr>
            <p:ph type="sldNum" sz="quarter" idx="11"/>
          </p:nvPr>
        </p:nvSpPr>
        <p:spPr/>
        <p:txBody>
          <a:bodyPr/>
          <a:lstStyle/>
          <a:p>
            <a:fld id="{A5B7C804-8962-413F-8BCA-FA47CF4949E0}" type="slidenum">
              <a:rPr lang="en-US" smtClean="0"/>
              <a:pPr/>
              <a:t>‹#›</a:t>
            </a:fld>
            <a:endParaRPr lang="en-US"/>
          </a:p>
        </p:txBody>
      </p:sp>
      <p:sp>
        <p:nvSpPr>
          <p:cNvPr id="10" name="Footer Placeholder 9"/>
          <p:cNvSpPr>
            <a:spLocks noGrp="1"/>
          </p:cNvSpPr>
          <p:nvPr>
            <p:ph type="ftr" sz="quarter" idx="12"/>
          </p:nvPr>
        </p:nvSpPr>
        <p:spPr>
          <a:xfrm>
            <a:off x="493776" y="6356350"/>
            <a:ext cx="5102352" cy="365125"/>
          </a:xfrm>
        </p:spPr>
        <p:txBody>
          <a:bodyPr/>
          <a:lstStyle/>
          <a:p>
            <a:endParaRPr lang="en-US"/>
          </a:p>
        </p:txBody>
      </p:sp>
    </p:spTree>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9516D5-388E-46F8-9B32-DAE69E91EAF1}" type="datetimeFigureOut">
              <a:rPr lang="en-US" smtClean="0">
                <a:solidFill>
                  <a:prstClr val="white">
                    <a:tint val="75000"/>
                  </a:prstClr>
                </a:solidFill>
              </a:rPr>
              <a:pPr/>
              <a:t>24/09/2015</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solidFill>
            </a:endParaRPr>
          </a:p>
        </p:txBody>
      </p:sp>
      <p:sp>
        <p:nvSpPr>
          <p:cNvPr id="4" name="Slide Number Placeholder 3"/>
          <p:cNvSpPr>
            <a:spLocks noGrp="1"/>
          </p:cNvSpPr>
          <p:nvPr>
            <p:ph type="sldNum" sz="quarter" idx="12"/>
          </p:nvPr>
        </p:nvSpPr>
        <p:spPr/>
        <p:txBody>
          <a:bodyPr/>
          <a:lstStyle/>
          <a:p>
            <a:fld id="{A5B7C804-8962-413F-8BCA-FA47CF4949E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xmlns="" val="562234723"/>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9450" y="1920876"/>
            <a:ext cx="3654425" cy="2889249"/>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493776" y="606425"/>
            <a:ext cx="3629025" cy="1041400"/>
          </a:xfrm>
        </p:spPr>
        <p:txBody>
          <a:bodyPr anchor="t">
            <a:normAutofit/>
          </a:bodyPr>
          <a:lstStyle>
            <a:lvl1pPr algn="l">
              <a:defRPr sz="18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495300" y="1920875"/>
            <a:ext cx="3629025" cy="1812925"/>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29516D5-388E-46F8-9B32-DAE69E91EAF1}" type="datetimeFigureOut">
              <a:rPr lang="en-US" smtClean="0">
                <a:solidFill>
                  <a:prstClr val="white">
                    <a:tint val="75000"/>
                  </a:prstClr>
                </a:solidFill>
              </a:rPr>
              <a:pPr/>
              <a:t>24/09/2015</a:t>
            </a:fld>
            <a:endParaRPr lang="en-US">
              <a:solidFill>
                <a:prstClr val="white">
                  <a:tint val="75000"/>
                </a:prstClr>
              </a:solidFill>
            </a:endParaRPr>
          </a:p>
        </p:txBody>
      </p:sp>
      <p:sp>
        <p:nvSpPr>
          <p:cNvPr id="9" name="Slide Number Placeholder 8"/>
          <p:cNvSpPr>
            <a:spLocks noGrp="1"/>
          </p:cNvSpPr>
          <p:nvPr>
            <p:ph type="sldNum" sz="quarter" idx="11"/>
          </p:nvPr>
        </p:nvSpPr>
        <p:spPr/>
        <p:txBody>
          <a:bodyPr/>
          <a:lstStyle/>
          <a:p>
            <a:fld id="{A5B7C804-8962-413F-8BCA-FA47CF4949E0}" type="slidenum">
              <a:rPr lang="en-US" smtClean="0">
                <a:solidFill>
                  <a:prstClr val="white">
                    <a:tint val="75000"/>
                  </a:prstClr>
                </a:solidFill>
              </a:rPr>
              <a:pPr/>
              <a:t>‹#›</a:t>
            </a:fld>
            <a:endParaRPr lang="en-US">
              <a:solidFill>
                <a:prstClr val="white">
                  <a:tint val="75000"/>
                </a:prstClr>
              </a:solidFill>
            </a:endParaRPr>
          </a:p>
        </p:txBody>
      </p:sp>
      <p:sp>
        <p:nvSpPr>
          <p:cNvPr id="10" name="Footer Placeholder 9"/>
          <p:cNvSpPr>
            <a:spLocks noGrp="1"/>
          </p:cNvSpPr>
          <p:nvPr>
            <p:ph type="ftr" sz="quarter" idx="12"/>
          </p:nvPr>
        </p:nvSpPr>
        <p:spPr>
          <a:xfrm>
            <a:off x="493776" y="6356350"/>
            <a:ext cx="5102352" cy="365125"/>
          </a:xfrm>
        </p:spPr>
        <p:txBody>
          <a:bodyPr/>
          <a:lstStyle/>
          <a:p>
            <a:endParaRPr lang="en-US">
              <a:solidFill>
                <a:prstClr val="white"/>
              </a:solidFill>
            </a:endParaRPr>
          </a:p>
        </p:txBody>
      </p:sp>
    </p:spTree>
    <p:extLst>
      <p:ext uri="{BB962C8B-B14F-4D97-AF65-F5344CB8AC3E}">
        <p14:creationId xmlns:p14="http://schemas.microsoft.com/office/powerpoint/2010/main" xmlns="" val="3460185203"/>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776" y="600074"/>
            <a:ext cx="2074862" cy="1981201"/>
          </a:xfrm>
          <a:ln>
            <a:noFill/>
          </a:ln>
        </p:spPr>
        <p:txBody>
          <a:bodyPr anchor="t">
            <a:normAutofit/>
          </a:bodyPr>
          <a:lstStyle>
            <a:lvl1pPr algn="l">
              <a:defRPr sz="1800" b="0"/>
            </a:lvl1pPr>
          </a:lstStyle>
          <a:p>
            <a:r>
              <a:rPr lang="en-US" smtClean="0"/>
              <a:t>Click to edit Master title style</a:t>
            </a:r>
            <a:endParaRPr lang="en-US" dirty="0"/>
          </a:p>
        </p:txBody>
      </p:sp>
      <p:sp>
        <p:nvSpPr>
          <p:cNvPr id="3" name="Picture Placeholder 2"/>
          <p:cNvSpPr>
            <a:spLocks noGrp="1"/>
          </p:cNvSpPr>
          <p:nvPr>
            <p:ph type="pic" idx="1"/>
          </p:nvPr>
        </p:nvSpPr>
        <p:spPr>
          <a:xfrm>
            <a:off x="2963862" y="1650999"/>
            <a:ext cx="5627687" cy="42207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963862" y="614363"/>
            <a:ext cx="3741738" cy="909637"/>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29516D5-388E-46F8-9B32-DAE69E91EAF1}" type="datetimeFigureOut">
              <a:rPr lang="en-US" smtClean="0">
                <a:solidFill>
                  <a:prstClr val="white">
                    <a:tint val="75000"/>
                  </a:prstClr>
                </a:solidFill>
              </a:rPr>
              <a:pPr/>
              <a:t>24/09/2015</a:t>
            </a:fld>
            <a:endParaRPr lang="en-US">
              <a:solidFill>
                <a:prstClr val="white">
                  <a:tint val="75000"/>
                </a:prstClr>
              </a:solidFill>
            </a:endParaRPr>
          </a:p>
        </p:txBody>
      </p:sp>
      <p:sp>
        <p:nvSpPr>
          <p:cNvPr id="9" name="Slide Number Placeholder 8"/>
          <p:cNvSpPr>
            <a:spLocks noGrp="1"/>
          </p:cNvSpPr>
          <p:nvPr>
            <p:ph type="sldNum" sz="quarter" idx="11"/>
          </p:nvPr>
        </p:nvSpPr>
        <p:spPr/>
        <p:txBody>
          <a:bodyPr/>
          <a:lstStyle/>
          <a:p>
            <a:fld id="{A5B7C804-8962-413F-8BCA-FA47CF4949E0}" type="slidenum">
              <a:rPr lang="en-US" smtClean="0">
                <a:solidFill>
                  <a:prstClr val="white">
                    <a:tint val="75000"/>
                  </a:prstClr>
                </a:solidFill>
              </a:rPr>
              <a:pPr/>
              <a:t>‹#›</a:t>
            </a:fld>
            <a:endParaRPr lang="en-US">
              <a:solidFill>
                <a:prstClr val="white">
                  <a:tint val="75000"/>
                </a:prstClr>
              </a:solidFill>
            </a:endParaRPr>
          </a:p>
        </p:txBody>
      </p:sp>
      <p:sp>
        <p:nvSpPr>
          <p:cNvPr id="10" name="Footer Placeholder 9"/>
          <p:cNvSpPr>
            <a:spLocks noGrp="1"/>
          </p:cNvSpPr>
          <p:nvPr>
            <p:ph type="ftr" sz="quarter" idx="12"/>
          </p:nvPr>
        </p:nvSpPr>
        <p:spPr>
          <a:xfrm>
            <a:off x="493776" y="6356350"/>
            <a:ext cx="5102352" cy="365125"/>
          </a:xfrm>
        </p:spPr>
        <p:txBody>
          <a:bodyPr/>
          <a:lstStyle/>
          <a:p>
            <a:endParaRPr lang="en-US">
              <a:solidFill>
                <a:prstClr val="white"/>
              </a:solidFill>
            </a:endParaRPr>
          </a:p>
        </p:txBody>
      </p:sp>
    </p:spTree>
    <p:extLst>
      <p:ext uri="{BB962C8B-B14F-4D97-AF65-F5344CB8AC3E}">
        <p14:creationId xmlns:p14="http://schemas.microsoft.com/office/powerpoint/2010/main" xmlns="" val="2643148035"/>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454400" y="1554480"/>
            <a:ext cx="4222308" cy="388620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9516D5-388E-46F8-9B32-DAE69E91EAF1}" type="datetimeFigureOut">
              <a:rPr lang="en-US" smtClean="0">
                <a:solidFill>
                  <a:prstClr val="white">
                    <a:tint val="75000"/>
                  </a:prstClr>
                </a:solidFill>
              </a:rPr>
              <a:pPr/>
              <a:t>24/09/2015</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solidFill>
            </a:endParaRPr>
          </a:p>
        </p:txBody>
      </p:sp>
      <p:sp>
        <p:nvSpPr>
          <p:cNvPr id="6" name="Slide Number Placeholder 5"/>
          <p:cNvSpPr>
            <a:spLocks noGrp="1"/>
          </p:cNvSpPr>
          <p:nvPr>
            <p:ph type="sldNum" sz="quarter" idx="12"/>
          </p:nvPr>
        </p:nvSpPr>
        <p:spPr/>
        <p:txBody>
          <a:bodyPr/>
          <a:lstStyle/>
          <a:p>
            <a:fld id="{A5B7C804-8962-413F-8BCA-FA47CF4949E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xmlns="" val="4027894856"/>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9848" y="1554480"/>
            <a:ext cx="2075688" cy="3886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456432" y="1554480"/>
            <a:ext cx="4224528" cy="3886200"/>
          </a:xfrm>
        </p:spPr>
        <p:txBody>
          <a:bodyPr vert="eaVert"/>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9516D5-388E-46F8-9B32-DAE69E91EAF1}" type="datetimeFigureOut">
              <a:rPr lang="en-US" smtClean="0">
                <a:solidFill>
                  <a:prstClr val="white">
                    <a:tint val="75000"/>
                  </a:prstClr>
                </a:solidFill>
              </a:rPr>
              <a:pPr/>
              <a:t>24/09/2015</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solidFill>
            </a:endParaRPr>
          </a:p>
        </p:txBody>
      </p:sp>
      <p:sp>
        <p:nvSpPr>
          <p:cNvPr id="6" name="Slide Number Placeholder 5"/>
          <p:cNvSpPr>
            <a:spLocks noGrp="1"/>
          </p:cNvSpPr>
          <p:nvPr>
            <p:ph type="sldNum" sz="quarter" idx="12"/>
          </p:nvPr>
        </p:nvSpPr>
        <p:spPr/>
        <p:txBody>
          <a:bodyPr/>
          <a:lstStyle/>
          <a:p>
            <a:fld id="{A5B7C804-8962-413F-8BCA-FA47CF4949E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xmlns="" val="644340881"/>
      </p:ext>
    </p:extLst>
  </p:cSld>
  <p:clrMapOvr>
    <a:masterClrMapping/>
  </p:clrMapOvr>
  <p:timing>
    <p:tnLst>
      <p:par>
        <p:cTn id="1" dur="indefinite" restart="never" nodeType="tmRoot"/>
      </p:par>
    </p:tnLst>
  </p:timing>
</p:sldLayout>
</file>

<file path=ppt/slideMasters/_rels/slideMaster1.xml.rels><?xml version="1.0" encoding="UTF-8"?>

<Relationships xmlns="http://schemas.openxmlformats.org/package/2006/relationships">
  <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_rels/slideMaster2.xml.rels><?xml version="1.0" encoding="UTF-8"?>

<Relationships xmlns="http://schemas.openxmlformats.org/package/2006/relationships">
  <Relationship Id="rId1" Type="http://schemas.openxmlformats.org/officeDocument/2006/relationships/slideLayout" Target="../slideLayouts/slideLayout12.xml"/>
  <Relationship Id="rId10" Type="http://schemas.openxmlformats.org/officeDocument/2006/relationships/slideLayout" Target="../slideLayouts/slideLayout21.xml"/>
  <Relationship Id="rId11" Type="http://schemas.openxmlformats.org/officeDocument/2006/relationships/slideLayout" Target="../slideLayouts/slideLayout22.xml"/>
  <Relationship Id="rId12" Type="http://schemas.openxmlformats.org/officeDocument/2006/relationships/slideLayout" Target="../slideLayouts/slideLayout23.xml"/>
  <Relationship Id="rId13" Type="http://schemas.openxmlformats.org/officeDocument/2006/relationships/theme" Target="../theme/theme2.xml"/>
  <Relationship Id="rId14" Type="http://schemas.openxmlformats.org/officeDocument/2006/relationships/image" Target="../media/image1.png"/>
  <Relationship Id="rId2" Type="http://schemas.openxmlformats.org/officeDocument/2006/relationships/slideLayout" Target="../slideLayouts/slideLayout13.xml"/>
  <Relationship Id="rId3" Type="http://schemas.openxmlformats.org/officeDocument/2006/relationships/slideLayout" Target="../slideLayouts/slideLayout14.xml"/>
  <Relationship Id="rId4" Type="http://schemas.openxmlformats.org/officeDocument/2006/relationships/slideLayout" Target="../slideLayouts/slideLayout15.xml"/>
  <Relationship Id="rId5" Type="http://schemas.openxmlformats.org/officeDocument/2006/relationships/slideLayout" Target="../slideLayouts/slideLayout16.xml"/>
  <Relationship Id="rId6" Type="http://schemas.openxmlformats.org/officeDocument/2006/relationships/slideLayout" Target="../slideLayouts/slideLayout17.xml"/>
  <Relationship Id="rId7" Type="http://schemas.openxmlformats.org/officeDocument/2006/relationships/slideLayout" Target="../slideLayouts/slideLayout18.xml"/>
  <Relationship Id="rId8" Type="http://schemas.openxmlformats.org/officeDocument/2006/relationships/slideLayout" Target="../slideLayouts/slideLayout19.xml"/>
  <Relationship Id="rId9" Type="http://schemas.openxmlformats.org/officeDocument/2006/relationships/slideLayout" Target="../slideLayouts/slideLayout20.xml"/>
</Relationships>

</file>

<file path=ppt/slideMasters/_rels/slideMaster3.xml.rels><?xml version="1.0" encoding="UTF-8"?>

<Relationships xmlns="http://schemas.openxmlformats.org/package/2006/relationships">
  <Relationship Id="rId1" Type="http://schemas.openxmlformats.org/officeDocument/2006/relationships/slideLayout" Target="../slideLayouts/slideLayout24.xml"/>
  <Relationship Id="rId10" Type="http://schemas.openxmlformats.org/officeDocument/2006/relationships/slideLayout" Target="../slideLayouts/slideLayout33.xml"/>
  <Relationship Id="rId11" Type="http://schemas.openxmlformats.org/officeDocument/2006/relationships/slideLayout" Target="../slideLayouts/slideLayout34.xml"/>
  <Relationship Id="rId12" Type="http://schemas.openxmlformats.org/officeDocument/2006/relationships/slideLayout" Target="../slideLayouts/slideLayout35.xml"/>
  <Relationship Id="rId13" Type="http://schemas.openxmlformats.org/officeDocument/2006/relationships/theme" Target="../theme/theme3.xml"/>
  <Relationship Id="rId14" Type="http://schemas.openxmlformats.org/officeDocument/2006/relationships/image" Target="../media/image1.png"/>
  <Relationship Id="rId2" Type="http://schemas.openxmlformats.org/officeDocument/2006/relationships/slideLayout" Target="../slideLayouts/slideLayout25.xml"/>
  <Relationship Id="rId3" Type="http://schemas.openxmlformats.org/officeDocument/2006/relationships/slideLayout" Target="../slideLayouts/slideLayout26.xml"/>
  <Relationship Id="rId4" Type="http://schemas.openxmlformats.org/officeDocument/2006/relationships/slideLayout" Target="../slideLayouts/slideLayout27.xml"/>
  <Relationship Id="rId5" Type="http://schemas.openxmlformats.org/officeDocument/2006/relationships/slideLayout" Target="../slideLayouts/slideLayout28.xml"/>
  <Relationship Id="rId6" Type="http://schemas.openxmlformats.org/officeDocument/2006/relationships/slideLayout" Target="../slideLayouts/slideLayout29.xml"/>
  <Relationship Id="rId7" Type="http://schemas.openxmlformats.org/officeDocument/2006/relationships/slideLayout" Target="../slideLayouts/slideLayout30.xml"/>
  <Relationship Id="rId8" Type="http://schemas.openxmlformats.org/officeDocument/2006/relationships/slideLayout" Target="../slideLayouts/slideLayout31.xml"/>
  <Relationship Id="rId9" Type="http://schemas.openxmlformats.org/officeDocument/2006/relationships/slideLayout" Target="../slideLayouts/slideLayout32.xml"/>
</Relationships>

</file>

<file path=ppt/slideMasters/_rels/slideMaster4.xml.rels><?xml version="1.0" encoding="UTF-8"?>

<Relationships xmlns="http://schemas.openxmlformats.org/package/2006/relationships">
  <Relationship Id="rId1" Type="http://schemas.openxmlformats.org/officeDocument/2006/relationships/slideLayout" Target="../slideLayouts/slideLayout36.xml"/>
  <Relationship Id="rId10" Type="http://schemas.openxmlformats.org/officeDocument/2006/relationships/slideLayout" Target="../slideLayouts/slideLayout45.xml"/>
  <Relationship Id="rId11" Type="http://schemas.openxmlformats.org/officeDocument/2006/relationships/slideLayout" Target="../slideLayouts/slideLayout46.xml"/>
  <Relationship Id="rId12" Type="http://schemas.openxmlformats.org/officeDocument/2006/relationships/slideLayout" Target="../slideLayouts/slideLayout47.xml"/>
  <Relationship Id="rId13" Type="http://schemas.openxmlformats.org/officeDocument/2006/relationships/theme" Target="../theme/theme4.xml"/>
  <Relationship Id="rId14" Type="http://schemas.openxmlformats.org/officeDocument/2006/relationships/image" Target="../media/image1.png"/>
  <Relationship Id="rId2" Type="http://schemas.openxmlformats.org/officeDocument/2006/relationships/slideLayout" Target="../slideLayouts/slideLayout37.xml"/>
  <Relationship Id="rId3" Type="http://schemas.openxmlformats.org/officeDocument/2006/relationships/slideLayout" Target="../slideLayouts/slideLayout38.xml"/>
  <Relationship Id="rId4" Type="http://schemas.openxmlformats.org/officeDocument/2006/relationships/slideLayout" Target="../slideLayouts/slideLayout39.xml"/>
  <Relationship Id="rId5" Type="http://schemas.openxmlformats.org/officeDocument/2006/relationships/slideLayout" Target="../slideLayouts/slideLayout40.xml"/>
  <Relationship Id="rId6" Type="http://schemas.openxmlformats.org/officeDocument/2006/relationships/slideLayout" Target="../slideLayouts/slideLayout41.xml"/>
  <Relationship Id="rId7" Type="http://schemas.openxmlformats.org/officeDocument/2006/relationships/slideLayout" Target="../slideLayouts/slideLayout42.xml"/>
  <Relationship Id="rId8" Type="http://schemas.openxmlformats.org/officeDocument/2006/relationships/slideLayout" Target="../slideLayouts/slideLayout43.xml"/>
  <Relationship Id="rId9" Type="http://schemas.openxmlformats.org/officeDocument/2006/relationships/slideLayout" Target="../slideLayouts/slideLayout44.xml"/>
</Relationships>

</file>

<file path=ppt/slideMasters/_rels/slideMaster5.xml.rels><?xml version="1.0" encoding="UTF-8"?>

<Relationships xmlns="http://schemas.openxmlformats.org/package/2006/relationships">
  <Relationship Id="rId1" Type="http://schemas.openxmlformats.org/officeDocument/2006/relationships/slideLayout" Target="../slideLayouts/slideLayout48.xml"/>
  <Relationship Id="rId10" Type="http://schemas.openxmlformats.org/officeDocument/2006/relationships/slideLayout" Target="../slideLayouts/slideLayout57.xml"/>
  <Relationship Id="rId11" Type="http://schemas.openxmlformats.org/officeDocument/2006/relationships/slideLayout" Target="../slideLayouts/slideLayout58.xml"/>
  <Relationship Id="rId12" Type="http://schemas.openxmlformats.org/officeDocument/2006/relationships/slideLayout" Target="../slideLayouts/slideLayout59.xml"/>
  <Relationship Id="rId13" Type="http://schemas.openxmlformats.org/officeDocument/2006/relationships/theme" Target="../theme/theme5.xml"/>
  <Relationship Id="rId14" Type="http://schemas.openxmlformats.org/officeDocument/2006/relationships/image" Target="../media/image1.png"/>
  <Relationship Id="rId2" Type="http://schemas.openxmlformats.org/officeDocument/2006/relationships/slideLayout" Target="../slideLayouts/slideLayout49.xml"/>
  <Relationship Id="rId3" Type="http://schemas.openxmlformats.org/officeDocument/2006/relationships/slideLayout" Target="../slideLayouts/slideLayout50.xml"/>
  <Relationship Id="rId4" Type="http://schemas.openxmlformats.org/officeDocument/2006/relationships/slideLayout" Target="../slideLayouts/slideLayout51.xml"/>
  <Relationship Id="rId5" Type="http://schemas.openxmlformats.org/officeDocument/2006/relationships/slideLayout" Target="../slideLayouts/slideLayout52.xml"/>
  <Relationship Id="rId6" Type="http://schemas.openxmlformats.org/officeDocument/2006/relationships/slideLayout" Target="../slideLayouts/slideLayout53.xml"/>
  <Relationship Id="rId7" Type="http://schemas.openxmlformats.org/officeDocument/2006/relationships/slideLayout" Target="../slideLayouts/slideLayout54.xml"/>
  <Relationship Id="rId8" Type="http://schemas.openxmlformats.org/officeDocument/2006/relationships/slideLayout" Target="../slideLayouts/slideLayout55.xml"/>
  <Relationship Id="rId9" Type="http://schemas.openxmlformats.org/officeDocument/2006/relationships/slideLayout" Target="../slideLayouts/slideLayout56.xml"/>
</Relationships>

</file>

<file path=ppt/slideMasters/_rels/slideMaster6.xml.rels><?xml version="1.0" encoding="UTF-8"?>

<Relationships xmlns="http://schemas.openxmlformats.org/package/2006/relationships">
  <Relationship Id="rId1" Type="http://schemas.openxmlformats.org/officeDocument/2006/relationships/slideLayout" Target="../slideLayouts/slideLayout60.xml"/>
  <Relationship Id="rId10" Type="http://schemas.openxmlformats.org/officeDocument/2006/relationships/slideLayout" Target="../slideLayouts/slideLayout69.xml"/>
  <Relationship Id="rId11" Type="http://schemas.openxmlformats.org/officeDocument/2006/relationships/slideLayout" Target="../slideLayouts/slideLayout70.xml"/>
  <Relationship Id="rId12" Type="http://schemas.openxmlformats.org/officeDocument/2006/relationships/slideLayout" Target="../slideLayouts/slideLayout71.xml"/>
  <Relationship Id="rId13" Type="http://schemas.openxmlformats.org/officeDocument/2006/relationships/theme" Target="../theme/theme6.xml"/>
  <Relationship Id="rId14" Type="http://schemas.openxmlformats.org/officeDocument/2006/relationships/image" Target="../media/image1.png"/>
  <Relationship Id="rId2" Type="http://schemas.openxmlformats.org/officeDocument/2006/relationships/slideLayout" Target="../slideLayouts/slideLayout61.xml"/>
  <Relationship Id="rId3" Type="http://schemas.openxmlformats.org/officeDocument/2006/relationships/slideLayout" Target="../slideLayouts/slideLayout62.xml"/>
  <Relationship Id="rId4" Type="http://schemas.openxmlformats.org/officeDocument/2006/relationships/slideLayout" Target="../slideLayouts/slideLayout63.xml"/>
  <Relationship Id="rId5" Type="http://schemas.openxmlformats.org/officeDocument/2006/relationships/slideLayout" Target="../slideLayouts/slideLayout64.xml"/>
  <Relationship Id="rId6" Type="http://schemas.openxmlformats.org/officeDocument/2006/relationships/slideLayout" Target="../slideLayouts/slideLayout65.xml"/>
  <Relationship Id="rId7" Type="http://schemas.openxmlformats.org/officeDocument/2006/relationships/slideLayout" Target="../slideLayouts/slideLayout66.xml"/>
  <Relationship Id="rId8" Type="http://schemas.openxmlformats.org/officeDocument/2006/relationships/slideLayout" Target="../slideLayouts/slideLayout67.xml"/>
  <Relationship Id="rId9" Type="http://schemas.openxmlformats.org/officeDocument/2006/relationships/slideLayout" Target="../slideLayouts/slideLayout68.xml"/>
</Relationships>

</file>

<file path=ppt/slideMasters/_rels/slideMaster7.xml.rels><?xml version="1.0" encoding="UTF-8"?>

<Relationships xmlns="http://schemas.openxmlformats.org/package/2006/relationships">
  <Relationship Id="rId1" Type="http://schemas.openxmlformats.org/officeDocument/2006/relationships/slideLayout" Target="../slideLayouts/slideLayout72.xml"/>
  <Relationship Id="rId10" Type="http://schemas.openxmlformats.org/officeDocument/2006/relationships/slideLayout" Target="../slideLayouts/slideLayout81.xml"/>
  <Relationship Id="rId11" Type="http://schemas.openxmlformats.org/officeDocument/2006/relationships/slideLayout" Target="../slideLayouts/slideLayout82.xml"/>
  <Relationship Id="rId12" Type="http://schemas.openxmlformats.org/officeDocument/2006/relationships/slideLayout" Target="../slideLayouts/slideLayout83.xml"/>
  <Relationship Id="rId13" Type="http://schemas.openxmlformats.org/officeDocument/2006/relationships/theme" Target="../theme/theme7.xml"/>
  <Relationship Id="rId14" Type="http://schemas.openxmlformats.org/officeDocument/2006/relationships/image" Target="../media/image1.png"/>
  <Relationship Id="rId2" Type="http://schemas.openxmlformats.org/officeDocument/2006/relationships/slideLayout" Target="../slideLayouts/slideLayout73.xml"/>
  <Relationship Id="rId3" Type="http://schemas.openxmlformats.org/officeDocument/2006/relationships/slideLayout" Target="../slideLayouts/slideLayout74.xml"/>
  <Relationship Id="rId4" Type="http://schemas.openxmlformats.org/officeDocument/2006/relationships/slideLayout" Target="../slideLayouts/slideLayout75.xml"/>
  <Relationship Id="rId5" Type="http://schemas.openxmlformats.org/officeDocument/2006/relationships/slideLayout" Target="../slideLayouts/slideLayout76.xml"/>
  <Relationship Id="rId6" Type="http://schemas.openxmlformats.org/officeDocument/2006/relationships/slideLayout" Target="../slideLayouts/slideLayout77.xml"/>
  <Relationship Id="rId7" Type="http://schemas.openxmlformats.org/officeDocument/2006/relationships/slideLayout" Target="../slideLayouts/slideLayout78.xml"/>
  <Relationship Id="rId8" Type="http://schemas.openxmlformats.org/officeDocument/2006/relationships/slideLayout" Target="../slideLayouts/slideLayout79.xml"/>
  <Relationship Id="rId9" Type="http://schemas.openxmlformats.org/officeDocument/2006/relationships/slideLayout" Target="../slideLayouts/slideLayout80.xml"/>
</Relationships>

</file>

<file path=ppt/slideMasters/_rels/slideMaster8.xml.rels><?xml version="1.0" encoding="UTF-8"?>

<Relationships xmlns="http://schemas.openxmlformats.org/package/2006/relationships">
  <Relationship Id="rId1" Type="http://schemas.openxmlformats.org/officeDocument/2006/relationships/slideLayout" Target="../slideLayouts/slideLayout84.xml"/>
  <Relationship Id="rId10" Type="http://schemas.openxmlformats.org/officeDocument/2006/relationships/slideLayout" Target="../slideLayouts/slideLayout93.xml"/>
  <Relationship Id="rId11" Type="http://schemas.openxmlformats.org/officeDocument/2006/relationships/slideLayout" Target="../slideLayouts/slideLayout94.xml"/>
  <Relationship Id="rId12" Type="http://schemas.openxmlformats.org/officeDocument/2006/relationships/theme" Target="../theme/theme8.xml"/>
  <Relationship Id="rId2" Type="http://schemas.openxmlformats.org/officeDocument/2006/relationships/slideLayout" Target="../slideLayouts/slideLayout85.xml"/>
  <Relationship Id="rId3" Type="http://schemas.openxmlformats.org/officeDocument/2006/relationships/slideLayout" Target="../slideLayouts/slideLayout86.xml"/>
  <Relationship Id="rId4" Type="http://schemas.openxmlformats.org/officeDocument/2006/relationships/slideLayout" Target="../slideLayouts/slideLayout87.xml"/>
  <Relationship Id="rId5" Type="http://schemas.openxmlformats.org/officeDocument/2006/relationships/slideLayout" Target="../slideLayouts/slideLayout88.xml"/>
  <Relationship Id="rId6" Type="http://schemas.openxmlformats.org/officeDocument/2006/relationships/slideLayout" Target="../slideLayouts/slideLayout89.xml"/>
  <Relationship Id="rId7" Type="http://schemas.openxmlformats.org/officeDocument/2006/relationships/slideLayout" Target="../slideLayouts/slideLayout90.xml"/>
  <Relationship Id="rId8" Type="http://schemas.openxmlformats.org/officeDocument/2006/relationships/slideLayout" Target="../slideLayouts/slideLayout91.xml"/>
  <Relationship Id="rId9" Type="http://schemas.openxmlformats.org/officeDocument/2006/relationships/slideLayout" Target="../slideLayouts/slideLayout92.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1554480"/>
            <a:ext cx="2073348" cy="1979466"/>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3454400" y="1547036"/>
            <a:ext cx="4222308" cy="388620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162800" y="189468"/>
            <a:ext cx="1828800" cy="365125"/>
          </a:xfrm>
          <a:prstGeom prst="rect">
            <a:avLst/>
          </a:prstGeom>
        </p:spPr>
        <p:txBody>
          <a:bodyPr vert="horz" lIns="91440" tIns="45720" rIns="91440" bIns="45720" rtlCol="0" anchor="t"/>
          <a:lstStyle>
            <a:lvl1pPr algn="l">
              <a:defRPr sz="1200">
                <a:solidFill>
                  <a:schemeClr val="tx1">
                    <a:tint val="75000"/>
                  </a:schemeClr>
                </a:solidFill>
              </a:defRPr>
            </a:lvl1pPr>
          </a:lstStyle>
          <a:p>
            <a:fld id="{529516D5-388E-46F8-9B32-DAE69E91EAF1}" type="datetimeFigureOut">
              <a:rPr lang="en-US" smtClean="0"/>
              <a:pPr/>
              <a:t>24/09/2015</a:t>
            </a:fld>
            <a:endParaRPr lang="en-US"/>
          </a:p>
        </p:txBody>
      </p:sp>
      <p:sp>
        <p:nvSpPr>
          <p:cNvPr id="5" name="Footer Placeholder 4"/>
          <p:cNvSpPr>
            <a:spLocks noGrp="1"/>
          </p:cNvSpPr>
          <p:nvPr>
            <p:ph type="ftr" sz="quarter" idx="3"/>
          </p:nvPr>
        </p:nvSpPr>
        <p:spPr>
          <a:xfrm>
            <a:off x="1069848" y="6356350"/>
            <a:ext cx="5102352" cy="365125"/>
          </a:xfrm>
          <a:prstGeom prst="rect">
            <a:avLst/>
          </a:prstGeom>
        </p:spPr>
        <p:txBody>
          <a:bodyPr vert="horz" lIns="91440" tIns="45720" rIns="91440" bIns="45720" rtlCol="0" anchor="t"/>
          <a:lstStyle>
            <a:lvl1pPr algn="l">
              <a:defRPr sz="1200">
                <a:solidFill>
                  <a:schemeClr val="tx1"/>
                </a:solidFill>
              </a:defRPr>
            </a:lvl1pPr>
          </a:lstStyle>
          <a:p>
            <a:endParaRPr lang="en-US"/>
          </a:p>
        </p:txBody>
      </p:sp>
      <p:sp>
        <p:nvSpPr>
          <p:cNvPr id="6" name="Slide Number Placeholder 5"/>
          <p:cNvSpPr>
            <a:spLocks noGrp="1"/>
          </p:cNvSpPr>
          <p:nvPr>
            <p:ph type="sldNum" sz="quarter" idx="4"/>
          </p:nvPr>
        </p:nvSpPr>
        <p:spPr>
          <a:xfrm>
            <a:off x="7159752" y="6356350"/>
            <a:ext cx="1137684" cy="365125"/>
          </a:xfrm>
          <a:prstGeom prst="rect">
            <a:avLst/>
          </a:prstGeom>
        </p:spPr>
        <p:txBody>
          <a:bodyPr vert="horz" lIns="91440" tIns="45720" rIns="91440" bIns="45720" rtlCol="0" anchor="t"/>
          <a:lstStyle>
            <a:lvl1pPr algn="l">
              <a:defRPr sz="1200">
                <a:solidFill>
                  <a:schemeClr val="tx1">
                    <a:tint val="75000"/>
                  </a:schemeClr>
                </a:solidFill>
              </a:defRPr>
            </a:lvl1pPr>
          </a:lstStyle>
          <a:p>
            <a:fld id="{A5B7C804-8962-413F-8BCA-FA47CF4949E0}"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iming>
    <p:tnLst>
      <p:par>
        <p:cTn id="1" dur="indefinite" restart="never" nodeType="tmRoot"/>
      </p:par>
    </p:tnLst>
  </p:timing>
  <p:txStyles>
    <p:titleStyle>
      <a:lvl1pPr algn="l" defTabSz="914400" rtl="0" eaLnBrk="1" latinLnBrk="0" hangingPunct="1">
        <a:spcBef>
          <a:spcPct val="0"/>
        </a:spcBef>
        <a:buNone/>
        <a:defRPr sz="18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C8318C5E-DBDC-49A6-9B14-C59A44EFBAF4}" type="slidenum">
              <a:rPr lang="en-US">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xmlns="" val="260020395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C8318C5E-DBDC-49A6-9B14-C59A44EFBAF4}" type="slidenum">
              <a:rPr lang="en-US">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xmlns="" val="3831584861"/>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C8318C5E-DBDC-49A6-9B14-C59A44EFBAF4}" type="slidenum">
              <a:rPr lang="en-US">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xmlns="" val="1007980127"/>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C8318C5E-DBDC-49A6-9B14-C59A44EFBAF4}" type="slidenum">
              <a:rPr lang="en-US">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xmlns="" val="1993514847"/>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C8318C5E-DBDC-49A6-9B14-C59A44EFBAF4}" type="slidenum">
              <a:rPr lang="en-US">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xmlns="" val="1124039200"/>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C8318C5E-DBDC-49A6-9B14-C59A44EFBAF4}" type="slidenum">
              <a:rPr lang="en-US">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xmlns="" val="1706711534"/>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1554480"/>
            <a:ext cx="2073348" cy="1979466"/>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3454400" y="1547036"/>
            <a:ext cx="4222308" cy="388620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162800" y="189468"/>
            <a:ext cx="1828800" cy="365125"/>
          </a:xfrm>
          <a:prstGeom prst="rect">
            <a:avLst/>
          </a:prstGeom>
        </p:spPr>
        <p:txBody>
          <a:bodyPr vert="horz" lIns="91440" tIns="45720" rIns="91440" bIns="45720" rtlCol="0" anchor="t"/>
          <a:lstStyle>
            <a:lvl1pPr algn="l">
              <a:defRPr sz="1200">
                <a:solidFill>
                  <a:schemeClr val="tx1">
                    <a:tint val="75000"/>
                  </a:schemeClr>
                </a:solidFill>
              </a:defRPr>
            </a:lvl1pPr>
          </a:lstStyle>
          <a:p>
            <a:fld id="{529516D5-388E-46F8-9B32-DAE69E91EAF1}" type="datetimeFigureOut">
              <a:rPr lang="en-US" smtClean="0">
                <a:solidFill>
                  <a:prstClr val="white">
                    <a:tint val="75000"/>
                  </a:prstClr>
                </a:solidFill>
              </a:rPr>
              <a:pPr/>
              <a:t>24/09/2015</a:t>
            </a:fld>
            <a:endParaRPr lang="en-US">
              <a:solidFill>
                <a:prstClr val="white">
                  <a:tint val="75000"/>
                </a:prstClr>
              </a:solidFill>
            </a:endParaRPr>
          </a:p>
        </p:txBody>
      </p:sp>
      <p:sp>
        <p:nvSpPr>
          <p:cNvPr id="5" name="Footer Placeholder 4"/>
          <p:cNvSpPr>
            <a:spLocks noGrp="1"/>
          </p:cNvSpPr>
          <p:nvPr>
            <p:ph type="ftr" sz="quarter" idx="3"/>
          </p:nvPr>
        </p:nvSpPr>
        <p:spPr>
          <a:xfrm>
            <a:off x="1069848" y="6356350"/>
            <a:ext cx="5102352" cy="365125"/>
          </a:xfrm>
          <a:prstGeom prst="rect">
            <a:avLst/>
          </a:prstGeom>
        </p:spPr>
        <p:txBody>
          <a:bodyPr vert="horz" lIns="91440" tIns="45720" rIns="91440" bIns="45720" rtlCol="0" anchor="t"/>
          <a:lstStyle>
            <a:lvl1pPr algn="l">
              <a:defRPr sz="1200">
                <a:solidFill>
                  <a:schemeClr val="tx1"/>
                </a:solidFill>
              </a:defRPr>
            </a:lvl1pPr>
          </a:lstStyle>
          <a:p>
            <a:endParaRPr lang="en-US">
              <a:solidFill>
                <a:prstClr val="white"/>
              </a:solidFill>
            </a:endParaRPr>
          </a:p>
        </p:txBody>
      </p:sp>
      <p:sp>
        <p:nvSpPr>
          <p:cNvPr id="6" name="Slide Number Placeholder 5"/>
          <p:cNvSpPr>
            <a:spLocks noGrp="1"/>
          </p:cNvSpPr>
          <p:nvPr>
            <p:ph type="sldNum" sz="quarter" idx="4"/>
          </p:nvPr>
        </p:nvSpPr>
        <p:spPr>
          <a:xfrm>
            <a:off x="7159752" y="6356350"/>
            <a:ext cx="1137684" cy="365125"/>
          </a:xfrm>
          <a:prstGeom prst="rect">
            <a:avLst/>
          </a:prstGeom>
        </p:spPr>
        <p:txBody>
          <a:bodyPr vert="horz" lIns="91440" tIns="45720" rIns="91440" bIns="45720" rtlCol="0" anchor="t"/>
          <a:lstStyle>
            <a:lvl1pPr algn="l">
              <a:defRPr sz="1200">
                <a:solidFill>
                  <a:schemeClr val="tx1">
                    <a:tint val="75000"/>
                  </a:schemeClr>
                </a:solidFill>
              </a:defRPr>
            </a:lvl1pPr>
          </a:lstStyle>
          <a:p>
            <a:fld id="{A5B7C804-8962-413F-8BCA-FA47CF4949E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xmlns="" val="3310546536"/>
      </p:ext>
    </p:extLst>
  </p:cSld>
  <p:clrMap bg1="dk1" tx1="lt1" bg2="dk2" tx2="lt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Lst>
  <p:timing>
    <p:tnLst>
      <p:par>
        <p:cTn id="1" dur="indefinite" restart="never" nodeType="tmRoot"/>
      </p:par>
    </p:tnLst>
  </p:timing>
  <p:txStyles>
    <p:titleStyle>
      <a:lvl1pPr algn="l" defTabSz="914400" rtl="0" eaLnBrk="1" latinLnBrk="0" hangingPunct="1">
        <a:spcBef>
          <a:spcPct val="0"/>
        </a:spcBef>
        <a:buNone/>
        <a:defRPr sz="18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2.gif"/>
  <Relationship Id="rId3" Type="http://schemas.openxmlformats.org/officeDocument/2006/relationships/image" Target="../media/image3.jpeg"/>
</Relationships>

</file>

<file path=ppt/slides/_rels/slide10.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11.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12.xml.rels><?xml version="1.0" encoding="UTF-8"?>

<Relationships xmlns="http://schemas.openxmlformats.org/package/2006/relationships">
  <Relationship Id="rId1" Type="http://schemas.openxmlformats.org/officeDocument/2006/relationships/slideLayout" Target="../slideLayouts/slideLayout90.xml"/>
</Relationships>

</file>

<file path=ppt/slides/_rels/slide13.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image" Target="../media/image10.jpeg"/>
</Relationships>

</file>

<file path=ppt/slides/_rels/slide14.xml.rels><?xml version="1.0" encoding="UTF-8"?>

<Relationships xmlns="http://schemas.openxmlformats.org/package/2006/relationships">
  <Relationship Id="rId1" Type="http://schemas.openxmlformats.org/officeDocument/2006/relationships/video" Target="../media/media1.flv"/>
  <Relationship Id="rId2" Type="http://schemas.openxmlformats.org/officeDocument/2006/relationships/slideLayout" Target="../slideLayouts/slideLayout7.xml"/>
  <Relationship Id="rId3" Type="http://schemas.openxmlformats.org/officeDocument/2006/relationships/notesSlide" Target="../notesSlides/notesSlide2.xml"/>
  <Relationship Id="rId4" Type="http://schemas.microsoft.com/office/2007/relationships/media" Target="../media/media1.flv"/>
  <Relationship Id="rId5" Type="http://schemas.openxmlformats.org/officeDocument/2006/relationships/image" Target="../media/image11.png"/>
  <Relationship Id="rId6" Type="http://schemas.openxmlformats.org/officeDocument/2006/relationships/hyperlink" TargetMode="External" Target="http://www.youtube.com/watch?feature=player_detailpage&amp;v=lgOxWPGsJNY"/>
</Relationships>

</file>

<file path=ppt/slides/_rels/slide15.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
  <Relationship Id="rId1" Type="http://schemas.openxmlformats.org/officeDocument/2006/relationships/slideLayout" Target="../slideLayouts/slideLayout25.xml"/>
</Relationships>

</file>

<file path=ppt/slides/_rels/slide17.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image" Target="../media/image12.png"/>
</Relationships>

</file>

<file path=ppt/slides/_rels/slide18.xml.rels><?xml version="1.0" encoding="UTF-8"?>

<Relationships xmlns="http://schemas.openxmlformats.org/package/2006/relationships">
  <Relationship Id="rId1" Type="http://schemas.openxmlformats.org/officeDocument/2006/relationships/slideLayout" Target="../slideLayouts/slideLayout7.xml"/>
</Relationships>

</file>

<file path=ppt/slides/_rels/slide19.xml.rels><?xml version="1.0" encoding="UTF-8"?>

<Relationships xmlns="http://schemas.openxmlformats.org/package/2006/relationships">
  <Relationship Id="rId1" Type="http://schemas.openxmlformats.org/officeDocument/2006/relationships/slideLayout" Target="../slideLayouts/slideLayout7.xml"/>
</Relationships>

</file>

<file path=ppt/slides/_rels/slide2.xml.rels><?xml version="1.0" encoding="UTF-8"?>

<Relationships xmlns="http://schemas.openxmlformats.org/package/2006/relationships">
  <Relationship Id="rId1" Type="http://schemas.openxmlformats.org/officeDocument/2006/relationships/slideLayout" Target="../slideLayouts/slideLayout37.xml"/>
  <Relationship Id="rId2" Type="http://schemas.openxmlformats.org/officeDocument/2006/relationships/image" Target="../media/image4.jpeg"/>
</Relationships>

</file>

<file path=ppt/slides/_rels/slide20.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image" Target="../media/image13.png"/>
</Relationships>

</file>

<file path=ppt/slides/_rels/slide21.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image" Target="../media/image14.jpeg"/>
  <Relationship Id="rId3" Type="http://schemas.openxmlformats.org/officeDocument/2006/relationships/image" Target="../media/image15.jpeg"/>
  <Relationship Id="rId4" Type="http://schemas.openxmlformats.org/officeDocument/2006/relationships/image" Target="../media/image16.jpeg"/>
</Relationships>

</file>

<file path=ppt/slides/_rels/slide22.xml.rels><?xml version="1.0" encoding="UTF-8"?>

<Relationships xmlns="http://schemas.openxmlformats.org/package/2006/relationships">
  <Relationship Id="rId1" Type="http://schemas.openxmlformats.org/officeDocument/2006/relationships/slideLayout" Target="../slideLayouts/slideLayout73.xml"/>
  <Relationship Id="rId2" Type="http://schemas.openxmlformats.org/officeDocument/2006/relationships/notesSlide" Target="../notesSlides/notesSlide3.xml"/>
  <Relationship Id="rId3" Type="http://schemas.openxmlformats.org/officeDocument/2006/relationships/image" Target="../media/image17.jpeg"/>
</Relationships>

</file>

<file path=ppt/slides/_rels/slide23.xml.rels><?xml version="1.0" encoding="UTF-8"?>

<Relationships xmlns="http://schemas.openxmlformats.org/package/2006/relationships">
  <Relationship Id="rId1" Type="http://schemas.openxmlformats.org/officeDocument/2006/relationships/slideLayout" Target="../slideLayouts/slideLayout73.xml"/>
  <Relationship Id="rId2" Type="http://schemas.openxmlformats.org/officeDocument/2006/relationships/notesSlide" Target="../notesSlides/notesSlide4.xml"/>
  <Relationship Id="rId3" Type="http://schemas.openxmlformats.org/officeDocument/2006/relationships/image" Target="../media/image17.jpeg"/>
</Relationships>

</file>

<file path=ppt/slides/_rels/slide24.xml.rels><?xml version="1.0" encoding="UTF-8"?>

<Relationships xmlns="http://schemas.openxmlformats.org/package/2006/relationships">
  <Relationship Id="rId1" Type="http://schemas.openxmlformats.org/officeDocument/2006/relationships/slideLayout" Target="../slideLayouts/slideLayout75.xml"/>
  <Relationship Id="rId2" Type="http://schemas.openxmlformats.org/officeDocument/2006/relationships/notesSlide" Target="../notesSlides/notesSlide5.xml"/>
  <Relationship Id="rId3" Type="http://schemas.openxmlformats.org/officeDocument/2006/relationships/image" Target="../media/image17.jpeg"/>
</Relationships>

</file>

<file path=ppt/slides/_rels/slide25.xml.rels><?xml version="1.0" encoding="UTF-8"?>

<Relationships xmlns="http://schemas.openxmlformats.org/package/2006/relationships">
  <Relationship Id="rId1" Type="http://schemas.openxmlformats.org/officeDocument/2006/relationships/slideLayout" Target="../slideLayouts/slideLayout73.xml"/>
  <Relationship Id="rId2" Type="http://schemas.openxmlformats.org/officeDocument/2006/relationships/image" Target="../media/image17.jpeg"/>
</Relationships>

</file>

<file path=ppt/slides/_rels/slide26.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image" Target="../media/image18.emf"/>
</Relationships>

</file>

<file path=ppt/slides/_rels/slide27.xml.rels><?xml version="1.0" encoding="UTF-8"?>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19.jpeg"/>
</Relationships>

</file>

<file path=ppt/slides/_rels/slide3.xml.rels><?xml version="1.0" encoding="UTF-8"?>

<Relationships xmlns="http://schemas.openxmlformats.org/package/2006/relationships">
  <Relationship Id="rId1" Type="http://schemas.openxmlformats.org/officeDocument/2006/relationships/slideLayout" Target="../slideLayouts/slideLayout36.xml"/>
  <Relationship Id="rId2" Type="http://schemas.openxmlformats.org/officeDocument/2006/relationships/image" Target="../media/image1.png"/>
</Relationships>

</file>

<file path=ppt/slides/_rels/slide4.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image" Target="../media/image5.jpeg"/>
</Relationships>

</file>

<file path=ppt/slides/_rels/slide5.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xml"/>
  <Relationship Id="rId3" Type="http://schemas.openxmlformats.org/officeDocument/2006/relationships/image" Target="../media/image6.png"/>
</Relationships>

</file>

<file path=ppt/slides/_rels/slide6.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image" Target="../media/image7.jpeg"/>
</Relationships>

</file>

<file path=ppt/slides/_rels/slide7.xml.rels><?xml version="1.0" encoding="UTF-8"?>

<Relationships xmlns="http://schemas.openxmlformats.org/package/2006/relationships">
  <Relationship Id="rId1" Type="http://schemas.openxmlformats.org/officeDocument/2006/relationships/slideLayout" Target="../slideLayouts/slideLayout61.xml"/>
  <Relationship Id="rId2" Type="http://schemas.openxmlformats.org/officeDocument/2006/relationships/image" Target="../media/image8.png"/>
</Relationships>

</file>

<file path=ppt/slides/_rels/slide8.xml.rels><?xml version="1.0" encoding="UTF-8"?>

<Relationships xmlns="http://schemas.openxmlformats.org/package/2006/relationships">
  <Relationship Id="rId1" Type="http://schemas.openxmlformats.org/officeDocument/2006/relationships/slideLayout" Target="../slideLayouts/slideLayout53.xml"/>
  <Relationship Id="rId2" Type="http://schemas.openxmlformats.org/officeDocument/2006/relationships/image" Target="../media/image9.png"/>
</Relationships>

</file>

<file path=ppt/slides/_rels/slide9.xml.rels><?xml version="1.0" encoding="UTF-8"?>

<Relationships xmlns="http://schemas.openxmlformats.org/package/2006/relationships">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http://pandora.cii.wwu.edu/showcase2004/images-04/jn_pinto.gi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55395" y="2501282"/>
            <a:ext cx="5880810" cy="3910113"/>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ctrTitle"/>
          </p:nvPr>
        </p:nvSpPr>
        <p:spPr/>
        <p:txBody>
          <a:bodyPr/>
          <a:lstStyle/>
          <a:p>
            <a:r>
              <a:rPr lang="en-US" sz="5400" dirty="0" smtClean="0">
                <a:latin typeface="Arial Unicode MS" pitchFamily="34" charset="-128"/>
                <a:ea typeface="Arial Unicode MS" pitchFamily="34" charset="-128"/>
                <a:cs typeface="Arial Unicode MS" pitchFamily="34" charset="-128"/>
              </a:rPr>
              <a:t>The Ford Pinto</a:t>
            </a:r>
            <a:endParaRPr lang="en-US" sz="5400" dirty="0">
              <a:latin typeface="Arial Unicode MS" pitchFamily="34" charset="-128"/>
              <a:ea typeface="Arial Unicode MS" pitchFamily="34" charset="-128"/>
              <a:cs typeface="Arial Unicode MS" pitchFamily="34" charset="-128"/>
            </a:endParaRPr>
          </a:p>
        </p:txBody>
      </p:sp>
      <p:sp>
        <p:nvSpPr>
          <p:cNvPr id="3" name="Subtitle 2"/>
          <p:cNvSpPr>
            <a:spLocks noGrp="1"/>
          </p:cNvSpPr>
          <p:nvPr>
            <p:ph type="subTitle" idx="1"/>
          </p:nvPr>
        </p:nvSpPr>
        <p:spPr/>
        <p:txBody>
          <a:bodyPr/>
          <a:lstStyle/>
          <a:p>
            <a:endParaRPr lang="en-US"/>
          </a:p>
        </p:txBody>
      </p:sp>
      <p:pic>
        <p:nvPicPr>
          <p:cNvPr id="2052" name="Picture 4" descr="http://dev.hatchheaven.com/wp-content/uploads/2012/11/ford_pinto_3-door_runabout_74.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66800" y="2427514"/>
            <a:ext cx="6858000" cy="40576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97509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052"/>
                                        </p:tgtEl>
                                      </p:cBhvr>
                                    </p:animEffect>
                                    <p:set>
                                      <p:cBhvr>
                                        <p:cTn id="7" dur="1" fill="hold">
                                          <p:stCondLst>
                                            <p:cond delay="499"/>
                                          </p:stCondLst>
                                        </p:cTn>
                                        <p:tgtEl>
                                          <p:spTgt spid="205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990000"/>
            </a:gs>
          </a:gsLst>
          <a:lin ang="5400000" scaled="1"/>
        </a:gradFill>
        <a:effectLst/>
      </p:bgPr>
    </p:bg>
    <p:spTree>
      <p:nvGrpSpPr>
        <p:cNvPr id="1" name=""/>
        <p:cNvGrpSpPr/>
        <p:nvPr/>
      </p:nvGrpSpPr>
      <p:grpSpPr>
        <a:xfrm>
          <a:off x="0" y="0"/>
          <a:ext cx="0" cy="0"/>
          <a:chOff x="0" y="0"/>
          <a:chExt cx="0" cy="0"/>
        </a:xfrm>
      </p:grpSpPr>
      <p:sp>
        <p:nvSpPr>
          <p:cNvPr id="75779" name="Rectangle 3"/>
          <p:cNvSpPr>
            <a:spLocks noGrp="1" noChangeArrowheads="1"/>
          </p:cNvSpPr>
          <p:nvPr>
            <p:ph sz="quarter" idx="13"/>
          </p:nvPr>
        </p:nvSpPr>
        <p:spPr>
          <a:xfrm>
            <a:off x="1066800" y="1524000"/>
            <a:ext cx="6662928" cy="5029200"/>
          </a:xfrm>
        </p:spPr>
        <p:txBody>
          <a:bodyPr>
            <a:noAutofit/>
          </a:bodyPr>
          <a:lstStyle/>
          <a:p>
            <a:r>
              <a:rPr lang="en-US" sz="2400" b="1" dirty="0">
                <a:solidFill>
                  <a:schemeClr val="bg1"/>
                </a:solidFill>
              </a:rPr>
              <a:t>Of 40 tests, 37 resulted in ruptured gas tanks.  The three that succeeded had:</a:t>
            </a:r>
          </a:p>
          <a:p>
            <a:pPr>
              <a:buFontTx/>
              <a:buNone/>
            </a:pPr>
            <a:endParaRPr lang="en-US" sz="2400" b="1" dirty="0" smtClean="0">
              <a:solidFill>
                <a:schemeClr val="bg1"/>
              </a:solidFill>
            </a:endParaRPr>
          </a:p>
          <a:p>
            <a:pPr>
              <a:buFontTx/>
              <a:buNone/>
            </a:pPr>
            <a:r>
              <a:rPr lang="en-US" sz="2400" b="1" dirty="0" smtClean="0">
                <a:solidFill>
                  <a:schemeClr val="bg1"/>
                </a:solidFill>
              </a:rPr>
              <a:t>--</a:t>
            </a:r>
            <a:r>
              <a:rPr lang="en-US" sz="2400" b="1" dirty="0">
                <a:solidFill>
                  <a:schemeClr val="bg1"/>
                </a:solidFill>
              </a:rPr>
              <a:t>a plastic baffle between the tank and the differential </a:t>
            </a:r>
            <a:r>
              <a:rPr lang="en-US" sz="2400" b="1" dirty="0" smtClean="0">
                <a:solidFill>
                  <a:schemeClr val="bg1"/>
                </a:solidFill>
              </a:rPr>
              <a:t>bolts</a:t>
            </a:r>
          </a:p>
          <a:p>
            <a:pPr>
              <a:buFontTx/>
              <a:buNone/>
            </a:pPr>
            <a:endParaRPr lang="en-US" sz="2400" b="1" dirty="0">
              <a:solidFill>
                <a:schemeClr val="bg1"/>
              </a:solidFill>
            </a:endParaRPr>
          </a:p>
          <a:p>
            <a:pPr>
              <a:buFontTx/>
              <a:buNone/>
            </a:pPr>
            <a:r>
              <a:rPr lang="en-US" sz="2400" b="1" dirty="0">
                <a:solidFill>
                  <a:schemeClr val="bg1"/>
                </a:solidFill>
              </a:rPr>
              <a:t>-- a piece of steel between tank and bumper</a:t>
            </a:r>
          </a:p>
          <a:p>
            <a:pPr>
              <a:buFontTx/>
              <a:buNone/>
            </a:pPr>
            <a:endParaRPr lang="en-US" sz="2400" b="1" dirty="0" smtClean="0">
              <a:solidFill>
                <a:schemeClr val="bg1"/>
              </a:solidFill>
            </a:endParaRPr>
          </a:p>
          <a:p>
            <a:pPr>
              <a:buFontTx/>
              <a:buNone/>
            </a:pPr>
            <a:r>
              <a:rPr lang="en-US" sz="2400" b="1" dirty="0" smtClean="0">
                <a:solidFill>
                  <a:schemeClr val="bg1"/>
                </a:solidFill>
              </a:rPr>
              <a:t>-- a </a:t>
            </a:r>
            <a:r>
              <a:rPr lang="en-US" sz="2400" b="1" dirty="0">
                <a:solidFill>
                  <a:schemeClr val="bg1"/>
                </a:solidFill>
              </a:rPr>
              <a:t>rubber “bladder” inside the gas tank</a:t>
            </a:r>
          </a:p>
        </p:txBody>
      </p:sp>
      <p:sp>
        <p:nvSpPr>
          <p:cNvPr id="75778" name="Rectangle 2"/>
          <p:cNvSpPr>
            <a:spLocks noGrp="1" noChangeArrowheads="1"/>
          </p:cNvSpPr>
          <p:nvPr>
            <p:ph type="title"/>
          </p:nvPr>
        </p:nvSpPr>
        <p:spPr>
          <a:xfrm>
            <a:off x="1066800" y="381000"/>
            <a:ext cx="7010400" cy="1979466"/>
          </a:xfrm>
        </p:spPr>
        <p:txBody>
          <a:bodyPr>
            <a:normAutofit/>
          </a:bodyPr>
          <a:lstStyle/>
          <a:p>
            <a:pPr algn="ctr"/>
            <a:r>
              <a:rPr lang="en-US" sz="2400" dirty="0">
                <a:solidFill>
                  <a:schemeClr val="bg1"/>
                </a:solidFill>
              </a:rPr>
              <a:t>Crash </a:t>
            </a:r>
            <a:r>
              <a:rPr lang="en-US" sz="2400" dirty="0" smtClean="0">
                <a:solidFill>
                  <a:schemeClr val="bg1"/>
                </a:solidFill>
              </a:rPr>
              <a:t>Test RESULTS</a:t>
            </a:r>
            <a:endParaRPr lang="en-US" sz="2400" dirty="0">
              <a:solidFill>
                <a:schemeClr val="bg1"/>
              </a:solidFill>
            </a:endParaRPr>
          </a:p>
        </p:txBody>
      </p:sp>
    </p:spTree>
    <p:extLst>
      <p:ext uri="{BB962C8B-B14F-4D97-AF65-F5344CB8AC3E}">
        <p14:creationId xmlns:p14="http://schemas.microsoft.com/office/powerpoint/2010/main" xmlns="" val="3323528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animEffect transition="in" filter="fade">
                                      <p:cBhvr>
                                        <p:cTn id="7" dur="1000"/>
                                        <p:tgtEl>
                                          <p:spTgt spid="75779">
                                            <p:txEl>
                                              <p:pRg st="0" end="0"/>
                                            </p:txEl>
                                          </p:spTgt>
                                        </p:tgtEl>
                                      </p:cBhvr>
                                    </p:animEffect>
                                    <p:anim calcmode="lin" valueType="num">
                                      <p:cBhvr>
                                        <p:cTn id="8" dur="1000" fill="hold"/>
                                        <p:tgtEl>
                                          <p:spTgt spid="7577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577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5779">
                                            <p:txEl>
                                              <p:pRg st="2" end="2"/>
                                            </p:txEl>
                                          </p:spTgt>
                                        </p:tgtEl>
                                        <p:attrNameLst>
                                          <p:attrName>style.visibility</p:attrName>
                                        </p:attrNameLst>
                                      </p:cBhvr>
                                      <p:to>
                                        <p:strVal val="visible"/>
                                      </p:to>
                                    </p:set>
                                    <p:animEffect transition="in" filter="fade">
                                      <p:cBhvr>
                                        <p:cTn id="14" dur="1000"/>
                                        <p:tgtEl>
                                          <p:spTgt spid="75779">
                                            <p:txEl>
                                              <p:pRg st="2" end="2"/>
                                            </p:txEl>
                                          </p:spTgt>
                                        </p:tgtEl>
                                      </p:cBhvr>
                                    </p:animEffect>
                                    <p:anim calcmode="lin" valueType="num">
                                      <p:cBhvr>
                                        <p:cTn id="15" dur="1000" fill="hold"/>
                                        <p:tgtEl>
                                          <p:spTgt spid="7577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7577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5779">
                                            <p:txEl>
                                              <p:pRg st="4" end="4"/>
                                            </p:txEl>
                                          </p:spTgt>
                                        </p:tgtEl>
                                        <p:attrNameLst>
                                          <p:attrName>style.visibility</p:attrName>
                                        </p:attrNameLst>
                                      </p:cBhvr>
                                      <p:to>
                                        <p:strVal val="visible"/>
                                      </p:to>
                                    </p:set>
                                    <p:animEffect transition="in" filter="fade">
                                      <p:cBhvr>
                                        <p:cTn id="21" dur="1000"/>
                                        <p:tgtEl>
                                          <p:spTgt spid="75779">
                                            <p:txEl>
                                              <p:pRg st="4" end="4"/>
                                            </p:txEl>
                                          </p:spTgt>
                                        </p:tgtEl>
                                      </p:cBhvr>
                                    </p:animEffect>
                                    <p:anim calcmode="lin" valueType="num">
                                      <p:cBhvr>
                                        <p:cTn id="22" dur="1000" fill="hold"/>
                                        <p:tgtEl>
                                          <p:spTgt spid="75779">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7577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5779">
                                            <p:txEl>
                                              <p:pRg st="6" end="6"/>
                                            </p:txEl>
                                          </p:spTgt>
                                        </p:tgtEl>
                                        <p:attrNameLst>
                                          <p:attrName>style.visibility</p:attrName>
                                        </p:attrNameLst>
                                      </p:cBhvr>
                                      <p:to>
                                        <p:strVal val="visible"/>
                                      </p:to>
                                    </p:set>
                                    <p:animEffect transition="in" filter="fade">
                                      <p:cBhvr>
                                        <p:cTn id="28" dur="1000"/>
                                        <p:tgtEl>
                                          <p:spTgt spid="75779">
                                            <p:txEl>
                                              <p:pRg st="6" end="6"/>
                                            </p:txEl>
                                          </p:spTgt>
                                        </p:tgtEl>
                                      </p:cBhvr>
                                    </p:animEffect>
                                    <p:anim calcmode="lin" valueType="num">
                                      <p:cBhvr>
                                        <p:cTn id="29" dur="1000" fill="hold"/>
                                        <p:tgtEl>
                                          <p:spTgt spid="75779">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75779">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990000"/>
            </a:gs>
          </a:gsLst>
          <a:lin ang="5400000" scaled="1"/>
        </a:gradFill>
        <a:effectLst/>
      </p:bgPr>
    </p:bg>
    <p:spTree>
      <p:nvGrpSpPr>
        <p:cNvPr id="1" name=""/>
        <p:cNvGrpSpPr/>
        <p:nvPr/>
      </p:nvGrpSpPr>
      <p:grpSpPr>
        <a:xfrm>
          <a:off x="0" y="0"/>
          <a:ext cx="0" cy="0"/>
          <a:chOff x="0" y="0"/>
          <a:chExt cx="0" cy="0"/>
        </a:xfrm>
      </p:grpSpPr>
      <p:sp>
        <p:nvSpPr>
          <p:cNvPr id="59395" name="Rectangle 3"/>
          <p:cNvSpPr>
            <a:spLocks noGrp="1" noChangeArrowheads="1"/>
          </p:cNvSpPr>
          <p:nvPr>
            <p:ph sz="quarter" idx="13"/>
          </p:nvPr>
        </p:nvSpPr>
        <p:spPr>
          <a:xfrm>
            <a:off x="2819400" y="2438400"/>
            <a:ext cx="4224528" cy="3886200"/>
          </a:xfrm>
        </p:spPr>
        <p:txBody>
          <a:bodyPr>
            <a:normAutofit/>
          </a:bodyPr>
          <a:lstStyle/>
          <a:p>
            <a:r>
              <a:rPr lang="en-US" sz="2400" dirty="0">
                <a:solidFill>
                  <a:schemeClr val="bg1"/>
                </a:solidFill>
              </a:rPr>
              <a:t>More crash tests showed that a one-pound, one-dollar piece of plastic stopped the puncture of the gas tank.</a:t>
            </a:r>
          </a:p>
          <a:p>
            <a:r>
              <a:rPr lang="en-US" sz="2400" dirty="0">
                <a:solidFill>
                  <a:schemeClr val="bg1"/>
                </a:solidFill>
              </a:rPr>
              <a:t>The idea was thrown out as extra cost and extra weight.</a:t>
            </a:r>
          </a:p>
          <a:p>
            <a:r>
              <a:rPr lang="en-US" sz="2400" dirty="0">
                <a:solidFill>
                  <a:schemeClr val="bg1"/>
                </a:solidFill>
              </a:rPr>
              <a:t>Besides, </a:t>
            </a:r>
            <a:r>
              <a:rPr lang="en-US" sz="2400" dirty="0" smtClean="0">
                <a:solidFill>
                  <a:schemeClr val="bg1"/>
                </a:solidFill>
              </a:rPr>
              <a:t>production </a:t>
            </a:r>
            <a:r>
              <a:rPr lang="en-US" sz="2400" dirty="0">
                <a:solidFill>
                  <a:schemeClr val="bg1"/>
                </a:solidFill>
              </a:rPr>
              <a:t>was already well under way.</a:t>
            </a:r>
          </a:p>
        </p:txBody>
      </p:sp>
      <p:sp>
        <p:nvSpPr>
          <p:cNvPr id="59394" name="Rectangle 2"/>
          <p:cNvSpPr>
            <a:spLocks noGrp="1" noChangeArrowheads="1"/>
          </p:cNvSpPr>
          <p:nvPr>
            <p:ph type="title"/>
          </p:nvPr>
        </p:nvSpPr>
        <p:spPr>
          <a:xfrm>
            <a:off x="1069848" y="1554480"/>
            <a:ext cx="7083552" cy="1979466"/>
          </a:xfrm>
        </p:spPr>
        <p:txBody>
          <a:bodyPr>
            <a:normAutofit/>
          </a:bodyPr>
          <a:lstStyle/>
          <a:p>
            <a:r>
              <a:rPr lang="en-US" sz="3600" i="1" dirty="0" smtClean="0">
                <a:solidFill>
                  <a:schemeClr val="bg1"/>
                </a:solidFill>
                <a:effectLst>
                  <a:outerShdw blurRad="38100" dist="38100" dir="2700000" algn="tl">
                    <a:srgbClr val="000000">
                      <a:alpha val="43137"/>
                    </a:srgbClr>
                  </a:outerShdw>
                </a:effectLst>
              </a:rPr>
              <a:t>A possible solution?</a:t>
            </a:r>
            <a:endParaRPr lang="en-US" sz="3600"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409290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barn(inVertical)">
                                      <p:cBhvr>
                                        <p:cTn id="7" dur="500"/>
                                        <p:tgtEl>
                                          <p:spTgt spid="593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9395">
                                            <p:txEl>
                                              <p:pRg st="1" end="1"/>
                                            </p:txEl>
                                          </p:spTgt>
                                        </p:tgtEl>
                                        <p:attrNameLst>
                                          <p:attrName>style.visibility</p:attrName>
                                        </p:attrNameLst>
                                      </p:cBhvr>
                                      <p:to>
                                        <p:strVal val="visible"/>
                                      </p:to>
                                    </p:set>
                                    <p:animEffect transition="in" filter="barn(inVertical)">
                                      <p:cBhvr>
                                        <p:cTn id="12" dur="500"/>
                                        <p:tgtEl>
                                          <p:spTgt spid="593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9395">
                                            <p:txEl>
                                              <p:pRg st="2" end="2"/>
                                            </p:txEl>
                                          </p:spTgt>
                                        </p:tgtEl>
                                        <p:attrNameLst>
                                          <p:attrName>style.visibility</p:attrName>
                                        </p:attrNameLst>
                                      </p:cBhvr>
                                      <p:to>
                                        <p:strVal val="visible"/>
                                      </p:to>
                                    </p:set>
                                    <p:animEffect transition="in" filter="barn(inVertical)">
                                      <p:cBhvr>
                                        <p:cTn id="17" dur="500"/>
                                        <p:tgtEl>
                                          <p:spTgt spid="593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990000"/>
            </a:gs>
          </a:gsLst>
          <a:lin ang="5400000" scaled="1"/>
        </a:gradFill>
        <a:effectLst/>
      </p:bgPr>
    </p:bg>
    <p:spTree>
      <p:nvGrpSpPr>
        <p:cNvPr id="1" name=""/>
        <p:cNvGrpSpPr/>
        <p:nvPr/>
      </p:nvGrpSpPr>
      <p:grpSpPr>
        <a:xfrm>
          <a:off x="0" y="0"/>
          <a:ext cx="0" cy="0"/>
          <a:chOff x="0" y="0"/>
          <a:chExt cx="0" cy="0"/>
        </a:xfrm>
      </p:grpSpPr>
      <p:sp>
        <p:nvSpPr>
          <p:cNvPr id="74755" name="Rectangle 3"/>
          <p:cNvSpPr>
            <a:spLocks noGrp="1" noChangeArrowheads="1"/>
          </p:cNvSpPr>
          <p:nvPr>
            <p:ph type="body" idx="4294967295"/>
          </p:nvPr>
        </p:nvSpPr>
        <p:spPr>
          <a:xfrm>
            <a:off x="685800" y="2133600"/>
            <a:ext cx="8458200" cy="4038600"/>
          </a:xfrm>
        </p:spPr>
        <p:txBody>
          <a:bodyPr/>
          <a:lstStyle/>
          <a:p>
            <a:pPr>
              <a:lnSpc>
                <a:spcPct val="90000"/>
              </a:lnSpc>
              <a:buFontTx/>
              <a:buNone/>
            </a:pPr>
            <a:r>
              <a:rPr lang="en-US" sz="2400" dirty="0">
                <a:solidFill>
                  <a:schemeClr val="bg1"/>
                </a:solidFill>
              </a:rPr>
              <a:t>If you ran into that Pinto you were following at over 30 miles per hour, the rear end of the car would buckle like an accordion, right up to the back seat. </a:t>
            </a:r>
          </a:p>
          <a:p>
            <a:pPr>
              <a:lnSpc>
                <a:spcPct val="90000"/>
              </a:lnSpc>
              <a:buFontTx/>
              <a:buNone/>
            </a:pPr>
            <a:r>
              <a:rPr lang="en-US" sz="2400" dirty="0">
                <a:solidFill>
                  <a:schemeClr val="bg1"/>
                </a:solidFill>
              </a:rPr>
              <a:t>The tube leading to the gas-tank cap would be ripped away from the tank itself, and gas would immediately begin sloshing onto the road around the car. </a:t>
            </a:r>
          </a:p>
          <a:p>
            <a:pPr>
              <a:lnSpc>
                <a:spcPct val="90000"/>
              </a:lnSpc>
              <a:buFontTx/>
              <a:buNone/>
            </a:pPr>
            <a:r>
              <a:rPr lang="en-US" sz="2400" dirty="0">
                <a:solidFill>
                  <a:schemeClr val="bg1"/>
                </a:solidFill>
              </a:rPr>
              <a:t>The buckled gas tank would be jammed up against the differential housing (that big bulge in the middle of your rear axle), which contains four sharp, protruding bolts likely to gash holes in the tank and spill still more gas. </a:t>
            </a:r>
          </a:p>
        </p:txBody>
      </p:sp>
      <p:sp>
        <p:nvSpPr>
          <p:cNvPr id="2" name="TextBox 1"/>
          <p:cNvSpPr txBox="1"/>
          <p:nvPr/>
        </p:nvSpPr>
        <p:spPr>
          <a:xfrm>
            <a:off x="561972" y="838199"/>
            <a:ext cx="2629246" cy="769441"/>
          </a:xfrm>
          <a:prstGeom prst="rect">
            <a:avLst/>
          </a:prstGeom>
          <a:noFill/>
        </p:spPr>
        <p:txBody>
          <a:bodyPr wrap="none" rtlCol="0">
            <a:spAutoFit/>
          </a:bodyPr>
          <a:lstStyle/>
          <a:p>
            <a:r>
              <a:rPr lang="en-US" sz="4400" b="1" i="1" dirty="0" smtClean="0">
                <a:solidFill>
                  <a:schemeClr val="bg1"/>
                </a:solidFill>
                <a:effectLst>
                  <a:outerShdw blurRad="38100" dist="38100" dir="2700000" algn="tl">
                    <a:srgbClr val="000000">
                      <a:alpha val="43137"/>
                    </a:srgbClr>
                  </a:outerShdw>
                </a:effectLst>
              </a:rPr>
              <a:t>In Short…</a:t>
            </a:r>
            <a:endParaRPr lang="en-US" sz="44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5302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755">
                                            <p:txEl>
                                              <p:pRg st="0" end="0"/>
                                            </p:txEl>
                                          </p:spTgt>
                                        </p:tgtEl>
                                        <p:attrNameLst>
                                          <p:attrName>style.visibility</p:attrName>
                                        </p:attrNameLst>
                                      </p:cBhvr>
                                      <p:to>
                                        <p:strVal val="visible"/>
                                      </p:to>
                                    </p:set>
                                    <p:animEffect transition="in" filter="fade">
                                      <p:cBhvr>
                                        <p:cTn id="7" dur="500"/>
                                        <p:tgtEl>
                                          <p:spTgt spid="747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4755">
                                            <p:txEl>
                                              <p:pRg st="1" end="1"/>
                                            </p:txEl>
                                          </p:spTgt>
                                        </p:tgtEl>
                                        <p:attrNameLst>
                                          <p:attrName>style.visibility</p:attrName>
                                        </p:attrNameLst>
                                      </p:cBhvr>
                                      <p:to>
                                        <p:strVal val="visible"/>
                                      </p:to>
                                    </p:set>
                                    <p:animEffect transition="in" filter="fade">
                                      <p:cBhvr>
                                        <p:cTn id="12" dur="500"/>
                                        <p:tgtEl>
                                          <p:spTgt spid="7475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4755">
                                            <p:txEl>
                                              <p:pRg st="2" end="2"/>
                                            </p:txEl>
                                          </p:spTgt>
                                        </p:tgtEl>
                                        <p:attrNameLst>
                                          <p:attrName>style.visibility</p:attrName>
                                        </p:attrNameLst>
                                      </p:cBhvr>
                                      <p:to>
                                        <p:strVal val="visible"/>
                                      </p:to>
                                    </p:set>
                                    <p:animEffect transition="in" filter="fade">
                                      <p:cBhvr>
                                        <p:cTn id="17" dur="500"/>
                                        <p:tgtEl>
                                          <p:spTgt spid="747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990000"/>
            </a:gs>
          </a:gsLst>
          <a:lin ang="5400000" scaled="1"/>
        </a:gradFill>
        <a:effectLst/>
      </p:bgPr>
    </p:bg>
    <p:spTree>
      <p:nvGrpSpPr>
        <p:cNvPr id="1" name=""/>
        <p:cNvGrpSpPr/>
        <p:nvPr/>
      </p:nvGrpSpPr>
      <p:grpSpPr>
        <a:xfrm>
          <a:off x="0" y="0"/>
          <a:ext cx="0" cy="0"/>
          <a:chOff x="0" y="0"/>
          <a:chExt cx="0" cy="0"/>
        </a:xfrm>
      </p:grpSpPr>
      <p:sp>
        <p:nvSpPr>
          <p:cNvPr id="74755" name="Rectangle 3"/>
          <p:cNvSpPr>
            <a:spLocks noGrp="1" noChangeArrowheads="1"/>
          </p:cNvSpPr>
          <p:nvPr>
            <p:ph type="body" idx="4294967295"/>
          </p:nvPr>
        </p:nvSpPr>
        <p:spPr>
          <a:xfrm>
            <a:off x="304800" y="1600200"/>
            <a:ext cx="8458200" cy="2743200"/>
          </a:xfrm>
        </p:spPr>
        <p:txBody>
          <a:bodyPr/>
          <a:lstStyle/>
          <a:p>
            <a:pPr>
              <a:lnSpc>
                <a:spcPct val="90000"/>
              </a:lnSpc>
              <a:buFontTx/>
              <a:buNone/>
            </a:pPr>
            <a:r>
              <a:rPr lang="en-US" sz="2400" dirty="0" smtClean="0">
                <a:solidFill>
                  <a:schemeClr val="bg1"/>
                </a:solidFill>
              </a:rPr>
              <a:t>Now </a:t>
            </a:r>
            <a:r>
              <a:rPr lang="en-US" sz="2400" dirty="0">
                <a:solidFill>
                  <a:schemeClr val="bg1"/>
                </a:solidFill>
              </a:rPr>
              <a:t>all you need is a spark from a cigarette, ignition, or scraping metal, and both cars would be engulfed in flames. </a:t>
            </a:r>
          </a:p>
          <a:p>
            <a:pPr>
              <a:lnSpc>
                <a:spcPct val="90000"/>
              </a:lnSpc>
              <a:buFontTx/>
              <a:buNone/>
            </a:pPr>
            <a:r>
              <a:rPr lang="en-US" sz="2400" dirty="0">
                <a:solidFill>
                  <a:schemeClr val="bg1"/>
                </a:solidFill>
              </a:rPr>
              <a:t>If you gave that Pinto a really good whack—say, at 40 mph—chances are excellent that its doors would jam and you would have to stand by and watch its trapped passengers burn to death. </a:t>
            </a:r>
          </a:p>
        </p:txBody>
      </p:sp>
      <p:sp>
        <p:nvSpPr>
          <p:cNvPr id="2" name="TextBox 1"/>
          <p:cNvSpPr txBox="1"/>
          <p:nvPr/>
        </p:nvSpPr>
        <p:spPr>
          <a:xfrm flipH="1">
            <a:off x="533400" y="529679"/>
            <a:ext cx="3002281" cy="769441"/>
          </a:xfrm>
          <a:prstGeom prst="rect">
            <a:avLst/>
          </a:prstGeom>
          <a:noFill/>
        </p:spPr>
        <p:txBody>
          <a:bodyPr wrap="square" rtlCol="0">
            <a:spAutoFit/>
          </a:bodyPr>
          <a:lstStyle/>
          <a:p>
            <a:r>
              <a:rPr lang="en-US" sz="4400" b="1" i="1" dirty="0" smtClean="0">
                <a:solidFill>
                  <a:schemeClr val="bg1"/>
                </a:solidFill>
                <a:effectLst>
                  <a:outerShdw blurRad="38100" dist="38100" dir="2700000" algn="tl">
                    <a:srgbClr val="000000">
                      <a:alpha val="43137"/>
                    </a:srgbClr>
                  </a:outerShdw>
                </a:effectLst>
              </a:rPr>
              <a:t>In Short…</a:t>
            </a:r>
            <a:endParaRPr lang="en-US" sz="4400" b="1" i="1" dirty="0">
              <a:solidFill>
                <a:schemeClr val="bg1"/>
              </a:solidFill>
              <a:effectLst>
                <a:outerShdw blurRad="38100" dist="38100" dir="2700000" algn="tl">
                  <a:srgbClr val="000000">
                    <a:alpha val="43137"/>
                  </a:srgbClr>
                </a:outerShdw>
              </a:effectLst>
            </a:endParaRPr>
          </a:p>
        </p:txBody>
      </p:sp>
      <p:sp>
        <p:nvSpPr>
          <p:cNvPr id="3" name="AutoShape 2" descr="data:image/jpeg;base64,/9j/4AAQSkZJRgABAQAAAQABAAD/2wCEAAkGBhQSERUUExMVFRUVFRwYGBgYGBwXGhoYGxcXGhgaGBgXHCYeFxkkHBUUHy8gJCcpLCwsFx4xNTAqNSYsLCkBCQoKDgwOGg8PGiwkHyQsLCwsKSosLCwsLCwsLCwsLCwsLCwsLCksLCwsLCwsKSwsLCwsLCwsLCwsLCwsLCwsLP/AABEIAMABBwMBIgACEQEDEQH/xAAcAAACAgMBAQAAAAAAAAAAAAAEBQMGAQIHAAj/xAA/EAABAwIEBAQDBgUDBAIDAAABAgMRACEEBRIxBkFRYRMicYEykaEHFCNCscEVUtHw8TNi4RZygpJDUxckNP/EABoBAAIDAQEAAAAAAAAAAAAAAAECAAMEBQb/xAAqEQACAgIBAwQBBAMBAAAAAAAAAQIRAyESBDFBExQiUWEFcYHwMrHhQv/aAAwDAQACEQMRAD8AsmCw4Typh4IVUbLCqmSCOVcXC29s58zXwYqJzCA3qZbp6VshVa46doRsAVhtJjet0MiQYEjY0T4V5rwbrQnfcRsJYJopLlCt1uJq2Ohkwjxa38ahADWAVdKsTX0GwsuVkKoIrNbocplQOQYF96wtdqGKjUS3jQdIPIGzzHltlR16TFjXHOLM51ttoOoOJsq8pUNwfUya6PxrjG/uygowTt61xbNp1bzSSqjsdGvjyAyuTRmBXc3oGKmYVVJ0sbp7GjKNZI96KYfShREq2t070sadg0Sh0De80r2bE1RInzLESb71Z23QEBc2SnYjc+1IcI6lKZJ3NWFGNSWg2EgpUPrWfMn4CDYLNtLlzqEEpI/KSK9jHnG1hSVlR3k3ieQm9Lmkp1EIJChy5H3NFNOrU+gHTyJ6d571RKNOxq0XHInHHzrWFAgTpAgetWnKcIEmY8xM+1IMozQgwE6Ujc3q04dzUSZEWiN4IvVHTy+dtHL6q6oYKWajKq2DwLYIO9qjdrtxly2cSaogcUTWihMSAYMibwevrWFOVshy4qp7KbNMU7KjNKsVjyNttqNzB6CT1pI42Se1VvHy7kTMOYmSDXqgxiYsK9VLhTLkXNmwrOmg2ne9TBdNjqkVORl5kGgFCDRwcrwdFX0mVSSAtRivBZo6RUboBp6QlA6HjNTofoQqg1r496e6EtoYh+s/eaAQ7UiXqsVjcgorBrYC1CocqbxhTr8kTRvNQOrry3KS59nSWkkagDEXMRNNHbHhFzdI55xVj1Lcc1KsDYVTHzNG47G6nFXkE0I4JNZskrZ6nFj4woHipUCK8EVMlq1VNl8IEaaLbaJGxoYCKa4Z5QAjafnSylRdGJNh8oUoJki5H17UexlbjbgCwQgT8hU+JzOAhYbSFAjSU8iKy/jkKcacdWbxqFyQAd+/WsjyTHGi8maKfFE979qxhcKwTKNki4O/saPhLw1FJS0oQ2UiJI3JT0qBXBjtz4kJ5CKwvKv/AE6EUtbG33tKWoSdUkBNutOGsE8NClEhIiY3jvSHBZEtIa1FQIv9bg1bF48Iidlf3asbycJLjszZnqohq3wlISRbl2oLF469jaicwbGjVzgfKkpUCY5GvUYYLjaPOZm7phn3kxRGDeBVBtaaWi1TsjzAxaQPnTUjOk2YxrmomhFIi/ajMxY8NZAMzS909xVkIIgE+oFVeqNar716n9KJakx7hsTO9FB6lSGydgaKShQG1Y3BJaKGFKejvUBxU7UOSehrQNq6GrIwQA0Yi29Y8ahAFdKlQ0oxbereCFonUu1aFVq8pojesLTFr1EkCjUGttcfKo/APetktq6GrotE4nvENSoaM71FJ6GstrNPxvaJRK8rTJOwv7RXJOLs78Z5UWH939avvGWalrDKIN1eX51yVp/zSRJ5TVOSTiq+zt/puFf5shdw8GtFIot9ZXciKEVWO9nd4pGQmmLTYKDG42HOls0bh3frSyLcdAa13ppk2FW8oNg3VsJtWMPkylKFpn5x1imWCy1fjIKPL5oT896rnNJOiKLWxk5kr6WyXNKQg6UJ6n9zQ2VcPnEoVZSVNkqE7KmLetXp7LvFBv5gRPbqR3ojhZAdK2lt6ChVlRBUBFxXJ93LjruVyyUmw7K8GEMNoDYVCRGrqN/enKMCoxJBJ7W9hUuFQm2n4LwamS6BfvArFHHGe5PuczJlbegbE5erWk79RRa8KhxGlSRa/oeoqZomSSZSeVboQkV1cHTxTutP7Mk8jF2IQhXtb2pcvL+YFWDwEbxWfJvXXjUY0Y5/J7EbeFT+bpWPuidSAkz5wY9KbYpSSBEVzzN+MX8NjVNJS2tsEeZSCdMpBIlO8TFCe0HFj5OkXPGNI1kkCaX4phEbClmBzbFYpClqaSg6ykaJO0XBVuDQeNwuKA+JfyoxhKXkDjuiZx0T79K9VdxTD4Pxq969Wnh+S1RReWRap6DZXAk0QHk8yPmK50U2YDK01ohUVsVnoaQcQ8U+CChoAuASon4WwdirqeidzVkE5PRIxbdIeuupSJUQkdSQB9aUYzi3CoI/HTbpVHxIcWda2/HUfzPLUB/4tJI0j1NCLcfT8LGDR6NBX1XNbVhaW0XrDH7Lwr7RsILalH0AP71th/tFwq1QAu+1gf3rTgHJ3FtO4nEJZhCFeHpaQmFBJvZPKgMjQ+HUkqS6gmIUhEHr+W1VNxSd+P79lkMEWxk/9oGGSqFaknkFCKiV9pOGA5n0pF9sGS6FtOpACVyLWggAxXP2MI58WhWnmYtVkHGXgZ9PHwdkw3H7BAc0r0A3MAgdiK0w/G2HccCAhy5iQBEnb61yvCYwpBSXFhtfxpQY1RMHoSJmDTrC5S04P/6ntSiNIKQJAJkgk+aBFt6updkBYIeR9x/nDCmw2C54iFkKSpMAEW3Bg3rn7K0lQmYq05Hj8Kw8+xiG04tJMtOHUlW1hvYHn6UozBtpavw2i0ZNgoqBvbfa1ZJt9jrdJBRXFFqxrTCsCypCJWfLIF/LVMzdgJUAJ251fsowY+7tkLEgFIR0VyM9aR5hw864CVABSU6jPSuPjzJTabOrFfGimBupGxBFMWcBYzAjbvU7+DSlCQB5pn25VseRDLHQfgMcEPpISDEb8pEn5VYnHk65KwQ7AQR+3vVNW5C0K2veOnKjMXiDoQqCCFAItyrNPEpO0FryXrBAocI8RRBIVtYwLietWPLxBU7pMkABO0+/LeqZgnh5xrCtIChB5nePSrLw3j1hISqF6lfzAmOp9K5WeDRlyxfHRaWMEUtjSEpSBtvft7mt8OzMRzN63+5KNgrymiUNgSOdWY8Ntar9zkykLM+S6EfgKOsflsAQAZvBvtVIzTjvEMpA8NzUTHwxft5SCd6snGvFCsE0FiFHVAkWPWaS5bxxhTpdxGISt4iQkJOhqd0o/wB3VR3iulhipu/oa3GF8bE6PtGxlpQsXvLYNvbTVs4Q4texayFNJSkTJgpMxIsSR9aHxP2j4MGEy51IAgfOnGQZq3iHVra+BKAmQIlRJP6AV0HCq2ZXK1/jQ9KRQObuNMtKccRITeALk7fOjU/Ohc6a1sLjdMLHqkg/tUZnOe4r7YGRZGGVA/mVH6VGz9rOs/AhPrJp1n2WodYWjQn8RBIgCQoiRHvXEcvUUPJB5Kj3G31rRBxsKUZLsda/6zcUbNtbT8J/rXqDaxEgG0ETXq0OELFsdtYibHY1h1lAsW0mLbCq1/HJS0GhKlP6CoqsUeW4TvF96RZ3xY8h11sr8OFqSDuQNREx6VlhjUlaA8Mk6L5xJn3hJQhtQS5GpR30JNhb8yj+VPP0FVBlwJOpwHmQFXufzr/mc78uVV7hnFBzEqcexKUkebUvUSs7AAJB80HamOfY9LKtBKlEwboUggESLLAO3amwcYOvJp4apBOLzYkQBSzFYhSvKTz+dJMVnClHy2rdnFux4ugqS2pJJIOm58oPrBrVLJqgKNHaM5zYYLAM4YRqW1CusRKz6yQPeguE8WnE4cR5XW1STFgmbT7VSMyz7F5p+OhgAMpS2SiSJWoxYkySZ9hV1+zzDoSwpKn0ArA1JJgggkEGfaubnlFY+K7luLG0rY84qyTDvYILeVZKtSSk21QRF95rnfFuZfheGlMrWAAtNieygLExYGxq1ZyphppTbj5UlCToTN9RVaw3qq5ZiEBxLhVJBmRsFTb3rNgzS7o2Qw/Gxa19nWM0I/AUsKGoAcvX+U03a4YxTTOIQrAuKQtKPDC1olDgI1KkQYIkR6VZkcchagnxQmbFRIEdzNU/iTjx5YKQ4sAzAgDyzY7cxet7m35ozQxzemitLwjqCoKaiCDchWkdjNNsU+kqR4YUbeaQBB/eq/h8ZuSSSeXWpmPEUsJQCVKNgKqyT1s6uGHFWdJyLCJeYTBEpk9Dq6R8qYY9KENJL6zdIO0AX+G29LsDkDuFYWtZhQANjPLlHO9Lwtt1ttOKcUALpOrv/ivNSgpzbT0XX5XYJxmGwqgSlMlSQRyAIv7UpyxhK8SnxEgQZ0xAI5XqyY7KEa0KSpJRoISoG06SUiepilTWAS8VEkpW3AtcEc6aM+MXv/henrQszlH4qjohIMWFqGxg1s6tQ8MbSb6v9orpGLwCVsS4AQlJjYTbe29clxTCp0HYG3zrV0eb1V+wFLktDDh3M0NKKgo6oi9xV/8As5Wn8VcSSQQelcsRliuhMbxV04Kzw4ZKkxckaZ7bin6qPxuPcqyQcoNHYWcQUgzehnc1SVCOZ969g8VISTurl261NjW0JAUpA3FZk5Shalo4lKMtoS8QYTx2ltqSFJKTAjY8jPIzXAcwwSm3VJKSkgxFfSB0hUq+FXKgBw1gn1qKsOhRnc/5q7pJOLcb7lzyJRpo4HlyIkkx2rsX2d4F1phZKNPiQUarAiDf0vVjY4KwSFak4ZqRtIn6G1NVouK6ynKSp6Ms8iekCsKXHnAB7Gf2FThQ57Vqpuoy2qmb0Z2VzMcK6hRGklI+AgEynltsa45xBlDiMYshtceJqBCTzM9K+hVE0M+s96Zy4qyRfE5dg1Dw0yD6EV6r6+4NWxr1MutX0K4s+dxxHiPDQ2HCEIUVIAAEExJB35Cj+GeH3MwfKFLglKllSrlRAslIPxKUSAB3pL/F1kRMegA/QVLgc+eZdQ6hZC0K1JJvB6wbUbdGrVl3+z7BMYd51zGKS0tqA0lc/wCpPmMAGSkfrRf2j8K4jW5jX3Gwh10BAKiVRpOm0fypFc3Tj1a9ZJKtWok3kzN6ecY8bvY9SdSlBCAISTbVHmVa0n9KTi7ux+Sjtee464syvBJawjrKyhLjN0BOpwqSohTi/NA1GYHRNJMRmrK9Ic8Z3SAkEqCISnZIABtE/Oq7rrwFOtITkXTgPj1eAeMJKm1JP4YNi5EIUZ3ImtcE+4t6NMBapMf7jJmKqTG4jeugcB43UlaDCiQYtcEXmelYuq+MXI6HS9iXH4LU4kxKUm0bSN5PSh/G8NtyNMpXrjeZ5UbhMWFFbEQQJ3sb396R8TLQ0sJbJmPNPcR7is2Fty4s3OqAX3CoFXKdqW5ljFPLKjc2HsBArynTHYmt8BCVSfl1rot0ilx56QPJGmr1wFnmHZVLqZWqySBsdrmqmnK1ruhJV6CasfCnCrqnvOiAP5rVj6qWOWNqTHjCrXg6NjMXqaU3qE6ZBBm5P9/OudcUZj4yIlMtqiwgkdavfErC2mFFCICUiSOYG1/l8q5UVKJVKJJ27c653QY1uRZjSrQ8yLDOeGjV4qgpY0pAkGdzO1qugylSQnwhpI+LuQbiaqnD+arQx4RUQAVQBuNYgkH1g1dOFgSyAtwwkwSTJPOZ5VR1ja3+R5WkWTLShaYcIk8rWtcRVH4qyVhp8aEWVy5T2prkmP148BMaYuTtHbvtRGNwDjxd1Jjw1eTqPf8AvesuOTw1ejPFcMnfQkOVQ0Q2LqgEEbdahxfD+gocQqARF+9jer5w/gPwCHIJnfntzqTEYFs2KfKPlTPJkik70we6XJxIsheSlsXkoEX5xzoxeeoclBEH50FlWHSrUEiOXzpi3labQkSOdJjlmlGodmY5+nydiR/HJLqEHmk7+tNEP6Uam0gnYDb/ABQubYBIU2oiFJJCel+sUI1h3UueYeRR1W5GnwycJfkZqM4pjFOeOIfbZea0qdQVJKVagI5G1jajVYmSTO1t6WYBlLLKmSSoFalSbqhX5Z7UmxK1aylEg73PX/FdJ9W+0dlS6dTehhi84/GgrUEpsCP5uho1WcQBKxJ2tPpVQxeH0yVFRWL2M85P9KAaxzxkpUfETdIUAQCDOx+VCDySdxZfLpo0Xs5yoLW2Vo1IAKklJBGoSmb9DQ7ueqm6UR70sxKkKCHk2xLiEF9ZkgwBqTpmBtFqU4vEublaTAH5YnzGbekCt8ZT7GP0Ux5/HZI/CB/8v6ivVTsTm60qAKUmxiJje2/asVcnEPtmceFbAV5KalSyelbDPRGK9NEN4RRMAD3IH61IrLiN1I/9gf0o8WSgQGthRjWXp/M6gexP6CsnDtAf6hJ7J/qaPFhSBmXNKgYmDVx4ZzBhpnXrUl4rIgJmExYD1Mg1UVBPKTRa8vKWw4Fp+ONE+fadUfy2j1rNnxqa4s3YOUS15jjQTqIQXHBp0pkFEEXMUvzXFDxUmAdIE2kW9e9K8vxKirYkk+smnmX41CXUgpTdML1X9hOxsKyuHDa8HTi7QkcYKlWEBRsKmQgNqgpunebzUubuFLq9kkGwTsKFexpUkT6E8zVybaCqTL3wtmiFJQEgBQ5GL739jTPG4o6iuUiE6vLuD7neucYtCm9K0yAQCD+u3erLkWfh0aV6StImVGygPy+tcrN0tNzW0HyW7MuICvCK1bqa8ojoIJ71zfL3VlYSkgE/SrKnixK3FB1uUhtTaAPymZk9bzQnC3CpexBIUNKTJPY7VMUVghJy0RJQRtg8lcTiEidUi53A7Vb8ZhV4ZskaVeIIKeW361YMNkSQCIA0qF4vEb0uzNlOIGmdMao5zA+lcyed5ZJtaE9VSl+Cp4dhSXkQYWg6iQbAbkH2q/J4gQplLiRCXIufafrI9qpGExCcO8Gn4TBUdX80iBPWKdQE4c+GoaQvWoC/lgEQOQmaszqwZoqVMtrGOCISLlQ/aawxmqVSFwBtB3mbxVcGPLikOiyUgwOdhJBHYfrSfGZ1qdPl8rf4vrJAAHqYqqCm/in2M3tk2XbMcYhnwtBCQVTc7jp9aal8SPNBN7dP6VzzEp+9LOlaFNpBEFQ1JUFdNyP6VZmiksNKTq84LcjkoRY+4im5OHb+UJkwpUPE4dMgqMpn2nrW2YTAHI86TpcDjC0BSgpFj1BF4onD44rQEhWoEAX3Frim9WKjxXn+0Z3jfcDxrpQlZPJJOrfbpVZzFKkrS74sl4WSoAQkiJA61Zc0whcaU2ndQIF+Y5VxbHPOpfLbxUCkxE7elXdJD1G6NuBKi4oeQSpBUrUTAM3nsOlIsRhXm1EAq1gnnyrGTuy6pYBtdM9iBerDjdRWlcTIkprZG8U6+zU1RXXs9faR8cmYKTyiomuKyuyhf9qjzVoalKO82T26zSFxEKkfOupCqspljTHuIzrUoaBMddq9SPCqMW616mpC8RTg2gpQBMdzyqV7DEGAa6YeEcKb6IPrWFcJ4ciIPrNbYtUcfkjnDWUz8TgSLXgnfsKYo4cwx3x7QPTw3P6VdUcHs3jVFAYrgRpRka0j03qSSfYXkivt8LYY745s9ISf3pdmmQpaBUh9txIjY+b5VYXeBUgWcN/9tJcdwwpufNqjok3pWqLI7YoLg5CneGykvt6kAJCPiJO/oO1JXGCncEeoq45bxjh22WmlME6UkLIgFUk3B9DF6yZnJVxVm7DPvyEGWOEvNJk6QsWFtzeO9XPM+FF4rEJDCSgSZUREJ3lRHMVRX30eNqbKgkGUzuPlXc8r45wAwzbRxYK1N6VqUkpiRBmBasfUOUZKS+iyWbitbOKKSAtaVjVp1JBB/NyPcVphsOVygD4UlU9gJP6Vf+LnctawhaYUhTpIIWi5t1PIGapCVoDCpKSoiEwbiDeR0q7DkeSN1RdGaewPD4whSQbpB2p7iMM04kuMIASlMqkwZ9Jv7VWGXdKgqxggwdjB2PajXc1ClrIbCErM6EzCf+2T2q2ULdoSGZLuFpxwSLD40wZ9dwetqv8A9l2KQhD6lk6hAIttJ/4vXLlPSAIuOfbpTXKsbK0AmAVAE7EDnJ6Vn6np1kg4lnNZNM7BjeJmw4nSv40mDuBHI37VB4zOjxlKCHUoUAJgFRm3S6a5lmK0tuqTq8oB0wZE+1MfvaFYUKC5VcKT0hPlX+1cpdBSVNjrGlqy6JRhsSho4gAqAICtRkH9zcV53OE4NBQUlSVylKtN9ZjfqmKpXD+eNtgNvAGVWPQFJuT2On60J/G3PGKXFlQKo8xkDuJ29qsXRyum7ROKvbOj5XnzKmygg6vMkGIud7UmzbBoYBdVqXKAlIXZJjlAvPOq/wDeS2pTiFeIG3NJkWI3n6RVnwGbM5g2lp1ISQTAki4G4NVvC8UuS7B48HaF3CxQy4l5RJWtJITG3/dP610LLF6m5TBC1CREaeeofSuV57k+JbU4pKlFtAsRtpED94plwtxYp1wNOKV+J0MQ4BYgDZNtqmfByXqR/kTJHktHS8vRqLqrglRBsRMW1AHapBlwQkHnMmi8G8koSsDcRJ7WNbqd8UKAkRasrwwce9vwcyWSV0LceopUlSRcKtHpzqs5xkLWLUFLSELJkrjkKtGFxcK8NW46i3zoTFuaQ7PIyI5dRWdZJQfKJfibWqOfYbI0MKS2tXnWogQY8vImj8xwpagpJIuPpNMc3wKXySUaVJ/PG4j60GZWFTIAR5ZHtB+la3mcmpX+5vTspWOQpwqUlJUIuTy60nA/CUe8VcsFjUtBYKUg3BHO+4pCnDBR86NLRVGoHblNdnHm12GkhC2vyxHOs07xmSJbuh1LqdoG4r1alNNWjO0PGc/QLlDm/wDLRSs/Z5JcFv5aXa1WkfI1IlZSTKVbb2rWq7nJ9NDFnPGFTDgEbgyKKw+NZWfK8knpq/Y1WwEgypBI5iPlWv3FqSY37XBpkB40XBtYN0rB6XEUqzrL3Volh1YXq5Lge31pOMvbMkAiBeDH+akYRpjQ6Qf5STy9aDuwKFdhTi+Ece7Oo64vdY5+tBjgTF7KaIPK6Y7zerWPGQZ8XVImywanVmb8gyowO1Tzsb5FN/6GxU2Rb/uH9aJb4Df/ADaU+8n6VbHse71UOewN+VxyqNOZPzPiBMdUzNTiS5if/wDHdhLw7+U2+tSo+zhvYvweoT/zThjNHUgFRbWCOkGfSjcPnp0+Zq6uosO8jejxX0DlMrq/s0b0gh9Xc6O/rUKvs3RFsSPdB/Y1a/4wFAw2ewHON7UK3nybgMK26io4r6/2FSmV8fZmrk+38jtWqfszd2Dzf1q0Iz3SJLLgEiSACK1XnjJOrzyTtBEUHBIb1Zoqqvs3fv8AitmBNyR+1bo+zp8CA61Chfzf8VakZu0eZTzvO/vRDeMQsQPaaHpob15oouI+z7EpI+A2kQobe9exXBmMJBUiSBAuDYehrohfbgQsatuv1rzpTP8AqD0mJ9KHpoPupnN0ZJi20lPhLAUbm9x0tapzleNUhtAaUlLZOmAQRJuZroxKh8RBEWqEYlQMa5tO9qR4E2P7uRTyzmCmVNlpSwQQCTcQRPPsKVM8OYsL1+AsK6jke1dGbxi9P5edxzvU33xcXH/BikXTpXonu39FbyHinFMBbLzbnhkHSdJJQrqOoncVYcJxW4hkqWsKWu9rQI6G4NZRj1W037/5qRxzqkAVjyfp8ZO+xPcx8xKth+OFrxIU5KQBAF4nke3rTVzP2glWpz/UJCr3FpB9KJd8KDZHSIE0EcAwuAQmw5gbUsv03G3aZYurj9AGH41Sy5Ln4gUjTYyIBsQORihOKOOUOICcP5RabX7/ALUfiOGmYCiEgbTAjqY73oRfD2F0HTEnruIJ2vaauj+mY+SkH3cbuisPZkHFB1SpgjUNjTZKWX4KHDfdJMDvFDv8LsjZRv70udyIJ2X39qvn0T8Oiz3SZHi3g0spSSIsQDXqGcy07zXqf27EedD9p0Ab35daI1KP5rnl/frSBnGqEmBPei/4quIgVbCqM7Q2ecJiVA2A2iKxoTE6rjtalf8AEDpI0JmLH96xh8yVspIP0qzVi0NEO2IienpUiFaSZAEib0A1mTdpGx5UR/FW+Y+dTsLQUVICgbX9uVZD6TN4ocYlkkEriiSllUALQO8frUikBmfGEbz/AM1EnE6Z3I6H9qmTgUHZQnrbaiRgwSCXAQn6DtTXTBYpXilbiQOVSjHOFMar9toqfFZYomUqTvb/ABQycC5HxCeUCPn1o/kKaPHNnUxBuNtpk7+tGv5uhcJlUCJVYK+ASmB/v5ztQX8MXtqHy/ao1ZcpM3EK7RTUHQUzmawg2JmJv7CK99/KFKSEz35HrBqBvAr1SlQiNvSZrfSo2sBH1mpXgmjGKxeoR0E/4oROJtZZiNo/Sj3mZgkg9wIqXDYBCrqTI2gH/jeiwppCpTZI1AzsOlTOMKUZlRKYFjsLx+lNzkjMeXxQeWxFBfcC2SZUT6xBpdfQeRE+m4OtUEEHzQdhyPSpWwrSQt5QIgJBkCL3JHT96z9yBmQv5i5PSa3dRKpIXaL2NqPFJWKCB11KoQ7IJmQbz71NgM9eDg8Z1QSo3VpCj8udGZdl2HLg8dSkovOkCRYxb1igsRl6YN5v5TPTe3OkbTYdEj+e4mbFOwIERY3H0it18TvAJJQFEiSATa8QbdqFw+TOG6FoEC0n+tbY7LcSNIK0qtCdJERvHzqaBSMI4qWI1Mg9d7+tFjPUFOrw1CSdgD7b2oFKHdBQoQAbbC5ABnnyqJzALMoSYgSQRzpq0Tigr/qFC4SUkDqbWodzOWVTJUFBIExv/YqJ7BveGgqZkRAWBFr79b8zShxlUXTHqIqJ0Tii0YNzDrAl4A85tae9aYothXkUFgE7XkdarDzRSLzdUWFgPWhVvEGxI96ibJxHWNUJtYV6kT+JUTua9Q5iMdYfeAkETN6aYXDpKvxDpGk7Jm8GPrE04ZwDGncC/ejVZS3A2+dYMWW0WTkU1/DGLJE15plyCNII9KtjmXDlFe+7L0aAqxIMRaRV6yIXkVJGXKm4HyqdGVgnYD9KdvZevoRfpQ6cIm/mM9tvrTckycgAZEmRaxrLeR78o/SmicGpJ+LbuPrWjmEWr8xJI5RTqvoDkxQcij/5D2it28rcAsoj+/Wj0YBf9ioV4dxM3InpRSXgawU5e7caz87VgMvD+b50c425p1HVa3z/AF2qFDZUklSzbraKOiWLXsctMAk71t9+ctKo/vnU6mDJ/ESBPef81A5hCFQFAk9ec1GqG0brxzhHluI3HKtGc1UI1WvckURhsqXtN4umisPl5iCAZP1mnWwWgf8AjUmCB2g0Q1m3l5AC59ay5w7JJGnoSTArQ8NWiR36UbYPiSM5z2vBiDzozDvt+KgOFSkESrRuCQbX7xQQ4Ut8YHvWDkriCQHEwB6VNMGjfFlahaQYteaHbwikpElWrvepG8sduCJ6XvtaK3+4u/yKMCfQ+1G13CSONrjyqSTEmU3+dbNYsz5kpgXIHpymsHEvEaFoV7C/tUmIxiv/AKZneU0jlWwBmEW2tKUyQbwo8u0j0qBTKDYrJNZTiFKSP/1iO4rPhdW3LiNtqRvyAxjcvSpUBShA9yeeo/Oof4fpn8SCeZ2ogJ5BLhjqk70Q40tQSAI2/Kfnf5UvPRLFuhQ2fjlF4NAOBW2pJBHMzzpu/lKx0/8AWKFxeWkwYEACjGaoKaFSkEC8QOQ50sLYm6Rv70+ewxSDNqTYle8WnerBwDEYZNor1RvOQd69VLkrBRaMEwoQL/WmQwiv5j86yl1ATGsCenKtziUEbkx23rnYp2thl3NHGXN9XLlQ6A7MhZnke1MG8WLAAipXMYDCExO94mtKl+Cu2L3MM4Rd5c1lWAcULqURHO1HB4yJQI/flUq3Vn4UAHryplKuwtsWDh1xSfKQPc3qZnhtabl2DtFHIee5gfOtvGVNxE96bkwWxXicueSqAsERv36EV5plSVXKz+m1PdQAiJrJ7SPUUVLeychT/E0ggkKPra/SvJdS6oFWpAn4Egeb1JpiWyeh6WFTYXDqMyEWtRsjkgEMNLt4cCa2awreu4ECL9KZDLki/hpJ7k/StF4RvT/p23iTv6GlbByFrWTtgqWl5yVAiygYBPKRatsvyxbbn+oVIP8AOkFQ32IsBRQy9syQ0AeUGPnU+Cy8p8xKtJO0gxR5MNkysEgxKU97VIMiGwTuOsVo+0VAaVQAR625elFIYKrm3oqkuQgOOHzyQewJn3oJeWEG427UXiEKJs6RyF7VDi3HBoDbgEbzKgr+lW3LwE1kgXAvbaO1YDqgB5Lc+VqGS8/eVIUB1ETfkOdTeK9uUII5RRbfkNGv3mVTfeI9uRrH3n0PYmbUFjM2SghCm16lQJCJA71Ph2m3BOv1lJH1oWq2xqZM9iUqHlERveoXXxAi9uoMVh7LtIJEEdOdLkKSki6Y/wBwNNoiQe4txKvKq0dqy/mLqU/6g5QCkbes7zSDNMHqTLbqUwbx0peEFJusK5c/1oqI/GyzfxZexVcmQTt6WrV3ErO+mkSn0ptpMRIOrc+laP4ogEJ5i14vSqKDxGbqydzPUb0qx60XumfQ0ArEq5q5+4P9KWYvFajzHWo3SClQRiEiY39K9Qs2ETXqocmMf//Z"/>
          <p:cNvSpPr>
            <a:spLocks noChangeAspect="1" noChangeArrowheads="1"/>
          </p:cNvSpPr>
          <p:nvPr/>
        </p:nvSpPr>
        <p:spPr bwMode="auto">
          <a:xfrm>
            <a:off x="0" y="-887413"/>
            <a:ext cx="2505075" cy="1828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data:image/jpeg;base64,/9j/4AAQSkZJRgABAQAAAQABAAD/2wCEAAkGBhQSERUUExMVFRUVFRwYGBgYGBwXGhoYGxcXGhgaGBgXHCYeFxkkHBUUHy8gJCcpLCwsFx4xNTAqNSYsLCkBCQoKDgwOGg8PGiwkHyQsLCwsKSosLCwsLCwsLCwsLCwsLCwsLCksLCwsLCwsKSwsLCwsLCwsLCwsLCwsLCwsLP/AABEIAMABBwMBIgACEQEDEQH/xAAcAAACAgMBAQAAAAAAAAAAAAAEBQMGAQIHAAj/xAA/EAABAwIEBAQDBgUDBAIDAAABAgMRACEEBRIxBkFRYRMicYEykaEHFCNCscEVUtHw8TNi4RZygpJDUxckNP/EABoBAAIDAQEAAAAAAAAAAAAAAAECAAMEBQb/xAAqEQACAgIBAwQBBAMBAAAAAAAAAQIRAyESBDFBExQiUWEFcYHwMrHhQv/aAAwDAQACEQMRAD8AsmCw4Typh4IVUbLCqmSCOVcXC29s58zXwYqJzCA3qZbp6VshVa46doRsAVhtJjet0MiQYEjY0T4V5rwbrQnfcRsJYJopLlCt1uJq2Ohkwjxa38ahADWAVdKsTX0GwsuVkKoIrNbocplQOQYF96wtdqGKjUS3jQdIPIGzzHltlR16TFjXHOLM51ttoOoOJsq8pUNwfUya6PxrjG/uygowTt61xbNp1bzSSqjsdGvjyAyuTRmBXc3oGKmYVVJ0sbp7GjKNZI96KYfShREq2t070sadg0Sh0De80r2bE1RInzLESb71Z23QEBc2SnYjc+1IcI6lKZJ3NWFGNSWg2EgpUPrWfMn4CDYLNtLlzqEEpI/KSK9jHnG1hSVlR3k3ieQm9Lmkp1EIJChy5H3NFNOrU+gHTyJ6d571RKNOxq0XHInHHzrWFAgTpAgetWnKcIEmY8xM+1IMozQgwE6Ujc3q04dzUSZEWiN4IvVHTy+dtHL6q6oYKWajKq2DwLYIO9qjdrtxly2cSaogcUTWihMSAYMibwevrWFOVshy4qp7KbNMU7KjNKsVjyNttqNzB6CT1pI42Se1VvHy7kTMOYmSDXqgxiYsK9VLhTLkXNmwrOmg2ne9TBdNjqkVORl5kGgFCDRwcrwdFX0mVSSAtRivBZo6RUboBp6QlA6HjNTofoQqg1r496e6EtoYh+s/eaAQ7UiXqsVjcgorBrYC1CocqbxhTr8kTRvNQOrry3KS59nSWkkagDEXMRNNHbHhFzdI55xVj1Lcc1KsDYVTHzNG47G6nFXkE0I4JNZskrZ6nFj4woHipUCK8EVMlq1VNl8IEaaLbaJGxoYCKa4Z5QAjafnSylRdGJNh8oUoJki5H17UexlbjbgCwQgT8hU+JzOAhYbSFAjSU8iKy/jkKcacdWbxqFyQAd+/WsjyTHGi8maKfFE979qxhcKwTKNki4O/saPhLw1FJS0oQ2UiJI3JT0qBXBjtz4kJ5CKwvKv/AE6EUtbG33tKWoSdUkBNutOGsE8NClEhIiY3jvSHBZEtIa1FQIv9bg1bF48Iidlf3asbycJLjszZnqohq3wlISRbl2oLF469jaicwbGjVzgfKkpUCY5GvUYYLjaPOZm7phn3kxRGDeBVBtaaWi1TsjzAxaQPnTUjOk2YxrmomhFIi/ajMxY8NZAMzS909xVkIIgE+oFVeqNar716n9KJakx7hsTO9FB6lSGydgaKShQG1Y3BJaKGFKejvUBxU7UOSehrQNq6GrIwQA0Yi29Y8ahAFdKlQ0oxbereCFonUu1aFVq8pojesLTFr1EkCjUGttcfKo/APetktq6GrotE4nvENSoaM71FJ6GstrNPxvaJRK8rTJOwv7RXJOLs78Z5UWH939avvGWalrDKIN1eX51yVp/zSRJ5TVOSTiq+zt/puFf5shdw8GtFIot9ZXciKEVWO9nd4pGQmmLTYKDG42HOls0bh3frSyLcdAa13ppk2FW8oNg3VsJtWMPkylKFpn5x1imWCy1fjIKPL5oT896rnNJOiKLWxk5kr6WyXNKQg6UJ6n9zQ2VcPnEoVZSVNkqE7KmLetXp7LvFBv5gRPbqR3ojhZAdK2lt6ChVlRBUBFxXJ93LjruVyyUmw7K8GEMNoDYVCRGrqN/enKMCoxJBJ7W9hUuFQm2n4LwamS6BfvArFHHGe5PuczJlbegbE5erWk79RRa8KhxGlSRa/oeoqZomSSZSeVboQkV1cHTxTutP7Mk8jF2IQhXtb2pcvL+YFWDwEbxWfJvXXjUY0Y5/J7EbeFT+bpWPuidSAkz5wY9KbYpSSBEVzzN+MX8NjVNJS2tsEeZSCdMpBIlO8TFCe0HFj5OkXPGNI1kkCaX4phEbClmBzbFYpClqaSg6ykaJO0XBVuDQeNwuKA+JfyoxhKXkDjuiZx0T79K9VdxTD4Pxq969Wnh+S1RReWRap6DZXAk0QHk8yPmK50U2YDK01ohUVsVnoaQcQ8U+CChoAuASon4WwdirqeidzVkE5PRIxbdIeuupSJUQkdSQB9aUYzi3CoI/HTbpVHxIcWda2/HUfzPLUB/4tJI0j1NCLcfT8LGDR6NBX1XNbVhaW0XrDH7Lwr7RsILalH0AP71th/tFwq1QAu+1gf3rTgHJ3FtO4nEJZhCFeHpaQmFBJvZPKgMjQ+HUkqS6gmIUhEHr+W1VNxSd+P79lkMEWxk/9oGGSqFaknkFCKiV9pOGA5n0pF9sGS6FtOpACVyLWggAxXP2MI58WhWnmYtVkHGXgZ9PHwdkw3H7BAc0r0A3MAgdiK0w/G2HccCAhy5iQBEnb61yvCYwpBSXFhtfxpQY1RMHoSJmDTrC5S04P/6ntSiNIKQJAJkgk+aBFt6updkBYIeR9x/nDCmw2C54iFkKSpMAEW3Bg3rn7K0lQmYq05Hj8Kw8+xiG04tJMtOHUlW1hvYHn6UozBtpavw2i0ZNgoqBvbfa1ZJt9jrdJBRXFFqxrTCsCypCJWfLIF/LVMzdgJUAJ251fsowY+7tkLEgFIR0VyM9aR5hw864CVABSU6jPSuPjzJTabOrFfGimBupGxBFMWcBYzAjbvU7+DSlCQB5pn25VseRDLHQfgMcEPpISDEb8pEn5VYnHk65KwQ7AQR+3vVNW5C0K2veOnKjMXiDoQqCCFAItyrNPEpO0FryXrBAocI8RRBIVtYwLietWPLxBU7pMkABO0+/LeqZgnh5xrCtIChB5nePSrLw3j1hISqF6lfzAmOp9K5WeDRlyxfHRaWMEUtjSEpSBtvft7mt8OzMRzN63+5KNgrymiUNgSOdWY8Ntar9zkykLM+S6EfgKOsflsAQAZvBvtVIzTjvEMpA8NzUTHwxft5SCd6snGvFCsE0FiFHVAkWPWaS5bxxhTpdxGISt4iQkJOhqd0o/wB3VR3iulhipu/oa3GF8bE6PtGxlpQsXvLYNvbTVs4Q4texayFNJSkTJgpMxIsSR9aHxP2j4MGEy51IAgfOnGQZq3iHVra+BKAmQIlRJP6AV0HCq2ZXK1/jQ9KRQObuNMtKccRITeALk7fOjU/Ohc6a1sLjdMLHqkg/tUZnOe4r7YGRZGGVA/mVH6VGz9rOs/AhPrJp1n2WodYWjQn8RBIgCQoiRHvXEcvUUPJB5Kj3G31rRBxsKUZLsda/6zcUbNtbT8J/rXqDaxEgG0ETXq0OELFsdtYibHY1h1lAsW0mLbCq1/HJS0GhKlP6CoqsUeW4TvF96RZ3xY8h11sr8OFqSDuQNREx6VlhjUlaA8Mk6L5xJn3hJQhtQS5GpR30JNhb8yj+VPP0FVBlwJOpwHmQFXufzr/mc78uVV7hnFBzEqcexKUkebUvUSs7AAJB80HamOfY9LKtBKlEwboUggESLLAO3amwcYOvJp4apBOLzYkQBSzFYhSvKTz+dJMVnClHy2rdnFux4ugqS2pJJIOm58oPrBrVLJqgKNHaM5zYYLAM4YRqW1CusRKz6yQPeguE8WnE4cR5XW1STFgmbT7VSMyz7F5p+OhgAMpS2SiSJWoxYkySZ9hV1+zzDoSwpKn0ArA1JJgggkEGfaubnlFY+K7luLG0rY84qyTDvYILeVZKtSSk21QRF95rnfFuZfheGlMrWAAtNieygLExYGxq1ZyphppTbj5UlCToTN9RVaw3qq5ZiEBxLhVJBmRsFTb3rNgzS7o2Qw/Gxa19nWM0I/AUsKGoAcvX+U03a4YxTTOIQrAuKQtKPDC1olDgI1KkQYIkR6VZkcchagnxQmbFRIEdzNU/iTjx5YKQ4sAzAgDyzY7cxet7m35ozQxzemitLwjqCoKaiCDchWkdjNNsU+kqR4YUbeaQBB/eq/h8ZuSSSeXWpmPEUsJQCVKNgKqyT1s6uGHFWdJyLCJeYTBEpk9Dq6R8qYY9KENJL6zdIO0AX+G29LsDkDuFYWtZhQANjPLlHO9Lwtt1ttOKcUALpOrv/ivNSgpzbT0XX5XYJxmGwqgSlMlSQRyAIv7UpyxhK8SnxEgQZ0xAI5XqyY7KEa0KSpJRoISoG06SUiepilTWAS8VEkpW3AtcEc6aM+MXv/henrQszlH4qjohIMWFqGxg1s6tQ8MbSb6v9orpGLwCVsS4AQlJjYTbe29clxTCp0HYG3zrV0eb1V+wFLktDDh3M0NKKgo6oi9xV/8As5Wn8VcSSQQelcsRliuhMbxV04Kzw4ZKkxckaZ7bin6qPxuPcqyQcoNHYWcQUgzehnc1SVCOZ969g8VISTurl261NjW0JAUpA3FZk5Shalo4lKMtoS8QYTx2ltqSFJKTAjY8jPIzXAcwwSm3VJKSkgxFfSB0hUq+FXKgBw1gn1qKsOhRnc/5q7pJOLcb7lzyJRpo4HlyIkkx2rsX2d4F1phZKNPiQUarAiDf0vVjY4KwSFak4ZqRtIn6G1NVouK6ynKSp6Ms8iekCsKXHnAB7Gf2FThQ57Vqpuoy2qmb0Z2VzMcK6hRGklI+AgEynltsa45xBlDiMYshtceJqBCTzM9K+hVE0M+s96Zy4qyRfE5dg1Dw0yD6EV6r6+4NWxr1MutX0K4s+dxxHiPDQ2HCEIUVIAAEExJB35Cj+GeH3MwfKFLglKllSrlRAslIPxKUSAB3pL/F1kRMegA/QVLgc+eZdQ6hZC0K1JJvB6wbUbdGrVl3+z7BMYd51zGKS0tqA0lc/wCpPmMAGSkfrRf2j8K4jW5jX3Gwh10BAKiVRpOm0fypFc3Tj1a9ZJKtWok3kzN6ecY8bvY9SdSlBCAISTbVHmVa0n9KTi7ux+Sjtee464syvBJawjrKyhLjN0BOpwqSohTi/NA1GYHRNJMRmrK9Ic8Z3SAkEqCISnZIABtE/Oq7rrwFOtITkXTgPj1eAeMJKm1JP4YNi5EIUZ3ImtcE+4t6NMBapMf7jJmKqTG4jeugcB43UlaDCiQYtcEXmelYuq+MXI6HS9iXH4LU4kxKUm0bSN5PSh/G8NtyNMpXrjeZ5UbhMWFFbEQQJ3sb396R8TLQ0sJbJmPNPcR7is2Fty4s3OqAX3CoFXKdqW5ljFPLKjc2HsBArynTHYmt8BCVSfl1rot0ilx56QPJGmr1wFnmHZVLqZWqySBsdrmqmnK1ruhJV6CasfCnCrqnvOiAP5rVj6qWOWNqTHjCrXg6NjMXqaU3qE6ZBBm5P9/OudcUZj4yIlMtqiwgkdavfErC2mFFCICUiSOYG1/l8q5UVKJVKJJ27c653QY1uRZjSrQ8yLDOeGjV4qgpY0pAkGdzO1qugylSQnwhpI+LuQbiaqnD+arQx4RUQAVQBuNYgkH1g1dOFgSyAtwwkwSTJPOZ5VR1ja3+R5WkWTLShaYcIk8rWtcRVH4qyVhp8aEWVy5T2prkmP148BMaYuTtHbvtRGNwDjxd1Jjw1eTqPf8AvesuOTw1ejPFcMnfQkOVQ0Q2LqgEEbdahxfD+gocQqARF+9jer5w/gPwCHIJnfntzqTEYFs2KfKPlTPJkik70we6XJxIsheSlsXkoEX5xzoxeeoclBEH50FlWHSrUEiOXzpi3labQkSOdJjlmlGodmY5+nydiR/HJLqEHmk7+tNEP6Uam0gnYDb/ABQubYBIU2oiFJJCel+sUI1h3UueYeRR1W5GnwycJfkZqM4pjFOeOIfbZea0qdQVJKVagI5G1jajVYmSTO1t6WYBlLLKmSSoFalSbqhX5Z7UmxK1aylEg73PX/FdJ9W+0dlS6dTehhi84/GgrUEpsCP5uho1WcQBKxJ2tPpVQxeH0yVFRWL2M85P9KAaxzxkpUfETdIUAQCDOx+VCDySdxZfLpo0Xs5yoLW2Vo1IAKklJBGoSmb9DQ7ueqm6UR70sxKkKCHk2xLiEF9ZkgwBqTpmBtFqU4vEublaTAH5YnzGbekCt8ZT7GP0Ux5/HZI/CB/8v6ivVTsTm60qAKUmxiJje2/asVcnEPtmceFbAV5KalSyelbDPRGK9NEN4RRMAD3IH61IrLiN1I/9gf0o8WSgQGthRjWXp/M6gexP6CsnDtAf6hJ7J/qaPFhSBmXNKgYmDVx4ZzBhpnXrUl4rIgJmExYD1Mg1UVBPKTRa8vKWw4Fp+ONE+fadUfy2j1rNnxqa4s3YOUS15jjQTqIQXHBp0pkFEEXMUvzXFDxUmAdIE2kW9e9K8vxKirYkk+smnmX41CXUgpTdML1X9hOxsKyuHDa8HTi7QkcYKlWEBRsKmQgNqgpunebzUubuFLq9kkGwTsKFexpUkT6E8zVybaCqTL3wtmiFJQEgBQ5GL739jTPG4o6iuUiE6vLuD7neucYtCm9K0yAQCD+u3erLkWfh0aV6StImVGygPy+tcrN0tNzW0HyW7MuICvCK1bqa8ojoIJ71zfL3VlYSkgE/SrKnixK3FB1uUhtTaAPymZk9bzQnC3CpexBIUNKTJPY7VMUVghJy0RJQRtg8lcTiEidUi53A7Vb8ZhV4ZskaVeIIKeW361YMNkSQCIA0qF4vEb0uzNlOIGmdMao5zA+lcyed5ZJtaE9VSl+Cp4dhSXkQYWg6iQbAbkH2q/J4gQplLiRCXIufafrI9qpGExCcO8Gn4TBUdX80iBPWKdQE4c+GoaQvWoC/lgEQOQmaszqwZoqVMtrGOCISLlQ/aawxmqVSFwBtB3mbxVcGPLikOiyUgwOdhJBHYfrSfGZ1qdPl8rf4vrJAAHqYqqCm/in2M3tk2XbMcYhnwtBCQVTc7jp9aal8SPNBN7dP6VzzEp+9LOlaFNpBEFQ1JUFdNyP6VZmiksNKTq84LcjkoRY+4im5OHb+UJkwpUPE4dMgqMpn2nrW2YTAHI86TpcDjC0BSgpFj1BF4onD44rQEhWoEAX3Frim9WKjxXn+0Z3jfcDxrpQlZPJJOrfbpVZzFKkrS74sl4WSoAQkiJA61Zc0whcaU2ndQIF+Y5VxbHPOpfLbxUCkxE7elXdJD1G6NuBKi4oeQSpBUrUTAM3nsOlIsRhXm1EAq1gnnyrGTuy6pYBtdM9iBerDjdRWlcTIkprZG8U6+zU1RXXs9faR8cmYKTyiomuKyuyhf9qjzVoalKO82T26zSFxEKkfOupCqspljTHuIzrUoaBMddq9SPCqMW616mpC8RTg2gpQBMdzyqV7DEGAa6YeEcKb6IPrWFcJ4ciIPrNbYtUcfkjnDWUz8TgSLXgnfsKYo4cwx3x7QPTw3P6VdUcHs3jVFAYrgRpRka0j03qSSfYXkivt8LYY745s9ISf3pdmmQpaBUh9txIjY+b5VYXeBUgWcN/9tJcdwwpufNqjok3pWqLI7YoLg5CneGykvt6kAJCPiJO/oO1JXGCncEeoq45bxjh22WmlME6UkLIgFUk3B9DF6yZnJVxVm7DPvyEGWOEvNJk6QsWFtzeO9XPM+FF4rEJDCSgSZUREJ3lRHMVRX30eNqbKgkGUzuPlXc8r45wAwzbRxYK1N6VqUkpiRBmBasfUOUZKS+iyWbitbOKKSAtaVjVp1JBB/NyPcVphsOVygD4UlU9gJP6Vf+LnctawhaYUhTpIIWi5t1PIGapCVoDCpKSoiEwbiDeR0q7DkeSN1RdGaewPD4whSQbpB2p7iMM04kuMIASlMqkwZ9Jv7VWGXdKgqxggwdjB2PajXc1ClrIbCErM6EzCf+2T2q2ULdoSGZLuFpxwSLD40wZ9dwetqv8A9l2KQhD6lk6hAIttJ/4vXLlPSAIuOfbpTXKsbK0AmAVAE7EDnJ6Vn6np1kg4lnNZNM7BjeJmw4nSv40mDuBHI37VB4zOjxlKCHUoUAJgFRm3S6a5lmK0tuqTq8oB0wZE+1MfvaFYUKC5VcKT0hPlX+1cpdBSVNjrGlqy6JRhsSho4gAqAICtRkH9zcV53OE4NBQUlSVylKtN9ZjfqmKpXD+eNtgNvAGVWPQFJuT2On60J/G3PGKXFlQKo8xkDuJ29qsXRyum7ROKvbOj5XnzKmygg6vMkGIud7UmzbBoYBdVqXKAlIXZJjlAvPOq/wDeS2pTiFeIG3NJkWI3n6RVnwGbM5g2lp1ISQTAki4G4NVvC8UuS7B48HaF3CxQy4l5RJWtJITG3/dP610LLF6m5TBC1CREaeeofSuV57k+JbU4pKlFtAsRtpED94plwtxYp1wNOKV+J0MQ4BYgDZNtqmfByXqR/kTJHktHS8vRqLqrglRBsRMW1AHapBlwQkHnMmi8G8koSsDcRJ7WNbqd8UKAkRasrwwce9vwcyWSV0LceopUlSRcKtHpzqs5xkLWLUFLSELJkrjkKtGFxcK8NW46i3zoTFuaQ7PIyI5dRWdZJQfKJfibWqOfYbI0MKS2tXnWogQY8vImj8xwpagpJIuPpNMc3wKXySUaVJ/PG4j60GZWFTIAR5ZHtB+la3mcmpX+5vTspWOQpwqUlJUIuTy60nA/CUe8VcsFjUtBYKUg3BHO+4pCnDBR86NLRVGoHblNdnHm12GkhC2vyxHOs07xmSJbuh1LqdoG4r1alNNWjO0PGc/QLlDm/wDLRSs/Z5JcFv5aXa1WkfI1IlZSTKVbb2rWq7nJ9NDFnPGFTDgEbgyKKw+NZWfK8knpq/Y1WwEgypBI5iPlWv3FqSY37XBpkB40XBtYN0rB6XEUqzrL3Volh1YXq5Lge31pOMvbMkAiBeDH+akYRpjQ6Qf5STy9aDuwKFdhTi+Ece7Oo64vdY5+tBjgTF7KaIPK6Y7zerWPGQZ8XVImywanVmb8gyowO1Tzsb5FN/6GxU2Rb/uH9aJb4Df/ADaU+8n6VbHse71UOewN+VxyqNOZPzPiBMdUzNTiS5if/wDHdhLw7+U2+tSo+zhvYvweoT/zThjNHUgFRbWCOkGfSjcPnp0+Zq6uosO8jejxX0DlMrq/s0b0gh9Xc6O/rUKvs3RFsSPdB/Y1a/4wFAw2ewHON7UK3nybgMK26io4r6/2FSmV8fZmrk+38jtWqfszd2Dzf1q0Iz3SJLLgEiSACK1XnjJOrzyTtBEUHBIb1Zoqqvs3fv8AitmBNyR+1bo+zp8CA61Chfzf8VakZu0eZTzvO/vRDeMQsQPaaHpob15oouI+z7EpI+A2kQobe9exXBmMJBUiSBAuDYehrohfbgQsatuv1rzpTP8AqD0mJ9KHpoPupnN0ZJi20lPhLAUbm9x0tapzleNUhtAaUlLZOmAQRJuZroxKh8RBEWqEYlQMa5tO9qR4E2P7uRTyzmCmVNlpSwQQCTcQRPPsKVM8OYsL1+AsK6jke1dGbxi9P5edxzvU33xcXH/BikXTpXonu39FbyHinFMBbLzbnhkHSdJJQrqOoncVYcJxW4hkqWsKWu9rQI6G4NZRj1W037/5qRxzqkAVjyfp8ZO+xPcx8xKth+OFrxIU5KQBAF4nke3rTVzP2glWpz/UJCr3FpB9KJd8KDZHSIE0EcAwuAQmw5gbUsv03G3aZYurj9AGH41Sy5Ln4gUjTYyIBsQORihOKOOUOICcP5RabX7/ALUfiOGmYCiEgbTAjqY73oRfD2F0HTEnruIJ2vaauj+mY+SkH3cbuisPZkHFB1SpgjUNjTZKWX4KHDfdJMDvFDv8LsjZRv70udyIJ2X39qvn0T8Oiz3SZHi3g0spSSIsQDXqGcy07zXqf27EedD9p0Ab35daI1KP5rnl/frSBnGqEmBPei/4quIgVbCqM7Q2ecJiVA2A2iKxoTE6rjtalf8AEDpI0JmLH96xh8yVspIP0qzVi0NEO2IienpUiFaSZAEib0A1mTdpGx5UR/FW+Y+dTsLQUVICgbX9uVZD6TN4ocYlkkEriiSllUALQO8frUikBmfGEbz/AM1EnE6Z3I6H9qmTgUHZQnrbaiRgwSCXAQn6DtTXTBYpXilbiQOVSjHOFMar9toqfFZYomUqTvb/ABQycC5HxCeUCPn1o/kKaPHNnUxBuNtpk7+tGv5uhcJlUCJVYK+ASmB/v5ztQX8MXtqHy/ao1ZcpM3EK7RTUHQUzmawg2JmJv7CK99/KFKSEz35HrBqBvAr1SlQiNvSZrfSo2sBH1mpXgmjGKxeoR0E/4oROJtZZiNo/Sj3mZgkg9wIqXDYBCrqTI2gH/jeiwppCpTZI1AzsOlTOMKUZlRKYFjsLx+lNzkjMeXxQeWxFBfcC2SZUT6xBpdfQeRE+m4OtUEEHzQdhyPSpWwrSQt5QIgJBkCL3JHT96z9yBmQv5i5PSa3dRKpIXaL2NqPFJWKCB11KoQ7IJmQbz71NgM9eDg8Z1QSo3VpCj8udGZdl2HLg8dSkovOkCRYxb1igsRl6YN5v5TPTe3OkbTYdEj+e4mbFOwIERY3H0it18TvAJJQFEiSATa8QbdqFw+TOG6FoEC0n+tbY7LcSNIK0qtCdJERvHzqaBSMI4qWI1Mg9d7+tFjPUFOrw1CSdgD7b2oFKHdBQoQAbbC5ABnnyqJzALMoSYgSQRzpq0Tigr/qFC4SUkDqbWodzOWVTJUFBIExv/YqJ7BveGgqZkRAWBFr79b8zShxlUXTHqIqJ0Tii0YNzDrAl4A85tae9aYothXkUFgE7XkdarDzRSLzdUWFgPWhVvEGxI96ibJxHWNUJtYV6kT+JUTua9Q5iMdYfeAkETN6aYXDpKvxDpGk7Jm8GPrE04ZwDGncC/ejVZS3A2+dYMWW0WTkU1/DGLJE15plyCNII9KtjmXDlFe+7L0aAqxIMRaRV6yIXkVJGXKm4HyqdGVgnYD9KdvZevoRfpQ6cIm/mM9tvrTckycgAZEmRaxrLeR78o/SmicGpJ+LbuPrWjmEWr8xJI5RTqvoDkxQcij/5D2it28rcAsoj+/Wj0YBf9ioV4dxM3InpRSXgawU5e7caz87VgMvD+b50c425p1HVa3z/AF2qFDZUklSzbraKOiWLXsctMAk71t9+ctKo/vnU6mDJ/ESBPef81A5hCFQFAk9ec1GqG0brxzhHluI3HKtGc1UI1WvckURhsqXtN4umisPl5iCAZP1mnWwWgf8AjUmCB2g0Q1m3l5AC59ay5w7JJGnoSTArQ8NWiR36UbYPiSM5z2vBiDzozDvt+KgOFSkESrRuCQbX7xQQ4Ut8YHvWDkriCQHEwB6VNMGjfFlahaQYteaHbwikpElWrvepG8sduCJ6XvtaK3+4u/yKMCfQ+1G13CSONrjyqSTEmU3+dbNYsz5kpgXIHpymsHEvEaFoV7C/tUmIxiv/AKZneU0jlWwBmEW2tKUyQbwo8u0j0qBTKDYrJNZTiFKSP/1iO4rPhdW3LiNtqRvyAxjcvSpUBShA9yeeo/Oof4fpn8SCeZ2ogJ5BLhjqk70Q40tQSAI2/Kfnf5UvPRLFuhQ2fjlF4NAOBW2pJBHMzzpu/lKx0/8AWKFxeWkwYEACjGaoKaFSkEC8QOQ50sLYm6Rv70+ewxSDNqTYle8WnerBwDEYZNor1RvOQd69VLkrBRaMEwoQL/WmQwiv5j86yl1ATGsCenKtziUEbkx23rnYp2thl3NHGXN9XLlQ6A7MhZnke1MG8WLAAipXMYDCExO94mtKl+Cu2L3MM4Rd5c1lWAcULqURHO1HB4yJQI/flUq3Vn4UAHryplKuwtsWDh1xSfKQPc3qZnhtabl2DtFHIee5gfOtvGVNxE96bkwWxXicueSqAsERv36EV5plSVXKz+m1PdQAiJrJ7SPUUVLeychT/E0ggkKPra/SvJdS6oFWpAn4Egeb1JpiWyeh6WFTYXDqMyEWtRsjkgEMNLt4cCa2awreu4ECL9KZDLki/hpJ7k/StF4RvT/p23iTv6GlbByFrWTtgqWl5yVAiygYBPKRatsvyxbbn+oVIP8AOkFQ32IsBRQy9syQ0AeUGPnU+Cy8p8xKtJO0gxR5MNkysEgxKU97VIMiGwTuOsVo+0VAaVQAR625elFIYKrm3oqkuQgOOHzyQewJn3oJeWEG427UXiEKJs6RyF7VDi3HBoDbgEbzKgr+lW3LwE1kgXAvbaO1YDqgB5Lc+VqGS8/eVIUB1ETfkOdTeK9uUII5RRbfkNGv3mVTfeI9uRrH3n0PYmbUFjM2SghCm16lQJCJA71Ph2m3BOv1lJH1oWq2xqZM9iUqHlERveoXXxAi9uoMVh7LtIJEEdOdLkKSki6Y/wBwNNoiQe4txKvKq0dqy/mLqU/6g5QCkbes7zSDNMHqTLbqUwbx0peEFJusK5c/1oqI/GyzfxZexVcmQTt6WrV3ErO+mkSn0ptpMRIOrc+laP4ogEJ5i14vSqKDxGbqydzPUb0qx60XumfQ0ArEq5q5+4P9KWYvFajzHWo3SClQRiEiY39K9Qs2ETXqocmMf//Z"/>
          <p:cNvSpPr>
            <a:spLocks noChangeAspect="1" noChangeArrowheads="1"/>
          </p:cNvSpPr>
          <p:nvPr/>
        </p:nvSpPr>
        <p:spPr bwMode="auto">
          <a:xfrm>
            <a:off x="152400" y="-735013"/>
            <a:ext cx="2505075" cy="1828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486" name="Picture 6" descr="http://speednik.com/files/2011/07/Impala-vs-Pinto-640x466.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57600" y="3810000"/>
            <a:ext cx="3962400" cy="288030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73920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755">
                                            <p:txEl>
                                              <p:pRg st="0" end="0"/>
                                            </p:txEl>
                                          </p:spTgt>
                                        </p:tgtEl>
                                        <p:attrNameLst>
                                          <p:attrName>style.visibility</p:attrName>
                                        </p:attrNameLst>
                                      </p:cBhvr>
                                      <p:to>
                                        <p:strVal val="visible"/>
                                      </p:to>
                                    </p:set>
                                    <p:animEffect transition="in" filter="fade">
                                      <p:cBhvr>
                                        <p:cTn id="7" dur="500"/>
                                        <p:tgtEl>
                                          <p:spTgt spid="747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4755">
                                            <p:txEl>
                                              <p:pRg st="1" end="1"/>
                                            </p:txEl>
                                          </p:spTgt>
                                        </p:tgtEl>
                                        <p:attrNameLst>
                                          <p:attrName>style.visibility</p:attrName>
                                        </p:attrNameLst>
                                      </p:cBhvr>
                                      <p:to>
                                        <p:strVal val="visible"/>
                                      </p:to>
                                    </p:set>
                                    <p:animEffect transition="in" filter="fade">
                                      <p:cBhvr>
                                        <p:cTn id="12" dur="500"/>
                                        <p:tgtEl>
                                          <p:spTgt spid="7475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971 Chevrolet Impala Vs. 1972 Ford Pinto Full-Rear Impact (Legendary Crash Test!) - YouTube.flv">
            <a:hlinkClick r:id="" action="ppaction://media"/>
          </p:cNvPr>
          <p:cNvPicPr>
            <a:picLocks noChangeAspect="1"/>
          </p:cNvPicPr>
          <p:nvPr>
            <a:videoFile r:link="rId1"/>
            <p:extLst>
              <p:ext uri="{DAA4B4D4-6D71-4841-9C94-3DE7FCFB9230}">
                <p14:media xmlns:p14="http://schemas.microsoft.com/office/powerpoint/2010/main" xmlns="" r:embed="rId4">
                  <p14:fade in="250"/>
                </p14:media>
              </p:ext>
            </p:extLst>
          </p:nvPr>
        </p:nvPicPr>
        <p:blipFill>
          <a:blip r:embed="rId5" cstate="print"/>
          <a:stretch>
            <a:fillRect/>
          </a:stretch>
        </p:blipFill>
        <p:spPr>
          <a:xfrm>
            <a:off x="334434" y="964406"/>
            <a:ext cx="8580966" cy="4826794"/>
          </a:xfrm>
          <a:prstGeom prst="roundRect">
            <a:avLst/>
          </a:prstGeom>
          <a:ln w="76200">
            <a:solidFill>
              <a:schemeClr val="tx1"/>
            </a:solidFill>
          </a:ln>
        </p:spPr>
      </p:pic>
      <p:sp>
        <p:nvSpPr>
          <p:cNvPr id="3" name="TextBox 2"/>
          <p:cNvSpPr txBox="1"/>
          <p:nvPr/>
        </p:nvSpPr>
        <p:spPr>
          <a:xfrm>
            <a:off x="2362200" y="152400"/>
            <a:ext cx="4714752" cy="646331"/>
          </a:xfrm>
          <a:prstGeom prst="rect">
            <a:avLst/>
          </a:prstGeom>
          <a:noFill/>
        </p:spPr>
        <p:txBody>
          <a:bodyPr wrap="none" rtlCol="0">
            <a:spAutoFit/>
          </a:bodyPr>
          <a:lstStyle/>
          <a:p>
            <a:r>
              <a:rPr lang="en-US" sz="3600" dirty="0" smtClean="0">
                <a:effectLst>
                  <a:outerShdw blurRad="38100" dist="38100" dir="2700000" algn="tl">
                    <a:srgbClr val="000000">
                      <a:alpha val="43137"/>
                    </a:srgbClr>
                  </a:outerShdw>
                </a:effectLst>
              </a:rPr>
              <a:t>Actual Crash Test Video</a:t>
            </a:r>
            <a:endParaRPr lang="en-US" sz="3600" dirty="0">
              <a:effectLst>
                <a:outerShdw blurRad="38100" dist="38100" dir="2700000" algn="tl">
                  <a:srgbClr val="000000">
                    <a:alpha val="43137"/>
                  </a:srgbClr>
                </a:outerShdw>
              </a:effectLst>
            </a:endParaRPr>
          </a:p>
        </p:txBody>
      </p:sp>
      <p:sp>
        <p:nvSpPr>
          <p:cNvPr id="6" name="TextBox 5">
            <a:hlinkClick r:id="rId6"/>
          </p:cNvPr>
          <p:cNvSpPr txBox="1"/>
          <p:nvPr/>
        </p:nvSpPr>
        <p:spPr>
          <a:xfrm>
            <a:off x="3352800" y="5998153"/>
            <a:ext cx="2133600" cy="369332"/>
          </a:xfrm>
          <a:prstGeom prst="rect">
            <a:avLst/>
          </a:prstGeom>
          <a:noFill/>
        </p:spPr>
        <p:txBody>
          <a:bodyPr wrap="square" rtlCol="0">
            <a:spAutoFit/>
          </a:bodyPr>
          <a:lstStyle/>
          <a:p>
            <a:r>
              <a:rPr lang="en-US" b="1" dirty="0" smtClean="0">
                <a:solidFill>
                  <a:srgbClr val="FF0000"/>
                </a:solidFill>
                <a:effectLst>
                  <a:outerShdw blurRad="38100" dist="38100" dir="2700000" algn="tl">
                    <a:srgbClr val="000000">
                      <a:alpha val="43137"/>
                    </a:srgbClr>
                  </a:outerShdw>
                </a:effectLst>
                <a:hlinkClick r:id="rId7"/>
              </a:rPr>
              <a:t>Crash Test Footage</a:t>
            </a:r>
            <a:endParaRPr lang="en-US"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83267234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73585">
                <p:cTn id="7" fill="hold" display="0">
                  <p:stCondLst>
                    <p:cond delay="indefinite"/>
                  </p:stCondLst>
                </p:cTn>
                <p:tgtEl>
                  <p:spTgt spid="2"/>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990000"/>
            </a:gs>
            <a:gs pos="50000">
              <a:schemeClr val="folHlink"/>
            </a:gs>
            <a:gs pos="100000">
              <a:srgbClr val="990000"/>
            </a:gs>
          </a:gsLst>
          <a:lin ang="5400000" scaled="1"/>
        </a:grad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n-US" sz="4000" dirty="0"/>
              <a:t>Meanwhile . . . . </a:t>
            </a:r>
            <a:br>
              <a:rPr lang="en-US" sz="4000" dirty="0"/>
            </a:br>
            <a:r>
              <a:rPr lang="en-US" sz="3200" dirty="0"/>
              <a:t>Federal Motor Vehicle Safety Standard 301</a:t>
            </a:r>
          </a:p>
        </p:txBody>
      </p:sp>
      <p:sp>
        <p:nvSpPr>
          <p:cNvPr id="76803" name="Rectangle 3"/>
          <p:cNvSpPr>
            <a:spLocks noGrp="1" noChangeArrowheads="1"/>
          </p:cNvSpPr>
          <p:nvPr>
            <p:ph type="body" idx="1"/>
          </p:nvPr>
        </p:nvSpPr>
        <p:spPr/>
        <p:txBody>
          <a:bodyPr/>
          <a:lstStyle/>
          <a:p>
            <a:pPr>
              <a:lnSpc>
                <a:spcPct val="90000"/>
              </a:lnSpc>
            </a:pPr>
            <a:r>
              <a:rPr lang="en-US" dirty="0"/>
              <a:t>Meant to require vehicles to withstand rear-end collision of 28 MPH</a:t>
            </a:r>
          </a:p>
          <a:p>
            <a:pPr>
              <a:lnSpc>
                <a:spcPct val="90000"/>
              </a:lnSpc>
            </a:pPr>
            <a:r>
              <a:rPr lang="en-US" dirty="0"/>
              <a:t>Henry Ford II lobbied relentlessly against.</a:t>
            </a:r>
          </a:p>
          <a:p>
            <a:pPr>
              <a:lnSpc>
                <a:spcPct val="90000"/>
              </a:lnSpc>
            </a:pPr>
            <a:r>
              <a:rPr lang="en-US" dirty="0"/>
              <a:t>Official auto industry line–cars don’t cause accidents; people and road conditions do.</a:t>
            </a:r>
          </a:p>
          <a:p>
            <a:pPr>
              <a:lnSpc>
                <a:spcPct val="90000"/>
              </a:lnSpc>
            </a:pPr>
            <a:r>
              <a:rPr lang="en-US" dirty="0"/>
              <a:t>Tactic: last-minute documents; challenges to test results; lawsuits; private negotiating.</a:t>
            </a:r>
          </a:p>
          <a:p>
            <a:pPr>
              <a:lnSpc>
                <a:spcPct val="90000"/>
              </a:lnSpc>
            </a:pPr>
            <a:r>
              <a:rPr lang="en-US" dirty="0"/>
              <a:t>The standard was delayed for 8 years.</a:t>
            </a:r>
          </a:p>
        </p:txBody>
      </p:sp>
    </p:spTree>
    <p:extLst>
      <p:ext uri="{BB962C8B-B14F-4D97-AF65-F5344CB8AC3E}">
        <p14:creationId xmlns:p14="http://schemas.microsoft.com/office/powerpoint/2010/main" xmlns="" val="611010225"/>
      </p:ext>
    </p:extLst>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76802"/>
                                        </p:tgtEl>
                                        <p:attrNameLst>
                                          <p:attrName>style.visibility</p:attrName>
                                        </p:attrNameLst>
                                      </p:cBhvr>
                                      <p:to>
                                        <p:strVal val="visible"/>
                                      </p:to>
                                    </p:set>
                                    <p:animEffect transition="in" filter="fade">
                                      <p:cBhvr>
                                        <p:cTn id="7" dur="800" decel="100000"/>
                                        <p:tgtEl>
                                          <p:spTgt spid="76802"/>
                                        </p:tgtEl>
                                      </p:cBhvr>
                                    </p:animEffect>
                                    <p:anim calcmode="lin" valueType="num">
                                      <p:cBhvr>
                                        <p:cTn id="8" dur="800" decel="100000" fill="hold"/>
                                        <p:tgtEl>
                                          <p:spTgt spid="76802"/>
                                        </p:tgtEl>
                                        <p:attrNameLst>
                                          <p:attrName>style.rotation</p:attrName>
                                        </p:attrNameLst>
                                      </p:cBhvr>
                                      <p:tavLst>
                                        <p:tav tm="0">
                                          <p:val>
                                            <p:fltVal val="-90"/>
                                          </p:val>
                                        </p:tav>
                                        <p:tav tm="100000">
                                          <p:val>
                                            <p:fltVal val="0"/>
                                          </p:val>
                                        </p:tav>
                                      </p:tavLst>
                                    </p:anim>
                                    <p:anim calcmode="lin" valueType="num">
                                      <p:cBhvr>
                                        <p:cTn id="9" dur="800" decel="100000" fill="hold"/>
                                        <p:tgtEl>
                                          <p:spTgt spid="76802"/>
                                        </p:tgtEl>
                                        <p:attrNameLst>
                                          <p:attrName>ppt_x</p:attrName>
                                        </p:attrNameLst>
                                      </p:cBhvr>
                                      <p:tavLst>
                                        <p:tav tm="0">
                                          <p:val>
                                            <p:strVal val="#ppt_x+0.4"/>
                                          </p:val>
                                        </p:tav>
                                        <p:tav tm="100000">
                                          <p:val>
                                            <p:strVal val="#ppt_x-0.05"/>
                                          </p:val>
                                        </p:tav>
                                      </p:tavLst>
                                    </p:anim>
                                    <p:anim calcmode="lin" valueType="num">
                                      <p:cBhvr>
                                        <p:cTn id="10" dur="800" decel="100000" fill="hold"/>
                                        <p:tgtEl>
                                          <p:spTgt spid="7680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7680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76802"/>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76803">
                                            <p:txEl>
                                              <p:pRg st="0" end="0"/>
                                            </p:txEl>
                                          </p:spTgt>
                                        </p:tgtEl>
                                        <p:attrNameLst>
                                          <p:attrName>style.visibility</p:attrName>
                                        </p:attrNameLst>
                                      </p:cBhvr>
                                      <p:to>
                                        <p:strVal val="visible"/>
                                      </p:to>
                                    </p:set>
                                    <p:animEffect transition="in" filter="fade">
                                      <p:cBhvr>
                                        <p:cTn id="17" dur="1000"/>
                                        <p:tgtEl>
                                          <p:spTgt spid="76803">
                                            <p:txEl>
                                              <p:pRg st="0" end="0"/>
                                            </p:txEl>
                                          </p:spTgt>
                                        </p:tgtEl>
                                      </p:cBhvr>
                                    </p:animEffect>
                                    <p:anim calcmode="lin" valueType="num">
                                      <p:cBhvr>
                                        <p:cTn id="18" dur="1000" fill="hold"/>
                                        <p:tgtEl>
                                          <p:spTgt spid="7680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7680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76803">
                                            <p:txEl>
                                              <p:pRg st="1" end="1"/>
                                            </p:txEl>
                                          </p:spTgt>
                                        </p:tgtEl>
                                        <p:attrNameLst>
                                          <p:attrName>style.visibility</p:attrName>
                                        </p:attrNameLst>
                                      </p:cBhvr>
                                      <p:to>
                                        <p:strVal val="visible"/>
                                      </p:to>
                                    </p:set>
                                    <p:animEffect transition="in" filter="fade">
                                      <p:cBhvr>
                                        <p:cTn id="24" dur="1000"/>
                                        <p:tgtEl>
                                          <p:spTgt spid="76803">
                                            <p:txEl>
                                              <p:pRg st="1" end="1"/>
                                            </p:txEl>
                                          </p:spTgt>
                                        </p:tgtEl>
                                      </p:cBhvr>
                                    </p:animEffect>
                                    <p:anim calcmode="lin" valueType="num">
                                      <p:cBhvr>
                                        <p:cTn id="25" dur="1000" fill="hold"/>
                                        <p:tgtEl>
                                          <p:spTgt spid="7680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7680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76803">
                                            <p:txEl>
                                              <p:pRg st="2" end="2"/>
                                            </p:txEl>
                                          </p:spTgt>
                                        </p:tgtEl>
                                        <p:attrNameLst>
                                          <p:attrName>style.visibility</p:attrName>
                                        </p:attrNameLst>
                                      </p:cBhvr>
                                      <p:to>
                                        <p:strVal val="visible"/>
                                      </p:to>
                                    </p:set>
                                    <p:animEffect transition="in" filter="fade">
                                      <p:cBhvr>
                                        <p:cTn id="31" dur="1000"/>
                                        <p:tgtEl>
                                          <p:spTgt spid="76803">
                                            <p:txEl>
                                              <p:pRg st="2" end="2"/>
                                            </p:txEl>
                                          </p:spTgt>
                                        </p:tgtEl>
                                      </p:cBhvr>
                                    </p:animEffect>
                                    <p:anim calcmode="lin" valueType="num">
                                      <p:cBhvr>
                                        <p:cTn id="32" dur="1000" fill="hold"/>
                                        <p:tgtEl>
                                          <p:spTgt spid="7680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7680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47" presetClass="entr" presetSubtype="0" fill="hold" grpId="0" nodeType="clickEffect">
                                  <p:stCondLst>
                                    <p:cond delay="0"/>
                                  </p:stCondLst>
                                  <p:childTnLst>
                                    <p:set>
                                      <p:cBhvr>
                                        <p:cTn id="37" dur="1" fill="hold">
                                          <p:stCondLst>
                                            <p:cond delay="0"/>
                                          </p:stCondLst>
                                        </p:cTn>
                                        <p:tgtEl>
                                          <p:spTgt spid="76803">
                                            <p:txEl>
                                              <p:pRg st="3" end="3"/>
                                            </p:txEl>
                                          </p:spTgt>
                                        </p:tgtEl>
                                        <p:attrNameLst>
                                          <p:attrName>style.visibility</p:attrName>
                                        </p:attrNameLst>
                                      </p:cBhvr>
                                      <p:to>
                                        <p:strVal val="visible"/>
                                      </p:to>
                                    </p:set>
                                    <p:animEffect transition="in" filter="fade">
                                      <p:cBhvr>
                                        <p:cTn id="38" dur="1000"/>
                                        <p:tgtEl>
                                          <p:spTgt spid="76803">
                                            <p:txEl>
                                              <p:pRg st="3" end="3"/>
                                            </p:txEl>
                                          </p:spTgt>
                                        </p:tgtEl>
                                      </p:cBhvr>
                                    </p:animEffect>
                                    <p:anim calcmode="lin" valueType="num">
                                      <p:cBhvr>
                                        <p:cTn id="39" dur="1000" fill="hold"/>
                                        <p:tgtEl>
                                          <p:spTgt spid="76803">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7680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47" presetClass="entr" presetSubtype="0" fill="hold" grpId="0" nodeType="clickEffect">
                                  <p:stCondLst>
                                    <p:cond delay="0"/>
                                  </p:stCondLst>
                                  <p:childTnLst>
                                    <p:set>
                                      <p:cBhvr>
                                        <p:cTn id="44" dur="1" fill="hold">
                                          <p:stCondLst>
                                            <p:cond delay="0"/>
                                          </p:stCondLst>
                                        </p:cTn>
                                        <p:tgtEl>
                                          <p:spTgt spid="76803">
                                            <p:txEl>
                                              <p:pRg st="4" end="4"/>
                                            </p:txEl>
                                          </p:spTgt>
                                        </p:tgtEl>
                                        <p:attrNameLst>
                                          <p:attrName>style.visibility</p:attrName>
                                        </p:attrNameLst>
                                      </p:cBhvr>
                                      <p:to>
                                        <p:strVal val="visible"/>
                                      </p:to>
                                    </p:set>
                                    <p:animEffect transition="in" filter="fade">
                                      <p:cBhvr>
                                        <p:cTn id="45" dur="1000"/>
                                        <p:tgtEl>
                                          <p:spTgt spid="76803">
                                            <p:txEl>
                                              <p:pRg st="4" end="4"/>
                                            </p:txEl>
                                          </p:spTgt>
                                        </p:tgtEl>
                                      </p:cBhvr>
                                    </p:animEffect>
                                    <p:anim calcmode="lin" valueType="num">
                                      <p:cBhvr>
                                        <p:cTn id="46" dur="1000" fill="hold"/>
                                        <p:tgtEl>
                                          <p:spTgt spid="76803">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7680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p:bldP spid="7680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990000"/>
            </a:gs>
          </a:gsLst>
          <a:lin ang="5400000" scaled="1"/>
        </a:gradFill>
        <a:effectLst/>
      </p:bgPr>
    </p:bg>
    <p:spTree>
      <p:nvGrpSpPr>
        <p:cNvPr id="1" name=""/>
        <p:cNvGrpSpPr/>
        <p:nvPr/>
      </p:nvGrpSpPr>
      <p:grpSpPr>
        <a:xfrm>
          <a:off x="0" y="0"/>
          <a:ext cx="0" cy="0"/>
          <a:chOff x="0" y="0"/>
          <a:chExt cx="0" cy="0"/>
        </a:xfrm>
      </p:grpSpPr>
      <p:sp>
        <p:nvSpPr>
          <p:cNvPr id="71685" name="Rectangle 5"/>
          <p:cNvSpPr>
            <a:spLocks noGrp="1" noChangeArrowheads="1"/>
          </p:cNvSpPr>
          <p:nvPr>
            <p:ph type="title"/>
          </p:nvPr>
        </p:nvSpPr>
        <p:spPr/>
        <p:txBody>
          <a:bodyPr/>
          <a:lstStyle/>
          <a:p>
            <a:r>
              <a:rPr lang="en-US" dirty="0" smtClean="0"/>
              <a:t>A case in point…..</a:t>
            </a:r>
            <a:endParaRPr lang="en-US" dirty="0"/>
          </a:p>
        </p:txBody>
      </p:sp>
      <p:sp>
        <p:nvSpPr>
          <p:cNvPr id="71686" name="Rectangle 6"/>
          <p:cNvSpPr>
            <a:spLocks noGrp="1" noChangeArrowheads="1"/>
          </p:cNvSpPr>
          <p:nvPr>
            <p:ph type="body" idx="1"/>
          </p:nvPr>
        </p:nvSpPr>
        <p:spPr/>
        <p:txBody>
          <a:bodyPr/>
          <a:lstStyle/>
          <a:p>
            <a:pPr>
              <a:lnSpc>
                <a:spcPct val="80000"/>
              </a:lnSpc>
            </a:pPr>
            <a:r>
              <a:rPr lang="en-US" sz="2800" dirty="0"/>
              <a:t>In 1972, “Sandra Gillespie” pulled her new Pinto onto a Minneapolis highway’s merge lane.  The car stalled.</a:t>
            </a:r>
          </a:p>
          <a:p>
            <a:pPr>
              <a:lnSpc>
                <a:spcPct val="80000"/>
              </a:lnSpc>
            </a:pPr>
            <a:r>
              <a:rPr lang="en-US" sz="2800" dirty="0"/>
              <a:t>She was rear-ended at 28 MPH. The gas tank ruptured; fumes filled the car; a spark ignited; the car exploded in a ball of fire.</a:t>
            </a:r>
          </a:p>
          <a:p>
            <a:pPr>
              <a:lnSpc>
                <a:spcPct val="80000"/>
              </a:lnSpc>
            </a:pPr>
            <a:r>
              <a:rPr lang="en-US" sz="2800" dirty="0"/>
              <a:t>“Sandra” died in agony a few hours later at </a:t>
            </a:r>
            <a:r>
              <a:rPr lang="en-US" sz="2800" dirty="0" smtClean="0"/>
              <a:t>a </a:t>
            </a:r>
            <a:r>
              <a:rPr lang="en-US" sz="2800" dirty="0"/>
              <a:t>hospital emergency room.</a:t>
            </a:r>
          </a:p>
          <a:p>
            <a:pPr>
              <a:lnSpc>
                <a:spcPct val="80000"/>
              </a:lnSpc>
            </a:pPr>
            <a:r>
              <a:rPr lang="en-US" sz="2800" dirty="0"/>
              <a:t>Her 13-year-old passenger underwent many surgeries to repair his face, burnt beyond recognition.</a:t>
            </a:r>
          </a:p>
        </p:txBody>
      </p:sp>
      <p:sp>
        <p:nvSpPr>
          <p:cNvPr id="2" name="AutoShape 2" descr="data:image/jpeg;base64,/9j/4AAQSkZJRgABAQAAAQABAAD/2wCEAAkGBhQSEBUUExQUFRQWGBQYFhcXGRcaHRUWGBcXGBcYGBcXHCYeFxokGhQXHy8gIycpLCwsFx4xNTAqNSYrLSkBCQoKDgwOFw8PGikcHBwpKSksKSksKSksKSkpLCkpLCwsKSksKSwpKSwpKSwsKSwsKSkpKSkpKSk1LCkpKSwpKf/AABEIALkBEQMBIgACEQEDEQH/xAAbAAABBQEBAAAAAAAAAAAAAAAEAAMFBgcCAf/EAEsQAAECBAMGAwQFCAYJBQAAAAECEQADBCEFEjEGIkFRYXETgZEyUqGxQpLB0fAHFBUWI2Jy0jNTorLh8RckNDVDVHOCwnSTo9Pi/8QAGQEBAQEBAQEAAAAAAAAAAAAAAAECAwQF/8QAJxEBAQACAgIBAwMFAAAAAAAAAAECEQMhEjEEE0FRcYHhFCIyM2H/2gAMAwEAAhEDEQA/ANxjyPYUAoUKFAKFChQChQoUAoUKFAKFChQChuYIchmebRVx9qNtpJCWbzigVaCbPGu41honIIa8ZvjeCqQb2iWvTipNXLvEVPnkRYKxADiImfS57ACMlQ02sPGGJk9xBNZQqTqDAC0xGXsmeAbx3PbhAazHSZr2gHkTIezFQtACQXgsFoBBV2gmROvAyUwTTyb3iIkEKeIjEpLLiYkSjwgStpipTtDaoho7lpgoUhh+RRw2CMMpnIi74bgaCN60VegkkGJ2nmTFHUxZ03Bs3Bknr2iPmbPqJcJsIvWztEyDnDnmYslPhqSlmDR08JUuWmRfoWZyhRrX6BTyhQ+nE812hR5CiPM9hQoUAoUKFAKFChQChQoUAoUKFAKG5iYciFxLaeXJXlLntBrGXfQuahgTFM2rLgMQdYn6raiQuSWUATbKdYzjHqxSVl3Ag6zaFnUySTmgOpkpSLN+OcKorXJaGUznDHjE3FALrN4pIiGxWgCN5Psn4GLDMoAbveIyclwUkPGRWFSo4yl4npWDk6x1NwcBmjPkukKm8GyaUq4RL0mz5P2RdsL2BWyXAZgSehh79Iz+RQHlB36JXY5TGrV35OwAkyr2v16wdhWzATZQ9LxfGr0zfAtmVzVAMR1MWfFNiAhDAODx6xpdBgMtAsIcrqEFLcI1MU2w79VgksRDE7Cky1M0a/VYMClm7RUsU2WVmcaRLi1LFdoMNQe5i04Zs+hN9YCpMEUDcGLRQSMoAjWMS0/LoywiVpJTCOZCHg6VLjqwbywoJyQoIkHhPChRzcieETChQDfjdI98aOsseBAgvTzxISJjufxo8dNCaA5E3pC8Xpy+MdZYTQOnKVRGYtjgkgWuYlV6Rk21uJqzlOY6v6xLdN4zadxbbeYUshg/roD9sUasrVLU5Xq+o4uQ2vQxD12JqBO8WPUxDz8VmEe0eXHQl2JjG3STSyza0AoBfeIFizWSfXeiPRivipGcqU7hwRus2r3cv8REQErAczFAnkojSwcg8oHmSWBykpt9EkP6axLVk2dqqplqSC7Eh+bFo8pKrMsJe5MQ6yR5R7JqCVBnccobRa5Ul33hZ+V2SFHjyPB9I8qcLuQFC2Zy3ulKTYn94XfnEYZq0e3nD6uTc9eZgmoxJSiFZi45W63iiYwHCsxyqIDuNP3ijieYjrEMB8OaEcCL/M/KAcMxIJWCp279X+d4nMVxxMxAWNQ4PN+EY01HEjDGZiDceel/jGh7JYpmHhkAsN020BZi3aMpwyuWp2J4kuTfr1i9bAuZrkkq7nSOmKVpEqWG00EOIQAdBHsnSHGjo5uBO/HlDc1b2h4jpHhREEbOBMR9Wh4nJiQbtAk6meCqwJZKoPlSzpBiKK+kES6GLB5TAwYhUcCS0OJRFR1nhR54cKKDnhZo5eEDGGNOnhPHjwngPXj145eE8DTp4Txy8J4Jp08J48eFA0GxGpKEuA8YptFiJmTlE2ja8RlZpSgNSDGJ7X4MuRM3vpXHaMZuuCsYsqApKgE3aHp4zaxF1cpy145xv2K/PUlzw0hhdenKQIbmICRDFKh1W4mM+3a5TGajmomgi0F4TlSpJI7PpA1VT6sdNRDEicRG/bh6XPaLHRPQhIAGUMbDXmIh5NGk83gWQkm/yh4zGIjUibdmlIOlufKGw6ecSUq4hqal9LxQ9hNWUKBEabsPVIUoFIZVnjKpSWMaP+TGlUZilNuga9eAhDbUZK4IzQOgw8FRtHcNzVWPYx08NVR3VdlfKA5kndHYfKPVxwU7o7D5RwlUA4Ex0mOAY6eA8mhx7WXS4bn1t0iNwSbMXLzKmZh4k4aBylM1aU3Glgnh84kSzXio7DYlOX4qVoyygypaspTmK1LUog6K1ii4x7DGaFFBzwnjL9tNpcsmQBUHMtQyrQrglsxVlG6HUlxc94lcKxapmhM3OQ6cqhl3d0kKP1gb6xlF7zQs0ZviON5lSVSqtRdJfVKd5QYl1XZi7iHsTwupmzs8mdkKChMs5rrysJqkp9kAOeYLNGblpqY7na441ihkpSQ1y2hPbSK+jbWcqchCZIKVFIJIW4dTHQNpeIgY5VeIuWZ6VlgEEBACgVgOzOCMqnvyN4mpGNzpvsyz9IBXiPzBKXTeLjZkXHXsRUY5NVmCVJRqxAH/AJPEanFZ6XT4qlEZbk6ub/CI6rVNlFAVLWStwCllgkXLlJIT5tHtJhU9aitKClRULr4DJqAHe4jTOlu2ZrlzPEzqKmyM7WfNy7CJvPFJppFUkDMj2SS0tS0lQawJAY36cY7qcQWmU65U4J4p8chXpr6QNLiia+nUehI+yKD+VKmzISQLizwIraByEiVVqUSrKEzl3zHQgWOvHrEtW0UyagAylhvenZ3/AO0nWJe4smmLLdiDzgGYDrwizY3hoROUkAhtQYZpsMCgczgDpxjycnJMPb2cHBlyXcVj8zUpJVwEE4fh7sTYDjFpqcPRLkZDxBZtSW1blAUqhBk2SczM78n0EcuLm+pvTp8j4/07JtXcXoSg94ap6PN0iZrKU2Kr2DP0jmTI7R6fTw2BjLCQ44R4hAmJcC4ghcliX8/8osezs6XLSCUXHENx7xZd1bjqIbDsMmLFhbuB84maHYyatDjU87RPT8bplEFcolQa4QgO2j5SH84Lo9rJKTuCYnoEpA+q7RvTKtjYKekh8p00MaHsxKFOlMtmdnJ4q7xFjbGW7sv6qPvhhW1skKL+JdizCzaMHtFmho0vSFMqEp1IHcgRRaXbuUNFTOxSG+JiOxHaCmnLKpippPYsPIW4mLuDRlVyWfMlubiOauf+yWf3VfIxmSZ9JwM1vO78xEl+tMtMvJ4kwJZmCRpy9nSGxe1VKQzkB9HID9o8zRnVfjcmdlK1zDlDD11IbWHTtUAX/OJvZg3pkhtGhCZHueKDL21QA3jnjcyyT/daCE7fISmyvEL8EFJ+LCG4LlUTWSTyBPoIi9m8wpJAUwaVL/uD8ecU7ENtlqC2WtIIUyfDlsxDNm1hSNuVIlJS7ZUJS5Row19vt6Rdo0PMYUZt/pDV/Wf/ABn+aFF8oqmbX4oFzJUrw0IchSlJFypRyKdtAlszDUq7AWTNUDN4FSlT5mTnUglSnJLTFJAJJcuC5MVnbMpTX0ygWcJKi7McxGvD/GJ+hqipAzEW9pxnS/AKCmWgtxc82jnVQeJJnSpiV1MiYEqSRYAkhJKgElJKTcnjxdododtplNNUvwQFaFBURlJSlSdAfojze8WbaiQESZEvKzhcx3dO8wZPOwd+oinzcLTPWJiVKfMlzlcKCQBe5bdSBwjFuq19kpS494cxEzXxZnskfRUvMEuTZivK54GLxhW2JnTvzeSJCCkEkrRohyDpMBfNycXGjxnsygK5smzoQVElI80m3FwLCLjg0wJ5AsRmMw8eil/IRrHUu0u6vcuqSlJCsilAFgDo/MlRc6X+EQkyrmonzFhZTJ8Kf7a8oEwZfDYAlt3NcXGV23oz/FsfnySVLUhrXSqUrtYOQehERlbtWpaQFqCh7QBygaFi6e/OJeX/AIeMairGRKV/rFQUOkKT+1WytHygs9lAsYJmbUUqpYUVzFpLuFJWQ37wWWa3HnGZSquXNWiXUTRllA5vFUlOXOQordypQFgwDgm+m7XVbVy5Kz4C55l3A8SYsZj7/hjdTwYMSGG8+mvKs6jS5u1tGtbUk1KZjuFJlBkp5KmFYAccekdTdqauQB4iFTQpOZJlpzJaxG+U5VA39nu8Znhe0eSakq8cud0LmKyqdh7oLgqHwjR6KdM8EKUokKYpzKzMLi7qOXy6RrHsRFTMM6alSkFJUz2v82i14fsXMW10J4soh2I1yhz6xSMdrM6mzEKbgL+xnsCcpGUG54tDya3wk5krWVEFV2BypSkmyGD7w0+MeH5HHMruzce/43NlhPHG6/ba/f6MdSZqSeWUt6u8cTvyeFJZKkknTdWwLcSAQPOIjD8dqkpGSasgu4U3vEcdO8En8oVQgkgy5iOGZJJdrgZVhxbW+pu0Z4ZxZW+HVh8m/Ixk+pZZUfjWw81CDuubANf00isfq8tDmYCgDmDxiy1W2dWuY4my5YUVtLEuWcxSnM1zmuBqSC/BrwLi06qnBQCiGm5CACl30uoNx+iW4xy5cs5erNNcOO+8sf5V9eHunNwvftq3OJLDZZKQSpGUcFW+LfbDyZajIMpalkZyFBg5UFEBUs5uAFw2gdtWjKnB0eH4qVqOZKfDUC18qVEm+jE219I7/G5LbZkx8nDqXGLEvZ1Kw4XLHLefys8Cfq8pJOh/hKS/9pz6RByaWawSZiVC7FRYg5jZvEBYkE2vrzjmlp1GclGUKJO8XWyRkSfeIJOfnHu3HhTBpQNcw6ZfvMdUeBmeVZVAM1ybD4awfhtT4csJyq1Lso66k3PXQQHieMrfcUzODmcv2KS4+Mc8r10p6XsfMH05T3+kf5Y5nbLqQkqP7ZR0RL0T1Upwo9AAO4iCXtJOQoqVNUTmDICt1rWAbvfW0Gy9rpjOUTB5gxytz/B0kpVA0tzI3tGBmOLAixUbi4PlAtRh6suZlym1cnL5qIDHzjn9ZAoA5yAR+NPxaAKjanfyBMyYBclLlvLjHbGX7gYTCpgHJPFw3e92hyYDkuzvr0bRsvxiRl1qFDUFKksRa4I+GsMLopJvl/tK+wxrQZoaQzFEZ0DKHLpUXHQJS5hT5Ql/8VH/ALUxoLE1vDZSh4T5GJ3XLnvcQdWYxLm+3JlPxIzB+utoaSq9KlzlpKkeFNQHzlGYLQGJzGWplBLtvAFuLC8TFVgUpcjMr2VBKsqk2uzCCsNraJBCvzciYC4VLmrdPZlhoKxOrpKm+edIJDHKEs/vNkWx7Eac4llsqzqqt+g6b3V/WMKJb9BUn/P1H1U//VCjxf0/J+Xp88PwsdXhwuwF9R93WK1iFB4TrlsDq6uQ1SpIF4uM5VtYhp0vOF8eX48o+hZt5hVDNRWU4kkhM1IzSlEA2PC4foeNgeEVGvo50uZlmnKoHQlWnMWZuog+VOII3mWDukOMrdYskqbKxCV4c7dnoFlAX7gcRzT/AJxyyx3+q7UqnxhUv2Fq0c5kjKrod9/PWLBTV1LNYzUpSs2IdTE8GUwbzaK7i2BLp5mSapIcHKQFEKSSWKSwB9YYWZehSV6bxJTr0SftjnLppdqvZmQtOUobvf5xU8S/J+CS0qWpPNKihTevzJg3CMcEkBO+JYAAQ+cAfu5iCm3ByOkGpxZM5eRE3KTolQCVK1slicxs7Avra0b3Kin1uyaVrKphqEqs+6hQsANQOnECHaDZSSneRUzkq5jKPlFxNGn6RKiOLl/W0B1WGAhxc8H1+sG+LxrQisSwFVUhCZlRMmCWSz5SXuCcwSCHDWfgIn5+FzJlOlCClKyFXvaUgJBIFwpTqSGLC5PBjEIlzpaswFupBB6OP84kKXEQpQWrMhaEkDKpQGVZD2BuHCXeN9M9qnUoKbqL5XCSWd2a5a/nDuFUqlzUgZldN4g978Y7xidLC8gc7wKiGYPdIH45QTV4+JMtKkKCSQckxLKKj7JEwBQMu9wpiN2PDy+W9R7+Hwk8r9lhx+WuVJShQCAbFQLbrKUQOQ3fnGdT8SXKmKD+17QcmzaHyMMVeKTFLtmUCbD3jp6wMuSpc5RVuuoneBLX4p1Uw8jGuLjx4sdRx5uTLmz21bYTD6euVvqCKiW4yZd1SWIsM2odQ/Fj9t8NGGoRMCjMRMUU5DlSEkJJSbBzYNc8OpjJsN2gmU1QmZJJcZScwZyOBAUpny831EXX8q22qamnpAgllhU8hTblsgSW1O8u/HK8Yy4cL1Yk5+XC7lRsrbUIXmSFgPmbxAd7mCqWWhvDNrQJ61TUvLmqJWgEEAvZSQyWUA4PvAh9IpJrzyT8fvj2XXl/ZT6H746YcGOF3PacnyM85qtyocFpq2W8hbEWAUm7cixiGxnZabSF1pZJtnTcHkH1HYxXcG21mUUgmQhBnEB1FJKZSbscoZ1G+pYal9IPo9oa6okLTPmzJ5WUbuVG4AXfcSkatzj07ed0kgeytvUfKEpSveB8x9sMGlVyI6HWPRSqgr1SFcUg+X3QwuWnjLEPiSRDiVniTAR5SlOiFDnle/cCxgRFf4C1Kl505gxsz8wwGkTwmDkPQR2koOqfQn/GBpS5E5LHMWLniRb6phTapCQ4m+QDn0JEXNdBIVqD8D90DTNmKdXu+YI+TwRXaZa5ic0uY45HMD6B4ZxVE7w2VmykpB10e+oFonJ+w8rVJHkr7xAU7YxYsmbMA5OW9AWiGgykSqSUibJKvEsJqDYTEnUDhZ7HUEeUNjaZLOVov1II7hiRHtZstUKS2dBHYj1hIpqyWlKBLp1JSGGZINu9ouzRr9Zh76fj/LCh/wAWr/5em+r/APqFE2umr1sw5T2iKkzXdJ9P8olqsOCIhAtlB47CIrJaZa3az/Dh5wXLnm0xBZSbgjj1gjFJbh2017RAysTSgsSwD732RyvStCpKqTiNP4U4MsXtqk+8g/jrGf7SYDNpJuVd0Fsixotn9FdIk5c4pImyyxHL8aRc8MxJFbKyLsoMSAWII0Uk8Ilx8v1GWyaWav2Zaz2Bb1h6m2dzEmeZadLKXcF3ukP0id2swObTlypUyUo7q3/sqHA/A/CK3LOvf7I4Xcb1tO01YtBy50TkfvLyqHaYtvQuLWiXRJCk5krR/CVIzD0UQfIxTTNZ2hibXHKecax5KaW+qSpPC8ASa7Kr9pJzpLg5WzXZmYj6QER2C7V1CLT0CdKswNpiRZiF8Q18qge4i3UUulqh+zO9qUHdWOe7xHUOI7blYZ9iGzNVnn1SpK0SCpxmYHXKyRcuL3Zj5vEUjBkqQvdmhSUg5ilmKiwCwdASDcc+kaXi+wSZ5zEqUbMVKJI4WJfhAcrZifIQtCFlSVIKGUAQkdLcOANhwaOPLM9bx9u/DlhL/czszciEzJctQmS2zn6KMoCVHrmJ46PDNVtFPmKDKKWsGZwCSWzADiTfi5iz1Gy0xMqYhQdSxlzEkAAXFmYlxqdIgJezU9C7IzWcbwYnoeJvCd/5QvX+v7mZGKBeYzgM4HtAJS97ggAZlXDNyvzA2OYr403MBlSlKUITqyEi2lndz5w9+hisquCoqYgOQm/FQccdLm0JWzakm5TbXKX9OcbknuOWVv3RMtyWDkmHZRALm/R39W0iapcAvdQ8w8WXDcIQB9E+QjTGgWxeIfsZ8lTCWveVbfWw3Up5l+lnJJaLLSzSwZLenKFKom0YQ6aM8zDVWQUiuWLOT0Nx6G0diqSfaQg+qT/ZIHwgEy2hpZtF0oiYtHBx6H7oFWRzEDmYYaVNioMyHl9vyjmBUVEEJqzz9b/OA7EdXEdy6lPFIPZx8i3wh9IQr3k92P3RAKJhjoVBgxdIGsoH1f4iGV0/SLoNfnceGoHIR0unhhciIHPGTyhQP4JhQF3nRCVaCCogWHHk+jxMTBEZiKNI6UDIUFC46fgRBVuHC4AiXkOFXs8NYnNSBzPT7TGNb9qj6PFP2nh5VWSHLW9efGDkzVylpmS1M1+45RXJ9QtKsyS3QPfoecTOGVeZAz2fX74zKjR8IxeXVSilQBcMtB0PlFJ2r2PVTPMlOuQT3MvorpyV631Ykz1yJgWgsYv+C4yiol8HZlJPoQRxEW4zL2TpjUyZANQvdjQNr9hBKPjyApUh3my03VKTxUgaqT0uRdgdIbptlqMoCrqBDglarg6HdaOHjY1vak4TjmU5Vh0HRX4+YidFKlbKlm+oY/EGJTFdnqdd5YyHiAN0joOBgPD8LkSyXmHqHd+yRGrlITGpLDds50lkzx4qR9LRYH8WivO/WLXh+Lyagfs1gnik2UO6ftDiKbMqZNgUqV10+ZvDa66QLiQAQXBBIIbjqWPUQnJo8V9m0WYaPEVV7OoLs6T3t6RF0+3hDAyyQAz5rnuSL+cWDC8WTUy8wZwSFJBBKeWYC9xeOkymSdxA1uCr8PI5CAXGW1/4dDrFbxLBZpJVm8Q/H6pv6RpJRyvDE6UhXtJB8oujbJ51PlSN4hbl0kGw4FyPthSKpQMaXV4HKmC6R+OsQNZsMLmWtuigfmIJpB02LEcfjExSYnm5eZiBr8Fmynzy1NzGnkYDROILvF2Lx4YIeAaiVEVSbSlAALnvwh/9PoVqCIbV7PSwgCZBFVUJUxT8YGlzXLRkeJDQRLMd+AIdRJ5QHotHaJsNrkmO5VPGgbLXDyZjcYGRLaOnigkzucNqKTA6jDalw2H/AA0woFzR7AW2YW4QHWB0wWqYTA81d2yqNtRp8TrG2UNNSeFhx6wUhWZIt0MMT1EOMvrHeHTVcfK0YaB1WFKchvnxduFtOMDUNCystnOhcljldj5cusTdeCQ41HTh9msQVZUK1FiOI42a79IliJCXIJBSohw7O/Bn4dRHMmYunmpKTfjy9op+yADijjeVlVd+DjmD5D0g7xvEAU+8L29QR5w9jQsPxILGYK0G8NG4l+IiAx/Z9SULm06926lII9niSgt8IrtBjS6dbvu8RYBvsjQMMxFM1AWkuCIWTLqm9MsrsxD5lG+W5DG2oYw3S4bkV7SXU4ZzqCQwtcxcNrdjyQZ1MOOZcoc/eQPmn05GmSatVyT18zcn4x57NXt0l2OmUxIBSQRZtbuEn/ygadSngU8S9+BIPC1xDcyuUOPy5AeVgIFqcSU2v+NyfW5uIl0H1SQ6QSXWwDNawLn63wiMwqRN8Txpc2ZKVfIqWHNmfMdGfgbc48XiKwLHrcAtYAM4sWA05Rzg+M5CUO13vpflyMax9sVe8H2+KVeHVpDgkeLLHIs6pfHTVLdotiKpE5AUgpWk2CkEFjy5g9CAYzI06VhxrDdLOm0680pakHi3EciNFDoXjrvSNOVJ5R5kPTjFcwrbpC2TUDw1e+kOk/xJ1T3DjoIs4mZgFApUk6KSXB7EWjXsNeG/LrbUadoi6vZmQs+xlUdSjr+6bejRNC/H8f5xyRE0KHiWwU4XklMwcvZV9UxALwtaF5Vsg2N8wOXNlJYgaE8Y1hSY8nFK0lMxKZiTYhYB+OsNDIpyCMgDuslIzZdd0apt9KEoZACFpukr1OgclraAJJ8jaNHm7F0qwMjySFBYa4BcEgFVwCws/CKzjGxFTKKsm/L+jlYsku4ZnHAdeMcrlq9x0xw3Or+yPE+Y7ApUAopBuNFlDmzC6Tx4GJOk3ku6TZ7Px7j5xV5iZyQ5JBBL2AKSV5r24qvbU9hHsvFpgICrAAJYW0to1rWtGpZfTNlntcZlPch7so26P/LDtFROLm5Di32+UA0eMIMt8wzXsRe+p04vBVFVqWeIF2/w/wAI1LEOKTHCkwWul5QwuW0bAyhDKjBKxDCoBr0hQsvQwogtbx4VQLX1/hIBbMtSghCXbMsgliptAAoksSySwJtA4r5qT+2lpQjKT4iVuEtchYUBlDaEPpdo6s7dVg3u8DiYxeOajGpKkqIURkBUrMlaWSNVDMkFSeocRH12KMhKkJKySrdIKd1IJUWIfRNuZI5xE2mZlanrETPl3Ja3B4Ll4nLQE5jdXsslSirTgkE8Qe19BHFTiEpZKEqdQzNYsSl8wSpsqiGLgEs0Ku4rtfTP5wZhi8iEAdg548RfgYFnYghSCoKDhGc2UxDOSktvpGhKXjuRVpS6VE5CrLcEMvNlFtfa+yOdmjcTNRIStLjTl16x3gWLGnWw9hzbh5RH0mKICikniUkscqil3yqIyqIYuAeB5R7+dy5hZCiSzh0qS6feTmAzJuLhxcRdfddtRoq8LAUkxXtq9jROCp1OGmarQGZfUclfPvFZwraoU0zKslmBVuqISkuAokBgN03Nhxi7q2qp0KSFTGKm4KKUvpnWkZZb8MxDxbJlO2d6ZPPJBYuCLEHUEHQjhAc9Vo0TGsNlYhNqBJBl1UhQSQpKkpnjKkvvAXBLOOGXgUmKVhoQmp8KegZ/ZyLBG9xTrZXIEEH4x57hZW5ZUMq9u8MTcGmHeUlQSobr2drHyeNNopKUjcQlPRKQMp6kDXvBc+SJiCle8Dz4HpyMWY6WzbNKKrXKsXUkc9fIxP0uIJmDn8x3h3FNnSlyneT2uO/3xX5lIUlw47RplNT6EEOI4oMTn0ynlLIB1TqlX8STY99YDpMYIsu3Xge8SedKxwiizYXttKmMJv7FfO5lnz9pHm46xYs9gdQQ4IYgjoRYxldTQNHeG47PpT+zVunVCt5J7pOh6hj1huz2NQLcIaUYhMK2xkTmCz4EzkouhXZeqf8Au9YnfEYsriHHUcweI00jQ5MeyqgpNjCUx0jhRhoe1UiTO/pZSSXG8LFwXSerG8VbGvyeGYyqaYlTZsyVuFFy75m72YRZSY4zEX+UY8Jvca87rV9M5n4DNkhRWhSSkpAzD2sxIsQSCLcDxEWbZ9bTPDKsqw7BVwrhYGxcRZPz9TMplp5KD/GAcSwSnnkEFUmZ71iNLPxa2gaMXHOX8xvePj61RhlD/iIKR70sZn7p4eQEMzcJe8taZibeyWI8jx7EwLTrqZIAWPHR7yXdud7+vrEqulSveZ30UCx+skx1lckFOpCksQQeRDfAwFNp4sykzU8UzU+5N18lDT084CniSo74XTnmreR87fWfpF2K94RhRNfo1H9fK9Jn8sKG4G8Uo1TEoKGzylhaApwCQFJILaApWoPdnBYwLPVUzAcoTI3FMXCyZhSyfosEpN7OTbQWMtwjgx20mlWVgc1WfcYKkzUb81Uwla8rXVondOnpeH5tCVTiskgBOVGUsd4usnocqB/2nnFiVESfx8YeKeMAYfRGWqWD7MsTED+AlGQHqEhvKHpFJNSEy8svIjNvO5UGIQwYZTcEm+hAd3Ha9TEqNB2hpfFVsUwdWQAMP9WmytdFqErKO24bwxU0R/OCsNlfOANTNbKm3ENlV3ljnFlxP2PSAaH+lR3jGXUp4xA4dR5QhBSM8sFs82cbBJSCJJOUEvpoHgrCJa0s9k5SCjxFqBmWYJCw6BY8eOh1gau/3pM7I/uqiQ+kruIzjdzaTF5WUSnm6b6JaR1I8Z36b6fWGkSD4k0HMUzGDJqJsoNlShSVJRuqDJfS7sW1iWqfsiOVrFq+MXvZqQuXNnlv2cwyloU4NkykS1JVyUCjsQRHG2Ww8rEE50sioSN1fvjghbajkdR2cQRsv/RxNSPajfjKmtMr2bx0yaj82r0lMxJCQpRIzDQJmKHH3ZlwePM7JhWC0s2SyUlV3OYstKmZjlZrNYWOt4x/8s/+0Sf+if7xjSPycezL/wDTSfkI5T3YZeheI7DcZKvJX8wHwaM8xrZveUkBlpJBT+NPlG5RRts/9pT/ANMf3jCwwyt6rGK7DikkEMRAMuauWbacou21ntJ/hioVekSzTSQo8UCg3HkYImU4VcRWZPtp7xZabWE7VHVFGRBWFbTT6ayVZkf1a95PkPo9w0E1MRNVCzSL9hO1kiewfwZnurO6f4ZlhrwUx7xNLUU2IvGNcD5/KNZwP/d1P/CfmY1jdgvIDDa5JHWOZP2QVGtKBUu0MqVDtRx/HGGD9sND2XUrToSO33Gxjv8APgfacHmmx82N/wAWhg6+sMzYaBwWs+zMCw1wWCjyu32Rwubdi7/vO/k9j5QNT6juPkYkK/8AoV9lRmxoD4SP6tP1R90KIqFGB//Z"/>
          <p:cNvSpPr>
            <a:spLocks noChangeAspect="1" noChangeArrowheads="1"/>
          </p:cNvSpPr>
          <p:nvPr/>
        </p:nvSpPr>
        <p:spPr bwMode="auto">
          <a:xfrm>
            <a:off x="0" y="-857250"/>
            <a:ext cx="2600325" cy="1762125"/>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data:image/jpeg;base64,/9j/4AAQSkZJRgABAQAAAQABAAD/2wCEAAkGBhQSEBUUExQUFRQWGBQYFhcXGRcaHRUWGBcXGBcYGBcXHCYeFxokGhQXHy8gIycpLCwsFx4xNTAqNSYrLSkBCQoKDgwOFw8PGikcHBwpKSksKSksKSksKSkpLCkpLCwsKSksKSwpKSwpKSwsKSwsKSkpKSkpKSk1LCkpKSwpKf/AABEIALkBEQMBIgACEQEDEQH/xAAbAAABBQEBAAAAAAAAAAAAAAAEAAMFBgcCAf/EAEsQAAECBAMGAwQFCAYJBQAAAAECEQADBCEFEjEGIkFRYXETgZEyUqGxQpLB0fAHFBUWI2Jy0jNTorLh8RckNDVDVHOCwnSTo9Pi/8QAGQEBAQEBAQEAAAAAAAAAAAAAAAECAwQF/8QAJxEBAQACAgIBAwMFAAAAAAAAAAECEQMhEjEEE0FRcYHhFCIyM2H/2gAMAwEAAhEDEQA/ANxjyPYUAoUKFAKFChQChQoUAoUKFAKFChQChuYIchmebRVx9qNtpJCWbzigVaCbPGu41honIIa8ZvjeCqQb2iWvTipNXLvEVPnkRYKxADiImfS57ACMlQ02sPGGJk9xBNZQqTqDAC0xGXsmeAbx3PbhAazHSZr2gHkTIezFQtACQXgsFoBBV2gmROvAyUwTTyb3iIkEKeIjEpLLiYkSjwgStpipTtDaoho7lpgoUhh+RRw2CMMpnIi74bgaCN60VegkkGJ2nmTFHUxZ03Bs3Bknr2iPmbPqJcJsIvWztEyDnDnmYslPhqSlmDR08JUuWmRfoWZyhRrX6BTyhQ+nE812hR5CiPM9hQoUAoUKFAKFChQChQoUAoUKFAKG5iYciFxLaeXJXlLntBrGXfQuahgTFM2rLgMQdYn6raiQuSWUATbKdYzjHqxSVl3Ag6zaFnUySTmgOpkpSLN+OcKorXJaGUznDHjE3FALrN4pIiGxWgCN5Psn4GLDMoAbveIyclwUkPGRWFSo4yl4npWDk6x1NwcBmjPkukKm8GyaUq4RL0mz5P2RdsL2BWyXAZgSehh79Iz+RQHlB36JXY5TGrV35OwAkyr2v16wdhWzATZQ9LxfGr0zfAtmVzVAMR1MWfFNiAhDAODx6xpdBgMtAsIcrqEFLcI1MU2w79VgksRDE7Cky1M0a/VYMClm7RUsU2WVmcaRLi1LFdoMNQe5i04Zs+hN9YCpMEUDcGLRQSMoAjWMS0/LoywiVpJTCOZCHg6VLjqwbywoJyQoIkHhPChRzcieETChQDfjdI98aOsseBAgvTzxISJjufxo8dNCaA5E3pC8Xpy+MdZYTQOnKVRGYtjgkgWuYlV6Rk21uJqzlOY6v6xLdN4zadxbbeYUshg/roD9sUasrVLU5Xq+o4uQ2vQxD12JqBO8WPUxDz8VmEe0eXHQl2JjG3STSyza0AoBfeIFizWSfXeiPRivipGcqU7hwRus2r3cv8REQErAczFAnkojSwcg8oHmSWBykpt9EkP6axLVk2dqqplqSC7Eh+bFo8pKrMsJe5MQ6yR5R7JqCVBnccobRa5Ul33hZ+V2SFHjyPB9I8qcLuQFC2Zy3ulKTYn94XfnEYZq0e3nD6uTc9eZgmoxJSiFZi45W63iiYwHCsxyqIDuNP3ijieYjrEMB8OaEcCL/M/KAcMxIJWCp279X+d4nMVxxMxAWNQ4PN+EY01HEjDGZiDceel/jGh7JYpmHhkAsN020BZi3aMpwyuWp2J4kuTfr1i9bAuZrkkq7nSOmKVpEqWG00EOIQAdBHsnSHGjo5uBO/HlDc1b2h4jpHhREEbOBMR9Wh4nJiQbtAk6meCqwJZKoPlSzpBiKK+kES6GLB5TAwYhUcCS0OJRFR1nhR54cKKDnhZo5eEDGGNOnhPHjwngPXj145eE8DTp4Txy8J4Jp08J48eFA0GxGpKEuA8YptFiJmTlE2ja8RlZpSgNSDGJ7X4MuRM3vpXHaMZuuCsYsqApKgE3aHp4zaxF1cpy145xv2K/PUlzw0hhdenKQIbmICRDFKh1W4mM+3a5TGajmomgi0F4TlSpJI7PpA1VT6sdNRDEicRG/bh6XPaLHRPQhIAGUMbDXmIh5NGk83gWQkm/yh4zGIjUibdmlIOlufKGw6ecSUq4hqal9LxQ9hNWUKBEabsPVIUoFIZVnjKpSWMaP+TGlUZilNuga9eAhDbUZK4IzQOgw8FRtHcNzVWPYx08NVR3VdlfKA5kndHYfKPVxwU7o7D5RwlUA4Ex0mOAY6eA8mhx7WXS4bn1t0iNwSbMXLzKmZh4k4aBylM1aU3Glgnh84kSzXio7DYlOX4qVoyygypaspTmK1LUog6K1ii4x7DGaFFBzwnjL9tNpcsmQBUHMtQyrQrglsxVlG6HUlxc94lcKxapmhM3OQ6cqhl3d0kKP1gb6xlF7zQs0ZviON5lSVSqtRdJfVKd5QYl1XZi7iHsTwupmzs8mdkKChMs5rrysJqkp9kAOeYLNGblpqY7na441ihkpSQ1y2hPbSK+jbWcqchCZIKVFIJIW4dTHQNpeIgY5VeIuWZ6VlgEEBACgVgOzOCMqnvyN4mpGNzpvsyz9IBXiPzBKXTeLjZkXHXsRUY5NVmCVJRqxAH/AJPEanFZ6XT4qlEZbk6ub/CI6rVNlFAVLWStwCllgkXLlJIT5tHtJhU9aitKClRULr4DJqAHe4jTOlu2ZrlzPEzqKmyM7WfNy7CJvPFJppFUkDMj2SS0tS0lQawJAY36cY7qcQWmU65U4J4p8chXpr6QNLiia+nUehI+yKD+VKmzISQLizwIraByEiVVqUSrKEzl3zHQgWOvHrEtW0UyagAylhvenZ3/AO0nWJe4smmLLdiDzgGYDrwizY3hoROUkAhtQYZpsMCgczgDpxjycnJMPb2cHBlyXcVj8zUpJVwEE4fh7sTYDjFpqcPRLkZDxBZtSW1blAUqhBk2SczM78n0EcuLm+pvTp8j4/07JtXcXoSg94ap6PN0iZrKU2Kr2DP0jmTI7R6fTw2BjLCQ44R4hAmJcC4ghcliX8/8osezs6XLSCUXHENx7xZd1bjqIbDsMmLFhbuB84maHYyatDjU87RPT8bplEFcolQa4QgO2j5SH84Lo9rJKTuCYnoEpA+q7RvTKtjYKekh8p00MaHsxKFOlMtmdnJ4q7xFjbGW7sv6qPvhhW1skKL+JdizCzaMHtFmho0vSFMqEp1IHcgRRaXbuUNFTOxSG+JiOxHaCmnLKpippPYsPIW4mLuDRlVyWfMlubiOauf+yWf3VfIxmSZ9JwM1vO78xEl+tMtMvJ4kwJZmCRpy9nSGxe1VKQzkB9HID9o8zRnVfjcmdlK1zDlDD11IbWHTtUAX/OJvZg3pkhtGhCZHueKDL21QA3jnjcyyT/daCE7fISmyvEL8EFJ+LCG4LlUTWSTyBPoIi9m8wpJAUwaVL/uD8ecU7ENtlqC2WtIIUyfDlsxDNm1hSNuVIlJS7ZUJS5Row19vt6Rdo0PMYUZt/pDV/Wf/ABn+aFF8oqmbX4oFzJUrw0IchSlJFypRyKdtAlszDUq7AWTNUDN4FSlT5mTnUglSnJLTFJAJJcuC5MVnbMpTX0ygWcJKi7McxGvD/GJ+hqipAzEW9pxnS/AKCmWgtxc82jnVQeJJnSpiV1MiYEqSRYAkhJKgElJKTcnjxdododtplNNUvwQFaFBURlJSlSdAfojze8WbaiQESZEvKzhcx3dO8wZPOwd+oinzcLTPWJiVKfMlzlcKCQBe5bdSBwjFuq19kpS494cxEzXxZnskfRUvMEuTZivK54GLxhW2JnTvzeSJCCkEkrRohyDpMBfNycXGjxnsygK5smzoQVElI80m3FwLCLjg0wJ5AsRmMw8eil/IRrHUu0u6vcuqSlJCsilAFgDo/MlRc6X+EQkyrmonzFhZTJ8Kf7a8oEwZfDYAlt3NcXGV23oz/FsfnySVLUhrXSqUrtYOQehERlbtWpaQFqCh7QBygaFi6e/OJeX/AIeMairGRKV/rFQUOkKT+1WytHygs9lAsYJmbUUqpYUVzFpLuFJWQ37wWWa3HnGZSquXNWiXUTRllA5vFUlOXOQordypQFgwDgm+m7XVbVy5Kz4C55l3A8SYsZj7/hjdTwYMSGG8+mvKs6jS5u1tGtbUk1KZjuFJlBkp5KmFYAccekdTdqauQB4iFTQpOZJlpzJaxG+U5VA39nu8Znhe0eSakq8cud0LmKyqdh7oLgqHwjR6KdM8EKUokKYpzKzMLi7qOXy6RrHsRFTMM6alSkFJUz2v82i14fsXMW10J4soh2I1yhz6xSMdrM6mzEKbgL+xnsCcpGUG54tDya3wk5krWVEFV2BypSkmyGD7w0+MeH5HHMruzce/43NlhPHG6/ba/f6MdSZqSeWUt6u8cTvyeFJZKkknTdWwLcSAQPOIjD8dqkpGSasgu4U3vEcdO8En8oVQgkgy5iOGZJJdrgZVhxbW+pu0Z4ZxZW+HVh8m/Ixk+pZZUfjWw81CDuubANf00isfq8tDmYCgDmDxiy1W2dWuY4my5YUVtLEuWcxSnM1zmuBqSC/BrwLi06qnBQCiGm5CACl30uoNx+iW4xy5cs5erNNcOO+8sf5V9eHunNwvftq3OJLDZZKQSpGUcFW+LfbDyZajIMpalkZyFBg5UFEBUs5uAFw2gdtWjKnB0eH4qVqOZKfDUC18qVEm+jE219I7/G5LbZkx8nDqXGLEvZ1Kw4XLHLefys8Cfq8pJOh/hKS/9pz6RByaWawSZiVC7FRYg5jZvEBYkE2vrzjmlp1GclGUKJO8XWyRkSfeIJOfnHu3HhTBpQNcw6ZfvMdUeBmeVZVAM1ybD4awfhtT4csJyq1Lso66k3PXQQHieMrfcUzODmcv2KS4+Mc8r10p6XsfMH05T3+kf5Y5nbLqQkqP7ZR0RL0T1Upwo9AAO4iCXtJOQoqVNUTmDICt1rWAbvfW0Gy9rpjOUTB5gxytz/B0kpVA0tzI3tGBmOLAixUbi4PlAtRh6suZlym1cnL5qIDHzjn9ZAoA5yAR+NPxaAKjanfyBMyYBclLlvLjHbGX7gYTCpgHJPFw3e92hyYDkuzvr0bRsvxiRl1qFDUFKksRa4I+GsMLopJvl/tK+wxrQZoaQzFEZ0DKHLpUXHQJS5hT5Ql/8VH/ALUxoLE1vDZSh4T5GJ3XLnvcQdWYxLm+3JlPxIzB+utoaSq9KlzlpKkeFNQHzlGYLQGJzGWplBLtvAFuLC8TFVgUpcjMr2VBKsqk2uzCCsNraJBCvzciYC4VLmrdPZlhoKxOrpKm+edIJDHKEs/vNkWx7Eac4llsqzqqt+g6b3V/WMKJb9BUn/P1H1U//VCjxf0/J+Xp88PwsdXhwuwF9R93WK1iFB4TrlsDq6uQ1SpIF4uM5VtYhp0vOF8eX48o+hZt5hVDNRWU4kkhM1IzSlEA2PC4foeNgeEVGvo50uZlmnKoHQlWnMWZuog+VOII3mWDukOMrdYskqbKxCV4c7dnoFlAX7gcRzT/AJxyyx3+q7UqnxhUv2Fq0c5kjKrod9/PWLBTV1LNYzUpSs2IdTE8GUwbzaK7i2BLp5mSapIcHKQFEKSSWKSwB9YYWZehSV6bxJTr0SftjnLppdqvZmQtOUobvf5xU8S/J+CS0qWpPNKihTevzJg3CMcEkBO+JYAAQ+cAfu5iCm3ByOkGpxZM5eRE3KTolQCVK1slicxs7Avra0b3Kin1uyaVrKphqEqs+6hQsANQOnECHaDZSSneRUzkq5jKPlFxNGn6RKiOLl/W0B1WGAhxc8H1+sG+LxrQisSwFVUhCZlRMmCWSz5SXuCcwSCHDWfgIn5+FzJlOlCClKyFXvaUgJBIFwpTqSGLC5PBjEIlzpaswFupBB6OP84kKXEQpQWrMhaEkDKpQGVZD2BuHCXeN9M9qnUoKbqL5XCSWd2a5a/nDuFUqlzUgZldN4g978Y7xidLC8gc7wKiGYPdIH45QTV4+JMtKkKCSQckxLKKj7JEwBQMu9wpiN2PDy+W9R7+Hwk8r9lhx+WuVJShQCAbFQLbrKUQOQ3fnGdT8SXKmKD+17QcmzaHyMMVeKTFLtmUCbD3jp6wMuSpc5RVuuoneBLX4p1Uw8jGuLjx4sdRx5uTLmz21bYTD6euVvqCKiW4yZd1SWIsM2odQ/Fj9t8NGGoRMCjMRMUU5DlSEkJJSbBzYNc8OpjJsN2gmU1QmZJJcZScwZyOBAUpny831EXX8q22qamnpAgllhU8hTblsgSW1O8u/HK8Yy4cL1Yk5+XC7lRsrbUIXmSFgPmbxAd7mCqWWhvDNrQJ61TUvLmqJWgEEAvZSQyWUA4PvAh9IpJrzyT8fvj2XXl/ZT6H746YcGOF3PacnyM85qtyocFpq2W8hbEWAUm7cixiGxnZabSF1pZJtnTcHkH1HYxXcG21mUUgmQhBnEB1FJKZSbscoZ1G+pYal9IPo9oa6okLTPmzJ5WUbuVG4AXfcSkatzj07ed0kgeytvUfKEpSveB8x9sMGlVyI6HWPRSqgr1SFcUg+X3QwuWnjLEPiSRDiVniTAR5SlOiFDnle/cCxgRFf4C1Kl505gxsz8wwGkTwmDkPQR2koOqfQn/GBpS5E5LHMWLniRb6phTapCQ4m+QDn0JEXNdBIVqD8D90DTNmKdXu+YI+TwRXaZa5ic0uY45HMD6B4ZxVE7w2VmykpB10e+oFonJ+w8rVJHkr7xAU7YxYsmbMA5OW9AWiGgykSqSUibJKvEsJqDYTEnUDhZ7HUEeUNjaZLOVov1II7hiRHtZstUKS2dBHYj1hIpqyWlKBLp1JSGGZINu9ouzRr9Zh76fj/LCh/wAWr/5em+r/APqFE2umr1sw5T2iKkzXdJ9P8olqsOCIhAtlB47CIrJaZa3az/Dh5wXLnm0xBZSbgjj1gjFJbh2017RAysTSgsSwD732RyvStCpKqTiNP4U4MsXtqk+8g/jrGf7SYDNpJuVd0Fsixotn9FdIk5c4pImyyxHL8aRc8MxJFbKyLsoMSAWII0Uk8Ilx8v1GWyaWav2Zaz2Bb1h6m2dzEmeZadLKXcF3ukP0id2swObTlypUyUo7q3/sqHA/A/CK3LOvf7I4Xcb1tO01YtBy50TkfvLyqHaYtvQuLWiXRJCk5krR/CVIzD0UQfIxTTNZ2hibXHKecax5KaW+qSpPC8ASa7Kr9pJzpLg5WzXZmYj6QER2C7V1CLT0CdKswNpiRZiF8Q18qge4i3UUulqh+zO9qUHdWOe7xHUOI7blYZ9iGzNVnn1SpK0SCpxmYHXKyRcuL3Zj5vEUjBkqQvdmhSUg5ilmKiwCwdASDcc+kaXi+wSZ5zEqUbMVKJI4WJfhAcrZifIQtCFlSVIKGUAQkdLcOANhwaOPLM9bx9u/DlhL/czszciEzJctQmS2zn6KMoCVHrmJ46PDNVtFPmKDKKWsGZwCSWzADiTfi5iz1Gy0xMqYhQdSxlzEkAAXFmYlxqdIgJezU9C7IzWcbwYnoeJvCd/5QvX+v7mZGKBeYzgM4HtAJS97ggAZlXDNyvzA2OYr403MBlSlKUITqyEi2lndz5w9+hisquCoqYgOQm/FQccdLm0JWzakm5TbXKX9OcbknuOWVv3RMtyWDkmHZRALm/R39W0iapcAvdQ8w8WXDcIQB9E+QjTGgWxeIfsZ8lTCWveVbfWw3Up5l+lnJJaLLSzSwZLenKFKom0YQ6aM8zDVWQUiuWLOT0Nx6G0diqSfaQg+qT/ZIHwgEy2hpZtF0oiYtHBx6H7oFWRzEDmYYaVNioMyHl9vyjmBUVEEJqzz9b/OA7EdXEdy6lPFIPZx8i3wh9IQr3k92P3RAKJhjoVBgxdIGsoH1f4iGV0/SLoNfnceGoHIR0unhhciIHPGTyhQP4JhQF3nRCVaCCogWHHk+jxMTBEZiKNI6UDIUFC46fgRBVuHC4AiXkOFXs8NYnNSBzPT7TGNb9qj6PFP2nh5VWSHLW9efGDkzVylpmS1M1+45RXJ9QtKsyS3QPfoecTOGVeZAz2fX74zKjR8IxeXVSilQBcMtB0PlFJ2r2PVTPMlOuQT3MvorpyV631Ykz1yJgWgsYv+C4yiol8HZlJPoQRxEW4zL2TpjUyZANQvdjQNr9hBKPjyApUh3my03VKTxUgaqT0uRdgdIbptlqMoCrqBDglarg6HdaOHjY1vak4TjmU5Vh0HRX4+YidFKlbKlm+oY/EGJTFdnqdd5YyHiAN0joOBgPD8LkSyXmHqHd+yRGrlITGpLDds50lkzx4qR9LRYH8WivO/WLXh+Lyagfs1gnik2UO6ftDiKbMqZNgUqV10+ZvDa66QLiQAQXBBIIbjqWPUQnJo8V9m0WYaPEVV7OoLs6T3t6RF0+3hDAyyQAz5rnuSL+cWDC8WTUy8wZwSFJBBKeWYC9xeOkymSdxA1uCr8PI5CAXGW1/4dDrFbxLBZpJVm8Q/H6pv6RpJRyvDE6UhXtJB8oujbJ51PlSN4hbl0kGw4FyPthSKpQMaXV4HKmC6R+OsQNZsMLmWtuigfmIJpB02LEcfjExSYnm5eZiBr8Fmynzy1NzGnkYDROILvF2Lx4YIeAaiVEVSbSlAALnvwh/9PoVqCIbV7PSwgCZBFVUJUxT8YGlzXLRkeJDQRLMd+AIdRJ5QHotHaJsNrkmO5VPGgbLXDyZjcYGRLaOnigkzucNqKTA6jDalw2H/AA0woFzR7AW2YW4QHWB0wWqYTA81d2yqNtRp8TrG2UNNSeFhx6wUhWZIt0MMT1EOMvrHeHTVcfK0YaB1WFKchvnxduFtOMDUNCystnOhcljldj5cusTdeCQ41HTh9msQVZUK1FiOI42a79IliJCXIJBSohw7O/Bn4dRHMmYunmpKTfjy9op+yADijjeVlVd+DjmD5D0g7xvEAU+8L29QR5w9jQsPxILGYK0G8NG4l+IiAx/Z9SULm06926lII9niSgt8IrtBjS6dbvu8RYBvsjQMMxFM1AWkuCIWTLqm9MsrsxD5lG+W5DG2oYw3S4bkV7SXU4ZzqCQwtcxcNrdjyQZ1MOOZcoc/eQPmn05GmSatVyT18zcn4x57NXt0l2OmUxIBSQRZtbuEn/ygadSngU8S9+BIPC1xDcyuUOPy5AeVgIFqcSU2v+NyfW5uIl0H1SQ6QSXWwDNawLn63wiMwqRN8Txpc2ZKVfIqWHNmfMdGfgbc48XiKwLHrcAtYAM4sWA05Rzg+M5CUO13vpflyMax9sVe8H2+KVeHVpDgkeLLHIs6pfHTVLdotiKpE5AUgpWk2CkEFjy5g9CAYzI06VhxrDdLOm0680pakHi3EciNFDoXjrvSNOVJ5R5kPTjFcwrbpC2TUDw1e+kOk/xJ1T3DjoIs4mZgFApUk6KSXB7EWjXsNeG/LrbUadoi6vZmQs+xlUdSjr+6bejRNC/H8f5xyRE0KHiWwU4XklMwcvZV9UxALwtaF5Vsg2N8wOXNlJYgaE8Y1hSY8nFK0lMxKZiTYhYB+OsNDIpyCMgDuslIzZdd0apt9KEoZACFpukr1OgclraAJJ8jaNHm7F0qwMjySFBYa4BcEgFVwCws/CKzjGxFTKKsm/L+jlYsku4ZnHAdeMcrlq9x0xw3Or+yPE+Y7ApUAopBuNFlDmzC6Tx4GJOk3ku6TZ7Px7j5xV5iZyQ5JBBL2AKSV5r24qvbU9hHsvFpgICrAAJYW0to1rWtGpZfTNlntcZlPch7so26P/LDtFROLm5Di32+UA0eMIMt8wzXsRe+p04vBVFVqWeIF2/w/wAI1LEOKTHCkwWul5QwuW0bAyhDKjBKxDCoBr0hQsvQwogtbx4VQLX1/hIBbMtSghCXbMsgliptAAoksSySwJtA4r5qT+2lpQjKT4iVuEtchYUBlDaEPpdo6s7dVg3u8DiYxeOajGpKkqIURkBUrMlaWSNVDMkFSeocRH12KMhKkJKySrdIKd1IJUWIfRNuZI5xE2mZlanrETPl3Ja3B4Ll4nLQE5jdXsslSirTgkE8Qe19BHFTiEpZKEqdQzNYsSl8wSpsqiGLgEs0Ku4rtfTP5wZhi8iEAdg548RfgYFnYghSCoKDhGc2UxDOSktvpGhKXjuRVpS6VE5CrLcEMvNlFtfa+yOdmjcTNRIStLjTl16x3gWLGnWw9hzbh5RH0mKICikniUkscqil3yqIyqIYuAeB5R7+dy5hZCiSzh0qS6feTmAzJuLhxcRdfddtRoq8LAUkxXtq9jROCp1OGmarQGZfUclfPvFZwraoU0zKslmBVuqISkuAokBgN03Nhxi7q2qp0KSFTGKm4KKUvpnWkZZb8MxDxbJlO2d6ZPPJBYuCLEHUEHQjhAc9Vo0TGsNlYhNqBJBl1UhQSQpKkpnjKkvvAXBLOOGXgUmKVhoQmp8KegZ/ZyLBG9xTrZXIEEH4x57hZW5ZUMq9u8MTcGmHeUlQSobr2drHyeNNopKUjcQlPRKQMp6kDXvBc+SJiCle8Dz4HpyMWY6WzbNKKrXKsXUkc9fIxP0uIJmDn8x3h3FNnSlyneT2uO/3xX5lIUlw47RplNT6EEOI4oMTn0ynlLIB1TqlX8STY99YDpMYIsu3Xge8SedKxwiizYXttKmMJv7FfO5lnz9pHm46xYs9gdQQ4IYgjoRYxldTQNHeG47PpT+zVunVCt5J7pOh6hj1huz2NQLcIaUYhMK2xkTmCz4EzkouhXZeqf8Au9YnfEYsriHHUcweI00jQ5MeyqgpNjCUx0jhRhoe1UiTO/pZSSXG8LFwXSerG8VbGvyeGYyqaYlTZsyVuFFy75m72YRZSY4zEX+UY8Jvca87rV9M5n4DNkhRWhSSkpAzD2sxIsQSCLcDxEWbZ9bTPDKsqw7BVwrhYGxcRZPz9TMplp5KD/GAcSwSnnkEFUmZ71iNLPxa2gaMXHOX8xvePj61RhlD/iIKR70sZn7p4eQEMzcJe8taZibeyWI8jx7EwLTrqZIAWPHR7yXdud7+vrEqulSveZ30UCx+skx1lckFOpCksQQeRDfAwFNp4sykzU8UzU+5N18lDT084CniSo74XTnmreR87fWfpF2K94RhRNfo1H9fK9Jn8sKG4G8Uo1TEoKGzylhaApwCQFJILaApWoPdnBYwLPVUzAcoTI3FMXCyZhSyfosEpN7OTbQWMtwjgx20mlWVgc1WfcYKkzUb81Uwla8rXVondOnpeH5tCVTiskgBOVGUsd4usnocqB/2nnFiVESfx8YeKeMAYfRGWqWD7MsTED+AlGQHqEhvKHpFJNSEy8svIjNvO5UGIQwYZTcEm+hAd3Ha9TEqNB2hpfFVsUwdWQAMP9WmytdFqErKO24bwxU0R/OCsNlfOANTNbKm3ENlV3ljnFlxP2PSAaH+lR3jGXUp4xA4dR5QhBSM8sFs82cbBJSCJJOUEvpoHgrCJa0s9k5SCjxFqBmWYJCw6BY8eOh1gau/3pM7I/uqiQ+kruIzjdzaTF5WUSnm6b6JaR1I8Z36b6fWGkSD4k0HMUzGDJqJsoNlShSVJRuqDJfS7sW1iWqfsiOVrFq+MXvZqQuXNnlv2cwyloU4NkykS1JVyUCjsQRHG2Ww8rEE50sioSN1fvjghbajkdR2cQRsv/RxNSPajfjKmtMr2bx0yaj82r0lMxJCQpRIzDQJmKHH3ZlwePM7JhWC0s2SyUlV3OYstKmZjlZrNYWOt4x/8s/+0Sf+if7xjSPycezL/wDTSfkI5T3YZeheI7DcZKvJX8wHwaM8xrZveUkBlpJBT+NPlG5RRts/9pT/ANMf3jCwwyt6rGK7DikkEMRAMuauWbacou21ntJ/hioVekSzTSQo8UCg3HkYImU4VcRWZPtp7xZabWE7VHVFGRBWFbTT6ayVZkf1a95PkPo9w0E1MRNVCzSL9hO1kiewfwZnurO6f4ZlhrwUx7xNLUU2IvGNcD5/KNZwP/d1P/CfmY1jdgvIDDa5JHWOZP2QVGtKBUu0MqVDtRx/HGGD9sND2XUrToSO33Gxjv8APgfacHmmx82N/wAWhg6+sMzYaBwWs+zMCw1wWCjyu32Rwubdi7/vO/k9j5QNT6juPkYkK/8AoV9lRmxoD4SP6tP1R90KIqFGB//Z"/>
          <p:cNvSpPr>
            <a:spLocks noChangeAspect="1" noChangeArrowheads="1"/>
          </p:cNvSpPr>
          <p:nvPr/>
        </p:nvSpPr>
        <p:spPr bwMode="auto">
          <a:xfrm>
            <a:off x="152400" y="-704850"/>
            <a:ext cx="2600325" cy="1762125"/>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data:image/jpeg;base64,/9j/4AAQSkZJRgABAQAAAQABAAD/2wCEAAkGBhQSEBUUExQUFRQWGBQYFhcXGRcaHRUWGBcXGBcYGBcXHCYeFxokGhQXHy8gIycpLCwsFx4xNTAqNSYrLSkBCQoKDgwOFw8PGikcHBwpKSksKSksKSksKSkpLCkpLCwsKSksKSwpKSwpKSwsKSwsKSkpKSkpKSk1LCkpKSwpKf/AABEIALkBEQMBIgACEQEDEQH/xAAbAAABBQEBAAAAAAAAAAAAAAAEAAMFBgcCAf/EAEsQAAECBAMGAwQFCAYJBQAAAAECEQADBCEFEjEGIkFRYXETgZEyUqGxQpLB0fAHFBUWI2Jy0jNTorLh8RckNDVDVHOCwnSTo9Pi/8QAGQEBAQEBAQEAAAAAAAAAAAAAAAECAwQF/8QAJxEBAQACAgIBAwMFAAAAAAAAAAECEQMhEjEEE0FRcYHhFCIyM2H/2gAMAwEAAhEDEQA/ANxjyPYUAoUKFAKFChQChQoUAoUKFAKFChQChuYIchmebRVx9qNtpJCWbzigVaCbPGu41honIIa8ZvjeCqQb2iWvTipNXLvEVPnkRYKxADiImfS57ACMlQ02sPGGJk9xBNZQqTqDAC0xGXsmeAbx3PbhAazHSZr2gHkTIezFQtACQXgsFoBBV2gmROvAyUwTTyb3iIkEKeIjEpLLiYkSjwgStpipTtDaoho7lpgoUhh+RRw2CMMpnIi74bgaCN60VegkkGJ2nmTFHUxZ03Bs3Bknr2iPmbPqJcJsIvWztEyDnDnmYslPhqSlmDR08JUuWmRfoWZyhRrX6BTyhQ+nE812hR5CiPM9hQoUAoUKFAKFChQChQoUAoUKFAKG5iYciFxLaeXJXlLntBrGXfQuahgTFM2rLgMQdYn6raiQuSWUATbKdYzjHqxSVl3Ag6zaFnUySTmgOpkpSLN+OcKorXJaGUznDHjE3FALrN4pIiGxWgCN5Psn4GLDMoAbveIyclwUkPGRWFSo4yl4npWDk6x1NwcBmjPkukKm8GyaUq4RL0mz5P2RdsL2BWyXAZgSehh79Iz+RQHlB36JXY5TGrV35OwAkyr2v16wdhWzATZQ9LxfGr0zfAtmVzVAMR1MWfFNiAhDAODx6xpdBgMtAsIcrqEFLcI1MU2w79VgksRDE7Cky1M0a/VYMClm7RUsU2WVmcaRLi1LFdoMNQe5i04Zs+hN9YCpMEUDcGLRQSMoAjWMS0/LoywiVpJTCOZCHg6VLjqwbywoJyQoIkHhPChRzcieETChQDfjdI98aOsseBAgvTzxISJjufxo8dNCaA5E3pC8Xpy+MdZYTQOnKVRGYtjgkgWuYlV6Rk21uJqzlOY6v6xLdN4zadxbbeYUshg/roD9sUasrVLU5Xq+o4uQ2vQxD12JqBO8WPUxDz8VmEe0eXHQl2JjG3STSyza0AoBfeIFizWSfXeiPRivipGcqU7hwRus2r3cv8REQErAczFAnkojSwcg8oHmSWBykpt9EkP6axLVk2dqqplqSC7Eh+bFo8pKrMsJe5MQ6yR5R7JqCVBnccobRa5Ul33hZ+V2SFHjyPB9I8qcLuQFC2Zy3ulKTYn94XfnEYZq0e3nD6uTc9eZgmoxJSiFZi45W63iiYwHCsxyqIDuNP3ijieYjrEMB8OaEcCL/M/KAcMxIJWCp279X+d4nMVxxMxAWNQ4PN+EY01HEjDGZiDceel/jGh7JYpmHhkAsN020BZi3aMpwyuWp2J4kuTfr1i9bAuZrkkq7nSOmKVpEqWG00EOIQAdBHsnSHGjo5uBO/HlDc1b2h4jpHhREEbOBMR9Wh4nJiQbtAk6meCqwJZKoPlSzpBiKK+kES6GLB5TAwYhUcCS0OJRFR1nhR54cKKDnhZo5eEDGGNOnhPHjwngPXj145eE8DTp4Txy8J4Jp08J48eFA0GxGpKEuA8YptFiJmTlE2ja8RlZpSgNSDGJ7X4MuRM3vpXHaMZuuCsYsqApKgE3aHp4zaxF1cpy145xv2K/PUlzw0hhdenKQIbmICRDFKh1W4mM+3a5TGajmomgi0F4TlSpJI7PpA1VT6sdNRDEicRG/bh6XPaLHRPQhIAGUMbDXmIh5NGk83gWQkm/yh4zGIjUibdmlIOlufKGw6ecSUq4hqal9LxQ9hNWUKBEabsPVIUoFIZVnjKpSWMaP+TGlUZilNuga9eAhDbUZK4IzQOgw8FRtHcNzVWPYx08NVR3VdlfKA5kndHYfKPVxwU7o7D5RwlUA4Ex0mOAY6eA8mhx7WXS4bn1t0iNwSbMXLzKmZh4k4aBylM1aU3Glgnh84kSzXio7DYlOX4qVoyygypaspTmK1LUog6K1ii4x7DGaFFBzwnjL9tNpcsmQBUHMtQyrQrglsxVlG6HUlxc94lcKxapmhM3OQ6cqhl3d0kKP1gb6xlF7zQs0ZviON5lSVSqtRdJfVKd5QYl1XZi7iHsTwupmzs8mdkKChMs5rrysJqkp9kAOeYLNGblpqY7na441ihkpSQ1y2hPbSK+jbWcqchCZIKVFIJIW4dTHQNpeIgY5VeIuWZ6VlgEEBACgVgOzOCMqnvyN4mpGNzpvsyz9IBXiPzBKXTeLjZkXHXsRUY5NVmCVJRqxAH/AJPEanFZ6XT4qlEZbk6ub/CI6rVNlFAVLWStwCllgkXLlJIT5tHtJhU9aitKClRULr4DJqAHe4jTOlu2ZrlzPEzqKmyM7WfNy7CJvPFJppFUkDMj2SS0tS0lQawJAY36cY7qcQWmU65U4J4p8chXpr6QNLiia+nUehI+yKD+VKmzISQLizwIraByEiVVqUSrKEzl3zHQgWOvHrEtW0UyagAylhvenZ3/AO0nWJe4smmLLdiDzgGYDrwizY3hoROUkAhtQYZpsMCgczgDpxjycnJMPb2cHBlyXcVj8zUpJVwEE4fh7sTYDjFpqcPRLkZDxBZtSW1blAUqhBk2SczM78n0EcuLm+pvTp8j4/07JtXcXoSg94ap6PN0iZrKU2Kr2DP0jmTI7R6fTw2BjLCQ44R4hAmJcC4ghcliX8/8osezs6XLSCUXHENx7xZd1bjqIbDsMmLFhbuB84maHYyatDjU87RPT8bplEFcolQa4QgO2j5SH84Lo9rJKTuCYnoEpA+q7RvTKtjYKekh8p00MaHsxKFOlMtmdnJ4q7xFjbGW7sv6qPvhhW1skKL+JdizCzaMHtFmho0vSFMqEp1IHcgRRaXbuUNFTOxSG+JiOxHaCmnLKpippPYsPIW4mLuDRlVyWfMlubiOauf+yWf3VfIxmSZ9JwM1vO78xEl+tMtMvJ4kwJZmCRpy9nSGxe1VKQzkB9HID9o8zRnVfjcmdlK1zDlDD11IbWHTtUAX/OJvZg3pkhtGhCZHueKDL21QA3jnjcyyT/daCE7fISmyvEL8EFJ+LCG4LlUTWSTyBPoIi9m8wpJAUwaVL/uD8ecU7ENtlqC2WtIIUyfDlsxDNm1hSNuVIlJS7ZUJS5Row19vt6Rdo0PMYUZt/pDV/Wf/ABn+aFF8oqmbX4oFzJUrw0IchSlJFypRyKdtAlszDUq7AWTNUDN4FSlT5mTnUglSnJLTFJAJJcuC5MVnbMpTX0ygWcJKi7McxGvD/GJ+hqipAzEW9pxnS/AKCmWgtxc82jnVQeJJnSpiV1MiYEqSRYAkhJKgElJKTcnjxdododtplNNUvwQFaFBURlJSlSdAfojze8WbaiQESZEvKzhcx3dO8wZPOwd+oinzcLTPWJiVKfMlzlcKCQBe5bdSBwjFuq19kpS494cxEzXxZnskfRUvMEuTZivK54GLxhW2JnTvzeSJCCkEkrRohyDpMBfNycXGjxnsygK5smzoQVElI80m3FwLCLjg0wJ5AsRmMw8eil/IRrHUu0u6vcuqSlJCsilAFgDo/MlRc6X+EQkyrmonzFhZTJ8Kf7a8oEwZfDYAlt3NcXGV23oz/FsfnySVLUhrXSqUrtYOQehERlbtWpaQFqCh7QBygaFi6e/OJeX/AIeMairGRKV/rFQUOkKT+1WytHygs9lAsYJmbUUqpYUVzFpLuFJWQ37wWWa3HnGZSquXNWiXUTRllA5vFUlOXOQordypQFgwDgm+m7XVbVy5Kz4C55l3A8SYsZj7/hjdTwYMSGG8+mvKs6jS5u1tGtbUk1KZjuFJlBkp5KmFYAccekdTdqauQB4iFTQpOZJlpzJaxG+U5VA39nu8Znhe0eSakq8cud0LmKyqdh7oLgqHwjR6KdM8EKUokKYpzKzMLi7qOXy6RrHsRFTMM6alSkFJUz2v82i14fsXMW10J4soh2I1yhz6xSMdrM6mzEKbgL+xnsCcpGUG54tDya3wk5krWVEFV2BypSkmyGD7w0+MeH5HHMruzce/43NlhPHG6/ba/f6MdSZqSeWUt6u8cTvyeFJZKkknTdWwLcSAQPOIjD8dqkpGSasgu4U3vEcdO8En8oVQgkgy5iOGZJJdrgZVhxbW+pu0Z4ZxZW+HVh8m/Ixk+pZZUfjWw81CDuubANf00isfq8tDmYCgDmDxiy1W2dWuY4my5YUVtLEuWcxSnM1zmuBqSC/BrwLi06qnBQCiGm5CACl30uoNx+iW4xy5cs5erNNcOO+8sf5V9eHunNwvftq3OJLDZZKQSpGUcFW+LfbDyZajIMpalkZyFBg5UFEBUs5uAFw2gdtWjKnB0eH4qVqOZKfDUC18qVEm+jE219I7/G5LbZkx8nDqXGLEvZ1Kw4XLHLefys8Cfq8pJOh/hKS/9pz6RByaWawSZiVC7FRYg5jZvEBYkE2vrzjmlp1GclGUKJO8XWyRkSfeIJOfnHu3HhTBpQNcw6ZfvMdUeBmeVZVAM1ybD4awfhtT4csJyq1Lso66k3PXQQHieMrfcUzODmcv2KS4+Mc8r10p6XsfMH05T3+kf5Y5nbLqQkqP7ZR0RL0T1Upwo9AAO4iCXtJOQoqVNUTmDICt1rWAbvfW0Gy9rpjOUTB5gxytz/B0kpVA0tzI3tGBmOLAixUbi4PlAtRh6suZlym1cnL5qIDHzjn9ZAoA5yAR+NPxaAKjanfyBMyYBclLlvLjHbGX7gYTCpgHJPFw3e92hyYDkuzvr0bRsvxiRl1qFDUFKksRa4I+GsMLopJvl/tK+wxrQZoaQzFEZ0DKHLpUXHQJS5hT5Ql/8VH/ALUxoLE1vDZSh4T5GJ3XLnvcQdWYxLm+3JlPxIzB+utoaSq9KlzlpKkeFNQHzlGYLQGJzGWplBLtvAFuLC8TFVgUpcjMr2VBKsqk2uzCCsNraJBCvzciYC4VLmrdPZlhoKxOrpKm+edIJDHKEs/vNkWx7Eac4llsqzqqt+g6b3V/WMKJb9BUn/P1H1U//VCjxf0/J+Xp88PwsdXhwuwF9R93WK1iFB4TrlsDq6uQ1SpIF4uM5VtYhp0vOF8eX48o+hZt5hVDNRWU4kkhM1IzSlEA2PC4foeNgeEVGvo50uZlmnKoHQlWnMWZuog+VOII3mWDukOMrdYskqbKxCV4c7dnoFlAX7gcRzT/AJxyyx3+q7UqnxhUv2Fq0c5kjKrod9/PWLBTV1LNYzUpSs2IdTE8GUwbzaK7i2BLp5mSapIcHKQFEKSSWKSwB9YYWZehSV6bxJTr0SftjnLppdqvZmQtOUobvf5xU8S/J+CS0qWpPNKihTevzJg3CMcEkBO+JYAAQ+cAfu5iCm3ByOkGpxZM5eRE3KTolQCVK1slicxs7Avra0b3Kin1uyaVrKphqEqs+6hQsANQOnECHaDZSSneRUzkq5jKPlFxNGn6RKiOLl/W0B1WGAhxc8H1+sG+LxrQisSwFVUhCZlRMmCWSz5SXuCcwSCHDWfgIn5+FzJlOlCClKyFXvaUgJBIFwpTqSGLC5PBjEIlzpaswFupBB6OP84kKXEQpQWrMhaEkDKpQGVZD2BuHCXeN9M9qnUoKbqL5XCSWd2a5a/nDuFUqlzUgZldN4g978Y7xidLC8gc7wKiGYPdIH45QTV4+JMtKkKCSQckxLKKj7JEwBQMu9wpiN2PDy+W9R7+Hwk8r9lhx+WuVJShQCAbFQLbrKUQOQ3fnGdT8SXKmKD+17QcmzaHyMMVeKTFLtmUCbD3jp6wMuSpc5RVuuoneBLX4p1Uw8jGuLjx4sdRx5uTLmz21bYTD6euVvqCKiW4yZd1SWIsM2odQ/Fj9t8NGGoRMCjMRMUU5DlSEkJJSbBzYNc8OpjJsN2gmU1QmZJJcZScwZyOBAUpny831EXX8q22qamnpAgllhU8hTblsgSW1O8u/HK8Yy4cL1Yk5+XC7lRsrbUIXmSFgPmbxAd7mCqWWhvDNrQJ61TUvLmqJWgEEAvZSQyWUA4PvAh9IpJrzyT8fvj2XXl/ZT6H746YcGOF3PacnyM85qtyocFpq2W8hbEWAUm7cixiGxnZabSF1pZJtnTcHkH1HYxXcG21mUUgmQhBnEB1FJKZSbscoZ1G+pYal9IPo9oa6okLTPmzJ5WUbuVG4AXfcSkatzj07ed0kgeytvUfKEpSveB8x9sMGlVyI6HWPRSqgr1SFcUg+X3QwuWnjLEPiSRDiVniTAR5SlOiFDnle/cCxgRFf4C1Kl505gxsz8wwGkTwmDkPQR2koOqfQn/GBpS5E5LHMWLniRb6phTapCQ4m+QDn0JEXNdBIVqD8D90DTNmKdXu+YI+TwRXaZa5ic0uY45HMD6B4ZxVE7w2VmykpB10e+oFonJ+w8rVJHkr7xAU7YxYsmbMA5OW9AWiGgykSqSUibJKvEsJqDYTEnUDhZ7HUEeUNjaZLOVov1II7hiRHtZstUKS2dBHYj1hIpqyWlKBLp1JSGGZINu9ouzRr9Zh76fj/LCh/wAWr/5em+r/APqFE2umr1sw5T2iKkzXdJ9P8olqsOCIhAtlB47CIrJaZa3az/Dh5wXLnm0xBZSbgjj1gjFJbh2017RAysTSgsSwD732RyvStCpKqTiNP4U4MsXtqk+8g/jrGf7SYDNpJuVd0Fsixotn9FdIk5c4pImyyxHL8aRc8MxJFbKyLsoMSAWII0Uk8Ilx8v1GWyaWav2Zaz2Bb1h6m2dzEmeZadLKXcF3ukP0id2swObTlypUyUo7q3/sqHA/A/CK3LOvf7I4Xcb1tO01YtBy50TkfvLyqHaYtvQuLWiXRJCk5krR/CVIzD0UQfIxTTNZ2hibXHKecax5KaW+qSpPC8ASa7Kr9pJzpLg5WzXZmYj6QER2C7V1CLT0CdKswNpiRZiF8Q18qge4i3UUulqh+zO9qUHdWOe7xHUOI7blYZ9iGzNVnn1SpK0SCpxmYHXKyRcuL3Zj5vEUjBkqQvdmhSUg5ilmKiwCwdASDcc+kaXi+wSZ5zEqUbMVKJI4WJfhAcrZifIQtCFlSVIKGUAQkdLcOANhwaOPLM9bx9u/DlhL/czszciEzJctQmS2zn6KMoCVHrmJ46PDNVtFPmKDKKWsGZwCSWzADiTfi5iz1Gy0xMqYhQdSxlzEkAAXFmYlxqdIgJezU9C7IzWcbwYnoeJvCd/5QvX+v7mZGKBeYzgM4HtAJS97ggAZlXDNyvzA2OYr403MBlSlKUITqyEi2lndz5w9+hisquCoqYgOQm/FQccdLm0JWzakm5TbXKX9OcbknuOWVv3RMtyWDkmHZRALm/R39W0iapcAvdQ8w8WXDcIQB9E+QjTGgWxeIfsZ8lTCWveVbfWw3Up5l+lnJJaLLSzSwZLenKFKom0YQ6aM8zDVWQUiuWLOT0Nx6G0diqSfaQg+qT/ZIHwgEy2hpZtF0oiYtHBx6H7oFWRzEDmYYaVNioMyHl9vyjmBUVEEJqzz9b/OA7EdXEdy6lPFIPZx8i3wh9IQr3k92P3RAKJhjoVBgxdIGsoH1f4iGV0/SLoNfnceGoHIR0unhhciIHPGTyhQP4JhQF3nRCVaCCogWHHk+jxMTBEZiKNI6UDIUFC46fgRBVuHC4AiXkOFXs8NYnNSBzPT7TGNb9qj6PFP2nh5VWSHLW9efGDkzVylpmS1M1+45RXJ9QtKsyS3QPfoecTOGVeZAz2fX74zKjR8IxeXVSilQBcMtB0PlFJ2r2PVTPMlOuQT3MvorpyV631Ykz1yJgWgsYv+C4yiol8HZlJPoQRxEW4zL2TpjUyZANQvdjQNr9hBKPjyApUh3my03VKTxUgaqT0uRdgdIbptlqMoCrqBDglarg6HdaOHjY1vak4TjmU5Vh0HRX4+YidFKlbKlm+oY/EGJTFdnqdd5YyHiAN0joOBgPD8LkSyXmHqHd+yRGrlITGpLDds50lkzx4qR9LRYH8WivO/WLXh+Lyagfs1gnik2UO6ftDiKbMqZNgUqV10+ZvDa66QLiQAQXBBIIbjqWPUQnJo8V9m0WYaPEVV7OoLs6T3t6RF0+3hDAyyQAz5rnuSL+cWDC8WTUy8wZwSFJBBKeWYC9xeOkymSdxA1uCr8PI5CAXGW1/4dDrFbxLBZpJVm8Q/H6pv6RpJRyvDE6UhXtJB8oujbJ51PlSN4hbl0kGw4FyPthSKpQMaXV4HKmC6R+OsQNZsMLmWtuigfmIJpB02LEcfjExSYnm5eZiBr8Fmynzy1NzGnkYDROILvF2Lx4YIeAaiVEVSbSlAALnvwh/9PoVqCIbV7PSwgCZBFVUJUxT8YGlzXLRkeJDQRLMd+AIdRJ5QHotHaJsNrkmO5VPGgbLXDyZjcYGRLaOnigkzucNqKTA6jDalw2H/AA0woFzR7AW2YW4QHWB0wWqYTA81d2yqNtRp8TrG2UNNSeFhx6wUhWZIt0MMT1EOMvrHeHTVcfK0YaB1WFKchvnxduFtOMDUNCystnOhcljldj5cusTdeCQ41HTh9msQVZUK1FiOI42a79IliJCXIJBSohw7O/Bn4dRHMmYunmpKTfjy9op+yADijjeVlVd+DjmD5D0g7xvEAU+8L29QR5w9jQsPxILGYK0G8NG4l+IiAx/Z9SULm06926lII9niSgt8IrtBjS6dbvu8RYBvsjQMMxFM1AWkuCIWTLqm9MsrsxD5lG+W5DG2oYw3S4bkV7SXU4ZzqCQwtcxcNrdjyQZ1MOOZcoc/eQPmn05GmSatVyT18zcn4x57NXt0l2OmUxIBSQRZtbuEn/ygadSngU8S9+BIPC1xDcyuUOPy5AeVgIFqcSU2v+NyfW5uIl0H1SQ6QSXWwDNawLn63wiMwqRN8Txpc2ZKVfIqWHNmfMdGfgbc48XiKwLHrcAtYAM4sWA05Rzg+M5CUO13vpflyMax9sVe8H2+KVeHVpDgkeLLHIs6pfHTVLdotiKpE5AUgpWk2CkEFjy5g9CAYzI06VhxrDdLOm0680pakHi3EciNFDoXjrvSNOVJ5R5kPTjFcwrbpC2TUDw1e+kOk/xJ1T3DjoIs4mZgFApUk6KSXB7EWjXsNeG/LrbUadoi6vZmQs+xlUdSjr+6bejRNC/H8f5xyRE0KHiWwU4XklMwcvZV9UxALwtaF5Vsg2N8wOXNlJYgaE8Y1hSY8nFK0lMxKZiTYhYB+OsNDIpyCMgDuslIzZdd0apt9KEoZACFpukr1OgclraAJJ8jaNHm7F0qwMjySFBYa4BcEgFVwCws/CKzjGxFTKKsm/L+jlYsku4ZnHAdeMcrlq9x0xw3Or+yPE+Y7ApUAopBuNFlDmzC6Tx4GJOk3ku6TZ7Px7j5xV5iZyQ5JBBL2AKSV5r24qvbU9hHsvFpgICrAAJYW0to1rWtGpZfTNlntcZlPch7so26P/LDtFROLm5Di32+UA0eMIMt8wzXsRe+p04vBVFVqWeIF2/w/wAI1LEOKTHCkwWul5QwuW0bAyhDKjBKxDCoBr0hQsvQwogtbx4VQLX1/hIBbMtSghCXbMsgliptAAoksSySwJtA4r5qT+2lpQjKT4iVuEtchYUBlDaEPpdo6s7dVg3u8DiYxeOajGpKkqIURkBUrMlaWSNVDMkFSeocRH12KMhKkJKySrdIKd1IJUWIfRNuZI5xE2mZlanrETPl3Ja3B4Ll4nLQE5jdXsslSirTgkE8Qe19BHFTiEpZKEqdQzNYsSl8wSpsqiGLgEs0Ku4rtfTP5wZhi8iEAdg548RfgYFnYghSCoKDhGc2UxDOSktvpGhKXjuRVpS6VE5CrLcEMvNlFtfa+yOdmjcTNRIStLjTl16x3gWLGnWw9hzbh5RH0mKICikniUkscqil3yqIyqIYuAeB5R7+dy5hZCiSzh0qS6feTmAzJuLhxcRdfddtRoq8LAUkxXtq9jROCp1OGmarQGZfUclfPvFZwraoU0zKslmBVuqISkuAokBgN03Nhxi7q2qp0KSFTGKm4KKUvpnWkZZb8MxDxbJlO2d6ZPPJBYuCLEHUEHQjhAc9Vo0TGsNlYhNqBJBl1UhQSQpKkpnjKkvvAXBLOOGXgUmKVhoQmp8KegZ/ZyLBG9xTrZXIEEH4x57hZW5ZUMq9u8MTcGmHeUlQSobr2drHyeNNopKUjcQlPRKQMp6kDXvBc+SJiCle8Dz4HpyMWY6WzbNKKrXKsXUkc9fIxP0uIJmDn8x3h3FNnSlyneT2uO/3xX5lIUlw47RplNT6EEOI4oMTn0ynlLIB1TqlX8STY99YDpMYIsu3Xge8SedKxwiizYXttKmMJv7FfO5lnz9pHm46xYs9gdQQ4IYgjoRYxldTQNHeG47PpT+zVunVCt5J7pOh6hj1huz2NQLcIaUYhMK2xkTmCz4EzkouhXZeqf8Au9YnfEYsriHHUcweI00jQ5MeyqgpNjCUx0jhRhoe1UiTO/pZSSXG8LFwXSerG8VbGvyeGYyqaYlTZsyVuFFy75m72YRZSY4zEX+UY8Jvca87rV9M5n4DNkhRWhSSkpAzD2sxIsQSCLcDxEWbZ9bTPDKsqw7BVwrhYGxcRZPz9TMplp5KD/GAcSwSnnkEFUmZ71iNLPxa2gaMXHOX8xvePj61RhlD/iIKR70sZn7p4eQEMzcJe8taZibeyWI8jx7EwLTrqZIAWPHR7yXdud7+vrEqulSveZ30UCx+skx1lckFOpCksQQeRDfAwFNp4sykzU8UzU+5N18lDT084CniSo74XTnmreR87fWfpF2K94RhRNfo1H9fK9Jn8sKG4G8Uo1TEoKGzylhaApwCQFJILaApWoPdnBYwLPVUzAcoTI3FMXCyZhSyfosEpN7OTbQWMtwjgx20mlWVgc1WfcYKkzUb81Uwla8rXVondOnpeH5tCVTiskgBOVGUsd4usnocqB/2nnFiVESfx8YeKeMAYfRGWqWD7MsTED+AlGQHqEhvKHpFJNSEy8svIjNvO5UGIQwYZTcEm+hAd3Ha9TEqNB2hpfFVsUwdWQAMP9WmytdFqErKO24bwxU0R/OCsNlfOANTNbKm3ENlV3ljnFlxP2PSAaH+lR3jGXUp4xA4dR5QhBSM8sFs82cbBJSCJJOUEvpoHgrCJa0s9k5SCjxFqBmWYJCw6BY8eOh1gau/3pM7I/uqiQ+kruIzjdzaTF5WUSnm6b6JaR1I8Z36b6fWGkSD4k0HMUzGDJqJsoNlShSVJRuqDJfS7sW1iWqfsiOVrFq+MXvZqQuXNnlv2cwyloU4NkykS1JVyUCjsQRHG2Ww8rEE50sioSN1fvjghbajkdR2cQRsv/RxNSPajfjKmtMr2bx0yaj82r0lMxJCQpRIzDQJmKHH3ZlwePM7JhWC0s2SyUlV3OYstKmZjlZrNYWOt4x/8s/+0Sf+if7xjSPycezL/wDTSfkI5T3YZeheI7DcZKvJX8wHwaM8xrZveUkBlpJBT+NPlG5RRts/9pT/ANMf3jCwwyt6rGK7DikkEMRAMuauWbacou21ntJ/hioVekSzTSQo8UCg3HkYImU4VcRWZPtp7xZabWE7VHVFGRBWFbTT6ayVZkf1a95PkPo9w0E1MRNVCzSL9hO1kiewfwZnurO6f4ZlhrwUx7xNLUU2IvGNcD5/KNZwP/d1P/CfmY1jdgvIDDa5JHWOZP2QVGtKBUu0MqVDtRx/HGGD9sND2XUrToSO33Gxjv8APgfacHmmx82N/wAWhg6+sMzYaBwWs+zMCw1wWCjyu32Rwubdi7/vO/k9j5QNT6juPkYkK/8AoV9lRmxoD4SP6tP1R90KIqFGB//Z"/>
          <p:cNvSpPr>
            <a:spLocks noChangeAspect="1" noChangeArrowheads="1"/>
          </p:cNvSpPr>
          <p:nvPr/>
        </p:nvSpPr>
        <p:spPr bwMode="auto">
          <a:xfrm>
            <a:off x="304800" y="-552450"/>
            <a:ext cx="2600325" cy="1762125"/>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xmlns="" val="3914540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1686">
                                            <p:txEl>
                                              <p:pRg st="0" end="0"/>
                                            </p:txEl>
                                          </p:spTgt>
                                        </p:tgtEl>
                                        <p:attrNameLst>
                                          <p:attrName>style.visibility</p:attrName>
                                        </p:attrNameLst>
                                      </p:cBhvr>
                                      <p:to>
                                        <p:strVal val="visible"/>
                                      </p:to>
                                    </p:set>
                                    <p:anim calcmode="lin" valueType="num">
                                      <p:cBhvr>
                                        <p:cTn id="7" dur="500" fill="hold"/>
                                        <p:tgtEl>
                                          <p:spTgt spid="7168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168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168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1686">
                                            <p:txEl>
                                              <p:pRg st="1" end="1"/>
                                            </p:txEl>
                                          </p:spTgt>
                                        </p:tgtEl>
                                        <p:attrNameLst>
                                          <p:attrName>style.visibility</p:attrName>
                                        </p:attrNameLst>
                                      </p:cBhvr>
                                      <p:to>
                                        <p:strVal val="visible"/>
                                      </p:to>
                                    </p:set>
                                    <p:anim calcmode="lin" valueType="num">
                                      <p:cBhvr>
                                        <p:cTn id="14" dur="500" fill="hold"/>
                                        <p:tgtEl>
                                          <p:spTgt spid="71686">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71686">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7168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71686">
                                            <p:txEl>
                                              <p:pRg st="2" end="2"/>
                                            </p:txEl>
                                          </p:spTgt>
                                        </p:tgtEl>
                                        <p:attrNameLst>
                                          <p:attrName>style.visibility</p:attrName>
                                        </p:attrNameLst>
                                      </p:cBhvr>
                                      <p:to>
                                        <p:strVal val="visible"/>
                                      </p:to>
                                    </p:set>
                                    <p:anim calcmode="lin" valueType="num">
                                      <p:cBhvr>
                                        <p:cTn id="21" dur="500" fill="hold"/>
                                        <p:tgtEl>
                                          <p:spTgt spid="71686">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71686">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7168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71686">
                                            <p:txEl>
                                              <p:pRg st="3" end="3"/>
                                            </p:txEl>
                                          </p:spTgt>
                                        </p:tgtEl>
                                        <p:attrNameLst>
                                          <p:attrName>style.visibility</p:attrName>
                                        </p:attrNameLst>
                                      </p:cBhvr>
                                      <p:to>
                                        <p:strVal val="visible"/>
                                      </p:to>
                                    </p:set>
                                    <p:anim calcmode="lin" valueType="num">
                                      <p:cBhvr>
                                        <p:cTn id="28" dur="500" fill="hold"/>
                                        <p:tgtEl>
                                          <p:spTgt spid="71686">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71686">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7168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38111" y="152400"/>
            <a:ext cx="4886326" cy="651653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extBox 1"/>
          <p:cNvSpPr txBox="1"/>
          <p:nvPr/>
        </p:nvSpPr>
        <p:spPr>
          <a:xfrm>
            <a:off x="5486400" y="1752600"/>
            <a:ext cx="2895600" cy="3197029"/>
          </a:xfrm>
          <a:prstGeom prst="rect">
            <a:avLst/>
          </a:prstGeom>
          <a:noFill/>
        </p:spPr>
        <p:txBody>
          <a:bodyPr wrap="square" rtlCol="0">
            <a:spAutoFit/>
          </a:bodyPr>
          <a:lstStyle/>
          <a:p>
            <a:pPr>
              <a:lnSpc>
                <a:spcPct val="115000"/>
              </a:lnSpc>
              <a:spcAft>
                <a:spcPts val="1000"/>
              </a:spcAft>
            </a:pPr>
            <a:r>
              <a:rPr lang="en-US" b="1" i="1" dirty="0">
                <a:effectLst>
                  <a:outerShdw blurRad="38100" dist="38100" dir="2700000" algn="tl">
                    <a:srgbClr val="000000">
                      <a:alpha val="43137"/>
                    </a:srgbClr>
                  </a:outerShdw>
                </a:effectLst>
                <a:latin typeface="Calibri"/>
                <a:ea typeface="Calibri"/>
                <a:cs typeface="Times New Roman"/>
              </a:rPr>
              <a:t>“Your daughter, like most of us is going to drive on freeways.  It is important that she be able to get into traffic quickly</a:t>
            </a:r>
            <a:r>
              <a:rPr lang="en-US" b="1" i="1" dirty="0" smtClean="0">
                <a:effectLst>
                  <a:outerShdw blurRad="38100" dist="38100" dir="2700000" algn="tl">
                    <a:srgbClr val="000000">
                      <a:alpha val="43137"/>
                    </a:srgbClr>
                  </a:outerShdw>
                </a:effectLst>
                <a:latin typeface="Calibri"/>
                <a:ea typeface="Calibri"/>
                <a:cs typeface="Times New Roman"/>
              </a:rPr>
              <a:t>….</a:t>
            </a:r>
          </a:p>
          <a:p>
            <a:pPr>
              <a:lnSpc>
                <a:spcPct val="115000"/>
              </a:lnSpc>
              <a:spcAft>
                <a:spcPts val="1000"/>
              </a:spcAft>
            </a:pPr>
            <a:r>
              <a:rPr lang="en-US" b="1" i="1" dirty="0" smtClean="0">
                <a:effectLst>
                  <a:outerShdw blurRad="38100" dist="38100" dir="2700000" algn="tl">
                    <a:srgbClr val="000000">
                      <a:alpha val="43137"/>
                    </a:srgbClr>
                  </a:outerShdw>
                </a:effectLst>
                <a:latin typeface="Calibri"/>
                <a:ea typeface="Calibri"/>
                <a:cs typeface="Times New Roman"/>
              </a:rPr>
              <a:t>you </a:t>
            </a:r>
            <a:r>
              <a:rPr lang="en-US" b="1" i="1" dirty="0">
                <a:effectLst>
                  <a:outerShdw blurRad="38100" dist="38100" dir="2700000" algn="tl">
                    <a:srgbClr val="000000">
                      <a:alpha val="43137"/>
                    </a:srgbClr>
                  </a:outerShdw>
                </a:effectLst>
                <a:latin typeface="Calibri"/>
                <a:ea typeface="Calibri"/>
                <a:cs typeface="Times New Roman"/>
              </a:rPr>
              <a:t>need a car that will stop fast and </a:t>
            </a:r>
            <a:r>
              <a:rPr lang="en-US" b="1" i="1" dirty="0" smtClean="0">
                <a:effectLst>
                  <a:outerShdw blurRad="38100" dist="38100" dir="2700000" algn="tl">
                    <a:srgbClr val="000000">
                      <a:alpha val="43137"/>
                    </a:srgbClr>
                  </a:outerShdw>
                </a:effectLst>
                <a:latin typeface="Calibri"/>
                <a:ea typeface="Calibri"/>
                <a:cs typeface="Times New Roman"/>
              </a:rPr>
              <a:t>straight…</a:t>
            </a:r>
          </a:p>
          <a:p>
            <a:pPr>
              <a:lnSpc>
                <a:spcPct val="115000"/>
              </a:lnSpc>
              <a:spcAft>
                <a:spcPts val="1000"/>
              </a:spcAft>
            </a:pPr>
            <a:r>
              <a:rPr lang="en-US" b="1" i="1" dirty="0" smtClean="0">
                <a:effectLst>
                  <a:outerShdw blurRad="38100" dist="38100" dir="2700000" algn="tl">
                    <a:srgbClr val="000000">
                      <a:alpha val="43137"/>
                    </a:srgbClr>
                  </a:outerShdw>
                </a:effectLst>
                <a:latin typeface="Calibri"/>
                <a:ea typeface="Calibri"/>
                <a:cs typeface="Times New Roman"/>
              </a:rPr>
              <a:t>and we </a:t>
            </a:r>
            <a:r>
              <a:rPr lang="en-US" b="1" i="1" dirty="0">
                <a:effectLst>
                  <a:outerShdw blurRad="38100" dist="38100" dir="2700000" algn="tl">
                    <a:srgbClr val="000000">
                      <a:alpha val="43137"/>
                    </a:srgbClr>
                  </a:outerShdw>
                </a:effectLst>
                <a:latin typeface="Calibri"/>
                <a:ea typeface="Calibri"/>
                <a:cs typeface="Times New Roman"/>
              </a:rPr>
              <a:t>didn’t scrimp on key parts…</a:t>
            </a:r>
          </a:p>
        </p:txBody>
      </p:sp>
    </p:spTree>
    <p:extLst>
      <p:ext uri="{BB962C8B-B14F-4D97-AF65-F5344CB8AC3E}">
        <p14:creationId xmlns:p14="http://schemas.microsoft.com/office/powerpoint/2010/main" xmlns="" val="3845519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0" y="-14345096"/>
            <a:ext cx="4572000" cy="7017306"/>
          </a:xfrm>
          <a:prstGeom prst="rect">
            <a:avLst/>
          </a:prstGeom>
        </p:spPr>
        <p:txBody>
          <a:bodyPr>
            <a:spAutoFit/>
          </a:bodyPr>
          <a:lstStyle/>
          <a:p>
            <a:r>
              <a:rPr lang="en-US" dirty="0" smtClean="0"/>
              <a:t>.  </a:t>
            </a:r>
            <a:r>
              <a:rPr lang="en-US" dirty="0"/>
              <a:t>A judgment was rendered against Ford and the jury awarded the Gray family $560,000 and Matthew </a:t>
            </a:r>
            <a:r>
              <a:rPr lang="en-US" dirty="0" err="1"/>
              <a:t>Grimshaw</a:t>
            </a:r>
            <a:r>
              <a:rPr lang="en-US" dirty="0"/>
              <a:t> $2.5 million in compensatory damages.  The surprise came when the jury awarded $125 million in punitive damages as well.  This was subsequently reduced to $3.5 million.2</a:t>
            </a:r>
          </a:p>
          <a:p>
            <a:r>
              <a:rPr lang="en-US" dirty="0"/>
              <a:t>B.  The Criminal Case3</a:t>
            </a:r>
          </a:p>
          <a:p>
            <a:r>
              <a:rPr lang="en-US" dirty="0"/>
              <a:t>Six month following the controversial </a:t>
            </a:r>
            <a:r>
              <a:rPr lang="en-US" dirty="0" err="1"/>
              <a:t>Grirnshaw</a:t>
            </a:r>
            <a:r>
              <a:rPr lang="en-US" dirty="0"/>
              <a:t> verdict, </a:t>
            </a:r>
            <a:r>
              <a:rPr lang="en-US" dirty="0" smtClean="0"/>
              <a:t>4  </a:t>
            </a:r>
            <a:r>
              <a:rPr lang="en-US" dirty="0"/>
              <a:t>The fact that Ford had chosen earlier not to upgrade the fuel system design became an issue of public debate as a result of this case. The debate was heightened because the prosecutor of </a:t>
            </a:r>
            <a:r>
              <a:rPr lang="en-US" dirty="0" err="1"/>
              <a:t>Elkart</a:t>
            </a:r>
            <a:r>
              <a:rPr lang="en-US" dirty="0"/>
              <a:t> County, Indiana chose to prosecute Ford for reckless homicide and criminal recklessness.</a:t>
            </a:r>
          </a:p>
          <a:p>
            <a:r>
              <a:rPr lang="en-US" dirty="0"/>
              <a:t>Some felt the issues raised in the Ford Pinto cases were an example of the "deep pocket" company disregarding consumer safety in pursuit of the almighty dollar. Others feel they are an example of runaway media coverage blowing a story out of proportion.5  Regardless of opinion, the Ford Pinto case is a tangled web of many complex legal and ethical issues</a:t>
            </a:r>
            <a:r>
              <a:rPr lang="en-US" dirty="0" smtClean="0"/>
              <a:t>.</a:t>
            </a:r>
            <a:endParaRPr lang="en-US" dirty="0"/>
          </a:p>
        </p:txBody>
      </p:sp>
      <p:sp>
        <p:nvSpPr>
          <p:cNvPr id="4" name="TextBox 3"/>
          <p:cNvSpPr txBox="1"/>
          <p:nvPr/>
        </p:nvSpPr>
        <p:spPr>
          <a:xfrm>
            <a:off x="914400" y="1752600"/>
            <a:ext cx="7467600" cy="4031873"/>
          </a:xfrm>
          <a:prstGeom prst="rect">
            <a:avLst/>
          </a:prstGeom>
          <a:noFill/>
        </p:spPr>
        <p:txBody>
          <a:bodyPr wrap="square" rtlCol="0">
            <a:spAutoFit/>
          </a:bodyPr>
          <a:lstStyle/>
          <a:p>
            <a:r>
              <a:rPr lang="en-US" sz="3200" dirty="0"/>
              <a:t>In May 1972, Lily Gray was traveling with thirteen year old Richard </a:t>
            </a:r>
            <a:r>
              <a:rPr lang="en-US" sz="3200" dirty="0" err="1"/>
              <a:t>Grimshaw</a:t>
            </a:r>
            <a:r>
              <a:rPr lang="en-US" sz="3200" dirty="0"/>
              <a:t> in a 1972 Pinto when their car was struck by another car traveling approximately thirty miles per hour.  The impact ignited a fire in the Pinto which killed Lily Gray and left Richard </a:t>
            </a:r>
            <a:r>
              <a:rPr lang="en-US" sz="3200" dirty="0" err="1"/>
              <a:t>Grimshaw</a:t>
            </a:r>
            <a:r>
              <a:rPr lang="en-US" sz="3200" dirty="0"/>
              <a:t> with devastating injuries</a:t>
            </a:r>
          </a:p>
        </p:txBody>
      </p:sp>
      <p:sp>
        <p:nvSpPr>
          <p:cNvPr id="5" name="TextBox 4"/>
          <p:cNvSpPr txBox="1"/>
          <p:nvPr/>
        </p:nvSpPr>
        <p:spPr>
          <a:xfrm>
            <a:off x="304800" y="473371"/>
            <a:ext cx="5925020" cy="707886"/>
          </a:xfrm>
          <a:prstGeom prst="rect">
            <a:avLst/>
          </a:prstGeom>
          <a:noFill/>
        </p:spPr>
        <p:txBody>
          <a:bodyPr wrap="none" rtlCol="0">
            <a:spAutoFit/>
          </a:bodyPr>
          <a:lstStyle/>
          <a:p>
            <a:pPr algn="ctr"/>
            <a:r>
              <a:rPr lang="en-US" sz="4000" b="1" i="1" dirty="0" smtClean="0">
                <a:effectLst>
                  <a:outerShdw blurRad="38100" dist="38100" dir="2700000" algn="tl">
                    <a:srgbClr val="000000">
                      <a:alpha val="43137"/>
                    </a:srgbClr>
                  </a:outerShdw>
                </a:effectLst>
              </a:rPr>
              <a:t>And there were others…..</a:t>
            </a:r>
            <a:endParaRPr lang="en-US" sz="4000" b="1"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1984094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0" y="1600200"/>
            <a:ext cx="6096000" cy="4832092"/>
          </a:xfrm>
          <a:prstGeom prst="rect">
            <a:avLst/>
          </a:prstGeom>
          <a:noFill/>
        </p:spPr>
        <p:txBody>
          <a:bodyPr wrap="square" rtlCol="0">
            <a:spAutoFit/>
          </a:bodyPr>
          <a:lstStyle/>
          <a:p>
            <a:r>
              <a:rPr lang="en-US" sz="2800" dirty="0"/>
              <a:t>Ford was involved in yet another controversial case involving the Pinto. The automobile's fuel system design contributed (whether or not it was the sole cause is arguable) to the death of three women on August 10, 1918 when their car was hit by another vehicle traveling at a relatively low speed by a man driving with open beer bottles, marijuana, caffeine pills and capsules of "speed."</a:t>
            </a:r>
          </a:p>
        </p:txBody>
      </p:sp>
      <p:sp>
        <p:nvSpPr>
          <p:cNvPr id="3" name="TextBox 2"/>
          <p:cNvSpPr txBox="1"/>
          <p:nvPr/>
        </p:nvSpPr>
        <p:spPr>
          <a:xfrm>
            <a:off x="1066800" y="762000"/>
            <a:ext cx="3262432" cy="646331"/>
          </a:xfrm>
          <a:prstGeom prst="rect">
            <a:avLst/>
          </a:prstGeom>
          <a:noFill/>
        </p:spPr>
        <p:txBody>
          <a:bodyPr wrap="none" rtlCol="0">
            <a:spAutoFit/>
          </a:bodyPr>
          <a:lstStyle/>
          <a:p>
            <a:r>
              <a:rPr lang="en-US" sz="3600" b="1" i="1" dirty="0" smtClean="0">
                <a:effectLst>
                  <a:outerShdw blurRad="38100" dist="38100" dir="2700000" algn="tl">
                    <a:srgbClr val="000000">
                      <a:alpha val="43137"/>
                    </a:srgbClr>
                  </a:outerShdw>
                </a:effectLst>
              </a:rPr>
              <a:t>And others……</a:t>
            </a:r>
            <a:endParaRPr lang="en-US" sz="3600" b="1"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354245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2531" name="Rectangle 3"/>
          <p:cNvSpPr>
            <a:spLocks noGrp="1" noChangeArrowheads="1"/>
          </p:cNvSpPr>
          <p:nvPr>
            <p:ph type="body" idx="1"/>
          </p:nvPr>
        </p:nvSpPr>
        <p:spPr>
          <a:xfrm>
            <a:off x="381000" y="228600"/>
            <a:ext cx="8229600" cy="6596743"/>
          </a:xfrm>
        </p:spPr>
        <p:txBody>
          <a:bodyPr/>
          <a:lstStyle/>
          <a:p>
            <a:r>
              <a:rPr lang="en-US" sz="2800" b="1" i="1" dirty="0">
                <a:solidFill>
                  <a:schemeClr val="bg1"/>
                </a:solidFill>
                <a:effectLst>
                  <a:outerShdw blurRad="38100" dist="38100" dir="2700000" algn="tl">
                    <a:srgbClr val="000000">
                      <a:alpha val="43137"/>
                    </a:srgbClr>
                  </a:outerShdw>
                </a:effectLst>
              </a:rPr>
              <a:t>“I have found that being honest is the best technique I can use</a:t>
            </a:r>
            <a:r>
              <a:rPr lang="en-US" sz="2800" b="1" i="1" dirty="0" smtClean="0">
                <a:solidFill>
                  <a:schemeClr val="bg1"/>
                </a:solidFill>
                <a:effectLst>
                  <a:outerShdw blurRad="38100" dist="38100" dir="2700000" algn="tl">
                    <a:srgbClr val="000000">
                      <a:alpha val="43137"/>
                    </a:srgbClr>
                  </a:outerShdw>
                </a:effectLst>
              </a:rPr>
              <a:t>.”</a:t>
            </a:r>
          </a:p>
          <a:p>
            <a:endParaRPr lang="en-US" sz="2800" b="1" i="1" dirty="0">
              <a:solidFill>
                <a:schemeClr val="bg1"/>
              </a:solidFill>
              <a:effectLst>
                <a:outerShdw blurRad="38100" dist="38100" dir="2700000" algn="tl">
                  <a:srgbClr val="000000">
                    <a:alpha val="43137"/>
                  </a:srgbClr>
                </a:outerShdw>
              </a:effectLst>
            </a:endParaRPr>
          </a:p>
          <a:p>
            <a:endParaRPr lang="en-US" sz="2800" b="1" i="1" dirty="0" smtClean="0">
              <a:solidFill>
                <a:schemeClr val="bg1"/>
              </a:solidFill>
              <a:effectLst>
                <a:outerShdw blurRad="38100" dist="38100" dir="2700000" algn="tl">
                  <a:srgbClr val="000000">
                    <a:alpha val="43137"/>
                  </a:srgbClr>
                </a:outerShdw>
              </a:effectLst>
            </a:endParaRPr>
          </a:p>
          <a:p>
            <a:endParaRPr lang="en-US" sz="2800" b="1" i="1" dirty="0">
              <a:solidFill>
                <a:schemeClr val="bg1"/>
              </a:solidFill>
              <a:effectLst>
                <a:outerShdw blurRad="38100" dist="38100" dir="2700000" algn="tl">
                  <a:srgbClr val="000000">
                    <a:alpha val="43137"/>
                  </a:srgbClr>
                </a:outerShdw>
              </a:effectLst>
            </a:endParaRPr>
          </a:p>
          <a:p>
            <a:endParaRPr lang="en-US" sz="2800" b="1" i="1" dirty="0" smtClean="0">
              <a:solidFill>
                <a:schemeClr val="bg1"/>
              </a:solidFill>
              <a:effectLst>
                <a:outerShdw blurRad="38100" dist="38100" dir="2700000" algn="tl">
                  <a:srgbClr val="000000">
                    <a:alpha val="43137"/>
                  </a:srgbClr>
                </a:outerShdw>
              </a:effectLst>
            </a:endParaRPr>
          </a:p>
          <a:p>
            <a:endParaRPr lang="en-US" sz="2800" b="1" i="1" dirty="0">
              <a:solidFill>
                <a:schemeClr val="bg1"/>
              </a:solidFill>
              <a:effectLst>
                <a:outerShdw blurRad="38100" dist="38100" dir="2700000" algn="tl">
                  <a:srgbClr val="000000">
                    <a:alpha val="43137"/>
                  </a:srgbClr>
                </a:outerShdw>
              </a:effectLst>
            </a:endParaRPr>
          </a:p>
          <a:p>
            <a:pPr marL="0" indent="0">
              <a:buNone/>
            </a:pPr>
            <a:endParaRPr lang="en-US" sz="2800" b="1" i="1" dirty="0">
              <a:solidFill>
                <a:schemeClr val="bg1"/>
              </a:solidFill>
              <a:effectLst>
                <a:outerShdw blurRad="38100" dist="38100" dir="2700000" algn="tl">
                  <a:srgbClr val="000000">
                    <a:alpha val="43137"/>
                  </a:srgbClr>
                </a:outerShdw>
              </a:effectLst>
            </a:endParaRPr>
          </a:p>
          <a:p>
            <a:r>
              <a:rPr lang="en-US" sz="2800" b="1" i="1" dirty="0">
                <a:solidFill>
                  <a:schemeClr val="bg1"/>
                </a:solidFill>
                <a:effectLst>
                  <a:outerShdw blurRad="38100" dist="38100" dir="2700000" algn="tl">
                    <a:srgbClr val="000000">
                      <a:alpha val="43137"/>
                    </a:srgbClr>
                  </a:outerShdw>
                </a:effectLst>
              </a:rPr>
              <a:t>Lee was honest and up front about what he </a:t>
            </a:r>
            <a:r>
              <a:rPr lang="en-US" sz="2800" b="1" i="1" dirty="0" smtClean="0">
                <a:solidFill>
                  <a:schemeClr val="bg1"/>
                </a:solidFill>
                <a:effectLst>
                  <a:outerShdw blurRad="38100" dist="38100" dir="2700000" algn="tl">
                    <a:srgbClr val="000000">
                      <a:alpha val="43137"/>
                    </a:srgbClr>
                  </a:outerShdw>
                </a:effectLst>
              </a:rPr>
              <a:t>wanted </a:t>
            </a:r>
            <a:r>
              <a:rPr lang="en-US" sz="2800" b="1" i="1" dirty="0">
                <a:solidFill>
                  <a:schemeClr val="bg1"/>
                </a:solidFill>
                <a:effectLst>
                  <a:outerShdw blurRad="38100" dist="38100" dir="2700000" algn="tl">
                    <a:srgbClr val="000000">
                      <a:alpha val="43137"/>
                    </a:srgbClr>
                  </a:outerShdw>
                </a:effectLst>
              </a:rPr>
              <a:t>from the Ford Pinto, “Lee’s Car”:</a:t>
            </a:r>
          </a:p>
          <a:p>
            <a:pPr lvl="1"/>
            <a:r>
              <a:rPr lang="en-US" sz="2400" b="1" i="1" dirty="0">
                <a:solidFill>
                  <a:schemeClr val="bg1"/>
                </a:solidFill>
                <a:effectLst>
                  <a:outerShdw blurRad="38100" dist="38100" dir="2700000" algn="tl">
                    <a:srgbClr val="000000">
                      <a:alpha val="43137"/>
                    </a:srgbClr>
                  </a:outerShdw>
                </a:effectLst>
              </a:rPr>
              <a:t>2000 </a:t>
            </a:r>
            <a:r>
              <a:rPr lang="en-US" sz="2400" b="1" i="1" dirty="0" smtClean="0">
                <a:solidFill>
                  <a:schemeClr val="bg1"/>
                </a:solidFill>
                <a:effectLst>
                  <a:outerShdw blurRad="38100" dist="38100" dir="2700000" algn="tl">
                    <a:srgbClr val="000000">
                      <a:alpha val="43137"/>
                    </a:srgbClr>
                  </a:outerShdw>
                </a:effectLst>
              </a:rPr>
              <a:t>lbs. </a:t>
            </a:r>
            <a:r>
              <a:rPr lang="en-US" sz="2400" b="1" i="1" dirty="0">
                <a:solidFill>
                  <a:schemeClr val="bg1"/>
                </a:solidFill>
                <a:effectLst>
                  <a:outerShdw blurRad="38100" dist="38100" dir="2700000" algn="tl">
                    <a:srgbClr val="000000">
                      <a:alpha val="43137"/>
                    </a:srgbClr>
                  </a:outerShdw>
                </a:effectLst>
              </a:rPr>
              <a:t>for $2000</a:t>
            </a:r>
          </a:p>
          <a:p>
            <a:pPr lvl="1"/>
            <a:r>
              <a:rPr lang="en-US" sz="2400" b="1" i="1" dirty="0">
                <a:solidFill>
                  <a:schemeClr val="bg1"/>
                </a:solidFill>
                <a:effectLst>
                  <a:outerShdw blurRad="38100" dist="38100" dir="2700000" algn="tl">
                    <a:srgbClr val="000000">
                      <a:alpha val="43137"/>
                    </a:srgbClr>
                  </a:outerShdw>
                </a:effectLst>
              </a:rPr>
              <a:t>Nothing else would compete with Datsun &amp; </a:t>
            </a:r>
            <a:r>
              <a:rPr lang="en-US" sz="2400" b="1" i="1" dirty="0" smtClean="0">
                <a:solidFill>
                  <a:schemeClr val="bg1"/>
                </a:solidFill>
                <a:effectLst>
                  <a:outerShdw blurRad="38100" dist="38100" dir="2700000" algn="tl">
                    <a:srgbClr val="000000">
                      <a:alpha val="43137"/>
                    </a:srgbClr>
                  </a:outerShdw>
                </a:effectLst>
              </a:rPr>
              <a:t>VW</a:t>
            </a:r>
          </a:p>
          <a:p>
            <a:pPr lvl="1"/>
            <a:r>
              <a:rPr lang="en-US" sz="2400" b="1" dirty="0">
                <a:solidFill>
                  <a:schemeClr val="bg1"/>
                </a:solidFill>
                <a:effectLst>
                  <a:outerShdw blurRad="38100" dist="38100" dir="2700000" algn="tl">
                    <a:srgbClr val="000000">
                      <a:alpha val="43137"/>
                    </a:srgbClr>
                  </a:outerShdw>
                </a:effectLst>
              </a:rPr>
              <a:t>23 months to roll-out (not 45)</a:t>
            </a:r>
            <a:endParaRPr lang="en-US" sz="24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510690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p:cTn id="7" dur="500" fill="hold"/>
                                        <p:tgtEl>
                                          <p:spTgt spid="2253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2531">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2531">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2531">
                                            <p:txEl>
                                              <p:pRg st="7" end="7"/>
                                            </p:txEl>
                                          </p:spTgt>
                                        </p:tgtEl>
                                        <p:attrNameLst>
                                          <p:attrName>style.visibility</p:attrName>
                                        </p:attrNameLst>
                                      </p:cBhvr>
                                      <p:to>
                                        <p:strVal val="visible"/>
                                      </p:to>
                                    </p:set>
                                    <p:anim calcmode="lin" valueType="num">
                                      <p:cBhvr>
                                        <p:cTn id="14" dur="500" fill="hold"/>
                                        <p:tgtEl>
                                          <p:spTgt spid="22531">
                                            <p:txEl>
                                              <p:pRg st="7" end="7"/>
                                            </p:txEl>
                                          </p:spTgt>
                                        </p:tgtEl>
                                        <p:attrNameLst>
                                          <p:attrName>ppt_w</p:attrName>
                                        </p:attrNameLst>
                                      </p:cBhvr>
                                      <p:tavLst>
                                        <p:tav tm="0">
                                          <p:val>
                                            <p:fltVal val="0"/>
                                          </p:val>
                                        </p:tav>
                                        <p:tav tm="100000">
                                          <p:val>
                                            <p:strVal val="#ppt_w"/>
                                          </p:val>
                                        </p:tav>
                                      </p:tavLst>
                                    </p:anim>
                                    <p:anim calcmode="lin" valueType="num">
                                      <p:cBhvr>
                                        <p:cTn id="15" dur="500" fill="hold"/>
                                        <p:tgtEl>
                                          <p:spTgt spid="22531">
                                            <p:txEl>
                                              <p:pRg st="7" end="7"/>
                                            </p:txEl>
                                          </p:spTgt>
                                        </p:tgtEl>
                                        <p:attrNameLst>
                                          <p:attrName>ppt_h</p:attrName>
                                        </p:attrNameLst>
                                      </p:cBhvr>
                                      <p:tavLst>
                                        <p:tav tm="0">
                                          <p:val>
                                            <p:fltVal val="0"/>
                                          </p:val>
                                        </p:tav>
                                        <p:tav tm="100000">
                                          <p:val>
                                            <p:strVal val="#ppt_h"/>
                                          </p:val>
                                        </p:tav>
                                      </p:tavLst>
                                    </p:anim>
                                    <p:animEffect transition="in" filter="fade">
                                      <p:cBhvr>
                                        <p:cTn id="16" dur="500"/>
                                        <p:tgtEl>
                                          <p:spTgt spid="22531">
                                            <p:txEl>
                                              <p:pRg st="7" end="7"/>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2531">
                                            <p:txEl>
                                              <p:pRg st="8" end="8"/>
                                            </p:txEl>
                                          </p:spTgt>
                                        </p:tgtEl>
                                        <p:attrNameLst>
                                          <p:attrName>style.visibility</p:attrName>
                                        </p:attrNameLst>
                                      </p:cBhvr>
                                      <p:to>
                                        <p:strVal val="visible"/>
                                      </p:to>
                                    </p:set>
                                    <p:animEffect transition="in" filter="fade">
                                      <p:cBhvr>
                                        <p:cTn id="21" dur="1000"/>
                                        <p:tgtEl>
                                          <p:spTgt spid="22531">
                                            <p:txEl>
                                              <p:pRg st="8" end="8"/>
                                            </p:txEl>
                                          </p:spTgt>
                                        </p:tgtEl>
                                      </p:cBhvr>
                                    </p:animEffect>
                                    <p:anim calcmode="lin" valueType="num">
                                      <p:cBhvr>
                                        <p:cTn id="22" dur="1000" fill="hold"/>
                                        <p:tgtEl>
                                          <p:spTgt spid="22531">
                                            <p:txEl>
                                              <p:pRg st="8" end="8"/>
                                            </p:txEl>
                                          </p:spTgt>
                                        </p:tgtEl>
                                        <p:attrNameLst>
                                          <p:attrName>ppt_x</p:attrName>
                                        </p:attrNameLst>
                                      </p:cBhvr>
                                      <p:tavLst>
                                        <p:tav tm="0">
                                          <p:val>
                                            <p:strVal val="#ppt_x"/>
                                          </p:val>
                                        </p:tav>
                                        <p:tav tm="100000">
                                          <p:val>
                                            <p:strVal val="#ppt_x"/>
                                          </p:val>
                                        </p:tav>
                                      </p:tavLst>
                                    </p:anim>
                                    <p:anim calcmode="lin" valueType="num">
                                      <p:cBhvr>
                                        <p:cTn id="23" dur="1000" fill="hold"/>
                                        <p:tgtEl>
                                          <p:spTgt spid="22531">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2531">
                                            <p:txEl>
                                              <p:pRg st="9" end="9"/>
                                            </p:txEl>
                                          </p:spTgt>
                                        </p:tgtEl>
                                        <p:attrNameLst>
                                          <p:attrName>style.visibility</p:attrName>
                                        </p:attrNameLst>
                                      </p:cBhvr>
                                      <p:to>
                                        <p:strVal val="visible"/>
                                      </p:to>
                                    </p:set>
                                    <p:animEffect transition="in" filter="fade">
                                      <p:cBhvr>
                                        <p:cTn id="28" dur="1000"/>
                                        <p:tgtEl>
                                          <p:spTgt spid="22531">
                                            <p:txEl>
                                              <p:pRg st="9" end="9"/>
                                            </p:txEl>
                                          </p:spTgt>
                                        </p:tgtEl>
                                      </p:cBhvr>
                                    </p:animEffect>
                                    <p:anim calcmode="lin" valueType="num">
                                      <p:cBhvr>
                                        <p:cTn id="29" dur="1000" fill="hold"/>
                                        <p:tgtEl>
                                          <p:spTgt spid="22531">
                                            <p:txEl>
                                              <p:pRg st="9" end="9"/>
                                            </p:txEl>
                                          </p:spTgt>
                                        </p:tgtEl>
                                        <p:attrNameLst>
                                          <p:attrName>ppt_x</p:attrName>
                                        </p:attrNameLst>
                                      </p:cBhvr>
                                      <p:tavLst>
                                        <p:tav tm="0">
                                          <p:val>
                                            <p:strVal val="#ppt_x"/>
                                          </p:val>
                                        </p:tav>
                                        <p:tav tm="100000">
                                          <p:val>
                                            <p:strVal val="#ppt_x"/>
                                          </p:val>
                                        </p:tav>
                                      </p:tavLst>
                                    </p:anim>
                                    <p:anim calcmode="lin" valueType="num">
                                      <p:cBhvr>
                                        <p:cTn id="30" dur="1000" fill="hold"/>
                                        <p:tgtEl>
                                          <p:spTgt spid="22531">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2531">
                                            <p:txEl>
                                              <p:pRg st="10" end="10"/>
                                            </p:txEl>
                                          </p:spTgt>
                                        </p:tgtEl>
                                        <p:attrNameLst>
                                          <p:attrName>style.visibility</p:attrName>
                                        </p:attrNameLst>
                                      </p:cBhvr>
                                      <p:to>
                                        <p:strVal val="visible"/>
                                      </p:to>
                                    </p:set>
                                    <p:animEffect transition="in" filter="fade">
                                      <p:cBhvr>
                                        <p:cTn id="35" dur="1000"/>
                                        <p:tgtEl>
                                          <p:spTgt spid="22531">
                                            <p:txEl>
                                              <p:pRg st="10" end="10"/>
                                            </p:txEl>
                                          </p:spTgt>
                                        </p:tgtEl>
                                      </p:cBhvr>
                                    </p:animEffect>
                                    <p:anim calcmode="lin" valueType="num">
                                      <p:cBhvr>
                                        <p:cTn id="36" dur="1000" fill="hold"/>
                                        <p:tgtEl>
                                          <p:spTgt spid="22531">
                                            <p:txEl>
                                              <p:pRg st="10" end="10"/>
                                            </p:txEl>
                                          </p:spTgt>
                                        </p:tgtEl>
                                        <p:attrNameLst>
                                          <p:attrName>ppt_x</p:attrName>
                                        </p:attrNameLst>
                                      </p:cBhvr>
                                      <p:tavLst>
                                        <p:tav tm="0">
                                          <p:val>
                                            <p:strVal val="#ppt_x"/>
                                          </p:val>
                                        </p:tav>
                                        <p:tav tm="100000">
                                          <p:val>
                                            <p:strVal val="#ppt_x"/>
                                          </p:val>
                                        </p:tav>
                                      </p:tavLst>
                                    </p:anim>
                                    <p:anim calcmode="lin" valueType="num">
                                      <p:cBhvr>
                                        <p:cTn id="37" dur="1000" fill="hold"/>
                                        <p:tgtEl>
                                          <p:spTgt spid="22531">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81401" y="3733800"/>
            <a:ext cx="4648200" cy="923330"/>
          </a:xfrm>
          <a:prstGeom prst="rect">
            <a:avLst/>
          </a:prstGeom>
          <a:noFill/>
        </p:spPr>
        <p:txBody>
          <a:bodyPr wrap="square" rtlCol="0">
            <a:spAutoFit/>
          </a:bodyPr>
          <a:lstStyle/>
          <a:p>
            <a:r>
              <a:rPr lang="en-US" dirty="0"/>
              <a:t>the prosecutor of </a:t>
            </a:r>
            <a:r>
              <a:rPr lang="en-US" dirty="0" err="1"/>
              <a:t>Elkart</a:t>
            </a:r>
            <a:r>
              <a:rPr lang="en-US" dirty="0"/>
              <a:t> County, Indiana chose to prosecute Ford for reckless homicide and criminal recklessness.</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28650" y="876300"/>
            <a:ext cx="2628900" cy="28575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8686367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39" name="Rectangle 23"/>
          <p:cNvSpPr>
            <a:spLocks noChangeArrowheads="1"/>
          </p:cNvSpPr>
          <p:nvPr/>
        </p:nvSpPr>
        <p:spPr bwMode="auto">
          <a:xfrm>
            <a:off x="0" y="6900863"/>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p>
            <a:endParaRPr lang="en-US"/>
          </a:p>
        </p:txBody>
      </p:sp>
      <p:pic>
        <p:nvPicPr>
          <p:cNvPr id="60421" name="Picture 5" descr="pin"/>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4800" y="381000"/>
            <a:ext cx="2971800" cy="2228850"/>
          </a:xfrm>
          <a:prstGeom prst="rect">
            <a:avLst/>
          </a:prstGeom>
          <a:noFill/>
          <a:extLst>
            <a:ext uri="{909E8E84-426E-40DD-AFC4-6F175D3DCCD1}">
              <a14:hiddenFill xmlns:a14="http://schemas.microsoft.com/office/drawing/2010/main" xmlns="">
                <a:solidFill>
                  <a:srgbClr val="FFFFFF"/>
                </a:solidFill>
              </a14:hiddenFill>
            </a:ext>
          </a:extLst>
        </p:spPr>
      </p:pic>
      <p:pic>
        <p:nvPicPr>
          <p:cNvPr id="60423" name="Picture 7" descr="collide"/>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362200" y="2133600"/>
            <a:ext cx="3581400" cy="2686050"/>
          </a:xfrm>
          <a:prstGeom prst="rect">
            <a:avLst/>
          </a:prstGeom>
          <a:noFill/>
          <a:extLst>
            <a:ext uri="{909E8E84-426E-40DD-AFC4-6F175D3DCCD1}">
              <a14:hiddenFill xmlns:a14="http://schemas.microsoft.com/office/drawing/2010/main" xmlns="">
                <a:solidFill>
                  <a:srgbClr val="FFFFFF"/>
                </a:solidFill>
              </a14:hiddenFill>
            </a:ext>
          </a:extLst>
        </p:spPr>
      </p:pic>
      <p:pic>
        <p:nvPicPr>
          <p:cNvPr id="60425" name="Picture 9" descr="fir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029200" y="3657600"/>
            <a:ext cx="3733800" cy="280035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3733800" y="914400"/>
            <a:ext cx="4366901" cy="584775"/>
          </a:xfrm>
          <a:prstGeom prst="rect">
            <a:avLst/>
          </a:prstGeom>
          <a:noFill/>
        </p:spPr>
        <p:txBody>
          <a:bodyPr wrap="none" rtlCol="0">
            <a:spAutoFit/>
          </a:bodyPr>
          <a:lstStyle/>
          <a:p>
            <a:r>
              <a:rPr lang="en-US" sz="3200" dirty="0" smtClean="0"/>
              <a:t>In a rear end collision….</a:t>
            </a:r>
            <a:endParaRPr lang="en-US" sz="3200" dirty="0"/>
          </a:p>
        </p:txBody>
      </p:sp>
      <p:sp>
        <p:nvSpPr>
          <p:cNvPr id="3" name="TextBox 2"/>
          <p:cNvSpPr txBox="1"/>
          <p:nvPr/>
        </p:nvSpPr>
        <p:spPr>
          <a:xfrm>
            <a:off x="685800" y="5257800"/>
            <a:ext cx="3129383" cy="707886"/>
          </a:xfrm>
          <a:prstGeom prst="rect">
            <a:avLst/>
          </a:prstGeom>
          <a:noFill/>
        </p:spPr>
        <p:txBody>
          <a:bodyPr wrap="none" rtlCol="0">
            <a:spAutoFit/>
          </a:bodyPr>
          <a:lstStyle/>
          <a:p>
            <a:r>
              <a:rPr lang="en-US" sz="4000" i="1" dirty="0" smtClean="0">
                <a:solidFill>
                  <a:srgbClr val="FF0000"/>
                </a:solidFill>
                <a:effectLst>
                  <a:outerShdw blurRad="38100" dist="38100" dir="2700000" algn="tl">
                    <a:srgbClr val="000000">
                      <a:alpha val="43137"/>
                    </a:srgbClr>
                  </a:outerShdw>
                </a:effectLst>
              </a:rPr>
              <a:t>A fiery death?</a:t>
            </a:r>
            <a:endParaRPr lang="en-US" sz="4000" i="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130814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421"/>
                                        </p:tgtEl>
                                        <p:attrNameLst>
                                          <p:attrName>style.visibility</p:attrName>
                                        </p:attrNameLst>
                                      </p:cBhvr>
                                      <p:to>
                                        <p:strVal val="visible"/>
                                      </p:to>
                                    </p:set>
                                    <p:animEffect transition="in" filter="fade">
                                      <p:cBhvr>
                                        <p:cTn id="7" dur="1250"/>
                                        <p:tgtEl>
                                          <p:spTgt spid="604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0423"/>
                                        </p:tgtEl>
                                        <p:attrNameLst>
                                          <p:attrName>style.visibility</p:attrName>
                                        </p:attrNameLst>
                                      </p:cBhvr>
                                      <p:to>
                                        <p:strVal val="visible"/>
                                      </p:to>
                                    </p:set>
                                    <p:animEffect transition="in" filter="fade">
                                      <p:cBhvr>
                                        <p:cTn id="12" dur="1250"/>
                                        <p:tgtEl>
                                          <p:spTgt spid="604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0425"/>
                                        </p:tgtEl>
                                        <p:attrNameLst>
                                          <p:attrName>style.visibility</p:attrName>
                                        </p:attrNameLst>
                                      </p:cBhvr>
                                      <p:to>
                                        <p:strVal val="visible"/>
                                      </p:to>
                                    </p:set>
                                    <p:animEffect transition="in" filter="fade">
                                      <p:cBhvr>
                                        <p:cTn id="17" dur="1250"/>
                                        <p:tgtEl>
                                          <p:spTgt spid="6042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371600" y="0"/>
            <a:ext cx="7772400" cy="1143000"/>
          </a:xfrm>
        </p:spPr>
        <p:txBody>
          <a:bodyPr/>
          <a:lstStyle/>
          <a:p>
            <a:r>
              <a:rPr lang="en-US" sz="3200"/>
              <a:t>What was life worth in 1971?</a:t>
            </a:r>
            <a:br>
              <a:rPr lang="en-US" sz="3200"/>
            </a:br>
            <a:r>
              <a:rPr lang="en-US" sz="3200"/>
              <a:t>The Ford Cost-Benefit Analysis</a:t>
            </a:r>
          </a:p>
        </p:txBody>
      </p:sp>
      <p:sp>
        <p:nvSpPr>
          <p:cNvPr id="40963" name="Rectangle 3"/>
          <p:cNvSpPr>
            <a:spLocks noGrp="1" noChangeArrowheads="1"/>
          </p:cNvSpPr>
          <p:nvPr>
            <p:ph type="body" idx="1"/>
          </p:nvPr>
        </p:nvSpPr>
        <p:spPr/>
        <p:txBody>
          <a:bodyPr/>
          <a:lstStyle/>
          <a:p>
            <a:r>
              <a:rPr lang="en-US" b="1" u="sng">
                <a:solidFill>
                  <a:srgbClr val="990000"/>
                </a:solidFill>
                <a:effectLst>
                  <a:outerShdw blurRad="38100" dist="38100" dir="2700000" algn="tl">
                    <a:srgbClr val="C0C0C0"/>
                  </a:outerShdw>
                </a:effectLst>
                <a:cs typeface="Times New Roman" pitchFamily="18" charset="0"/>
              </a:rPr>
              <a:t>Component</a:t>
            </a:r>
            <a:r>
              <a:rPr lang="en-US" b="1">
                <a:solidFill>
                  <a:srgbClr val="990000"/>
                </a:solidFill>
                <a:effectLst>
                  <a:outerShdw blurRad="38100" dist="38100" dir="2700000" algn="tl">
                    <a:srgbClr val="C0C0C0"/>
                  </a:outerShdw>
                </a:effectLst>
                <a:cs typeface="Times New Roman" pitchFamily="18" charset="0"/>
              </a:rPr>
              <a:t>                               </a:t>
            </a:r>
            <a:r>
              <a:rPr lang="en-US" b="1" u="sng">
                <a:solidFill>
                  <a:srgbClr val="990000"/>
                </a:solidFill>
                <a:effectLst>
                  <a:outerShdw blurRad="38100" dist="38100" dir="2700000" algn="tl">
                    <a:srgbClr val="C0C0C0"/>
                  </a:outerShdw>
                </a:effectLst>
                <a:cs typeface="Times New Roman" pitchFamily="18" charset="0"/>
              </a:rPr>
              <a:t>1971 Costs</a:t>
            </a:r>
            <a:r>
              <a:rPr lang="en-US" b="1">
                <a:solidFill>
                  <a:srgbClr val="990000"/>
                </a:solidFill>
                <a:effectLst>
                  <a:outerShdw blurRad="38100" dist="38100" dir="2700000" algn="tl">
                    <a:srgbClr val="C0C0C0"/>
                  </a:outerShdw>
                </a:effectLst>
              </a:rPr>
              <a:t> </a:t>
            </a:r>
          </a:p>
          <a:p>
            <a:r>
              <a:rPr lang="en-US" b="1">
                <a:solidFill>
                  <a:srgbClr val="990000"/>
                </a:solidFill>
                <a:effectLst>
                  <a:outerShdw blurRad="38100" dist="38100" dir="2700000" algn="tl">
                    <a:srgbClr val="C0C0C0"/>
                  </a:outerShdw>
                </a:effectLst>
                <a:cs typeface="Times New Roman" pitchFamily="18" charset="0"/>
              </a:rPr>
              <a:t>Future Productivity Losses</a:t>
            </a:r>
            <a:r>
              <a:rPr lang="en-US" b="1">
                <a:solidFill>
                  <a:srgbClr val="990000"/>
                </a:solidFill>
                <a:effectLst>
                  <a:outerShdw blurRad="38100" dist="38100" dir="2700000" algn="tl">
                    <a:srgbClr val="C0C0C0"/>
                  </a:outerShdw>
                </a:effectLst>
              </a:rPr>
              <a:t> </a:t>
            </a:r>
            <a:r>
              <a:rPr lang="en-US" b="1">
                <a:solidFill>
                  <a:srgbClr val="990000"/>
                </a:solidFill>
                <a:effectLst>
                  <a:outerShdw blurRad="38100" dist="38100" dir="2700000" algn="tl">
                    <a:srgbClr val="C0C0C0"/>
                  </a:outerShdw>
                </a:effectLst>
                <a:cs typeface="Times New Roman" pitchFamily="18" charset="0"/>
              </a:rPr>
              <a:t>                   </a:t>
            </a:r>
          </a:p>
          <a:p>
            <a:pPr lvl="1"/>
            <a:r>
              <a:rPr lang="en-US" b="1">
                <a:solidFill>
                  <a:srgbClr val="990000"/>
                </a:solidFill>
                <a:effectLst>
                  <a:outerShdw blurRad="38100" dist="38100" dir="2700000" algn="tl">
                    <a:srgbClr val="C0C0C0"/>
                  </a:outerShdw>
                </a:effectLst>
                <a:cs typeface="Times New Roman" pitchFamily="18" charset="0"/>
              </a:rPr>
              <a:t>Direct                                             $132,000      Indirect                                            $41,300</a:t>
            </a:r>
          </a:p>
          <a:p>
            <a:pPr lvl="1"/>
            <a:r>
              <a:rPr lang="en-US" b="1">
                <a:solidFill>
                  <a:srgbClr val="990000"/>
                </a:solidFill>
                <a:effectLst>
                  <a:outerShdw blurRad="38100" dist="38100" dir="2700000" algn="tl">
                    <a:srgbClr val="C0C0C0"/>
                  </a:outerShdw>
                </a:effectLst>
                <a:cs typeface="Times New Roman" pitchFamily="18" charset="0"/>
              </a:rPr>
              <a:t>Medical Costs                     </a:t>
            </a:r>
          </a:p>
          <a:p>
            <a:pPr lvl="2"/>
            <a:r>
              <a:rPr lang="en-US" b="1">
                <a:solidFill>
                  <a:srgbClr val="990000"/>
                </a:solidFill>
                <a:effectLst>
                  <a:outerShdw blurRad="38100" dist="38100" dir="2700000" algn="tl">
                    <a:srgbClr val="C0C0C0"/>
                  </a:outerShdw>
                </a:effectLst>
                <a:cs typeface="Times New Roman" pitchFamily="18" charset="0"/>
              </a:rPr>
              <a:t>Hospital    $700            </a:t>
            </a:r>
          </a:p>
          <a:p>
            <a:pPr lvl="2"/>
            <a:r>
              <a:rPr lang="en-US" b="1">
                <a:solidFill>
                  <a:srgbClr val="990000"/>
                </a:solidFill>
                <a:effectLst>
                  <a:outerShdw blurRad="38100" dist="38100" dir="2700000" algn="tl">
                    <a:srgbClr val="C0C0C0"/>
                  </a:outerShdw>
                </a:effectLst>
                <a:cs typeface="Times New Roman" pitchFamily="18" charset="0"/>
              </a:rPr>
              <a:t>Other       </a:t>
            </a:r>
            <a:r>
              <a:rPr lang="en-US" b="1" u="sng">
                <a:solidFill>
                  <a:srgbClr val="990000"/>
                </a:solidFill>
                <a:effectLst>
                  <a:outerShdw blurRad="38100" dist="38100" dir="2700000" algn="tl">
                    <a:srgbClr val="C0C0C0"/>
                  </a:outerShdw>
                </a:effectLst>
                <a:cs typeface="Times New Roman" pitchFamily="18" charset="0"/>
              </a:rPr>
              <a:t> $ 425</a:t>
            </a:r>
          </a:p>
          <a:p>
            <a:pPr lvl="2"/>
            <a:r>
              <a:rPr lang="en-US" b="1">
                <a:solidFill>
                  <a:srgbClr val="990000"/>
                </a:solidFill>
                <a:effectLst>
                  <a:outerShdw blurRad="38100" dist="38100" dir="2700000" algn="tl">
                    <a:srgbClr val="C0C0C0"/>
                  </a:outerShdw>
                </a:effectLst>
                <a:cs typeface="Times New Roman" pitchFamily="18" charset="0"/>
              </a:rPr>
              <a:t>Total				        $1,125</a:t>
            </a:r>
          </a:p>
        </p:txBody>
      </p:sp>
    </p:spTree>
    <p:extLst>
      <p:ext uri="{BB962C8B-B14F-4D97-AF65-F5344CB8AC3E}">
        <p14:creationId xmlns:p14="http://schemas.microsoft.com/office/powerpoint/2010/main" xmlns="" val="2066831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Effect transition="in" filter="barn(inVertical)">
                                      <p:cBhvr>
                                        <p:cTn id="7" dur="500"/>
                                        <p:tgtEl>
                                          <p:spTgt spid="409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40963">
                                            <p:txEl>
                                              <p:pRg st="0" end="0"/>
                                            </p:txEl>
                                          </p:spTgt>
                                        </p:tgtEl>
                                        <p:attrNameLst>
                                          <p:attrName>style.visibility</p:attrName>
                                        </p:attrNameLst>
                                      </p:cBhvr>
                                      <p:to>
                                        <p:strVal val="visible"/>
                                      </p:to>
                                    </p:set>
                                    <p:anim calcmode="lin" valueType="num">
                                      <p:cBhvr>
                                        <p:cTn id="12" dur="1000" fill="hold"/>
                                        <p:tgtEl>
                                          <p:spTgt spid="40963">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40963">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4096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4096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15" presetClass="entr" presetSubtype="0" fill="hold" grpId="0" nodeType="clickEffect">
                                  <p:stCondLst>
                                    <p:cond delay="0"/>
                                  </p:stCondLst>
                                  <p:childTnLst>
                                    <p:set>
                                      <p:cBhvr>
                                        <p:cTn id="19" dur="1" fill="hold">
                                          <p:stCondLst>
                                            <p:cond delay="0"/>
                                          </p:stCondLst>
                                        </p:cTn>
                                        <p:tgtEl>
                                          <p:spTgt spid="40963">
                                            <p:txEl>
                                              <p:pRg st="1" end="1"/>
                                            </p:txEl>
                                          </p:spTgt>
                                        </p:tgtEl>
                                        <p:attrNameLst>
                                          <p:attrName>style.visibility</p:attrName>
                                        </p:attrNameLst>
                                      </p:cBhvr>
                                      <p:to>
                                        <p:strVal val="visible"/>
                                      </p:to>
                                    </p:set>
                                    <p:anim calcmode="lin" valueType="num">
                                      <p:cBhvr>
                                        <p:cTn id="20" dur="1000" fill="hold"/>
                                        <p:tgtEl>
                                          <p:spTgt spid="40963">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40963">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4096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3" dur="1000" fill="hold"/>
                                        <p:tgtEl>
                                          <p:spTgt spid="4096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15" presetClass="entr" presetSubtype="0" fill="hold" grpId="0" nodeType="clickEffect">
                                  <p:stCondLst>
                                    <p:cond delay="0"/>
                                  </p:stCondLst>
                                  <p:childTnLst>
                                    <p:set>
                                      <p:cBhvr>
                                        <p:cTn id="27" dur="1" fill="hold">
                                          <p:stCondLst>
                                            <p:cond delay="0"/>
                                          </p:stCondLst>
                                        </p:cTn>
                                        <p:tgtEl>
                                          <p:spTgt spid="40963">
                                            <p:txEl>
                                              <p:pRg st="2" end="2"/>
                                            </p:txEl>
                                          </p:spTgt>
                                        </p:tgtEl>
                                        <p:attrNameLst>
                                          <p:attrName>style.visibility</p:attrName>
                                        </p:attrNameLst>
                                      </p:cBhvr>
                                      <p:to>
                                        <p:strVal val="visible"/>
                                      </p:to>
                                    </p:set>
                                    <p:anim calcmode="lin" valueType="num">
                                      <p:cBhvr>
                                        <p:cTn id="28" dur="1000" fill="hold"/>
                                        <p:tgtEl>
                                          <p:spTgt spid="40963">
                                            <p:txEl>
                                              <p:pRg st="2" end="2"/>
                                            </p:txEl>
                                          </p:spTgt>
                                        </p:tgtEl>
                                        <p:attrNameLst>
                                          <p:attrName>ppt_w</p:attrName>
                                        </p:attrNameLst>
                                      </p:cBhvr>
                                      <p:tavLst>
                                        <p:tav tm="0">
                                          <p:val>
                                            <p:fltVal val="0"/>
                                          </p:val>
                                        </p:tav>
                                        <p:tav tm="100000">
                                          <p:val>
                                            <p:strVal val="#ppt_w"/>
                                          </p:val>
                                        </p:tav>
                                      </p:tavLst>
                                    </p:anim>
                                    <p:anim calcmode="lin" valueType="num">
                                      <p:cBhvr>
                                        <p:cTn id="29" dur="1000" fill="hold"/>
                                        <p:tgtEl>
                                          <p:spTgt spid="40963">
                                            <p:txEl>
                                              <p:pRg st="2" end="2"/>
                                            </p:txEl>
                                          </p:spTgt>
                                        </p:tgtEl>
                                        <p:attrNameLst>
                                          <p:attrName>ppt_h</p:attrName>
                                        </p:attrNameLst>
                                      </p:cBhvr>
                                      <p:tavLst>
                                        <p:tav tm="0">
                                          <p:val>
                                            <p:fltVal val="0"/>
                                          </p:val>
                                        </p:tav>
                                        <p:tav tm="100000">
                                          <p:val>
                                            <p:strVal val="#ppt_h"/>
                                          </p:val>
                                        </p:tav>
                                      </p:tavLst>
                                    </p:anim>
                                    <p:anim calcmode="lin" valueType="num">
                                      <p:cBhvr>
                                        <p:cTn id="30" dur="1000" fill="hold"/>
                                        <p:tgtEl>
                                          <p:spTgt spid="4096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40963">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15" presetClass="entr" presetSubtype="0" fill="hold" grpId="0" nodeType="clickEffect">
                                  <p:stCondLst>
                                    <p:cond delay="0"/>
                                  </p:stCondLst>
                                  <p:childTnLst>
                                    <p:set>
                                      <p:cBhvr>
                                        <p:cTn id="35" dur="1" fill="hold">
                                          <p:stCondLst>
                                            <p:cond delay="0"/>
                                          </p:stCondLst>
                                        </p:cTn>
                                        <p:tgtEl>
                                          <p:spTgt spid="40963">
                                            <p:txEl>
                                              <p:pRg st="3" end="3"/>
                                            </p:txEl>
                                          </p:spTgt>
                                        </p:tgtEl>
                                        <p:attrNameLst>
                                          <p:attrName>style.visibility</p:attrName>
                                        </p:attrNameLst>
                                      </p:cBhvr>
                                      <p:to>
                                        <p:strVal val="visible"/>
                                      </p:to>
                                    </p:set>
                                    <p:anim calcmode="lin" valueType="num">
                                      <p:cBhvr>
                                        <p:cTn id="36" dur="1000" fill="hold"/>
                                        <p:tgtEl>
                                          <p:spTgt spid="40963">
                                            <p:txEl>
                                              <p:pRg st="3" end="3"/>
                                            </p:txEl>
                                          </p:spTgt>
                                        </p:tgtEl>
                                        <p:attrNameLst>
                                          <p:attrName>ppt_w</p:attrName>
                                        </p:attrNameLst>
                                      </p:cBhvr>
                                      <p:tavLst>
                                        <p:tav tm="0">
                                          <p:val>
                                            <p:fltVal val="0"/>
                                          </p:val>
                                        </p:tav>
                                        <p:tav tm="100000">
                                          <p:val>
                                            <p:strVal val="#ppt_w"/>
                                          </p:val>
                                        </p:tav>
                                      </p:tavLst>
                                    </p:anim>
                                    <p:anim calcmode="lin" valueType="num">
                                      <p:cBhvr>
                                        <p:cTn id="37" dur="1000" fill="hold"/>
                                        <p:tgtEl>
                                          <p:spTgt spid="40963">
                                            <p:txEl>
                                              <p:pRg st="3" end="3"/>
                                            </p:txEl>
                                          </p:spTgt>
                                        </p:tgtEl>
                                        <p:attrNameLst>
                                          <p:attrName>ppt_h</p:attrName>
                                        </p:attrNameLst>
                                      </p:cBhvr>
                                      <p:tavLst>
                                        <p:tav tm="0">
                                          <p:val>
                                            <p:fltVal val="0"/>
                                          </p:val>
                                        </p:tav>
                                        <p:tav tm="100000">
                                          <p:val>
                                            <p:strVal val="#ppt_h"/>
                                          </p:val>
                                        </p:tav>
                                      </p:tavLst>
                                    </p:anim>
                                    <p:anim calcmode="lin" valueType="num">
                                      <p:cBhvr>
                                        <p:cTn id="38" dur="1000" fill="hold"/>
                                        <p:tgtEl>
                                          <p:spTgt spid="40963">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9" dur="1000" fill="hold"/>
                                        <p:tgtEl>
                                          <p:spTgt spid="40963">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15" presetClass="entr" presetSubtype="0" fill="hold" grpId="0" nodeType="clickEffect">
                                  <p:stCondLst>
                                    <p:cond delay="0"/>
                                  </p:stCondLst>
                                  <p:childTnLst>
                                    <p:set>
                                      <p:cBhvr>
                                        <p:cTn id="43" dur="1" fill="hold">
                                          <p:stCondLst>
                                            <p:cond delay="0"/>
                                          </p:stCondLst>
                                        </p:cTn>
                                        <p:tgtEl>
                                          <p:spTgt spid="40963">
                                            <p:txEl>
                                              <p:pRg st="4" end="4"/>
                                            </p:txEl>
                                          </p:spTgt>
                                        </p:tgtEl>
                                        <p:attrNameLst>
                                          <p:attrName>style.visibility</p:attrName>
                                        </p:attrNameLst>
                                      </p:cBhvr>
                                      <p:to>
                                        <p:strVal val="visible"/>
                                      </p:to>
                                    </p:set>
                                    <p:anim calcmode="lin" valueType="num">
                                      <p:cBhvr>
                                        <p:cTn id="44" dur="1000" fill="hold"/>
                                        <p:tgtEl>
                                          <p:spTgt spid="40963">
                                            <p:txEl>
                                              <p:pRg st="4" end="4"/>
                                            </p:txEl>
                                          </p:spTgt>
                                        </p:tgtEl>
                                        <p:attrNameLst>
                                          <p:attrName>ppt_w</p:attrName>
                                        </p:attrNameLst>
                                      </p:cBhvr>
                                      <p:tavLst>
                                        <p:tav tm="0">
                                          <p:val>
                                            <p:fltVal val="0"/>
                                          </p:val>
                                        </p:tav>
                                        <p:tav tm="100000">
                                          <p:val>
                                            <p:strVal val="#ppt_w"/>
                                          </p:val>
                                        </p:tav>
                                      </p:tavLst>
                                    </p:anim>
                                    <p:anim calcmode="lin" valueType="num">
                                      <p:cBhvr>
                                        <p:cTn id="45" dur="1000" fill="hold"/>
                                        <p:tgtEl>
                                          <p:spTgt spid="40963">
                                            <p:txEl>
                                              <p:pRg st="4" end="4"/>
                                            </p:txEl>
                                          </p:spTgt>
                                        </p:tgtEl>
                                        <p:attrNameLst>
                                          <p:attrName>ppt_h</p:attrName>
                                        </p:attrNameLst>
                                      </p:cBhvr>
                                      <p:tavLst>
                                        <p:tav tm="0">
                                          <p:val>
                                            <p:fltVal val="0"/>
                                          </p:val>
                                        </p:tav>
                                        <p:tav tm="100000">
                                          <p:val>
                                            <p:strVal val="#ppt_h"/>
                                          </p:val>
                                        </p:tav>
                                      </p:tavLst>
                                    </p:anim>
                                    <p:anim calcmode="lin" valueType="num">
                                      <p:cBhvr>
                                        <p:cTn id="46" dur="1000" fill="hold"/>
                                        <p:tgtEl>
                                          <p:spTgt spid="40963">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47" dur="1000" fill="hold"/>
                                        <p:tgtEl>
                                          <p:spTgt spid="40963">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15" presetClass="entr" presetSubtype="0" fill="hold" grpId="0" nodeType="clickEffect">
                                  <p:stCondLst>
                                    <p:cond delay="0"/>
                                  </p:stCondLst>
                                  <p:childTnLst>
                                    <p:set>
                                      <p:cBhvr>
                                        <p:cTn id="51" dur="1" fill="hold">
                                          <p:stCondLst>
                                            <p:cond delay="0"/>
                                          </p:stCondLst>
                                        </p:cTn>
                                        <p:tgtEl>
                                          <p:spTgt spid="40963">
                                            <p:txEl>
                                              <p:pRg st="5" end="5"/>
                                            </p:txEl>
                                          </p:spTgt>
                                        </p:tgtEl>
                                        <p:attrNameLst>
                                          <p:attrName>style.visibility</p:attrName>
                                        </p:attrNameLst>
                                      </p:cBhvr>
                                      <p:to>
                                        <p:strVal val="visible"/>
                                      </p:to>
                                    </p:set>
                                    <p:anim calcmode="lin" valueType="num">
                                      <p:cBhvr>
                                        <p:cTn id="52" dur="1000" fill="hold"/>
                                        <p:tgtEl>
                                          <p:spTgt spid="40963">
                                            <p:txEl>
                                              <p:pRg st="5" end="5"/>
                                            </p:txEl>
                                          </p:spTgt>
                                        </p:tgtEl>
                                        <p:attrNameLst>
                                          <p:attrName>ppt_w</p:attrName>
                                        </p:attrNameLst>
                                      </p:cBhvr>
                                      <p:tavLst>
                                        <p:tav tm="0">
                                          <p:val>
                                            <p:fltVal val="0"/>
                                          </p:val>
                                        </p:tav>
                                        <p:tav tm="100000">
                                          <p:val>
                                            <p:strVal val="#ppt_w"/>
                                          </p:val>
                                        </p:tav>
                                      </p:tavLst>
                                    </p:anim>
                                    <p:anim calcmode="lin" valueType="num">
                                      <p:cBhvr>
                                        <p:cTn id="53" dur="1000" fill="hold"/>
                                        <p:tgtEl>
                                          <p:spTgt spid="40963">
                                            <p:txEl>
                                              <p:pRg st="5" end="5"/>
                                            </p:txEl>
                                          </p:spTgt>
                                        </p:tgtEl>
                                        <p:attrNameLst>
                                          <p:attrName>ppt_h</p:attrName>
                                        </p:attrNameLst>
                                      </p:cBhvr>
                                      <p:tavLst>
                                        <p:tav tm="0">
                                          <p:val>
                                            <p:fltVal val="0"/>
                                          </p:val>
                                        </p:tav>
                                        <p:tav tm="100000">
                                          <p:val>
                                            <p:strVal val="#ppt_h"/>
                                          </p:val>
                                        </p:tav>
                                      </p:tavLst>
                                    </p:anim>
                                    <p:anim calcmode="lin" valueType="num">
                                      <p:cBhvr>
                                        <p:cTn id="54" dur="1000" fill="hold"/>
                                        <p:tgtEl>
                                          <p:spTgt spid="40963">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55" dur="1000" fill="hold"/>
                                        <p:tgtEl>
                                          <p:spTgt spid="40963">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15" presetClass="entr" presetSubtype="0" fill="hold" grpId="0" nodeType="clickEffect">
                                  <p:stCondLst>
                                    <p:cond delay="0"/>
                                  </p:stCondLst>
                                  <p:childTnLst>
                                    <p:set>
                                      <p:cBhvr>
                                        <p:cTn id="59" dur="1" fill="hold">
                                          <p:stCondLst>
                                            <p:cond delay="0"/>
                                          </p:stCondLst>
                                        </p:cTn>
                                        <p:tgtEl>
                                          <p:spTgt spid="40963">
                                            <p:txEl>
                                              <p:pRg st="6" end="6"/>
                                            </p:txEl>
                                          </p:spTgt>
                                        </p:tgtEl>
                                        <p:attrNameLst>
                                          <p:attrName>style.visibility</p:attrName>
                                        </p:attrNameLst>
                                      </p:cBhvr>
                                      <p:to>
                                        <p:strVal val="visible"/>
                                      </p:to>
                                    </p:set>
                                    <p:anim calcmode="lin" valueType="num">
                                      <p:cBhvr>
                                        <p:cTn id="60" dur="1000" fill="hold"/>
                                        <p:tgtEl>
                                          <p:spTgt spid="40963">
                                            <p:txEl>
                                              <p:pRg st="6" end="6"/>
                                            </p:txEl>
                                          </p:spTgt>
                                        </p:tgtEl>
                                        <p:attrNameLst>
                                          <p:attrName>ppt_w</p:attrName>
                                        </p:attrNameLst>
                                      </p:cBhvr>
                                      <p:tavLst>
                                        <p:tav tm="0">
                                          <p:val>
                                            <p:fltVal val="0"/>
                                          </p:val>
                                        </p:tav>
                                        <p:tav tm="100000">
                                          <p:val>
                                            <p:strVal val="#ppt_w"/>
                                          </p:val>
                                        </p:tav>
                                      </p:tavLst>
                                    </p:anim>
                                    <p:anim calcmode="lin" valueType="num">
                                      <p:cBhvr>
                                        <p:cTn id="61" dur="1000" fill="hold"/>
                                        <p:tgtEl>
                                          <p:spTgt spid="40963">
                                            <p:txEl>
                                              <p:pRg st="6" end="6"/>
                                            </p:txEl>
                                          </p:spTgt>
                                        </p:tgtEl>
                                        <p:attrNameLst>
                                          <p:attrName>ppt_h</p:attrName>
                                        </p:attrNameLst>
                                      </p:cBhvr>
                                      <p:tavLst>
                                        <p:tav tm="0">
                                          <p:val>
                                            <p:fltVal val="0"/>
                                          </p:val>
                                        </p:tav>
                                        <p:tav tm="100000">
                                          <p:val>
                                            <p:strVal val="#ppt_h"/>
                                          </p:val>
                                        </p:tav>
                                      </p:tavLst>
                                    </p:anim>
                                    <p:anim calcmode="lin" valueType="num">
                                      <p:cBhvr>
                                        <p:cTn id="62" dur="1000" fill="hold"/>
                                        <p:tgtEl>
                                          <p:spTgt spid="40963">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63" dur="1000" fill="hold"/>
                                        <p:tgtEl>
                                          <p:spTgt spid="40963">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autoUpdateAnimBg="0"/>
      <p:bldP spid="40963" grpId="0" build="p" bldLvl="5"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1026"/>
          <p:cNvSpPr>
            <a:spLocks noGrp="1" noChangeArrowheads="1"/>
          </p:cNvSpPr>
          <p:nvPr>
            <p:ph type="title"/>
          </p:nvPr>
        </p:nvSpPr>
        <p:spPr/>
        <p:txBody>
          <a:bodyPr/>
          <a:lstStyle/>
          <a:p>
            <a:r>
              <a:rPr lang="en-US" sz="4000"/>
              <a:t>What is life worth in 1971? Cont’d</a:t>
            </a:r>
          </a:p>
        </p:txBody>
      </p:sp>
      <p:sp>
        <p:nvSpPr>
          <p:cNvPr id="41987" name="Rectangle 1027"/>
          <p:cNvSpPr>
            <a:spLocks noGrp="1" noChangeArrowheads="1"/>
          </p:cNvSpPr>
          <p:nvPr>
            <p:ph type="body" idx="1"/>
          </p:nvPr>
        </p:nvSpPr>
        <p:spPr/>
        <p:txBody>
          <a:bodyPr/>
          <a:lstStyle/>
          <a:p>
            <a:pPr>
              <a:lnSpc>
                <a:spcPct val="90000"/>
              </a:lnSpc>
            </a:pPr>
            <a:r>
              <a:rPr lang="en-US" sz="2800" b="1">
                <a:solidFill>
                  <a:srgbClr val="990000"/>
                </a:solidFill>
                <a:effectLst>
                  <a:outerShdw blurRad="38100" dist="38100" dir="2700000" algn="tl">
                    <a:srgbClr val="C0C0C0"/>
                  </a:outerShdw>
                </a:effectLst>
                <a:cs typeface="Times New Roman" pitchFamily="18" charset="0"/>
              </a:rPr>
              <a:t>Property Damage                                 $ 1,500</a:t>
            </a:r>
          </a:p>
          <a:p>
            <a:pPr>
              <a:lnSpc>
                <a:spcPct val="90000"/>
              </a:lnSpc>
            </a:pPr>
            <a:r>
              <a:rPr lang="en-US" sz="2800" b="1">
                <a:solidFill>
                  <a:srgbClr val="990000"/>
                </a:solidFill>
                <a:effectLst>
                  <a:outerShdw blurRad="38100" dist="38100" dir="2700000" algn="tl">
                    <a:srgbClr val="C0C0C0"/>
                  </a:outerShdw>
                </a:effectLst>
                <a:cs typeface="Times New Roman" pitchFamily="18" charset="0"/>
              </a:rPr>
              <a:t>Insurance Administration                   $ 4,700</a:t>
            </a:r>
          </a:p>
          <a:p>
            <a:pPr>
              <a:lnSpc>
                <a:spcPct val="90000"/>
              </a:lnSpc>
            </a:pPr>
            <a:r>
              <a:rPr lang="en-US" sz="2800" b="1">
                <a:solidFill>
                  <a:srgbClr val="990000"/>
                </a:solidFill>
                <a:effectLst>
                  <a:outerShdw blurRad="38100" dist="38100" dir="2700000" algn="tl">
                    <a:srgbClr val="C0C0C0"/>
                  </a:outerShdw>
                </a:effectLst>
                <a:cs typeface="Times New Roman" pitchFamily="18" charset="0"/>
              </a:rPr>
              <a:t>Legal and Court                                    $3,000</a:t>
            </a:r>
          </a:p>
          <a:p>
            <a:pPr>
              <a:lnSpc>
                <a:spcPct val="90000"/>
              </a:lnSpc>
            </a:pPr>
            <a:r>
              <a:rPr lang="en-US" sz="2800" b="1">
                <a:solidFill>
                  <a:srgbClr val="990000"/>
                </a:solidFill>
                <a:effectLst>
                  <a:outerShdw blurRad="38100" dist="38100" dir="2700000" algn="tl">
                    <a:srgbClr val="C0C0C0"/>
                  </a:outerShdw>
                </a:effectLst>
                <a:cs typeface="Times New Roman" pitchFamily="18" charset="0"/>
              </a:rPr>
              <a:t>Employer Losses                                  $ 1,000</a:t>
            </a:r>
          </a:p>
          <a:p>
            <a:pPr>
              <a:lnSpc>
                <a:spcPct val="90000"/>
              </a:lnSpc>
            </a:pPr>
            <a:r>
              <a:rPr lang="en-US" sz="2800" b="1">
                <a:solidFill>
                  <a:srgbClr val="990000"/>
                </a:solidFill>
                <a:effectLst>
                  <a:outerShdw blurRad="38100" dist="38100" dir="2700000" algn="tl">
                    <a:srgbClr val="C0C0C0"/>
                  </a:outerShdw>
                </a:effectLst>
                <a:cs typeface="Times New Roman" pitchFamily="18" charset="0"/>
              </a:rPr>
              <a:t>Victim's Pain and Suffering               $10,000</a:t>
            </a:r>
          </a:p>
          <a:p>
            <a:pPr>
              <a:lnSpc>
                <a:spcPct val="90000"/>
              </a:lnSpc>
            </a:pPr>
            <a:r>
              <a:rPr lang="en-US" sz="2800" b="1">
                <a:solidFill>
                  <a:srgbClr val="990000"/>
                </a:solidFill>
                <a:effectLst>
                  <a:outerShdw blurRad="38100" dist="38100" dir="2700000" algn="tl">
                    <a:srgbClr val="C0C0C0"/>
                  </a:outerShdw>
                </a:effectLst>
                <a:cs typeface="Times New Roman" pitchFamily="18" charset="0"/>
              </a:rPr>
              <a:t>Funeral                                                      $900</a:t>
            </a:r>
          </a:p>
          <a:p>
            <a:pPr>
              <a:lnSpc>
                <a:spcPct val="90000"/>
              </a:lnSpc>
            </a:pPr>
            <a:r>
              <a:rPr lang="en-US" sz="2800" b="1">
                <a:solidFill>
                  <a:srgbClr val="990000"/>
                </a:solidFill>
                <a:effectLst>
                  <a:outerShdw blurRad="38100" dist="38100" dir="2700000" algn="tl">
                    <a:srgbClr val="C0C0C0"/>
                  </a:outerShdw>
                </a:effectLst>
                <a:cs typeface="Times New Roman" pitchFamily="18" charset="0"/>
              </a:rPr>
              <a:t>Assets (Lost Consumption)                  $5,000</a:t>
            </a:r>
          </a:p>
          <a:p>
            <a:pPr>
              <a:lnSpc>
                <a:spcPct val="90000"/>
              </a:lnSpc>
            </a:pPr>
            <a:r>
              <a:rPr lang="en-US" sz="2800" b="1">
                <a:solidFill>
                  <a:srgbClr val="990000"/>
                </a:solidFill>
                <a:effectLst>
                  <a:outerShdw blurRad="38100" dist="38100" dir="2700000" algn="tl">
                    <a:srgbClr val="C0C0C0"/>
                  </a:outerShdw>
                </a:effectLst>
                <a:cs typeface="Times New Roman" pitchFamily="18" charset="0"/>
              </a:rPr>
              <a:t>Miscellaneous                                      </a:t>
            </a:r>
            <a:r>
              <a:rPr lang="en-US" sz="2800" b="1" u="sng">
                <a:solidFill>
                  <a:srgbClr val="990000"/>
                </a:solidFill>
                <a:effectLst>
                  <a:outerShdw blurRad="38100" dist="38100" dir="2700000" algn="tl">
                    <a:srgbClr val="C0C0C0"/>
                  </a:outerShdw>
                </a:effectLst>
                <a:cs typeface="Times New Roman" pitchFamily="18" charset="0"/>
              </a:rPr>
              <a:t>     $200 </a:t>
            </a:r>
            <a:r>
              <a:rPr lang="en-US" sz="2800" b="1">
                <a:effectLst>
                  <a:outerShdw blurRad="38100" dist="38100" dir="2700000" algn="tl">
                    <a:srgbClr val="C0C0C0"/>
                  </a:outerShdw>
                </a:effectLst>
                <a:cs typeface="Times New Roman" pitchFamily="18" charset="0"/>
              </a:rPr>
              <a:t>      </a:t>
            </a:r>
            <a:r>
              <a:rPr lang="en-US" sz="2800" b="1">
                <a:solidFill>
                  <a:srgbClr val="003300"/>
                </a:solidFill>
                <a:effectLst>
                  <a:outerShdw blurRad="38100" dist="38100" dir="2700000" algn="tl">
                    <a:srgbClr val="C0C0C0"/>
                  </a:outerShdw>
                </a:effectLst>
                <a:cs typeface="Times New Roman" pitchFamily="18" charset="0"/>
              </a:rPr>
              <a:t> </a:t>
            </a:r>
            <a:r>
              <a:rPr lang="en-US" sz="2800" b="1">
                <a:solidFill>
                  <a:srgbClr val="00CCFF"/>
                </a:solidFill>
                <a:effectLst>
                  <a:outerShdw blurRad="38100" dist="38100" dir="2700000" algn="tl">
                    <a:srgbClr val="C0C0C0"/>
                  </a:outerShdw>
                </a:effectLst>
                <a:cs typeface="Times New Roman" pitchFamily="18" charset="0"/>
              </a:rPr>
              <a:t>Total Per Fatality                            $200,725</a:t>
            </a:r>
          </a:p>
        </p:txBody>
      </p:sp>
    </p:spTree>
    <p:extLst>
      <p:ext uri="{BB962C8B-B14F-4D97-AF65-F5344CB8AC3E}">
        <p14:creationId xmlns:p14="http://schemas.microsoft.com/office/powerpoint/2010/main" xmlns="" val="13833368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additive="base">
                                        <p:cTn id="7" dur="500" fill="hold"/>
                                        <p:tgtEl>
                                          <p:spTgt spid="41986"/>
                                        </p:tgtEl>
                                        <p:attrNameLst>
                                          <p:attrName>ppt_x</p:attrName>
                                        </p:attrNameLst>
                                      </p:cBhvr>
                                      <p:tavLst>
                                        <p:tav tm="0">
                                          <p:val>
                                            <p:strVal val="0-#ppt_w/2"/>
                                          </p:val>
                                        </p:tav>
                                        <p:tav tm="100000">
                                          <p:val>
                                            <p:strVal val="#ppt_x"/>
                                          </p:val>
                                        </p:tav>
                                      </p:tavLst>
                                    </p:anim>
                                    <p:anim calcmode="lin" valueType="num">
                                      <p:cBhvr additive="base">
                                        <p:cTn id="8" dur="500" fill="hold"/>
                                        <p:tgtEl>
                                          <p:spTgt spid="41986"/>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41987">
                                            <p:txEl>
                                              <p:pRg st="0" end="0"/>
                                            </p:txEl>
                                          </p:spTgt>
                                        </p:tgtEl>
                                        <p:attrNameLst>
                                          <p:attrName>style.visibility</p:attrName>
                                        </p:attrNameLst>
                                      </p:cBhvr>
                                      <p:to>
                                        <p:strVal val="visible"/>
                                      </p:to>
                                    </p:set>
                                    <p:animEffect transition="in" filter="dissolve">
                                      <p:cBhvr>
                                        <p:cTn id="13" dur="500"/>
                                        <p:tgtEl>
                                          <p:spTgt spid="41987">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41987">
                                            <p:txEl>
                                              <p:pRg st="1" end="1"/>
                                            </p:txEl>
                                          </p:spTgt>
                                        </p:tgtEl>
                                        <p:attrNameLst>
                                          <p:attrName>style.visibility</p:attrName>
                                        </p:attrNameLst>
                                      </p:cBhvr>
                                      <p:to>
                                        <p:strVal val="visible"/>
                                      </p:to>
                                    </p:set>
                                    <p:animEffect transition="in" filter="dissolve">
                                      <p:cBhvr>
                                        <p:cTn id="18" dur="500"/>
                                        <p:tgtEl>
                                          <p:spTgt spid="41987">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41987">
                                            <p:txEl>
                                              <p:pRg st="2" end="2"/>
                                            </p:txEl>
                                          </p:spTgt>
                                        </p:tgtEl>
                                        <p:attrNameLst>
                                          <p:attrName>style.visibility</p:attrName>
                                        </p:attrNameLst>
                                      </p:cBhvr>
                                      <p:to>
                                        <p:strVal val="visible"/>
                                      </p:to>
                                    </p:set>
                                    <p:animEffect transition="in" filter="dissolve">
                                      <p:cBhvr>
                                        <p:cTn id="23" dur="500"/>
                                        <p:tgtEl>
                                          <p:spTgt spid="41987">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41987">
                                            <p:txEl>
                                              <p:pRg st="3" end="3"/>
                                            </p:txEl>
                                          </p:spTgt>
                                        </p:tgtEl>
                                        <p:attrNameLst>
                                          <p:attrName>style.visibility</p:attrName>
                                        </p:attrNameLst>
                                      </p:cBhvr>
                                      <p:to>
                                        <p:strVal val="visible"/>
                                      </p:to>
                                    </p:set>
                                    <p:animEffect transition="in" filter="dissolve">
                                      <p:cBhvr>
                                        <p:cTn id="28" dur="500"/>
                                        <p:tgtEl>
                                          <p:spTgt spid="41987">
                                            <p:txEl>
                                              <p:pRg st="3" end="3"/>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41987">
                                            <p:txEl>
                                              <p:pRg st="4" end="4"/>
                                            </p:txEl>
                                          </p:spTgt>
                                        </p:tgtEl>
                                        <p:attrNameLst>
                                          <p:attrName>style.visibility</p:attrName>
                                        </p:attrNameLst>
                                      </p:cBhvr>
                                      <p:to>
                                        <p:strVal val="visible"/>
                                      </p:to>
                                    </p:set>
                                    <p:animEffect transition="in" filter="dissolve">
                                      <p:cBhvr>
                                        <p:cTn id="33" dur="500"/>
                                        <p:tgtEl>
                                          <p:spTgt spid="41987">
                                            <p:txEl>
                                              <p:pRg st="4" end="4"/>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41987">
                                            <p:txEl>
                                              <p:pRg st="5" end="5"/>
                                            </p:txEl>
                                          </p:spTgt>
                                        </p:tgtEl>
                                        <p:attrNameLst>
                                          <p:attrName>style.visibility</p:attrName>
                                        </p:attrNameLst>
                                      </p:cBhvr>
                                      <p:to>
                                        <p:strVal val="visible"/>
                                      </p:to>
                                    </p:set>
                                    <p:animEffect transition="in" filter="dissolve">
                                      <p:cBhvr>
                                        <p:cTn id="38" dur="500"/>
                                        <p:tgtEl>
                                          <p:spTgt spid="41987">
                                            <p:txEl>
                                              <p:pRg st="5" end="5"/>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41987">
                                            <p:txEl>
                                              <p:pRg st="6" end="6"/>
                                            </p:txEl>
                                          </p:spTgt>
                                        </p:tgtEl>
                                        <p:attrNameLst>
                                          <p:attrName>style.visibility</p:attrName>
                                        </p:attrNameLst>
                                      </p:cBhvr>
                                      <p:to>
                                        <p:strVal val="visible"/>
                                      </p:to>
                                    </p:set>
                                    <p:animEffect transition="in" filter="dissolve">
                                      <p:cBhvr>
                                        <p:cTn id="43" dur="500"/>
                                        <p:tgtEl>
                                          <p:spTgt spid="41987">
                                            <p:txEl>
                                              <p:pRg st="6" end="6"/>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41987">
                                            <p:txEl>
                                              <p:pRg st="7" end="7"/>
                                            </p:txEl>
                                          </p:spTgt>
                                        </p:tgtEl>
                                        <p:attrNameLst>
                                          <p:attrName>style.visibility</p:attrName>
                                        </p:attrNameLst>
                                      </p:cBhvr>
                                      <p:to>
                                        <p:strVal val="visible"/>
                                      </p:to>
                                    </p:set>
                                    <p:animEffect transition="in" filter="dissolve">
                                      <p:cBhvr>
                                        <p:cTn id="48" dur="500"/>
                                        <p:tgtEl>
                                          <p:spTgt spid="4198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autoUpdateAnimBg="0"/>
      <p:bldP spid="41987"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b="1" dirty="0">
                <a:solidFill>
                  <a:srgbClr val="0000CC"/>
                </a:solidFill>
              </a:rPr>
              <a:t>Cost/Benefit Analysis: Recall?</a:t>
            </a:r>
          </a:p>
        </p:txBody>
      </p:sp>
      <p:sp>
        <p:nvSpPr>
          <p:cNvPr id="38915" name="Rectangle 3"/>
          <p:cNvSpPr>
            <a:spLocks noGrp="1" noChangeArrowheads="1"/>
          </p:cNvSpPr>
          <p:nvPr>
            <p:ph type="body" sz="half" idx="1"/>
          </p:nvPr>
        </p:nvSpPr>
        <p:spPr>
          <a:xfrm>
            <a:off x="609600" y="1981200"/>
            <a:ext cx="3810000" cy="4114800"/>
          </a:xfrm>
        </p:spPr>
        <p:txBody>
          <a:bodyPr/>
          <a:lstStyle/>
          <a:p>
            <a:pPr>
              <a:lnSpc>
                <a:spcPct val="80000"/>
              </a:lnSpc>
            </a:pPr>
            <a:r>
              <a:rPr lang="en-US" sz="2400" b="1" dirty="0">
                <a:solidFill>
                  <a:srgbClr val="0000CC"/>
                </a:solidFill>
                <a:effectLst>
                  <a:outerShdw blurRad="38100" dist="38100" dir="2700000" algn="tl">
                    <a:srgbClr val="C0C0C0"/>
                  </a:outerShdw>
                </a:effectLst>
              </a:rPr>
              <a:t>Benefit Analysis</a:t>
            </a:r>
          </a:p>
          <a:p>
            <a:pPr>
              <a:lnSpc>
                <a:spcPct val="80000"/>
              </a:lnSpc>
            </a:pPr>
            <a:r>
              <a:rPr lang="en-US" sz="2400" b="1" dirty="0">
                <a:solidFill>
                  <a:srgbClr val="0000CC"/>
                </a:solidFill>
                <a:effectLst>
                  <a:outerShdw blurRad="38100" dist="38100" dir="2700000" algn="tl">
                    <a:srgbClr val="C0C0C0"/>
                  </a:outerShdw>
                </a:effectLst>
              </a:rPr>
              <a:t>Savings:</a:t>
            </a:r>
          </a:p>
          <a:p>
            <a:pPr lvl="1">
              <a:lnSpc>
                <a:spcPct val="80000"/>
              </a:lnSpc>
            </a:pPr>
            <a:r>
              <a:rPr lang="en-US" sz="2000" b="1" dirty="0">
                <a:solidFill>
                  <a:srgbClr val="0000CC"/>
                </a:solidFill>
                <a:effectLst>
                  <a:outerShdw blurRad="38100" dist="38100" dir="2700000" algn="tl">
                    <a:srgbClr val="C0C0C0"/>
                  </a:outerShdw>
                </a:effectLst>
              </a:rPr>
              <a:t>180 burn deaths, 180 serious burn injuries, 2100 burned vehicles</a:t>
            </a:r>
          </a:p>
          <a:p>
            <a:pPr>
              <a:lnSpc>
                <a:spcPct val="80000"/>
              </a:lnSpc>
            </a:pPr>
            <a:r>
              <a:rPr lang="en-US" sz="2400" b="1" dirty="0">
                <a:solidFill>
                  <a:srgbClr val="0000CC"/>
                </a:solidFill>
                <a:effectLst>
                  <a:outerShdw blurRad="38100" dist="38100" dir="2700000" algn="tl">
                    <a:srgbClr val="C0C0C0"/>
                  </a:outerShdw>
                </a:effectLst>
              </a:rPr>
              <a:t>Unit Cost</a:t>
            </a:r>
          </a:p>
          <a:p>
            <a:pPr lvl="1">
              <a:lnSpc>
                <a:spcPct val="80000"/>
              </a:lnSpc>
            </a:pPr>
            <a:r>
              <a:rPr lang="en-US" sz="2000" b="1" dirty="0">
                <a:solidFill>
                  <a:srgbClr val="0000CC"/>
                </a:solidFill>
                <a:effectLst>
                  <a:outerShdw blurRad="38100" dist="38100" dir="2700000" algn="tl">
                    <a:srgbClr val="C0C0C0"/>
                  </a:outerShdw>
                </a:effectLst>
              </a:rPr>
              <a:t>$200,000 per death, $67,000 per injury, $700 per vehicle</a:t>
            </a:r>
          </a:p>
          <a:p>
            <a:pPr>
              <a:lnSpc>
                <a:spcPct val="80000"/>
              </a:lnSpc>
            </a:pPr>
            <a:r>
              <a:rPr lang="en-US" sz="2400" b="1" dirty="0">
                <a:solidFill>
                  <a:srgbClr val="0000CC"/>
                </a:solidFill>
                <a:effectLst>
                  <a:outerShdw blurRad="38100" dist="38100" dir="2700000" algn="tl">
                    <a:srgbClr val="C0C0C0"/>
                  </a:outerShdw>
                </a:effectLst>
              </a:rPr>
              <a:t>Total Benefit</a:t>
            </a:r>
          </a:p>
          <a:p>
            <a:pPr lvl="1">
              <a:lnSpc>
                <a:spcPct val="80000"/>
              </a:lnSpc>
            </a:pPr>
            <a:r>
              <a:rPr lang="en-US" sz="2000" b="1" dirty="0">
                <a:solidFill>
                  <a:srgbClr val="0000CC"/>
                </a:solidFill>
                <a:effectLst>
                  <a:outerShdw blurRad="38100" dist="38100" dir="2700000" algn="tl">
                    <a:srgbClr val="C0C0C0"/>
                  </a:outerShdw>
                </a:effectLst>
              </a:rPr>
              <a:t>(180 X $200,000) + (180 X $67,000) + (2,100 X $700) = $49.5 million</a:t>
            </a:r>
          </a:p>
          <a:p>
            <a:pPr lvl="1">
              <a:lnSpc>
                <a:spcPct val="80000"/>
              </a:lnSpc>
            </a:pPr>
            <a:endParaRPr lang="en-US" sz="2000" b="1" dirty="0">
              <a:solidFill>
                <a:srgbClr val="0000CC"/>
              </a:solidFill>
              <a:effectLst>
                <a:outerShdw blurRad="38100" dist="38100" dir="2700000" algn="tl">
                  <a:srgbClr val="C0C0C0"/>
                </a:outerShdw>
              </a:effectLst>
            </a:endParaRPr>
          </a:p>
          <a:p>
            <a:pPr>
              <a:lnSpc>
                <a:spcPct val="80000"/>
              </a:lnSpc>
            </a:pPr>
            <a:endParaRPr lang="en-US" sz="2400" dirty="0"/>
          </a:p>
          <a:p>
            <a:pPr>
              <a:lnSpc>
                <a:spcPct val="80000"/>
              </a:lnSpc>
            </a:pPr>
            <a:endParaRPr lang="en-US" sz="2400" dirty="0"/>
          </a:p>
        </p:txBody>
      </p:sp>
      <p:sp>
        <p:nvSpPr>
          <p:cNvPr id="38916" name="Rectangle 4"/>
          <p:cNvSpPr>
            <a:spLocks noGrp="1" noChangeArrowheads="1"/>
          </p:cNvSpPr>
          <p:nvPr>
            <p:ph type="body" sz="half" idx="2"/>
          </p:nvPr>
        </p:nvSpPr>
        <p:spPr/>
        <p:txBody>
          <a:bodyPr/>
          <a:lstStyle/>
          <a:p>
            <a:pPr>
              <a:lnSpc>
                <a:spcPct val="80000"/>
              </a:lnSpc>
            </a:pPr>
            <a:r>
              <a:rPr lang="en-US" sz="2400" b="1" dirty="0">
                <a:solidFill>
                  <a:schemeClr val="accent2"/>
                </a:solidFill>
                <a:effectLst>
                  <a:outerShdw blurRad="38100" dist="38100" dir="2700000" algn="tl">
                    <a:srgbClr val="C0C0C0"/>
                  </a:outerShdw>
                </a:effectLst>
              </a:rPr>
              <a:t>Cost Analysis</a:t>
            </a:r>
          </a:p>
          <a:p>
            <a:pPr>
              <a:lnSpc>
                <a:spcPct val="80000"/>
              </a:lnSpc>
            </a:pPr>
            <a:r>
              <a:rPr lang="en-US" sz="2400" b="1" dirty="0">
                <a:solidFill>
                  <a:schemeClr val="accent2"/>
                </a:solidFill>
                <a:effectLst>
                  <a:outerShdw blurRad="38100" dist="38100" dir="2700000" algn="tl">
                    <a:srgbClr val="C0C0C0"/>
                  </a:outerShdw>
                </a:effectLst>
              </a:rPr>
              <a:t>Sales</a:t>
            </a:r>
          </a:p>
          <a:p>
            <a:pPr lvl="1">
              <a:lnSpc>
                <a:spcPct val="80000"/>
              </a:lnSpc>
            </a:pPr>
            <a:r>
              <a:rPr lang="en-US" b="1" dirty="0">
                <a:solidFill>
                  <a:schemeClr val="accent2"/>
                </a:solidFill>
                <a:effectLst>
                  <a:outerShdw blurRad="38100" dist="38100" dir="2700000" algn="tl">
                    <a:srgbClr val="C0C0C0"/>
                  </a:outerShdw>
                </a:effectLst>
              </a:rPr>
              <a:t>11 million cars, 1.5 million light trucks</a:t>
            </a:r>
          </a:p>
          <a:p>
            <a:pPr>
              <a:lnSpc>
                <a:spcPct val="80000"/>
              </a:lnSpc>
            </a:pPr>
            <a:r>
              <a:rPr lang="en-US" sz="2400" b="1" dirty="0">
                <a:solidFill>
                  <a:schemeClr val="accent2"/>
                </a:solidFill>
                <a:effectLst>
                  <a:outerShdw blurRad="38100" dist="38100" dir="2700000" algn="tl">
                    <a:srgbClr val="C0C0C0"/>
                  </a:outerShdw>
                </a:effectLst>
              </a:rPr>
              <a:t>Unit Cost</a:t>
            </a:r>
          </a:p>
          <a:p>
            <a:pPr lvl="1">
              <a:lnSpc>
                <a:spcPct val="80000"/>
              </a:lnSpc>
            </a:pPr>
            <a:r>
              <a:rPr lang="en-US" b="1" dirty="0">
                <a:solidFill>
                  <a:schemeClr val="accent2"/>
                </a:solidFill>
                <a:effectLst>
                  <a:outerShdw blurRad="38100" dist="38100" dir="2700000" algn="tl">
                    <a:srgbClr val="C0C0C0"/>
                  </a:outerShdw>
                </a:effectLst>
              </a:rPr>
              <a:t>$11 per car, $11 per truck</a:t>
            </a:r>
          </a:p>
          <a:p>
            <a:pPr>
              <a:lnSpc>
                <a:spcPct val="80000"/>
              </a:lnSpc>
            </a:pPr>
            <a:r>
              <a:rPr lang="en-US" sz="2400" b="1" dirty="0">
                <a:solidFill>
                  <a:schemeClr val="accent2"/>
                </a:solidFill>
                <a:effectLst>
                  <a:outerShdw blurRad="38100" dist="38100" dir="2700000" algn="tl">
                    <a:srgbClr val="C0C0C0"/>
                  </a:outerShdw>
                </a:effectLst>
              </a:rPr>
              <a:t>Total Cost</a:t>
            </a:r>
          </a:p>
          <a:p>
            <a:pPr lvl="1">
              <a:lnSpc>
                <a:spcPct val="80000"/>
              </a:lnSpc>
            </a:pPr>
            <a:r>
              <a:rPr lang="en-US" b="1" dirty="0">
                <a:solidFill>
                  <a:schemeClr val="accent2"/>
                </a:solidFill>
                <a:effectLst>
                  <a:outerShdw blurRad="38100" dist="38100" dir="2700000" algn="tl">
                    <a:srgbClr val="C0C0C0"/>
                  </a:outerShdw>
                </a:effectLst>
              </a:rPr>
              <a:t>12.5 million X $11 = $137.5 million</a:t>
            </a:r>
          </a:p>
          <a:p>
            <a:pPr>
              <a:lnSpc>
                <a:spcPct val="80000"/>
              </a:lnSpc>
            </a:pPr>
            <a:endParaRPr lang="en-US" sz="2400" b="1" dirty="0">
              <a:solidFill>
                <a:schemeClr val="accent2"/>
              </a:solidFill>
              <a:effectLst>
                <a:outerShdw blurRad="38100" dist="38100" dir="2700000" algn="tl">
                  <a:srgbClr val="C0C0C0"/>
                </a:outerShdw>
              </a:effectLst>
            </a:endParaRPr>
          </a:p>
        </p:txBody>
      </p:sp>
    </p:spTree>
    <p:extLst>
      <p:ext uri="{BB962C8B-B14F-4D97-AF65-F5344CB8AC3E}">
        <p14:creationId xmlns:p14="http://schemas.microsoft.com/office/powerpoint/2010/main" xmlns="" val="17565490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checkerboard(across)">
                                      <p:cBhvr>
                                        <p:cTn id="7" dur="500"/>
                                        <p:tgtEl>
                                          <p:spTgt spid="389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8915">
                                            <p:txEl>
                                              <p:pRg st="0" end="0"/>
                                            </p:txEl>
                                          </p:spTgt>
                                        </p:tgtEl>
                                        <p:attrNameLst>
                                          <p:attrName>style.visibility</p:attrName>
                                        </p:attrNameLst>
                                      </p:cBhvr>
                                      <p:to>
                                        <p:strVal val="visible"/>
                                      </p:to>
                                    </p:set>
                                    <p:animEffect transition="in" filter="dissolve">
                                      <p:cBhvr>
                                        <p:cTn id="12" dur="500"/>
                                        <p:tgtEl>
                                          <p:spTgt spid="3891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8915">
                                            <p:txEl>
                                              <p:pRg st="1" end="1"/>
                                            </p:txEl>
                                          </p:spTgt>
                                        </p:tgtEl>
                                        <p:attrNameLst>
                                          <p:attrName>style.visibility</p:attrName>
                                        </p:attrNameLst>
                                      </p:cBhvr>
                                      <p:to>
                                        <p:strVal val="visible"/>
                                      </p:to>
                                    </p:set>
                                    <p:animEffect transition="in" filter="dissolve">
                                      <p:cBhvr>
                                        <p:cTn id="17" dur="500"/>
                                        <p:tgtEl>
                                          <p:spTgt spid="38915">
                                            <p:txEl>
                                              <p:pRg st="1" end="1"/>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38915">
                                            <p:txEl>
                                              <p:pRg st="2" end="2"/>
                                            </p:txEl>
                                          </p:spTgt>
                                        </p:tgtEl>
                                        <p:attrNameLst>
                                          <p:attrName>style.visibility</p:attrName>
                                        </p:attrNameLst>
                                      </p:cBhvr>
                                      <p:to>
                                        <p:strVal val="visible"/>
                                      </p:to>
                                    </p:set>
                                    <p:animEffect transition="in" filter="dissolve">
                                      <p:cBhvr>
                                        <p:cTn id="20" dur="500"/>
                                        <p:tgtEl>
                                          <p:spTgt spid="38915">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38915">
                                            <p:txEl>
                                              <p:pRg st="3" end="3"/>
                                            </p:txEl>
                                          </p:spTgt>
                                        </p:tgtEl>
                                        <p:attrNameLst>
                                          <p:attrName>style.visibility</p:attrName>
                                        </p:attrNameLst>
                                      </p:cBhvr>
                                      <p:to>
                                        <p:strVal val="visible"/>
                                      </p:to>
                                    </p:set>
                                    <p:animEffect transition="in" filter="dissolve">
                                      <p:cBhvr>
                                        <p:cTn id="25" dur="500"/>
                                        <p:tgtEl>
                                          <p:spTgt spid="38915">
                                            <p:txEl>
                                              <p:pRg st="3" end="3"/>
                                            </p:txEl>
                                          </p:spTgt>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38915">
                                            <p:txEl>
                                              <p:pRg st="4" end="4"/>
                                            </p:txEl>
                                          </p:spTgt>
                                        </p:tgtEl>
                                        <p:attrNameLst>
                                          <p:attrName>style.visibility</p:attrName>
                                        </p:attrNameLst>
                                      </p:cBhvr>
                                      <p:to>
                                        <p:strVal val="visible"/>
                                      </p:to>
                                    </p:set>
                                    <p:animEffect transition="in" filter="dissolve">
                                      <p:cBhvr>
                                        <p:cTn id="28" dur="500"/>
                                        <p:tgtEl>
                                          <p:spTgt spid="38915">
                                            <p:txEl>
                                              <p:pRg st="4" end="4"/>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38915">
                                            <p:txEl>
                                              <p:pRg st="5" end="5"/>
                                            </p:txEl>
                                          </p:spTgt>
                                        </p:tgtEl>
                                        <p:attrNameLst>
                                          <p:attrName>style.visibility</p:attrName>
                                        </p:attrNameLst>
                                      </p:cBhvr>
                                      <p:to>
                                        <p:strVal val="visible"/>
                                      </p:to>
                                    </p:set>
                                    <p:animEffect transition="in" filter="dissolve">
                                      <p:cBhvr>
                                        <p:cTn id="33" dur="500"/>
                                        <p:tgtEl>
                                          <p:spTgt spid="38915">
                                            <p:txEl>
                                              <p:pRg st="5" end="5"/>
                                            </p:txEl>
                                          </p:spTgt>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38915">
                                            <p:txEl>
                                              <p:pRg st="6" end="6"/>
                                            </p:txEl>
                                          </p:spTgt>
                                        </p:tgtEl>
                                        <p:attrNameLst>
                                          <p:attrName>style.visibility</p:attrName>
                                        </p:attrNameLst>
                                      </p:cBhvr>
                                      <p:to>
                                        <p:strVal val="visible"/>
                                      </p:to>
                                    </p:set>
                                    <p:animEffect transition="in" filter="dissolve">
                                      <p:cBhvr>
                                        <p:cTn id="36" dur="500"/>
                                        <p:tgtEl>
                                          <p:spTgt spid="389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autoUpdateAnimBg="0"/>
      <p:bldP spid="38915"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b="1">
                <a:solidFill>
                  <a:schemeClr val="tx1"/>
                </a:solidFill>
                <a:effectLst>
                  <a:outerShdw blurRad="38100" dist="38100" dir="2700000" algn="tl">
                    <a:srgbClr val="C0C0C0"/>
                  </a:outerShdw>
                </a:effectLst>
              </a:rPr>
              <a:t>Cost/Benefit Analysis Cont’d</a:t>
            </a:r>
          </a:p>
        </p:txBody>
      </p:sp>
      <p:sp>
        <p:nvSpPr>
          <p:cNvPr id="48131" name="Rectangle 3"/>
          <p:cNvSpPr>
            <a:spLocks noGrp="1" noChangeArrowheads="1"/>
          </p:cNvSpPr>
          <p:nvPr>
            <p:ph type="body" idx="1"/>
          </p:nvPr>
        </p:nvSpPr>
        <p:spPr/>
        <p:txBody>
          <a:bodyPr/>
          <a:lstStyle/>
          <a:p>
            <a:r>
              <a:rPr lang="en-US" b="1">
                <a:solidFill>
                  <a:srgbClr val="FF0000"/>
                </a:solidFill>
                <a:effectLst>
                  <a:outerShdw blurRad="38100" dist="38100" dir="2700000" algn="tl">
                    <a:srgbClr val="C0C0C0"/>
                  </a:outerShdw>
                </a:effectLst>
              </a:rPr>
              <a:t>Costs				$137.5 Million</a:t>
            </a:r>
          </a:p>
          <a:p>
            <a:r>
              <a:rPr lang="en-US" b="1">
                <a:solidFill>
                  <a:srgbClr val="000066"/>
                </a:solidFill>
                <a:effectLst>
                  <a:outerShdw blurRad="38100" dist="38100" dir="2700000" algn="tl">
                    <a:srgbClr val="C0C0C0"/>
                  </a:outerShdw>
                </a:effectLst>
              </a:rPr>
              <a:t>Benefits			        -  </a:t>
            </a:r>
            <a:r>
              <a:rPr lang="en-US" b="1" u="sng">
                <a:solidFill>
                  <a:srgbClr val="000066"/>
                </a:solidFill>
                <a:effectLst>
                  <a:outerShdw blurRad="38100" dist="38100" dir="2700000" algn="tl">
                    <a:srgbClr val="C0C0C0"/>
                  </a:outerShdw>
                </a:effectLst>
              </a:rPr>
              <a:t>$49.5 Million</a:t>
            </a:r>
          </a:p>
          <a:p>
            <a:r>
              <a:rPr lang="en-US" b="1">
                <a:effectLst>
                  <a:outerShdw blurRad="38100" dist="38100" dir="2700000" algn="tl">
                    <a:srgbClr val="C0C0C0"/>
                  </a:outerShdw>
                </a:effectLst>
              </a:rPr>
              <a:t>Difference			 $ 88.0 Million</a:t>
            </a:r>
          </a:p>
          <a:p>
            <a:pPr>
              <a:buFontTx/>
              <a:buNone/>
            </a:pPr>
            <a:endParaRPr lang="en-US" b="1">
              <a:effectLst>
                <a:outerShdw blurRad="38100" dist="38100" dir="2700000" algn="tl">
                  <a:srgbClr val="C0C0C0"/>
                </a:outerShdw>
              </a:effectLst>
            </a:endParaRPr>
          </a:p>
        </p:txBody>
      </p:sp>
    </p:spTree>
    <p:extLst>
      <p:ext uri="{BB962C8B-B14F-4D97-AF65-F5344CB8AC3E}">
        <p14:creationId xmlns:p14="http://schemas.microsoft.com/office/powerpoint/2010/main" xmlns="" val="11991983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5" fill="hold" grpId="0" nodeType="clickEffect">
                                  <p:stCondLst>
                                    <p:cond delay="0"/>
                                  </p:stCondLst>
                                  <p:childTnLst>
                                    <p:set>
                                      <p:cBhvr>
                                        <p:cTn id="6" dur="1" fill="hold">
                                          <p:stCondLst>
                                            <p:cond delay="0"/>
                                          </p:stCondLst>
                                        </p:cTn>
                                        <p:tgtEl>
                                          <p:spTgt spid="48130"/>
                                        </p:tgtEl>
                                        <p:attrNameLst>
                                          <p:attrName>style.visibility</p:attrName>
                                        </p:attrNameLst>
                                      </p:cBhvr>
                                      <p:to>
                                        <p:strVal val="visible"/>
                                      </p:to>
                                    </p:set>
                                    <p:animEffect transition="in" filter="checkerboard(down)">
                                      <p:cBhvr>
                                        <p:cTn id="7" dur="500"/>
                                        <p:tgtEl>
                                          <p:spTgt spid="481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48131">
                                            <p:txEl>
                                              <p:pRg st="0" end="0"/>
                                            </p:txEl>
                                          </p:spTgt>
                                        </p:tgtEl>
                                        <p:attrNameLst>
                                          <p:attrName>style.visibility</p:attrName>
                                        </p:attrNameLst>
                                      </p:cBhvr>
                                      <p:to>
                                        <p:strVal val="visible"/>
                                      </p:to>
                                    </p:set>
                                    <p:animEffect transition="in" filter="blinds(vertical)">
                                      <p:cBhvr>
                                        <p:cTn id="12" dur="500"/>
                                        <p:tgtEl>
                                          <p:spTgt spid="4813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5" fill="hold" grpId="0" nodeType="clickEffect">
                                  <p:stCondLst>
                                    <p:cond delay="0"/>
                                  </p:stCondLst>
                                  <p:childTnLst>
                                    <p:set>
                                      <p:cBhvr>
                                        <p:cTn id="16" dur="1" fill="hold">
                                          <p:stCondLst>
                                            <p:cond delay="0"/>
                                          </p:stCondLst>
                                        </p:cTn>
                                        <p:tgtEl>
                                          <p:spTgt spid="48131">
                                            <p:txEl>
                                              <p:pRg st="1" end="1"/>
                                            </p:txEl>
                                          </p:spTgt>
                                        </p:tgtEl>
                                        <p:attrNameLst>
                                          <p:attrName>style.visibility</p:attrName>
                                        </p:attrNameLst>
                                      </p:cBhvr>
                                      <p:to>
                                        <p:strVal val="visible"/>
                                      </p:to>
                                    </p:set>
                                    <p:animEffect transition="in" filter="blinds(vertical)">
                                      <p:cBhvr>
                                        <p:cTn id="17" dur="500"/>
                                        <p:tgtEl>
                                          <p:spTgt spid="4813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5" fill="hold" grpId="0" nodeType="clickEffect">
                                  <p:stCondLst>
                                    <p:cond delay="0"/>
                                  </p:stCondLst>
                                  <p:childTnLst>
                                    <p:set>
                                      <p:cBhvr>
                                        <p:cTn id="21" dur="1" fill="hold">
                                          <p:stCondLst>
                                            <p:cond delay="0"/>
                                          </p:stCondLst>
                                        </p:cTn>
                                        <p:tgtEl>
                                          <p:spTgt spid="48131">
                                            <p:txEl>
                                              <p:pRg st="2" end="2"/>
                                            </p:txEl>
                                          </p:spTgt>
                                        </p:tgtEl>
                                        <p:attrNameLst>
                                          <p:attrName>style.visibility</p:attrName>
                                        </p:attrNameLst>
                                      </p:cBhvr>
                                      <p:to>
                                        <p:strVal val="visible"/>
                                      </p:to>
                                    </p:set>
                                    <p:animEffect transition="in" filter="blinds(vertical)">
                                      <p:cBhvr>
                                        <p:cTn id="22" dur="500"/>
                                        <p:tgtEl>
                                          <p:spTgt spid="481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autoUpdateAnimBg="0"/>
      <p:bldP spid="48131"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24543" y="1295400"/>
            <a:ext cx="8458200" cy="53530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4" name="TextBox 3"/>
          <p:cNvSpPr txBox="1"/>
          <p:nvPr/>
        </p:nvSpPr>
        <p:spPr>
          <a:xfrm>
            <a:off x="424543" y="331857"/>
            <a:ext cx="3211135" cy="707886"/>
          </a:xfrm>
          <a:prstGeom prst="rect">
            <a:avLst/>
          </a:prstGeom>
          <a:noFill/>
        </p:spPr>
        <p:txBody>
          <a:bodyPr wrap="none" rtlCol="0">
            <a:spAutoFit/>
          </a:bodyPr>
          <a:lstStyle/>
          <a:p>
            <a:r>
              <a:rPr lang="en-US" sz="4000" dirty="0" smtClean="0"/>
              <a:t>The Numbers:</a:t>
            </a:r>
            <a:endParaRPr lang="en-US" sz="4000" dirty="0"/>
          </a:p>
        </p:txBody>
      </p:sp>
    </p:spTree>
    <p:extLst>
      <p:ext uri="{BB962C8B-B14F-4D97-AF65-F5344CB8AC3E}">
        <p14:creationId xmlns:p14="http://schemas.microsoft.com/office/powerpoint/2010/main" xmlns="" val="20872782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type="subTitle" idx="1"/>
          </p:nvPr>
        </p:nvSpPr>
        <p:spPr>
          <a:xfrm>
            <a:off x="1600200" y="990600"/>
            <a:ext cx="6400800" cy="1752600"/>
          </a:xfrm>
        </p:spPr>
        <p:txBody>
          <a:bodyPr/>
          <a:lstStyle/>
          <a:p>
            <a:r>
              <a:rPr lang="en-US" sz="9600" dirty="0"/>
              <a:t>THE </a:t>
            </a:r>
            <a:r>
              <a:rPr lang="en-US" sz="9600" dirty="0" smtClean="0"/>
              <a:t>END ???</a:t>
            </a:r>
            <a:endParaRPr lang="en-US" sz="9600" dirty="0"/>
          </a:p>
        </p:txBody>
      </p:sp>
      <p:pic>
        <p:nvPicPr>
          <p:cNvPr id="51204" name="Picture 4" descr="pinto"/>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133600" y="2971800"/>
            <a:ext cx="4724400" cy="3263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351649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1203">
                                            <p:txEl>
                                              <p:pRg st="0" end="0"/>
                                            </p:txEl>
                                          </p:spTgt>
                                        </p:tgtEl>
                                        <p:attrNameLst>
                                          <p:attrName>style.visibility</p:attrName>
                                        </p:attrNameLst>
                                      </p:cBhvr>
                                      <p:to>
                                        <p:strVal val="visible"/>
                                      </p:to>
                                    </p:set>
                                    <p:animEffect transition="in" filter="wheel(1)">
                                      <p:cBhvr>
                                        <p:cTn id="7" dur="2000"/>
                                        <p:tgtEl>
                                          <p:spTgt spid="5120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cstate="print">
            <a:alphaModFix amt="91000"/>
            <a:lum/>
          </a:blip>
          <a:srcRect/>
          <a:stretch>
            <a:fillRect/>
          </a:stretch>
        </a:blipFill>
        <a:effectLst/>
      </p:bgPr>
    </p:bg>
    <p:spTree>
      <p:nvGrpSpPr>
        <p:cNvPr id="1" name=""/>
        <p:cNvGrpSpPr/>
        <p:nvPr/>
      </p:nvGrpSpPr>
      <p:grpSpPr>
        <a:xfrm>
          <a:off x="0" y="0"/>
          <a:ext cx="0" cy="0"/>
          <a:chOff x="0" y="0"/>
          <a:chExt cx="0" cy="0"/>
        </a:xfrm>
      </p:grpSpPr>
      <p:sp>
        <p:nvSpPr>
          <p:cNvPr id="56324" name="Rectangle 4"/>
          <p:cNvSpPr>
            <a:spLocks noGrp="1" noChangeArrowheads="1"/>
          </p:cNvSpPr>
          <p:nvPr>
            <p:ph type="ctrTitle"/>
          </p:nvPr>
        </p:nvSpPr>
        <p:spPr>
          <a:xfrm>
            <a:off x="381000" y="381000"/>
            <a:ext cx="7772400" cy="6248400"/>
          </a:xfrm>
        </p:spPr>
        <p:txBody>
          <a:bodyPr/>
          <a:lstStyle/>
          <a:p>
            <a:r>
              <a:rPr lang="en-US" sz="2400" b="1" dirty="0">
                <a:solidFill>
                  <a:schemeClr val="bg1"/>
                </a:solidFill>
                <a:effectLst>
                  <a:outerShdw blurRad="38100" dist="38100" dir="2700000" algn="tl">
                    <a:srgbClr val="000000"/>
                  </a:outerShdw>
                </a:effectLst>
              </a:rPr>
              <a:t/>
            </a:r>
            <a:br>
              <a:rPr lang="en-US" sz="2400" b="1" dirty="0">
                <a:solidFill>
                  <a:schemeClr val="bg1"/>
                </a:solidFill>
                <a:effectLst>
                  <a:outerShdw blurRad="38100" dist="38100" dir="2700000" algn="tl">
                    <a:srgbClr val="000000"/>
                  </a:outerShdw>
                </a:effectLst>
              </a:rPr>
            </a:br>
            <a:r>
              <a:rPr lang="en-US" sz="2400" b="1" dirty="0">
                <a:solidFill>
                  <a:schemeClr val="bg1"/>
                </a:solidFill>
                <a:effectLst>
                  <a:outerShdw blurRad="38100" dist="38100" dir="2700000" algn="tl">
                    <a:srgbClr val="000000"/>
                  </a:outerShdw>
                </a:effectLst>
              </a:rPr>
              <a:t/>
            </a:r>
            <a:br>
              <a:rPr lang="en-US" sz="2400" b="1" dirty="0">
                <a:solidFill>
                  <a:schemeClr val="bg1"/>
                </a:solidFill>
                <a:effectLst>
                  <a:outerShdw blurRad="38100" dist="38100" dir="2700000" algn="tl">
                    <a:srgbClr val="000000"/>
                  </a:outerShdw>
                </a:effectLst>
              </a:rPr>
            </a:br>
            <a:r>
              <a:rPr lang="en-US" sz="2400" b="1" dirty="0">
                <a:solidFill>
                  <a:schemeClr val="bg1"/>
                </a:solidFill>
                <a:effectLst>
                  <a:outerShdw blurRad="38100" dist="38100" dir="2700000" algn="tl">
                    <a:srgbClr val="000000"/>
                  </a:outerShdw>
                </a:effectLst>
              </a:rPr>
              <a:t>PRODUCT OBJECTIVES</a:t>
            </a:r>
            <a:r>
              <a:rPr lang="en-US" sz="2400" b="1" dirty="0" smtClean="0">
                <a:solidFill>
                  <a:schemeClr val="bg1"/>
                </a:solidFill>
                <a:effectLst>
                  <a:outerShdw blurRad="38100" dist="38100" dir="2700000" algn="tl">
                    <a:srgbClr val="000000"/>
                  </a:outerShdw>
                </a:effectLst>
              </a:rPr>
              <a:t>:</a:t>
            </a:r>
            <a:br>
              <a:rPr lang="en-US" sz="2400" b="1" dirty="0" smtClean="0">
                <a:solidFill>
                  <a:schemeClr val="bg1"/>
                </a:solidFill>
                <a:effectLst>
                  <a:outerShdw blurRad="38100" dist="38100" dir="2700000" algn="tl">
                    <a:srgbClr val="000000"/>
                  </a:outerShdw>
                </a:effectLst>
              </a:rPr>
            </a:br>
            <a:r>
              <a:rPr lang="en-US" sz="2400" b="1" dirty="0">
                <a:solidFill>
                  <a:schemeClr val="bg1"/>
                </a:solidFill>
                <a:effectLst>
                  <a:outerShdw blurRad="38100" dist="38100" dir="2700000" algn="tl">
                    <a:srgbClr val="000000"/>
                  </a:outerShdw>
                </a:effectLst>
              </a:rPr>
              <a:t/>
            </a:r>
            <a:br>
              <a:rPr lang="en-US" sz="2400" b="1" dirty="0">
                <a:solidFill>
                  <a:schemeClr val="bg1"/>
                </a:solidFill>
                <a:effectLst>
                  <a:outerShdw blurRad="38100" dist="38100" dir="2700000" algn="tl">
                    <a:srgbClr val="000000"/>
                  </a:outerShdw>
                </a:effectLst>
              </a:rPr>
            </a:br>
            <a:r>
              <a:rPr lang="en-US" sz="2400" b="1" dirty="0">
                <a:solidFill>
                  <a:schemeClr val="bg1"/>
                </a:solidFill>
                <a:effectLst>
                  <a:outerShdw blurRad="38100" dist="38100" dir="2700000" algn="tl">
                    <a:srgbClr val="000000"/>
                  </a:outerShdw>
                </a:effectLst>
              </a:rPr>
              <a:t>1. TRUE SUBCOMPACT : </a:t>
            </a:r>
            <a:br>
              <a:rPr lang="en-US" sz="2400" b="1" dirty="0">
                <a:solidFill>
                  <a:schemeClr val="bg1"/>
                </a:solidFill>
                <a:effectLst>
                  <a:outerShdw blurRad="38100" dist="38100" dir="2700000" algn="tl">
                    <a:srgbClr val="000000"/>
                  </a:outerShdw>
                </a:effectLst>
              </a:rPr>
            </a:br>
            <a:r>
              <a:rPr lang="en-US" sz="2400" b="1" dirty="0">
                <a:solidFill>
                  <a:schemeClr val="bg1"/>
                </a:solidFill>
                <a:effectLst>
                  <a:outerShdw blurRad="38100" dist="38100" dir="2700000" algn="tl">
                    <a:srgbClr val="000000"/>
                  </a:outerShdw>
                </a:effectLst>
              </a:rPr>
              <a:t>Size &amp; </a:t>
            </a:r>
            <a:r>
              <a:rPr lang="en-US" sz="2400" b="1" dirty="0" smtClean="0">
                <a:solidFill>
                  <a:schemeClr val="bg1"/>
                </a:solidFill>
                <a:effectLst>
                  <a:outerShdw blurRad="38100" dist="38100" dir="2700000" algn="tl">
                    <a:srgbClr val="000000"/>
                  </a:outerShdw>
                </a:effectLst>
              </a:rPr>
              <a:t>Weight</a:t>
            </a:r>
            <a:br>
              <a:rPr lang="en-US" sz="2400" b="1" dirty="0" smtClean="0">
                <a:solidFill>
                  <a:schemeClr val="bg1"/>
                </a:solidFill>
                <a:effectLst>
                  <a:outerShdw blurRad="38100" dist="38100" dir="2700000" algn="tl">
                    <a:srgbClr val="000000"/>
                  </a:outerShdw>
                </a:effectLst>
              </a:rPr>
            </a:br>
            <a:r>
              <a:rPr lang="en-US" sz="2400" b="1" dirty="0" smtClean="0">
                <a:solidFill>
                  <a:schemeClr val="bg1"/>
                </a:solidFill>
                <a:effectLst>
                  <a:outerShdw blurRad="38100" dist="38100" dir="2700000" algn="tl">
                    <a:srgbClr val="000000"/>
                  </a:outerShdw>
                </a:effectLst>
              </a:rPr>
              <a:t>2</a:t>
            </a:r>
            <a:r>
              <a:rPr lang="en-US" sz="2400" b="1" dirty="0">
                <a:solidFill>
                  <a:schemeClr val="bg1"/>
                </a:solidFill>
                <a:effectLst>
                  <a:outerShdw blurRad="38100" dist="38100" dir="2700000" algn="tl">
                    <a:srgbClr val="000000"/>
                  </a:outerShdw>
                </a:effectLst>
              </a:rPr>
              <a:t>. LOW COST OF OWNERSHIP </a:t>
            </a:r>
            <a:br>
              <a:rPr lang="en-US" sz="2400" b="1" dirty="0">
                <a:solidFill>
                  <a:schemeClr val="bg1"/>
                </a:solidFill>
                <a:effectLst>
                  <a:outerShdw blurRad="38100" dist="38100" dir="2700000" algn="tl">
                    <a:srgbClr val="000000"/>
                  </a:outerShdw>
                </a:effectLst>
              </a:rPr>
            </a:br>
            <a:r>
              <a:rPr lang="en-US" sz="2400" b="1" dirty="0">
                <a:solidFill>
                  <a:schemeClr val="bg1"/>
                </a:solidFill>
                <a:effectLst>
                  <a:outerShdw blurRad="38100" dist="38100" dir="2700000" algn="tl">
                    <a:srgbClr val="000000"/>
                  </a:outerShdw>
                </a:effectLst>
              </a:rPr>
              <a:t>Initial price, Fuel consumption, Reliability </a:t>
            </a:r>
            <a:br>
              <a:rPr lang="en-US" sz="2400" b="1" dirty="0">
                <a:solidFill>
                  <a:schemeClr val="bg1"/>
                </a:solidFill>
                <a:effectLst>
                  <a:outerShdw blurRad="38100" dist="38100" dir="2700000" algn="tl">
                    <a:srgbClr val="000000"/>
                  </a:outerShdw>
                </a:effectLst>
              </a:rPr>
            </a:br>
            <a:r>
              <a:rPr lang="en-US" sz="2400" b="1" dirty="0" smtClean="0">
                <a:solidFill>
                  <a:schemeClr val="bg1"/>
                </a:solidFill>
                <a:effectLst>
                  <a:outerShdw blurRad="38100" dist="38100" dir="2700000" algn="tl">
                    <a:srgbClr val="000000"/>
                  </a:outerShdw>
                </a:effectLst>
              </a:rPr>
              <a:t>Serviceability</a:t>
            </a:r>
            <a:br>
              <a:rPr lang="en-US" sz="2400" b="1" dirty="0" smtClean="0">
                <a:solidFill>
                  <a:schemeClr val="bg1"/>
                </a:solidFill>
                <a:effectLst>
                  <a:outerShdw blurRad="38100" dist="38100" dir="2700000" algn="tl">
                    <a:srgbClr val="000000"/>
                  </a:outerShdw>
                </a:effectLst>
              </a:rPr>
            </a:br>
            <a:r>
              <a:rPr lang="en-US" sz="2400" b="1" dirty="0" smtClean="0">
                <a:solidFill>
                  <a:schemeClr val="bg1"/>
                </a:solidFill>
                <a:effectLst>
                  <a:outerShdw blurRad="38100" dist="38100" dir="2700000" algn="tl">
                    <a:srgbClr val="000000"/>
                  </a:outerShdw>
                </a:effectLst>
              </a:rPr>
              <a:t>3</a:t>
            </a:r>
            <a:r>
              <a:rPr lang="en-US" sz="2400" b="1" dirty="0">
                <a:solidFill>
                  <a:schemeClr val="bg1"/>
                </a:solidFill>
                <a:effectLst>
                  <a:outerShdw blurRad="38100" dist="38100" dir="2700000" algn="tl">
                    <a:srgbClr val="000000"/>
                  </a:outerShdw>
                </a:effectLst>
              </a:rPr>
              <a:t>. CLEAR PRODUCT SUPERIORITY </a:t>
            </a:r>
            <a:br>
              <a:rPr lang="en-US" sz="2400" b="1" dirty="0">
                <a:solidFill>
                  <a:schemeClr val="bg1"/>
                </a:solidFill>
                <a:effectLst>
                  <a:outerShdw blurRad="38100" dist="38100" dir="2700000" algn="tl">
                    <a:srgbClr val="000000"/>
                  </a:outerShdw>
                </a:effectLst>
              </a:rPr>
            </a:br>
            <a:r>
              <a:rPr lang="en-US" sz="2400" b="1" dirty="0">
                <a:solidFill>
                  <a:schemeClr val="bg1"/>
                </a:solidFill>
                <a:effectLst>
                  <a:outerShdw blurRad="38100" dist="38100" dir="2700000" algn="tl">
                    <a:srgbClr val="000000"/>
                  </a:outerShdw>
                </a:effectLst>
              </a:rPr>
              <a:t>Appearance, Comfort, Features, </a:t>
            </a:r>
            <a:br>
              <a:rPr lang="en-US" sz="2400" b="1" dirty="0">
                <a:solidFill>
                  <a:schemeClr val="bg1"/>
                </a:solidFill>
                <a:effectLst>
                  <a:outerShdw blurRad="38100" dist="38100" dir="2700000" algn="tl">
                    <a:srgbClr val="000000"/>
                  </a:outerShdw>
                </a:effectLst>
              </a:rPr>
            </a:br>
            <a:r>
              <a:rPr lang="en-US" sz="2400" b="1" dirty="0">
                <a:solidFill>
                  <a:schemeClr val="bg1"/>
                </a:solidFill>
                <a:effectLst>
                  <a:outerShdw blurRad="38100" dist="38100" dir="2700000" algn="tl">
                    <a:srgbClr val="000000"/>
                  </a:outerShdw>
                </a:effectLst>
              </a:rPr>
              <a:t>Ride and Handling, Performance</a:t>
            </a:r>
            <a:r>
              <a:rPr lang="en-US" sz="2400" dirty="0">
                <a:solidFill>
                  <a:schemeClr val="bg1"/>
                </a:solidFill>
                <a:effectLst>
                  <a:outerShdw blurRad="38100" dist="38100" dir="2700000" algn="tl">
                    <a:srgbClr val="000000"/>
                  </a:outerShdw>
                </a:effectLst>
              </a:rPr>
              <a:t> </a:t>
            </a:r>
            <a:br>
              <a:rPr lang="en-US" sz="2400" dirty="0">
                <a:solidFill>
                  <a:schemeClr val="bg1"/>
                </a:solidFill>
                <a:effectLst>
                  <a:outerShdw blurRad="38100" dist="38100" dir="2700000" algn="tl">
                    <a:srgbClr val="000000"/>
                  </a:outerShdw>
                </a:effectLst>
              </a:rPr>
            </a:br>
            <a:r>
              <a:rPr lang="en-US" sz="2400" dirty="0"/>
              <a:t/>
            </a:r>
            <a:br>
              <a:rPr lang="en-US" sz="2400" dirty="0"/>
            </a:br>
            <a:r>
              <a:rPr lang="en-US" sz="2400" dirty="0"/>
              <a:t/>
            </a:r>
            <a:br>
              <a:rPr lang="en-US" sz="2400" dirty="0"/>
            </a:br>
            <a:r>
              <a:rPr lang="en-US" sz="4000" dirty="0">
                <a:solidFill>
                  <a:schemeClr val="bg1"/>
                </a:solidFill>
                <a:effectLst>
                  <a:outerShdw blurRad="38100" dist="38100" dir="2700000" algn="tl">
                    <a:srgbClr val="000000"/>
                  </a:outerShdw>
                </a:effectLst>
              </a:rPr>
              <a:t>Lee Iacocca was fond of saying, "Safety doesn't sell."</a:t>
            </a:r>
            <a:r>
              <a:rPr lang="en-US" sz="4000" dirty="0"/>
              <a:t> </a:t>
            </a:r>
          </a:p>
        </p:txBody>
      </p:sp>
    </p:spTree>
    <p:extLst>
      <p:ext uri="{BB962C8B-B14F-4D97-AF65-F5344CB8AC3E}">
        <p14:creationId xmlns:p14="http://schemas.microsoft.com/office/powerpoint/2010/main" xmlns="" val="14641059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6324"/>
                                        </p:tgtEl>
                                        <p:attrNameLst>
                                          <p:attrName>style.visibility</p:attrName>
                                        </p:attrNameLst>
                                      </p:cBhvr>
                                      <p:to>
                                        <p:strVal val="visible"/>
                                      </p:to>
                                    </p:set>
                                    <p:animEffect transition="in" filter="barn(inVertical)">
                                      <p:cBhvr>
                                        <p:cTn id="7" dur="500"/>
                                        <p:tgtEl>
                                          <p:spTgt spid="56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www.productioncars.com/send_file.php/ad_ford_pinto_mpg_red_3_1975.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05000" y="158749"/>
            <a:ext cx="5029200" cy="651933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979733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09800" y="120828"/>
            <a:ext cx="4800600" cy="672306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6158162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t3.gstatic.com/images?q=tbn:ANd9GcS_H0MgrasZdUUbdKXPkIBjEW0WUY-oiwXyO1snf-GU0Ci1WJjbu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09800" y="1219200"/>
            <a:ext cx="5199155" cy="405288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587250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762000" y="304800"/>
            <a:ext cx="7772400" cy="1143000"/>
          </a:xfrm>
        </p:spPr>
        <p:txBody>
          <a:bodyPr/>
          <a:lstStyle/>
          <a:p>
            <a:r>
              <a:rPr lang="en-US">
                <a:effectLst>
                  <a:outerShdw blurRad="38100" dist="38100" dir="2700000" algn="tl">
                    <a:srgbClr val="C0C0C0"/>
                  </a:outerShdw>
                </a:effectLst>
              </a:rPr>
              <a:t>Gas Tank Configurations</a:t>
            </a:r>
          </a:p>
        </p:txBody>
      </p:sp>
      <p:sp>
        <p:nvSpPr>
          <p:cNvPr id="18435" name="Rectangle 3"/>
          <p:cNvSpPr>
            <a:spLocks noGrp="1" noChangeArrowheads="1"/>
          </p:cNvSpPr>
          <p:nvPr>
            <p:ph type="body" idx="1"/>
          </p:nvPr>
        </p:nvSpPr>
        <p:spPr>
          <a:xfrm>
            <a:off x="304800" y="4953000"/>
            <a:ext cx="7772400" cy="1371600"/>
          </a:xfrm>
        </p:spPr>
        <p:txBody>
          <a:bodyPr/>
          <a:lstStyle/>
          <a:p>
            <a:r>
              <a:rPr lang="en-US">
                <a:effectLst>
                  <a:outerShdw blurRad="38100" dist="38100" dir="2700000" algn="tl">
                    <a:srgbClr val="C0C0C0"/>
                  </a:outerShdw>
                </a:effectLst>
              </a:rPr>
              <a:t>Behind Rear-Axle</a:t>
            </a:r>
          </a:p>
          <a:p>
            <a:r>
              <a:rPr lang="en-US">
                <a:effectLst>
                  <a:outerShdw blurRad="38100" dist="38100" dir="2700000" algn="tl">
                    <a:srgbClr val="C0C0C0"/>
                  </a:outerShdw>
                </a:effectLst>
              </a:rPr>
              <a:t>Over-the-Axle Tank</a:t>
            </a:r>
          </a:p>
        </p:txBody>
      </p:sp>
    </p:spTree>
    <p:extLst>
      <p:ext uri="{BB962C8B-B14F-4D97-AF65-F5344CB8AC3E}">
        <p14:creationId xmlns:p14="http://schemas.microsoft.com/office/powerpoint/2010/main" xmlns="" val="25174308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additive="base">
                                        <p:cTn id="7" dur="500" fill="hold"/>
                                        <p:tgtEl>
                                          <p:spTgt spid="18434"/>
                                        </p:tgtEl>
                                        <p:attrNameLst>
                                          <p:attrName>ppt_x</p:attrName>
                                        </p:attrNameLst>
                                      </p:cBhvr>
                                      <p:tavLst>
                                        <p:tav tm="0">
                                          <p:val>
                                            <p:strVal val="1+#ppt_w/2"/>
                                          </p:val>
                                        </p:tav>
                                        <p:tav tm="100000">
                                          <p:val>
                                            <p:strVal val="#ppt_x"/>
                                          </p:val>
                                        </p:tav>
                                      </p:tavLst>
                                    </p:anim>
                                    <p:anim calcmode="lin" valueType="num">
                                      <p:cBhvr additive="base">
                                        <p:cTn id="8" dur="500" fill="hold"/>
                                        <p:tgtEl>
                                          <p:spTgt spid="1843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18435">
                                            <p:txEl>
                                              <p:pRg st="0" end="0"/>
                                            </p:txEl>
                                          </p:spTgt>
                                        </p:tgtEl>
                                        <p:attrNameLst>
                                          <p:attrName>style.visibility</p:attrName>
                                        </p:attrNameLst>
                                      </p:cBhvr>
                                      <p:to>
                                        <p:strVal val="visible"/>
                                      </p:to>
                                    </p:set>
                                    <p:animEffect transition="in" filter="slide(fromBottom)">
                                      <p:cBhvr>
                                        <p:cTn id="13" dur="500"/>
                                        <p:tgtEl>
                                          <p:spTgt spid="1843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18435">
                                            <p:txEl>
                                              <p:pRg st="1" end="1"/>
                                            </p:txEl>
                                          </p:spTgt>
                                        </p:tgtEl>
                                        <p:attrNameLst>
                                          <p:attrName>style.visibility</p:attrName>
                                        </p:attrNameLst>
                                      </p:cBhvr>
                                      <p:to>
                                        <p:strVal val="visible"/>
                                      </p:to>
                                    </p:set>
                                    <p:animEffect transition="in" filter="slide(fromBottom)">
                                      <p:cBhvr>
                                        <p:cTn id="18" dur="500"/>
                                        <p:tgtEl>
                                          <p:spTgt spid="184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autoUpdateAnimBg="0"/>
      <p:bldP spid="18435"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09600" y="228600"/>
            <a:ext cx="7772400" cy="1143000"/>
          </a:xfrm>
        </p:spPr>
        <p:txBody>
          <a:bodyPr/>
          <a:lstStyle/>
          <a:p>
            <a:r>
              <a:rPr lang="en-US" dirty="0"/>
              <a:t>Gas </a:t>
            </a:r>
            <a:r>
              <a:rPr lang="en-US" dirty="0" smtClean="0"/>
              <a:t>Tank</a:t>
            </a:r>
            <a:endParaRPr lang="en-US" dirty="0"/>
          </a:p>
        </p:txBody>
      </p:sp>
      <p:pic>
        <p:nvPicPr>
          <p:cNvPr id="15363" name="Picture 3" descr="untitled"/>
          <p:cNvPicPr>
            <a:picLocks noChangeAspect="1" noChangeArrowheads="1"/>
          </p:cNvPicPr>
          <p:nvPr/>
        </p:nvPicPr>
        <p:blipFill>
          <a:blip r:embed="rId2" cstate="print">
            <a:grayscl/>
            <a:biLevel thresh="50000"/>
            <a:extLst>
              <a:ext uri="{28A0092B-C50C-407E-A947-70E740481C1C}">
                <a14:useLocalDpi xmlns:a14="http://schemas.microsoft.com/office/drawing/2010/main" xmlns="" val="0"/>
              </a:ext>
            </a:extLst>
          </a:blip>
          <a:srcRect l="52554" t="25533" r="2190" b="29227"/>
          <a:stretch>
            <a:fillRect/>
          </a:stretch>
        </p:blipFill>
        <p:spPr bwMode="auto">
          <a:xfrm>
            <a:off x="4191000" y="1447800"/>
            <a:ext cx="4724400" cy="2514600"/>
          </a:xfrm>
          <a:prstGeom prst="rect">
            <a:avLst/>
          </a:prstGeom>
          <a:noFill/>
          <a:extLst>
            <a:ext uri="{909E8E84-426E-40DD-AFC4-6F175D3DCCD1}">
              <a14:hiddenFill xmlns:a14="http://schemas.microsoft.com/office/drawing/2010/main" xmlns="">
                <a:solidFill>
                  <a:srgbClr val="FFFFFF"/>
                </a:solidFill>
              </a14:hiddenFill>
            </a:ext>
          </a:extLst>
        </p:spPr>
      </p:pic>
      <p:sp>
        <p:nvSpPr>
          <p:cNvPr id="15364" name="Text Box 4"/>
          <p:cNvSpPr txBox="1">
            <a:spLocks noChangeArrowheads="1"/>
          </p:cNvSpPr>
          <p:nvPr/>
        </p:nvSpPr>
        <p:spPr bwMode="auto">
          <a:xfrm>
            <a:off x="304800" y="2971800"/>
            <a:ext cx="7543800" cy="37433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sz="2400" dirty="0">
                <a:solidFill>
                  <a:srgbClr val="000000"/>
                </a:solidFill>
              </a:rPr>
              <a:t>Behind Rear-Axle Tank</a:t>
            </a:r>
          </a:p>
          <a:p>
            <a:pPr fontAlgn="base">
              <a:spcBef>
                <a:spcPct val="50000"/>
              </a:spcBef>
              <a:spcAft>
                <a:spcPct val="0"/>
              </a:spcAft>
              <a:buClr>
                <a:srgbClr val="0000CC"/>
              </a:buClr>
              <a:buFont typeface="Wingdings" pitchFamily="2" charset="2"/>
              <a:buChar char="v"/>
            </a:pPr>
            <a:r>
              <a:rPr lang="en-US" sz="2400" dirty="0">
                <a:solidFill>
                  <a:srgbClr val="000000"/>
                </a:solidFill>
              </a:rPr>
              <a:t>Pros:  </a:t>
            </a:r>
          </a:p>
          <a:p>
            <a:pPr lvl="1" fontAlgn="base">
              <a:spcBef>
                <a:spcPct val="50000"/>
              </a:spcBef>
              <a:spcAft>
                <a:spcPct val="0"/>
              </a:spcAft>
              <a:buClr>
                <a:srgbClr val="0000CC"/>
              </a:buClr>
              <a:buFont typeface="Wingdings" pitchFamily="2" charset="2"/>
              <a:buChar char="v"/>
            </a:pPr>
            <a:r>
              <a:rPr lang="en-US" sz="2400" dirty="0">
                <a:solidFill>
                  <a:srgbClr val="000000"/>
                </a:solidFill>
              </a:rPr>
              <a:t>	More Luggage space </a:t>
            </a:r>
          </a:p>
          <a:p>
            <a:pPr lvl="1" fontAlgn="base">
              <a:spcBef>
                <a:spcPct val="50000"/>
              </a:spcBef>
              <a:spcAft>
                <a:spcPct val="0"/>
              </a:spcAft>
              <a:buClr>
                <a:srgbClr val="0000CC"/>
              </a:buClr>
              <a:buFont typeface="Wingdings" pitchFamily="2" charset="2"/>
              <a:buChar char="v"/>
            </a:pPr>
            <a:r>
              <a:rPr lang="en-US" sz="2400" dirty="0">
                <a:solidFill>
                  <a:srgbClr val="000000"/>
                </a:solidFill>
              </a:rPr>
              <a:t>	Industry standard – felt it was safer</a:t>
            </a:r>
          </a:p>
          <a:p>
            <a:pPr fontAlgn="base">
              <a:spcBef>
                <a:spcPct val="50000"/>
              </a:spcBef>
              <a:spcAft>
                <a:spcPct val="0"/>
              </a:spcAft>
              <a:buClr>
                <a:srgbClr val="0000CC"/>
              </a:buClr>
              <a:buFont typeface="Wingdings" pitchFamily="2" charset="2"/>
              <a:buChar char="v"/>
            </a:pPr>
            <a:r>
              <a:rPr lang="en-US" sz="2400" dirty="0">
                <a:solidFill>
                  <a:srgbClr val="000000"/>
                </a:solidFill>
              </a:rPr>
              <a:t>Con: </a:t>
            </a:r>
          </a:p>
          <a:p>
            <a:pPr lvl="1" fontAlgn="base">
              <a:spcBef>
                <a:spcPct val="50000"/>
              </a:spcBef>
              <a:spcAft>
                <a:spcPct val="0"/>
              </a:spcAft>
              <a:buClr>
                <a:srgbClr val="0000CC"/>
              </a:buClr>
              <a:buFont typeface="Wingdings" pitchFamily="2" charset="2"/>
              <a:buChar char="v"/>
            </a:pPr>
            <a:r>
              <a:rPr lang="en-US" sz="2400" dirty="0">
                <a:solidFill>
                  <a:srgbClr val="000000"/>
                </a:solidFill>
              </a:rPr>
              <a:t>	Not as safe in rear-end collisions</a:t>
            </a:r>
          </a:p>
          <a:p>
            <a:pPr fontAlgn="base">
              <a:spcBef>
                <a:spcPct val="50000"/>
              </a:spcBef>
              <a:spcAft>
                <a:spcPct val="0"/>
              </a:spcAft>
            </a:pPr>
            <a:endParaRPr lang="en-US" sz="2400" dirty="0">
              <a:solidFill>
                <a:srgbClr val="000000"/>
              </a:solidFill>
            </a:endParaRPr>
          </a:p>
        </p:txBody>
      </p:sp>
    </p:spTree>
    <p:extLst>
      <p:ext uri="{BB962C8B-B14F-4D97-AF65-F5344CB8AC3E}">
        <p14:creationId xmlns:p14="http://schemas.microsoft.com/office/powerpoint/2010/main" xmlns="" val="4873904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blinds(horizontal)">
                                      <p:cBhvr>
                                        <p:cTn id="7" dur="500"/>
                                        <p:tgtEl>
                                          <p:spTgt spid="153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15363"/>
                                        </p:tgtEl>
                                        <p:attrNameLst>
                                          <p:attrName>style.visibility</p:attrName>
                                        </p:attrNameLst>
                                      </p:cBhvr>
                                      <p:to>
                                        <p:strVal val="visible"/>
                                      </p:to>
                                    </p:set>
                                    <p:animEffect transition="in" filter="checkerboard(across)">
                                      <p:cBhvr>
                                        <p:cTn id="12" dur="500"/>
                                        <p:tgtEl>
                                          <p:spTgt spid="1536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9" presetClass="entr" presetSubtype="10" fill="hold" grpId="0" nodeType="clickEffect">
                                  <p:stCondLst>
                                    <p:cond delay="0"/>
                                  </p:stCondLst>
                                  <p:childTnLst>
                                    <p:set>
                                      <p:cBhvr>
                                        <p:cTn id="16" dur="1" fill="hold">
                                          <p:stCondLst>
                                            <p:cond delay="0"/>
                                          </p:stCondLst>
                                        </p:cTn>
                                        <p:tgtEl>
                                          <p:spTgt spid="15364"/>
                                        </p:tgtEl>
                                        <p:attrNameLst>
                                          <p:attrName>style.visibility</p:attrName>
                                        </p:attrNameLst>
                                      </p:cBhvr>
                                      <p:to>
                                        <p:strVal val="visible"/>
                                      </p:to>
                                    </p:set>
                                    <p:anim calcmode="lin" valueType="num">
                                      <p:cBhvr>
                                        <p:cTn id="17" dur="5000" fill="hold"/>
                                        <p:tgtEl>
                                          <p:spTgt spid="15364"/>
                                        </p:tgtEl>
                                        <p:attrNameLst>
                                          <p:attrName>ppt_w</p:attrName>
                                        </p:attrNameLst>
                                      </p:cBhvr>
                                      <p:tavLst>
                                        <p:tav tm="0" fmla="#ppt_w*sin(2.5*pi*$)">
                                          <p:val>
                                            <p:fltVal val="0"/>
                                          </p:val>
                                        </p:tav>
                                        <p:tav tm="100000">
                                          <p:val>
                                            <p:fltVal val="1"/>
                                          </p:val>
                                        </p:tav>
                                      </p:tavLst>
                                    </p:anim>
                                    <p:anim calcmode="lin" valueType="num">
                                      <p:cBhvr>
                                        <p:cTn id="18" dur="5000" fill="hold"/>
                                        <p:tgtEl>
                                          <p:spTgt spid="1536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autoUpdateAnimBg="0"/>
      <p:bldP spid="15364"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FFFFFF"/>
            </a:gs>
            <a:gs pos="100000">
              <a:srgbClr val="990000"/>
            </a:gs>
          </a:gsLst>
          <a:lin ang="5400000" scaled="1"/>
        </a:gradFill>
        <a:effectLst/>
      </p:bgPr>
    </p:bg>
    <p:spTree>
      <p:nvGrpSpPr>
        <p:cNvPr id="1" name=""/>
        <p:cNvGrpSpPr/>
        <p:nvPr/>
      </p:nvGrpSpPr>
      <p:grpSpPr>
        <a:xfrm>
          <a:off x="0" y="0"/>
          <a:ext cx="0" cy="0"/>
          <a:chOff x="0" y="0"/>
          <a:chExt cx="0" cy="0"/>
        </a:xfrm>
      </p:grpSpPr>
      <p:sp>
        <p:nvSpPr>
          <p:cNvPr id="58371" name="Rectangle 3"/>
          <p:cNvSpPr>
            <a:spLocks noGrp="1" noChangeArrowheads="1"/>
          </p:cNvSpPr>
          <p:nvPr>
            <p:ph sz="quarter" idx="13"/>
          </p:nvPr>
        </p:nvSpPr>
        <p:spPr>
          <a:xfrm>
            <a:off x="3456432" y="228600"/>
            <a:ext cx="5306568" cy="6477000"/>
          </a:xfrm>
        </p:spPr>
        <p:txBody>
          <a:bodyPr>
            <a:normAutofit/>
          </a:bodyPr>
          <a:lstStyle/>
          <a:p>
            <a:pPr>
              <a:lnSpc>
                <a:spcPct val="80000"/>
              </a:lnSpc>
            </a:pPr>
            <a:r>
              <a:rPr lang="en-US" sz="2800" b="1" dirty="0">
                <a:solidFill>
                  <a:schemeClr val="bg1"/>
                </a:solidFill>
              </a:rPr>
              <a:t>In a relatively low MPH rear-end collision, the gas tank is easily punctured by bolts on the differential.</a:t>
            </a:r>
          </a:p>
          <a:p>
            <a:pPr>
              <a:lnSpc>
                <a:spcPct val="80000"/>
              </a:lnSpc>
            </a:pPr>
            <a:r>
              <a:rPr lang="en-US" sz="2800" b="1" dirty="0">
                <a:solidFill>
                  <a:schemeClr val="bg1"/>
                </a:solidFill>
              </a:rPr>
              <a:t>Was Iacocca told?</a:t>
            </a:r>
          </a:p>
          <a:p>
            <a:pPr>
              <a:lnSpc>
                <a:spcPct val="80000"/>
              </a:lnSpc>
            </a:pPr>
            <a:r>
              <a:rPr lang="en-US" sz="2800" b="1" dirty="0">
                <a:solidFill>
                  <a:schemeClr val="bg1"/>
                </a:solidFill>
              </a:rPr>
              <a:t>"Hell no," replied an engineer who worked on the Pinto. "That person would have been fired. Safety wasn't a popular subject around Ford. Whenever a problem was raised that meant a delay on the Pinto, Lee would chomp on his cigar, look out the window and say 'Read the product objectives and get back to work.'" </a:t>
            </a:r>
          </a:p>
        </p:txBody>
      </p:sp>
      <p:sp>
        <p:nvSpPr>
          <p:cNvPr id="58370" name="Rectangle 2"/>
          <p:cNvSpPr>
            <a:spLocks noGrp="1" noChangeArrowheads="1"/>
          </p:cNvSpPr>
          <p:nvPr>
            <p:ph type="title"/>
          </p:nvPr>
        </p:nvSpPr>
        <p:spPr/>
        <p:txBody>
          <a:bodyPr/>
          <a:lstStyle/>
          <a:p>
            <a:r>
              <a:rPr lang="en-US" dirty="0" smtClean="0">
                <a:solidFill>
                  <a:schemeClr val="bg1"/>
                </a:solidFill>
              </a:rPr>
              <a:t>Crash </a:t>
            </a:r>
            <a:r>
              <a:rPr lang="en-US" dirty="0">
                <a:solidFill>
                  <a:schemeClr val="bg1"/>
                </a:solidFill>
              </a:rPr>
              <a:t>Test </a:t>
            </a:r>
            <a:r>
              <a:rPr lang="en-US" dirty="0" smtClean="0">
                <a:solidFill>
                  <a:schemeClr val="bg1"/>
                </a:solidFill>
              </a:rPr>
              <a:t>RESULTS</a:t>
            </a:r>
            <a:endParaRPr lang="en-US" dirty="0"/>
          </a:p>
        </p:txBody>
      </p:sp>
    </p:spTree>
    <p:extLst>
      <p:ext uri="{BB962C8B-B14F-4D97-AF65-F5344CB8AC3E}">
        <p14:creationId xmlns:p14="http://schemas.microsoft.com/office/powerpoint/2010/main" xmlns="" val="2647428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dissolve">
                                      <p:cBhvr>
                                        <p:cTn id="7" dur="500"/>
                                        <p:tgtEl>
                                          <p:spTgt spid="583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8371">
                                            <p:txEl>
                                              <p:pRg st="0" end="0"/>
                                            </p:txEl>
                                          </p:spTgt>
                                        </p:tgtEl>
                                        <p:attrNameLst>
                                          <p:attrName>style.visibility</p:attrName>
                                        </p:attrNameLst>
                                      </p:cBhvr>
                                      <p:to>
                                        <p:strVal val="visible"/>
                                      </p:to>
                                    </p:set>
                                    <p:animEffect transition="in" filter="dissolve">
                                      <p:cBhvr>
                                        <p:cTn id="12" dur="500"/>
                                        <p:tgtEl>
                                          <p:spTgt spid="5837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8371">
                                            <p:txEl>
                                              <p:pRg st="1" end="1"/>
                                            </p:txEl>
                                          </p:spTgt>
                                        </p:tgtEl>
                                        <p:attrNameLst>
                                          <p:attrName>style.visibility</p:attrName>
                                        </p:attrNameLst>
                                      </p:cBhvr>
                                      <p:to>
                                        <p:strVal val="visible"/>
                                      </p:to>
                                    </p:set>
                                    <p:animEffect transition="in" filter="dissolve">
                                      <p:cBhvr>
                                        <p:cTn id="17" dur="500"/>
                                        <p:tgtEl>
                                          <p:spTgt spid="5837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8371">
                                            <p:txEl>
                                              <p:pRg st="2" end="2"/>
                                            </p:txEl>
                                          </p:spTgt>
                                        </p:tgtEl>
                                        <p:attrNameLst>
                                          <p:attrName>style.visibility</p:attrName>
                                        </p:attrNameLst>
                                      </p:cBhvr>
                                      <p:to>
                                        <p:strVal val="visible"/>
                                      </p:to>
                                    </p:set>
                                    <p:animEffect transition="in" filter="dissolve">
                                      <p:cBhvr>
                                        <p:cTn id="22" dur="500"/>
                                        <p:tgtEl>
                                          <p:spTgt spid="583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P spid="58370" grpId="0"/>
    </p:bldLst>
  </p:timing>
</p:sld>
</file>

<file path=ppt/theme/theme1.xml><?xml version="1.0" encoding="utf-8"?>
<a:theme xmlns:a="http://schemas.openxmlformats.org/drawingml/2006/main" name="Tradeshow">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Tradeshow">
      <a:majorFont>
        <a:latin typeface="Arial Black"/>
        <a:ea typeface=""/>
        <a:cs typeface=""/>
        <a:font script="Jpan" typeface="ＭＳ Ｐゴシック"/>
        <a:font script="Hang" typeface="HY견고딕"/>
        <a:font script="Hans" typeface="宋体"/>
        <a:font script="Hant" typeface="新細明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adeshow">
      <a:fillStyleLst>
        <a:solidFill>
          <a:schemeClr val="phClr"/>
        </a:solidFill>
        <a:gradFill rotWithShape="1">
          <a:gsLst>
            <a:gs pos="0">
              <a:schemeClr val="phClr">
                <a:tint val="45000"/>
                <a:satMod val="300000"/>
              </a:schemeClr>
            </a:gs>
            <a:gs pos="35000">
              <a:schemeClr val="phClr">
                <a:tint val="45000"/>
                <a:satMod val="300000"/>
              </a:schemeClr>
            </a:gs>
            <a:gs pos="69000">
              <a:schemeClr val="phClr">
                <a:tint val="45000"/>
                <a:satMod val="350000"/>
              </a:schemeClr>
            </a:gs>
            <a:gs pos="100000">
              <a:schemeClr val="phClr">
                <a:tint val="60000"/>
                <a:satMod val="350000"/>
              </a:schemeClr>
            </a:gs>
          </a:gsLst>
          <a:path path="circle">
            <a:fillToRect l="50000" t="50000" r="100000" b="100000"/>
          </a:path>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9525" cap="rnd" cmpd="sng" algn="ctr">
          <a:solidFill>
            <a:schemeClr val="phClr"/>
          </a:solidFill>
          <a:prstDash val="solid"/>
        </a:ln>
        <a:ln w="38475" cap="flat" cmpd="sng" algn="ctr">
          <a:solidFill>
            <a:schemeClr val="phClr"/>
          </a:solidFill>
          <a:prstDash val="solid"/>
        </a:ln>
        <a:ln w="54850" cap="flat" cmpd="sng" algn="ctr">
          <a:solidFill>
            <a:schemeClr val="phClr"/>
          </a:solidFill>
          <a:prstDash val="solid"/>
        </a:ln>
      </a:lnStyleLst>
      <a:effectStyleLst>
        <a:effectStyle>
          <a:effectLst>
            <a:outerShdw blurRad="50800" dist="25400" dir="5400000" rotWithShape="0">
              <a:srgbClr val="000000">
                <a:alpha val="55000"/>
              </a:srgbClr>
            </a:outerShdw>
          </a:effectLst>
        </a:effectStyle>
        <a:effectStyle>
          <a:effectLst>
            <a:outerShdw blurRad="50800" dist="25400" dir="5400000" rotWithShape="0">
              <a:srgbClr val="000000">
                <a:alpha val="44000"/>
              </a:srgbClr>
            </a:outerShdw>
          </a:effectLst>
        </a:effectStyle>
        <a:effectStyle>
          <a:effectLst>
            <a:outerShdw blurRad="50800" dist="25400" dir="5400000" rotWithShape="0">
              <a:srgbClr val="000000">
                <a:alpha val="55000"/>
              </a:srgbClr>
            </a:outerShdw>
          </a:effectLst>
          <a:scene3d>
            <a:camera prst="orthographicFront">
              <a:rot lat="0" lon="0" rev="0"/>
            </a:camera>
            <a:lightRig rig="brightRoom" dir="tl">
              <a:rot lat="0" lon="0" rev="3600000"/>
            </a:lightRig>
          </a:scene3d>
          <a:sp3d contourW="31750" prstMaterial="flat">
            <a:bevelT w="127000" h="254000" prst="angle"/>
            <a:contourClr>
              <a:schemeClr val="phClr">
                <a:shade val="20000"/>
              </a:schemeClr>
            </a:contourClr>
          </a:sp3d>
        </a:effectStyle>
      </a:effectStyleLst>
      <a:bgFillStyleLst>
        <a:solidFill>
          <a:schemeClr val="phClr"/>
        </a:solidFill>
        <a:gradFill rotWithShape="1">
          <a:gsLst>
            <a:gs pos="20000">
              <a:schemeClr val="phClr">
                <a:tint val="80000"/>
                <a:lumMod val="100000"/>
              </a:schemeClr>
            </a:gs>
            <a:gs pos="100000">
              <a:schemeClr val="phClr">
                <a:tint val="100000"/>
                <a:lumMod val="80000"/>
              </a:schemeClr>
            </a:gs>
          </a:gsLst>
          <a:path path="circle">
            <a:fillToRect l="50000" t="20000" r="100000" b="100000"/>
          </a:path>
        </a:gradFill>
        <a:gradFill rotWithShape="1">
          <a:gsLst>
            <a:gs pos="0">
              <a:schemeClr val="phClr">
                <a:tint val="100000"/>
                <a:lumMod val="100000"/>
              </a:schemeClr>
            </a:gs>
            <a:gs pos="100000">
              <a:schemeClr val="phClr">
                <a:shade val="100000"/>
                <a:lumMod val="60000"/>
              </a:schemeClr>
            </a:gs>
          </a:gsLst>
          <a:path path="circle">
            <a:fillToRect l="50000" t="20000" r="100000" b="10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Tradeshow">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Tradeshow">
      <a:majorFont>
        <a:latin typeface="Arial Black"/>
        <a:ea typeface=""/>
        <a:cs typeface=""/>
        <a:font script="Jpan" typeface="ＭＳ Ｐゴシック"/>
        <a:font script="Hang" typeface="HY견고딕"/>
        <a:font script="Hans" typeface="宋体"/>
        <a:font script="Hant" typeface="新細明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adeshow">
      <a:fillStyleLst>
        <a:solidFill>
          <a:schemeClr val="phClr"/>
        </a:solidFill>
        <a:gradFill rotWithShape="1">
          <a:gsLst>
            <a:gs pos="0">
              <a:schemeClr val="phClr">
                <a:tint val="45000"/>
                <a:satMod val="300000"/>
              </a:schemeClr>
            </a:gs>
            <a:gs pos="35000">
              <a:schemeClr val="phClr">
                <a:tint val="45000"/>
                <a:satMod val="300000"/>
              </a:schemeClr>
            </a:gs>
            <a:gs pos="69000">
              <a:schemeClr val="phClr">
                <a:tint val="45000"/>
                <a:satMod val="350000"/>
              </a:schemeClr>
            </a:gs>
            <a:gs pos="100000">
              <a:schemeClr val="phClr">
                <a:tint val="60000"/>
                <a:satMod val="350000"/>
              </a:schemeClr>
            </a:gs>
          </a:gsLst>
          <a:path path="circle">
            <a:fillToRect l="50000" t="50000" r="100000" b="100000"/>
          </a:path>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9525" cap="rnd" cmpd="sng" algn="ctr">
          <a:solidFill>
            <a:schemeClr val="phClr"/>
          </a:solidFill>
          <a:prstDash val="solid"/>
        </a:ln>
        <a:ln w="38475" cap="flat" cmpd="sng" algn="ctr">
          <a:solidFill>
            <a:schemeClr val="phClr"/>
          </a:solidFill>
          <a:prstDash val="solid"/>
        </a:ln>
        <a:ln w="54850" cap="flat" cmpd="sng" algn="ctr">
          <a:solidFill>
            <a:schemeClr val="phClr"/>
          </a:solidFill>
          <a:prstDash val="solid"/>
        </a:ln>
      </a:lnStyleLst>
      <a:effectStyleLst>
        <a:effectStyle>
          <a:effectLst>
            <a:outerShdw blurRad="50800" dist="25400" dir="5400000" rotWithShape="0">
              <a:srgbClr val="000000">
                <a:alpha val="55000"/>
              </a:srgbClr>
            </a:outerShdw>
          </a:effectLst>
        </a:effectStyle>
        <a:effectStyle>
          <a:effectLst>
            <a:outerShdw blurRad="50800" dist="25400" dir="5400000" rotWithShape="0">
              <a:srgbClr val="000000">
                <a:alpha val="44000"/>
              </a:srgbClr>
            </a:outerShdw>
          </a:effectLst>
        </a:effectStyle>
        <a:effectStyle>
          <a:effectLst>
            <a:outerShdw blurRad="50800" dist="25400" dir="5400000" rotWithShape="0">
              <a:srgbClr val="000000">
                <a:alpha val="55000"/>
              </a:srgbClr>
            </a:outerShdw>
          </a:effectLst>
          <a:scene3d>
            <a:camera prst="orthographicFront">
              <a:rot lat="0" lon="0" rev="0"/>
            </a:camera>
            <a:lightRig rig="brightRoom" dir="tl">
              <a:rot lat="0" lon="0" rev="3600000"/>
            </a:lightRig>
          </a:scene3d>
          <a:sp3d contourW="31750" prstMaterial="flat">
            <a:bevelT w="127000" h="254000" prst="angle"/>
            <a:contourClr>
              <a:schemeClr val="phClr">
                <a:shade val="20000"/>
              </a:schemeClr>
            </a:contourClr>
          </a:sp3d>
        </a:effectStyle>
      </a:effectStyleLst>
      <a:bgFillStyleLst>
        <a:solidFill>
          <a:schemeClr val="phClr"/>
        </a:solidFill>
        <a:gradFill rotWithShape="1">
          <a:gsLst>
            <a:gs pos="20000">
              <a:schemeClr val="phClr">
                <a:tint val="80000"/>
                <a:lumMod val="100000"/>
              </a:schemeClr>
            </a:gs>
            <a:gs pos="100000">
              <a:schemeClr val="phClr">
                <a:tint val="100000"/>
                <a:lumMod val="80000"/>
              </a:schemeClr>
            </a:gs>
          </a:gsLst>
          <a:path path="circle">
            <a:fillToRect l="50000" t="20000" r="100000" b="100000"/>
          </a:path>
        </a:gradFill>
        <a:gradFill rotWithShape="1">
          <a:gsLst>
            <a:gs pos="0">
              <a:schemeClr val="phClr">
                <a:tint val="100000"/>
                <a:lumMod val="100000"/>
              </a:schemeClr>
            </a:gs>
            <a:gs pos="100000">
              <a:schemeClr val="phClr">
                <a:shade val="100000"/>
                <a:lumMod val="60000"/>
              </a:schemeClr>
            </a:gs>
          </a:gsLst>
          <a:path path="circle">
            <a:fillToRect l="50000" t="20000" r="100000" b="10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1160</Words>
  <Application/>
  <PresentationFormat>On-screen Show (4:3)</PresentationFormat>
  <Paragraphs>122</Paragraphs>
  <Slides>27</Slides>
  <Notes>5</Notes>
  <HiddenSlides>0</HiddenSlides>
  <MMClips>1</MMClips>
  <ScaleCrop>false</ScaleCrop>
  <HeadingPairs>
    <vt:vector size="4" baseType="variant">
      <vt:variant>
        <vt:lpstr>Theme</vt:lpstr>
      </vt:variant>
      <vt:variant>
        <vt:i4>8</vt:i4>
      </vt:variant>
      <vt:variant>
        <vt:lpstr>Slide Titles</vt:lpstr>
      </vt:variant>
      <vt:variant>
        <vt:i4>27</vt:i4>
      </vt:variant>
    </vt:vector>
  </HeadingPairs>
  <TitlesOfParts>
    <vt:vector size="35" baseType="lpstr">
      <vt:lpstr>Tradeshow</vt:lpstr>
      <vt:lpstr>Default Design</vt:lpstr>
      <vt:lpstr>1_Default Design</vt:lpstr>
      <vt:lpstr>2_Default Design</vt:lpstr>
      <vt:lpstr>3_Default Design</vt:lpstr>
      <vt:lpstr>4_Default Design</vt:lpstr>
      <vt:lpstr>6_Default Design</vt:lpstr>
      <vt:lpstr>1_Tradeshow</vt:lpstr>
      <vt:lpstr>The Ford Pinto</vt:lpstr>
      <vt:lpstr>Slide 2</vt:lpstr>
      <vt:lpstr>  PRODUCT OBJECTIVES:  1. TRUE SUBCOMPACT :  Size &amp; Weight 2. LOW COST OF OWNERSHIP  Initial price, Fuel consumption, Reliability  Serviceability 3. CLEAR PRODUCT SUPERIORITY  Appearance, Comfort, Features,  Ride and Handling, Performance    Lee Iacocca was fond of saying, "Safety doesn't sell." </vt:lpstr>
      <vt:lpstr>Slide 4</vt:lpstr>
      <vt:lpstr>Slide 5</vt:lpstr>
      <vt:lpstr>Slide 6</vt:lpstr>
      <vt:lpstr>Gas Tank Configurations</vt:lpstr>
      <vt:lpstr>Gas Tank</vt:lpstr>
      <vt:lpstr>Crash Test RESULTS</vt:lpstr>
      <vt:lpstr>Crash Test RESULTS</vt:lpstr>
      <vt:lpstr>A possible solution?</vt:lpstr>
      <vt:lpstr>Slide 12</vt:lpstr>
      <vt:lpstr>Slide 13</vt:lpstr>
      <vt:lpstr>Slide 14</vt:lpstr>
      <vt:lpstr>Meanwhile . . . .  Federal Motor Vehicle Safety Standard 301</vt:lpstr>
      <vt:lpstr>A case in point…..</vt:lpstr>
      <vt:lpstr>Slide 17</vt:lpstr>
      <vt:lpstr>Slide 18</vt:lpstr>
      <vt:lpstr>Slide 19</vt:lpstr>
      <vt:lpstr>Slide 20</vt:lpstr>
      <vt:lpstr>Slide 21</vt:lpstr>
      <vt:lpstr>What was life worth in 1971? The Ford Cost-Benefit Analysis</vt:lpstr>
      <vt:lpstr>What is life worth in 1971? Cont’d</vt:lpstr>
      <vt:lpstr>Cost/Benefit Analysis: Recall?</vt:lpstr>
      <vt:lpstr>Cost/Benefit Analysis Cont’d</vt:lpstr>
      <vt:lpstr>Slide 26</vt:lpstr>
      <vt:lpstr>Slide 27</vt:lpstr>
    </vt:vector>
  </TitlesOfParts>
  <Company/>
  <LinksUpToDate>false</LinksUpToDate>
  <SharedDoc>false</SharedDoc>
  <HyperlinksChanged>false</HyperlinksChanged>
  <AppVersion>12.0000</AppVersion>
  <Manager/>
</Properties>
</file>

<file path=docProps/core.xml><?xml version="1.0" encoding="utf-8"?>
<coreProperties xmlns="http://schemas.openxmlformats.org/package/2006/metadata/core-properties" xmlns:cp="http://schemas.openxmlformats.org/package/2006/metadata/core-properties" xmlns:dc="http://purl.org/dc/elements/1.1/" xmlns:dcterms="http://purl.org/dc/terms/" xmlns:xsi="http://www.w3.org/2001/XMLSchema-instance">
  <revision>0</revision>
</coreProperties>
</file>