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2" r:id="rId5"/>
    <p:sldId id="266" r:id="rId6"/>
    <p:sldId id="271" r:id="rId7"/>
    <p:sldId id="267" r:id="rId8"/>
    <p:sldId id="273" r:id="rId9"/>
    <p:sldId id="277" r:id="rId10"/>
    <p:sldId id="278" r:id="rId11"/>
    <p:sldId id="279" r:id="rId12"/>
    <p:sldId id="280" r:id="rId13"/>
    <p:sldId id="281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F40"/>
    <a:srgbClr val="423500"/>
    <a:srgbClr val="00657C"/>
    <a:srgbClr val="7D603C"/>
    <a:srgbClr val="C89A3F"/>
    <a:srgbClr val="D3A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BE137-316C-4351-9F74-816EC09BF6E3}" v="8" dt="2020-04-30T20:17:2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523" autoAdjust="0"/>
  </p:normalViewPr>
  <p:slideViewPr>
    <p:cSldViewPr snapToGrid="0" snapToObjects="1">
      <p:cViewPr varScale="1">
        <p:scale>
          <a:sx n="66" d="100"/>
          <a:sy n="66" d="100"/>
        </p:scale>
        <p:origin x="42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5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F7327-6FC7-4E48-83EA-67CC23E29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6CF7B-0889-425A-93D6-CA12610501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DBA5-B21E-4471-BB77-5BDD26B7EEDB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F05C7-DDD3-4DCB-981B-49F244FCB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0DC71-B972-4E52-AF5F-417EA6C474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A084-33BA-4D2D-BF6A-8C41E0C72C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7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20C1-AD15-FF4B-931E-6A74A4A59EB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EAB8-0AFB-9942-A30C-047B09295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2873829"/>
            <a:ext cx="10515600" cy="623888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3602038"/>
            <a:ext cx="10515600" cy="52001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presenter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945257" y="2772229"/>
            <a:ext cx="246743" cy="225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19709" y="2772228"/>
            <a:ext cx="45719" cy="1465943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8415510" y="231909"/>
            <a:ext cx="3529747" cy="3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5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638629"/>
            <a:ext cx="10515600" cy="623888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1306174"/>
            <a:ext cx="10515600" cy="33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32400" y="353105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66775" y="1865087"/>
            <a:ext cx="10516054" cy="4216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add body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A33DF-36D8-40E1-AD3C-BE870908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056" y="0"/>
            <a:ext cx="4005943" cy="671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456" y="431688"/>
            <a:ext cx="7242630" cy="575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42350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456" y="1509487"/>
            <a:ext cx="7242630" cy="4499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2342" y="1182914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186056" y="0"/>
            <a:ext cx="4005943" cy="6712543"/>
          </a:xfrm>
          <a:prstGeom prst="rect">
            <a:avLst/>
          </a:prstGeom>
          <a:solidFill>
            <a:srgbClr val="0065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68571"/>
            <a:ext cx="12192000" cy="689429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84E3F-93E8-43E8-B466-F464818CE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68571"/>
            <a:ext cx="12192000" cy="689429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32400" y="353105"/>
            <a:ext cx="1407886" cy="7257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7229" y="638629"/>
            <a:ext cx="10515600" cy="623888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423500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7229" y="1306174"/>
            <a:ext cx="10515600" cy="33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866775" y="1865087"/>
            <a:ext cx="10516054" cy="42163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rgbClr val="4235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add body content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6D719-86CB-46A6-A4AC-8DBCB0EE1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980762" y="6419620"/>
            <a:ext cx="2085265" cy="1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00953"/>
          </a:xfrm>
          <a:prstGeom prst="rect">
            <a:avLst/>
          </a:prstGeom>
          <a:solidFill>
            <a:srgbClr val="00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456" y="216535"/>
            <a:ext cx="7242630" cy="575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455" y="1181061"/>
            <a:ext cx="11153803" cy="48278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0998" y="280108"/>
            <a:ext cx="83458" cy="44866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6FB0764-2BA9-4E0D-B1D1-DFA303DFF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216535"/>
            <a:ext cx="11153802" cy="512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00657C"/>
                </a:solidFill>
              </a:defRPr>
            </a:lvl1pPr>
          </a:lstStyle>
          <a:p>
            <a:r>
              <a:rPr lang="en-US" dirty="0"/>
              <a:t>Click to add heading or title of chart/graph/image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65776" y="2191871"/>
            <a:ext cx="3052482" cy="37786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longer description of the chart, graph, or image on the left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7540" y="280108"/>
            <a:ext cx="83458" cy="448662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09221" y="1719965"/>
            <a:ext cx="1165591" cy="91440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380998" y="1048871"/>
            <a:ext cx="7808261" cy="535192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7CF4EE7-670E-4403-85FD-93CF772DB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02505" y="1237128"/>
            <a:ext cx="5015752" cy="8566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00657C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2506" y="2420471"/>
            <a:ext cx="5015752" cy="3550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423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body content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27586" y="819012"/>
            <a:ext cx="1165591" cy="91440"/>
          </a:xfrm>
          <a:prstGeom prst="rect">
            <a:avLst/>
          </a:prstGeom>
          <a:solidFill>
            <a:srgbClr val="D3A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5876365" cy="6857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60A39A4-ED7C-4F18-AEC1-C626CD168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715" y="6139408"/>
            <a:ext cx="1438656" cy="7185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2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49" r:id="rId3"/>
    <p:sldLayoutId id="2147483669" r:id="rId4"/>
    <p:sldLayoutId id="2147483666" r:id="rId5"/>
    <p:sldLayoutId id="2147483667" r:id="rId6"/>
    <p:sldLayoutId id="2147483668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academic-skills-center/skills/ms-office/powerpoint" TargetMode="External"/><Relationship Id="rId2" Type="http://schemas.openxmlformats.org/officeDocument/2006/relationships/hyperlink" Target="https://academicguides.waldenu.edu/writingcenter/assignments/presentation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office.com/en-us/powerpoi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3.45/abc" TargetMode="External"/><Relationship Id="rId2" Type="http://schemas.openxmlformats.org/officeDocument/2006/relationships/hyperlink" Target="https://academicguides.waldenu.edu/writingcenter/apa/references/exampl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guides.waldenu.edu/writingcenter/apa/other/seriation" TargetMode="External"/><Relationship Id="rId2" Type="http://schemas.openxmlformats.org/officeDocument/2006/relationships/hyperlink" Target="https://academicguides.waldenu.edu/writingcenter/grammar/parallelconstructio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guides.waldenu.edu/writingcenter/assignments/abstract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3.45/abc" TargetMode="External"/><Relationship Id="rId2" Type="http://schemas.openxmlformats.org/officeDocument/2006/relationships/hyperlink" Target="https://academicguides.waldenu.edu/writingcenter/apa/tablesandfigures/table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Addressing Healthcare Disparities in a Particular Population</a:t>
            </a:r>
            <a:r>
              <a:rPr lang="en-US" dirty="0"/>
              <a:t>: </a:t>
            </a:r>
            <a:r>
              <a:rPr lang="en-US" sz="2800" dirty="0"/>
              <a:t>To 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229" y="3862047"/>
            <a:ext cx="10339512" cy="520019"/>
          </a:xfrm>
        </p:spPr>
        <p:txBody>
          <a:bodyPr/>
          <a:lstStyle/>
          <a:p>
            <a:br>
              <a:rPr lang="en-US" b="1" dirty="0"/>
            </a:br>
            <a:endParaRPr lang="en-US" b="1" dirty="0"/>
          </a:p>
          <a:p>
            <a:r>
              <a:rPr lang="en-US" b="1" dirty="0"/>
              <a:t>Your Name</a:t>
            </a:r>
          </a:p>
          <a:p>
            <a:r>
              <a:rPr lang="en-US" dirty="0"/>
              <a:t>RN-BSN Tempo Program, Walden University</a:t>
            </a:r>
          </a:p>
          <a:p>
            <a:r>
              <a:rPr lang="en-US" dirty="0"/>
              <a:t> </a:t>
            </a:r>
            <a:r>
              <a:rPr lang="en-US" i="1" dirty="0"/>
              <a:t>Advocating for Diversity, Equity, and Inclusion in Healthcare</a:t>
            </a:r>
            <a:br>
              <a:rPr lang="en-US" dirty="0"/>
            </a:br>
            <a:r>
              <a:rPr lang="en-US" dirty="0"/>
              <a:t>XD3002: </a:t>
            </a:r>
            <a:r>
              <a:rPr lang="en-US" i="1" dirty="0"/>
              <a:t>Social </a:t>
            </a:r>
            <a:r>
              <a:rPr lang="en-US" i="1"/>
              <a:t>Influences of </a:t>
            </a:r>
            <a:r>
              <a:rPr lang="en-US" i="1" dirty="0"/>
              <a:t>Healthcare Disparities</a:t>
            </a:r>
            <a:endParaRPr lang="en-US" dirty="0"/>
          </a:p>
          <a:p>
            <a:r>
              <a:rPr lang="en-US" dirty="0"/>
              <a:t>Month XX, 202X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5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Focus each slide on the information to provide to complete your presentation within the required length of 9–11 slides plus title and reference slides.</a:t>
            </a:r>
          </a:p>
        </p:txBody>
      </p:sp>
    </p:spTree>
    <p:extLst>
      <p:ext uri="{BB962C8B-B14F-4D97-AF65-F5344CB8AC3E}">
        <p14:creationId xmlns:p14="http://schemas.microsoft.com/office/powerpoint/2010/main" val="54904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marL="228600"/>
            <a:r>
              <a:rPr lang="en-US" i="1" dirty="0"/>
              <a:t>Presentation formatting tips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Remember to </a:t>
            </a:r>
            <a:r>
              <a:rPr lang="en-US" b="1" dirty="0"/>
              <a:t>adhere to any assignment guidelines regarding presentation format</a:t>
            </a:r>
            <a:r>
              <a:rPr lang="en-US" dirty="0"/>
              <a:t>.  This template contains suggestions only.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Review our </a:t>
            </a:r>
            <a:r>
              <a:rPr lang="en-US" dirty="0">
                <a:hlinkClick r:id="rId2"/>
              </a:rPr>
              <a:t>presentation tips </a:t>
            </a:r>
            <a:r>
              <a:rPr lang="en-US" dirty="0"/>
              <a:t>for more information.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Visit the Academic Skills Center for more </a:t>
            </a:r>
            <a:r>
              <a:rPr lang="en-US" dirty="0">
                <a:hlinkClick r:id="rId3"/>
              </a:rPr>
              <a:t>tips on how to use PowerPoint</a:t>
            </a:r>
            <a:r>
              <a:rPr lang="en-US" dirty="0"/>
              <a:t> or visit </a:t>
            </a:r>
            <a:r>
              <a:rPr lang="en-US" dirty="0">
                <a:hlinkClick r:id="rId4"/>
              </a:rPr>
              <a:t>Microsoft’s PowerPoint help and learning website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8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(References)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/>
            <a:r>
              <a:rPr lang="en-US" dirty="0"/>
              <a:t>Include resources that you used to create your presentation. Use the reference format with which you are familiar, which may be APA or another.</a:t>
            </a:r>
          </a:p>
          <a:p>
            <a:pPr marL="228600"/>
            <a:endParaRPr lang="en-US" dirty="0"/>
          </a:p>
          <a:p>
            <a:pPr marL="228600"/>
            <a:r>
              <a:rPr lang="en-US" i="1" dirty="0"/>
              <a:t>Formatting tips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Always include a reference list at the end of your presentation, just like you would in a paper. Reference list entries take the same format they would in a paper, including a hanging indent. Visit the </a:t>
            </a:r>
            <a:r>
              <a:rPr lang="en-US" dirty="0">
                <a:hlinkClick r:id="rId2"/>
              </a:rPr>
              <a:t>Common Reference List Examples page </a:t>
            </a:r>
            <a:r>
              <a:rPr lang="en-US" dirty="0"/>
              <a:t>for the correct APA format. Here are a few examples: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indent="-685800"/>
            <a:r>
              <a:rPr lang="en-US" dirty="0"/>
              <a:t>Jones, P. (2020). </a:t>
            </a:r>
            <a:r>
              <a:rPr lang="en-US" i="1" dirty="0"/>
              <a:t>This great book. </a:t>
            </a:r>
            <a:r>
              <a:rPr lang="en-US" dirty="0"/>
              <a:t>Publisher.</a:t>
            </a:r>
          </a:p>
          <a:p>
            <a:pPr marL="914400" indent="-685800"/>
            <a:r>
              <a:rPr lang="en-US" dirty="0"/>
              <a:t>Smith, W., &amp; Cat, D. (2020). How to make a good presentation great. </a:t>
            </a:r>
            <a:r>
              <a:rPr lang="en-US" i="1" dirty="0"/>
              <a:t>Presentations Quarterly, 45</a:t>
            </a:r>
            <a:r>
              <a:rPr lang="en-US" dirty="0"/>
              <a:t>(4), 56–59. </a:t>
            </a:r>
            <a:r>
              <a:rPr lang="en-US" dirty="0">
                <a:hlinkClick r:id="rId3"/>
              </a:rPr>
              <a:t>https://doi.org/10.123.45/abc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9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/>
            <a:r>
              <a:rPr lang="en-US" i="1" dirty="0"/>
              <a:t>Presentation formatting tips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Go to the “Home” tab at the top and click the “New Slide” or “Layout” button to access different formatting for your slides.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Choose formatting that presents your information in the most logical way.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consistent, grammatically parallel format </a:t>
            </a:r>
            <a:r>
              <a:rPr lang="en-US" dirty="0"/>
              <a:t>for bulleted lists (for example, on this slide, each element begins with an imperative verb).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You can also consult APA’s suggestions on </a:t>
            </a:r>
            <a:r>
              <a:rPr lang="en-US" dirty="0">
                <a:hlinkClick r:id="rId3"/>
              </a:rPr>
              <a:t>formatting lists</a:t>
            </a:r>
            <a:r>
              <a:rPr lang="en-US" dirty="0"/>
              <a:t>. </a:t>
            </a:r>
            <a:r>
              <a:rPr lang="en-US" b="1" dirty="0"/>
              <a:t>Note:</a:t>
            </a:r>
            <a:r>
              <a:rPr lang="en-US" dirty="0"/>
              <a:t> You are not required to use APA style in your presentation.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End bullet points consistently, either with or without a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5" y="216535"/>
            <a:ext cx="11853788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b="1" dirty="0"/>
              <a:t>Note: </a:t>
            </a:r>
            <a:r>
              <a:rPr lang="en-US" dirty="0"/>
              <a:t>If you include any tables or figures in your presentation, refer to the slide that follows for guidance. Delete the slide if it is not relevant.</a:t>
            </a:r>
          </a:p>
          <a:p>
            <a:pPr marL="228600"/>
            <a:endParaRPr lang="en-US" dirty="0"/>
          </a:p>
          <a:p>
            <a:pPr marL="228600"/>
            <a:r>
              <a:rPr lang="en-US" i="1" dirty="0"/>
              <a:t>Presentation formatting tips</a:t>
            </a: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Keep font of text consistent.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Be sure headings are consistent in their spacing, placement, size, etc.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Consider using the slide after the title slide to summarize your presentation’s points (like an </a:t>
            </a:r>
            <a:r>
              <a:rPr lang="en-US" dirty="0">
                <a:hlinkClick r:id="rId2"/>
              </a:rPr>
              <a:t>abstract for a paper</a:t>
            </a:r>
            <a:r>
              <a:rPr lang="en-US" dirty="0"/>
              <a:t>).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8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APA or the reference style rules with which you are familiar to format any </a:t>
            </a:r>
            <a:r>
              <a:rPr lang="en-US" dirty="0">
                <a:hlinkClick r:id="rId2"/>
              </a:rPr>
              <a:t>tables and figures </a:t>
            </a:r>
            <a:r>
              <a:rPr lang="en-US" dirty="0"/>
              <a:t>in your presentation: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5776" y="2177143"/>
            <a:ext cx="3052482" cy="3793350"/>
          </a:xfrm>
        </p:spPr>
        <p:txBody>
          <a:bodyPr/>
          <a:lstStyle/>
          <a:p>
            <a:r>
              <a:rPr lang="en-US" b="1" dirty="0"/>
              <a:t>Figure 1</a:t>
            </a:r>
          </a:p>
          <a:p>
            <a:r>
              <a:rPr lang="en-US" i="1" dirty="0"/>
              <a:t>Title Reflecting Figure Information </a:t>
            </a:r>
          </a:p>
          <a:p>
            <a:r>
              <a:rPr lang="en-US" i="1" dirty="0"/>
              <a:t>Note. </a:t>
            </a:r>
            <a:r>
              <a:rPr lang="en-US" dirty="0"/>
              <a:t>Any needed general notes on figure. From “Utilizing Bar Graphs,” by A. Jones, 2020, </a:t>
            </a:r>
            <a:r>
              <a:rPr lang="en-US" i="1" dirty="0"/>
              <a:t>Journal of Handy Graphs, 76</a:t>
            </a:r>
            <a:r>
              <a:rPr lang="en-US" dirty="0"/>
              <a:t>(2), p. 3 (</a:t>
            </a:r>
            <a:r>
              <a:rPr lang="en-US" dirty="0">
                <a:hlinkClick r:id="rId3"/>
              </a:rPr>
              <a:t>https://doi.org/10.123.45/abc</a:t>
            </a:r>
            <a:r>
              <a:rPr lang="en-US" dirty="0"/>
              <a:t>). Reprinted with permission.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9199EA-F089-4BBC-A858-6A8CE7F7C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825255"/>
              </p:ext>
            </p:extLst>
          </p:nvPr>
        </p:nvGraphicFramePr>
        <p:xfrm>
          <a:off x="573742" y="2106008"/>
          <a:ext cx="7596054" cy="393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334462" imgH="3078747" progId="Excel.Chart.8">
                  <p:embed/>
                </p:oleObj>
              </mc:Choice>
              <mc:Fallback>
                <p:oleObj r:id="rId4" imgW="5334462" imgH="3078747" progId="Excel.Chart.8">
                  <p:embed/>
                  <p:pic>
                    <p:nvPicPr>
                      <p:cNvPr id="5" name="Content Placeholder 3">
                        <a:extLst>
                          <a:ext uri="{FF2B5EF4-FFF2-40B4-BE49-F238E27FC236}">
                            <a16:creationId xmlns:a16="http://schemas.microsoft.com/office/drawing/2014/main" id="{C19199EA-F089-4BBC-A858-6A8CE7F7C29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42" y="2106008"/>
                        <a:ext cx="7596054" cy="39356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5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Presentation formatting tips</a:t>
            </a:r>
          </a:p>
          <a:p>
            <a:r>
              <a:rPr lang="en-US" sz="2800" dirty="0"/>
              <a:t>Your slides can also contain entire paragraphs, like this one does. In both paragraphs and bulleted lists in your presentation, citation rules apply just as they do in papers: when using or referencing another author’s ideas, you must cite that source. When incorporating a citation in a slide, do so just as you would in a traditional paper: According to Jones (2020), presentations are not very different from papers.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800" dirty="0"/>
              <a:t>According to Smith and Cat (2020), you should make your presentation great, not just good.</a:t>
            </a:r>
          </a:p>
        </p:txBody>
      </p:sp>
    </p:spTree>
    <p:extLst>
      <p:ext uri="{BB962C8B-B14F-4D97-AF65-F5344CB8AC3E}">
        <p14:creationId xmlns:p14="http://schemas.microsoft.com/office/powerpoint/2010/main" val="30918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Focus each slide on the information to provide to complete your presentation within the required length of 9–11 slides plus title and reference slides.</a:t>
            </a:r>
          </a:p>
        </p:txBody>
      </p:sp>
    </p:spTree>
    <p:extLst>
      <p:ext uri="{BB962C8B-B14F-4D97-AF65-F5344CB8AC3E}">
        <p14:creationId xmlns:p14="http://schemas.microsoft.com/office/powerpoint/2010/main" val="251134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Focus each slide on the information to provide to complete your presentation within the required length of 9–11 slides plus title and reference slides.</a:t>
            </a:r>
          </a:p>
        </p:txBody>
      </p:sp>
    </p:spTree>
    <p:extLst>
      <p:ext uri="{BB962C8B-B14F-4D97-AF65-F5344CB8AC3E}">
        <p14:creationId xmlns:p14="http://schemas.microsoft.com/office/powerpoint/2010/main" val="355280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Focus each slide on the information to provide to complete your presentation within the required length of 9–11 slides plus title and reference slides.</a:t>
            </a:r>
          </a:p>
        </p:txBody>
      </p:sp>
    </p:spTree>
    <p:extLst>
      <p:ext uri="{BB962C8B-B14F-4D97-AF65-F5344CB8AC3E}">
        <p14:creationId xmlns:p14="http://schemas.microsoft.com/office/powerpoint/2010/main" val="230777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6" y="216535"/>
            <a:ext cx="11153802" cy="575808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Focus each slide on the information to provide to complete your presentation within the required length of 9–11 slides plus title and reference slides.</a:t>
            </a:r>
          </a:p>
        </p:txBody>
      </p:sp>
    </p:spTree>
    <p:extLst>
      <p:ext uri="{BB962C8B-B14F-4D97-AF65-F5344CB8AC3E}">
        <p14:creationId xmlns:p14="http://schemas.microsoft.com/office/powerpoint/2010/main" val="2208807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3"/>
      </a:accent1>
      <a:accent2>
        <a:srgbClr val="FBB84B"/>
      </a:accent2>
      <a:accent3>
        <a:srgbClr val="5A5D66"/>
      </a:accent3>
      <a:accent4>
        <a:srgbClr val="45B29C"/>
      </a:accent4>
      <a:accent5>
        <a:srgbClr val="DFE0DB"/>
      </a:accent5>
      <a:accent6>
        <a:srgbClr val="5A5D66"/>
      </a:accent6>
      <a:hlink>
        <a:srgbClr val="0085A3"/>
      </a:hlink>
      <a:folHlink>
        <a:srgbClr val="0085A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denPowerpoint_2017" id="{24313F1E-116F-E24E-A1EE-4458AFCA02F3}" vid="{B7FEFC8E-A950-BF4E-8ACF-4E9D112343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1b4f1-f50d-4aa5-9679-d259c0c69a16" xsi:nil="true"/>
    <lcf76f155ced4ddcb4097134ff3c332f xmlns="42faebf3-165a-43d4-a890-254fb0f76761">
      <Terms xmlns="http://schemas.microsoft.com/office/infopath/2007/PartnerControls"/>
    </lcf76f155ced4ddcb4097134ff3c332f>
    <Notes0 xmlns="42faebf3-165a-43d4-a890-254fb0f767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79FCEFB13674589D388C9E45B5440" ma:contentTypeVersion="25" ma:contentTypeDescription="Create a new document." ma:contentTypeScope="" ma:versionID="c1f1e4317bb309d38bcb00c83588abc3">
  <xsd:schema xmlns:xsd="http://www.w3.org/2001/XMLSchema" xmlns:xs="http://www.w3.org/2001/XMLSchema" xmlns:p="http://schemas.microsoft.com/office/2006/metadata/properties" xmlns:ns2="42faebf3-165a-43d4-a890-254fb0f76761" xmlns:ns3="7006420f-a573-481b-b63e-226f188d5fd7" xmlns:ns4="7811b4f1-f50d-4aa5-9679-d259c0c69a16" targetNamespace="http://schemas.microsoft.com/office/2006/metadata/properties" ma:root="true" ma:fieldsID="7fd61872557b3f376ba69dbd3ee3df01" ns2:_="" ns3:_="" ns4:_="">
    <xsd:import namespace="42faebf3-165a-43d4-a890-254fb0f76761"/>
    <xsd:import namespace="7006420f-a573-481b-b63e-226f188d5fd7"/>
    <xsd:import namespace="7811b4f1-f50d-4aa5-9679-d259c0c69a16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aebf3-165a-43d4-a890-254fb0f76761" elementFormDefault="qualified">
    <xsd:import namespace="http://schemas.microsoft.com/office/2006/documentManagement/types"/>
    <xsd:import namespace="http://schemas.microsoft.com/office/infopath/2007/PartnerControls"/>
    <xsd:element name="Notes0" ma:index="2" nillable="true" ma:displayName="Notes" ma:internalName="Notes0" ma:readOnly="false">
      <xsd:simpleType>
        <xsd:restriction base="dms:Note">
          <xsd:maxLength value="255"/>
        </xsd:restriction>
      </xsd:simpleType>
    </xsd:element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7" nillable="true" ma:displayName="MediaLengthInSeconds" ma:description="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ca446d-c166-4ca0-b6cc-4db8fda31d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6420f-a573-481b-b63e-226f188d5fd7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1b4f1-f50d-4aa5-9679-d259c0c69a1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6770995-5b7d-4f03-9312-6c457ee514e0}" ma:internalName="TaxCatchAll" ma:showField="CatchAllData" ma:web="7006420f-a573-481b-b63e-226f188d5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EF3EA-B018-45F0-BA69-4516197F2290}">
  <ds:schemaRefs>
    <ds:schemaRef ds:uri="http://schemas.microsoft.com/office/2006/metadata/properties"/>
    <ds:schemaRef ds:uri="http://schemas.microsoft.com/office/infopath/2007/PartnerControls"/>
    <ds:schemaRef ds:uri="7811b4f1-f50d-4aa5-9679-d259c0c69a16"/>
    <ds:schemaRef ds:uri="ec271b5e-1a81-4d9e-9582-58895e1a002c"/>
    <ds:schemaRef ds:uri="42faebf3-165a-43d4-a890-254fb0f76761"/>
  </ds:schemaRefs>
</ds:datastoreItem>
</file>

<file path=customXml/itemProps2.xml><?xml version="1.0" encoding="utf-8"?>
<ds:datastoreItem xmlns:ds="http://schemas.openxmlformats.org/officeDocument/2006/customXml" ds:itemID="{C694F0D1-C536-486D-84F1-EF9E47969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aebf3-165a-43d4-a890-254fb0f76761"/>
    <ds:schemaRef ds:uri="7006420f-a573-481b-b63e-226f188d5fd7"/>
    <ds:schemaRef ds:uri="7811b4f1-f50d-4aa5-9679-d259c0c69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7649C-F862-483F-916E-73063A5C7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734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Microsoft Excel Chart</vt:lpstr>
      <vt:lpstr>Addressing Healthcare Disparities in a Particular Population: To Come</vt:lpstr>
      <vt:lpstr>Slide Title</vt:lpstr>
      <vt:lpstr>Slide Title</vt:lpstr>
      <vt:lpstr>Use APA or the reference style rules with which you are familiar to format any tables and figures in your presentation:</vt:lpstr>
      <vt:lpstr>Slide Title</vt:lpstr>
      <vt:lpstr>Slide Title</vt:lpstr>
      <vt:lpstr>Slide Title</vt:lpstr>
      <vt:lpstr>Slide Title</vt:lpstr>
      <vt:lpstr>Slide Title</vt:lpstr>
      <vt:lpstr>Slide Title</vt:lpstr>
      <vt:lpstr>Slide Title</vt:lpstr>
      <vt:lpstr>Slide Title (References)</vt:lpstr>
    </vt:vector>
  </TitlesOfParts>
  <Company>Laureate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Nastachowski</dc:creator>
  <cp:lastModifiedBy>Davis, Cottrell</cp:lastModifiedBy>
  <cp:revision>92</cp:revision>
  <dcterms:created xsi:type="dcterms:W3CDTF">2018-06-19T13:34:05Z</dcterms:created>
  <dcterms:modified xsi:type="dcterms:W3CDTF">2024-04-09T18:23:47Z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0x010100B1979FCEFB13674589D388C9E45B5440</vt:lpwstr>
  </property>
</Properties>
</file>