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71" r:id="rId4"/>
    <p:sldId id="272" r:id="rId5"/>
    <p:sldId id="286" r:id="rId6"/>
    <p:sldId id="287" r:id="rId7"/>
    <p:sldId id="288" r:id="rId8"/>
    <p:sldId id="289" r:id="rId9"/>
    <p:sldId id="290" r:id="rId10"/>
    <p:sldId id="291" r:id="rId11"/>
    <p:sldId id="319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0" d="100"/>
          <a:sy n="80" d="100"/>
        </p:scale>
        <p:origin x="136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E8F51F-D092-4E6F-93D4-A7C60E4F0E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7601385-06D1-4E0B-A029-1E095E0B90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AEEA10C-27E3-438D-B120-EF976AC5A5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66BA0-31E6-4190-B0C7-25144343B842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54F5A4-6309-47A0-A7F0-06E25D49D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DF3062-8BD1-41B3-B8B3-AD1B282839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76A1-058F-447F-9F7E-04F1841A8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2745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9FE24-76CC-457D-A1BD-3AA9C48D8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A45225-7DF3-48ED-87CE-4B64065FD0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6BF1FF7-F8DD-49C3-9348-9399D723A0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66BA0-31E6-4190-B0C7-25144343B842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8D9F41-DD3C-45DC-8446-0234A0E182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F3F6FE5-5ABE-4F6B-A0E6-38278991D0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76A1-058F-447F-9F7E-04F1841A8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988078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341CFE1-3AAB-483F-B426-FF0B3BD0C1F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7A9BA2-1C43-4F9A-838B-E035885B67B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F825C-D711-4D72-AC3A-D454C706B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66BA0-31E6-4190-B0C7-25144343B842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64680D-AE42-436B-8093-9CCE76F58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099861-E5D3-4C42-AE3B-4E2F6CD0D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76A1-058F-447F-9F7E-04F1841A8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508057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1583-1A14-4926-8853-60D0A26E77AC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DB54-FD86-445B-9D68-6D95AECA6D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8491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1583-1A14-4926-8853-60D0A26E77AC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DB54-FD86-445B-9D68-6D95AECA6D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626306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1583-1A14-4926-8853-60D0A26E77AC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DB54-FD86-445B-9D68-6D95AECA6D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39437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1583-1A14-4926-8853-60D0A26E77AC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DB54-FD86-445B-9D68-6D95AECA6D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0118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1583-1A14-4926-8853-60D0A26E77AC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DB54-FD86-445B-9D68-6D95AECA6D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033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1583-1A14-4926-8853-60D0A26E77AC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DB54-FD86-445B-9D68-6D95AECA6D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48331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1583-1A14-4926-8853-60D0A26E77AC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DB54-FD86-445B-9D68-6D95AECA6D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838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1583-1A14-4926-8853-60D0A26E77AC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DB54-FD86-445B-9D68-6D95AECA6D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5107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70B462-8452-4EA9-A046-9596AFCDA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3332D-8B1B-4894-BC11-392F79A1BB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856DDC-2513-454F-B0DF-5B85BA3FA9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66BA0-31E6-4190-B0C7-25144343B842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CCF1C-802D-4081-B77D-64F3E28689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FFFC4F-26C4-4317-8882-5948413B9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76A1-058F-447F-9F7E-04F1841A8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5847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1583-1A14-4926-8853-60D0A26E77AC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DB54-FD86-445B-9D68-6D95AECA6D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98905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1583-1A14-4926-8853-60D0A26E77AC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DB54-FD86-445B-9D68-6D95AECA6D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10767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E1583-1A14-4926-8853-60D0A26E77AC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9DB54-FD86-445B-9D68-6D95AECA6D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96275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72F56-04DE-45EF-8479-986B5EE71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7C828AB-D67F-433B-9143-F4296CC433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257800-585B-4D3F-BD44-EC8DA73882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66BA0-31E6-4190-B0C7-25144343B842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A426D-C114-4B1A-8F0D-2C0763A1F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7C9E91-9785-4E38-A8BB-4ACED3D25B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76A1-058F-447F-9F7E-04F1841A8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8197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04C846-0AAE-4328-AD12-FD6B5B0A36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99A0FB-FC31-4BF0-86B6-4D6136FEB7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351AC1-3E97-4446-AD0F-7C434DFD50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F00866F-2C35-4FAF-B78C-03DF950D2C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66BA0-31E6-4190-B0C7-25144343B842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759A51-8C60-4DFB-A50B-66E83A622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DB1E4A2-0C45-473C-8AB1-369F6B47B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76A1-058F-447F-9F7E-04F1841A8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6803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D943E-56B6-4221-AF31-D6C457B320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EA406DA-EF35-4337-9350-217D066998B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5FEDB6-904B-4DDE-9285-45849C280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396F29-AEAE-4DF5-8A61-641C2FC3C9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E1FB55E-7C8A-417A-9160-EB28ECD5692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D9825F-A0F4-47D8-AF0D-1569B1042C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66BA0-31E6-4190-B0C7-25144343B842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EEFCFE8-68CF-47D9-A788-9F69296617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CD5B80D-818C-4EC9-8A9E-5BF1927E20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76A1-058F-447F-9F7E-04F1841A8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49906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C1AFB3-B118-4DE0-918B-C15BFD9A55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5432BA3-C53D-4793-91B6-10600DD92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66BA0-31E6-4190-B0C7-25144343B842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7897E6F-2FF6-43CF-8236-2B23E75950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BD12682-D801-45BB-A441-BBB9602797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76A1-058F-447F-9F7E-04F1841A8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3488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BDE5EB3-E34D-4006-9AED-D2CF58052A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66BA0-31E6-4190-B0C7-25144343B842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B715CC-94DC-4A77-8140-49A59ED549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5ACAB4A-0A72-4F2D-8760-40E397EA06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76A1-058F-447F-9F7E-04F1841A8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57662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FEB79E-3F6A-4CFE-8069-C372332E9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36AE950-96BE-48BB-93B3-62CB5AA6C5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5D7DF47-AF91-4725-BB95-1733364E54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46A9AA5-28F7-44F0-B3CA-963EC8F61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66BA0-31E6-4190-B0C7-25144343B842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1450DC8-1140-4D48-978A-FF49546AC1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CA1E93-DB10-4A2E-929D-4219EA989E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76A1-058F-447F-9F7E-04F1841A8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06354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4C2BB8-8641-4A56-BA31-DDAB43944F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7E41E73-09E4-44D8-AB8D-8C35CB59B0D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2BFECF-61A4-4017-A9AE-76F8030165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50C9D84-D3EF-4285-A215-0EE654E937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D66BA0-31E6-4190-B0C7-25144343B842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6BD534-57AF-4D90-A6CD-730D9857C3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5A60B6B-5B4C-4282-B4BA-938040516A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CD76A1-058F-447F-9F7E-04F1841A8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7428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D979A85-CFDB-491B-9DED-FEF8A18F50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02D94C-C8A3-45D4-88ED-2A7A6845082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497115-94ED-465A-9F00-4F3165353EA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D66BA0-31E6-4190-B0C7-25144343B842}" type="datetimeFigureOut">
              <a:rPr lang="en-US" smtClean="0"/>
              <a:t>10/24/2021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D343D7-0C8A-48C6-AB40-67F179F5A87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A52DC3-DCAF-4469-9DD1-EB101F87EC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CD76A1-058F-447F-9F7E-04F1841A8D6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6250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1">
                <a:lumMod val="65000"/>
                <a:lumOff val="35000"/>
              </a:schemeClr>
            </a:gs>
            <a:gs pos="53000">
              <a:srgbClr val="D4DEFF"/>
            </a:gs>
            <a:gs pos="83000">
              <a:srgbClr val="D4DEFF"/>
            </a:gs>
            <a:gs pos="100000">
              <a:srgbClr val="96AB94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E1583-1A14-4926-8853-60D0A26E77AC}" type="datetimeFigureOut">
              <a:rPr lang="en-US" smtClean="0"/>
              <a:pPr/>
              <a:t>10/24/2021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9DB54-FD86-445B-9D68-6D95AECA6D6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7174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4.gif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8ABF0A-49C4-4BD2-B37A-2A513FCB69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Chemistry II</a:t>
            </a:r>
            <a:br>
              <a:rPr lang="en-US"/>
            </a:br>
            <a:r>
              <a:rPr lang="en-US"/>
              <a:t>Lecture 3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ABC0CB9-4136-482C-A42D-9C402A950B7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338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5" name="Rectangle 14">
            <a:extLst>
              <a:ext uri="{FF2B5EF4-FFF2-40B4-BE49-F238E27FC236}">
                <a16:creationId xmlns:a16="http://schemas.microsoft.com/office/drawing/2014/main" id="{4169DD87-3EBE-44CA-9654-8AE0466B27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0" name="Picture 9" descr="Text&#10;&#10;Description automatically generated">
            <a:extLst>
              <a:ext uri="{FF2B5EF4-FFF2-40B4-BE49-F238E27FC236}">
                <a16:creationId xmlns:a16="http://schemas.microsoft.com/office/drawing/2014/main" id="{28174C7F-3155-48A3-9500-7A927F99FBD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97" r="1417" b="2"/>
          <a:stretch/>
        </p:blipFill>
        <p:spPr>
          <a:xfrm>
            <a:off x="192526" y="550518"/>
            <a:ext cx="5799477" cy="2783429"/>
          </a:xfrm>
          <a:prstGeom prst="rect">
            <a:avLst/>
          </a:prstGeom>
        </p:spPr>
      </p:pic>
      <p:pic>
        <p:nvPicPr>
          <p:cNvPr id="6" name="Picture 5" descr="Graphical user interface&#10;&#10;Description automatically generated with medium confidence">
            <a:extLst>
              <a:ext uri="{FF2B5EF4-FFF2-40B4-BE49-F238E27FC236}">
                <a16:creationId xmlns:a16="http://schemas.microsoft.com/office/drawing/2014/main" id="{18A8AEC7-49C1-482C-AC7A-C6CB552B838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9" r="2547" b="-1"/>
          <a:stretch/>
        </p:blipFill>
        <p:spPr>
          <a:xfrm>
            <a:off x="6191622" y="550517"/>
            <a:ext cx="5796945" cy="2783429"/>
          </a:xfrm>
          <a:prstGeom prst="rect">
            <a:avLst/>
          </a:prstGeom>
        </p:spPr>
      </p:pic>
      <p:pic>
        <p:nvPicPr>
          <p:cNvPr id="8" name="Picture 7" descr="Diagram, schematic&#10;&#10;Description automatically generated">
            <a:extLst>
              <a:ext uri="{FF2B5EF4-FFF2-40B4-BE49-F238E27FC236}">
                <a16:creationId xmlns:a16="http://schemas.microsoft.com/office/drawing/2014/main" id="{B7F98354-EFA2-48DA-9EA1-A34F305E1EE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6" r="15641"/>
          <a:stretch/>
        </p:blipFill>
        <p:spPr>
          <a:xfrm>
            <a:off x="196714" y="3514856"/>
            <a:ext cx="5799477" cy="2792626"/>
          </a:xfrm>
          <a:prstGeom prst="rect">
            <a:avLst/>
          </a:prstGeom>
        </p:spPr>
      </p:pic>
      <p:pic>
        <p:nvPicPr>
          <p:cNvPr id="4" name="Picture 3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4434FF39-BC40-4062-84C4-9DF9C2AA0E2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3" r="2" b="2"/>
          <a:stretch/>
        </p:blipFill>
        <p:spPr>
          <a:xfrm>
            <a:off x="6195810" y="3514855"/>
            <a:ext cx="5796945" cy="2792626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905000" y="457200"/>
            <a:ext cx="8763000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ALKYL GROUP</a:t>
            </a:r>
            <a:endParaRPr lang="en-US" sz="28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en-US" sz="28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  an alkyl group is formed when a hydrogen atom is removed from an </a:t>
            </a:r>
            <a:r>
              <a:rPr lang="en-US" sz="28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alkane</a:t>
            </a:r>
            <a:r>
              <a:rPr lang="en-US" sz="28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-</a:t>
            </a:r>
          </a:p>
          <a:p>
            <a:r>
              <a:rPr lang="en-US" sz="2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r>
              <a:rPr lang="en-US" sz="2000" dirty="0">
                <a:solidFill>
                  <a:prstClr val="black"/>
                </a:solidFill>
                <a:latin typeface="Calibri"/>
              </a:rPr>
              <a:t> </a:t>
            </a:r>
          </a:p>
          <a:p>
            <a:br>
              <a:rPr lang="en-US" sz="2000" dirty="0">
                <a:solidFill>
                  <a:prstClr val="black"/>
                </a:solidFill>
                <a:latin typeface="Calibri"/>
              </a:rPr>
            </a:b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H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H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H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H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				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H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H</a:t>
            </a:r>
            <a:endParaRPr lang="en-US" sz="20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 I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				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H – C – C – C –  C – H			                     C  -  C - H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 I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				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endParaRPr lang="en-US" sz="20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H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H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H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H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				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H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H</a:t>
            </a:r>
            <a:endParaRPr lang="en-US" sz="2000" b="1" dirty="0">
              <a:solidFill>
                <a:prstClr val="black"/>
              </a:solidFill>
              <a:latin typeface="Calibri"/>
            </a:endParaRPr>
          </a:p>
          <a:p>
            <a:r>
              <a:rPr lang="en-US" b="1" dirty="0">
                <a:solidFill>
                  <a:prstClr val="black"/>
                </a:solidFill>
                <a:latin typeface="Calibri"/>
              </a:rPr>
              <a:t>		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              </a:t>
            </a:r>
          </a:p>
        </p:txBody>
      </p:sp>
      <p:sp>
        <p:nvSpPr>
          <p:cNvPr id="5" name="Down Arrow 4"/>
          <p:cNvSpPr/>
          <p:nvPr/>
        </p:nvSpPr>
        <p:spPr>
          <a:xfrm>
            <a:off x="5638800" y="5105400"/>
            <a:ext cx="685800" cy="1447800"/>
          </a:xfrm>
          <a:prstGeom prst="downArrow">
            <a:avLst/>
          </a:prstGeom>
          <a:solidFill>
            <a:srgbClr val="23630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7" name="Left-Right Arrow 6"/>
          <p:cNvSpPr/>
          <p:nvPr/>
        </p:nvSpPr>
        <p:spPr>
          <a:xfrm>
            <a:off x="5029200" y="4800600"/>
            <a:ext cx="1981200" cy="685800"/>
          </a:xfrm>
          <a:prstGeom prst="leftRightArrow">
            <a:avLst/>
          </a:prstGeom>
          <a:solidFill>
            <a:srgbClr val="236309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057400" y="2590800"/>
            <a:ext cx="8610600" cy="990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this may attach to another chain of carbons as a side chain</a:t>
            </a:r>
            <a:endParaRPr lang="en-US" sz="2800" b="1" dirty="0">
              <a:solidFill>
                <a:srgbClr val="7030A0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228600"/>
            <a:ext cx="8839200" cy="6093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                                  H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H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H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H</a:t>
            </a:r>
            <a:endParaRPr lang="en-US" sz="24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                                   I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endParaRPr lang="en-US" sz="24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                            H – C – C – C –  C – H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	                                   I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endParaRPr lang="en-US" sz="24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	                                  H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H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H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                  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                                         H – C – H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	                                                I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			              H – C – H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				        I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				       H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 </a:t>
            </a:r>
          </a:p>
          <a:p>
            <a:endParaRPr lang="en-US" sz="24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800" b="1" dirty="0">
                <a:solidFill>
                  <a:prstClr val="black"/>
                </a:solidFill>
                <a:latin typeface="Calibri"/>
              </a:rPr>
              <a:t>-  the name comes from removing the –</a:t>
            </a:r>
            <a:r>
              <a:rPr lang="en-US" sz="2800" b="1" dirty="0" err="1">
                <a:solidFill>
                  <a:prstClr val="black"/>
                </a:solidFill>
                <a:latin typeface="Calibri"/>
              </a:rPr>
              <a:t>ane</a:t>
            </a:r>
            <a:r>
              <a:rPr lang="en-US" sz="2800" b="1" dirty="0">
                <a:solidFill>
                  <a:prstClr val="black"/>
                </a:solidFill>
                <a:latin typeface="Calibri"/>
              </a:rPr>
              <a:t> suffix from the name of an </a:t>
            </a:r>
            <a:r>
              <a:rPr lang="en-US" sz="2800" b="1" dirty="0" err="1">
                <a:solidFill>
                  <a:prstClr val="black"/>
                </a:solidFill>
                <a:latin typeface="Calibri"/>
              </a:rPr>
              <a:t>alkane</a:t>
            </a:r>
            <a:r>
              <a:rPr lang="en-US" sz="2800" b="1" dirty="0">
                <a:solidFill>
                  <a:prstClr val="black"/>
                </a:solidFill>
                <a:latin typeface="Calibri"/>
              </a:rPr>
              <a:t> and adding the –</a:t>
            </a:r>
            <a:r>
              <a:rPr lang="en-US" sz="2800" b="1" dirty="0" err="1">
                <a:solidFill>
                  <a:prstClr val="black"/>
                </a:solidFill>
                <a:latin typeface="Calibri"/>
              </a:rPr>
              <a:t>yl</a:t>
            </a:r>
            <a:r>
              <a:rPr lang="en-US" sz="2800" b="1" dirty="0">
                <a:solidFill>
                  <a:prstClr val="black"/>
                </a:solidFill>
                <a:latin typeface="Calibri"/>
              </a:rPr>
              <a:t> suffix meaning a side chain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	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						</a:t>
            </a:r>
          </a:p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6172200" y="1371600"/>
            <a:ext cx="0" cy="68580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609600"/>
            <a:ext cx="8839200" cy="73866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 </a:t>
            </a:r>
          </a:p>
          <a:p>
            <a:endParaRPr lang="en-US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 1)				         2)	              </a:t>
            </a:r>
          </a:p>
          <a:p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</a:t>
            </a:r>
          </a:p>
          <a:p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  I     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				 I     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</a:t>
            </a:r>
            <a:endParaRPr lang="en-US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– C –  C –  			           C    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C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    I      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				 I      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      </a:t>
            </a:r>
            <a:r>
              <a:rPr lang="en-US" sz="2400" b="1" dirty="0" err="1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I</a:t>
            </a:r>
            <a:endParaRPr lang="en-US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en-US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endParaRPr lang="en-US" b="1" dirty="0">
              <a:solidFill>
                <a:prstClr val="black"/>
              </a:solidFill>
              <a:latin typeface="Calibri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	3)					</a:t>
            </a:r>
          </a:p>
          <a:p>
            <a:endParaRPr lang="en-US" sz="2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  		   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I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		 		                                   			– C – C – C –  C – 			             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			    I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	                                                                              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                 		             – C –  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	         		                 I	</a:t>
            </a:r>
            <a:r>
              <a:rPr lang="en-US" sz="2400" dirty="0">
                <a:solidFill>
                  <a:prstClr val="black"/>
                </a:solidFill>
                <a:latin typeface="Calibri"/>
              </a:rPr>
              <a:t>	    </a:t>
            </a:r>
          </a:p>
          <a:p>
            <a:r>
              <a:rPr lang="en-US" sz="2400" dirty="0">
                <a:solidFill>
                  <a:prstClr val="black"/>
                </a:solidFill>
                <a:latin typeface="Calibri"/>
              </a:rPr>
              <a:t>	         </a:t>
            </a:r>
            <a:r>
              <a:rPr lang="en-US" sz="24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				             </a:t>
            </a:r>
            <a:r>
              <a:rPr lang="en-US" dirty="0">
                <a:solidFill>
                  <a:prstClr val="black"/>
                </a:solidFill>
                <a:latin typeface="Calibri"/>
              </a:rPr>
              <a:t>	                                  </a:t>
            </a:r>
          </a:p>
          <a:p>
            <a:br>
              <a:rPr lang="en-US" dirty="0">
                <a:solidFill>
                  <a:prstClr val="black"/>
                </a:solidFill>
                <a:latin typeface="Calibri"/>
              </a:rPr>
            </a:br>
            <a:r>
              <a:rPr lang="en-US" dirty="0">
                <a:solidFill>
                  <a:prstClr val="black"/>
                </a:solidFill>
                <a:latin typeface="Calibri"/>
              </a:rPr>
              <a:t> 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						</a:t>
            </a:r>
          </a:p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524000" y="228600"/>
            <a:ext cx="9144000" cy="707886"/>
          </a:xfrm>
          <a:prstGeom prst="rect">
            <a:avLst/>
          </a:prstGeom>
          <a:noFill/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4000" b="1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NAMING ORGANIC COMPOUNDS</a:t>
            </a:r>
          </a:p>
        </p:txBody>
      </p:sp>
      <p:cxnSp>
        <p:nvCxnSpPr>
          <p:cNvPr id="6" name="Straight Connector 5"/>
          <p:cNvCxnSpPr/>
          <p:nvPr/>
        </p:nvCxnSpPr>
        <p:spPr>
          <a:xfrm>
            <a:off x="7086600" y="2667000"/>
            <a:ext cx="228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7789817" y="2667000"/>
            <a:ext cx="152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382000" y="2653937"/>
            <a:ext cx="152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/>
          <p:cNvCxnSpPr/>
          <p:nvPr/>
        </p:nvCxnSpPr>
        <p:spPr>
          <a:xfrm>
            <a:off x="8915400" y="2680063"/>
            <a:ext cx="1524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9465129" y="2664823"/>
            <a:ext cx="22860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2286000" y="1295401"/>
            <a:ext cx="2286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Ethane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6781800" y="1295401"/>
            <a:ext cx="251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Butane</a:t>
            </a:r>
          </a:p>
        </p:txBody>
      </p:sp>
      <p:cxnSp>
        <p:nvCxnSpPr>
          <p:cNvPr id="33" name="Straight Connector 32"/>
          <p:cNvCxnSpPr/>
          <p:nvPr/>
        </p:nvCxnSpPr>
        <p:spPr>
          <a:xfrm>
            <a:off x="5867400" y="5334000"/>
            <a:ext cx="0" cy="3810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4038600" y="3810001"/>
            <a:ext cx="4038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2-methyl butane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228601"/>
            <a:ext cx="8839200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4)				         5)		  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	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	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    I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– C – 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</a:t>
            </a:r>
            <a:br>
              <a:rPr lang="en-US" sz="2400" b="1" dirty="0">
                <a:solidFill>
                  <a:prstClr val="black"/>
                </a:solidFill>
                <a:latin typeface="Calibri"/>
              </a:rPr>
            </a:br>
            <a:r>
              <a:rPr lang="en-US" sz="2400" b="1" dirty="0">
                <a:solidFill>
                  <a:prstClr val="black"/>
                </a:solidFill>
                <a:latin typeface="Calibri"/>
              </a:rPr>
              <a:t>    I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</a:t>
            </a:r>
            <a:br>
              <a:rPr lang="en-US" sz="2400" b="1" dirty="0">
                <a:solidFill>
                  <a:prstClr val="black"/>
                </a:solidFill>
                <a:latin typeface="Calibri"/>
              </a:rPr>
            </a:br>
            <a:r>
              <a:rPr lang="en-US" sz="2400" b="1" dirty="0">
                <a:solidFill>
                  <a:prstClr val="black"/>
                </a:solidFill>
                <a:latin typeface="Calibri"/>
              </a:rPr>
              <a:t>– C – C – C –  C – C –  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I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endParaRPr lang="en-US" sz="24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      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        – C –  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	            I</a:t>
            </a:r>
          </a:p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3124200" y="2209800"/>
            <a:ext cx="0" cy="533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/>
          <p:cNvCxnSpPr/>
          <p:nvPr/>
        </p:nvCxnSpPr>
        <p:spPr>
          <a:xfrm>
            <a:off x="3657600" y="3276600"/>
            <a:ext cx="0" cy="533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638800" y="1447801"/>
            <a:ext cx="50292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prstClr val="black"/>
                </a:solidFill>
                <a:latin typeface="Calibri"/>
              </a:rPr>
              <a:t>  		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	           I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	     	                     – C –  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  </a:t>
            </a:r>
            <a:br>
              <a:rPr lang="en-US" sz="2400" b="1" dirty="0">
                <a:solidFill>
                  <a:prstClr val="black"/>
                </a:solidFill>
                <a:latin typeface="Calibri"/>
              </a:rPr>
            </a:b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I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endParaRPr lang="en-US" sz="24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– C – C – C –  C –  C – C – C –  C –  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I       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endParaRPr lang="en-US" sz="24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	     	                                                       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 – C –             – C –  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	     I	             I		               	                      –  C –   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	      	             I</a:t>
            </a:r>
          </a:p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>
            <a:off x="7010400" y="3276600"/>
            <a:ext cx="0" cy="609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>
            <a:off x="9296400" y="2209800"/>
            <a:ext cx="0" cy="6096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>
            <a:off x="8458200" y="3276600"/>
            <a:ext cx="0" cy="685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057400" y="152400"/>
            <a:ext cx="41148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Calibri"/>
                <a:cs typeface="Arial" pitchFamily="34" charset="0"/>
              </a:rPr>
              <a:t>2,3-dimethyl pentane</a:t>
            </a:r>
          </a:p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400800" y="152400"/>
            <a:ext cx="42672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solidFill>
                  <a:srgbClr val="C00000"/>
                </a:solidFill>
                <a:latin typeface="Calibri"/>
                <a:cs typeface="Arial" pitchFamily="34" charset="0"/>
              </a:rPr>
              <a:t>2,7-dimethyl-4-ethyl octane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70" decel="100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770" decel="100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77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77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77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9" dur="770" decel="100000"/>
                                        <p:tgtEl>
                                          <p:spTgt spid="15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20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21" dur="77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3" dur="77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52600" y="228601"/>
            <a:ext cx="8915400" cy="66787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1) 				             2)							</a:t>
            </a:r>
            <a:endParaRPr lang="en-US" b="1" dirty="0">
              <a:solidFill>
                <a:prstClr val="black"/>
              </a:solidFill>
              <a:latin typeface="Calibri"/>
            </a:endParaRP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     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\          /                                                                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    C ═ C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  /          \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	    </a:t>
            </a:r>
            <a:br>
              <a:rPr lang="en-US" dirty="0">
                <a:solidFill>
                  <a:prstClr val="black"/>
                </a:solidFill>
                <a:latin typeface="Calibri"/>
              </a:rPr>
            </a:br>
            <a:r>
              <a:rPr lang="en-US" dirty="0">
                <a:solidFill>
                  <a:prstClr val="black"/>
                </a:solidFill>
                <a:latin typeface="Calibri"/>
              </a:rPr>
              <a:t>	     	                                     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 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 </a:t>
            </a:r>
            <a:endParaRPr lang="en-US" sz="24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3)           				4)</a:t>
            </a:r>
          </a:p>
          <a:p>
            <a:endParaRPr lang="en-US" dirty="0">
              <a:solidFill>
                <a:prstClr val="black"/>
              </a:solidFill>
              <a:latin typeface="Calibri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                                                             I     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                                                          - C -       C = C – C  -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					                                I	</a:t>
            </a:r>
            <a:r>
              <a:rPr lang="en-US" sz="2000" dirty="0">
                <a:solidFill>
                  <a:prstClr val="black"/>
                </a:solidFill>
                <a:latin typeface="Calibri"/>
              </a:rPr>
              <a:t>     	                                       </a:t>
            </a:r>
          </a:p>
          <a:p>
            <a:r>
              <a:rPr lang="en-US" sz="2000" dirty="0">
                <a:solidFill>
                  <a:prstClr val="black"/>
                </a:solidFill>
                <a:latin typeface="Calibri"/>
              </a:rPr>
              <a:t>		      			     </a:t>
            </a:r>
          </a:p>
          <a:p>
            <a:r>
              <a:rPr lang="en-US" sz="2000" dirty="0">
                <a:solidFill>
                  <a:prstClr val="black"/>
                </a:solidFill>
                <a:latin typeface="Calibri"/>
              </a:rPr>
              <a:t>					     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- 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C     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C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-</a:t>
            </a:r>
            <a:endParaRPr lang="en-US" sz="2400" dirty="0">
              <a:solidFill>
                <a:prstClr val="black"/>
              </a:solidFill>
              <a:latin typeface="Calibri"/>
            </a:endParaRPr>
          </a:p>
          <a:p>
            <a:r>
              <a:rPr lang="en-US" sz="2400" dirty="0">
                <a:solidFill>
                  <a:prstClr val="black"/>
                </a:solidFill>
                <a:latin typeface="Calibri"/>
              </a:rPr>
              <a:t>		                                               I             </a:t>
            </a:r>
            <a:r>
              <a:rPr lang="en-US" sz="2400" dirty="0" err="1">
                <a:solidFill>
                  <a:prstClr val="black"/>
                </a:solidFill>
                <a:latin typeface="Calibri"/>
              </a:rPr>
              <a:t>I</a:t>
            </a:r>
            <a:endParaRPr lang="en-US" sz="2400" dirty="0">
              <a:solidFill>
                <a:prstClr val="black"/>
              </a:solidFill>
              <a:latin typeface="Calibri"/>
            </a:endParaRPr>
          </a:p>
          <a:p>
            <a:br>
              <a:rPr lang="en-US" dirty="0">
                <a:solidFill>
                  <a:prstClr val="black"/>
                </a:solidFill>
                <a:latin typeface="Calibri"/>
              </a:rPr>
            </a:b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781800" y="990600"/>
            <a:ext cx="2514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br>
              <a:rPr lang="en-US" dirty="0">
                <a:solidFill>
                  <a:prstClr val="black"/>
                </a:solidFill>
                <a:latin typeface="Calibri"/>
              </a:rPr>
            </a:br>
            <a:r>
              <a:rPr lang="en-US" sz="2400" b="1" dirty="0">
                <a:solidFill>
                  <a:prstClr val="black"/>
                </a:solidFill>
                <a:latin typeface="Calibri"/>
              </a:rPr>
              <a:t>   \        I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endParaRPr lang="en-US" sz="24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C ═  C – C –  C –  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/               I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endParaRPr lang="en-US" sz="2400" b="1" dirty="0">
              <a:solidFill>
                <a:prstClr val="black"/>
              </a:solidFill>
              <a:latin typeface="Calibri"/>
            </a:endParaRPr>
          </a:p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209800" y="152401"/>
            <a:ext cx="2819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C00000"/>
                </a:solidFill>
                <a:latin typeface="Calibri"/>
              </a:rPr>
              <a:t>Ethene</a:t>
            </a:r>
            <a:endParaRPr lang="en-US" sz="3200" b="1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705600" y="152401"/>
            <a:ext cx="2209800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/>
              </a:rPr>
              <a:t>1-Butene</a:t>
            </a:r>
          </a:p>
          <a:p>
            <a:br>
              <a:rPr lang="en-US" dirty="0">
                <a:solidFill>
                  <a:prstClr val="black"/>
                </a:solidFill>
                <a:latin typeface="Calibri"/>
              </a:rPr>
            </a:b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33600" y="4114800"/>
            <a:ext cx="23622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I        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</a:t>
            </a:r>
            <a:br>
              <a:rPr lang="en-US" sz="2400" b="1" dirty="0">
                <a:solidFill>
                  <a:prstClr val="black"/>
                </a:solidFill>
                <a:latin typeface="Calibri"/>
              </a:rPr>
            </a:br>
            <a:r>
              <a:rPr lang="en-US" sz="2400" b="1" dirty="0">
                <a:solidFill>
                  <a:prstClr val="black"/>
                </a:solidFill>
                <a:latin typeface="Calibri"/>
              </a:rPr>
              <a:t>- C -  C  =   C -  C  -</a:t>
            </a:r>
            <a:br>
              <a:rPr lang="en-US" sz="2400" b="1" dirty="0">
                <a:solidFill>
                  <a:prstClr val="black"/>
                </a:solidFill>
                <a:latin typeface="Calibri"/>
              </a:rPr>
            </a:br>
            <a:r>
              <a:rPr lang="en-US" sz="2400" b="1" dirty="0">
                <a:solidFill>
                  <a:prstClr val="black"/>
                </a:solidFill>
                <a:latin typeface="Calibri"/>
              </a:rPr>
              <a:t>   I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br>
              <a:rPr lang="en-US" dirty="0">
                <a:solidFill>
                  <a:prstClr val="black"/>
                </a:solidFill>
                <a:latin typeface="Calibri"/>
              </a:rPr>
            </a:b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09800" y="3352801"/>
            <a:ext cx="2743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Calibri"/>
              </a:rPr>
              <a:t>2- </a:t>
            </a:r>
            <a:r>
              <a:rPr lang="en-US" sz="3200" b="1" dirty="0" err="1">
                <a:solidFill>
                  <a:srgbClr val="7030A0"/>
                </a:solidFill>
                <a:latin typeface="Calibri"/>
              </a:rPr>
              <a:t>Butene</a:t>
            </a:r>
            <a:endParaRPr lang="en-US" sz="3200" b="1" dirty="0">
              <a:solidFill>
                <a:srgbClr val="7030A0"/>
              </a:solidFill>
              <a:latin typeface="Calibri"/>
            </a:endParaRPr>
          </a:p>
        </p:txBody>
      </p:sp>
      <p:sp>
        <p:nvSpPr>
          <p:cNvPr id="24578" name="Line 249"/>
          <p:cNvSpPr>
            <a:spLocks noChangeShapeType="1"/>
          </p:cNvSpPr>
          <p:nvPr/>
        </p:nvSpPr>
        <p:spPr bwMode="auto">
          <a:xfrm>
            <a:off x="7772400" y="4876800"/>
            <a:ext cx="0" cy="609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579" name="Line 250"/>
          <p:cNvSpPr>
            <a:spLocks noChangeShapeType="1"/>
          </p:cNvSpPr>
          <p:nvPr/>
        </p:nvSpPr>
        <p:spPr bwMode="auto">
          <a:xfrm flipH="1">
            <a:off x="7162800" y="5715000"/>
            <a:ext cx="4318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4580" name="Line 251"/>
          <p:cNvSpPr>
            <a:spLocks noChangeShapeType="1"/>
          </p:cNvSpPr>
          <p:nvPr/>
        </p:nvSpPr>
        <p:spPr bwMode="auto">
          <a:xfrm>
            <a:off x="6934200" y="4876800"/>
            <a:ext cx="0" cy="609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6705600" y="3352801"/>
            <a:ext cx="2438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Calibri"/>
              </a:rPr>
              <a:t>2-Hexene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1828800" y="228601"/>
            <a:ext cx="88392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5)				   6)</a:t>
            </a:r>
          </a:p>
          <a:p>
            <a:br>
              <a:rPr lang="en-US" sz="2400" b="1" dirty="0">
                <a:solidFill>
                  <a:prstClr val="black"/>
                </a:solidFill>
                <a:latin typeface="Calibri"/>
              </a:rPr>
            </a:br>
            <a:r>
              <a:rPr lang="en-US" sz="2400" b="1" dirty="0">
                <a:solidFill>
                  <a:prstClr val="black"/>
                </a:solidFill>
                <a:latin typeface="Calibri"/>
              </a:rPr>
              <a:t>	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       I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	                 – C –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    I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endParaRPr lang="en-US" sz="20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–  C – C ═ C – C –  C –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    I       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endParaRPr lang="en-US" sz="20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 	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2133600" y="152401"/>
            <a:ext cx="3886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/>
              </a:rPr>
              <a:t>4-methyl-2-pentene</a:t>
            </a:r>
            <a:endParaRPr lang="en-US" b="1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24600" y="1143000"/>
            <a:ext cx="434340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        I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	  – C –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	      I	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endParaRPr lang="en-US" sz="20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    – C –     – C –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\              I       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endParaRPr lang="en-US" sz="20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C ═ C – C –  C –  C – C – C –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/                      I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endParaRPr lang="en-US" sz="20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	  	                                                     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           – C –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	             I		       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	         – C – 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	             I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           – C –   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               I</a:t>
            </a:r>
          </a:p>
          <a:p>
            <a:endParaRPr lang="en-US" sz="20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>
            <a:off x="8077200" y="3352800"/>
            <a:ext cx="0" cy="533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7696200" y="2514600"/>
            <a:ext cx="0" cy="4572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458200" y="2514600"/>
            <a:ext cx="0" cy="4572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943600" y="152400"/>
            <a:ext cx="47244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/>
              </a:rPr>
              <a:t>4-methyl-2-ethyl-3-propy-1-heptene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1905000" y="2895602"/>
            <a:ext cx="46482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prstClr val="black"/>
                </a:solidFill>
                <a:latin typeface="Calibri"/>
              </a:rPr>
              <a:t> 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1)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</a:t>
            </a:r>
          </a:p>
          <a:p>
            <a:endParaRPr lang="en-US" sz="20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–  C ≡ C –</a:t>
            </a:r>
          </a:p>
          <a:p>
            <a:endParaRPr lang="en-US" sz="2000" b="1" dirty="0">
              <a:solidFill>
                <a:prstClr val="black"/>
              </a:solidFill>
              <a:latin typeface="Calibri"/>
            </a:endParaRPr>
          </a:p>
          <a:p>
            <a:endParaRPr lang="en-US" sz="2000" b="1" dirty="0">
              <a:solidFill>
                <a:prstClr val="black"/>
              </a:solidFill>
              <a:latin typeface="Calibri"/>
            </a:endParaRPr>
          </a:p>
          <a:p>
            <a:endParaRPr lang="en-US" sz="20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2)</a:t>
            </a:r>
          </a:p>
          <a:p>
            <a:br>
              <a:rPr lang="en-US" sz="2000" b="1" dirty="0">
                <a:solidFill>
                  <a:prstClr val="black"/>
                </a:solidFill>
                <a:latin typeface="Calibri"/>
              </a:rPr>
            </a:b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             I 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endParaRPr lang="en-US" sz="20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– C ≡  C – C –  C –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             I 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endParaRPr lang="en-US" sz="20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 </a:t>
            </a:r>
            <a:br>
              <a:rPr lang="en-US" sz="2000" b="1" dirty="0">
                <a:solidFill>
                  <a:prstClr val="black"/>
                </a:solidFill>
                <a:latin typeface="Calibri"/>
              </a:rPr>
            </a:br>
            <a:endParaRPr lang="en-US" sz="2000" b="1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2286000" y="2819401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err="1">
                <a:solidFill>
                  <a:srgbClr val="7030A0"/>
                </a:solidFill>
                <a:latin typeface="Calibri"/>
              </a:rPr>
              <a:t>Ethyne</a:t>
            </a:r>
            <a:endParaRPr lang="en-US" sz="3200" b="1" dirty="0">
              <a:solidFill>
                <a:srgbClr val="7030A0"/>
              </a:solidFill>
              <a:latin typeface="Calibri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09800" y="4648200"/>
            <a:ext cx="21336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7030A0"/>
                </a:solidFill>
                <a:latin typeface="Calibri"/>
              </a:rPr>
              <a:t>1-Butyne</a:t>
            </a:r>
          </a:p>
          <a:p>
            <a:endParaRPr lang="en-US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7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8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9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0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15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16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17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18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23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24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25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26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from="(-#ppt_w/2)" to="(#ppt_x)" calcmode="lin" valueType="num">
                                      <p:cBhvr>
                                        <p:cTn id="31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0" to="-1.0" calcmode="lin" valueType="num">
                                      <p:cBhvr>
                                        <p:cTn id="32" dur="200" decel="5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xshear</p:attrName>
                                        </p:attrNameLst>
                                      </p:cBhvr>
                                    </p:anim>
                                    <p:animScale>
                                      <p:cBhvr>
                                        <p:cTn id="33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from x="100000" y="100000"/>
                                      <p:to x="80000" y="100000"/>
                                    </p:animScale>
                                    <p:anim by="(#ppt_h/3+#ppt_w*0.1)" calcmode="lin" valueType="num">
                                      <p:cBhvr additive="sum">
                                        <p:cTn id="34" dur="200" decel="100000" autoRev="1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21" grpId="0"/>
      <p:bldP spid="2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828800" y="304800"/>
            <a:ext cx="8839200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prstClr val="black"/>
                </a:solidFill>
                <a:latin typeface="Calibri"/>
              </a:rPr>
              <a:t> 3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)           			 4)</a:t>
            </a:r>
          </a:p>
          <a:p>
            <a:br>
              <a:rPr lang="en-US" sz="2000" b="1" dirty="0">
                <a:solidFill>
                  <a:prstClr val="black"/>
                </a:solidFill>
                <a:latin typeface="Calibri"/>
              </a:rPr>
            </a:br>
            <a:br>
              <a:rPr lang="en-US" sz="2000" b="1" dirty="0">
                <a:solidFill>
                  <a:prstClr val="black"/>
                </a:solidFill>
                <a:latin typeface="Calibri"/>
              </a:rPr>
            </a:b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I              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endParaRPr lang="en-US" sz="24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– C – C ≡ C –  C –  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I              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endParaRPr lang="en-US" sz="24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	     	                                       </a:t>
            </a:r>
          </a:p>
          <a:p>
            <a:br>
              <a:rPr lang="en-US" sz="2000" b="1" dirty="0">
                <a:solidFill>
                  <a:prstClr val="black"/>
                </a:solidFill>
                <a:latin typeface="Calibri"/>
              </a:rPr>
            </a:br>
            <a:r>
              <a:rPr lang="en-US" dirty="0">
                <a:solidFill>
                  <a:prstClr val="black"/>
                </a:solidFill>
                <a:latin typeface="Calibri"/>
              </a:rPr>
              <a:t>	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09800" y="228601"/>
            <a:ext cx="1905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/>
              </a:rPr>
              <a:t>2-Butyne</a:t>
            </a:r>
            <a:endParaRPr lang="en-US" b="1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67400" y="228601"/>
            <a:ext cx="449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/>
              </a:rPr>
              <a:t>2,6-dimethyl-3-heptyne</a:t>
            </a:r>
            <a:endParaRPr lang="en-US" b="1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943600" y="1066800"/>
            <a:ext cx="41910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I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– C –  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I                    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– C – C – C ≡ C –  C – C – C –  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I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</a:t>
            </a:r>
            <a:r>
              <a:rPr lang="en-US" sz="2400" b="1" dirty="0" err="1">
                <a:solidFill>
                  <a:prstClr val="black"/>
                </a:solidFill>
                <a:latin typeface="Calibri"/>
              </a:rPr>
              <a:t>I</a:t>
            </a:r>
            <a:endParaRPr lang="en-US" sz="24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	     	                                                       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		          – C –  </a:t>
            </a:r>
          </a:p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                                         I</a:t>
            </a:r>
            <a:endParaRPr lang="en-US" sz="2400" dirty="0">
              <a:solidFill>
                <a:prstClr val="black"/>
              </a:solidFill>
              <a:latin typeface="Calibri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>
            <a:off x="6934200" y="1905000"/>
            <a:ext cx="0" cy="533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8839200" y="3048000"/>
            <a:ext cx="0" cy="533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76400" y="304801"/>
            <a:ext cx="8991600" cy="43704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prstClr val="black"/>
                </a:solidFill>
                <a:latin typeface="Calibri"/>
              </a:rPr>
              <a:t>5)				      6)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		</a:t>
            </a:r>
          </a:p>
          <a:p>
            <a:br>
              <a:rPr lang="en-US" sz="2000" b="1" dirty="0">
                <a:solidFill>
                  <a:prstClr val="black"/>
                </a:solidFill>
                <a:latin typeface="Calibri"/>
              </a:rPr>
            </a:b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	                            I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	                        – C –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I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– C – C – C ≡ C –  C – C – C –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I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endParaRPr lang="en-US" sz="20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	     	                                                     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		        – C –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		            I</a:t>
            </a:r>
          </a:p>
          <a:p>
            <a:endParaRPr lang="en-US" dirty="0">
              <a:solidFill>
                <a:prstClr val="black"/>
              </a:solidFill>
              <a:latin typeface="Calibri"/>
            </a:endParaRPr>
          </a:p>
          <a:p>
            <a:br>
              <a:rPr lang="en-US" dirty="0">
                <a:solidFill>
                  <a:prstClr val="black"/>
                </a:solidFill>
                <a:latin typeface="Calibri"/>
              </a:rPr>
            </a:br>
            <a:endParaRPr lang="en-US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81200" y="304800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C00000"/>
                </a:solidFill>
                <a:latin typeface="Calibri"/>
              </a:rPr>
              <a:t>6,6-dimethyl-3-heptyne</a:t>
            </a:r>
          </a:p>
        </p:txBody>
      </p:sp>
      <p:cxnSp>
        <p:nvCxnSpPr>
          <p:cNvPr id="5" name="Straight Connector 4"/>
          <p:cNvCxnSpPr/>
          <p:nvPr/>
        </p:nvCxnSpPr>
        <p:spPr>
          <a:xfrm>
            <a:off x="4267200" y="1676400"/>
            <a:ext cx="0" cy="533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>
            <a:off x="4267200" y="2590800"/>
            <a:ext cx="0" cy="4572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5867400" y="990600"/>
            <a:ext cx="4648200" cy="43396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          I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      – C –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          I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      – C –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I                   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     – C – C ≡ C – C – C – C –  C –  C –  C –  C –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I                   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endParaRPr lang="en-US" sz="20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	     	                                                     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       – C –           – C – 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	        I              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endParaRPr lang="en-US" sz="2000" b="1" dirty="0">
              <a:solidFill>
                <a:prstClr val="black"/>
              </a:solidFill>
              <a:latin typeface="Calibri"/>
            </a:endParaRP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      – C –  	         – C –  </a:t>
            </a:r>
          </a:p>
          <a:p>
            <a:r>
              <a:rPr lang="en-US" sz="2000" b="1" dirty="0">
                <a:solidFill>
                  <a:prstClr val="black"/>
                </a:solidFill>
                <a:latin typeface="Calibri"/>
              </a:rPr>
              <a:t>                        I                    </a:t>
            </a:r>
            <a:r>
              <a:rPr lang="en-US" sz="2000" b="1" dirty="0" err="1">
                <a:solidFill>
                  <a:prstClr val="black"/>
                </a:solidFill>
                <a:latin typeface="Calibri"/>
              </a:rPr>
              <a:t>I</a:t>
            </a:r>
            <a:endParaRPr lang="en-US" sz="2000" b="1" dirty="0">
              <a:solidFill>
                <a:prstClr val="black"/>
              </a:solidFill>
              <a:latin typeface="Calibri"/>
            </a:endParaRP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 </a:t>
            </a:r>
          </a:p>
          <a:p>
            <a:r>
              <a:rPr lang="en-US" dirty="0">
                <a:solidFill>
                  <a:prstClr val="black"/>
                </a:solidFill>
                <a:latin typeface="Calibri"/>
              </a:rPr>
              <a:t> 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172200" y="304801"/>
            <a:ext cx="4495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rgbClr val="C00000"/>
                </a:solidFill>
                <a:latin typeface="Calibri"/>
              </a:rPr>
              <a:t>4,4,7-triethyl-2-decyne</a:t>
            </a:r>
          </a:p>
        </p:txBody>
      </p:sp>
      <p:cxnSp>
        <p:nvCxnSpPr>
          <p:cNvPr id="15" name="Straight Connector 14"/>
          <p:cNvCxnSpPr/>
          <p:nvPr/>
        </p:nvCxnSpPr>
        <p:spPr>
          <a:xfrm>
            <a:off x="7315200" y="2895600"/>
            <a:ext cx="0" cy="4572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>
            <a:off x="8534400" y="2895600"/>
            <a:ext cx="0" cy="5334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>
            <a:off x="7315200" y="2286000"/>
            <a:ext cx="0" cy="30480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1003</Words>
  <Application>Microsoft Office PowerPoint</Application>
  <PresentationFormat>Widescreen</PresentationFormat>
  <Paragraphs>180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Office Theme</vt:lpstr>
      <vt:lpstr>1_Office Theme</vt:lpstr>
      <vt:lpstr>Chemistry II Lecture 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Chemistry II Lecture 3</dc:title>
  <dc:creator>Brian Mullins</dc:creator>
  <cp:lastModifiedBy>Carl Hubbell</cp:lastModifiedBy>
  <cp:revision>2</cp:revision>
  <dcterms:created xsi:type="dcterms:W3CDTF">2018-11-14T18:38:57Z</dcterms:created>
  <dcterms:modified xsi:type="dcterms:W3CDTF">2021-10-24T22:30:09Z</dcterms:modified>
</cp:coreProperties>
</file>