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4"/>
  </p:notesMasterIdLst>
  <p:sldIdLst>
    <p:sldId id="264" r:id="rId2"/>
    <p:sldId id="299" r:id="rId3"/>
    <p:sldId id="309" r:id="rId4"/>
    <p:sldId id="296" r:id="rId5"/>
    <p:sldId id="307" r:id="rId6"/>
    <p:sldId id="300" r:id="rId7"/>
    <p:sldId id="308" r:id="rId8"/>
    <p:sldId id="303" r:id="rId9"/>
    <p:sldId id="310" r:id="rId10"/>
    <p:sldId id="306" r:id="rId11"/>
    <p:sldId id="311" r:id="rId12"/>
    <p:sldId id="31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>
        <p:scale>
          <a:sx n="100" d="100"/>
          <a:sy n="100" d="100"/>
        </p:scale>
        <p:origin x="-72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62FF7-90E0-6C42-8EE6-CC9DE0EED67A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B40F5-488A-2847-A594-C0362B82F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09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7D6FB-879D-4DA8-9A56-77BABAEECD3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9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685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 hasCustomPrompt="1"/>
          </p:nvPr>
        </p:nvSpPr>
        <p:spPr>
          <a:xfrm>
            <a:off x="533400" y="1371600"/>
            <a:ext cx="7854696" cy="762000"/>
          </a:xfrm>
        </p:spPr>
        <p:txBody>
          <a:bodyPr lIns="0" rIns="18288"/>
          <a:lstStyle>
            <a:lvl1pPr marL="0" marR="45720" indent="0" algn="l">
              <a:buFontTx/>
              <a:buNone/>
              <a:defRPr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Learning Objectives: By the end of this presentation, you will be able to…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Created By Kurt Holzhausen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876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6629400" y="6400800"/>
            <a:ext cx="2057400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dirty="0" smtClean="0"/>
              <a:t>Created by Kurt Holzhausen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>
          <a:ln>
            <a:noFill/>
          </a:ln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Times New Roman" panose="02020603050405020304" pitchFamily="18" charset="0"/>
        </a:defRPr>
      </a:lvl1pPr>
    </p:titleStyle>
    <p:bodyStyle>
      <a:lvl1pPr marL="331788" indent="-331788" algn="l" rtl="0" eaLnBrk="1" latinLnBrk="0" hangingPunct="1">
        <a:spcBef>
          <a:spcPct val="20000"/>
        </a:spcBef>
        <a:buClr>
          <a:schemeClr val="bg1"/>
        </a:buClr>
        <a:buSzPct val="95000"/>
        <a:buFont typeface="+mj-lt"/>
        <a:buAutoNum type="romanUcPeriod"/>
        <a:defRPr kumimoji="0" sz="2400" b="1" kern="120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imes New Roman" panose="02020603050405020304" pitchFamily="18" charset="0"/>
        </a:defRPr>
      </a:lvl1pPr>
      <a:lvl2pPr marL="568325" indent="-331788" algn="l" rtl="0" eaLnBrk="1" latinLnBrk="0" hangingPunct="1">
        <a:spcBef>
          <a:spcPct val="20000"/>
        </a:spcBef>
        <a:buClr>
          <a:schemeClr val="bg1"/>
        </a:buClr>
        <a:buSzPct val="85000"/>
        <a:buFont typeface="+mj-lt"/>
        <a:buAutoNum type="alphaUcPeriod"/>
        <a:defRPr kumimoji="0" sz="2400" b="1" kern="120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imes New Roman" panose="02020603050405020304" pitchFamily="18" charset="0"/>
        </a:defRPr>
      </a:lvl2pPr>
      <a:lvl3pPr marL="803275" indent="-234950" algn="l" rtl="0" eaLnBrk="1" latinLnBrk="0" hangingPunct="1">
        <a:spcBef>
          <a:spcPct val="20000"/>
        </a:spcBef>
        <a:buClr>
          <a:schemeClr val="bg1"/>
        </a:buClr>
        <a:buSzPct val="100000"/>
        <a:buFont typeface="Arial" panose="020B0604020202020204" pitchFamily="34" charset="0"/>
        <a:buChar char="•"/>
        <a:defRPr kumimoji="0" sz="2400" b="1" kern="1200" baseline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imes New Roman" panose="02020603050405020304" pitchFamily="18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cS9BNeeW2k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Learning objectives: By the end of this presentation you will be able </a:t>
            </a: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to…</a:t>
            </a: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distinguish between, describe relationships among and give examples of each of five kinds of long-term memories.</a:t>
            </a: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describe evidence which suggests that episodic and semantic memories are distinct kinds of memory</a:t>
            </a: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describe three examples of the interaction of episodic and semantic memories; define autobiographical memories and “semanticization of remote memories”</a:t>
            </a: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compare and contrast procedural memory, priming, </a:t>
            </a:r>
            <a:r>
              <a:rPr lang="en-US" sz="2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and </a:t>
            </a: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classical conditioning; explain how each illustrates implicit memory</a:t>
            </a:r>
            <a:endParaRPr lang="en-US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describe </a:t>
            </a: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how we demonstrated priming in class and how priming is exploited in marketing and advertising</a:t>
            </a:r>
            <a:endParaRPr lang="en-US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describe the process of classical </a:t>
            </a:r>
            <a:r>
              <a:rPr lang="en-US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conditioning</a:t>
            </a:r>
            <a:endParaRPr lang="en-US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1714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3227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33400" y="152400"/>
            <a:ext cx="7851648" cy="6858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rgbClr val="FFFFFF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Classical Conditioning</a:t>
            </a:r>
            <a:endParaRPr lang="en-US" sz="3200" b="1" dirty="0">
              <a:solidFill>
                <a:srgbClr val="FFFFFF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63012"/>
            <a:ext cx="914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634057"/>
            <a:ext cx="269436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700857"/>
            <a:ext cx="457200" cy="4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86657"/>
            <a:ext cx="2943164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5224857"/>
            <a:ext cx="4857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33600" y="5301057"/>
            <a:ext cx="457200" cy="310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799" y="3243657"/>
            <a:ext cx="276780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39525" y="3243657"/>
            <a:ext cx="28044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77000" y="4462857"/>
            <a:ext cx="5334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01000" y="4310457"/>
            <a:ext cx="4286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617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60198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  <a:endParaRPr lang="en-US" sz="2200" dirty="0"/>
          </a:p>
          <a:p>
            <a:r>
              <a:rPr lang="en-US" sz="2200" dirty="0">
                <a:solidFill>
                  <a:srgbClr val="FFFFFF"/>
                </a:solidFill>
              </a:rPr>
              <a:t>II. </a:t>
            </a:r>
            <a:r>
              <a:rPr lang="en-US" sz="2200" dirty="0" smtClean="0">
                <a:solidFill>
                  <a:srgbClr val="FFFFFF"/>
                </a:solidFill>
              </a:rPr>
              <a:t> Explicit </a:t>
            </a:r>
            <a:r>
              <a:rPr lang="en-US" sz="2200" dirty="0">
                <a:solidFill>
                  <a:srgbClr val="FFFFFF"/>
                </a:solidFill>
              </a:rPr>
              <a:t>(Declarative) </a:t>
            </a:r>
            <a:r>
              <a:rPr lang="en-US" sz="2200" dirty="0" smtClean="0">
                <a:solidFill>
                  <a:srgbClr val="FFFFFF"/>
                </a:solidFill>
              </a:rPr>
              <a:t>Memories</a:t>
            </a:r>
          </a:p>
          <a:p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III. Implicit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Memories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A. Priming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</a:rPr>
              <a:t>B. Procedural (Skills) </a:t>
            </a:r>
            <a:r>
              <a:rPr lang="en-US" sz="2200" dirty="0" smtClean="0">
                <a:solidFill>
                  <a:srgbClr val="FFFFFF"/>
                </a:solidFill>
              </a:rPr>
              <a:t>Memory</a:t>
            </a:r>
            <a:endParaRPr lang="en-US" sz="2200" dirty="0" smtClean="0">
              <a:solidFill>
                <a:srgbClr val="FFFFFF"/>
              </a:solidFill>
            </a:endParaRPr>
          </a:p>
          <a:p>
            <a:pPr marL="457200"/>
            <a:r>
              <a:rPr lang="en-US" sz="2200" dirty="0" smtClean="0">
                <a:solidFill>
                  <a:srgbClr val="FFFFFF"/>
                </a:solidFill>
              </a:rPr>
              <a:t>C. Classical Conditioning</a:t>
            </a:r>
          </a:p>
          <a:p>
            <a:pPr marL="1092200" indent="-228600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Review Process of C.C.</a:t>
            </a:r>
          </a:p>
          <a:p>
            <a:pPr marL="1092200" indent="-228600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How does C.C. demonstrate implicit memory</a:t>
            </a:r>
            <a:r>
              <a:rPr lang="en-US" sz="2200" dirty="0" smtClean="0">
                <a:solidFill>
                  <a:srgbClr val="FFFFFF"/>
                </a:solidFill>
              </a:rPr>
              <a:t>?</a:t>
            </a:r>
          </a:p>
          <a:p>
            <a:pPr marL="796925" indent="-339725">
              <a:buClr>
                <a:schemeClr val="tx1"/>
              </a:buClr>
              <a:buSzPct val="100000"/>
            </a:pPr>
            <a:r>
              <a:rPr lang="en-US" sz="2200" dirty="0" smtClean="0">
                <a:solidFill>
                  <a:srgbClr val="FFFFFF"/>
                </a:solidFill>
              </a:rPr>
              <a:t>D. Implicit Memory Applied: The Password You Can’t Divulge</a:t>
            </a:r>
          </a:p>
          <a:p>
            <a:pPr marL="796925" indent="-339725">
              <a:buClr>
                <a:schemeClr val="tx1"/>
              </a:buClr>
              <a:buSzPct val="100000"/>
            </a:pPr>
            <a:endParaRPr lang="en-US" sz="2200" dirty="0">
              <a:solidFill>
                <a:srgbClr val="FFFFFF"/>
              </a:solidFill>
            </a:endParaRPr>
          </a:p>
          <a:p>
            <a:pPr marL="796925" indent="3175">
              <a:buClr>
                <a:schemeClr val="tx1"/>
              </a:buClr>
              <a:buSzPct val="100000"/>
            </a:pPr>
            <a:r>
              <a:rPr lang="en-US" sz="2200" dirty="0">
                <a:solidFill>
                  <a:srgbClr val="FFFFFF"/>
                </a:solidFill>
              </a:rPr>
              <a:t>The played password illustrates which type of implicit memory?</a:t>
            </a:r>
          </a:p>
          <a:p>
            <a:pPr marL="796925" indent="-339725"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</a:endParaRPr>
          </a:p>
          <a:p>
            <a:pPr marL="796925" indent="-339725"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</a:endParaRPr>
          </a:p>
          <a:p>
            <a:pPr lvl="1" algn="l">
              <a:spcBef>
                <a:spcPct val="30000"/>
              </a:spcBef>
            </a:pPr>
            <a:endParaRPr lang="en-US" sz="2200" dirty="0" smtClean="0">
              <a:solidFill>
                <a:srgbClr val="FFFFFF"/>
              </a:solidFill>
              <a:ea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200" dirty="0">
              <a:solidFill>
                <a:srgbClr val="FFFFFF"/>
              </a:solidFill>
              <a:ea typeface="ＭＳ Ｐゴシック" charset="0"/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unconscious passwor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905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9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22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60198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  <a:endParaRPr lang="en-US" sz="2200" dirty="0"/>
          </a:p>
          <a:p>
            <a:r>
              <a:rPr lang="en-US" sz="2200" dirty="0">
                <a:solidFill>
                  <a:srgbClr val="FFFFFF"/>
                </a:solidFill>
              </a:rPr>
              <a:t>II. </a:t>
            </a:r>
            <a:r>
              <a:rPr lang="en-US" sz="2200" dirty="0" smtClean="0">
                <a:solidFill>
                  <a:srgbClr val="FFFFFF"/>
                </a:solidFill>
              </a:rPr>
              <a:t> Explicit </a:t>
            </a:r>
            <a:r>
              <a:rPr lang="en-US" sz="2200" dirty="0">
                <a:solidFill>
                  <a:srgbClr val="FFFFFF"/>
                </a:solidFill>
              </a:rPr>
              <a:t>(Declarative) </a:t>
            </a:r>
            <a:r>
              <a:rPr lang="en-US" sz="2200" dirty="0" smtClean="0">
                <a:solidFill>
                  <a:srgbClr val="FFFFFF"/>
                </a:solidFill>
              </a:rPr>
              <a:t>Memories</a:t>
            </a:r>
          </a:p>
          <a:p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III. Implicit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Memories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A. Priming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</a:rPr>
              <a:t>B. Procedural (Skills) </a:t>
            </a:r>
            <a:r>
              <a:rPr lang="en-US" sz="2200" dirty="0" smtClean="0">
                <a:solidFill>
                  <a:srgbClr val="FFFFFF"/>
                </a:solidFill>
              </a:rPr>
              <a:t>Memory</a:t>
            </a:r>
            <a:endParaRPr lang="en-US" sz="2200" dirty="0" smtClean="0">
              <a:solidFill>
                <a:srgbClr val="FFFFFF"/>
              </a:solidFill>
            </a:endParaRPr>
          </a:p>
          <a:p>
            <a:pPr marL="457200"/>
            <a:r>
              <a:rPr lang="en-US" sz="2200" dirty="0" smtClean="0">
                <a:solidFill>
                  <a:srgbClr val="FFFFFF"/>
                </a:solidFill>
              </a:rPr>
              <a:t>C. Classical Conditioning</a:t>
            </a:r>
          </a:p>
          <a:p>
            <a:pPr marL="796925" indent="-339725">
              <a:buClr>
                <a:schemeClr val="tx1"/>
              </a:buClr>
              <a:buSzPct val="100000"/>
            </a:pPr>
            <a:r>
              <a:rPr lang="en-US" sz="2200" dirty="0" smtClean="0">
                <a:solidFill>
                  <a:srgbClr val="FFFFFF"/>
                </a:solidFill>
              </a:rPr>
              <a:t>D. Implicit Memory Applied: The Password You Can’t Divulge</a:t>
            </a:r>
          </a:p>
          <a:p>
            <a:pPr marL="796925" indent="-339725"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</a:endParaRPr>
          </a:p>
          <a:p>
            <a:pPr lvl="1" algn="l">
              <a:spcBef>
                <a:spcPct val="30000"/>
              </a:spcBef>
            </a:pPr>
            <a:endParaRPr lang="en-US" sz="2200" dirty="0" smtClean="0">
              <a:solidFill>
                <a:srgbClr val="FFFFFF"/>
              </a:solidFill>
              <a:ea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200" dirty="0">
              <a:solidFill>
                <a:srgbClr val="FFFFFF"/>
              </a:solidFill>
              <a:ea typeface="ＭＳ Ｐゴシック" charset="0"/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52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3657600"/>
          </a:xfrm>
          <a:prstGeom prst="rect">
            <a:avLst/>
          </a:prstGeom>
        </p:spPr>
        <p:txBody>
          <a:bodyPr vert="horz" lIns="0" rIns="18288">
            <a:no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2200" dirty="0" smtClean="0"/>
              <a:t>A. Types of LTMs</a:t>
            </a:r>
          </a:p>
          <a:p>
            <a:pPr marL="1028700" lvl="1" indent="-228600" algn="l">
              <a:spcBef>
                <a:spcPct val="300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Episodic Memory- memory for personal events; involves mental time travel (</a:t>
            </a:r>
            <a:r>
              <a:rPr lang="en-US" sz="2200" dirty="0" err="1" smtClean="0">
                <a:solidFill>
                  <a:srgbClr val="FFFFFF"/>
                </a:solidFill>
                <a:ea typeface="ＭＳ Ｐゴシック" charset="0"/>
              </a:rPr>
              <a:t>Tulving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, 195); “remembering” (e.g. coming to class this morning)</a:t>
            </a:r>
          </a:p>
          <a:p>
            <a:pPr marL="1028700" lvl="1" indent="-228600" algn="l">
              <a:spcBef>
                <a:spcPct val="300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Semantic Memory- memory for facts and knowledge; “knowing” (e.g. facts, terms, dates, concepts)</a:t>
            </a:r>
          </a:p>
          <a:p>
            <a:pPr marL="1028700" indent="-228600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/>
              <a:t>Procedural Memory- learning skills (e.g. tying shoes, typing, playing musical instrument)</a:t>
            </a:r>
          </a:p>
          <a:p>
            <a:pPr marL="1028700" indent="-228600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/>
              <a:t>Priming- exposure to one </a:t>
            </a:r>
            <a:r>
              <a:rPr lang="en-US" sz="2200" dirty="0" smtClean="0"/>
              <a:t>stimulus (the “prime”) </a:t>
            </a:r>
            <a:r>
              <a:rPr lang="en-US" sz="2200" dirty="0"/>
              <a:t>influences the response to another </a:t>
            </a:r>
            <a:r>
              <a:rPr lang="en-US" sz="2200" dirty="0" smtClean="0"/>
              <a:t>(“test”) stimulus. (e.g. </a:t>
            </a:r>
            <a:r>
              <a:rPr lang="en-US" sz="2200" dirty="0" smtClean="0">
                <a:hlinkClick r:id="rId2"/>
              </a:rPr>
              <a:t>ambiguous stimuli</a:t>
            </a:r>
            <a:r>
              <a:rPr lang="en-US" sz="2200" dirty="0" smtClean="0"/>
              <a:t>).</a:t>
            </a:r>
          </a:p>
          <a:p>
            <a:pPr marL="1028700" indent="-228600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/>
              <a:t>Classical Conditioning- learning to associate two stimuli (e.g. Pavlov’s dog)</a:t>
            </a:r>
          </a:p>
        </p:txBody>
      </p:sp>
    </p:spTree>
    <p:extLst>
      <p:ext uri="{BB962C8B-B14F-4D97-AF65-F5344CB8AC3E}">
        <p14:creationId xmlns:p14="http://schemas.microsoft.com/office/powerpoint/2010/main" val="678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3657600"/>
          </a:xfrm>
          <a:prstGeom prst="rect">
            <a:avLst/>
          </a:prstGeom>
        </p:spPr>
        <p:txBody>
          <a:bodyPr vert="horz" lIns="0" rIns="18288">
            <a:no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2200" dirty="0" smtClean="0"/>
              <a:t>A. Types of LTMs</a:t>
            </a:r>
          </a:p>
          <a:p>
            <a:pPr marL="800100" indent="-342900">
              <a:buClr>
                <a:schemeClr val="tx1"/>
              </a:buClr>
              <a:buSzPct val="100000"/>
            </a:pPr>
            <a:r>
              <a:rPr lang="en-US" sz="2200" dirty="0"/>
              <a:t>B</a:t>
            </a:r>
            <a:r>
              <a:rPr lang="en-US" sz="2200" dirty="0" smtClean="0"/>
              <a:t>. Relations Among LTMs: Explicit &amp; Implicit Memories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242" y="2667000"/>
            <a:ext cx="6881812" cy="29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70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60198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  <a:endParaRPr lang="en-US" sz="2200" dirty="0"/>
          </a:p>
          <a:p>
            <a:r>
              <a:rPr lang="en-US" sz="2200" dirty="0">
                <a:solidFill>
                  <a:srgbClr val="FFFFFF"/>
                </a:solidFill>
              </a:rPr>
              <a:t>II. </a:t>
            </a:r>
            <a:r>
              <a:rPr lang="en-US" sz="2200" dirty="0" smtClean="0">
                <a:solidFill>
                  <a:srgbClr val="FFFFFF"/>
                </a:solidFill>
              </a:rPr>
              <a:t> Explicit </a:t>
            </a:r>
            <a:r>
              <a:rPr lang="en-US" sz="2200" dirty="0">
                <a:solidFill>
                  <a:srgbClr val="FFFFFF"/>
                </a:solidFill>
              </a:rPr>
              <a:t>(Declarative) </a:t>
            </a:r>
            <a:r>
              <a:rPr lang="en-US" sz="2200" dirty="0" smtClean="0">
                <a:solidFill>
                  <a:srgbClr val="FFFFFF"/>
                </a:solidFill>
              </a:rPr>
              <a:t>Memories</a:t>
            </a:r>
          </a:p>
          <a:p>
            <a:pPr marL="800100" lvl="1" indent="-342900" algn="l">
              <a:spcBef>
                <a:spcPct val="30000"/>
              </a:spcBef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A. Episodic &amp; Semantic Memories Are Distinct, As Evidence By…</a:t>
            </a:r>
          </a:p>
          <a:p>
            <a:pPr marL="1028700" lvl="1" indent="-228600" algn="l">
              <a:spcBef>
                <a:spcPct val="300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dissociation of episodic and semantic memories (e.g. hydrocephalic woman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with intact semantic memory and poor episodic memory)</a:t>
            </a:r>
          </a:p>
          <a:p>
            <a:pPr marL="1028700" lvl="1" indent="-228600" algn="l">
              <a:spcBef>
                <a:spcPct val="300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retrieving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episodic and semantic memories activate different areas of the 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brain…</a:t>
            </a: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200" dirty="0">
              <a:solidFill>
                <a:srgbClr val="FFFFFF"/>
              </a:solidFill>
              <a:ea typeface="ＭＳ Ｐゴシック" charset="0"/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hydrocephalic wom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457200"/>
            <a:ext cx="9144001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5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987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6" t="3416" r="5686" b="38785"/>
          <a:stretch/>
        </p:blipFill>
        <p:spPr bwMode="auto">
          <a:xfrm>
            <a:off x="3124200" y="3352800"/>
            <a:ext cx="264069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685800"/>
            <a:ext cx="7696200" cy="246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Levine et al (2004) …</a:t>
            </a: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participants kept daily audio-diaries of 1) personal events (episodic memories) and 2) facts as they  occurred to them (semantic memories)</a:t>
            </a:r>
          </a:p>
          <a:p>
            <a:pPr marL="285750" indent="-171450">
              <a:buFont typeface="Arial"/>
              <a:buChar char="•"/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placed participants in fMRI and replayed tapes…</a:t>
            </a:r>
          </a:p>
          <a:p>
            <a:pPr marL="285750" indent="-171450">
              <a:buFont typeface="Arial"/>
              <a:buChar char="•"/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 to recorded EPISODES lit up 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areas, listening to FACTS lit up</a:t>
            </a:r>
            <a:r>
              <a:rPr lang="en-US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BLUE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areas…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6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60198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  <a:endParaRPr lang="en-US" sz="2200" dirty="0"/>
          </a:p>
          <a:p>
            <a:pPr marL="457200" indent="-457200"/>
            <a:r>
              <a:rPr lang="en-US" sz="2200" dirty="0">
                <a:solidFill>
                  <a:srgbClr val="FFFFFF"/>
                </a:solidFill>
              </a:rPr>
              <a:t>II. </a:t>
            </a:r>
            <a:r>
              <a:rPr lang="en-US" sz="2200" dirty="0" smtClean="0">
                <a:solidFill>
                  <a:srgbClr val="FFFFFF"/>
                </a:solidFill>
              </a:rPr>
              <a:t> Explicit </a:t>
            </a:r>
            <a:r>
              <a:rPr lang="en-US" sz="2200" dirty="0">
                <a:solidFill>
                  <a:srgbClr val="FFFFFF"/>
                </a:solidFill>
              </a:rPr>
              <a:t>(Declarative) </a:t>
            </a:r>
            <a:r>
              <a:rPr lang="en-US" sz="2200" dirty="0" smtClean="0">
                <a:solidFill>
                  <a:srgbClr val="FFFFFF"/>
                </a:solidFill>
              </a:rPr>
              <a:t>Memories: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Episodic &amp; Semantic Memory</a:t>
            </a:r>
            <a:endParaRPr lang="en-US" sz="2200" dirty="0">
              <a:solidFill>
                <a:srgbClr val="FFFFFF"/>
              </a:solidFill>
            </a:endParaRPr>
          </a:p>
          <a:p>
            <a:pPr lvl="1" algn="l">
              <a:spcBef>
                <a:spcPct val="30000"/>
              </a:spcBef>
            </a:pP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A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. 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Episodic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&amp; Semantic 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Memories Are Distinct</a:t>
            </a:r>
            <a:endParaRPr lang="en-US" sz="2200" dirty="0" smtClean="0">
              <a:solidFill>
                <a:srgbClr val="FFFFFF"/>
              </a:solidFill>
              <a:ea typeface="ＭＳ Ｐゴシック" charset="0"/>
            </a:endParaRPr>
          </a:p>
          <a:p>
            <a:pPr lvl="1" algn="l">
              <a:spcBef>
                <a:spcPct val="30000"/>
              </a:spcBef>
            </a:pP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B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. Episodic &amp; Semantic Memories Interact</a:t>
            </a:r>
            <a:endParaRPr lang="en-US" sz="2200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  <a:p>
            <a:pPr marL="1092200" lvl="1" indent="-292100" algn="l">
              <a:spcBef>
                <a:spcPct val="30000"/>
              </a:spcBef>
              <a:buClr>
                <a:schemeClr val="tx1"/>
              </a:buClr>
              <a:buSzPct val="100000"/>
            </a:pPr>
            <a:r>
              <a:rPr lang="en-US" sz="2200" dirty="0" smtClean="0">
                <a:solidFill>
                  <a:schemeClr val="tx1"/>
                </a:solidFill>
                <a:ea typeface="ＭＳ Ｐゴシック" charset="0"/>
              </a:rPr>
              <a:t>1) Both comprise </a:t>
            </a:r>
            <a:r>
              <a:rPr lang="en-US" sz="2200" dirty="0" smtClean="0">
                <a:solidFill>
                  <a:srgbClr val="FFFF00"/>
                </a:solidFill>
                <a:ea typeface="ＭＳ Ｐゴシック" charset="0"/>
              </a:rPr>
              <a:t>autobiographical memories</a:t>
            </a:r>
            <a:r>
              <a:rPr lang="en-US" sz="2200" dirty="0" smtClean="0">
                <a:solidFill>
                  <a:schemeClr val="tx1"/>
                </a:solidFill>
                <a:ea typeface="ＭＳ Ｐゴシック" charset="0"/>
              </a:rPr>
              <a:t>-memories for specific life experiences</a:t>
            </a:r>
          </a:p>
          <a:p>
            <a:pPr marL="1092200" lvl="1" indent="-292100" algn="l">
              <a:spcBef>
                <a:spcPct val="30000"/>
              </a:spcBef>
              <a:buClr>
                <a:schemeClr val="tx1"/>
              </a:buClr>
              <a:buSzPct val="100000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2) Semantic memory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c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an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g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uide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a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ttention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a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nd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s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o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i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nfluence experience (e.g. knowing the rules of baseball—or of journal articles)</a:t>
            </a:r>
          </a:p>
          <a:p>
            <a:pPr marL="1092200" lvl="1" indent="-292100" algn="l">
              <a:spcBef>
                <a:spcPct val="30000"/>
              </a:spcBef>
              <a:buClr>
                <a:schemeClr val="tx1"/>
              </a:buClr>
              <a:buSzPct val="100000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3) </a:t>
            </a:r>
            <a:r>
              <a:rPr lang="en-US" sz="2200" dirty="0">
                <a:solidFill>
                  <a:srgbClr val="FFFF00"/>
                </a:solidFill>
                <a:ea typeface="ＭＳ Ｐゴシック" charset="0"/>
              </a:rPr>
              <a:t>semanticization of remote </a:t>
            </a:r>
            <a:r>
              <a:rPr lang="en-US" sz="2200" dirty="0" smtClean="0">
                <a:solidFill>
                  <a:srgbClr val="FFFF00"/>
                </a:solidFill>
                <a:ea typeface="ＭＳ Ｐゴシック" charset="0"/>
              </a:rPr>
              <a:t>memories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- over time,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</a:rPr>
              <a:t>e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</a:rPr>
              <a:t>pisodic memories (remembering) become semantic (knowing)…</a:t>
            </a: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200" dirty="0">
              <a:solidFill>
                <a:srgbClr val="FFFFFF"/>
              </a:solidFill>
              <a:ea typeface="ＭＳ Ｐゴシック" charset="0"/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677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81000"/>
            <a:ext cx="7696200" cy="6524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200" b="1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  <a:t>Petrican</a:t>
            </a:r>
            <a:r>
              <a:rPr lang="en-US" sz="2200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  <a:t> </a:t>
            </a:r>
            <a:r>
              <a:rPr lang="en-US" sz="22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  <a:t>et al (2010</a:t>
            </a:r>
            <a:r>
              <a:rPr lang="en-US" sz="2200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  <a:t>)…</a:t>
            </a:r>
            <a:endParaRPr lang="en-US" sz="2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r>
              <a:rPr lang="en-U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described pubic events that occurred over the past 50 years to older adults (e.g. Nixon, Berlin Wall)</a:t>
            </a: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r>
              <a:rPr lang="en-U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each eve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nt, participant indicates that I…</a:t>
            </a:r>
          </a:p>
          <a:p>
            <a:pPr marL="114300">
              <a:tabLst>
                <a:tab pos="292100" algn="l"/>
              </a:tabLst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>
              <a:tabLst>
                <a:tab pos="292100" algn="l"/>
              </a:tabLst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Results: as events got older remember responses decreased more than did know responses…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>
              <a:tabLst>
                <a:tab pos="292100" algn="l"/>
              </a:tabLst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71450">
              <a:buFont typeface="Arial"/>
              <a:buChar char="•"/>
              <a:tabLst>
                <a:tab pos="292100" algn="l"/>
              </a:tabLst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Interpretation: remembering became knowing (do you remember learning your times tables?)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980" b="20354"/>
          <a:stretch/>
        </p:blipFill>
        <p:spPr>
          <a:xfrm>
            <a:off x="3048000" y="3505200"/>
            <a:ext cx="2963576" cy="259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828800"/>
            <a:ext cx="68707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3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60198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  <a:endParaRPr lang="en-US" sz="2200" dirty="0"/>
          </a:p>
          <a:p>
            <a:r>
              <a:rPr lang="en-US" sz="2200" dirty="0">
                <a:solidFill>
                  <a:srgbClr val="FFFFFF"/>
                </a:solidFill>
              </a:rPr>
              <a:t>II. </a:t>
            </a:r>
            <a:r>
              <a:rPr lang="en-US" sz="2200" dirty="0" smtClean="0">
                <a:solidFill>
                  <a:srgbClr val="FFFFFF"/>
                </a:solidFill>
              </a:rPr>
              <a:t> Explicit </a:t>
            </a:r>
            <a:r>
              <a:rPr lang="en-US" sz="2200" dirty="0">
                <a:solidFill>
                  <a:srgbClr val="FFFFFF"/>
                </a:solidFill>
              </a:rPr>
              <a:t>(Declarative) </a:t>
            </a:r>
            <a:r>
              <a:rPr lang="en-US" sz="2200" dirty="0" smtClean="0">
                <a:solidFill>
                  <a:srgbClr val="FFFFFF"/>
                </a:solidFill>
              </a:rPr>
              <a:t>Memories</a:t>
            </a:r>
          </a:p>
          <a:p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III. Implicit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Memories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A. Priming</a:t>
            </a:r>
          </a:p>
          <a:p>
            <a:pPr marL="1028700" indent="-165100"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200" dirty="0" smtClean="0">
                <a:ea typeface="ＭＳ Ｐゴシック" charset="0"/>
                <a:cs typeface="ＭＳ Ｐゴシック" charset="0"/>
              </a:rPr>
              <a:t>demo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(Run </a:t>
            </a:r>
            <a:r>
              <a:rPr lang="en-US" sz="2200" dirty="0" err="1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PIM.exe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)</a:t>
            </a:r>
            <a:endParaRPr lang="en-US" sz="2200" dirty="0" smtClean="0">
              <a:ea typeface="ＭＳ Ｐゴシック" charset="0"/>
              <a:cs typeface="ＭＳ Ｐゴシック" charset="0"/>
            </a:endParaRPr>
          </a:p>
          <a:p>
            <a:pPr marL="1028700" lvl="1" indent="-165100" algn="l">
              <a:spcBef>
                <a:spcPct val="3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 application of priming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: </a:t>
            </a:r>
            <a:r>
              <a:rPr lang="en-US" sz="2200" dirty="0" smtClean="0">
                <a:solidFill>
                  <a:srgbClr val="FFFF00"/>
                </a:solidFill>
                <a:ea typeface="ＭＳ Ｐゴシック" charset="0"/>
                <a:cs typeface="ＭＳ Ｐゴシック" charset="0"/>
              </a:rPr>
              <a:t>propaganda effect</a:t>
            </a:r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- statements </a:t>
            </a:r>
            <a:r>
              <a:rPr lang="en-US" sz="2200" dirty="0" smtClean="0">
                <a:solidFill>
                  <a:schemeClr val="tx1"/>
                </a:solidFill>
                <a:ea typeface="ＭＳ Ｐゴシック" charset="0"/>
              </a:rPr>
              <a:t>read </a:t>
            </a:r>
            <a:r>
              <a:rPr lang="en-US" sz="2200" dirty="0">
                <a:solidFill>
                  <a:schemeClr val="tx1"/>
                </a:solidFill>
                <a:ea typeface="ＭＳ Ｐゴシック" charset="0"/>
              </a:rPr>
              <a:t>or heard before </a:t>
            </a:r>
            <a:r>
              <a:rPr lang="en-US" sz="2200" dirty="0" smtClean="0">
                <a:solidFill>
                  <a:schemeClr val="tx1"/>
                </a:solidFill>
                <a:ea typeface="ＭＳ Ｐゴシック" charset="0"/>
              </a:rPr>
              <a:t>(e.g. from ads) are more likely to be rated as true.</a:t>
            </a:r>
          </a:p>
        </p:txBody>
      </p:sp>
    </p:spTree>
    <p:extLst>
      <p:ext uri="{BB962C8B-B14F-4D97-AF65-F5344CB8AC3E}">
        <p14:creationId xmlns:p14="http://schemas.microsoft.com/office/powerpoint/2010/main" val="337619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62000"/>
            <a:ext cx="7854696" cy="6019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  </a:t>
            </a:r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10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Long-Term Memories</a:t>
            </a:r>
            <a:endParaRPr lang="en-US" sz="36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914400"/>
            <a:ext cx="7854696" cy="60198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l" rtl="0" eaLnBrk="1" latinLnBrk="0" hangingPunct="1">
              <a:spcBef>
                <a:spcPct val="20000"/>
              </a:spcBef>
              <a:buClr>
                <a:schemeClr val="bg1"/>
              </a:buClr>
              <a:buSzPct val="95000"/>
              <a:buFontTx/>
              <a:buNone/>
              <a:defRPr kumimoji="0" sz="2400" b="1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85000"/>
              <a:buFont typeface="+mj-lt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kumimoji="0" sz="24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I.   </a:t>
            </a:r>
            <a:r>
              <a:rPr lang="en-US" sz="2200" dirty="0" smtClean="0"/>
              <a:t> Overview</a:t>
            </a:r>
            <a:endParaRPr lang="en-US" sz="2200" dirty="0"/>
          </a:p>
          <a:p>
            <a:r>
              <a:rPr lang="en-US" sz="2200" dirty="0">
                <a:solidFill>
                  <a:srgbClr val="FFFFFF"/>
                </a:solidFill>
              </a:rPr>
              <a:t>II. </a:t>
            </a:r>
            <a:r>
              <a:rPr lang="en-US" sz="2200" dirty="0" smtClean="0">
                <a:solidFill>
                  <a:srgbClr val="FFFFFF"/>
                </a:solidFill>
              </a:rPr>
              <a:t> Explicit </a:t>
            </a:r>
            <a:r>
              <a:rPr lang="en-US" sz="2200" dirty="0">
                <a:solidFill>
                  <a:srgbClr val="FFFFFF"/>
                </a:solidFill>
              </a:rPr>
              <a:t>(Declarative) </a:t>
            </a:r>
            <a:r>
              <a:rPr lang="en-US" sz="2200" dirty="0" smtClean="0">
                <a:solidFill>
                  <a:srgbClr val="FFFFFF"/>
                </a:solidFill>
              </a:rPr>
              <a:t>Memories</a:t>
            </a:r>
          </a:p>
          <a:p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III. Implicit </a:t>
            </a:r>
            <a:r>
              <a:rPr lang="en-US" sz="22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Memories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A. Priming</a:t>
            </a:r>
          </a:p>
          <a:p>
            <a:pPr marL="800100" indent="-342900"/>
            <a:r>
              <a:rPr lang="en-US" sz="2200" dirty="0" smtClean="0">
                <a:solidFill>
                  <a:srgbClr val="FFFFFF"/>
                </a:solidFill>
              </a:rPr>
              <a:t>B. Procedural (Skills) memory</a:t>
            </a:r>
          </a:p>
          <a:p>
            <a:pPr marL="1028700" indent="-228600">
              <a:spcBef>
                <a:spcPct val="3000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ea typeface="ＭＳ Ｐゴシック" charset="0"/>
                <a:cs typeface="ＭＳ Ｐゴシック" charset="0"/>
              </a:rPr>
              <a:t>How do skills demonstrate implicit memory?</a:t>
            </a:r>
          </a:p>
          <a:p>
            <a:pPr marL="457200"/>
            <a:r>
              <a:rPr lang="en-US" sz="2200" dirty="0" smtClean="0">
                <a:solidFill>
                  <a:srgbClr val="FFFFFF"/>
                </a:solidFill>
              </a:rPr>
              <a:t>C. Classical Conditioning</a:t>
            </a:r>
          </a:p>
          <a:p>
            <a:pPr marL="1092200" indent="-228600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Review Process of C.C.</a:t>
            </a:r>
            <a:endParaRPr lang="en-US" sz="2200" dirty="0" smtClean="0">
              <a:solidFill>
                <a:srgbClr val="FFFFFF"/>
              </a:solidFill>
              <a:ea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71500" lvl="1" algn="l">
              <a:spcBef>
                <a:spcPct val="30000"/>
              </a:spcBef>
              <a:buClr>
                <a:schemeClr val="tx1"/>
              </a:buClr>
              <a:buSzPct val="100000"/>
            </a:pPr>
            <a:endParaRPr lang="en-US" sz="2200" dirty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l">
              <a:spcBef>
                <a:spcPct val="30000"/>
              </a:spcBef>
            </a:pPr>
            <a:endParaRPr lang="en-US" sz="2200" dirty="0">
              <a:solidFill>
                <a:srgbClr val="FFFFFF"/>
              </a:solidFill>
              <a:ea typeface="ＭＳ Ｐゴシック" charset="0"/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481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5390</TotalTime>
  <Words>739</Words>
  <Application>Microsoft Office PowerPoint</Application>
  <PresentationFormat>On-screen Show (4:3)</PresentationFormat>
  <Paragraphs>137</Paragraphs>
  <Slides>12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Types of Long-Term Memories</vt:lpstr>
      <vt:lpstr>Types of Long-Term Memories</vt:lpstr>
      <vt:lpstr>Types of Long-Term Memories</vt:lpstr>
      <vt:lpstr>Types of Long-Term Memories</vt:lpstr>
      <vt:lpstr>PowerPoint Presentation</vt:lpstr>
      <vt:lpstr>Types of Long-Term Memories</vt:lpstr>
      <vt:lpstr>PowerPoint Presentation</vt:lpstr>
      <vt:lpstr>Types of Long-Term Memories</vt:lpstr>
      <vt:lpstr>Types of Long-Term Memories</vt:lpstr>
      <vt:lpstr>PowerPoint Presentation</vt:lpstr>
      <vt:lpstr>Types of Long-Term Memories</vt:lpstr>
      <vt:lpstr>Types of Long-Term Memories</vt:lpstr>
    </vt:vector>
  </TitlesOfParts>
  <Company>UMFK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 Holzhausen</dc:creator>
  <cp:lastModifiedBy>Kurt Holzhausen</cp:lastModifiedBy>
  <cp:revision>381</cp:revision>
  <dcterms:created xsi:type="dcterms:W3CDTF">2013-02-22T14:22:06Z</dcterms:created>
  <dcterms:modified xsi:type="dcterms:W3CDTF">2015-10-22T14:52:34Z</dcterms:modified>
</cp:coreProperties>
</file>