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2" r:id="rId4"/>
    <p:sldMasterId id="2147483666" r:id="rId5"/>
  </p:sldMasterIdLst>
  <p:notesMasterIdLst>
    <p:notesMasterId r:id="rId8"/>
  </p:notesMasterIdLst>
  <p:handoutMasterIdLst>
    <p:handoutMasterId r:id="rId47"/>
  </p:handoutMasterIdLst>
  <p:sldIdLst>
    <p:sldId id="264" r:id="rId6"/>
    <p:sldId id="843" r:id="rId7"/>
    <p:sldId id="259" r:id="rId9"/>
    <p:sldId id="874" r:id="rId10"/>
    <p:sldId id="291" r:id="rId11"/>
    <p:sldId id="292" r:id="rId12"/>
    <p:sldId id="294" r:id="rId13"/>
    <p:sldId id="1140" r:id="rId14"/>
    <p:sldId id="873" r:id="rId15"/>
    <p:sldId id="875" r:id="rId16"/>
    <p:sldId id="876" r:id="rId17"/>
    <p:sldId id="877" r:id="rId18"/>
    <p:sldId id="898" r:id="rId19"/>
    <p:sldId id="899" r:id="rId20"/>
    <p:sldId id="1147" r:id="rId21"/>
    <p:sldId id="1144" r:id="rId22"/>
    <p:sldId id="1145" r:id="rId23"/>
    <p:sldId id="1143" r:id="rId24"/>
    <p:sldId id="1142" r:id="rId25"/>
    <p:sldId id="295" r:id="rId26"/>
    <p:sldId id="1141" r:id="rId27"/>
    <p:sldId id="268" r:id="rId28"/>
    <p:sldId id="296" r:id="rId29"/>
    <p:sldId id="631" r:id="rId30"/>
    <p:sldId id="299" r:id="rId31"/>
    <p:sldId id="642" r:id="rId32"/>
    <p:sldId id="297" r:id="rId33"/>
    <p:sldId id="301" r:id="rId34"/>
    <p:sldId id="303" r:id="rId35"/>
    <p:sldId id="885" r:id="rId36"/>
    <p:sldId id="262" r:id="rId37"/>
    <p:sldId id="887" r:id="rId38"/>
    <p:sldId id="889" r:id="rId39"/>
    <p:sldId id="890" r:id="rId40"/>
    <p:sldId id="891" r:id="rId41"/>
    <p:sldId id="892" r:id="rId42"/>
    <p:sldId id="298" r:id="rId43"/>
    <p:sldId id="304" r:id="rId44"/>
    <p:sldId id="305" r:id="rId45"/>
    <p:sldId id="882" r:id="rId46"/>
  </p:sldIdLst>
  <p:sldSz cx="18288000" cy="10288270"/>
  <p:notesSz cx="6858000" cy="9144000"/>
  <p:custDataLst>
    <p:tags r:id="rId51"/>
  </p:custDataLst>
  <p:defaultTextStyle>
    <a:defPPr>
      <a:defRPr lang="en-US"/>
    </a:defPPr>
    <a:lvl1pPr marL="0" algn="l" defTabSz="1626870" rtl="0" eaLnBrk="1" latinLnBrk="0" hangingPunct="1">
      <a:defRPr sz="3200" kern="1200">
        <a:solidFill>
          <a:schemeClr val="tx1"/>
        </a:solidFill>
        <a:latin typeface="+mn-lt"/>
        <a:ea typeface="+mn-ea"/>
        <a:cs typeface="+mn-cs"/>
      </a:defRPr>
    </a:lvl1pPr>
    <a:lvl2pPr marL="813435" algn="l" defTabSz="1626870" rtl="0" eaLnBrk="1" latinLnBrk="0" hangingPunct="1">
      <a:defRPr sz="3200" kern="1200">
        <a:solidFill>
          <a:schemeClr val="tx1"/>
        </a:solidFill>
        <a:latin typeface="+mn-lt"/>
        <a:ea typeface="+mn-ea"/>
        <a:cs typeface="+mn-cs"/>
      </a:defRPr>
    </a:lvl2pPr>
    <a:lvl3pPr marL="1626870" algn="l" defTabSz="1626870" rtl="0" eaLnBrk="1" latinLnBrk="0" hangingPunct="1">
      <a:defRPr sz="3200" kern="1200">
        <a:solidFill>
          <a:schemeClr val="tx1"/>
        </a:solidFill>
        <a:latin typeface="+mn-lt"/>
        <a:ea typeface="+mn-ea"/>
        <a:cs typeface="+mn-cs"/>
      </a:defRPr>
    </a:lvl3pPr>
    <a:lvl4pPr marL="2440305" algn="l" defTabSz="1626870" rtl="0" eaLnBrk="1" latinLnBrk="0" hangingPunct="1">
      <a:defRPr sz="3200" kern="1200">
        <a:solidFill>
          <a:schemeClr val="tx1"/>
        </a:solidFill>
        <a:latin typeface="+mn-lt"/>
        <a:ea typeface="+mn-ea"/>
        <a:cs typeface="+mn-cs"/>
      </a:defRPr>
    </a:lvl4pPr>
    <a:lvl5pPr marL="3253740" algn="l" defTabSz="1626870" rtl="0" eaLnBrk="1" latinLnBrk="0" hangingPunct="1">
      <a:defRPr sz="3200" kern="1200">
        <a:solidFill>
          <a:schemeClr val="tx1"/>
        </a:solidFill>
        <a:latin typeface="+mn-lt"/>
        <a:ea typeface="+mn-ea"/>
        <a:cs typeface="+mn-cs"/>
      </a:defRPr>
    </a:lvl5pPr>
    <a:lvl6pPr marL="4066540" algn="l" defTabSz="1626870" rtl="0" eaLnBrk="1" latinLnBrk="0" hangingPunct="1">
      <a:defRPr sz="3200" kern="1200">
        <a:solidFill>
          <a:schemeClr val="tx1"/>
        </a:solidFill>
        <a:latin typeface="+mn-lt"/>
        <a:ea typeface="+mn-ea"/>
        <a:cs typeface="+mn-cs"/>
      </a:defRPr>
    </a:lvl6pPr>
    <a:lvl7pPr marL="4879975" algn="l" defTabSz="1626870" rtl="0" eaLnBrk="1" latinLnBrk="0" hangingPunct="1">
      <a:defRPr sz="3200" kern="1200">
        <a:solidFill>
          <a:schemeClr val="tx1"/>
        </a:solidFill>
        <a:latin typeface="+mn-lt"/>
        <a:ea typeface="+mn-ea"/>
        <a:cs typeface="+mn-cs"/>
      </a:defRPr>
    </a:lvl7pPr>
    <a:lvl8pPr marL="5693410" algn="l" defTabSz="1626870" rtl="0" eaLnBrk="1" latinLnBrk="0" hangingPunct="1">
      <a:defRPr sz="3200" kern="1200">
        <a:solidFill>
          <a:schemeClr val="tx1"/>
        </a:solidFill>
        <a:latin typeface="+mn-lt"/>
        <a:ea typeface="+mn-ea"/>
        <a:cs typeface="+mn-cs"/>
      </a:defRPr>
    </a:lvl8pPr>
    <a:lvl9pPr marL="6506845" algn="l" defTabSz="1626870" rtl="0" eaLnBrk="1" latinLnBrk="0" hangingPunct="1">
      <a:defRPr sz="3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2E9"/>
    <a:srgbClr val="CBC8C8"/>
    <a:srgbClr val="FFE2C3"/>
    <a:srgbClr val="FEF2BE"/>
    <a:srgbClr val="6ABEA5"/>
    <a:srgbClr val="C86480"/>
    <a:srgbClr val="858588"/>
    <a:srgbClr val="5E779C"/>
    <a:srgbClr val="BFE0D4"/>
    <a:srgbClr val="B6D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86420" autoAdjust="0"/>
  </p:normalViewPr>
  <p:slideViewPr>
    <p:cSldViewPr snapToGrid="0">
      <p:cViewPr varScale="1">
        <p:scale>
          <a:sx n="34" d="100"/>
          <a:sy n="34" d="100"/>
        </p:scale>
        <p:origin x="1132" y="6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1" Type="http://schemas.openxmlformats.org/officeDocument/2006/relationships/tags" Target="tags/tag1.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B0250C3-F39F-4846-9BD3-75AD4F819DC8}" type="doc">
      <dgm:prSet loTypeId="urn:microsoft.com/office/officeart/2005/8/layout/bProcess4" loCatId="process" qsTypeId="urn:microsoft.com/office/officeart/2005/8/quickstyle/simple1" qsCatId="simple" csTypeId="urn:microsoft.com/office/officeart/2005/8/colors/accent5_2" csCatId="accent5" phldr="1"/>
      <dgm:spPr/>
      <dgm:t>
        <a:bodyPr/>
        <a:lstStyle/>
        <a:p>
          <a:endParaRPr lang="en-GB"/>
        </a:p>
      </dgm:t>
    </dgm:pt>
    <dgm:pt modelId="{96BD9501-E640-4B3C-8034-B131E744BB57}">
      <dgm:prSet phldrT="[Text]"/>
      <dgm:spPr/>
      <dgm:t>
        <a:bodyPr/>
        <a:lstStyle/>
        <a:p>
          <a:r>
            <a:rPr lang="en-GB" b="1" dirty="0"/>
            <a:t>1. How and Why Do Businesses Grow?</a:t>
          </a:r>
        </a:p>
      </dgm:t>
    </dgm:pt>
    <dgm:pt modelId="{D90EBFC6-7889-4F2B-B71A-5CD31D283213}" cxnId="{B72E75A3-E702-4960-99B3-B157FD8D964D}" type="parTrans">
      <dgm:prSet/>
      <dgm:spPr/>
      <dgm:t>
        <a:bodyPr/>
        <a:lstStyle/>
        <a:p>
          <a:endParaRPr lang="en-GB" b="1"/>
        </a:p>
      </dgm:t>
    </dgm:pt>
    <dgm:pt modelId="{CB464F7C-B7B2-448F-A431-646C026A3102}" cxnId="{B72E75A3-E702-4960-99B3-B157FD8D964D}" type="sibTrans">
      <dgm:prSet/>
      <dgm:spPr/>
      <dgm:t>
        <a:bodyPr/>
        <a:lstStyle/>
        <a:p>
          <a:endParaRPr lang="en-GB" b="1"/>
        </a:p>
      </dgm:t>
    </dgm:pt>
    <dgm:pt modelId="{60E011BD-9F17-4808-9001-B3CB30459869}">
      <dgm:prSet phldrT="[Text]"/>
      <dgm:spPr>
        <a:solidFill>
          <a:schemeClr val="accent5"/>
        </a:solidFill>
      </dgm:spPr>
      <dgm:t>
        <a:bodyPr/>
        <a:lstStyle/>
        <a:p>
          <a:r>
            <a:rPr lang="en-GB" b="1" dirty="0">
              <a:solidFill>
                <a:schemeClr val="bg1"/>
              </a:solidFill>
            </a:rPr>
            <a:t>2. How Do We Diagnose Company Strategy?</a:t>
          </a:r>
        </a:p>
      </dgm:t>
    </dgm:pt>
    <dgm:pt modelId="{F5350773-7821-46BA-B83D-63C7A0245EEB}" cxnId="{0F56885D-22A0-418D-9A92-5D87646CE28F}" type="parTrans">
      <dgm:prSet/>
      <dgm:spPr/>
      <dgm:t>
        <a:bodyPr/>
        <a:lstStyle/>
        <a:p>
          <a:endParaRPr lang="en-GB" b="1"/>
        </a:p>
      </dgm:t>
    </dgm:pt>
    <dgm:pt modelId="{32EF178F-748D-4113-A4FD-624ECAB8EEEF}" cxnId="{0F56885D-22A0-418D-9A92-5D87646CE28F}" type="sibTrans">
      <dgm:prSet/>
      <dgm:spPr/>
      <dgm:t>
        <a:bodyPr/>
        <a:lstStyle/>
        <a:p>
          <a:endParaRPr lang="en-GB" b="1"/>
        </a:p>
      </dgm:t>
    </dgm:pt>
    <dgm:pt modelId="{BA4CC340-2CD5-4BA6-B85C-05E38B989497}">
      <dgm:prSet phldrT="[Text]"/>
      <dgm:spPr>
        <a:solidFill>
          <a:schemeClr val="accent5"/>
        </a:solidFill>
      </dgm:spPr>
      <dgm:t>
        <a:bodyPr/>
        <a:lstStyle/>
        <a:p>
          <a:r>
            <a:rPr lang="en-GB" b="1" dirty="0">
              <a:solidFill>
                <a:schemeClr val="bg1"/>
              </a:solidFill>
            </a:rPr>
            <a:t>5. How Do We Make Sense of the VUCA External Environment?</a:t>
          </a:r>
        </a:p>
      </dgm:t>
    </dgm:pt>
    <dgm:pt modelId="{DF7FF72F-C68A-42B3-9E87-846E5B170688}" cxnId="{13F51E4C-9874-4C9E-835C-9E43480B1EE8}" type="parTrans">
      <dgm:prSet/>
      <dgm:spPr/>
      <dgm:t>
        <a:bodyPr/>
        <a:lstStyle/>
        <a:p>
          <a:endParaRPr lang="en-GB" b="1"/>
        </a:p>
      </dgm:t>
    </dgm:pt>
    <dgm:pt modelId="{D77F253A-C760-4038-B1A4-168689DDD60F}" cxnId="{13F51E4C-9874-4C9E-835C-9E43480B1EE8}" type="sibTrans">
      <dgm:prSet/>
      <dgm:spPr/>
      <dgm:t>
        <a:bodyPr/>
        <a:lstStyle/>
        <a:p>
          <a:endParaRPr lang="en-GB" b="1"/>
        </a:p>
      </dgm:t>
    </dgm:pt>
    <dgm:pt modelId="{7074CB32-FEF4-48F6-BFC1-E3F2BA149581}">
      <dgm:prSet phldrT="[Text]"/>
      <dgm:spPr/>
      <dgm:t>
        <a:bodyPr/>
        <a:lstStyle/>
        <a:p>
          <a:r>
            <a:rPr lang="en-GB" b="1" dirty="0"/>
            <a:t>8. Does Your Simulation Company Need A New Strategy?</a:t>
          </a:r>
        </a:p>
      </dgm:t>
    </dgm:pt>
    <dgm:pt modelId="{C6A45667-63EA-448C-A729-233AAF0E814D}" cxnId="{B153275E-A949-44F9-BFE0-F8977BB71AF1}" type="parTrans">
      <dgm:prSet/>
      <dgm:spPr/>
      <dgm:t>
        <a:bodyPr/>
        <a:lstStyle/>
        <a:p>
          <a:endParaRPr lang="en-GB" b="1"/>
        </a:p>
      </dgm:t>
    </dgm:pt>
    <dgm:pt modelId="{EE631B96-B2E3-49CE-A2E0-155016B4BBA8}" cxnId="{B153275E-A949-44F9-BFE0-F8977BB71AF1}" type="sibTrans">
      <dgm:prSet/>
      <dgm:spPr/>
      <dgm:t>
        <a:bodyPr/>
        <a:lstStyle/>
        <a:p>
          <a:endParaRPr lang="en-GB" b="1"/>
        </a:p>
      </dgm:t>
    </dgm:pt>
    <dgm:pt modelId="{6CF976E0-A838-42FD-B0C4-888DB0255524}">
      <dgm:prSet phldrT="[Text]"/>
      <dgm:spPr>
        <a:solidFill>
          <a:srgbClr val="FFFF00"/>
        </a:solidFill>
      </dgm:spPr>
      <dgm:t>
        <a:bodyPr/>
        <a:lstStyle/>
        <a:p>
          <a:r>
            <a:rPr lang="en-GB" b="1" dirty="0">
              <a:solidFill>
                <a:schemeClr val="tx1"/>
              </a:solidFill>
            </a:rPr>
            <a:t>9. Why Do Firms Undertale Acquisitions, Mergers and Alliances?</a:t>
          </a:r>
        </a:p>
      </dgm:t>
    </dgm:pt>
    <dgm:pt modelId="{E5661255-37AF-462D-A8E8-43B8B7F470ED}" cxnId="{A930DC55-6F02-42A0-8911-6CF08342765F}" type="parTrans">
      <dgm:prSet/>
      <dgm:spPr/>
      <dgm:t>
        <a:bodyPr/>
        <a:lstStyle/>
        <a:p>
          <a:endParaRPr lang="en-GB" b="1"/>
        </a:p>
      </dgm:t>
    </dgm:pt>
    <dgm:pt modelId="{B9EB529E-B14E-4B5B-A987-4A216BED0275}" cxnId="{A930DC55-6F02-42A0-8911-6CF08342765F}" type="sibTrans">
      <dgm:prSet/>
      <dgm:spPr/>
      <dgm:t>
        <a:bodyPr/>
        <a:lstStyle/>
        <a:p>
          <a:endParaRPr lang="en-GB" b="1"/>
        </a:p>
      </dgm:t>
    </dgm:pt>
    <dgm:pt modelId="{7D3C2508-681F-4491-B25B-2A0B75AA6B6B}">
      <dgm:prSet phldrT="[Text]"/>
      <dgm:spPr/>
      <dgm:t>
        <a:bodyPr/>
        <a:lstStyle/>
        <a:p>
          <a:r>
            <a:rPr lang="en-GB" b="1" dirty="0"/>
            <a:t>7. How Is Your Simulation Company Performing?</a:t>
          </a:r>
        </a:p>
      </dgm:t>
    </dgm:pt>
    <dgm:pt modelId="{87E557F9-3AAE-4A53-BDB1-FC83926C5B48}" cxnId="{635D25F7-F6B5-4D87-9236-5AA0F5B3854A}" type="parTrans">
      <dgm:prSet/>
      <dgm:spPr/>
      <dgm:t>
        <a:bodyPr/>
        <a:lstStyle/>
        <a:p>
          <a:endParaRPr lang="en-GB" b="1"/>
        </a:p>
      </dgm:t>
    </dgm:pt>
    <dgm:pt modelId="{4F2665E4-ED98-4CD6-8497-5C7A29EBECC4}" cxnId="{635D25F7-F6B5-4D87-9236-5AA0F5B3854A}" type="sibTrans">
      <dgm:prSet/>
      <dgm:spPr/>
      <dgm:t>
        <a:bodyPr/>
        <a:lstStyle/>
        <a:p>
          <a:endParaRPr lang="en-GB" b="1"/>
        </a:p>
      </dgm:t>
    </dgm:pt>
    <dgm:pt modelId="{844F1E9D-7B9E-4A2B-9A06-F2C56AD439B3}">
      <dgm:prSet phldrT="[Text]"/>
      <dgm:spPr/>
      <dgm:t>
        <a:bodyPr/>
        <a:lstStyle/>
        <a:p>
          <a:r>
            <a:rPr lang="en-GB" b="1" dirty="0"/>
            <a:t>10. How Do Companies Innovate Successfully?</a:t>
          </a:r>
        </a:p>
      </dgm:t>
    </dgm:pt>
    <dgm:pt modelId="{4E42227B-0A97-47F6-9A2B-14E020BE08BB}" cxnId="{68E8CF98-BC88-4BD5-939A-13B0BA3FF461}" type="parTrans">
      <dgm:prSet/>
      <dgm:spPr/>
      <dgm:t>
        <a:bodyPr/>
        <a:lstStyle/>
        <a:p>
          <a:endParaRPr lang="en-GB" b="1"/>
        </a:p>
      </dgm:t>
    </dgm:pt>
    <dgm:pt modelId="{2B3B0640-2AE4-421E-90F0-3916E140E461}" cxnId="{68E8CF98-BC88-4BD5-939A-13B0BA3FF461}" type="sibTrans">
      <dgm:prSet/>
      <dgm:spPr/>
      <dgm:t>
        <a:bodyPr/>
        <a:lstStyle/>
        <a:p>
          <a:endParaRPr lang="en-GB" b="1"/>
        </a:p>
      </dgm:t>
    </dgm:pt>
    <dgm:pt modelId="{E0CCB9A8-439D-4763-A072-19F1C920E937}">
      <dgm:prSet phldrT="[Text]"/>
      <dgm:spPr/>
      <dgm:t>
        <a:bodyPr/>
        <a:lstStyle/>
        <a:p>
          <a:r>
            <a:rPr lang="en-GB" b="1" dirty="0"/>
            <a:t>12. Does Strategic Alignment Matter?</a:t>
          </a:r>
        </a:p>
      </dgm:t>
    </dgm:pt>
    <dgm:pt modelId="{6CEB1D08-9A47-4BE9-BBAC-338549B1FC0D}" cxnId="{8C881ABD-2C73-4715-9D9A-1B51D6F4816E}" type="parTrans">
      <dgm:prSet/>
      <dgm:spPr/>
      <dgm:t>
        <a:bodyPr/>
        <a:lstStyle/>
        <a:p>
          <a:endParaRPr lang="en-GB" b="1"/>
        </a:p>
      </dgm:t>
    </dgm:pt>
    <dgm:pt modelId="{3E1B9889-B6C4-4405-BE76-0D638A1DE5AA}" cxnId="{8C881ABD-2C73-4715-9D9A-1B51D6F4816E}" type="sibTrans">
      <dgm:prSet/>
      <dgm:spPr/>
      <dgm:t>
        <a:bodyPr/>
        <a:lstStyle/>
        <a:p>
          <a:endParaRPr lang="en-GB" b="1"/>
        </a:p>
      </dgm:t>
    </dgm:pt>
    <dgm:pt modelId="{D572124A-0678-4554-A2CD-D249745A6CA4}">
      <dgm:prSet phldrT="[Text]"/>
      <dgm:spPr>
        <a:solidFill>
          <a:schemeClr val="accent5"/>
        </a:solidFill>
      </dgm:spPr>
      <dgm:t>
        <a:bodyPr/>
        <a:lstStyle/>
        <a:p>
          <a:r>
            <a:rPr lang="en-GB" b="1" dirty="0">
              <a:solidFill>
                <a:schemeClr val="bg1"/>
              </a:solidFill>
            </a:rPr>
            <a:t>4. Why Are Some Industries More Profitable Than Others?</a:t>
          </a:r>
        </a:p>
      </dgm:t>
    </dgm:pt>
    <dgm:pt modelId="{BA87E26D-CC36-4898-A021-57D8B2A878CB}" cxnId="{02B71696-835E-4134-8BEA-A5DBD3620EDE}" type="parTrans">
      <dgm:prSet/>
      <dgm:spPr/>
      <dgm:t>
        <a:bodyPr/>
        <a:lstStyle/>
        <a:p>
          <a:endParaRPr lang="en-GB" b="1"/>
        </a:p>
      </dgm:t>
    </dgm:pt>
    <dgm:pt modelId="{4557E4B0-CB84-4025-B8EB-CE337CEAB010}" cxnId="{02B71696-835E-4134-8BEA-A5DBD3620EDE}" type="sibTrans">
      <dgm:prSet/>
      <dgm:spPr/>
      <dgm:t>
        <a:bodyPr/>
        <a:lstStyle/>
        <a:p>
          <a:endParaRPr lang="en-GB" b="1"/>
        </a:p>
      </dgm:t>
    </dgm:pt>
    <dgm:pt modelId="{E12FDB98-AF80-423C-A0AF-C41A3C3E55D9}">
      <dgm:prSet phldrT="[Text]"/>
      <dgm:spPr>
        <a:solidFill>
          <a:schemeClr val="accent5"/>
        </a:solidFill>
      </dgm:spPr>
      <dgm:t>
        <a:bodyPr/>
        <a:lstStyle/>
        <a:p>
          <a:r>
            <a:rPr lang="en-GB" b="1" dirty="0">
              <a:solidFill>
                <a:schemeClr val="bg1"/>
              </a:solidFill>
            </a:rPr>
            <a:t>3. How Does A Company Create Competitive Advantage?</a:t>
          </a:r>
        </a:p>
      </dgm:t>
    </dgm:pt>
    <dgm:pt modelId="{5A6961F1-AF40-4E4C-8F43-D9F7670009E4}" cxnId="{75CBA9CD-EF61-41B9-B6D3-A8FF5D72BE1C}" type="parTrans">
      <dgm:prSet/>
      <dgm:spPr/>
      <dgm:t>
        <a:bodyPr/>
        <a:lstStyle/>
        <a:p>
          <a:endParaRPr lang="en-GB" b="1"/>
        </a:p>
      </dgm:t>
    </dgm:pt>
    <dgm:pt modelId="{81CD4227-9A5E-4F0D-A58A-E2799BBBBF34}" cxnId="{75CBA9CD-EF61-41B9-B6D3-A8FF5D72BE1C}" type="sibTrans">
      <dgm:prSet/>
      <dgm:spPr/>
      <dgm:t>
        <a:bodyPr/>
        <a:lstStyle/>
        <a:p>
          <a:endParaRPr lang="en-GB" b="1"/>
        </a:p>
      </dgm:t>
    </dgm:pt>
    <dgm:pt modelId="{CD8296B7-BD3E-42BD-BD26-0F197873A48E}">
      <dgm:prSet phldrT="[Text]"/>
      <dgm:spPr>
        <a:solidFill>
          <a:schemeClr val="accent5"/>
        </a:solidFill>
      </dgm:spPr>
      <dgm:t>
        <a:bodyPr/>
        <a:lstStyle/>
        <a:p>
          <a:r>
            <a:rPr lang="en-GB" b="1" dirty="0">
              <a:solidFill>
                <a:schemeClr val="bg1"/>
              </a:solidFill>
            </a:rPr>
            <a:t>6. How Do We Create Strategies?</a:t>
          </a:r>
        </a:p>
      </dgm:t>
    </dgm:pt>
    <dgm:pt modelId="{4CE23FB5-645A-41D0-BD8D-423CFF7AD732}" cxnId="{22EDAC0B-2B03-457A-BC4D-381BDB77967D}" type="parTrans">
      <dgm:prSet/>
      <dgm:spPr/>
      <dgm:t>
        <a:bodyPr/>
        <a:lstStyle/>
        <a:p>
          <a:endParaRPr lang="en-US" b="1"/>
        </a:p>
      </dgm:t>
    </dgm:pt>
    <dgm:pt modelId="{B5C6FBF7-469F-44D0-88F5-F21A3BCD14C9}" cxnId="{22EDAC0B-2B03-457A-BC4D-381BDB77967D}" type="sibTrans">
      <dgm:prSet/>
      <dgm:spPr/>
      <dgm:t>
        <a:bodyPr/>
        <a:lstStyle/>
        <a:p>
          <a:endParaRPr lang="en-US" b="1"/>
        </a:p>
      </dgm:t>
    </dgm:pt>
    <dgm:pt modelId="{BA3F0760-CC73-41D9-A761-ABE9F01B9C4F}">
      <dgm:prSet phldrT="[Text]"/>
      <dgm:spPr/>
      <dgm:t>
        <a:bodyPr/>
        <a:lstStyle/>
        <a:p>
          <a:r>
            <a:rPr lang="en-GB" b="1" dirty="0"/>
            <a:t>11. Summative Assessment Presentations</a:t>
          </a:r>
        </a:p>
      </dgm:t>
    </dgm:pt>
    <dgm:pt modelId="{00DBCBE1-22B4-4BD8-9639-870E3F7F4D58}" cxnId="{36644771-E5EE-4DFD-9BD0-922F3403BB38}" type="parTrans">
      <dgm:prSet/>
      <dgm:spPr/>
      <dgm:t>
        <a:bodyPr/>
        <a:lstStyle/>
        <a:p>
          <a:endParaRPr lang="en-US" b="1"/>
        </a:p>
      </dgm:t>
    </dgm:pt>
    <dgm:pt modelId="{7B10F3B5-8F12-4A66-A5B1-2941B43699E3}" cxnId="{36644771-E5EE-4DFD-9BD0-922F3403BB38}" type="sibTrans">
      <dgm:prSet/>
      <dgm:spPr/>
      <dgm:t>
        <a:bodyPr/>
        <a:lstStyle/>
        <a:p>
          <a:endParaRPr lang="en-US" b="1"/>
        </a:p>
      </dgm:t>
    </dgm:pt>
    <dgm:pt modelId="{23488877-9723-4842-99D7-9624D64E4A43}" type="pres">
      <dgm:prSet presAssocID="{9B0250C3-F39F-4846-9BD3-75AD4F819DC8}" presName="Name0" presStyleCnt="0">
        <dgm:presLayoutVars>
          <dgm:dir/>
          <dgm:resizeHandles/>
        </dgm:presLayoutVars>
      </dgm:prSet>
      <dgm:spPr/>
    </dgm:pt>
    <dgm:pt modelId="{B48FD7B4-D871-4E8B-AF58-8D30308BAB5D}" type="pres">
      <dgm:prSet presAssocID="{96BD9501-E640-4B3C-8034-B131E744BB57}" presName="compNode" presStyleCnt="0"/>
      <dgm:spPr/>
    </dgm:pt>
    <dgm:pt modelId="{08D5F91B-869A-499E-B3F9-611D792F10C5}" type="pres">
      <dgm:prSet presAssocID="{96BD9501-E640-4B3C-8034-B131E744BB57}" presName="dummyConnPt" presStyleCnt="0"/>
      <dgm:spPr/>
    </dgm:pt>
    <dgm:pt modelId="{0A74AF3C-65DD-43BD-A443-A6C0FEEB644D}" type="pres">
      <dgm:prSet presAssocID="{96BD9501-E640-4B3C-8034-B131E744BB57}" presName="node" presStyleLbl="node1" presStyleIdx="0" presStyleCnt="12">
        <dgm:presLayoutVars>
          <dgm:bulletEnabled val="1"/>
        </dgm:presLayoutVars>
      </dgm:prSet>
      <dgm:spPr/>
    </dgm:pt>
    <dgm:pt modelId="{3C582624-526C-46CE-AC3B-9B99D5A28DC7}" type="pres">
      <dgm:prSet presAssocID="{CB464F7C-B7B2-448F-A431-646C026A3102}" presName="sibTrans" presStyleLbl="bgSibTrans2D1" presStyleIdx="0" presStyleCnt="11"/>
      <dgm:spPr/>
    </dgm:pt>
    <dgm:pt modelId="{EF5EC8D8-680E-4F74-BEF1-CCF4ACB939F2}" type="pres">
      <dgm:prSet presAssocID="{60E011BD-9F17-4808-9001-B3CB30459869}" presName="compNode" presStyleCnt="0"/>
      <dgm:spPr/>
    </dgm:pt>
    <dgm:pt modelId="{978DADDE-3E9F-49FC-9C98-CA44CBB923A2}" type="pres">
      <dgm:prSet presAssocID="{60E011BD-9F17-4808-9001-B3CB30459869}" presName="dummyConnPt" presStyleCnt="0"/>
      <dgm:spPr/>
    </dgm:pt>
    <dgm:pt modelId="{0E660B05-045D-4A05-ABEC-84A3C78E1A4B}" type="pres">
      <dgm:prSet presAssocID="{60E011BD-9F17-4808-9001-B3CB30459869}" presName="node" presStyleLbl="node1" presStyleIdx="1" presStyleCnt="12">
        <dgm:presLayoutVars>
          <dgm:bulletEnabled val="1"/>
        </dgm:presLayoutVars>
      </dgm:prSet>
      <dgm:spPr/>
    </dgm:pt>
    <dgm:pt modelId="{7487E116-A392-4BD7-8FA1-0F9E3EA028B4}" type="pres">
      <dgm:prSet presAssocID="{32EF178F-748D-4113-A4FD-624ECAB8EEEF}" presName="sibTrans" presStyleLbl="bgSibTrans2D1" presStyleIdx="1" presStyleCnt="11"/>
      <dgm:spPr/>
    </dgm:pt>
    <dgm:pt modelId="{BCD2C336-A535-42F4-ADC7-577529769E70}" type="pres">
      <dgm:prSet presAssocID="{E12FDB98-AF80-423C-A0AF-C41A3C3E55D9}" presName="compNode" presStyleCnt="0"/>
      <dgm:spPr/>
    </dgm:pt>
    <dgm:pt modelId="{1C652546-6474-4A4D-BF4F-578E8826E12B}" type="pres">
      <dgm:prSet presAssocID="{E12FDB98-AF80-423C-A0AF-C41A3C3E55D9}" presName="dummyConnPt" presStyleCnt="0"/>
      <dgm:spPr/>
    </dgm:pt>
    <dgm:pt modelId="{FB1D95AC-3323-465F-A53E-517124105906}" type="pres">
      <dgm:prSet presAssocID="{E12FDB98-AF80-423C-A0AF-C41A3C3E55D9}" presName="node" presStyleLbl="node1" presStyleIdx="2" presStyleCnt="12">
        <dgm:presLayoutVars>
          <dgm:bulletEnabled val="1"/>
        </dgm:presLayoutVars>
      </dgm:prSet>
      <dgm:spPr/>
    </dgm:pt>
    <dgm:pt modelId="{607A8CAF-B884-4843-A17E-5E06BD312E3D}" type="pres">
      <dgm:prSet presAssocID="{81CD4227-9A5E-4F0D-A58A-E2799BBBBF34}" presName="sibTrans" presStyleLbl="bgSibTrans2D1" presStyleIdx="2" presStyleCnt="11"/>
      <dgm:spPr/>
    </dgm:pt>
    <dgm:pt modelId="{60677974-4869-4A55-B578-243306DD0174}" type="pres">
      <dgm:prSet presAssocID="{D572124A-0678-4554-A2CD-D249745A6CA4}" presName="compNode" presStyleCnt="0"/>
      <dgm:spPr/>
    </dgm:pt>
    <dgm:pt modelId="{308B6A4B-9C95-4BAF-8A50-10778D29ABD9}" type="pres">
      <dgm:prSet presAssocID="{D572124A-0678-4554-A2CD-D249745A6CA4}" presName="dummyConnPt" presStyleCnt="0"/>
      <dgm:spPr/>
    </dgm:pt>
    <dgm:pt modelId="{2B2D1636-EC67-4E50-8B39-98260FA19E2B}" type="pres">
      <dgm:prSet presAssocID="{D572124A-0678-4554-A2CD-D249745A6CA4}" presName="node" presStyleLbl="node1" presStyleIdx="3" presStyleCnt="12">
        <dgm:presLayoutVars>
          <dgm:bulletEnabled val="1"/>
        </dgm:presLayoutVars>
      </dgm:prSet>
      <dgm:spPr/>
    </dgm:pt>
    <dgm:pt modelId="{C85E1348-43E6-4F06-B048-3CDACA7910BB}" type="pres">
      <dgm:prSet presAssocID="{4557E4B0-CB84-4025-B8EB-CE337CEAB010}" presName="sibTrans" presStyleLbl="bgSibTrans2D1" presStyleIdx="3" presStyleCnt="11"/>
      <dgm:spPr/>
    </dgm:pt>
    <dgm:pt modelId="{C0A824F3-3B5D-44D4-84B2-86D0C53E4B33}" type="pres">
      <dgm:prSet presAssocID="{BA4CC340-2CD5-4BA6-B85C-05E38B989497}" presName="compNode" presStyleCnt="0"/>
      <dgm:spPr/>
    </dgm:pt>
    <dgm:pt modelId="{8AD0F748-2341-4FFF-B42C-FBCAA38CC803}" type="pres">
      <dgm:prSet presAssocID="{BA4CC340-2CD5-4BA6-B85C-05E38B989497}" presName="dummyConnPt" presStyleCnt="0"/>
      <dgm:spPr/>
    </dgm:pt>
    <dgm:pt modelId="{A8323359-E65B-41A7-B672-5458C234227A}" type="pres">
      <dgm:prSet presAssocID="{BA4CC340-2CD5-4BA6-B85C-05E38B989497}" presName="node" presStyleLbl="node1" presStyleIdx="4" presStyleCnt="12">
        <dgm:presLayoutVars>
          <dgm:bulletEnabled val="1"/>
        </dgm:presLayoutVars>
      </dgm:prSet>
      <dgm:spPr/>
    </dgm:pt>
    <dgm:pt modelId="{74FCCB83-674D-465B-9E19-0D1D82A053F9}" type="pres">
      <dgm:prSet presAssocID="{D77F253A-C760-4038-B1A4-168689DDD60F}" presName="sibTrans" presStyleLbl="bgSibTrans2D1" presStyleIdx="4" presStyleCnt="11"/>
      <dgm:spPr/>
    </dgm:pt>
    <dgm:pt modelId="{0725AF25-66D0-41B0-9CD9-4DCDDD4E0D79}" type="pres">
      <dgm:prSet presAssocID="{CD8296B7-BD3E-42BD-BD26-0F197873A48E}" presName="compNode" presStyleCnt="0"/>
      <dgm:spPr/>
    </dgm:pt>
    <dgm:pt modelId="{7F72E9D8-517D-47CA-B047-924A065534A7}" type="pres">
      <dgm:prSet presAssocID="{CD8296B7-BD3E-42BD-BD26-0F197873A48E}" presName="dummyConnPt" presStyleCnt="0"/>
      <dgm:spPr/>
    </dgm:pt>
    <dgm:pt modelId="{A3DBF078-3227-4F02-B1C4-D78E2EF0126F}" type="pres">
      <dgm:prSet presAssocID="{CD8296B7-BD3E-42BD-BD26-0F197873A48E}" presName="node" presStyleLbl="node1" presStyleIdx="5" presStyleCnt="12">
        <dgm:presLayoutVars>
          <dgm:bulletEnabled val="1"/>
        </dgm:presLayoutVars>
      </dgm:prSet>
      <dgm:spPr/>
    </dgm:pt>
    <dgm:pt modelId="{F912CF13-9E28-41FD-9B98-6CF7C18C52FE}" type="pres">
      <dgm:prSet presAssocID="{B5C6FBF7-469F-44D0-88F5-F21A3BCD14C9}" presName="sibTrans" presStyleLbl="bgSibTrans2D1" presStyleIdx="5" presStyleCnt="11"/>
      <dgm:spPr/>
    </dgm:pt>
    <dgm:pt modelId="{F3EF5879-5C1C-4DB9-9751-9BC63310D670}" type="pres">
      <dgm:prSet presAssocID="{7D3C2508-681F-4491-B25B-2A0B75AA6B6B}" presName="compNode" presStyleCnt="0"/>
      <dgm:spPr/>
    </dgm:pt>
    <dgm:pt modelId="{7F359512-E214-4E2C-BABC-4E48A63451CD}" type="pres">
      <dgm:prSet presAssocID="{7D3C2508-681F-4491-B25B-2A0B75AA6B6B}" presName="dummyConnPt" presStyleCnt="0"/>
      <dgm:spPr/>
    </dgm:pt>
    <dgm:pt modelId="{2BFADE40-5097-48F6-B84E-051C7C173948}" type="pres">
      <dgm:prSet presAssocID="{7D3C2508-681F-4491-B25B-2A0B75AA6B6B}" presName="node" presStyleLbl="node1" presStyleIdx="6" presStyleCnt="12">
        <dgm:presLayoutVars>
          <dgm:bulletEnabled val="1"/>
        </dgm:presLayoutVars>
      </dgm:prSet>
      <dgm:spPr/>
    </dgm:pt>
    <dgm:pt modelId="{4ACE532F-6CFE-49B3-A505-DAEFAB658482}" type="pres">
      <dgm:prSet presAssocID="{4F2665E4-ED98-4CD6-8497-5C7A29EBECC4}" presName="sibTrans" presStyleLbl="bgSibTrans2D1" presStyleIdx="6" presStyleCnt="11"/>
      <dgm:spPr/>
    </dgm:pt>
    <dgm:pt modelId="{6102AEC0-CDDC-40D9-BD2C-281E9ED857B1}" type="pres">
      <dgm:prSet presAssocID="{7074CB32-FEF4-48F6-BFC1-E3F2BA149581}" presName="compNode" presStyleCnt="0"/>
      <dgm:spPr/>
    </dgm:pt>
    <dgm:pt modelId="{F54978A7-1914-4E9C-B24B-79B00A1D5C28}" type="pres">
      <dgm:prSet presAssocID="{7074CB32-FEF4-48F6-BFC1-E3F2BA149581}" presName="dummyConnPt" presStyleCnt="0"/>
      <dgm:spPr/>
    </dgm:pt>
    <dgm:pt modelId="{6F453FE8-78D5-4A1B-AEB7-FACE3A51C432}" type="pres">
      <dgm:prSet presAssocID="{7074CB32-FEF4-48F6-BFC1-E3F2BA149581}" presName="node" presStyleLbl="node1" presStyleIdx="7" presStyleCnt="12">
        <dgm:presLayoutVars>
          <dgm:bulletEnabled val="1"/>
        </dgm:presLayoutVars>
      </dgm:prSet>
      <dgm:spPr/>
    </dgm:pt>
    <dgm:pt modelId="{1046B862-D2FA-4DFB-A2CA-A7CE1A94FB41}" type="pres">
      <dgm:prSet presAssocID="{EE631B96-B2E3-49CE-A2E0-155016B4BBA8}" presName="sibTrans" presStyleLbl="bgSibTrans2D1" presStyleIdx="7" presStyleCnt="11"/>
      <dgm:spPr/>
    </dgm:pt>
    <dgm:pt modelId="{474CCAFB-E655-4123-A711-F0BDE96E3AFD}" type="pres">
      <dgm:prSet presAssocID="{6CF976E0-A838-42FD-B0C4-888DB0255524}" presName="compNode" presStyleCnt="0"/>
      <dgm:spPr/>
    </dgm:pt>
    <dgm:pt modelId="{B77327D0-B78C-44E8-8D7A-056FDEED8A8A}" type="pres">
      <dgm:prSet presAssocID="{6CF976E0-A838-42FD-B0C4-888DB0255524}" presName="dummyConnPt" presStyleCnt="0"/>
      <dgm:spPr/>
    </dgm:pt>
    <dgm:pt modelId="{A95B8DA0-79DD-4ACE-A384-36F5AF4B3C70}" type="pres">
      <dgm:prSet presAssocID="{6CF976E0-A838-42FD-B0C4-888DB0255524}" presName="node" presStyleLbl="node1" presStyleIdx="8" presStyleCnt="12">
        <dgm:presLayoutVars>
          <dgm:bulletEnabled val="1"/>
        </dgm:presLayoutVars>
      </dgm:prSet>
      <dgm:spPr/>
    </dgm:pt>
    <dgm:pt modelId="{E22E448A-8508-4886-A11D-74EA07165F1C}" type="pres">
      <dgm:prSet presAssocID="{B9EB529E-B14E-4B5B-A987-4A216BED0275}" presName="sibTrans" presStyleLbl="bgSibTrans2D1" presStyleIdx="8" presStyleCnt="11"/>
      <dgm:spPr/>
    </dgm:pt>
    <dgm:pt modelId="{FDFD5480-4E3E-4C08-89FD-EBA0B3CA5C3D}" type="pres">
      <dgm:prSet presAssocID="{844F1E9D-7B9E-4A2B-9A06-F2C56AD439B3}" presName="compNode" presStyleCnt="0"/>
      <dgm:spPr/>
    </dgm:pt>
    <dgm:pt modelId="{FB5CF4DE-5C34-43B8-BB84-84F3CC049146}" type="pres">
      <dgm:prSet presAssocID="{844F1E9D-7B9E-4A2B-9A06-F2C56AD439B3}" presName="dummyConnPt" presStyleCnt="0"/>
      <dgm:spPr/>
    </dgm:pt>
    <dgm:pt modelId="{231E0AAB-D398-4885-8B5E-524C3A0D2043}" type="pres">
      <dgm:prSet presAssocID="{844F1E9D-7B9E-4A2B-9A06-F2C56AD439B3}" presName="node" presStyleLbl="node1" presStyleIdx="9" presStyleCnt="12">
        <dgm:presLayoutVars>
          <dgm:bulletEnabled val="1"/>
        </dgm:presLayoutVars>
      </dgm:prSet>
      <dgm:spPr/>
    </dgm:pt>
    <dgm:pt modelId="{70DFC2C3-4BF7-4A6D-928A-B7B6D0A42761}" type="pres">
      <dgm:prSet presAssocID="{2B3B0640-2AE4-421E-90F0-3916E140E461}" presName="sibTrans" presStyleLbl="bgSibTrans2D1" presStyleIdx="9" presStyleCnt="11"/>
      <dgm:spPr/>
    </dgm:pt>
    <dgm:pt modelId="{7B872FA7-D428-4F92-838B-291174434494}" type="pres">
      <dgm:prSet presAssocID="{BA3F0760-CC73-41D9-A761-ABE9F01B9C4F}" presName="compNode" presStyleCnt="0"/>
      <dgm:spPr/>
    </dgm:pt>
    <dgm:pt modelId="{2817ABAE-0DAC-4EB8-BCFC-A3601140FE43}" type="pres">
      <dgm:prSet presAssocID="{BA3F0760-CC73-41D9-A761-ABE9F01B9C4F}" presName="dummyConnPt" presStyleCnt="0"/>
      <dgm:spPr/>
    </dgm:pt>
    <dgm:pt modelId="{40FB9E30-E86B-47BB-8726-F5C8130E372A}" type="pres">
      <dgm:prSet presAssocID="{BA3F0760-CC73-41D9-A761-ABE9F01B9C4F}" presName="node" presStyleLbl="node1" presStyleIdx="10" presStyleCnt="12">
        <dgm:presLayoutVars>
          <dgm:bulletEnabled val="1"/>
        </dgm:presLayoutVars>
      </dgm:prSet>
      <dgm:spPr/>
    </dgm:pt>
    <dgm:pt modelId="{4A29C1B3-59CE-40EE-A56D-8E6B615203A3}" type="pres">
      <dgm:prSet presAssocID="{7B10F3B5-8F12-4A66-A5B1-2941B43699E3}" presName="sibTrans" presStyleLbl="bgSibTrans2D1" presStyleIdx="10" presStyleCnt="11"/>
      <dgm:spPr/>
    </dgm:pt>
    <dgm:pt modelId="{E4EBF8C4-6EA5-48D0-A985-A069A1AAF5FA}" type="pres">
      <dgm:prSet presAssocID="{E0CCB9A8-439D-4763-A072-19F1C920E937}" presName="compNode" presStyleCnt="0"/>
      <dgm:spPr/>
    </dgm:pt>
    <dgm:pt modelId="{C357B4AA-EBE0-4E1C-9BBD-B66734538770}" type="pres">
      <dgm:prSet presAssocID="{E0CCB9A8-439D-4763-A072-19F1C920E937}" presName="dummyConnPt" presStyleCnt="0"/>
      <dgm:spPr/>
    </dgm:pt>
    <dgm:pt modelId="{7187EA2F-89CA-4833-BA0E-698E50C835BD}" type="pres">
      <dgm:prSet presAssocID="{E0CCB9A8-439D-4763-A072-19F1C920E937}" presName="node" presStyleLbl="node1" presStyleIdx="11" presStyleCnt="12">
        <dgm:presLayoutVars>
          <dgm:bulletEnabled val="1"/>
        </dgm:presLayoutVars>
      </dgm:prSet>
      <dgm:spPr/>
    </dgm:pt>
  </dgm:ptLst>
  <dgm:cxnLst>
    <dgm:cxn modelId="{2C78E809-A1DA-4B9F-A20F-CCA1564093E8}" type="presOf" srcId="{4F2665E4-ED98-4CD6-8497-5C7A29EBECC4}" destId="{4ACE532F-6CFE-49B3-A505-DAEFAB658482}" srcOrd="0" destOrd="0" presId="urn:microsoft.com/office/officeart/2005/8/layout/bProcess4"/>
    <dgm:cxn modelId="{22EDAC0B-2B03-457A-BC4D-381BDB77967D}" srcId="{9B0250C3-F39F-4846-9BD3-75AD4F819DC8}" destId="{CD8296B7-BD3E-42BD-BD26-0F197873A48E}" srcOrd="5" destOrd="0" parTransId="{4CE23FB5-645A-41D0-BD8D-423CFF7AD732}" sibTransId="{B5C6FBF7-469F-44D0-88F5-F21A3BCD14C9}"/>
    <dgm:cxn modelId="{33BCCB14-316E-4683-8798-1141D2FD5589}" type="presOf" srcId="{B5C6FBF7-469F-44D0-88F5-F21A3BCD14C9}" destId="{F912CF13-9E28-41FD-9B98-6CF7C18C52FE}" srcOrd="0" destOrd="0" presId="urn:microsoft.com/office/officeart/2005/8/layout/bProcess4"/>
    <dgm:cxn modelId="{42B4C615-8AE3-4890-A082-41E4FC2CAF74}" type="presOf" srcId="{32EF178F-748D-4113-A4FD-624ECAB8EEEF}" destId="{7487E116-A392-4BD7-8FA1-0F9E3EA028B4}" srcOrd="0" destOrd="0" presId="urn:microsoft.com/office/officeart/2005/8/layout/bProcess4"/>
    <dgm:cxn modelId="{87583B18-C893-46D6-8069-F7E7D2A4754A}" type="presOf" srcId="{7074CB32-FEF4-48F6-BFC1-E3F2BA149581}" destId="{6F453FE8-78D5-4A1B-AEB7-FACE3A51C432}" srcOrd="0" destOrd="0" presId="urn:microsoft.com/office/officeart/2005/8/layout/bProcess4"/>
    <dgm:cxn modelId="{12B08520-66AC-4135-8DFE-6EF92DF91470}" type="presOf" srcId="{844F1E9D-7B9E-4A2B-9A06-F2C56AD439B3}" destId="{231E0AAB-D398-4885-8B5E-524C3A0D2043}" srcOrd="0" destOrd="0" presId="urn:microsoft.com/office/officeart/2005/8/layout/bProcess4"/>
    <dgm:cxn modelId="{05659D2D-A522-4C45-A2A2-275062F38229}" type="presOf" srcId="{E0CCB9A8-439D-4763-A072-19F1C920E937}" destId="{7187EA2F-89CA-4833-BA0E-698E50C835BD}" srcOrd="0" destOrd="0" presId="urn:microsoft.com/office/officeart/2005/8/layout/bProcess4"/>
    <dgm:cxn modelId="{5B629E34-8E5D-4287-9884-79ACCA93B943}" type="presOf" srcId="{81CD4227-9A5E-4F0D-A58A-E2799BBBBF34}" destId="{607A8CAF-B884-4843-A17E-5E06BD312E3D}" srcOrd="0" destOrd="0" presId="urn:microsoft.com/office/officeart/2005/8/layout/bProcess4"/>
    <dgm:cxn modelId="{0F56885D-22A0-418D-9A92-5D87646CE28F}" srcId="{9B0250C3-F39F-4846-9BD3-75AD4F819DC8}" destId="{60E011BD-9F17-4808-9001-B3CB30459869}" srcOrd="1" destOrd="0" parTransId="{F5350773-7821-46BA-B83D-63C7A0245EEB}" sibTransId="{32EF178F-748D-4113-A4FD-624ECAB8EEEF}"/>
    <dgm:cxn modelId="{B153275E-A949-44F9-BFE0-F8977BB71AF1}" srcId="{9B0250C3-F39F-4846-9BD3-75AD4F819DC8}" destId="{7074CB32-FEF4-48F6-BFC1-E3F2BA149581}" srcOrd="7" destOrd="0" parTransId="{C6A45667-63EA-448C-A729-233AAF0E814D}" sibTransId="{EE631B96-B2E3-49CE-A2E0-155016B4BBA8}"/>
    <dgm:cxn modelId="{13F51E4C-9874-4C9E-835C-9E43480B1EE8}" srcId="{9B0250C3-F39F-4846-9BD3-75AD4F819DC8}" destId="{BA4CC340-2CD5-4BA6-B85C-05E38B989497}" srcOrd="4" destOrd="0" parTransId="{DF7FF72F-C68A-42B3-9E87-846E5B170688}" sibTransId="{D77F253A-C760-4038-B1A4-168689DDD60F}"/>
    <dgm:cxn modelId="{F2838D6D-7ED4-493E-A12F-251D35A18220}" type="presOf" srcId="{E12FDB98-AF80-423C-A0AF-C41A3C3E55D9}" destId="{FB1D95AC-3323-465F-A53E-517124105906}" srcOrd="0" destOrd="0" presId="urn:microsoft.com/office/officeart/2005/8/layout/bProcess4"/>
    <dgm:cxn modelId="{2ECB2A4E-B452-4255-9F50-D774E70ADD8F}" type="presOf" srcId="{60E011BD-9F17-4808-9001-B3CB30459869}" destId="{0E660B05-045D-4A05-ABEC-84A3C78E1A4B}" srcOrd="0" destOrd="0" presId="urn:microsoft.com/office/officeart/2005/8/layout/bProcess4"/>
    <dgm:cxn modelId="{36644771-E5EE-4DFD-9BD0-922F3403BB38}" srcId="{9B0250C3-F39F-4846-9BD3-75AD4F819DC8}" destId="{BA3F0760-CC73-41D9-A761-ABE9F01B9C4F}" srcOrd="10" destOrd="0" parTransId="{00DBCBE1-22B4-4BD8-9639-870E3F7F4D58}" sibTransId="{7B10F3B5-8F12-4A66-A5B1-2941B43699E3}"/>
    <dgm:cxn modelId="{A930DC55-6F02-42A0-8911-6CF08342765F}" srcId="{9B0250C3-F39F-4846-9BD3-75AD4F819DC8}" destId="{6CF976E0-A838-42FD-B0C4-888DB0255524}" srcOrd="8" destOrd="0" parTransId="{E5661255-37AF-462D-A8E8-43B8B7F470ED}" sibTransId="{B9EB529E-B14E-4B5B-A987-4A216BED0275}"/>
    <dgm:cxn modelId="{2E128658-19EC-4B80-B036-575633D04B9B}" type="presOf" srcId="{9B0250C3-F39F-4846-9BD3-75AD4F819DC8}" destId="{23488877-9723-4842-99D7-9624D64E4A43}" srcOrd="0" destOrd="0" presId="urn:microsoft.com/office/officeart/2005/8/layout/bProcess4"/>
    <dgm:cxn modelId="{96B7CF7C-E1EF-4EEB-9FC0-15C38E20D655}" type="presOf" srcId="{7B10F3B5-8F12-4A66-A5B1-2941B43699E3}" destId="{4A29C1B3-59CE-40EE-A56D-8E6B615203A3}" srcOrd="0" destOrd="0" presId="urn:microsoft.com/office/officeart/2005/8/layout/bProcess4"/>
    <dgm:cxn modelId="{83FE3884-F240-45E5-A407-0C29B6067CFC}" type="presOf" srcId="{96BD9501-E640-4B3C-8034-B131E744BB57}" destId="{0A74AF3C-65DD-43BD-A443-A6C0FEEB644D}" srcOrd="0" destOrd="0" presId="urn:microsoft.com/office/officeart/2005/8/layout/bProcess4"/>
    <dgm:cxn modelId="{A63ECE8F-BB99-4176-91C6-83CB11FBE466}" type="presOf" srcId="{BA4CC340-2CD5-4BA6-B85C-05E38B989497}" destId="{A8323359-E65B-41A7-B672-5458C234227A}" srcOrd="0" destOrd="0" presId="urn:microsoft.com/office/officeart/2005/8/layout/bProcess4"/>
    <dgm:cxn modelId="{02B71696-835E-4134-8BEA-A5DBD3620EDE}" srcId="{9B0250C3-F39F-4846-9BD3-75AD4F819DC8}" destId="{D572124A-0678-4554-A2CD-D249745A6CA4}" srcOrd="3" destOrd="0" parTransId="{BA87E26D-CC36-4898-A021-57D8B2A878CB}" sibTransId="{4557E4B0-CB84-4025-B8EB-CE337CEAB010}"/>
    <dgm:cxn modelId="{68E8CF98-BC88-4BD5-939A-13B0BA3FF461}" srcId="{9B0250C3-F39F-4846-9BD3-75AD4F819DC8}" destId="{844F1E9D-7B9E-4A2B-9A06-F2C56AD439B3}" srcOrd="9" destOrd="0" parTransId="{4E42227B-0A97-47F6-9A2B-14E020BE08BB}" sibTransId="{2B3B0640-2AE4-421E-90F0-3916E140E461}"/>
    <dgm:cxn modelId="{1D043E99-49DE-4CCD-A170-8C0CDE72F971}" type="presOf" srcId="{CD8296B7-BD3E-42BD-BD26-0F197873A48E}" destId="{A3DBF078-3227-4F02-B1C4-D78E2EF0126F}" srcOrd="0" destOrd="0" presId="urn:microsoft.com/office/officeart/2005/8/layout/bProcess4"/>
    <dgm:cxn modelId="{29AB4F9F-F1BA-406E-BFDD-A24094FC6BB0}" type="presOf" srcId="{CB464F7C-B7B2-448F-A431-646C026A3102}" destId="{3C582624-526C-46CE-AC3B-9B99D5A28DC7}" srcOrd="0" destOrd="0" presId="urn:microsoft.com/office/officeart/2005/8/layout/bProcess4"/>
    <dgm:cxn modelId="{96289DA1-4450-4D72-8349-67C228FE234E}" type="presOf" srcId="{D77F253A-C760-4038-B1A4-168689DDD60F}" destId="{74FCCB83-674D-465B-9E19-0D1D82A053F9}" srcOrd="0" destOrd="0" presId="urn:microsoft.com/office/officeart/2005/8/layout/bProcess4"/>
    <dgm:cxn modelId="{B72E75A3-E702-4960-99B3-B157FD8D964D}" srcId="{9B0250C3-F39F-4846-9BD3-75AD4F819DC8}" destId="{96BD9501-E640-4B3C-8034-B131E744BB57}" srcOrd="0" destOrd="0" parTransId="{D90EBFC6-7889-4F2B-B71A-5CD31D283213}" sibTransId="{CB464F7C-B7B2-448F-A431-646C026A3102}"/>
    <dgm:cxn modelId="{5A6F5CA8-4222-4AB2-9192-A42C5E9A3C6A}" type="presOf" srcId="{2B3B0640-2AE4-421E-90F0-3916E140E461}" destId="{70DFC2C3-4BF7-4A6D-928A-B7B6D0A42761}" srcOrd="0" destOrd="0" presId="urn:microsoft.com/office/officeart/2005/8/layout/bProcess4"/>
    <dgm:cxn modelId="{8C881ABD-2C73-4715-9D9A-1B51D6F4816E}" srcId="{9B0250C3-F39F-4846-9BD3-75AD4F819DC8}" destId="{E0CCB9A8-439D-4763-A072-19F1C920E937}" srcOrd="11" destOrd="0" parTransId="{6CEB1D08-9A47-4BE9-BBAC-338549B1FC0D}" sibTransId="{3E1B9889-B6C4-4405-BE76-0D638A1DE5AA}"/>
    <dgm:cxn modelId="{85A5D4BE-14DB-4844-93BC-84839872EC85}" type="presOf" srcId="{D572124A-0678-4554-A2CD-D249745A6CA4}" destId="{2B2D1636-EC67-4E50-8B39-98260FA19E2B}" srcOrd="0" destOrd="0" presId="urn:microsoft.com/office/officeart/2005/8/layout/bProcess4"/>
    <dgm:cxn modelId="{75CBA9CD-EF61-41B9-B6D3-A8FF5D72BE1C}" srcId="{9B0250C3-F39F-4846-9BD3-75AD4F819DC8}" destId="{E12FDB98-AF80-423C-A0AF-C41A3C3E55D9}" srcOrd="2" destOrd="0" parTransId="{5A6961F1-AF40-4E4C-8F43-D9F7670009E4}" sibTransId="{81CD4227-9A5E-4F0D-A58A-E2799BBBBF34}"/>
    <dgm:cxn modelId="{4DC6FDE0-645E-47E3-8C41-D433FD11AD7B}" type="presOf" srcId="{7D3C2508-681F-4491-B25B-2A0B75AA6B6B}" destId="{2BFADE40-5097-48F6-B84E-051C7C173948}" srcOrd="0" destOrd="0" presId="urn:microsoft.com/office/officeart/2005/8/layout/bProcess4"/>
    <dgm:cxn modelId="{795731E7-C1AC-4783-AB72-78C17DA3E36F}" type="presOf" srcId="{BA3F0760-CC73-41D9-A761-ABE9F01B9C4F}" destId="{40FB9E30-E86B-47BB-8726-F5C8130E372A}" srcOrd="0" destOrd="0" presId="urn:microsoft.com/office/officeart/2005/8/layout/bProcess4"/>
    <dgm:cxn modelId="{EC0F39ED-DFE9-4CF6-85E0-0FC480CEF7C7}" type="presOf" srcId="{EE631B96-B2E3-49CE-A2E0-155016B4BBA8}" destId="{1046B862-D2FA-4DFB-A2CA-A7CE1A94FB41}" srcOrd="0" destOrd="0" presId="urn:microsoft.com/office/officeart/2005/8/layout/bProcess4"/>
    <dgm:cxn modelId="{CDBD59F0-378B-4010-91A1-44CC6121946E}" type="presOf" srcId="{4557E4B0-CB84-4025-B8EB-CE337CEAB010}" destId="{C85E1348-43E6-4F06-B048-3CDACA7910BB}" srcOrd="0" destOrd="0" presId="urn:microsoft.com/office/officeart/2005/8/layout/bProcess4"/>
    <dgm:cxn modelId="{635D25F7-F6B5-4D87-9236-5AA0F5B3854A}" srcId="{9B0250C3-F39F-4846-9BD3-75AD4F819DC8}" destId="{7D3C2508-681F-4491-B25B-2A0B75AA6B6B}" srcOrd="6" destOrd="0" parTransId="{87E557F9-3AAE-4A53-BDB1-FC83926C5B48}" sibTransId="{4F2665E4-ED98-4CD6-8497-5C7A29EBECC4}"/>
    <dgm:cxn modelId="{A1B411F8-FDED-4A56-8C90-3F1C3397EC7B}" type="presOf" srcId="{B9EB529E-B14E-4B5B-A987-4A216BED0275}" destId="{E22E448A-8508-4886-A11D-74EA07165F1C}" srcOrd="0" destOrd="0" presId="urn:microsoft.com/office/officeart/2005/8/layout/bProcess4"/>
    <dgm:cxn modelId="{97DADBFF-B8B3-4A49-B3C4-9B570CB99713}" type="presOf" srcId="{6CF976E0-A838-42FD-B0C4-888DB0255524}" destId="{A95B8DA0-79DD-4ACE-A384-36F5AF4B3C70}" srcOrd="0" destOrd="0" presId="urn:microsoft.com/office/officeart/2005/8/layout/bProcess4"/>
    <dgm:cxn modelId="{DC8747B7-0535-4FD7-96F7-326338A8E281}" type="presParOf" srcId="{23488877-9723-4842-99D7-9624D64E4A43}" destId="{B48FD7B4-D871-4E8B-AF58-8D30308BAB5D}" srcOrd="0" destOrd="0" presId="urn:microsoft.com/office/officeart/2005/8/layout/bProcess4"/>
    <dgm:cxn modelId="{70F14D31-3FBC-4F5A-8EDF-2A6BCB70A487}" type="presParOf" srcId="{B48FD7B4-D871-4E8B-AF58-8D30308BAB5D}" destId="{08D5F91B-869A-499E-B3F9-611D792F10C5}" srcOrd="0" destOrd="0" presId="urn:microsoft.com/office/officeart/2005/8/layout/bProcess4"/>
    <dgm:cxn modelId="{1D46A523-CDE3-4A7C-BB94-C0A3C7838B23}" type="presParOf" srcId="{B48FD7B4-D871-4E8B-AF58-8D30308BAB5D}" destId="{0A74AF3C-65DD-43BD-A443-A6C0FEEB644D}" srcOrd="1" destOrd="0" presId="urn:microsoft.com/office/officeart/2005/8/layout/bProcess4"/>
    <dgm:cxn modelId="{81CDDECB-6CC9-4903-9E46-BD09B742D763}" type="presParOf" srcId="{23488877-9723-4842-99D7-9624D64E4A43}" destId="{3C582624-526C-46CE-AC3B-9B99D5A28DC7}" srcOrd="1" destOrd="0" presId="urn:microsoft.com/office/officeart/2005/8/layout/bProcess4"/>
    <dgm:cxn modelId="{C041010D-9564-47B7-B554-040298E46CCB}" type="presParOf" srcId="{23488877-9723-4842-99D7-9624D64E4A43}" destId="{EF5EC8D8-680E-4F74-BEF1-CCF4ACB939F2}" srcOrd="2" destOrd="0" presId="urn:microsoft.com/office/officeart/2005/8/layout/bProcess4"/>
    <dgm:cxn modelId="{C91A9E7B-294F-4E97-830E-97F8DDF8DF97}" type="presParOf" srcId="{EF5EC8D8-680E-4F74-BEF1-CCF4ACB939F2}" destId="{978DADDE-3E9F-49FC-9C98-CA44CBB923A2}" srcOrd="0" destOrd="0" presId="urn:microsoft.com/office/officeart/2005/8/layout/bProcess4"/>
    <dgm:cxn modelId="{50F37A32-43DB-4FD1-B31E-ED6C825AA8A4}" type="presParOf" srcId="{EF5EC8D8-680E-4F74-BEF1-CCF4ACB939F2}" destId="{0E660B05-045D-4A05-ABEC-84A3C78E1A4B}" srcOrd="1" destOrd="0" presId="urn:microsoft.com/office/officeart/2005/8/layout/bProcess4"/>
    <dgm:cxn modelId="{7CD990DC-83CA-42E5-8E21-9F57625874FC}" type="presParOf" srcId="{23488877-9723-4842-99D7-9624D64E4A43}" destId="{7487E116-A392-4BD7-8FA1-0F9E3EA028B4}" srcOrd="3" destOrd="0" presId="urn:microsoft.com/office/officeart/2005/8/layout/bProcess4"/>
    <dgm:cxn modelId="{65654AED-731E-4981-BD46-0990E0DF84C6}" type="presParOf" srcId="{23488877-9723-4842-99D7-9624D64E4A43}" destId="{BCD2C336-A535-42F4-ADC7-577529769E70}" srcOrd="4" destOrd="0" presId="urn:microsoft.com/office/officeart/2005/8/layout/bProcess4"/>
    <dgm:cxn modelId="{E4A41032-49CD-40B8-B2A0-4F1ABE6F8DE6}" type="presParOf" srcId="{BCD2C336-A535-42F4-ADC7-577529769E70}" destId="{1C652546-6474-4A4D-BF4F-578E8826E12B}" srcOrd="0" destOrd="0" presId="urn:microsoft.com/office/officeart/2005/8/layout/bProcess4"/>
    <dgm:cxn modelId="{E3082118-AF78-47A7-B1E0-37CB05FFC770}" type="presParOf" srcId="{BCD2C336-A535-42F4-ADC7-577529769E70}" destId="{FB1D95AC-3323-465F-A53E-517124105906}" srcOrd="1" destOrd="0" presId="urn:microsoft.com/office/officeart/2005/8/layout/bProcess4"/>
    <dgm:cxn modelId="{49C6EC6C-D6A8-4E7B-829D-1A0905292BD9}" type="presParOf" srcId="{23488877-9723-4842-99D7-9624D64E4A43}" destId="{607A8CAF-B884-4843-A17E-5E06BD312E3D}" srcOrd="5" destOrd="0" presId="urn:microsoft.com/office/officeart/2005/8/layout/bProcess4"/>
    <dgm:cxn modelId="{19A04827-1CC4-4C01-8EE9-BFE121B31746}" type="presParOf" srcId="{23488877-9723-4842-99D7-9624D64E4A43}" destId="{60677974-4869-4A55-B578-243306DD0174}" srcOrd="6" destOrd="0" presId="urn:microsoft.com/office/officeart/2005/8/layout/bProcess4"/>
    <dgm:cxn modelId="{23BE2BB1-BE0D-4EC0-B2F4-F017CA8A59E6}" type="presParOf" srcId="{60677974-4869-4A55-B578-243306DD0174}" destId="{308B6A4B-9C95-4BAF-8A50-10778D29ABD9}" srcOrd="0" destOrd="0" presId="urn:microsoft.com/office/officeart/2005/8/layout/bProcess4"/>
    <dgm:cxn modelId="{9305575B-2C1A-4063-86D8-1D27361912D8}" type="presParOf" srcId="{60677974-4869-4A55-B578-243306DD0174}" destId="{2B2D1636-EC67-4E50-8B39-98260FA19E2B}" srcOrd="1" destOrd="0" presId="urn:microsoft.com/office/officeart/2005/8/layout/bProcess4"/>
    <dgm:cxn modelId="{9B4836B3-4AED-4D00-B325-182585C7534D}" type="presParOf" srcId="{23488877-9723-4842-99D7-9624D64E4A43}" destId="{C85E1348-43E6-4F06-B048-3CDACA7910BB}" srcOrd="7" destOrd="0" presId="urn:microsoft.com/office/officeart/2005/8/layout/bProcess4"/>
    <dgm:cxn modelId="{EDF3B6E1-6759-47F0-B00F-F322B93D49DE}" type="presParOf" srcId="{23488877-9723-4842-99D7-9624D64E4A43}" destId="{C0A824F3-3B5D-44D4-84B2-86D0C53E4B33}" srcOrd="8" destOrd="0" presId="urn:microsoft.com/office/officeart/2005/8/layout/bProcess4"/>
    <dgm:cxn modelId="{5C49F3EB-C385-4BE0-AF71-6C74884F40BD}" type="presParOf" srcId="{C0A824F3-3B5D-44D4-84B2-86D0C53E4B33}" destId="{8AD0F748-2341-4FFF-B42C-FBCAA38CC803}" srcOrd="0" destOrd="0" presId="urn:microsoft.com/office/officeart/2005/8/layout/bProcess4"/>
    <dgm:cxn modelId="{A4994AAE-5964-45AE-BE71-126EC27CA185}" type="presParOf" srcId="{C0A824F3-3B5D-44D4-84B2-86D0C53E4B33}" destId="{A8323359-E65B-41A7-B672-5458C234227A}" srcOrd="1" destOrd="0" presId="urn:microsoft.com/office/officeart/2005/8/layout/bProcess4"/>
    <dgm:cxn modelId="{A579844D-CBF6-4BD0-8688-ABD437761D20}" type="presParOf" srcId="{23488877-9723-4842-99D7-9624D64E4A43}" destId="{74FCCB83-674D-465B-9E19-0D1D82A053F9}" srcOrd="9" destOrd="0" presId="urn:microsoft.com/office/officeart/2005/8/layout/bProcess4"/>
    <dgm:cxn modelId="{4F27C699-FDB5-4671-8399-7FAA03ED0426}" type="presParOf" srcId="{23488877-9723-4842-99D7-9624D64E4A43}" destId="{0725AF25-66D0-41B0-9CD9-4DCDDD4E0D79}" srcOrd="10" destOrd="0" presId="urn:microsoft.com/office/officeart/2005/8/layout/bProcess4"/>
    <dgm:cxn modelId="{8B5A76DA-4C01-4014-8F6C-A4ADC0987CBC}" type="presParOf" srcId="{0725AF25-66D0-41B0-9CD9-4DCDDD4E0D79}" destId="{7F72E9D8-517D-47CA-B047-924A065534A7}" srcOrd="0" destOrd="0" presId="urn:microsoft.com/office/officeart/2005/8/layout/bProcess4"/>
    <dgm:cxn modelId="{11D00D7D-B7AA-432C-BF58-B5191664E8BE}" type="presParOf" srcId="{0725AF25-66D0-41B0-9CD9-4DCDDD4E0D79}" destId="{A3DBF078-3227-4F02-B1C4-D78E2EF0126F}" srcOrd="1" destOrd="0" presId="urn:microsoft.com/office/officeart/2005/8/layout/bProcess4"/>
    <dgm:cxn modelId="{C7BBA9D0-0D72-43FB-9A47-DFE38D9FA2DE}" type="presParOf" srcId="{23488877-9723-4842-99D7-9624D64E4A43}" destId="{F912CF13-9E28-41FD-9B98-6CF7C18C52FE}" srcOrd="11" destOrd="0" presId="urn:microsoft.com/office/officeart/2005/8/layout/bProcess4"/>
    <dgm:cxn modelId="{E5A45EF9-8188-4996-960A-4238EA048E5F}" type="presParOf" srcId="{23488877-9723-4842-99D7-9624D64E4A43}" destId="{F3EF5879-5C1C-4DB9-9751-9BC63310D670}" srcOrd="12" destOrd="0" presId="urn:microsoft.com/office/officeart/2005/8/layout/bProcess4"/>
    <dgm:cxn modelId="{387C8663-96E1-403F-9742-FF7850CD2D69}" type="presParOf" srcId="{F3EF5879-5C1C-4DB9-9751-9BC63310D670}" destId="{7F359512-E214-4E2C-BABC-4E48A63451CD}" srcOrd="0" destOrd="0" presId="urn:microsoft.com/office/officeart/2005/8/layout/bProcess4"/>
    <dgm:cxn modelId="{01DEA08F-A1D9-41E9-A5D4-38913051CDA3}" type="presParOf" srcId="{F3EF5879-5C1C-4DB9-9751-9BC63310D670}" destId="{2BFADE40-5097-48F6-B84E-051C7C173948}" srcOrd="1" destOrd="0" presId="urn:microsoft.com/office/officeart/2005/8/layout/bProcess4"/>
    <dgm:cxn modelId="{A149C27D-0585-46CC-A7A5-6677EA4D6DA9}" type="presParOf" srcId="{23488877-9723-4842-99D7-9624D64E4A43}" destId="{4ACE532F-6CFE-49B3-A505-DAEFAB658482}" srcOrd="13" destOrd="0" presId="urn:microsoft.com/office/officeart/2005/8/layout/bProcess4"/>
    <dgm:cxn modelId="{AF0F0E5F-D48E-43E7-B11E-75177FF7A518}" type="presParOf" srcId="{23488877-9723-4842-99D7-9624D64E4A43}" destId="{6102AEC0-CDDC-40D9-BD2C-281E9ED857B1}" srcOrd="14" destOrd="0" presId="urn:microsoft.com/office/officeart/2005/8/layout/bProcess4"/>
    <dgm:cxn modelId="{7E64D5D8-746D-4D8C-AEE2-F58F7873B952}" type="presParOf" srcId="{6102AEC0-CDDC-40D9-BD2C-281E9ED857B1}" destId="{F54978A7-1914-4E9C-B24B-79B00A1D5C28}" srcOrd="0" destOrd="0" presId="urn:microsoft.com/office/officeart/2005/8/layout/bProcess4"/>
    <dgm:cxn modelId="{B6A5E067-3C60-48D1-ADF5-37918BBB6036}" type="presParOf" srcId="{6102AEC0-CDDC-40D9-BD2C-281E9ED857B1}" destId="{6F453FE8-78D5-4A1B-AEB7-FACE3A51C432}" srcOrd="1" destOrd="0" presId="urn:microsoft.com/office/officeart/2005/8/layout/bProcess4"/>
    <dgm:cxn modelId="{FF946147-ECE6-43C7-A2FF-B62FA5561E04}" type="presParOf" srcId="{23488877-9723-4842-99D7-9624D64E4A43}" destId="{1046B862-D2FA-4DFB-A2CA-A7CE1A94FB41}" srcOrd="15" destOrd="0" presId="urn:microsoft.com/office/officeart/2005/8/layout/bProcess4"/>
    <dgm:cxn modelId="{A50218CD-2CB2-46C4-9203-95251FE0DDFF}" type="presParOf" srcId="{23488877-9723-4842-99D7-9624D64E4A43}" destId="{474CCAFB-E655-4123-A711-F0BDE96E3AFD}" srcOrd="16" destOrd="0" presId="urn:microsoft.com/office/officeart/2005/8/layout/bProcess4"/>
    <dgm:cxn modelId="{B221B791-66E0-40BD-BC21-BF6C091FC1B1}" type="presParOf" srcId="{474CCAFB-E655-4123-A711-F0BDE96E3AFD}" destId="{B77327D0-B78C-44E8-8D7A-056FDEED8A8A}" srcOrd="0" destOrd="0" presId="urn:microsoft.com/office/officeart/2005/8/layout/bProcess4"/>
    <dgm:cxn modelId="{88B4FC77-BA64-4BFE-99FF-FB3CC00A0092}" type="presParOf" srcId="{474CCAFB-E655-4123-A711-F0BDE96E3AFD}" destId="{A95B8DA0-79DD-4ACE-A384-36F5AF4B3C70}" srcOrd="1" destOrd="0" presId="urn:microsoft.com/office/officeart/2005/8/layout/bProcess4"/>
    <dgm:cxn modelId="{1C120064-4E0B-4766-A8C9-B236892415E4}" type="presParOf" srcId="{23488877-9723-4842-99D7-9624D64E4A43}" destId="{E22E448A-8508-4886-A11D-74EA07165F1C}" srcOrd="17" destOrd="0" presId="urn:microsoft.com/office/officeart/2005/8/layout/bProcess4"/>
    <dgm:cxn modelId="{5EBAD3EB-785F-45F3-A7E2-F8FF8B80EF73}" type="presParOf" srcId="{23488877-9723-4842-99D7-9624D64E4A43}" destId="{FDFD5480-4E3E-4C08-89FD-EBA0B3CA5C3D}" srcOrd="18" destOrd="0" presId="urn:microsoft.com/office/officeart/2005/8/layout/bProcess4"/>
    <dgm:cxn modelId="{93DC3CB4-D322-4275-A3CC-34E890A85A54}" type="presParOf" srcId="{FDFD5480-4E3E-4C08-89FD-EBA0B3CA5C3D}" destId="{FB5CF4DE-5C34-43B8-BB84-84F3CC049146}" srcOrd="0" destOrd="0" presId="urn:microsoft.com/office/officeart/2005/8/layout/bProcess4"/>
    <dgm:cxn modelId="{6C92590B-5288-40F2-9894-601A7D2F66C2}" type="presParOf" srcId="{FDFD5480-4E3E-4C08-89FD-EBA0B3CA5C3D}" destId="{231E0AAB-D398-4885-8B5E-524C3A0D2043}" srcOrd="1" destOrd="0" presId="urn:microsoft.com/office/officeart/2005/8/layout/bProcess4"/>
    <dgm:cxn modelId="{E77C56B7-7771-46FC-BA91-10AD07960121}" type="presParOf" srcId="{23488877-9723-4842-99D7-9624D64E4A43}" destId="{70DFC2C3-4BF7-4A6D-928A-B7B6D0A42761}" srcOrd="19" destOrd="0" presId="urn:microsoft.com/office/officeart/2005/8/layout/bProcess4"/>
    <dgm:cxn modelId="{07B63197-C396-42EA-B90B-E5F7429C9546}" type="presParOf" srcId="{23488877-9723-4842-99D7-9624D64E4A43}" destId="{7B872FA7-D428-4F92-838B-291174434494}" srcOrd="20" destOrd="0" presId="urn:microsoft.com/office/officeart/2005/8/layout/bProcess4"/>
    <dgm:cxn modelId="{C2526AD9-699A-470E-AB85-CCBE2D5E3E53}" type="presParOf" srcId="{7B872FA7-D428-4F92-838B-291174434494}" destId="{2817ABAE-0DAC-4EB8-BCFC-A3601140FE43}" srcOrd="0" destOrd="0" presId="urn:microsoft.com/office/officeart/2005/8/layout/bProcess4"/>
    <dgm:cxn modelId="{35814E26-86B9-4DBD-95C1-1440116E1CB1}" type="presParOf" srcId="{7B872FA7-D428-4F92-838B-291174434494}" destId="{40FB9E30-E86B-47BB-8726-F5C8130E372A}" srcOrd="1" destOrd="0" presId="urn:microsoft.com/office/officeart/2005/8/layout/bProcess4"/>
    <dgm:cxn modelId="{8901039E-2A67-48E3-BF62-6A02C51D7A68}" type="presParOf" srcId="{23488877-9723-4842-99D7-9624D64E4A43}" destId="{4A29C1B3-59CE-40EE-A56D-8E6B615203A3}" srcOrd="21" destOrd="0" presId="urn:microsoft.com/office/officeart/2005/8/layout/bProcess4"/>
    <dgm:cxn modelId="{A075DD31-DD13-4E57-8974-8A3808489C70}" type="presParOf" srcId="{23488877-9723-4842-99D7-9624D64E4A43}" destId="{E4EBF8C4-6EA5-48D0-A985-A069A1AAF5FA}" srcOrd="22" destOrd="0" presId="urn:microsoft.com/office/officeart/2005/8/layout/bProcess4"/>
    <dgm:cxn modelId="{0F027EBA-798D-4B31-A886-02201AFB8D72}" type="presParOf" srcId="{E4EBF8C4-6EA5-48D0-A985-A069A1AAF5FA}" destId="{C357B4AA-EBE0-4E1C-9BBD-B66734538770}" srcOrd="0" destOrd="0" presId="urn:microsoft.com/office/officeart/2005/8/layout/bProcess4"/>
    <dgm:cxn modelId="{BB67ABB5-C11D-42E4-B122-610C8FA6D8BA}" type="presParOf" srcId="{E4EBF8C4-6EA5-48D0-A985-A069A1AAF5FA}" destId="{7187EA2F-89CA-4833-BA0E-698E50C835BD}" srcOrd="1" destOrd="0" presId="urn:microsoft.com/office/officeart/2005/8/layout/bProcess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3904357" cy="8058963"/>
        <a:chOff x="0" y="0"/>
        <a:chExt cx="13904357" cy="8058963"/>
      </a:xfrm>
    </dsp:grpSpPr>
    <dsp:sp modelId="{3C582624-526C-46CE-AC3B-9B99D5A28DC7}">
      <dsp:nvSpPr>
        <dsp:cNvPr id="4" name="矩形 3"/>
        <dsp:cNvSpPr/>
      </dsp:nvSpPr>
      <dsp:spPr bwMode="white">
        <a:xfrm rot="5399999">
          <a:off x="1282627"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1276329"/>
        <a:ext cx="2156780" cy="424156"/>
      </dsp:txXfrm>
    </dsp:sp>
    <dsp:sp modelId="{0A74AF3C-65DD-43BD-A443-A6C0FEEB644D}">
      <dsp:nvSpPr>
        <dsp:cNvPr id="3" name="圆角矩形 2"/>
        <dsp:cNvSpPr/>
      </dsp:nvSpPr>
      <dsp:spPr bwMode="white">
        <a:xfrm>
          <a:off x="1777476"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 How and Why Do Businesses Grow?</a:t>
          </a:r>
        </a:p>
      </dsp:txBody>
      <dsp:txXfrm>
        <a:off x="1777476" y="0"/>
        <a:ext cx="2827706" cy="1696624"/>
      </dsp:txXfrm>
    </dsp:sp>
    <dsp:sp modelId="{7487E116-A392-4BD7-8FA1-0F9E3EA028B4}">
      <dsp:nvSpPr>
        <dsp:cNvPr id="6" name="矩形 5"/>
        <dsp:cNvSpPr/>
      </dsp:nvSpPr>
      <dsp:spPr bwMode="white">
        <a:xfrm rot="5399999">
          <a:off x="1282627"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3397109"/>
        <a:ext cx="2156780" cy="424156"/>
      </dsp:txXfrm>
    </dsp:sp>
    <dsp:sp modelId="{0E660B05-045D-4A05-ABEC-84A3C78E1A4B}">
      <dsp:nvSpPr>
        <dsp:cNvPr id="5" name="圆角矩形 4"/>
        <dsp:cNvSpPr/>
      </dsp:nvSpPr>
      <dsp:spPr bwMode="white">
        <a:xfrm>
          <a:off x="1777476" y="212078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2. How Do We Diagnose Company Strategy?</a:t>
          </a:r>
        </a:p>
      </dsp:txBody>
      <dsp:txXfrm>
        <a:off x="1777476" y="2120780"/>
        <a:ext cx="2827706" cy="1696624"/>
      </dsp:txXfrm>
    </dsp:sp>
    <dsp:sp modelId="{607A8CAF-B884-4843-A17E-5E06BD312E3D}">
      <dsp:nvSpPr>
        <dsp:cNvPr id="8" name="矩形 7"/>
        <dsp:cNvSpPr/>
      </dsp:nvSpPr>
      <dsp:spPr bwMode="white">
        <a:xfrm rot="5399999">
          <a:off x="1282627"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1282627" y="5517889"/>
        <a:ext cx="2156780" cy="424156"/>
      </dsp:txXfrm>
    </dsp:sp>
    <dsp:sp modelId="{FB1D95AC-3323-465F-A53E-517124105906}">
      <dsp:nvSpPr>
        <dsp:cNvPr id="7" name="圆角矩形 6"/>
        <dsp:cNvSpPr/>
      </dsp:nvSpPr>
      <dsp:spPr bwMode="white">
        <a:xfrm>
          <a:off x="1777476" y="424156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3. How Does A Company Create Competitive Advantage?</a:t>
          </a:r>
        </a:p>
      </dsp:txBody>
      <dsp:txXfrm>
        <a:off x="1777476" y="4241560"/>
        <a:ext cx="2827706" cy="1696624"/>
      </dsp:txXfrm>
    </dsp:sp>
    <dsp:sp modelId="{C85E1348-43E6-4F06-B048-3CDACA7910BB}">
      <dsp:nvSpPr>
        <dsp:cNvPr id="10" name="矩形 9"/>
        <dsp:cNvSpPr/>
      </dsp:nvSpPr>
      <dsp:spPr bwMode="white">
        <a:xfrm rot="32906">
          <a:off x="2360931" y="657827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2360931" y="6578279"/>
        <a:ext cx="3761022" cy="424156"/>
      </dsp:txXfrm>
    </dsp:sp>
    <dsp:sp modelId="{2B2D1636-EC67-4E50-8B39-98260FA19E2B}">
      <dsp:nvSpPr>
        <dsp:cNvPr id="9" name="圆角矩形 8"/>
        <dsp:cNvSpPr/>
      </dsp:nvSpPr>
      <dsp:spPr bwMode="white">
        <a:xfrm>
          <a:off x="1777476" y="636234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4. Why Are Some Industries More Profitable Than Others?</a:t>
          </a:r>
        </a:p>
      </dsp:txBody>
      <dsp:txXfrm>
        <a:off x="1777476" y="6362340"/>
        <a:ext cx="2827706" cy="1696624"/>
      </dsp:txXfrm>
    </dsp:sp>
    <dsp:sp modelId="{74FCCB83-674D-465B-9E19-0D1D82A053F9}">
      <dsp:nvSpPr>
        <dsp:cNvPr id="12" name="矩形 11"/>
        <dsp:cNvSpPr/>
      </dsp:nvSpPr>
      <dsp:spPr bwMode="white">
        <a:xfrm rot="-5399999">
          <a:off x="5079477" y="551788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5517889"/>
        <a:ext cx="2084780" cy="424156"/>
      </dsp:txXfrm>
    </dsp:sp>
    <dsp:sp modelId="{A8323359-E65B-41A7-B672-5458C234227A}">
      <dsp:nvSpPr>
        <dsp:cNvPr id="11" name="圆角矩形 10"/>
        <dsp:cNvSpPr/>
      </dsp:nvSpPr>
      <dsp:spPr bwMode="white">
        <a:xfrm>
          <a:off x="5538325" y="636234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5. How Do We Make Sense of the VUCA External Environment?</a:t>
          </a:r>
        </a:p>
      </dsp:txBody>
      <dsp:txXfrm>
        <a:off x="5538325" y="6362340"/>
        <a:ext cx="2827706" cy="1696624"/>
      </dsp:txXfrm>
    </dsp:sp>
    <dsp:sp modelId="{F912CF13-9E28-41FD-9B98-6CF7C18C52FE}">
      <dsp:nvSpPr>
        <dsp:cNvPr id="14" name="矩形 13"/>
        <dsp:cNvSpPr/>
      </dsp:nvSpPr>
      <dsp:spPr bwMode="white">
        <a:xfrm rot="-5399999">
          <a:off x="5079477" y="339710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3397109"/>
        <a:ext cx="2084780" cy="424156"/>
      </dsp:txXfrm>
    </dsp:sp>
    <dsp:sp modelId="{A3DBF078-3227-4F02-B1C4-D78E2EF0126F}">
      <dsp:nvSpPr>
        <dsp:cNvPr id="13" name="圆角矩形 12"/>
        <dsp:cNvSpPr/>
      </dsp:nvSpPr>
      <dsp:spPr bwMode="white">
        <a:xfrm>
          <a:off x="5538325" y="4241560"/>
          <a:ext cx="2827706" cy="1696624"/>
        </a:xfrm>
        <a:prstGeom prst="roundRect">
          <a:avLst>
            <a:gd name="adj" fmla="val 10000"/>
          </a:avLst>
        </a:prstGeom>
        <a:solidFill>
          <a:schemeClr val="accent5"/>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bg1"/>
              </a:solidFill>
            </a:rPr>
            <a:t>6. How Do We Create Strategies?</a:t>
          </a:r>
        </a:p>
      </dsp:txBody>
      <dsp:txXfrm>
        <a:off x="5538325" y="4241560"/>
        <a:ext cx="2827706" cy="1696624"/>
      </dsp:txXfrm>
    </dsp:sp>
    <dsp:sp modelId="{4ACE532F-6CFE-49B3-A505-DAEFAB658482}">
      <dsp:nvSpPr>
        <dsp:cNvPr id="16" name="矩形 15"/>
        <dsp:cNvSpPr/>
      </dsp:nvSpPr>
      <dsp:spPr bwMode="white">
        <a:xfrm rot="-5399999">
          <a:off x="5079477" y="1276329"/>
          <a:ext cx="2084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5079477" y="1276329"/>
        <a:ext cx="2084780" cy="424156"/>
      </dsp:txXfrm>
    </dsp:sp>
    <dsp:sp modelId="{2BFADE40-5097-48F6-B84E-051C7C173948}">
      <dsp:nvSpPr>
        <dsp:cNvPr id="15" name="圆角矩形 14"/>
        <dsp:cNvSpPr/>
      </dsp:nvSpPr>
      <dsp:spPr bwMode="white">
        <a:xfrm>
          <a:off x="553832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7. How Is Your Simulation Company Performing?</a:t>
          </a:r>
        </a:p>
      </dsp:txBody>
      <dsp:txXfrm>
        <a:off x="5538325" y="2120780"/>
        <a:ext cx="2827706" cy="1696624"/>
      </dsp:txXfrm>
    </dsp:sp>
    <dsp:sp modelId="{1046B862-D2FA-4DFB-A2CA-A7CE1A94FB41}">
      <dsp:nvSpPr>
        <dsp:cNvPr id="18" name="矩形 17"/>
        <dsp:cNvSpPr/>
      </dsp:nvSpPr>
      <dsp:spPr bwMode="white">
        <a:xfrm rot="32906">
          <a:off x="6121780" y="215939"/>
          <a:ext cx="3761022"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32906">
        <a:off x="6121780" y="215939"/>
        <a:ext cx="3761022" cy="424156"/>
      </dsp:txXfrm>
    </dsp:sp>
    <dsp:sp modelId="{6F453FE8-78D5-4A1B-AEB7-FACE3A51C432}">
      <dsp:nvSpPr>
        <dsp:cNvPr id="17" name="圆角矩形 16"/>
        <dsp:cNvSpPr/>
      </dsp:nvSpPr>
      <dsp:spPr bwMode="white">
        <a:xfrm>
          <a:off x="5538325" y="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8. Does Your Simulation Company Need A New Strategy?</a:t>
          </a:r>
        </a:p>
      </dsp:txBody>
      <dsp:txXfrm>
        <a:off x="5538325" y="0"/>
        <a:ext cx="2827706" cy="1696624"/>
      </dsp:txXfrm>
    </dsp:sp>
    <dsp:sp modelId="{E22E448A-8508-4886-A11D-74EA07165F1C}">
      <dsp:nvSpPr>
        <dsp:cNvPr id="20" name="矩形 19"/>
        <dsp:cNvSpPr/>
      </dsp:nvSpPr>
      <dsp:spPr bwMode="white">
        <a:xfrm rot="5399999">
          <a:off x="8804326" y="127632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1276329"/>
        <a:ext cx="2156780" cy="424156"/>
      </dsp:txXfrm>
    </dsp:sp>
    <dsp:sp modelId="{A95B8DA0-79DD-4ACE-A384-36F5AF4B3C70}">
      <dsp:nvSpPr>
        <dsp:cNvPr id="19" name="圆角矩形 18"/>
        <dsp:cNvSpPr/>
      </dsp:nvSpPr>
      <dsp:spPr bwMode="white">
        <a:xfrm>
          <a:off x="9299175" y="0"/>
          <a:ext cx="2827706" cy="1696624"/>
        </a:xfrm>
        <a:prstGeom prst="roundRect">
          <a:avLst>
            <a:gd name="adj" fmla="val 10000"/>
          </a:avLst>
        </a:prstGeom>
        <a:solidFill>
          <a:srgbClr val="FFFF00"/>
        </a:solidFill>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solidFill>
                <a:schemeClr val="tx1"/>
              </a:solidFill>
            </a:rPr>
            <a:t>9. Why Do Firms Undertale Acquisitions, Mergers and Alliances?</a:t>
          </a:r>
        </a:p>
      </dsp:txBody>
      <dsp:txXfrm>
        <a:off x="9299175" y="0"/>
        <a:ext cx="2827706" cy="1696624"/>
      </dsp:txXfrm>
    </dsp:sp>
    <dsp:sp modelId="{70DFC2C3-4BF7-4A6D-928A-B7B6D0A42761}">
      <dsp:nvSpPr>
        <dsp:cNvPr id="22" name="矩形 21"/>
        <dsp:cNvSpPr/>
      </dsp:nvSpPr>
      <dsp:spPr bwMode="white">
        <a:xfrm rot="5399999">
          <a:off x="8804326" y="339710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3397109"/>
        <a:ext cx="2156780" cy="424156"/>
      </dsp:txXfrm>
    </dsp:sp>
    <dsp:sp modelId="{231E0AAB-D398-4885-8B5E-524C3A0D2043}">
      <dsp:nvSpPr>
        <dsp:cNvPr id="21" name="圆角矩形 20"/>
        <dsp:cNvSpPr/>
      </dsp:nvSpPr>
      <dsp:spPr bwMode="white">
        <a:xfrm>
          <a:off x="9299175" y="212078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10. How Do Companies Innovate Successfully?</a:t>
          </a:r>
        </a:p>
      </dsp:txBody>
      <dsp:txXfrm>
        <a:off x="9299175" y="2120780"/>
        <a:ext cx="2827706" cy="1696624"/>
      </dsp:txXfrm>
    </dsp:sp>
    <dsp:sp modelId="{4A29C1B3-59CE-40EE-A56D-8E6B615203A3}">
      <dsp:nvSpPr>
        <dsp:cNvPr id="24" name="矩形 23"/>
        <dsp:cNvSpPr/>
      </dsp:nvSpPr>
      <dsp:spPr bwMode="white">
        <a:xfrm rot="5399999">
          <a:off x="8804326" y="5517889"/>
          <a:ext cx="2156780" cy="424156"/>
        </a:xfrm>
        <a:prstGeom prst="rect">
          <a:avLst/>
        </a:prstGeom>
      </dsp:spPr>
      <dsp:style>
        <a:lnRef idx="0">
          <a:schemeClr val="accent5">
            <a:tint val="60000"/>
          </a:schemeClr>
        </a:lnRef>
        <a:fillRef idx="1">
          <a:schemeClr val="accent5">
            <a:tint val="60000"/>
          </a:schemeClr>
        </a:fillRef>
        <a:effectRef idx="0">
          <a:scrgbClr r="0" g="0" b="0"/>
        </a:effectRef>
        <a:fontRef idx="minor">
          <a:schemeClr val="lt1"/>
        </a:fontRef>
      </dsp:style>
      <dsp:txXfrm rot="5399999">
        <a:off x="8804326" y="5517889"/>
        <a:ext cx="2156780" cy="424156"/>
      </dsp:txXfrm>
    </dsp:sp>
    <dsp:sp modelId="{40FB9E30-E86B-47BB-8726-F5C8130E372A}">
      <dsp:nvSpPr>
        <dsp:cNvPr id="23" name="圆角矩形 22"/>
        <dsp:cNvSpPr/>
      </dsp:nvSpPr>
      <dsp:spPr bwMode="white">
        <a:xfrm>
          <a:off x="9299175" y="424156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11. Summative Assessment Presentations</a:t>
          </a:r>
        </a:p>
      </dsp:txBody>
      <dsp:txXfrm>
        <a:off x="9299175" y="4241560"/>
        <a:ext cx="2827706" cy="1696624"/>
      </dsp:txXfrm>
    </dsp:sp>
    <dsp:sp modelId="{7187EA2F-89CA-4833-BA0E-698E50C835BD}">
      <dsp:nvSpPr>
        <dsp:cNvPr id="25" name="圆角矩形 24"/>
        <dsp:cNvSpPr/>
      </dsp:nvSpPr>
      <dsp:spPr bwMode="white">
        <a:xfrm>
          <a:off x="9299175" y="6362340"/>
          <a:ext cx="2827706" cy="1696624"/>
        </a:xfrm>
        <a:prstGeom prst="roundRect">
          <a:avLst>
            <a:gd name="adj" fmla="val 10000"/>
          </a:avLst>
        </a:prstGeom>
      </dsp:spPr>
      <dsp:style>
        <a:lnRef idx="2">
          <a:schemeClr val="lt1"/>
        </a:lnRef>
        <a:fillRef idx="1">
          <a:schemeClr val="accent5"/>
        </a:fillRef>
        <a:effectRef idx="0">
          <a:scrgbClr r="0" g="0" b="0"/>
        </a:effectRef>
        <a:fontRef idx="minor">
          <a:schemeClr val="lt1"/>
        </a:fontRef>
      </dsp:style>
      <dsp:txBody>
        <a:bodyPr lIns="72390" tIns="72390" rIns="72390" bIns="72390" anchor="ctr"/>
        <a:lstStyle>
          <a:lvl1pPr algn="ctr">
            <a:defRPr sz="19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GB" b="1" dirty="0"/>
            <a:t>12. Does Strategic Alignment Matter?</a:t>
          </a:r>
        </a:p>
      </dsp:txBody>
      <dsp:txXfrm>
        <a:off x="9299175" y="6362340"/>
        <a:ext cx="2827706" cy="169662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A33356-639E-F44D-97F6-77E05DC3366D}"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2C36F0-DD85-C04E-8FF4-5C424DEF99C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8A5F1-FC73-4832-98BA-D0BD25E5A626}" type="datetimeFigureOut">
              <a:rPr lang="en-GB" smtClean="0"/>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3ABF-D706-4959-ACF4-B467BEA00A52}"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1626870" rtl="0" eaLnBrk="1" latinLnBrk="0" hangingPunct="1">
      <a:defRPr sz="2135" kern="1200">
        <a:solidFill>
          <a:schemeClr val="tx1"/>
        </a:solidFill>
        <a:latin typeface="+mn-lt"/>
        <a:ea typeface="+mn-ea"/>
        <a:cs typeface="+mn-cs"/>
      </a:defRPr>
    </a:lvl1pPr>
    <a:lvl2pPr marL="813435" algn="l" defTabSz="1626870" rtl="0" eaLnBrk="1" latinLnBrk="0" hangingPunct="1">
      <a:defRPr sz="2135" kern="1200">
        <a:solidFill>
          <a:schemeClr val="tx1"/>
        </a:solidFill>
        <a:latin typeface="+mn-lt"/>
        <a:ea typeface="+mn-ea"/>
        <a:cs typeface="+mn-cs"/>
      </a:defRPr>
    </a:lvl2pPr>
    <a:lvl3pPr marL="1626870" algn="l" defTabSz="1626870" rtl="0" eaLnBrk="1" latinLnBrk="0" hangingPunct="1">
      <a:defRPr sz="2135" kern="1200">
        <a:solidFill>
          <a:schemeClr val="tx1"/>
        </a:solidFill>
        <a:latin typeface="+mn-lt"/>
        <a:ea typeface="+mn-ea"/>
        <a:cs typeface="+mn-cs"/>
      </a:defRPr>
    </a:lvl3pPr>
    <a:lvl4pPr marL="2440305" algn="l" defTabSz="1626870" rtl="0" eaLnBrk="1" latinLnBrk="0" hangingPunct="1">
      <a:defRPr sz="2135" kern="1200">
        <a:solidFill>
          <a:schemeClr val="tx1"/>
        </a:solidFill>
        <a:latin typeface="+mn-lt"/>
        <a:ea typeface="+mn-ea"/>
        <a:cs typeface="+mn-cs"/>
      </a:defRPr>
    </a:lvl4pPr>
    <a:lvl5pPr marL="3253740" algn="l" defTabSz="1626870" rtl="0" eaLnBrk="1" latinLnBrk="0" hangingPunct="1">
      <a:defRPr sz="2135" kern="1200">
        <a:solidFill>
          <a:schemeClr val="tx1"/>
        </a:solidFill>
        <a:latin typeface="+mn-lt"/>
        <a:ea typeface="+mn-ea"/>
        <a:cs typeface="+mn-cs"/>
      </a:defRPr>
    </a:lvl5pPr>
    <a:lvl6pPr marL="4066540" algn="l" defTabSz="1626870" rtl="0" eaLnBrk="1" latinLnBrk="0" hangingPunct="1">
      <a:defRPr sz="2135" kern="1200">
        <a:solidFill>
          <a:schemeClr val="tx1"/>
        </a:solidFill>
        <a:latin typeface="+mn-lt"/>
        <a:ea typeface="+mn-ea"/>
        <a:cs typeface="+mn-cs"/>
      </a:defRPr>
    </a:lvl6pPr>
    <a:lvl7pPr marL="4879975" algn="l" defTabSz="1626870" rtl="0" eaLnBrk="1" latinLnBrk="0" hangingPunct="1">
      <a:defRPr sz="2135" kern="1200">
        <a:solidFill>
          <a:schemeClr val="tx1"/>
        </a:solidFill>
        <a:latin typeface="+mn-lt"/>
        <a:ea typeface="+mn-ea"/>
        <a:cs typeface="+mn-cs"/>
      </a:defRPr>
    </a:lvl7pPr>
    <a:lvl8pPr marL="5693410" algn="l" defTabSz="1626870" rtl="0" eaLnBrk="1" latinLnBrk="0" hangingPunct="1">
      <a:defRPr sz="2135" kern="1200">
        <a:solidFill>
          <a:schemeClr val="tx1"/>
        </a:solidFill>
        <a:latin typeface="+mn-lt"/>
        <a:ea typeface="+mn-ea"/>
        <a:cs typeface="+mn-cs"/>
      </a:defRPr>
    </a:lvl8pPr>
    <a:lvl9pPr marL="6506845" algn="l" defTabSz="1626870" rtl="0" eaLnBrk="1" latinLnBrk="0" hangingPunct="1">
      <a:defRPr sz="2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BB3ABF-D706-4959-ACF4-B467BEA00A52}" type="slidenum">
              <a:rPr lang="en-GB" smtClean="0"/>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1001596" y="1928923"/>
            <a:ext cx="16284808" cy="6439825"/>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picture white">
    <p:bg>
      <p:bgPr>
        <a:solidFill>
          <a:srgbClr val="B6D3F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28380" y="993419"/>
            <a:ext cx="16425342"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28381" y="2158610"/>
            <a:ext cx="6764506" cy="6170381"/>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picture white">
    <p:bg>
      <p:bgPr>
        <a:solidFill>
          <a:srgbClr val="FFE2C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30720" y="1033176"/>
            <a:ext cx="16226559"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7" name="Text Placeholder 3"/>
          <p:cNvSpPr>
            <a:spLocks noGrp="1"/>
          </p:cNvSpPr>
          <p:nvPr>
            <p:ph type="body" sz="half" idx="2" hasCustomPrompt="1"/>
          </p:nvPr>
        </p:nvSpPr>
        <p:spPr>
          <a:xfrm>
            <a:off x="1030722" y="2198368"/>
            <a:ext cx="6923532" cy="6130623"/>
          </a:xfrm>
          <a:prstGeom prst="rect">
            <a:avLst/>
          </a:prstGeom>
        </p:spPr>
        <p:txBody>
          <a:bodyPr/>
          <a:lstStyle>
            <a:lvl1pPr marL="0" marR="0" indent="0" algn="l" defTabSz="923925" rtl="0" eaLnBrk="1" fontAlgn="auto" latinLnBrk="0" hangingPunct="1">
              <a:lnSpc>
                <a:spcPct val="100000"/>
              </a:lnSpc>
              <a:spcBef>
                <a:spcPts val="0"/>
              </a:spcBef>
              <a:spcAft>
                <a:spcPts val="0"/>
              </a:spcAft>
              <a:buClrTx/>
              <a:buSzTx/>
              <a:buFontTx/>
              <a:buNone/>
              <a:defRPr sz="3000" baseline="0">
                <a:latin typeface="Arial" panose="020B0604020202020204" pitchFamily="34" charset="0"/>
                <a:cs typeface="Arial" panose="020B0604020202020204" pitchFamily="34" charset="0"/>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
        <p:nvSpPr>
          <p:cNvPr id="16" name="Picture Placeholder 2"/>
          <p:cNvSpPr>
            <a:spLocks noGrp="1"/>
          </p:cNvSpPr>
          <p:nvPr>
            <p:ph type="pic" idx="1"/>
          </p:nvPr>
        </p:nvSpPr>
        <p:spPr>
          <a:xfrm>
            <a:off x="8140646" y="2158610"/>
            <a:ext cx="9213076"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picture white">
    <p:bg>
      <p:bgPr>
        <a:solidFill>
          <a:srgbClr val="FEF2BE"/>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51207" y="953663"/>
            <a:ext cx="16385585" cy="593571"/>
          </a:xfrm>
          <a:prstGeom prst="rect">
            <a:avLst/>
          </a:prstGeom>
        </p:spPr>
        <p:txBody>
          <a:bodyPr anchor="b">
            <a:normAutofit/>
          </a:bodyPr>
          <a:lstStyle>
            <a:lvl1pPr>
              <a:defRPr sz="3000" b="1" baseline="0">
                <a:latin typeface="Arial" panose="020B0604020202020204" pitchFamily="34" charset="0"/>
                <a:cs typeface="Arial" panose="020B0604020202020204" pitchFamily="34" charset="0"/>
              </a:defRPr>
            </a:lvl1pPr>
          </a:lstStyle>
          <a:p>
            <a:r>
              <a:rPr lang="en-US" dirty="0"/>
              <a:t>Slide title</a:t>
            </a:r>
            <a:endParaRPr lang="en-GB" dirty="0"/>
          </a:p>
        </p:txBody>
      </p:sp>
      <p:sp>
        <p:nvSpPr>
          <p:cNvPr id="6" name="Picture Placeholder 2"/>
          <p:cNvSpPr>
            <a:spLocks noGrp="1"/>
          </p:cNvSpPr>
          <p:nvPr>
            <p:ph type="pic" idx="1"/>
          </p:nvPr>
        </p:nvSpPr>
        <p:spPr>
          <a:xfrm>
            <a:off x="8447667" y="2118854"/>
            <a:ext cx="8815510" cy="5242843"/>
          </a:xfrm>
          <a:prstGeom prst="rect">
            <a:avLst/>
          </a:prstGeom>
        </p:spPr>
        <p:txBody>
          <a:bodyPr/>
          <a:lstStyle>
            <a:lvl1pPr marL="0" indent="0">
              <a:buNone/>
              <a:defRPr sz="4800">
                <a:latin typeface="Arial" panose="020B0604020202020204" pitchFamily="34" charset="0"/>
                <a:cs typeface="Arial" panose="020B0604020202020204" pitchFamily="34" charset="0"/>
              </a:defRPr>
            </a:lvl1pPr>
            <a:lvl2pPr marL="685800" indent="0">
              <a:buNone/>
              <a:defRPr sz="4200"/>
            </a:lvl2pPr>
            <a:lvl3pPr marL="1371600" indent="0">
              <a:buNone/>
              <a:defRPr sz="3600"/>
            </a:lvl3pPr>
            <a:lvl4pPr marL="2058035" indent="0">
              <a:buNone/>
              <a:defRPr sz="3000"/>
            </a:lvl4pPr>
            <a:lvl5pPr marL="2743835" indent="0">
              <a:buNone/>
              <a:defRPr sz="3000"/>
            </a:lvl5pPr>
            <a:lvl6pPr marL="3429635" indent="0">
              <a:buNone/>
              <a:defRPr sz="3000"/>
            </a:lvl6pPr>
            <a:lvl7pPr marL="4115435" indent="0">
              <a:buNone/>
              <a:defRPr sz="3000"/>
            </a:lvl7pPr>
            <a:lvl8pPr marL="4801235" indent="0">
              <a:buNone/>
              <a:defRPr sz="3000"/>
            </a:lvl8pPr>
            <a:lvl9pPr marL="5487035" indent="0">
              <a:buNone/>
              <a:defRPr sz="3000"/>
            </a:lvl9pPr>
          </a:lstStyle>
          <a:p>
            <a:endParaRPr lang="en-GB" dirty="0"/>
          </a:p>
        </p:txBody>
      </p:sp>
      <p:sp>
        <p:nvSpPr>
          <p:cNvPr id="7" name="Text Placeholder 3"/>
          <p:cNvSpPr>
            <a:spLocks noGrp="1"/>
          </p:cNvSpPr>
          <p:nvPr>
            <p:ph type="body" sz="half" idx="2" hasCustomPrompt="1"/>
          </p:nvPr>
        </p:nvSpPr>
        <p:spPr>
          <a:xfrm>
            <a:off x="951209" y="2118855"/>
            <a:ext cx="7082558" cy="6249894"/>
          </a:xfrm>
          <a:prstGeom prst="rect">
            <a:avLst/>
          </a:prstGeom>
        </p:spPr>
        <p:txBody>
          <a:bodyPr/>
          <a:lstStyle>
            <a:lvl1pPr marL="457200"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defRPr/>
            </a:lvl1pPr>
            <a:lvl2pPr marL="685800" indent="0">
              <a:buNone/>
              <a:defRPr sz="2100"/>
            </a:lvl2pPr>
            <a:lvl3pPr marL="1371600" indent="0">
              <a:buNone/>
              <a:defRPr sz="1800"/>
            </a:lvl3pPr>
            <a:lvl4pPr marL="2058035" indent="0">
              <a:buNone/>
              <a:defRPr sz="1500"/>
            </a:lvl4pPr>
            <a:lvl5pPr marL="2743835" indent="0">
              <a:buNone/>
              <a:defRPr sz="1500"/>
            </a:lvl5pPr>
            <a:lvl6pPr marL="3429635" indent="0">
              <a:buNone/>
              <a:defRPr sz="1500"/>
            </a:lvl6pPr>
            <a:lvl7pPr marL="4115435" indent="0">
              <a:buNone/>
              <a:defRPr sz="1500"/>
            </a:lvl7pPr>
            <a:lvl8pPr marL="4801235" indent="0">
              <a:buNone/>
              <a:defRPr sz="1500"/>
            </a:lvl8pPr>
            <a:lvl9pPr marL="5487035" indent="0">
              <a:buNone/>
              <a:defRPr sz="1500"/>
            </a:lvl9pPr>
          </a:lstStyle>
          <a:p>
            <a:pPr marL="0" marR="0" indent="0" algn="l" defTabSz="914400" rtl="0" eaLnBrk="1" fontAlgn="auto" latinLnBrk="0" hangingPunct="1">
              <a:lnSpc>
                <a:spcPct val="100000"/>
              </a:lnSpc>
              <a:spcBef>
                <a:spcPts val="0"/>
              </a:spcBef>
              <a:spcAft>
                <a:spcPts val="0"/>
              </a:spcAft>
              <a:buClrTx/>
              <a:buSzTx/>
              <a:buFontTx/>
              <a:buNone/>
              <a:defRPr/>
            </a:pPr>
            <a:r>
              <a:rPr lang="en-US" sz="3000" b="0" dirty="0">
                <a:solidFill>
                  <a:schemeClr val="tx1"/>
                </a:solidFill>
                <a:ea typeface="+mn-ea"/>
                <a:sym typeface="Arial" panose="020B0604020202020204"/>
              </a:rPr>
              <a:t>“This is a slide that</a:t>
            </a:r>
            <a:r>
              <a:rPr lang="en-US" sz="3000" b="0" baseline="0" dirty="0">
                <a:solidFill>
                  <a:schemeClr val="tx1"/>
                </a:solidFill>
                <a:ea typeface="+mn-ea"/>
                <a:sym typeface="Arial" panose="020B0604020202020204"/>
              </a:rPr>
              <a:t> shows an image alongside a quote.” </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r>
              <a:rPr lang="en-US" sz="3000" b="0" baseline="0" dirty="0">
                <a:solidFill>
                  <a:schemeClr val="tx1"/>
                </a:solidFill>
                <a:ea typeface="+mn-ea"/>
                <a:sym typeface="Arial" panose="020B0604020202020204"/>
              </a:rPr>
              <a:t>Alter this text and the picture, as required. You can change the shape but please don’t use borders, shadows or reflections.</a:t>
            </a:r>
            <a:endParaRPr lang="en-US" sz="3000" b="0" baseline="0" dirty="0">
              <a:solidFill>
                <a:schemeClr val="tx1"/>
              </a:solidFill>
              <a:ea typeface="+mn-ea"/>
              <a:sym typeface="Arial" panose="020B0604020202020204"/>
            </a:endParaRPr>
          </a:p>
          <a:p>
            <a:pPr marL="0" marR="0" indent="0" algn="l" defTabSz="914400" rtl="0" eaLnBrk="1" fontAlgn="auto" latinLnBrk="0" hangingPunct="1">
              <a:lnSpc>
                <a:spcPct val="100000"/>
              </a:lnSpc>
              <a:spcBef>
                <a:spcPts val="0"/>
              </a:spcBef>
              <a:spcAft>
                <a:spcPts val="0"/>
              </a:spcAft>
              <a:buClrTx/>
              <a:buSzTx/>
              <a:buFontTx/>
              <a:buNone/>
              <a:defRPr/>
            </a:pPr>
            <a:endParaRPr lang="en-US" sz="3000" b="1" baseline="0" dirty="0">
              <a:solidFill>
                <a:schemeClr val="tx1"/>
              </a:solidFill>
              <a:ea typeface="+mn-ea"/>
              <a:sym typeface="Arial" panose="020B0604020202020204"/>
            </a:endParaRPr>
          </a:p>
          <a:p>
            <a:pPr lvl="0"/>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white">
    <p:bg>
      <p:bgPr>
        <a:solidFill>
          <a:srgbClr val="B6D3F0"/>
        </a:solidFill>
        <a:effectLst/>
      </p:bgPr>
    </p:bg>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d white">
    <p:bg>
      <p:bgPr>
        <a:solidFill>
          <a:srgbClr val="FFE2C3"/>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End white">
    <p:bg>
      <p:bgPr>
        <a:solidFill>
          <a:srgbClr val="FEF2BE"/>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80375" y="4557148"/>
            <a:ext cx="15773400" cy="1988651"/>
          </a:xfrm>
          <a:prstGeom prst="rect">
            <a:avLst/>
          </a:prstGeom>
          <a:noFill/>
        </p:spPr>
        <p:txBody>
          <a:bodyPr>
            <a:normAutofit/>
          </a:bodyPr>
          <a:lstStyle>
            <a:lvl1pPr>
              <a:defRPr sz="6600" b="1" baseline="0">
                <a:solidFill>
                  <a:schemeClr val="tx1"/>
                </a:solidFill>
                <a:latin typeface="Arial" panose="020B0604020202020204" pitchFamily="34" charset="0"/>
                <a:cs typeface="Arial" panose="020B0604020202020204" pitchFamily="34" charset="0"/>
              </a:defRPr>
            </a:lvl1pPr>
          </a:lstStyle>
          <a:p>
            <a:r>
              <a:rPr lang="en-GB" dirty="0"/>
              <a:t>Thank you for listening...</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le slide 2">
    <p:bg>
      <p:bgPr>
        <a:solidFill>
          <a:srgbClr val="B6D3F0"/>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983837" y="3681414"/>
            <a:ext cx="16320326"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1"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slide 2">
    <p:bg>
      <p:bgPr>
        <a:solidFill>
          <a:srgbClr val="FFE2C3"/>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2"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2">
    <p:bg>
      <p:bgPr>
        <a:solidFill>
          <a:srgbClr val="FEF2BE"/>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83836" y="3681414"/>
            <a:ext cx="16320325" cy="1268273"/>
          </a:xfrm>
          <a:noFill/>
        </p:spPr>
        <p:txBody>
          <a:bodyPr/>
          <a:lstStyle>
            <a:lvl1pPr marL="0" indent="0">
              <a:defRPr b="1" baseline="0">
                <a:solidFill>
                  <a:schemeClr val="tx1"/>
                </a:solidFill>
                <a:latin typeface="Arial" panose="020B0604020202020204" pitchFamily="34" charset="0"/>
                <a:cs typeface="Arial" panose="020B0604020202020204" pitchFamily="34" charset="0"/>
              </a:defRPr>
            </a:lvl1pPr>
          </a:lstStyle>
          <a:p>
            <a:r>
              <a:rPr lang="en-US" dirty="0"/>
              <a:t>Lecture title</a:t>
            </a:r>
            <a:endParaRPr lang="en-GB" dirty="0"/>
          </a:p>
        </p:txBody>
      </p:sp>
      <p:sp>
        <p:nvSpPr>
          <p:cNvPr id="16" name="Text Placeholder 19"/>
          <p:cNvSpPr>
            <a:spLocks noGrp="1"/>
          </p:cNvSpPr>
          <p:nvPr>
            <p:ph type="body" sz="quarter" idx="12" hasCustomPrompt="1"/>
          </p:nvPr>
        </p:nvSpPr>
        <p:spPr>
          <a:xfrm>
            <a:off x="983837" y="5239791"/>
            <a:ext cx="16320326" cy="882713"/>
          </a:xfrm>
          <a:prstGeom prst="rect">
            <a:avLst/>
          </a:prstGeom>
        </p:spPr>
        <p:txBody>
          <a:bodyPr>
            <a:noAutofit/>
          </a:bodyPr>
          <a:lstStyle>
            <a:lvl1pPr marL="0" indent="0">
              <a:buNone/>
              <a:defRPr sz="4500">
                <a:latin typeface="Arial" panose="020B0604020202020204" pitchFamily="34" charset="0"/>
                <a:cs typeface="Arial" panose="020B0604020202020204" pitchFamily="34" charset="0"/>
              </a:defRPr>
            </a:lvl1pPr>
          </a:lstStyle>
          <a:p>
            <a:pPr lvl="0"/>
            <a:r>
              <a:rPr lang="en-GB" dirty="0"/>
              <a:t>Lecturer name</a:t>
            </a:r>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2">
    <p:bg>
      <p:bgPr>
        <a:solidFill>
          <a:srgbClr val="69C2E9"/>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48000" y="7668585"/>
            <a:ext cx="16320325" cy="1268273"/>
          </a:xfrm>
          <a:noFill/>
        </p:spPr>
        <p:txBody>
          <a:bodyPr>
            <a:normAutofit/>
          </a:bodyPr>
          <a:lstStyle>
            <a:lvl1pPr marL="0" indent="0">
              <a:defRPr sz="60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ntent basic white">
    <p:bg>
      <p:bgPr>
        <a:solidFill>
          <a:srgbClr val="B6D3F0"/>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01596" y="1068033"/>
            <a:ext cx="1628480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914400" y="9535998"/>
            <a:ext cx="4267200" cy="547772"/>
          </a:xfrm>
          <a:prstGeom prst="rect">
            <a:avLst/>
          </a:prstGeom>
        </p:spPr>
        <p:txBody>
          <a:bodyPr/>
          <a:lstStyle/>
          <a:p>
            <a:fld id="{E8D61048-43AC-4C43-B4DF-F0623617FE46}" type="datetime1">
              <a:rPr lang="en-GB" smtClean="0"/>
            </a:fld>
            <a:endParaRPr lang="en-GB"/>
          </a:p>
        </p:txBody>
      </p:sp>
      <p:sp>
        <p:nvSpPr>
          <p:cNvPr id="5" name="Footer Placeholder 4"/>
          <p:cNvSpPr>
            <a:spLocks noGrp="1"/>
          </p:cNvSpPr>
          <p:nvPr>
            <p:ph type="ftr" sz="quarter" idx="11"/>
          </p:nvPr>
        </p:nvSpPr>
        <p:spPr/>
        <p:txBody>
          <a:bodyPr/>
          <a:lstStyle/>
          <a:p>
            <a:r>
              <a:rPr lang="en-GB"/>
              <a:t>Inserted footer!</a:t>
            </a:r>
            <a:endParaRPr lang="en-GB"/>
          </a:p>
        </p:txBody>
      </p:sp>
      <p:sp>
        <p:nvSpPr>
          <p:cNvPr id="6" name="Slide Number Placeholder 5"/>
          <p:cNvSpPr>
            <a:spLocks noGrp="1"/>
          </p:cNvSpPr>
          <p:nvPr>
            <p:ph type="sldNum" sz="quarter" idx="12"/>
          </p:nvPr>
        </p:nvSpPr>
        <p:spPr>
          <a:xfrm>
            <a:off x="13106400" y="9535998"/>
            <a:ext cx="4267200" cy="547772"/>
          </a:xfrm>
          <a:prstGeom prst="rect">
            <a:avLst/>
          </a:prstGeom>
        </p:spPr>
        <p:txBody>
          <a:bodyPr/>
          <a:lstStyle/>
          <a:p>
            <a:fld id="{A4C02166-8DB2-43AD-B098-2C4A697178AF}"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basic white">
    <p:bg>
      <p:bgPr>
        <a:solidFill>
          <a:srgbClr val="FFE2C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30128"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30128" cy="6552973"/>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r>
              <a:rPr lang="en-GB" dirty="0"/>
              <a:t> </a:t>
            </a:r>
            <a:endParaRPr lang="en-GB" dirty="0"/>
          </a:p>
        </p:txBody>
      </p:sp>
      <p:pic>
        <p:nvPicPr>
          <p:cNvPr id="5" name="Graphic 4" descr="Artificial Intelligence"/>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40484"/>
            <a:ext cx="1122947" cy="112294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
        <p:nvSpPr>
          <p:cNvPr id="4" name="Subtitle 2"/>
          <p:cNvSpPr>
            <a:spLocks noGrp="1"/>
          </p:cNvSpPr>
          <p:nvPr>
            <p:ph type="subTitle" idx="1" hasCustomPrompt="1"/>
          </p:nvPr>
        </p:nvSpPr>
        <p:spPr>
          <a:xfrm>
            <a:off x="963959" y="1815775"/>
            <a:ext cx="16310250" cy="6513216"/>
          </a:xfrm>
        </p:spPr>
        <p:txBody>
          <a:bodyPr>
            <a:normAutofit/>
          </a:bodyPr>
          <a:lstStyle>
            <a:lvl1pPr marL="457200" marR="0" indent="-457200" algn="l" rtl="0">
              <a:lnSpc>
                <a:spcPct val="100000"/>
              </a:lnSpc>
              <a:spcBef>
                <a:spcPts val="0"/>
              </a:spcBef>
              <a:buClr>
                <a:srgbClr val="272727"/>
              </a:buClr>
              <a:buSzPct val="100000"/>
              <a:buFont typeface="Arial" panose="020B0604020202020204" pitchFamily="34" charset="0"/>
              <a:buChar char="•"/>
              <a:defRPr sz="3000" baseline="0">
                <a:solidFill>
                  <a:schemeClr val="tx1"/>
                </a:solidFill>
                <a:latin typeface="Arial" panose="020B0604020202020204" pitchFamily="34" charset="0"/>
              </a:defRPr>
            </a:lvl1pPr>
            <a:lvl2pPr marL="685800" indent="0" algn="ctr">
              <a:buNone/>
              <a:defRPr sz="3000"/>
            </a:lvl2pPr>
            <a:lvl3pPr marL="1371600" indent="0" algn="ctr">
              <a:buNone/>
              <a:defRPr sz="2700"/>
            </a:lvl3pPr>
            <a:lvl4pPr marL="2058035" indent="0" algn="ctr">
              <a:buNone/>
              <a:defRPr sz="2400"/>
            </a:lvl4pPr>
            <a:lvl5pPr marL="2743835" indent="0" algn="ctr">
              <a:buNone/>
              <a:defRPr sz="2400"/>
            </a:lvl5pPr>
            <a:lvl6pPr marL="3429635" indent="0" algn="ctr">
              <a:buNone/>
              <a:defRPr sz="2400"/>
            </a:lvl6pPr>
            <a:lvl7pPr marL="4115435" indent="0" algn="ctr">
              <a:buNone/>
              <a:defRPr sz="2400"/>
            </a:lvl7pPr>
            <a:lvl8pPr marL="4801235" indent="0" algn="ctr">
              <a:buNone/>
              <a:defRPr sz="2400"/>
            </a:lvl8pPr>
            <a:lvl9pPr marL="5487035" indent="0" algn="ctr">
              <a:buNone/>
              <a:defRPr sz="2400"/>
            </a:lvl9pPr>
          </a:lstStyle>
          <a:p>
            <a:r>
              <a:rPr lang="en-GB" dirty="0"/>
              <a:t>Please do not change the formatting of this slide. </a:t>
            </a:r>
            <a:endParaRPr lang="en-GB" dirty="0"/>
          </a:p>
          <a:p>
            <a:endParaRPr lang="en-GB" dirty="0"/>
          </a:p>
          <a:p>
            <a:r>
              <a:rPr lang="en-GB" dirty="0"/>
              <a:t>Remember to keep your slides brief. Only include key points of prompts on the screen.</a:t>
            </a:r>
            <a:endParaRPr lang="en-GB" dirty="0"/>
          </a:p>
          <a:p>
            <a:endParaRPr lang="en-GB" dirty="0"/>
          </a:p>
          <a:p>
            <a:r>
              <a:rPr lang="en-GB" dirty="0"/>
              <a:t>Retain the formatting set out here. Elements of the slide are aligned as per the brand guidelines.</a:t>
            </a:r>
            <a:endParaRPr lang="en-GB" dirty="0"/>
          </a:p>
          <a:p>
            <a:endParaRPr lang="en-GB" dirty="0"/>
          </a:p>
          <a:p>
            <a:r>
              <a:rPr lang="en-GB" dirty="0"/>
              <a:t>If emphasis of one or two words is called for then bold text is permitted, though use this sparingly.</a:t>
            </a:r>
            <a:endParaRPr lang="en-GB" dirty="0"/>
          </a:p>
          <a:p>
            <a:endParaRPr lang="en-GB" dirty="0"/>
          </a:p>
          <a:p>
            <a:r>
              <a:rPr lang="en-GB" dirty="0"/>
              <a:t>For more information about our editorial style and to download the latest templates, visit: londonmet.ac.uk/brand.</a:t>
            </a:r>
            <a:endParaRPr lang="en-GB" dirty="0"/>
          </a:p>
          <a:p>
            <a:endParaRPr lang="en-GB" dirty="0"/>
          </a:p>
          <a:p>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ntent basic white">
    <p:bg>
      <p:bgPr>
        <a:solidFill>
          <a:srgbClr val="FEF2B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963959" y="954885"/>
            <a:ext cx="16310250" cy="567191"/>
          </a:xfrm>
        </p:spPr>
        <p:txBody>
          <a:bodyPr anchor="b">
            <a:normAutofit/>
          </a:bodyPr>
          <a:lstStyle>
            <a:lvl1pPr algn="l">
              <a:defRPr sz="3000" b="1" i="0" baseline="0">
                <a:latin typeface="Arial" panose="020B0604020202020204" pitchFamily="34" charset="0"/>
              </a:defRPr>
            </a:lvl1pPr>
          </a:lstStyle>
          <a:p>
            <a:r>
              <a:rPr lang="en-GB" dirty="0"/>
              <a:t>Slide title – Please use Arial, size 30</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412020"/>
            <a:ext cx="16459200" cy="1714765"/>
          </a:xfrm>
          <a:prstGeom prst="rect">
            <a:avLst/>
          </a:prstGeom>
        </p:spPr>
        <p:txBody>
          <a:bodyPr/>
          <a:lstStyle/>
          <a:p>
            <a:r>
              <a:rPr lang="de-DE"/>
              <a:t>Titelmasterformat durch Klicken bearbeiten</a:t>
            </a:r>
            <a:endParaRPr lang="de-DE"/>
          </a:p>
        </p:txBody>
      </p:sp>
      <p:sp>
        <p:nvSpPr>
          <p:cNvPr id="3" name="Inhaltsplatzhalter 2"/>
          <p:cNvSpPr>
            <a:spLocks noGrp="1"/>
          </p:cNvSpPr>
          <p:nvPr>
            <p:ph idx="1" hasCustomPrompt="1"/>
          </p:nvPr>
        </p:nvSpPr>
        <p:spPr>
          <a:xfrm>
            <a:off x="914400" y="2400674"/>
            <a:ext cx="16459200" cy="6789993"/>
          </a:xfrm>
          <a:prstGeom prst="rect">
            <a:avLst/>
          </a:prstGeom>
        </p:spPr>
        <p:txBody>
          <a:body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a:xfrm>
            <a:off x="914400" y="9535998"/>
            <a:ext cx="7518400" cy="547772"/>
          </a:xfrm>
          <a:prstGeom prst="rect">
            <a:avLst/>
          </a:prstGeom>
        </p:spPr>
        <p:txBody>
          <a:bodyPr vert="horz" wrap="square" lIns="91440" tIns="45720" rIns="91440" bIns="45720" numCol="1" anchor="t" anchorCtr="0" compatLnSpc="1"/>
          <a:lstStyle>
            <a:lvl1pPr eaLnBrk="1" hangingPunct="1">
              <a:defRPr sz="1950">
                <a:solidFill>
                  <a:srgbClr val="231F20"/>
                </a:solidFill>
                <a:latin typeface="Arial" panose="020B0604020202020204" pitchFamily="34" charset="0"/>
              </a:defRPr>
            </a:lvl1pPr>
          </a:lstStyle>
          <a:p>
            <a:pPr>
              <a:defRPr/>
            </a:pPr>
            <a:fld id="{DED9455A-34ED-44F8-BF25-617176B96E41}" type="datetimeFigureOut">
              <a:rPr lang="de-DE" altLang="en-US"/>
            </a:fld>
            <a:endParaRPr lang="de-DE" altLang="en-US"/>
          </a:p>
        </p:txBody>
      </p:sp>
      <p:sp>
        <p:nvSpPr>
          <p:cNvPr id="5" name="Fußzeilenplatzhalter 4"/>
          <p:cNvSpPr>
            <a:spLocks noGrp="1"/>
          </p:cNvSpPr>
          <p:nvPr>
            <p:ph type="ftr" sz="quarter" idx="11"/>
          </p:nvPr>
        </p:nvSpPr>
        <p:spPr/>
        <p:txBody>
          <a:bodyPr/>
          <a:lstStyle>
            <a:lvl1pPr eaLnBrk="0" hangingPunct="0">
              <a:defRPr sz="3600">
                <a:latin typeface="Times New Roman" panose="02020603050405020304" pitchFamily="18" charset="0"/>
              </a:defRPr>
            </a:lvl1pPr>
          </a:lstStyle>
          <a:p>
            <a:pPr>
              <a:defRPr/>
            </a:pPr>
            <a:endParaRPr lang="en-US" altLang="en-US"/>
          </a:p>
        </p:txBody>
      </p:sp>
      <p:sp>
        <p:nvSpPr>
          <p:cNvPr id="6" name="Foliennummernplatzhalter 5"/>
          <p:cNvSpPr>
            <a:spLocks noGrp="1"/>
          </p:cNvSpPr>
          <p:nvPr>
            <p:ph type="sldNum" sz="quarter" idx="12"/>
          </p:nvPr>
        </p:nvSpPr>
        <p:spPr/>
        <p:txBody>
          <a:bodyPr/>
          <a:lstStyle>
            <a:lvl1pPr eaLnBrk="0" hangingPunct="0">
              <a:buSzTx/>
              <a:defRPr/>
            </a:lvl1pPr>
          </a:lstStyle>
          <a:p>
            <a:pPr>
              <a:defRPr/>
            </a:pPr>
            <a:fld id="{6D44D922-1581-499D-B41F-954AB7DBA676}" type="slidenum">
              <a:rPr lang="en-GB" altLang="en-US"/>
            </a:fld>
            <a:endParaRPr lang="en-GB"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7_Title slide 2">
    <p:bg>
      <p:bgPr>
        <a:solidFill>
          <a:srgbClr val="FFE2C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8000" y="648000"/>
            <a:ext cx="3800312" cy="977348"/>
          </a:xfrm>
          <a:prstGeom prst="rect">
            <a:avLst/>
          </a:prstGeom>
        </p:spPr>
      </p:pic>
      <p:sp>
        <p:nvSpPr>
          <p:cNvPr id="12" name="Title 1"/>
          <p:cNvSpPr>
            <a:spLocks noGrp="1"/>
          </p:cNvSpPr>
          <p:nvPr>
            <p:ph type="title" hasCustomPrompt="1"/>
          </p:nvPr>
        </p:nvSpPr>
        <p:spPr>
          <a:xfrm>
            <a:off x="648000" y="7796214"/>
            <a:ext cx="16320325" cy="1268273"/>
          </a:xfrm>
          <a:noFill/>
        </p:spPr>
        <p:txBody>
          <a:bodyPr>
            <a:normAutofit/>
          </a:bodyPr>
          <a:lstStyle>
            <a:lvl1pPr marL="0" indent="0" algn="l">
              <a:defRPr sz="4800" b="1" baseline="0">
                <a:solidFill>
                  <a:schemeClr val="tx1"/>
                </a:solidFill>
                <a:latin typeface="Arial" panose="020B0604020202020204" pitchFamily="34" charset="0"/>
                <a:cs typeface="Arial" panose="020B0604020202020204" pitchFamily="34" charset="0"/>
              </a:defRPr>
            </a:lvl1pPr>
          </a:lstStyle>
          <a:p>
            <a:r>
              <a:rPr lang="en-US" dirty="0"/>
              <a:t>Section Title</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861"/>
            <a:ext cx="15773400" cy="652801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7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5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1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935"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8035" algn="l" defTabSz="1371600" rtl="0" eaLnBrk="1" latinLnBrk="0" hangingPunct="1">
        <a:defRPr sz="2700" kern="1200">
          <a:solidFill>
            <a:schemeClr val="tx1"/>
          </a:solidFill>
          <a:latin typeface="+mn-lt"/>
          <a:ea typeface="+mn-ea"/>
          <a:cs typeface="+mn-cs"/>
        </a:defRPr>
      </a:lvl4pPr>
      <a:lvl5pPr marL="2743835" algn="l" defTabSz="1371600" rtl="0" eaLnBrk="1" latinLnBrk="0" hangingPunct="1">
        <a:defRPr sz="2700" kern="1200">
          <a:solidFill>
            <a:schemeClr val="tx1"/>
          </a:solidFill>
          <a:latin typeface="+mn-lt"/>
          <a:ea typeface="+mn-ea"/>
          <a:cs typeface="+mn-cs"/>
        </a:defRPr>
      </a:lvl5pPr>
      <a:lvl6pPr marL="3429635" algn="l" defTabSz="1371600" rtl="0" eaLnBrk="1" latinLnBrk="0" hangingPunct="1">
        <a:defRPr sz="2700" kern="1200">
          <a:solidFill>
            <a:schemeClr val="tx1"/>
          </a:solidFill>
          <a:latin typeface="+mn-lt"/>
          <a:ea typeface="+mn-ea"/>
          <a:cs typeface="+mn-cs"/>
        </a:defRPr>
      </a:lvl6pPr>
      <a:lvl7pPr marL="4115435" algn="l" defTabSz="1371600" rtl="0" eaLnBrk="1" latinLnBrk="0" hangingPunct="1">
        <a:defRPr sz="2700" kern="1200">
          <a:solidFill>
            <a:schemeClr val="tx1"/>
          </a:solidFill>
          <a:latin typeface="+mn-lt"/>
          <a:ea typeface="+mn-ea"/>
          <a:cs typeface="+mn-cs"/>
        </a:defRPr>
      </a:lvl7pPr>
      <a:lvl8pPr marL="4801235" algn="l" defTabSz="1371600" rtl="0" eaLnBrk="1" latinLnBrk="0" hangingPunct="1">
        <a:defRPr sz="2700" kern="1200">
          <a:solidFill>
            <a:schemeClr val="tx1"/>
          </a:solidFill>
          <a:latin typeface="+mn-lt"/>
          <a:ea typeface="+mn-ea"/>
          <a:cs typeface="+mn-cs"/>
        </a:defRPr>
      </a:lvl8pPr>
      <a:lvl9pPr marL="5487035"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773"/>
            <a:ext cx="15773400" cy="19886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860"/>
            <a:ext cx="15773400" cy="6528015"/>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5998"/>
            <a:ext cx="4114800" cy="547772"/>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6057900" y="9535998"/>
            <a:ext cx="6172200" cy="547772"/>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5998"/>
            <a:ext cx="4114800" cy="547772"/>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4.png"/><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9.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12.jpeg"/><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4" Type="http://schemas.openxmlformats.org/officeDocument/2006/relationships/slideLayout" Target="../slideLayouts/slideLayout2.xml"/><Relationship Id="rId13" Type="http://schemas.openxmlformats.org/officeDocument/2006/relationships/image" Target="../media/image17.jpeg"/><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2" Type="http://schemas.openxmlformats.org/officeDocument/2006/relationships/slideLayout" Target="../slideLayouts/slideLayout6.xml"/><Relationship Id="rId11" Type="http://schemas.openxmlformats.org/officeDocument/2006/relationships/image" Target="../media/image29.jpeg"/><Relationship Id="rId10" Type="http://schemas.openxmlformats.org/officeDocument/2006/relationships/image" Target="../media/image28.jpe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800" dirty="0"/>
              <a:t>MN7031 Topic 3.3 – Why Do Companies Undertake Mergers, Acquisitions or Alliances?</a:t>
            </a:r>
            <a:endParaRPr lang="en-GB" sz="4800" dirty="0"/>
          </a:p>
        </p:txBody>
      </p:sp>
      <p:sp>
        <p:nvSpPr>
          <p:cNvPr id="3" name="Text Placeholder 2"/>
          <p:cNvSpPr>
            <a:spLocks noGrp="1"/>
          </p:cNvSpPr>
          <p:nvPr>
            <p:ph type="body" sz="quarter" idx="4294967295"/>
          </p:nvPr>
        </p:nvSpPr>
        <p:spPr>
          <a:xfrm>
            <a:off x="648000" y="9247411"/>
            <a:ext cx="6807200" cy="393177"/>
          </a:xfrm>
          <a:prstGeom prst="rect">
            <a:avLst/>
          </a:prstGeom>
        </p:spPr>
        <p:txBody>
          <a:bodyPr/>
          <a:lstStyle/>
          <a:p>
            <a:r>
              <a:rPr lang="en-GB" dirty="0"/>
              <a:t>londonmet.ac.uk</a:t>
            </a:r>
            <a:endParaRPr lang="en-GB" dirty="0"/>
          </a:p>
        </p:txBody>
      </p:sp>
      <p:sp>
        <p:nvSpPr>
          <p:cNvPr id="8" name="Text Placeholder 7"/>
          <p:cNvSpPr>
            <a:spLocks noGrp="1"/>
          </p:cNvSpPr>
          <p:nvPr>
            <p:ph type="body" sz="quarter" idx="12"/>
          </p:nvPr>
        </p:nvSpPr>
        <p:spPr/>
        <p:txBody>
          <a:bodyPr/>
          <a:lstStyle/>
          <a:p>
            <a:r>
              <a:rPr lang="en-GB" dirty="0"/>
              <a:t>Daniel Jones</a:t>
            </a:r>
            <a:endParaRPr lang="en-GB" dirty="0"/>
          </a:p>
        </p:txBody>
      </p:sp>
      <p:pic>
        <p:nvPicPr>
          <p:cNvPr id="6" name="Picture 5" descr="Graphical user interfac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403" y="6115298"/>
            <a:ext cx="15951193" cy="30001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International Management</a:t>
            </a:r>
            <a:endParaRPr lang="en-GB" sz="3200" dirty="0"/>
          </a:p>
        </p:txBody>
      </p:sp>
      <p:sp>
        <p:nvSpPr>
          <p:cNvPr id="13" name="Content Placeholder 12"/>
          <p:cNvSpPr>
            <a:spLocks noGrp="1"/>
          </p:cNvSpPr>
          <p:nvPr>
            <p:ph type="subTitle" idx="1"/>
          </p:nvPr>
        </p:nvSpPr>
        <p:spPr/>
        <p:txBody>
          <a:bodyPr>
            <a:normAutofit/>
          </a:bodyPr>
          <a:lstStyle/>
          <a:p>
            <a:r>
              <a:rPr lang="en-GB" sz="3200" dirty="0"/>
              <a:t>Internationalisation only makes sense if enough cross-border synergies can be reaped to offset the extra cost of foreignness and distance</a:t>
            </a:r>
            <a:endParaRPr lang="en-GB" sz="3200" dirty="0"/>
          </a:p>
          <a:p>
            <a:endParaRPr lang="en-GB" sz="3200" dirty="0"/>
          </a:p>
          <a:p>
            <a:pPr marL="673735" indent="-673735"/>
            <a:r>
              <a:rPr lang="en-GB" sz="3200" dirty="0"/>
              <a:t>Three most important integration mechanisms:</a:t>
            </a:r>
            <a:endParaRPr lang="en-GB" sz="3200" dirty="0"/>
          </a:p>
          <a:p>
            <a:pPr marL="673735" indent="-673735"/>
            <a:endParaRPr lang="en-GB" sz="3200" dirty="0"/>
          </a:p>
          <a:p>
            <a:pPr marL="1274445" lvl="1" indent="-673735" algn="l">
              <a:buFont typeface="Arial" panose="020B0604020202020204" pitchFamily="34" charset="0"/>
              <a:buChar char="•"/>
            </a:pPr>
            <a:r>
              <a:rPr lang="en-GB" sz="3200" b="1" i="1" dirty="0"/>
              <a:t>Standardisation</a:t>
            </a:r>
            <a:r>
              <a:rPr lang="en-GB" sz="3200" dirty="0"/>
              <a:t> – do the same thing in each country</a:t>
            </a:r>
            <a:endParaRPr lang="en-GB" sz="3200" dirty="0"/>
          </a:p>
          <a:p>
            <a:pPr marL="1274445" lvl="1" indent="-673735" algn="l">
              <a:buFont typeface="Arial" panose="020B0604020202020204" pitchFamily="34" charset="0"/>
              <a:buChar char="•"/>
            </a:pPr>
            <a:endParaRPr lang="en-GB" sz="3200" dirty="0"/>
          </a:p>
          <a:p>
            <a:pPr marL="1274445" lvl="1" indent="-673735" algn="l">
              <a:buFont typeface="Arial" panose="020B0604020202020204" pitchFamily="34" charset="0"/>
              <a:buChar char="•"/>
            </a:pPr>
            <a:r>
              <a:rPr lang="en-GB" sz="3200" b="1" i="1" dirty="0"/>
              <a:t>Coordination</a:t>
            </a:r>
            <a:r>
              <a:rPr lang="en-GB" sz="3200" i="1" dirty="0"/>
              <a:t> </a:t>
            </a:r>
            <a:r>
              <a:rPr lang="en-GB" sz="3200" dirty="0"/>
              <a:t>– align varied activities in different countries by cross-border coordination</a:t>
            </a:r>
            <a:endParaRPr lang="en-GB" sz="3200" dirty="0"/>
          </a:p>
          <a:p>
            <a:pPr marL="1274445" lvl="1" indent="-673735" algn="l">
              <a:buFont typeface="Arial" panose="020B0604020202020204" pitchFamily="34" charset="0"/>
              <a:buChar char="•"/>
            </a:pPr>
            <a:endParaRPr lang="en-GB" sz="3200" dirty="0"/>
          </a:p>
          <a:p>
            <a:pPr marL="1274445" lvl="1" indent="-673735" algn="l">
              <a:buFont typeface="Arial" panose="020B0604020202020204" pitchFamily="34" charset="0"/>
              <a:buChar char="•"/>
            </a:pPr>
            <a:r>
              <a:rPr lang="en-GB" sz="3200" b="1" i="1" dirty="0"/>
              <a:t>Centralisation</a:t>
            </a:r>
            <a:r>
              <a:rPr lang="en-GB" sz="3200" dirty="0"/>
              <a:t> – activities within the firm can be integrated at one central location</a:t>
            </a:r>
            <a:endParaRPr lang="en-GB"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The Issue of International Configuration</a:t>
            </a:r>
            <a:endParaRPr lang="en-GB" sz="4800" dirty="0"/>
          </a:p>
        </p:txBody>
      </p:sp>
      <p:sp>
        <p:nvSpPr>
          <p:cNvPr id="13" name="Content Placeholder 12"/>
          <p:cNvSpPr>
            <a:spLocks noGrp="1"/>
          </p:cNvSpPr>
          <p:nvPr>
            <p:ph type="subTitle" idx="1"/>
          </p:nvPr>
        </p:nvSpPr>
        <p:spPr>
          <a:xfrm>
            <a:off x="1029600" y="2160000"/>
            <a:ext cx="16310250" cy="7098988"/>
          </a:xfrm>
        </p:spPr>
        <p:txBody>
          <a:bodyPr>
            <a:normAutofit/>
          </a:bodyPr>
          <a:lstStyle/>
          <a:p>
            <a:r>
              <a:rPr lang="en-GB" sz="3200" dirty="0"/>
              <a:t>Four generic organisational models:</a:t>
            </a:r>
            <a:endParaRPr lang="en-GB" sz="3200" dirty="0"/>
          </a:p>
          <a:p>
            <a:endParaRPr lang="en-GB" sz="3200" dirty="0"/>
          </a:p>
          <a:p>
            <a:pPr marL="673735" indent="-673735">
              <a:buFont typeface="Arial" panose="020B0604020202020204" pitchFamily="34" charset="0"/>
              <a:buChar char="•"/>
            </a:pPr>
            <a:r>
              <a:rPr lang="en-GB" sz="3200" i="1" dirty="0"/>
              <a:t>Decentralised federation </a:t>
            </a:r>
            <a:r>
              <a:rPr lang="en-GB" sz="3200" dirty="0"/>
              <a:t>– firm is organised along geographic lines, with each country subsidiary largely self-sufficient and autonomous – multinational</a:t>
            </a:r>
            <a:endParaRPr lang="en-GB" sz="3200" dirty="0"/>
          </a:p>
          <a:p>
            <a:pPr marL="673735" indent="-673735">
              <a:buFont typeface="Arial" panose="020B0604020202020204" pitchFamily="34" charset="0"/>
              <a:buChar char="•"/>
            </a:pPr>
            <a:endParaRPr lang="en-GB" sz="3200" dirty="0"/>
          </a:p>
          <a:p>
            <a:pPr marL="673735" indent="-673735">
              <a:buFont typeface="Arial" panose="020B0604020202020204" pitchFamily="34" charset="0"/>
              <a:buChar char="•"/>
            </a:pPr>
            <a:r>
              <a:rPr lang="en-GB" sz="3200" i="1" dirty="0"/>
              <a:t>Coordinated federation </a:t>
            </a:r>
            <a:r>
              <a:rPr lang="en-GB" sz="3200" dirty="0"/>
              <a:t>– firm is organised along geographic lines, but the country subsidiaries have a closer relationship with the international headquarters in the home country</a:t>
            </a:r>
            <a:endParaRPr lang="en-GB" sz="3200" dirty="0"/>
          </a:p>
          <a:p>
            <a:pPr marL="673735" indent="-673735">
              <a:buFont typeface="Arial" panose="020B0604020202020204" pitchFamily="34" charset="0"/>
              <a:buChar char="•"/>
            </a:pPr>
            <a:endParaRPr lang="en-GB" sz="3200" dirty="0"/>
          </a:p>
          <a:p>
            <a:pPr marL="673735" indent="-673735">
              <a:buFont typeface="Arial" panose="020B0604020202020204" pitchFamily="34" charset="0"/>
              <a:buChar char="•"/>
            </a:pPr>
            <a:r>
              <a:rPr lang="en-GB" sz="3200" i="1" dirty="0"/>
              <a:t>Centralised hub </a:t>
            </a:r>
            <a:r>
              <a:rPr lang="en-GB" sz="3200" dirty="0"/>
              <a:t>– national units are relatively unimportant as all main activities are carried out in the home country</a:t>
            </a:r>
            <a:endParaRPr lang="en-GB" sz="3200" dirty="0"/>
          </a:p>
          <a:p>
            <a:pPr marL="673735" indent="-673735">
              <a:buFont typeface="Arial" panose="020B0604020202020204" pitchFamily="34" charset="0"/>
              <a:buChar char="•"/>
            </a:pPr>
            <a:endParaRPr lang="en-GB" sz="3200" dirty="0"/>
          </a:p>
          <a:p>
            <a:pPr marL="673735" indent="-673735">
              <a:buFont typeface="Arial" panose="020B0604020202020204" pitchFamily="34" charset="0"/>
              <a:buChar char="•"/>
            </a:pPr>
            <a:r>
              <a:rPr lang="en-GB" sz="3200" i="1" dirty="0"/>
              <a:t>Integrated network </a:t>
            </a:r>
            <a:r>
              <a:rPr lang="en-GB" sz="3200" dirty="0"/>
              <a:t>– country subsidiaries have a close relationship with international headquarters but also a close relationship with each other</a:t>
            </a:r>
            <a:endParaRPr lang="en-GB" sz="3200" dirty="0"/>
          </a:p>
          <a:p>
            <a:pPr marL="673735" indent="-673735">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anim calcmode="lin" valueType="num">
                                      <p:cBhvr>
                                        <p:cTn id="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4" end="4"/>
                                            </p:txEl>
                                          </p:spTgt>
                                        </p:tgtEl>
                                        <p:attrNameLst>
                                          <p:attrName>style.visibility</p:attrName>
                                        </p:attrNameLst>
                                      </p:cBhvr>
                                      <p:to>
                                        <p:strVal val="visible"/>
                                      </p:to>
                                    </p:set>
                                    <p:animEffect transition="in" filter="fade">
                                      <p:cBhvr>
                                        <p:cTn id="14" dur="1000"/>
                                        <p:tgtEl>
                                          <p:spTgt spid="13">
                                            <p:txEl>
                                              <p:pRg st="4" end="4"/>
                                            </p:txEl>
                                          </p:spTgt>
                                        </p:tgtEl>
                                      </p:cBhvr>
                                    </p:animEffect>
                                    <p:anim calcmode="lin" valueType="num">
                                      <p:cBhvr>
                                        <p:cTn id="1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animEffect transition="in" filter="fade">
                                      <p:cBhvr>
                                        <p:cTn id="21" dur="1000"/>
                                        <p:tgtEl>
                                          <p:spTgt spid="13">
                                            <p:txEl>
                                              <p:pRg st="6" end="6"/>
                                            </p:txEl>
                                          </p:spTgt>
                                        </p:tgtEl>
                                      </p:cBhvr>
                                    </p:animEffect>
                                    <p:anim calcmode="lin" valueType="num">
                                      <p:cBhvr>
                                        <p:cTn id="22"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8" end="8"/>
                                            </p:txEl>
                                          </p:spTgt>
                                        </p:tgtEl>
                                        <p:attrNameLst>
                                          <p:attrName>style.visibility</p:attrName>
                                        </p:attrNameLst>
                                      </p:cBhvr>
                                      <p:to>
                                        <p:strVal val="visible"/>
                                      </p:to>
                                    </p:set>
                                    <p:animEffect transition="in" filter="fade">
                                      <p:cBhvr>
                                        <p:cTn id="28" dur="1000"/>
                                        <p:tgtEl>
                                          <p:spTgt spid="13">
                                            <p:txEl>
                                              <p:pRg st="8" end="8"/>
                                            </p:txEl>
                                          </p:spTgt>
                                        </p:tgtEl>
                                      </p:cBhvr>
                                    </p:animEffect>
                                    <p:anim calcmode="lin" valueType="num">
                                      <p:cBhvr>
                                        <p:cTn id="29"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a:t>Generic Organisational Models For International Firms</a:t>
            </a:r>
            <a:br>
              <a:rPr lang="en-GB" dirty="0"/>
            </a:br>
            <a:endParaRPr lang="en-GB" dirty="0"/>
          </a:p>
        </p:txBody>
      </p:sp>
      <p:pic>
        <p:nvPicPr>
          <p:cNvPr id="8" name="Picture 7" descr="Figure 4.jpg"/>
          <p:cNvPicPr>
            <a:picLocks noChangeAspect="1"/>
          </p:cNvPicPr>
          <p:nvPr/>
        </p:nvPicPr>
        <p:blipFill rotWithShape="1">
          <a:blip r:embed="rId1" cstate="print"/>
          <a:srcRect l="2413" t="3354" r="3206" b="3145"/>
          <a:stretch>
            <a:fillRect/>
          </a:stretch>
        </p:blipFill>
        <p:spPr>
          <a:xfrm>
            <a:off x="2560767" y="1313195"/>
            <a:ext cx="11673568" cy="86794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The Paradox of Globalisation and Localisation</a:t>
            </a:r>
            <a:endParaRPr lang="en-GB" sz="3200" dirty="0"/>
          </a:p>
        </p:txBody>
      </p:sp>
      <p:sp>
        <p:nvSpPr>
          <p:cNvPr id="13" name="Content Placeholder 12"/>
          <p:cNvSpPr>
            <a:spLocks noGrp="1"/>
          </p:cNvSpPr>
          <p:nvPr>
            <p:ph type="subTitle" idx="1"/>
          </p:nvPr>
        </p:nvSpPr>
        <p:spPr>
          <a:xfrm>
            <a:off x="521198" y="1760443"/>
            <a:ext cx="8958703" cy="6513216"/>
          </a:xfrm>
        </p:spPr>
        <p:txBody>
          <a:bodyPr>
            <a:normAutofit/>
          </a:bodyPr>
          <a:lstStyle/>
          <a:p>
            <a:pPr marL="540385" indent="-540385">
              <a:buFont typeface="Arial" panose="020B0604020202020204" pitchFamily="34" charset="0"/>
              <a:buChar char="•"/>
            </a:pPr>
            <a:r>
              <a:rPr lang="en-GB" sz="3200" dirty="0"/>
              <a:t>Tension between international uniformity and meeting local demands</a:t>
            </a:r>
            <a:endParaRPr lang="en-GB" sz="3200" dirty="0"/>
          </a:p>
          <a:p>
            <a:pPr marL="540385" indent="-540385">
              <a:buFont typeface="Arial" panose="020B0604020202020204" pitchFamily="34" charset="0"/>
              <a:buChar char="•"/>
            </a:pPr>
            <a:r>
              <a:rPr lang="en-GB" sz="3200" dirty="0"/>
              <a:t>International standardisation is a means for achieving cross-border synergies</a:t>
            </a:r>
            <a:endParaRPr lang="en-GB" sz="3200" dirty="0"/>
          </a:p>
          <a:p>
            <a:pPr marL="540385" indent="-540385">
              <a:buFont typeface="Arial" panose="020B0604020202020204" pitchFamily="34" charset="0"/>
              <a:buChar char="•"/>
            </a:pPr>
            <a:r>
              <a:rPr lang="en-GB" sz="3200" dirty="0"/>
              <a:t>Synergies can be achieved by leveraging resources, integrating activities and aligning product offerings across two or more countries</a:t>
            </a:r>
            <a:endParaRPr lang="en-GB" sz="3200" dirty="0"/>
          </a:p>
        </p:txBody>
      </p:sp>
      <p:pic>
        <p:nvPicPr>
          <p:cNvPr id="5122" name="Picture 2" descr="2016 Honda Civic gre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76267" y="2312836"/>
            <a:ext cx="5160205" cy="33415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w car sales up again in Nove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6267" y="5785823"/>
            <a:ext cx="5160205" cy="34278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b/b8/Toyota_Aqua_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818" y="6221434"/>
            <a:ext cx="5113258" cy="25566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76267" y="1662363"/>
            <a:ext cx="5735866" cy="584775"/>
          </a:xfrm>
          <a:prstGeom prst="rect">
            <a:avLst/>
          </a:prstGeom>
          <a:noFill/>
        </p:spPr>
        <p:txBody>
          <a:bodyPr wrap="none" rtlCol="0">
            <a:spAutoFit/>
          </a:bodyPr>
          <a:lstStyle/>
          <a:p>
            <a:r>
              <a:rPr lang="en-GB" sz="3200" dirty="0"/>
              <a:t>US Best Seller - Toyota Camry</a:t>
            </a:r>
            <a:endParaRPr lang="en-GB" sz="3200" dirty="0"/>
          </a:p>
        </p:txBody>
      </p:sp>
      <p:sp>
        <p:nvSpPr>
          <p:cNvPr id="6" name="TextBox 5"/>
          <p:cNvSpPr txBox="1"/>
          <p:nvPr/>
        </p:nvSpPr>
        <p:spPr>
          <a:xfrm>
            <a:off x="10176267" y="9256083"/>
            <a:ext cx="6032421" cy="646331"/>
          </a:xfrm>
          <a:prstGeom prst="rect">
            <a:avLst/>
          </a:prstGeom>
          <a:noFill/>
        </p:spPr>
        <p:txBody>
          <a:bodyPr wrap="none" rtlCol="0">
            <a:spAutoFit/>
          </a:bodyPr>
          <a:lstStyle/>
          <a:p>
            <a:r>
              <a:rPr lang="en-GB" sz="3600" dirty="0"/>
              <a:t>UK Best Seller – Ford Fiesta</a:t>
            </a:r>
            <a:endParaRPr lang="en-GB" sz="3600" dirty="0"/>
          </a:p>
        </p:txBody>
      </p:sp>
      <p:sp>
        <p:nvSpPr>
          <p:cNvPr id="7" name="TextBox 6"/>
          <p:cNvSpPr txBox="1"/>
          <p:nvPr/>
        </p:nvSpPr>
        <p:spPr>
          <a:xfrm>
            <a:off x="741818" y="8963695"/>
            <a:ext cx="6099555" cy="584775"/>
          </a:xfrm>
          <a:prstGeom prst="rect">
            <a:avLst/>
          </a:prstGeom>
          <a:noFill/>
        </p:spPr>
        <p:txBody>
          <a:bodyPr wrap="none" rtlCol="0">
            <a:spAutoFit/>
          </a:bodyPr>
          <a:lstStyle/>
          <a:p>
            <a:r>
              <a:rPr lang="en-GB" sz="3200" dirty="0"/>
              <a:t>Japan Best Seller – Toyota Aqua</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1000"/>
                                        <p:tgtEl>
                                          <p:spTgt spid="13">
                                            <p:txEl>
                                              <p:pRg st="1" end="1"/>
                                            </p:txEl>
                                          </p:spTgt>
                                        </p:tgtEl>
                                      </p:cBhvr>
                                    </p:animEffect>
                                    <p:anim calcmode="lin" valueType="num">
                                      <p:cBhvr>
                                        <p:cTn id="3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fade">
                                      <p:cBhvr>
                                        <p:cTn id="42" dur="1000"/>
                                        <p:tgtEl>
                                          <p:spTgt spid="13">
                                            <p:txEl>
                                              <p:pRg st="2" end="2"/>
                                            </p:txEl>
                                          </p:spTgt>
                                        </p:tgtEl>
                                      </p:cBhvr>
                                    </p:animEffect>
                                    <p:anim calcmode="lin" valueType="num">
                                      <p:cBhvr>
                                        <p:cTn id="43"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540385" indent="-540385"/>
            <a:r>
              <a:rPr lang="en-GB" sz="3200" dirty="0"/>
              <a:t>The Demand for Global Synergy</a:t>
            </a:r>
            <a:endParaRPr lang="en-GB" sz="3200" dirty="0"/>
          </a:p>
        </p:txBody>
      </p:sp>
      <p:sp>
        <p:nvSpPr>
          <p:cNvPr id="13" name="Content Placeholder 12"/>
          <p:cNvSpPr>
            <a:spLocks noGrp="1"/>
          </p:cNvSpPr>
          <p:nvPr>
            <p:ph type="subTitle" idx="1"/>
          </p:nvPr>
        </p:nvSpPr>
        <p:spPr/>
        <p:txBody>
          <a:bodyPr>
            <a:noAutofit/>
          </a:bodyPr>
          <a:lstStyle/>
          <a:p>
            <a:pPr marL="540385" indent="-540385">
              <a:buFont typeface="Arial" panose="020B0604020202020204" pitchFamily="34" charset="0"/>
              <a:buChar char="•"/>
            </a:pPr>
            <a:r>
              <a:rPr lang="en-GB" sz="3200" b="1" i="1" dirty="0"/>
              <a:t>Synergy by aligning positions </a:t>
            </a:r>
            <a:r>
              <a:rPr lang="en-GB" sz="3200" i="1" dirty="0"/>
              <a:t>– </a:t>
            </a:r>
            <a:r>
              <a:rPr lang="en-GB" sz="3200" dirty="0"/>
              <a:t>align market positions in the countries in which the firm operates</a:t>
            </a:r>
            <a:endParaRPr lang="en-GB" sz="3200" i="1" dirty="0"/>
          </a:p>
          <a:p>
            <a:pPr marL="1140460" lvl="1" indent="-540385" algn="l">
              <a:buFont typeface="Arial" panose="020B0604020202020204" pitchFamily="34" charset="0"/>
              <a:buChar char="•"/>
            </a:pPr>
            <a:r>
              <a:rPr lang="en-GB" sz="3200" dirty="0"/>
              <a:t>Dealing with cross-border customers</a:t>
            </a:r>
            <a:endParaRPr lang="en-GB" sz="3200" dirty="0"/>
          </a:p>
          <a:p>
            <a:pPr marL="1140460" lvl="1" indent="-540385" algn="l">
              <a:buFont typeface="Arial" panose="020B0604020202020204" pitchFamily="34" charset="0"/>
              <a:buChar char="•"/>
            </a:pPr>
            <a:r>
              <a:rPr lang="en-GB" sz="3200" dirty="0"/>
              <a:t>Dealing with cross-border competition</a:t>
            </a:r>
            <a:endParaRPr lang="en-GB" sz="3200" dirty="0"/>
          </a:p>
          <a:p>
            <a:pPr marL="1140460" lvl="1" indent="-540385" algn="l">
              <a:buFont typeface="Arial" panose="020B0604020202020204" pitchFamily="34" charset="0"/>
              <a:buChar char="•"/>
            </a:pPr>
            <a:endParaRPr lang="en-GB" sz="3200" dirty="0"/>
          </a:p>
          <a:p>
            <a:pPr marL="540385" indent="-540385">
              <a:buFont typeface="Arial" panose="020B0604020202020204" pitchFamily="34" charset="0"/>
              <a:buChar char="•"/>
            </a:pPr>
            <a:r>
              <a:rPr lang="en-GB" sz="3200" b="1" i="1" dirty="0"/>
              <a:t>Synergy by integrating activities</a:t>
            </a:r>
            <a:r>
              <a:rPr lang="en-GB" sz="3200" b="1" dirty="0"/>
              <a:t> </a:t>
            </a:r>
            <a:r>
              <a:rPr lang="en-GB" sz="3200" dirty="0"/>
              <a:t>– integrating the value-creating processes across borders to realise economies of scale and take advantage of specific competitive advantages of each nation</a:t>
            </a:r>
            <a:endParaRPr lang="en-GB" sz="3200" i="1" dirty="0"/>
          </a:p>
          <a:p>
            <a:pPr marL="1140460" lvl="1" indent="-540385" algn="l">
              <a:buFont typeface="Arial" panose="020B0604020202020204" pitchFamily="34" charset="0"/>
              <a:buChar char="•"/>
            </a:pPr>
            <a:r>
              <a:rPr lang="en-GB" sz="3200" dirty="0"/>
              <a:t>Reaping scale advantages</a:t>
            </a:r>
            <a:endParaRPr lang="en-GB" sz="3200" dirty="0"/>
          </a:p>
          <a:p>
            <a:pPr marL="1140460" lvl="1" indent="-540385" algn="l">
              <a:buFont typeface="Arial" panose="020B0604020202020204" pitchFamily="34" charset="0"/>
              <a:buChar char="•"/>
            </a:pPr>
            <a:r>
              <a:rPr lang="en-GB" sz="3200" dirty="0"/>
              <a:t>Reaping location advantages</a:t>
            </a:r>
            <a:endParaRPr lang="en-GB" sz="3200" dirty="0"/>
          </a:p>
          <a:p>
            <a:pPr marL="1140460" lvl="1" indent="-540385" algn="l">
              <a:buFont typeface="Arial" panose="020B0604020202020204" pitchFamily="34" charset="0"/>
              <a:buChar char="•"/>
            </a:pPr>
            <a:endParaRPr lang="en-GB" sz="3200" dirty="0"/>
          </a:p>
          <a:p>
            <a:pPr marL="540385" indent="-540385">
              <a:buFont typeface="Arial" panose="020B0604020202020204" pitchFamily="34" charset="0"/>
              <a:buChar char="•"/>
            </a:pPr>
            <a:r>
              <a:rPr lang="en-GB" sz="3200" b="1" i="1" dirty="0"/>
              <a:t>Synergy by leveraging resources – sharing resources across national markets</a:t>
            </a:r>
            <a:endParaRPr lang="en-GB" sz="3200" b="1" i="1" dirty="0"/>
          </a:p>
          <a:p>
            <a:pPr marL="1140460" lvl="1" indent="-540385" algn="l">
              <a:buFont typeface="Arial" panose="020B0604020202020204" pitchFamily="34" charset="0"/>
              <a:buChar char="•"/>
            </a:pPr>
            <a:r>
              <a:rPr lang="en-GB" sz="3200" dirty="0"/>
              <a:t>Achieving resource reallocation</a:t>
            </a:r>
            <a:endParaRPr lang="en-GB" sz="3200" dirty="0"/>
          </a:p>
          <a:p>
            <a:pPr marL="1140460" lvl="1" indent="-540385" algn="l">
              <a:buFont typeface="Arial" panose="020B0604020202020204" pitchFamily="34" charset="0"/>
              <a:buChar char="•"/>
            </a:pPr>
            <a:r>
              <a:rPr lang="en-GB" sz="3200" dirty="0"/>
              <a:t>Achieving resource replication</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1000"/>
                                        <p:tgtEl>
                                          <p:spTgt spid="13">
                                            <p:txEl>
                                              <p:pRg st="2" end="2"/>
                                            </p:txEl>
                                          </p:spTgt>
                                        </p:tgtEl>
                                      </p:cBhvr>
                                    </p:animEffect>
                                    <p:anim calcmode="lin" valueType="num">
                                      <p:cBhvr>
                                        <p:cTn id="18"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fade">
                                      <p:cBhvr>
                                        <p:cTn id="24" dur="1000"/>
                                        <p:tgtEl>
                                          <p:spTgt spid="13">
                                            <p:txEl>
                                              <p:pRg st="4" end="4"/>
                                            </p:txEl>
                                          </p:spTgt>
                                        </p:tgtEl>
                                      </p:cBhvr>
                                    </p:animEffect>
                                    <p:anim calcmode="lin" valueType="num">
                                      <p:cBhvr>
                                        <p:cTn id="2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animEffect transition="in" filter="fade">
                                      <p:cBhvr>
                                        <p:cTn id="29" dur="1000"/>
                                        <p:tgtEl>
                                          <p:spTgt spid="13">
                                            <p:txEl>
                                              <p:pRg st="5" end="5"/>
                                            </p:txEl>
                                          </p:spTgt>
                                        </p:tgtEl>
                                      </p:cBhvr>
                                    </p:animEffect>
                                    <p:anim calcmode="lin" valueType="num">
                                      <p:cBhvr>
                                        <p:cTn id="30"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xEl>
                                              <p:pRg st="6" end="6"/>
                                            </p:txEl>
                                          </p:spTgt>
                                        </p:tgtEl>
                                        <p:attrNameLst>
                                          <p:attrName>style.visibility</p:attrName>
                                        </p:attrNameLst>
                                      </p:cBhvr>
                                      <p:to>
                                        <p:strVal val="visible"/>
                                      </p:to>
                                    </p:set>
                                    <p:animEffect transition="in" filter="fade">
                                      <p:cBhvr>
                                        <p:cTn id="34" dur="1000"/>
                                        <p:tgtEl>
                                          <p:spTgt spid="13">
                                            <p:txEl>
                                              <p:pRg st="6" end="6"/>
                                            </p:txEl>
                                          </p:spTgt>
                                        </p:tgtEl>
                                      </p:cBhvr>
                                    </p:animEffect>
                                    <p:anim calcmode="lin" valueType="num">
                                      <p:cBhvr>
                                        <p:cTn id="35"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Effect transition="in" filter="fade">
                                      <p:cBhvr>
                                        <p:cTn id="41" dur="1000"/>
                                        <p:tgtEl>
                                          <p:spTgt spid="13">
                                            <p:txEl>
                                              <p:pRg st="8" end="8"/>
                                            </p:txEl>
                                          </p:spTgt>
                                        </p:tgtEl>
                                      </p:cBhvr>
                                    </p:animEffect>
                                    <p:anim calcmode="lin" valueType="num">
                                      <p:cBhvr>
                                        <p:cTn id="42"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xEl>
                                              <p:pRg st="9" end="9"/>
                                            </p:txEl>
                                          </p:spTgt>
                                        </p:tgtEl>
                                        <p:attrNameLst>
                                          <p:attrName>style.visibility</p:attrName>
                                        </p:attrNameLst>
                                      </p:cBhvr>
                                      <p:to>
                                        <p:strVal val="visible"/>
                                      </p:to>
                                    </p:set>
                                    <p:animEffect transition="in" filter="fade">
                                      <p:cBhvr>
                                        <p:cTn id="46" dur="1000"/>
                                        <p:tgtEl>
                                          <p:spTgt spid="13">
                                            <p:txEl>
                                              <p:pRg st="9" end="9"/>
                                            </p:txEl>
                                          </p:spTgt>
                                        </p:tgtEl>
                                      </p:cBhvr>
                                    </p:animEffect>
                                    <p:anim calcmode="lin" valueType="num">
                                      <p:cBhvr>
                                        <p:cTn id="47"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13">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xEl>
                                              <p:pRg st="10" end="10"/>
                                            </p:txEl>
                                          </p:spTgt>
                                        </p:tgtEl>
                                        <p:attrNameLst>
                                          <p:attrName>style.visibility</p:attrName>
                                        </p:attrNameLst>
                                      </p:cBhvr>
                                      <p:to>
                                        <p:strVal val="visible"/>
                                      </p:to>
                                    </p:set>
                                    <p:animEffect transition="in" filter="fade">
                                      <p:cBhvr>
                                        <p:cTn id="51" dur="1000"/>
                                        <p:tgtEl>
                                          <p:spTgt spid="13">
                                            <p:txEl>
                                              <p:pRg st="10" end="10"/>
                                            </p:txEl>
                                          </p:spTgt>
                                        </p:tgtEl>
                                      </p:cBhvr>
                                    </p:animEffect>
                                    <p:anim calcmode="lin" valueType="num">
                                      <p:cBhvr>
                                        <p:cTn id="52"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1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400" dirty="0"/>
              <a:t>Mergers, Acquisitions and Alliances</a:t>
            </a:r>
            <a:endParaRPr lang="en-GB" sz="4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9196" y="671059"/>
            <a:ext cx="16284808" cy="567191"/>
          </a:xfrm>
        </p:spPr>
        <p:txBody>
          <a:bodyPr/>
          <a:lstStyle/>
          <a:p>
            <a:r>
              <a:rPr lang="en-GB" dirty="0"/>
              <a:t>A Career Experience of Mergers, Acquisitions and Alliances</a:t>
            </a:r>
            <a:endParaRPr lang="en-GB" dirty="0"/>
          </a:p>
        </p:txBody>
      </p:sp>
      <p:sp>
        <p:nvSpPr>
          <p:cNvPr id="3" name="Subtitle 2"/>
          <p:cNvSpPr>
            <a:spLocks noGrp="1"/>
          </p:cNvSpPr>
          <p:nvPr>
            <p:ph type="subTitle" idx="1"/>
          </p:nvPr>
        </p:nvSpPr>
        <p:spPr>
          <a:xfrm>
            <a:off x="1001596" y="1928923"/>
            <a:ext cx="16284808" cy="7688606"/>
          </a:xfrm>
        </p:spPr>
        <p:txBody>
          <a:bodyPr>
            <a:normAutofit fontScale="85000" lnSpcReduction="20000"/>
          </a:bodyPr>
          <a:lstStyle/>
          <a:p>
            <a:r>
              <a:rPr lang="en-GB" b="1" dirty="0" err="1">
                <a:latin typeface="+mn-lt"/>
              </a:rPr>
              <a:t>Hoskyns</a:t>
            </a:r>
            <a:r>
              <a:rPr lang="en-GB" b="1" dirty="0">
                <a:latin typeface="+mn-lt"/>
              </a:rPr>
              <a:t> – 1990’s</a:t>
            </a:r>
            <a:endParaRPr lang="en-GB" b="1" dirty="0">
              <a:latin typeface="+mn-lt"/>
            </a:endParaRPr>
          </a:p>
          <a:p>
            <a:pPr marL="1143000" lvl="1" indent="-457200" algn="l">
              <a:buFont typeface="Arial" panose="020B0604020202020204" pitchFamily="34" charset="0"/>
              <a:buChar char="•"/>
            </a:pPr>
            <a:r>
              <a:rPr lang="en-GB" dirty="0"/>
              <a:t>Acquired by Plessey</a:t>
            </a:r>
            <a:endParaRPr lang="en-GB" dirty="0"/>
          </a:p>
          <a:p>
            <a:pPr marL="1143000" lvl="1" indent="-457200" algn="l">
              <a:buFont typeface="Arial" panose="020B0604020202020204" pitchFamily="34" charset="0"/>
              <a:buChar char="•"/>
            </a:pPr>
            <a:r>
              <a:rPr lang="en-GB" dirty="0"/>
              <a:t>Acquired by </a:t>
            </a:r>
            <a:r>
              <a:rPr lang="en-GB" dirty="0" err="1"/>
              <a:t>Debis</a:t>
            </a:r>
            <a:r>
              <a:rPr lang="en-GB" dirty="0"/>
              <a:t> System Haus</a:t>
            </a:r>
            <a:endParaRPr lang="en-GB" dirty="0"/>
          </a:p>
          <a:p>
            <a:pPr marL="1143000" lvl="1" indent="-457200" algn="l">
              <a:buFont typeface="Arial" panose="020B0604020202020204" pitchFamily="34" charset="0"/>
              <a:buChar char="•"/>
            </a:pPr>
            <a:r>
              <a:rPr lang="en-GB" dirty="0"/>
              <a:t>Acquired by </a:t>
            </a:r>
            <a:r>
              <a:rPr lang="en-GB" b="1" dirty="0"/>
              <a:t>Capgemini</a:t>
            </a:r>
            <a:endParaRPr lang="en-GB" b="1" dirty="0"/>
          </a:p>
          <a:p>
            <a:pPr marL="1143000" lvl="1" indent="-457200" algn="l">
              <a:buFont typeface="Arial" panose="020B0604020202020204" pitchFamily="34" charset="0"/>
              <a:buChar char="•"/>
            </a:pPr>
            <a:r>
              <a:rPr lang="en-GB" dirty="0"/>
              <a:t>Alliance with a parking services firm to develop BPO business in decriminalised parking enforcement for Local authorities</a:t>
            </a:r>
            <a:endParaRPr lang="en-GB" dirty="0"/>
          </a:p>
          <a:p>
            <a:r>
              <a:rPr lang="en-GB" b="1" dirty="0">
                <a:latin typeface="+mn-lt"/>
              </a:rPr>
              <a:t>EDS</a:t>
            </a:r>
            <a:endParaRPr lang="en-GB" b="1" dirty="0">
              <a:latin typeface="+mn-lt"/>
            </a:endParaRPr>
          </a:p>
          <a:p>
            <a:pPr marL="1143000" lvl="1" indent="-457200" algn="l">
              <a:buFont typeface="Arial" panose="020B0604020202020204" pitchFamily="34" charset="0"/>
              <a:buChar char="•"/>
            </a:pPr>
            <a:r>
              <a:rPr lang="en-GB" dirty="0"/>
              <a:t>Acquired by GM – we all drove GM cars!</a:t>
            </a:r>
            <a:endParaRPr lang="en-GB" dirty="0"/>
          </a:p>
          <a:p>
            <a:pPr marL="1143000" lvl="1" indent="-457200" algn="l">
              <a:buFont typeface="Arial" panose="020B0604020202020204" pitchFamily="34" charset="0"/>
              <a:buChar char="•"/>
            </a:pPr>
            <a:r>
              <a:rPr lang="en-GB" dirty="0"/>
              <a:t>Acquisition due diligence for a services firm in Local Government IT services</a:t>
            </a:r>
            <a:endParaRPr lang="en-GB" dirty="0"/>
          </a:p>
          <a:p>
            <a:pPr marL="1143000" lvl="1" indent="-457200" algn="l">
              <a:buFont typeface="Arial" panose="020B0604020202020204" pitchFamily="34" charset="0"/>
              <a:buChar char="•"/>
            </a:pPr>
            <a:r>
              <a:rPr lang="en-GB" dirty="0"/>
              <a:t>Major bids in alliance with a range of companies, including </a:t>
            </a:r>
            <a:r>
              <a:rPr lang="en-GB" dirty="0" err="1"/>
              <a:t>ATKearney</a:t>
            </a:r>
            <a:r>
              <a:rPr lang="en-GB" dirty="0"/>
              <a:t>, PwC, IBM and Microsoft</a:t>
            </a:r>
            <a:endParaRPr lang="en-GB" dirty="0"/>
          </a:p>
          <a:p>
            <a:pPr marL="1143000" lvl="1" indent="-457200" algn="l">
              <a:buFont typeface="Arial" panose="020B0604020202020204" pitchFamily="34" charset="0"/>
              <a:buChar char="•"/>
            </a:pPr>
            <a:r>
              <a:rPr lang="en-GB" dirty="0"/>
              <a:t>TTSC Alliance</a:t>
            </a:r>
            <a:endParaRPr lang="en-GB" dirty="0"/>
          </a:p>
          <a:p>
            <a:r>
              <a:rPr lang="en-GB" b="1" dirty="0">
                <a:latin typeface="+mn-lt"/>
              </a:rPr>
              <a:t>Fujitsu</a:t>
            </a:r>
            <a:endParaRPr lang="en-GB" b="1" dirty="0">
              <a:latin typeface="+mn-lt"/>
            </a:endParaRPr>
          </a:p>
          <a:p>
            <a:pPr marL="1143000" lvl="1" indent="-457200" algn="l">
              <a:buFont typeface="Arial" panose="020B0604020202020204" pitchFamily="34" charset="0"/>
              <a:buChar char="•"/>
            </a:pPr>
            <a:r>
              <a:rPr lang="en-GB" dirty="0"/>
              <a:t>Alliance with PwC, Tata Consulting Services and IDX – major NHS bid</a:t>
            </a:r>
            <a:endParaRPr lang="en-GB" dirty="0"/>
          </a:p>
          <a:p>
            <a:pPr marL="1143000" lvl="1" indent="-457200" algn="l">
              <a:buFont typeface="Arial" panose="020B0604020202020204" pitchFamily="34" charset="0"/>
              <a:buChar char="•"/>
            </a:pPr>
            <a:r>
              <a:rPr lang="en-GB" dirty="0"/>
              <a:t>Alliance with Zensar Technologies for a BOT contract for an IT service centre in Pune</a:t>
            </a:r>
            <a:endParaRPr lang="en-GB" dirty="0"/>
          </a:p>
          <a:p>
            <a:r>
              <a:rPr lang="en-GB" b="1" dirty="0">
                <a:latin typeface="+mn-lt"/>
              </a:rPr>
              <a:t>EDS</a:t>
            </a:r>
            <a:endParaRPr lang="en-GB" b="1" dirty="0">
              <a:latin typeface="+mn-lt"/>
            </a:endParaRPr>
          </a:p>
          <a:p>
            <a:pPr marL="1143000" lvl="1" indent="-457200" algn="l">
              <a:buFont typeface="Arial" panose="020B0604020202020204" pitchFamily="34" charset="0"/>
              <a:buChar char="•"/>
            </a:pPr>
            <a:r>
              <a:rPr lang="en-GB" dirty="0"/>
              <a:t>Alliance bid for the National Identity Card</a:t>
            </a:r>
            <a:endParaRPr lang="en-GB" dirty="0"/>
          </a:p>
          <a:p>
            <a:pPr marL="1143000" lvl="1" indent="-457200" algn="l">
              <a:buFont typeface="Arial" panose="020B0604020202020204" pitchFamily="34" charset="0"/>
              <a:buChar char="•"/>
            </a:pPr>
            <a:r>
              <a:rPr lang="en-GB" dirty="0"/>
              <a:t>Oyster Card – EDS, ICL (Fujitsu), Cubic, </a:t>
            </a:r>
            <a:r>
              <a:rPr lang="en-GB" dirty="0" err="1"/>
              <a:t>WSAtkins</a:t>
            </a:r>
            <a:endParaRPr lang="en-GB" dirty="0"/>
          </a:p>
          <a:p>
            <a:pPr marL="1143000" lvl="1" indent="-457200" algn="l">
              <a:buFont typeface="Arial" panose="020B0604020202020204" pitchFamily="34" charset="0"/>
              <a:buChar char="•"/>
            </a:pPr>
            <a:r>
              <a:rPr lang="en-GB" dirty="0"/>
              <a:t>acquired by HP</a:t>
            </a:r>
            <a:endParaRPr lang="en-GB" dirty="0"/>
          </a:p>
          <a:p>
            <a:r>
              <a:rPr lang="en-GB" b="1" dirty="0">
                <a:latin typeface="+mn-lt"/>
              </a:rPr>
              <a:t>TPI </a:t>
            </a:r>
            <a:r>
              <a:rPr lang="en-GB" dirty="0">
                <a:latin typeface="+mn-lt"/>
              </a:rPr>
              <a:t>– acquired by ISG and merged with Compass</a:t>
            </a:r>
            <a:endParaRPr lang="en-GB" dirty="0">
              <a:latin typeface="+mn-lt"/>
            </a:endParaRPr>
          </a:p>
          <a:p>
            <a:r>
              <a:rPr lang="en-GB" b="1" dirty="0">
                <a:latin typeface="+mn-lt"/>
              </a:rPr>
              <a:t>BPP University </a:t>
            </a:r>
            <a:r>
              <a:rPr lang="en-GB" dirty="0">
                <a:latin typeface="+mn-lt"/>
              </a:rPr>
              <a:t>– acquired by US firm Apollo Global Inc</a:t>
            </a:r>
            <a:endParaRPr lang="en-GB" dirty="0"/>
          </a:p>
          <a:p>
            <a:pPr lvl="1" algn="l"/>
            <a:endParaRPr lang="en-GB" dirty="0"/>
          </a:p>
          <a:p>
            <a:pPr lvl="1" algn="l"/>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xEl>
                                              <p:pRg st="13" end="13"/>
                                            </p:txEl>
                                          </p:spTgt>
                                        </p:tgtEl>
                                        <p:attrNameLst>
                                          <p:attrName>style.visibility</p:attrName>
                                        </p:attrNameLst>
                                      </p:cBhvr>
                                      <p:to>
                                        <p:strVal val="visible"/>
                                      </p:to>
                                    </p:set>
                                    <p:animEffect transition="in" filter="fade">
                                      <p:cBhvr>
                                        <p:cTn id="78" dur="1000"/>
                                        <p:tgtEl>
                                          <p:spTgt spid="3">
                                            <p:txEl>
                                              <p:pRg st="13" end="13"/>
                                            </p:txEl>
                                          </p:spTgt>
                                        </p:tgtEl>
                                      </p:cBhvr>
                                    </p:animEffect>
                                    <p:anim calcmode="lin" valueType="num">
                                      <p:cBhvr>
                                        <p:cTn id="7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
                                            <p:txEl>
                                              <p:pRg st="14" end="14"/>
                                            </p:txEl>
                                          </p:spTgt>
                                        </p:tgtEl>
                                        <p:attrNameLst>
                                          <p:attrName>style.visibility</p:attrName>
                                        </p:attrNameLst>
                                      </p:cBhvr>
                                      <p:to>
                                        <p:strVal val="visible"/>
                                      </p:to>
                                    </p:set>
                                    <p:animEffect transition="in" filter="fade">
                                      <p:cBhvr>
                                        <p:cTn id="83" dur="1000"/>
                                        <p:tgtEl>
                                          <p:spTgt spid="3">
                                            <p:txEl>
                                              <p:pRg st="14" end="14"/>
                                            </p:txEl>
                                          </p:spTgt>
                                        </p:tgtEl>
                                      </p:cBhvr>
                                    </p:animEffect>
                                    <p:anim calcmode="lin" valueType="num">
                                      <p:cBhvr>
                                        <p:cTn id="84"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
                                            <p:txEl>
                                              <p:pRg st="15" end="15"/>
                                            </p:txEl>
                                          </p:spTgt>
                                        </p:tgtEl>
                                        <p:attrNameLst>
                                          <p:attrName>style.visibility</p:attrName>
                                        </p:attrNameLst>
                                      </p:cBhvr>
                                      <p:to>
                                        <p:strVal val="visible"/>
                                      </p:to>
                                    </p:set>
                                    <p:animEffect transition="in" filter="fade">
                                      <p:cBhvr>
                                        <p:cTn id="88" dur="1000"/>
                                        <p:tgtEl>
                                          <p:spTgt spid="3">
                                            <p:txEl>
                                              <p:pRg st="15" end="15"/>
                                            </p:txEl>
                                          </p:spTgt>
                                        </p:tgtEl>
                                      </p:cBhvr>
                                    </p:animEffect>
                                    <p:anim calcmode="lin" valueType="num">
                                      <p:cBhvr>
                                        <p:cTn id="89"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
                                            <p:txEl>
                                              <p:pRg st="16" end="16"/>
                                            </p:txEl>
                                          </p:spTgt>
                                        </p:tgtEl>
                                        <p:attrNameLst>
                                          <p:attrName>style.visibility</p:attrName>
                                        </p:attrNameLst>
                                      </p:cBhvr>
                                      <p:to>
                                        <p:strVal val="visible"/>
                                      </p:to>
                                    </p:set>
                                    <p:animEffect transition="in" filter="fade">
                                      <p:cBhvr>
                                        <p:cTn id="93" dur="1000"/>
                                        <p:tgtEl>
                                          <p:spTgt spid="3">
                                            <p:txEl>
                                              <p:pRg st="16" end="16"/>
                                            </p:txEl>
                                          </p:spTgt>
                                        </p:tgtEl>
                                      </p:cBhvr>
                                    </p:animEffect>
                                    <p:anim calcmode="lin" valueType="num">
                                      <p:cBhvr>
                                        <p:cTn id="94"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5"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
                                            <p:txEl>
                                              <p:pRg st="17" end="17"/>
                                            </p:txEl>
                                          </p:spTgt>
                                        </p:tgtEl>
                                        <p:attrNameLst>
                                          <p:attrName>style.visibility</p:attrName>
                                        </p:attrNameLst>
                                      </p:cBhvr>
                                      <p:to>
                                        <p:strVal val="visible"/>
                                      </p:to>
                                    </p:set>
                                    <p:animEffect transition="in" filter="fade">
                                      <p:cBhvr>
                                        <p:cTn id="100" dur="1000"/>
                                        <p:tgtEl>
                                          <p:spTgt spid="3">
                                            <p:txEl>
                                              <p:pRg st="17" end="17"/>
                                            </p:txEl>
                                          </p:spTgt>
                                        </p:tgtEl>
                                      </p:cBhvr>
                                    </p:animEffect>
                                    <p:anim calcmode="lin" valueType="num">
                                      <p:cBhvr>
                                        <p:cTn id="101"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
                                            <p:txEl>
                                              <p:pRg st="18" end="18"/>
                                            </p:txEl>
                                          </p:spTgt>
                                        </p:tgtEl>
                                        <p:attrNameLst>
                                          <p:attrName>style.visibility</p:attrName>
                                        </p:attrNameLst>
                                      </p:cBhvr>
                                      <p:to>
                                        <p:strVal val="visible"/>
                                      </p:to>
                                    </p:set>
                                    <p:animEffect transition="in" filter="fade">
                                      <p:cBhvr>
                                        <p:cTn id="107" dur="1000"/>
                                        <p:tgtEl>
                                          <p:spTgt spid="3">
                                            <p:txEl>
                                              <p:pRg st="18" end="18"/>
                                            </p:txEl>
                                          </p:spTgt>
                                        </p:tgtEl>
                                      </p:cBhvr>
                                    </p:animEffect>
                                    <p:anim calcmode="lin" valueType="num">
                                      <p:cBhvr>
                                        <p:cTn id="108"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09" dur="1000" fill="hold"/>
                                        <p:tgtEl>
                                          <p:spTgt spid="3">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Oyster Card – </a:t>
            </a:r>
            <a:r>
              <a:rPr lang="en-GB" dirty="0" err="1"/>
              <a:t>Transys</a:t>
            </a:r>
            <a:r>
              <a:rPr lang="en-GB" dirty="0"/>
              <a:t> Ltd</a:t>
            </a:r>
            <a:endParaRPr lang="en-GB" dirty="0"/>
          </a:p>
        </p:txBody>
      </p:sp>
      <p:pic>
        <p:nvPicPr>
          <p:cNvPr id="4" name="Picture 3"/>
          <p:cNvPicPr>
            <a:picLocks noChangeAspect="1"/>
          </p:cNvPicPr>
          <p:nvPr/>
        </p:nvPicPr>
        <p:blipFill>
          <a:blip r:embed="rId1"/>
          <a:stretch>
            <a:fillRect/>
          </a:stretch>
        </p:blipFill>
        <p:spPr>
          <a:xfrm>
            <a:off x="440053" y="1917497"/>
            <a:ext cx="9166829" cy="4710092"/>
          </a:xfrm>
          <a:prstGeom prst="rect">
            <a:avLst/>
          </a:prstGeom>
        </p:spPr>
      </p:pic>
      <p:pic>
        <p:nvPicPr>
          <p:cNvPr id="6" name="Picture 5"/>
          <p:cNvPicPr>
            <a:picLocks noChangeAspect="1"/>
          </p:cNvPicPr>
          <p:nvPr/>
        </p:nvPicPr>
        <p:blipFill>
          <a:blip r:embed="rId2"/>
          <a:stretch>
            <a:fillRect/>
          </a:stretch>
        </p:blipFill>
        <p:spPr>
          <a:xfrm>
            <a:off x="12999906" y="271784"/>
            <a:ext cx="4906983" cy="9378668"/>
          </a:xfrm>
          <a:prstGeom prst="rect">
            <a:avLst/>
          </a:prstGeom>
        </p:spPr>
      </p:pic>
      <p:pic>
        <p:nvPicPr>
          <p:cNvPr id="8" name="Picture 7"/>
          <p:cNvPicPr>
            <a:picLocks noChangeAspect="1"/>
          </p:cNvPicPr>
          <p:nvPr/>
        </p:nvPicPr>
        <p:blipFill>
          <a:blip r:embed="rId3"/>
          <a:stretch>
            <a:fillRect/>
          </a:stretch>
        </p:blipFill>
        <p:spPr>
          <a:xfrm>
            <a:off x="3962266" y="5021811"/>
            <a:ext cx="8568964" cy="4952511"/>
          </a:xfrm>
          <a:prstGeom prst="rect">
            <a:avLst/>
          </a:prstGeom>
        </p:spPr>
      </p:pic>
      <p:pic>
        <p:nvPicPr>
          <p:cNvPr id="10" name="Picture 9"/>
          <p:cNvPicPr>
            <a:picLocks noChangeAspect="1"/>
          </p:cNvPicPr>
          <p:nvPr/>
        </p:nvPicPr>
        <p:blipFill>
          <a:blip r:embed="rId4"/>
          <a:stretch>
            <a:fillRect/>
          </a:stretch>
        </p:blipFill>
        <p:spPr>
          <a:xfrm>
            <a:off x="9087058" y="453136"/>
            <a:ext cx="3572374" cy="3772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200" dirty="0"/>
              <a:t>Mergers and Acquisitions</a:t>
            </a:r>
            <a:endParaRPr lang="en-GB" sz="3200" dirty="0"/>
          </a:p>
        </p:txBody>
      </p:sp>
      <p:sp>
        <p:nvSpPr>
          <p:cNvPr id="4" name="Subtitle 3"/>
          <p:cNvSpPr>
            <a:spLocks noGrp="1"/>
          </p:cNvSpPr>
          <p:nvPr>
            <p:ph type="subTitle" idx="1"/>
          </p:nvPr>
        </p:nvSpPr>
        <p:spPr/>
        <p:txBody>
          <a:bodyPr>
            <a:normAutofit/>
          </a:bodyPr>
          <a:lstStyle/>
          <a:p>
            <a:pPr algn="l">
              <a:buFont typeface="Arial" panose="020B0604020202020204" pitchFamily="34" charset="0"/>
              <a:buChar char="•"/>
            </a:pPr>
            <a:r>
              <a:rPr lang="en-US" sz="3200" b="1" i="0" dirty="0">
                <a:solidFill>
                  <a:srgbClr val="111111"/>
                </a:solidFill>
                <a:effectLst/>
                <a:latin typeface="+mn-lt"/>
              </a:rPr>
              <a:t>Mergers </a:t>
            </a:r>
            <a:r>
              <a:rPr lang="en-US" sz="3200" b="0" i="0" dirty="0">
                <a:solidFill>
                  <a:srgbClr val="111111"/>
                </a:solidFill>
                <a:effectLst/>
                <a:latin typeface="+mn-lt"/>
              </a:rPr>
              <a:t>- </a:t>
            </a:r>
            <a:r>
              <a:rPr lang="en-US" sz="3200" dirty="0">
                <a:solidFill>
                  <a:srgbClr val="222222"/>
                </a:solidFill>
                <a:latin typeface="+mn-lt"/>
              </a:rPr>
              <a:t>a</a:t>
            </a:r>
            <a:r>
              <a:rPr lang="en-US" sz="3200" b="0" i="0" dirty="0">
                <a:solidFill>
                  <a:srgbClr val="222222"/>
                </a:solidFill>
                <a:effectLst/>
                <a:latin typeface="+mn-lt"/>
              </a:rPr>
              <a:t> merger technically means that two companies and their shareholders decide and approve the combinations of both the companies. After the merger is signed between </a:t>
            </a:r>
            <a:r>
              <a:rPr lang="en-US" sz="3200" dirty="0">
                <a:solidFill>
                  <a:srgbClr val="222222"/>
                </a:solidFill>
                <a:latin typeface="+mn-lt"/>
              </a:rPr>
              <a:t>the </a:t>
            </a:r>
            <a:r>
              <a:rPr lang="en-US" sz="3200" b="0" i="0" dirty="0">
                <a:solidFill>
                  <a:srgbClr val="222222"/>
                </a:solidFill>
                <a:effectLst/>
                <a:latin typeface="+mn-lt"/>
              </a:rPr>
              <a:t>companies, they will not operate individually any longer.</a:t>
            </a:r>
            <a:endParaRPr lang="en-US" sz="3200" b="0" i="0" dirty="0">
              <a:solidFill>
                <a:srgbClr val="222222"/>
              </a:solidFill>
              <a:effectLst/>
              <a:latin typeface="+mn-lt"/>
            </a:endParaRPr>
          </a:p>
          <a:p>
            <a:pPr algn="l">
              <a:buFont typeface="Arial" panose="020B0604020202020204" pitchFamily="34" charset="0"/>
              <a:buChar char="•"/>
            </a:pPr>
            <a:endParaRPr lang="en-US" sz="3200" b="0" i="0" dirty="0">
              <a:solidFill>
                <a:srgbClr val="222222"/>
              </a:solidFill>
              <a:effectLst/>
              <a:latin typeface="+mn-lt"/>
            </a:endParaRPr>
          </a:p>
          <a:p>
            <a:pPr algn="l">
              <a:buFont typeface="Arial" panose="020B0604020202020204" pitchFamily="34" charset="0"/>
              <a:buChar char="•"/>
            </a:pPr>
            <a:r>
              <a:rPr lang="en-US" sz="3200" b="1" i="0" dirty="0">
                <a:solidFill>
                  <a:srgbClr val="111111"/>
                </a:solidFill>
                <a:effectLst/>
                <a:latin typeface="+mn-lt"/>
              </a:rPr>
              <a:t>Acquisitions</a:t>
            </a:r>
            <a:r>
              <a:rPr lang="en-US" sz="3200" b="0" i="0" dirty="0">
                <a:solidFill>
                  <a:srgbClr val="111111"/>
                </a:solidFill>
                <a:effectLst/>
                <a:latin typeface="+mn-lt"/>
              </a:rPr>
              <a:t> - </a:t>
            </a:r>
            <a:r>
              <a:rPr lang="en-US" sz="3200" b="0" i="0" dirty="0">
                <a:solidFill>
                  <a:srgbClr val="222222"/>
                </a:solidFill>
                <a:effectLst/>
                <a:latin typeface="+mn-lt"/>
              </a:rPr>
              <a:t>In an acquisition, the acquiring company takes control of the acquired company.  The acquiring company usually keeps its name, does not seemingly alter its legal system, and usually maintains its stock symbols after an acquisition of a different company. The key to success is to create value for shareholders – 2+2 = 5</a:t>
            </a:r>
            <a:endParaRPr lang="en-US" sz="3200" b="0" i="0" dirty="0">
              <a:solidFill>
                <a:srgbClr val="222222"/>
              </a:solidFill>
              <a:effectLst/>
              <a:latin typeface="+mn-lt"/>
            </a:endParaRPr>
          </a:p>
          <a:p>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200" dirty="0"/>
              <a:t>Reasons for Mergers and Acquisitions</a:t>
            </a:r>
            <a:endParaRPr lang="en-GB" sz="3200" dirty="0"/>
          </a:p>
        </p:txBody>
      </p:sp>
      <p:sp>
        <p:nvSpPr>
          <p:cNvPr id="4" name="Subtitle 3"/>
          <p:cNvSpPr>
            <a:spLocks noGrp="1"/>
          </p:cNvSpPr>
          <p:nvPr>
            <p:ph type="subTitle" idx="1"/>
          </p:nvPr>
        </p:nvSpPr>
        <p:spPr>
          <a:xfrm>
            <a:off x="1001596" y="1928923"/>
            <a:ext cx="7244333" cy="6439825"/>
          </a:xfrm>
        </p:spPr>
        <p:txBody>
          <a:bodyPr>
            <a:normAutofit fontScale="92500" lnSpcReduction="10000"/>
          </a:bodyPr>
          <a:lstStyle/>
          <a:p>
            <a:r>
              <a:rPr lang="en-US" sz="3200" dirty="0"/>
              <a:t>Buy a new product that can be leveraged by the firm’s sales and distribution capabilities e.g.  Beam Suntory bought </a:t>
            </a:r>
            <a:r>
              <a:rPr lang="en-US" sz="3200" dirty="0" err="1"/>
              <a:t>Sipsmith</a:t>
            </a:r>
            <a:r>
              <a:rPr lang="en-US" sz="3200" dirty="0"/>
              <a:t>, and Asahi Group bought Fullers Brewing and Distribution Operation</a:t>
            </a:r>
            <a:endParaRPr lang="en-US" sz="3200" dirty="0"/>
          </a:p>
          <a:p>
            <a:endParaRPr lang="en-US" sz="3200" dirty="0"/>
          </a:p>
          <a:p>
            <a:r>
              <a:rPr lang="en-US" sz="3200" dirty="0"/>
              <a:t>Buying distribution in new markets – Just Eat and </a:t>
            </a:r>
            <a:r>
              <a:rPr lang="en-US" sz="3200" dirty="0" err="1"/>
              <a:t>Grubhub</a:t>
            </a:r>
            <a:r>
              <a:rPr lang="en-US" sz="3200" dirty="0"/>
              <a:t> (US) = $7.3bn</a:t>
            </a:r>
            <a:endParaRPr lang="en-US" sz="3200" dirty="0"/>
          </a:p>
          <a:p>
            <a:endParaRPr lang="en-US" sz="3200" dirty="0"/>
          </a:p>
          <a:p>
            <a:r>
              <a:rPr lang="en-US" sz="3200" dirty="0"/>
              <a:t>Acquiring capabilities – Tesla, Cisco, Google. Microsoft</a:t>
            </a:r>
            <a:endParaRPr lang="en-US" sz="3200" dirty="0"/>
          </a:p>
          <a:p>
            <a:endParaRPr lang="en-US" sz="3200" dirty="0"/>
          </a:p>
          <a:p>
            <a:r>
              <a:rPr lang="en-US" sz="3200" dirty="0"/>
              <a:t>Diversification – Uber and Postmates, Alphabet</a:t>
            </a:r>
            <a:endParaRPr lang="en-GB" sz="3200" dirty="0"/>
          </a:p>
        </p:txBody>
      </p:sp>
      <p:pic>
        <p:nvPicPr>
          <p:cNvPr id="5" name="Picture 4"/>
          <p:cNvPicPr>
            <a:picLocks noChangeAspect="1"/>
          </p:cNvPicPr>
          <p:nvPr/>
        </p:nvPicPr>
        <p:blipFill>
          <a:blip r:embed="rId1"/>
          <a:stretch>
            <a:fillRect/>
          </a:stretch>
        </p:blipFill>
        <p:spPr>
          <a:xfrm>
            <a:off x="8754996" y="900439"/>
            <a:ext cx="9119588" cy="8887307"/>
          </a:xfrm>
          <a:prstGeom prst="rect">
            <a:avLst/>
          </a:prstGeom>
          <a:ln>
            <a:solidFill>
              <a:srgbClr val="002060"/>
            </a:solidFill>
          </a:ln>
        </p:spPr>
      </p:pic>
      <p:pic>
        <p:nvPicPr>
          <p:cNvPr id="7" name="Picture 6"/>
          <p:cNvPicPr>
            <a:picLocks noChangeAspect="1"/>
          </p:cNvPicPr>
          <p:nvPr/>
        </p:nvPicPr>
        <p:blipFill>
          <a:blip r:embed="rId2"/>
          <a:stretch>
            <a:fillRect/>
          </a:stretch>
        </p:blipFill>
        <p:spPr>
          <a:xfrm>
            <a:off x="12063999" y="212013"/>
            <a:ext cx="5930171" cy="8887307"/>
          </a:xfrm>
          <a:prstGeom prst="rect">
            <a:avLst/>
          </a:prstGeom>
          <a:ln>
            <a:solidFill>
              <a:srgbClr val="00206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t>Module Overview</a:t>
            </a:r>
            <a:endParaRPr lang="en-GB" dirty="0"/>
          </a:p>
        </p:txBody>
      </p:sp>
      <p:grpSp>
        <p:nvGrpSpPr>
          <p:cNvPr id="3" name="Group 2"/>
          <p:cNvGrpSpPr/>
          <p:nvPr/>
        </p:nvGrpSpPr>
        <p:grpSpPr>
          <a:xfrm>
            <a:off x="3419684" y="758943"/>
            <a:ext cx="13904357" cy="9304565"/>
            <a:chOff x="-153909" y="1324572"/>
            <a:chExt cx="8537418" cy="5024593"/>
          </a:xfrm>
        </p:grpSpPr>
        <p:graphicFrame>
          <p:nvGraphicFramePr>
            <p:cNvPr id="8" name="Diagram 7"/>
            <p:cNvGraphicFramePr/>
            <p:nvPr/>
          </p:nvGraphicFramePr>
          <p:xfrm>
            <a:off x="-153909" y="1324572"/>
            <a:ext cx="8537418" cy="435195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Arrow: Right 1"/>
            <p:cNvSpPr/>
            <p:nvPr/>
          </p:nvSpPr>
          <p:spPr>
            <a:xfrm>
              <a:off x="217282" y="5355579"/>
              <a:ext cx="6917647" cy="993586"/>
            </a:xfrm>
            <a:prstGeom prst="rightArrow">
              <a:avLst/>
            </a:prstGeom>
            <a:solidFill>
              <a:schemeClr val="accent5">
                <a:lumMod val="25000"/>
                <a:lumOff val="7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81" tIns="68591" rIns="137181" bIns="68591" numCol="1" spcCol="0" rtlCol="0" fromWordArt="0" anchor="ctr" anchorCtr="0" forceAA="0" compatLnSpc="1">
              <a:noAutofit/>
            </a:bodyPr>
            <a:lstStyle/>
            <a:p>
              <a:pPr algn="ctr"/>
              <a:r>
                <a:rPr lang="en-GB" sz="3600" dirty="0">
                  <a:ln w="0"/>
                  <a:solidFill>
                    <a:schemeClr val="tx1"/>
                  </a:solidFill>
                  <a:effectLst>
                    <a:outerShdw blurRad="38100" dist="19050" dir="2700000" algn="tl" rotWithShape="0">
                      <a:schemeClr val="dk1">
                        <a:alpha val="40000"/>
                      </a:schemeClr>
                    </a:outerShdw>
                  </a:effectLst>
                </a:rPr>
                <a:t>Business Simulation – </a:t>
              </a:r>
              <a:r>
                <a:rPr lang="en-GB" sz="3600" dirty="0" err="1">
                  <a:ln w="0"/>
                  <a:solidFill>
                    <a:schemeClr val="tx1"/>
                  </a:solidFill>
                  <a:effectLst>
                    <a:outerShdw blurRad="38100" dist="19050" dir="2700000" algn="tl" rotWithShape="0">
                      <a:schemeClr val="dk1">
                        <a:alpha val="40000"/>
                      </a:schemeClr>
                    </a:outerShdw>
                  </a:effectLst>
                </a:rPr>
                <a:t>Cesim</a:t>
              </a:r>
              <a:r>
                <a:rPr lang="en-GB" sz="3600" dirty="0">
                  <a:ln w="0"/>
                  <a:solidFill>
                    <a:schemeClr val="tx1"/>
                  </a:solidFill>
                  <a:effectLst>
                    <a:outerShdw blurRad="38100" dist="19050" dir="2700000" algn="tl" rotWithShape="0">
                      <a:schemeClr val="dk1">
                        <a:alpha val="40000"/>
                      </a:schemeClr>
                    </a:outerShdw>
                  </a:effectLst>
                </a:rPr>
                <a:t> Global Challenge</a:t>
              </a:r>
              <a:endParaRPr lang="en-GB" sz="3600" dirty="0">
                <a:ln w="0"/>
                <a:solidFill>
                  <a:schemeClr val="tx1"/>
                </a:solidFill>
                <a:effectLst>
                  <a:outerShdw blurRad="38100" dist="19050" dir="2700000" algn="tl" rotWithShape="0">
                    <a:schemeClr val="dk1">
                      <a:alpha val="40000"/>
                    </a:schemeClr>
                  </a:outerShdw>
                </a:effectLs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The Paradox Of Responsiveness And Synergy</a:t>
            </a:r>
            <a:endParaRPr lang="en-GB" sz="3200" dirty="0"/>
          </a:p>
        </p:txBody>
      </p:sp>
      <p:sp>
        <p:nvSpPr>
          <p:cNvPr id="3" name="Content Placeholder 2"/>
          <p:cNvSpPr>
            <a:spLocks noGrp="1"/>
          </p:cNvSpPr>
          <p:nvPr>
            <p:ph type="subTitle" idx="1"/>
          </p:nvPr>
        </p:nvSpPr>
        <p:spPr>
          <a:xfrm>
            <a:off x="1029600" y="2159999"/>
            <a:ext cx="16310250" cy="7173703"/>
          </a:xfrm>
        </p:spPr>
        <p:txBody>
          <a:bodyPr>
            <a:normAutofit lnSpcReduction="10000"/>
          </a:bodyPr>
          <a:lstStyle/>
          <a:p>
            <a:pPr marL="457200" indent="-457200">
              <a:buFont typeface="Arial" panose="020B0604020202020204" pitchFamily="34" charset="0"/>
              <a:buChar char="•"/>
            </a:pPr>
            <a:r>
              <a:rPr lang="en-GB" sz="3200" b="1" dirty="0"/>
              <a:t>Synergy by leveraging resources </a:t>
            </a:r>
            <a:r>
              <a:rPr lang="en-GB" sz="3200" dirty="0"/>
              <a:t>– two or more businesses are related if their resources can be productively shared:</a:t>
            </a:r>
            <a:endParaRPr lang="en-GB" sz="3200" dirty="0"/>
          </a:p>
          <a:p>
            <a:pPr marL="1143000" lvl="1" indent="-457200" algn="l">
              <a:buFont typeface="Arial" panose="020B0604020202020204" pitchFamily="34" charset="0"/>
              <a:buChar char="•"/>
            </a:pPr>
            <a:r>
              <a:rPr lang="en-GB" sz="3200" b="1" dirty="0"/>
              <a:t>Resource reallocation </a:t>
            </a:r>
            <a:r>
              <a:rPr lang="en-GB" sz="3200" dirty="0"/>
              <a:t>– resources can be transferred to other SBUs where better use can be made of them e.g. money and personnel</a:t>
            </a:r>
            <a:endParaRPr lang="en-GB" sz="3200" dirty="0"/>
          </a:p>
          <a:p>
            <a:pPr marL="1143000" lvl="1" indent="-457200" algn="l">
              <a:buFont typeface="Arial" panose="020B0604020202020204" pitchFamily="34" charset="0"/>
              <a:buChar char="•"/>
            </a:pPr>
            <a:r>
              <a:rPr lang="en-GB" sz="3200" b="1" dirty="0"/>
              <a:t>Resource replication </a:t>
            </a:r>
            <a:r>
              <a:rPr lang="en-GB" sz="3200" dirty="0"/>
              <a:t>– intangible resources can be copied from one business unit to another, e.g. knowledge and capabilities copied and reused in other business units</a:t>
            </a:r>
            <a:endParaRPr lang="en-GB" sz="3200" dirty="0"/>
          </a:p>
          <a:p>
            <a:pPr marL="538480" lvl="1" indent="-538480" algn="l">
              <a:buFont typeface="Arial" panose="020B0604020202020204" pitchFamily="34" charset="0"/>
              <a:buChar char="•"/>
            </a:pPr>
            <a:r>
              <a:rPr lang="en-GB" sz="3200" b="1" dirty="0"/>
              <a:t>Synergy by aligning positions </a:t>
            </a:r>
            <a:r>
              <a:rPr lang="en-GB" sz="3200" dirty="0"/>
              <a:t>– Improving bargaining position - offer a broad package of related products</a:t>
            </a:r>
            <a:endParaRPr lang="en-GB" sz="3200" dirty="0"/>
          </a:p>
          <a:p>
            <a:pPr marL="1138555" lvl="2" indent="-538480" algn="l">
              <a:buFont typeface="Arial" panose="020B0604020202020204" pitchFamily="34" charset="0"/>
              <a:buChar char="•"/>
            </a:pPr>
            <a:r>
              <a:rPr lang="en-GB" sz="3200" dirty="0"/>
              <a:t>Improving competitive position – coordination of product offerings prevent SBUs from fighting amongst one another</a:t>
            </a:r>
            <a:endParaRPr lang="en-GB" sz="3200" dirty="0"/>
          </a:p>
          <a:p>
            <a:pPr marL="1138555" lvl="2" indent="-538480" algn="l">
              <a:buFont typeface="Arial" panose="020B0604020202020204" pitchFamily="34" charset="0"/>
              <a:buChar char="•"/>
            </a:pPr>
            <a:endParaRPr lang="en-GB" sz="3200" dirty="0"/>
          </a:p>
          <a:p>
            <a:pPr marL="538480" lvl="2" indent="-538480" algn="l">
              <a:buFont typeface="Arial" panose="020B0604020202020204" pitchFamily="34" charset="0"/>
              <a:buChar char="•"/>
            </a:pPr>
            <a:r>
              <a:rPr lang="en-GB" sz="3200" b="1" dirty="0"/>
              <a:t>Synergy by integrating value chain activities </a:t>
            </a:r>
            <a:r>
              <a:rPr lang="en-GB" sz="3200" dirty="0"/>
              <a:t>– </a:t>
            </a:r>
            <a:endParaRPr lang="en-GB" sz="3200" dirty="0"/>
          </a:p>
          <a:p>
            <a:pPr marL="1224280" lvl="3" indent="-538480" algn="l">
              <a:buFont typeface="Arial" panose="020B0604020202020204" pitchFamily="34" charset="0"/>
              <a:buChar char="•"/>
            </a:pPr>
            <a:r>
              <a:rPr lang="en-GB" sz="3200" dirty="0"/>
              <a:t>Sharing value-adding activities</a:t>
            </a:r>
            <a:endParaRPr lang="en-GB" sz="3200" dirty="0"/>
          </a:p>
          <a:p>
            <a:pPr marL="1224280" lvl="3" indent="-538480" algn="l">
              <a:buFont typeface="Arial" panose="020B0604020202020204" pitchFamily="34" charset="0"/>
              <a:buChar char="•"/>
            </a:pPr>
            <a:r>
              <a:rPr lang="en-GB" sz="3200" dirty="0"/>
              <a:t>Linking value-adding activities</a:t>
            </a:r>
            <a:endParaRPr lang="en-GB" sz="3200" dirty="0"/>
          </a:p>
          <a:p>
            <a:pPr marL="1138555" lvl="2" indent="-538480" algn="l">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b="1" i="0" dirty="0">
                <a:solidFill>
                  <a:srgbClr val="333333"/>
                </a:solidFill>
                <a:effectLst/>
                <a:latin typeface="+mn-lt"/>
              </a:rPr>
              <a:t>Why UK Discount Retailer Primark Should Spinoff To Unleash Real Value For Investors</a:t>
            </a:r>
            <a:endParaRPr lang="en-GB" dirty="0">
              <a:latin typeface="+mn-lt"/>
            </a:endParaRPr>
          </a:p>
        </p:txBody>
      </p:sp>
      <p:pic>
        <p:nvPicPr>
          <p:cNvPr id="5" name="Picture 4"/>
          <p:cNvPicPr>
            <a:picLocks noChangeAspect="1"/>
          </p:cNvPicPr>
          <p:nvPr/>
        </p:nvPicPr>
        <p:blipFill>
          <a:blip r:embed="rId1"/>
          <a:stretch>
            <a:fillRect/>
          </a:stretch>
        </p:blipFill>
        <p:spPr>
          <a:xfrm>
            <a:off x="4720495" y="1659532"/>
            <a:ext cx="7462393" cy="8167046"/>
          </a:xfrm>
          <a:prstGeom prst="rect">
            <a:avLst/>
          </a:prstGeom>
        </p:spPr>
      </p:pic>
      <p:sp>
        <p:nvSpPr>
          <p:cNvPr id="6" name="TextBox 5"/>
          <p:cNvSpPr txBox="1"/>
          <p:nvPr/>
        </p:nvSpPr>
        <p:spPr>
          <a:xfrm>
            <a:off x="789182" y="9889319"/>
            <a:ext cx="6670416" cy="261610"/>
          </a:xfrm>
          <a:prstGeom prst="rect">
            <a:avLst/>
          </a:prstGeom>
          <a:noFill/>
        </p:spPr>
        <p:txBody>
          <a:bodyPr wrap="none" rtlCol="0">
            <a:spAutoFit/>
          </a:bodyPr>
          <a:lstStyle/>
          <a:p>
            <a:r>
              <a:rPr lang="en-GB" sz="1100" dirty="0"/>
              <a:t>https://www.forbes.com/sites/jimosman/2019/10/15/discount-retailer-primark-spin-off/?sh=2a8ce1d23f83</a:t>
            </a:r>
            <a:endParaRPr lang="en-GB"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marL="2540" indent="24130"/>
            <a:r>
              <a:rPr lang="en-GB" dirty="0"/>
              <a:t>Forms Of Multi-business</a:t>
            </a:r>
            <a:br>
              <a:rPr lang="en-GB" dirty="0"/>
            </a:br>
            <a:r>
              <a:rPr lang="en-GB" dirty="0"/>
              <a:t> Synergy</a:t>
            </a:r>
            <a:endParaRPr lang="en-GB" dirty="0"/>
          </a:p>
        </p:txBody>
      </p:sp>
      <p:pic>
        <p:nvPicPr>
          <p:cNvPr id="7" name="Picture 6" descr="Figure 4.jpg"/>
          <p:cNvPicPr>
            <a:picLocks noChangeAspect="1"/>
          </p:cNvPicPr>
          <p:nvPr/>
        </p:nvPicPr>
        <p:blipFill rotWithShape="1">
          <a:blip r:embed="rId1" cstate="print"/>
          <a:srcRect l="10247" t="11173" r="10011" b="5532"/>
          <a:stretch>
            <a:fillRect/>
          </a:stretch>
        </p:blipFill>
        <p:spPr>
          <a:xfrm>
            <a:off x="9516238" y="1814513"/>
            <a:ext cx="8422263" cy="7840165"/>
          </a:xfrm>
          <a:prstGeom prst="rect">
            <a:avLst/>
          </a:prstGeom>
        </p:spPr>
      </p:pic>
      <p:pic>
        <p:nvPicPr>
          <p:cNvPr id="4" name="Picture 3"/>
          <p:cNvPicPr>
            <a:picLocks noChangeAspect="1"/>
          </p:cNvPicPr>
          <p:nvPr/>
        </p:nvPicPr>
        <p:blipFill>
          <a:blip r:embed="rId2"/>
          <a:stretch>
            <a:fillRect/>
          </a:stretch>
        </p:blipFill>
        <p:spPr>
          <a:xfrm>
            <a:off x="206622" y="1814513"/>
            <a:ext cx="9172234" cy="784016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500" dirty="0"/>
              <a:t>Vertical Integration</a:t>
            </a:r>
            <a:endParaRPr lang="en-GB" sz="4500" dirty="0"/>
          </a:p>
        </p:txBody>
      </p:sp>
      <p:sp>
        <p:nvSpPr>
          <p:cNvPr id="3" name="Content Placeholder 2"/>
          <p:cNvSpPr>
            <a:spLocks noGrp="1"/>
          </p:cNvSpPr>
          <p:nvPr>
            <p:ph type="subTitle" idx="1"/>
          </p:nvPr>
        </p:nvSpPr>
        <p:spPr>
          <a:xfrm>
            <a:off x="1029600" y="2160000"/>
            <a:ext cx="12750794" cy="7331730"/>
          </a:xfrm>
        </p:spPr>
        <p:txBody>
          <a:bodyPr>
            <a:normAutofit/>
          </a:bodyPr>
          <a:lstStyle/>
          <a:p>
            <a:pPr marL="571500" indent="-571500">
              <a:buFont typeface="Arial" panose="020B0604020202020204" pitchFamily="34" charset="0"/>
              <a:buChar char="•"/>
            </a:pPr>
            <a:r>
              <a:rPr lang="en-GB" sz="3200" dirty="0">
                <a:latin typeface="+mn-lt"/>
              </a:rPr>
              <a:t>Vertical integration of activities – ‘internalisation’ – firms perform activities inside the firm instead of dealing with outside suppliers and buyers</a:t>
            </a:r>
            <a:endParaRPr lang="en-GB" sz="3200" dirty="0">
              <a:latin typeface="+mn-lt"/>
            </a:endParaRPr>
          </a:p>
          <a:p>
            <a:pPr marL="571500" indent="-571500">
              <a:buFont typeface="Arial" panose="020B0604020202020204" pitchFamily="34" charset="0"/>
              <a:buChar char="•"/>
            </a:pPr>
            <a:endParaRPr lang="en-GB" sz="3200" dirty="0">
              <a:latin typeface="+mn-lt"/>
            </a:endParaRPr>
          </a:p>
          <a:p>
            <a:pPr marL="571500" indent="-571500">
              <a:buFont typeface="Arial" panose="020B0604020202020204" pitchFamily="34" charset="0"/>
              <a:buChar char="•"/>
            </a:pPr>
            <a:r>
              <a:rPr lang="en-GB" sz="3200" dirty="0">
                <a:latin typeface="+mn-lt"/>
              </a:rPr>
              <a:t>Companies will integrate upstream or downstream activities if the following conditions are deemed important:</a:t>
            </a:r>
            <a:endParaRPr lang="en-GB" sz="3200" dirty="0">
              <a:latin typeface="+mn-lt"/>
            </a:endParaRPr>
          </a:p>
          <a:p>
            <a:pPr marL="1143000" lvl="1" indent="-457200" algn="l">
              <a:buFont typeface="Arial" panose="020B0604020202020204" pitchFamily="34" charset="0"/>
              <a:buChar char="•"/>
            </a:pPr>
            <a:r>
              <a:rPr lang="en-GB" sz="3200" dirty="0"/>
              <a:t>operational coordination</a:t>
            </a:r>
            <a:endParaRPr lang="en-GB" sz="3200" dirty="0"/>
          </a:p>
          <a:p>
            <a:pPr marL="1143000" lvl="1" indent="-457200" algn="l">
              <a:buFont typeface="Arial" panose="020B0604020202020204" pitchFamily="34" charset="0"/>
              <a:buChar char="•"/>
            </a:pPr>
            <a:r>
              <a:rPr lang="en-GB" sz="3200" dirty="0"/>
              <a:t>avoidance of transaction costs</a:t>
            </a:r>
            <a:endParaRPr lang="en-GB" sz="3200" dirty="0"/>
          </a:p>
          <a:p>
            <a:pPr marL="1143000" lvl="1" indent="-457200" algn="l">
              <a:buFont typeface="Arial" panose="020B0604020202020204" pitchFamily="34" charset="0"/>
              <a:buChar char="•"/>
            </a:pPr>
            <a:r>
              <a:rPr lang="en-GB" sz="3200" dirty="0"/>
              <a:t>increased bargaining power</a:t>
            </a:r>
            <a:endParaRPr lang="en-GB" sz="3200" dirty="0"/>
          </a:p>
          <a:p>
            <a:pPr marL="1143000" lvl="1" indent="-457200" algn="l">
              <a:buFont typeface="Arial" panose="020B0604020202020204" pitchFamily="34" charset="0"/>
              <a:buChar char="•"/>
            </a:pPr>
            <a:r>
              <a:rPr lang="en-GB" sz="3200" dirty="0"/>
              <a:t>learning curve advantages</a:t>
            </a:r>
            <a:endParaRPr lang="en-GB" sz="3200" dirty="0"/>
          </a:p>
          <a:p>
            <a:pPr marL="1143000" lvl="1" indent="-457200" algn="l">
              <a:buFont typeface="Arial" panose="020B0604020202020204" pitchFamily="34" charset="0"/>
              <a:buChar char="•"/>
            </a:pPr>
            <a:r>
              <a:rPr lang="en-GB" sz="3200" dirty="0"/>
              <a:t>implementing system-wide changes</a:t>
            </a:r>
            <a:endParaRPr lang="en-GB" sz="3200" dirty="0"/>
          </a:p>
          <a:p>
            <a:pPr marL="1138555" lvl="2" indent="-538480" algn="l">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Garment Industry – Business Models with Varying Degrees of Vertical Integration</a:t>
            </a:r>
            <a:endParaRPr lang="en-GB" dirty="0"/>
          </a:p>
        </p:txBody>
      </p:sp>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934" t="28271"/>
          <a:stretch>
            <a:fillRect/>
          </a:stretch>
        </p:blipFill>
        <p:spPr bwMode="auto">
          <a:xfrm>
            <a:off x="1387271" y="1840942"/>
            <a:ext cx="13796921" cy="789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Demand for Business Responsiveness</a:t>
            </a:r>
            <a:endParaRPr lang="en-GB" sz="3200" dirty="0"/>
          </a:p>
        </p:txBody>
      </p:sp>
      <p:sp>
        <p:nvSpPr>
          <p:cNvPr id="3" name="Content Placeholder 2"/>
          <p:cNvSpPr>
            <a:spLocks noGrp="1"/>
          </p:cNvSpPr>
          <p:nvPr>
            <p:ph type="subTitle" idx="1"/>
          </p:nvPr>
        </p:nvSpPr>
        <p:spPr/>
        <p:txBody>
          <a:bodyPr>
            <a:normAutofit/>
          </a:bodyPr>
          <a:lstStyle/>
          <a:p>
            <a:pPr marL="457200" indent="-457200">
              <a:buFont typeface="Arial" panose="020B0604020202020204" pitchFamily="34" charset="0"/>
              <a:buChar char="•"/>
            </a:pPr>
            <a:r>
              <a:rPr lang="en-GB" sz="3200" dirty="0">
                <a:latin typeface="+mn-lt"/>
              </a:rPr>
              <a:t>Responsiveness is the ability to respond to the competitive demands of a specific business area in a timely and adequate manner</a:t>
            </a:r>
            <a:endParaRPr lang="en-GB" sz="3200" dirty="0">
              <a:latin typeface="+mn-lt"/>
            </a:endParaRPr>
          </a:p>
          <a:p>
            <a:pPr marL="457200" indent="-457200">
              <a:buFont typeface="Arial" panose="020B0604020202020204" pitchFamily="34" charset="0"/>
              <a:buChar char="•"/>
            </a:pPr>
            <a:endParaRPr lang="en-GB" sz="3200" dirty="0">
              <a:latin typeface="+mn-lt"/>
            </a:endParaRPr>
          </a:p>
          <a:p>
            <a:pPr marL="457200" indent="-457200">
              <a:buFont typeface="Arial" panose="020B0604020202020204" pitchFamily="34" charset="0"/>
              <a:buChar char="•"/>
            </a:pPr>
            <a:r>
              <a:rPr lang="en-GB" sz="3200" dirty="0">
                <a:latin typeface="+mn-lt"/>
              </a:rPr>
              <a:t>Major problems in a vertically integrated firm:</a:t>
            </a:r>
            <a:endParaRPr lang="en-GB" sz="3200" dirty="0">
              <a:latin typeface="+mn-lt"/>
            </a:endParaRPr>
          </a:p>
          <a:p>
            <a:pPr marL="1143000" lvl="1" indent="-457200" algn="l">
              <a:buFont typeface="Arial" panose="020B0604020202020204" pitchFamily="34" charset="0"/>
              <a:buChar char="•"/>
            </a:pPr>
            <a:r>
              <a:rPr lang="en-GB" sz="3200" dirty="0"/>
              <a:t>high governance costs</a:t>
            </a:r>
            <a:endParaRPr lang="en-GB" sz="3200" dirty="0"/>
          </a:p>
          <a:p>
            <a:pPr marL="1143000" lvl="1" indent="-457200" algn="l">
              <a:buFont typeface="Arial" panose="020B0604020202020204" pitchFamily="34" charset="0"/>
              <a:buChar char="•"/>
            </a:pPr>
            <a:r>
              <a:rPr lang="en-GB" sz="3200" dirty="0"/>
              <a:t>slower decision-making</a:t>
            </a:r>
            <a:endParaRPr lang="en-GB" sz="3200" dirty="0"/>
          </a:p>
          <a:p>
            <a:pPr marL="1143000" lvl="1" indent="-457200" algn="l">
              <a:buFont typeface="Arial" panose="020B0604020202020204" pitchFamily="34" charset="0"/>
              <a:buChar char="•"/>
            </a:pPr>
            <a:r>
              <a:rPr lang="en-GB" sz="3200" dirty="0"/>
              <a:t>strategy incongruence</a:t>
            </a:r>
            <a:endParaRPr lang="en-GB" sz="3200" dirty="0"/>
          </a:p>
          <a:p>
            <a:pPr marL="1143000" lvl="1" indent="-457200" algn="l">
              <a:buFont typeface="Arial" panose="020B0604020202020204" pitchFamily="34" charset="0"/>
              <a:buChar char="•"/>
            </a:pPr>
            <a:r>
              <a:rPr lang="en-GB" sz="3200" dirty="0"/>
              <a:t>dysfunctional control</a:t>
            </a:r>
            <a:endParaRPr lang="en-GB" sz="3200" dirty="0"/>
          </a:p>
          <a:p>
            <a:pPr marL="1143000" lvl="1" indent="-457200" algn="l">
              <a:buFont typeface="Arial" panose="020B0604020202020204" pitchFamily="34" charset="0"/>
              <a:buChar char="•"/>
            </a:pPr>
            <a:r>
              <a:rPr lang="en-GB" sz="3200" dirty="0"/>
              <a:t>dulled incentives</a:t>
            </a:r>
            <a:endParaRPr lang="en-GB" sz="3200" b="1" dirty="0">
              <a:solidFill>
                <a:srgbClr val="00B050"/>
              </a:solidFill>
            </a:endParaRPr>
          </a:p>
          <a:p>
            <a:pPr lvl="1" algn="l"/>
            <a:endParaRPr lang="en-GB"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Two Perspectives of Corporate Organisations</a:t>
            </a:r>
            <a:endParaRPr lang="en-GB" sz="3200" dirty="0"/>
          </a:p>
        </p:txBody>
      </p:sp>
      <p:sp>
        <p:nvSpPr>
          <p:cNvPr id="3" name="Content Placeholder 2"/>
          <p:cNvSpPr>
            <a:spLocks noGrp="1"/>
          </p:cNvSpPr>
          <p:nvPr>
            <p:ph type="subTitle" idx="1"/>
          </p:nvPr>
        </p:nvSpPr>
        <p:spPr>
          <a:xfrm>
            <a:off x="963959" y="1815775"/>
            <a:ext cx="9486327" cy="6513216"/>
          </a:xfrm>
        </p:spPr>
        <p:txBody>
          <a:bodyPr>
            <a:normAutofit/>
          </a:bodyPr>
          <a:lstStyle/>
          <a:p>
            <a:pPr marL="457200" indent="-457200">
              <a:buFont typeface="Arial" panose="020B0604020202020204" pitchFamily="34" charset="0"/>
              <a:buChar char="•"/>
            </a:pPr>
            <a:r>
              <a:rPr lang="en-GB" sz="3200" dirty="0">
                <a:latin typeface="+mn-lt"/>
              </a:rPr>
              <a:t>The </a:t>
            </a:r>
            <a:r>
              <a:rPr lang="en-GB" sz="3200" b="1" dirty="0">
                <a:latin typeface="+mn-lt"/>
              </a:rPr>
              <a:t>Portfolio Organisation </a:t>
            </a:r>
            <a:r>
              <a:rPr lang="en-GB" sz="3200" dirty="0">
                <a:latin typeface="+mn-lt"/>
              </a:rPr>
              <a:t>e.g. the South Korean Chaebol</a:t>
            </a:r>
            <a:endParaRPr lang="en-GB" sz="3200" dirty="0">
              <a:latin typeface="+mn-lt"/>
            </a:endParaRPr>
          </a:p>
          <a:p>
            <a:pPr marL="1143000" lvl="1" indent="-457200" algn="l">
              <a:buFont typeface="Arial" panose="020B0604020202020204" pitchFamily="34" charset="0"/>
              <a:buChar char="•"/>
            </a:pPr>
            <a:r>
              <a:rPr lang="en-GB" sz="3200" b="1" dirty="0"/>
              <a:t>Samsung</a:t>
            </a:r>
            <a:r>
              <a:rPr lang="en-GB" sz="3200" dirty="0"/>
              <a:t> - gadgets, appliances, engineering, construction, shipbuilding, insurance and credit cards</a:t>
            </a:r>
            <a:endParaRPr lang="en-GB" sz="3200" dirty="0"/>
          </a:p>
          <a:p>
            <a:pPr marL="1143000" lvl="1" indent="-457200" algn="l">
              <a:buFont typeface="Arial" panose="020B0604020202020204" pitchFamily="34" charset="0"/>
              <a:buChar char="•"/>
            </a:pPr>
            <a:r>
              <a:rPr lang="en-GB" sz="3200" b="1" dirty="0"/>
              <a:t>LG</a:t>
            </a:r>
            <a:r>
              <a:rPr lang="en-GB" sz="3200" dirty="0"/>
              <a:t> - smartphones, televisions, electronic components, chemicals and fertilizer. It also owns Korean baseball and basketball teams. </a:t>
            </a:r>
            <a:endParaRPr lang="en-GB" sz="3200" dirty="0"/>
          </a:p>
          <a:p>
            <a:pPr marL="1143000" lvl="1" indent="-457200" algn="l">
              <a:buFont typeface="Arial" panose="020B0604020202020204" pitchFamily="34" charset="0"/>
              <a:buChar char="•"/>
            </a:pPr>
            <a:r>
              <a:rPr lang="en-GB" sz="3200" b="1" dirty="0"/>
              <a:t>Hyundai</a:t>
            </a:r>
            <a:r>
              <a:rPr lang="en-GB" sz="3200" dirty="0"/>
              <a:t> - Hyundai and Kia cars, elevators, logistics services, hotels and department stores</a:t>
            </a:r>
            <a:endParaRPr lang="en-GB" sz="3200" dirty="0"/>
          </a:p>
          <a:p>
            <a:pPr lvl="1" algn="l"/>
            <a:endParaRPr lang="en-GB" sz="3200" dirty="0"/>
          </a:p>
          <a:p>
            <a:pPr marL="457200" indent="-457200">
              <a:buFont typeface="Arial" panose="020B0604020202020204" pitchFamily="34" charset="0"/>
              <a:buChar char="•"/>
            </a:pPr>
            <a:r>
              <a:rPr lang="en-GB" sz="3200" dirty="0">
                <a:latin typeface="+mn-lt"/>
              </a:rPr>
              <a:t>The </a:t>
            </a:r>
            <a:r>
              <a:rPr lang="en-GB" sz="3200" b="1" dirty="0">
                <a:latin typeface="+mn-lt"/>
              </a:rPr>
              <a:t>Integrated Organisation</a:t>
            </a:r>
            <a:endParaRPr lang="en-GB" sz="3200" b="1" dirty="0">
              <a:latin typeface="+mn-lt"/>
            </a:endParaRPr>
          </a:p>
        </p:txBody>
      </p:sp>
      <p:pic>
        <p:nvPicPr>
          <p:cNvPr id="4" name="Picture 3" descr="Figure 4.jpg"/>
          <p:cNvPicPr>
            <a:picLocks noChangeAspect="1"/>
          </p:cNvPicPr>
          <p:nvPr/>
        </p:nvPicPr>
        <p:blipFill rotWithShape="1">
          <a:blip r:embed="rId1" cstate="print"/>
          <a:srcRect l="10247" t="11173" r="10011" b="5532"/>
          <a:stretch>
            <a:fillRect/>
          </a:stretch>
        </p:blipFill>
        <p:spPr>
          <a:xfrm>
            <a:off x="10774084" y="2530929"/>
            <a:ext cx="7513916" cy="6994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9600" y="1048181"/>
            <a:ext cx="16310250" cy="567191"/>
          </a:xfrm>
        </p:spPr>
        <p:txBody>
          <a:bodyPr>
            <a:normAutofit fontScale="90000"/>
          </a:bodyPr>
          <a:lstStyle/>
          <a:p>
            <a:pPr marL="538480" lvl="2" indent="-538480" algn="l"/>
            <a:r>
              <a:rPr lang="en-GB" sz="3600" b="1" dirty="0"/>
              <a:t>The Portfolio Organisation Perspective</a:t>
            </a:r>
            <a:endParaRPr lang="en-GB" sz="3600" b="1" dirty="0"/>
          </a:p>
        </p:txBody>
      </p:sp>
      <p:sp>
        <p:nvSpPr>
          <p:cNvPr id="3" name="Content Placeholder 2"/>
          <p:cNvSpPr>
            <a:spLocks noGrp="1"/>
          </p:cNvSpPr>
          <p:nvPr>
            <p:ph type="subTitle" idx="1"/>
          </p:nvPr>
        </p:nvSpPr>
        <p:spPr>
          <a:xfrm>
            <a:off x="1029600" y="2160000"/>
            <a:ext cx="8784101" cy="6513216"/>
          </a:xfrm>
        </p:spPr>
        <p:txBody>
          <a:bodyPr>
            <a:normAutofit/>
          </a:bodyPr>
          <a:lstStyle/>
          <a:p>
            <a:pPr marL="452755" lvl="1" indent="-538480" algn="l">
              <a:buFont typeface="Arial" panose="020B0604020202020204" pitchFamily="34" charset="0"/>
              <a:buChar char="•"/>
            </a:pPr>
            <a:r>
              <a:rPr lang="en-GB" sz="3300" dirty="0"/>
              <a:t>Responsiveness is emphasised over synergy</a:t>
            </a:r>
            <a:endParaRPr lang="en-GB" sz="3300" dirty="0"/>
          </a:p>
          <a:p>
            <a:pPr marL="452755" lvl="1" indent="-538480" algn="l">
              <a:buFont typeface="Arial" panose="020B0604020202020204" pitchFamily="34" charset="0"/>
              <a:buChar char="•"/>
            </a:pPr>
            <a:r>
              <a:rPr lang="en-GB" sz="3300" dirty="0"/>
              <a:t>The only synergies emphasised are financial synergies</a:t>
            </a:r>
            <a:endParaRPr lang="en-GB" sz="3300" dirty="0"/>
          </a:p>
          <a:p>
            <a:pPr marL="452755" lvl="1" indent="-538480" algn="l">
              <a:buFont typeface="Arial" panose="020B0604020202020204" pitchFamily="34" charset="0"/>
              <a:buChar char="•"/>
            </a:pPr>
            <a:r>
              <a:rPr lang="en-GB" sz="3300" dirty="0"/>
              <a:t>Business units do not need to be ‘related’ in any other way than financial</a:t>
            </a:r>
            <a:endParaRPr lang="en-GB" sz="3300" dirty="0"/>
          </a:p>
          <a:p>
            <a:pPr marL="452755" lvl="1" indent="-538480" algn="l">
              <a:buFont typeface="Arial" panose="020B0604020202020204" pitchFamily="34" charset="0"/>
              <a:buChar char="•"/>
            </a:pPr>
            <a:r>
              <a:rPr lang="en-GB" sz="3300" dirty="0"/>
              <a:t>Portfolio approach well-suited to diversification through acquisition</a:t>
            </a:r>
            <a:endParaRPr lang="en-GB" sz="3300" dirty="0"/>
          </a:p>
          <a:p>
            <a:pPr marL="452755" lvl="1" indent="-538480" algn="l">
              <a:buFont typeface="Arial" panose="020B0604020202020204" pitchFamily="34" charset="0"/>
              <a:buChar char="•"/>
            </a:pPr>
            <a:r>
              <a:rPr lang="en-GB" sz="3300" dirty="0"/>
              <a:t>Business units must be responsible for their own competitive strategy</a:t>
            </a:r>
            <a:endParaRPr lang="en-GB" sz="3300" dirty="0"/>
          </a:p>
          <a:p>
            <a:pPr marL="452755" lvl="1" indent="-538480" algn="l">
              <a:buFont typeface="Arial" panose="020B0604020202020204" pitchFamily="34" charset="0"/>
              <a:buChar char="•"/>
            </a:pPr>
            <a:r>
              <a:rPr lang="en-GB" sz="3300" dirty="0"/>
              <a:t>Corporate centres should be modest in ambition and size</a:t>
            </a:r>
            <a:endParaRPr lang="en-GB" sz="3300" dirty="0"/>
          </a:p>
        </p:txBody>
      </p:sp>
      <p:sp>
        <p:nvSpPr>
          <p:cNvPr id="6" name="TextBox 5"/>
          <p:cNvSpPr txBox="1"/>
          <p:nvPr/>
        </p:nvSpPr>
        <p:spPr>
          <a:xfrm>
            <a:off x="10732334" y="2294515"/>
            <a:ext cx="5348181" cy="5693866"/>
          </a:xfrm>
          <a:prstGeom prst="rect">
            <a:avLst/>
          </a:prstGeom>
          <a:solidFill>
            <a:schemeClr val="accent6">
              <a:lumMod val="20000"/>
              <a:lumOff val="80000"/>
            </a:schemeClr>
          </a:solidFill>
        </p:spPr>
        <p:txBody>
          <a:bodyPr wrap="square" rtlCol="0">
            <a:spAutoFit/>
          </a:bodyPr>
          <a:lstStyle/>
          <a:p>
            <a:pPr algn="l"/>
            <a:r>
              <a:rPr lang="en-GB" sz="2800" dirty="0"/>
              <a:t>In the </a:t>
            </a:r>
            <a:r>
              <a:rPr lang="en-GB" sz="2800" b="1" dirty="0"/>
              <a:t>1970s </a:t>
            </a:r>
            <a:r>
              <a:rPr lang="en-GB" sz="2800" dirty="0"/>
              <a:t>and </a:t>
            </a:r>
            <a:r>
              <a:rPr lang="en-GB" sz="2800" b="1" dirty="0"/>
              <a:t>80s </a:t>
            </a:r>
            <a:r>
              <a:rPr lang="en-GB" sz="2800" dirty="0"/>
              <a:t>Lords Hanson and White turned Hanson into a multi-national concern with interests across the world ranging from chemical factories in the US to electricity supply in the UK and gold mines in Australia. </a:t>
            </a:r>
            <a:endParaRPr lang="en-GB" sz="2800" dirty="0"/>
          </a:p>
          <a:p>
            <a:pPr algn="l"/>
            <a:endParaRPr lang="en-GB" sz="2800" dirty="0"/>
          </a:p>
          <a:p>
            <a:pPr algn="l"/>
            <a:r>
              <a:rPr lang="en-GB" sz="2800" dirty="0"/>
              <a:t>Hanson produced cigarettes and batteries, timber and toys, golf clubs and Jacuzzis, cod liver oil capsules and cranes.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538480" lvl="2" indent="-538480" algn="l"/>
            <a:r>
              <a:rPr lang="en-GB" sz="3600" b="1" dirty="0"/>
              <a:t>The Integrated Organisation Perspective</a:t>
            </a:r>
            <a:endParaRPr lang="en-GB" sz="3600" b="1" dirty="0"/>
          </a:p>
        </p:txBody>
      </p:sp>
      <p:sp>
        <p:nvSpPr>
          <p:cNvPr id="3" name="Content Placeholder 2"/>
          <p:cNvSpPr>
            <a:spLocks noGrp="1"/>
          </p:cNvSpPr>
          <p:nvPr>
            <p:ph type="subTitle" idx="1"/>
          </p:nvPr>
        </p:nvSpPr>
        <p:spPr>
          <a:xfrm>
            <a:off x="1029600" y="2160000"/>
            <a:ext cx="16310250" cy="7098988"/>
          </a:xfrm>
        </p:spPr>
        <p:txBody>
          <a:bodyPr>
            <a:normAutofit fontScale="92500" lnSpcReduction="10000"/>
          </a:bodyPr>
          <a:lstStyle/>
          <a:p>
            <a:pPr marL="457200" lvl="1" indent="-457200" algn="l">
              <a:buFont typeface="Arial" panose="020B0604020202020204" pitchFamily="34" charset="0"/>
              <a:buChar char="•"/>
            </a:pPr>
            <a:r>
              <a:rPr lang="en-GB" sz="3000" dirty="0"/>
              <a:t>A corporation should be a tightly knit team of business units grouped around a common core</a:t>
            </a:r>
            <a:endParaRPr lang="en-GB" sz="3000" dirty="0"/>
          </a:p>
          <a:p>
            <a:pPr marL="457200" lvl="1" indent="-457200" algn="l">
              <a:buFont typeface="Arial" panose="020B0604020202020204" pitchFamily="34" charset="0"/>
              <a:buChar char="•"/>
            </a:pPr>
            <a:endParaRPr lang="en-GB" sz="3000" dirty="0"/>
          </a:p>
          <a:p>
            <a:pPr marL="457200" lvl="1" indent="-457200" algn="l">
              <a:buFont typeface="Arial" panose="020B0604020202020204" pitchFamily="34" charset="0"/>
              <a:buChar char="•"/>
            </a:pPr>
            <a:r>
              <a:rPr lang="en-GB" sz="3000" dirty="0"/>
              <a:t>Corporate level strategists ‘lead from the centre’</a:t>
            </a:r>
            <a:endParaRPr lang="en-GB" sz="3000" dirty="0"/>
          </a:p>
          <a:p>
            <a:pPr marL="457200" lvl="1" indent="-457200" algn="l">
              <a:buFont typeface="Arial" panose="020B0604020202020204" pitchFamily="34" charset="0"/>
              <a:buChar char="•"/>
            </a:pPr>
            <a:endParaRPr lang="en-GB" sz="3000" dirty="0"/>
          </a:p>
          <a:p>
            <a:pPr marL="457200" lvl="1" indent="-457200" algn="l">
              <a:buFont typeface="Arial" panose="020B0604020202020204" pitchFamily="34" charset="0"/>
              <a:buChar char="•"/>
            </a:pPr>
            <a:r>
              <a:rPr lang="en-GB" sz="3000" b="1" i="1" dirty="0"/>
              <a:t>Core competence</a:t>
            </a:r>
            <a:r>
              <a:rPr lang="en-GB" sz="3000" b="1" dirty="0"/>
              <a:t> </a:t>
            </a:r>
            <a:r>
              <a:rPr lang="en-GB" sz="3000" dirty="0"/>
              <a:t>centred corporation – the corporation is like a tree, the trunk is the core products, smaller branches are businesses units, business unit branches can be cut off and new ones can grow on but all spring from the same tree</a:t>
            </a:r>
            <a:endParaRPr lang="en-GB" sz="3000" dirty="0"/>
          </a:p>
          <a:p>
            <a:pPr marL="457200" lvl="1" indent="-457200" algn="l">
              <a:buFont typeface="Arial" panose="020B0604020202020204" pitchFamily="34" charset="0"/>
              <a:buChar char="•"/>
            </a:pPr>
            <a:endParaRPr lang="en-GB" sz="3000" dirty="0"/>
          </a:p>
          <a:p>
            <a:pPr marL="457200" lvl="1" indent="-457200" algn="l">
              <a:buFont typeface="Arial" panose="020B0604020202020204" pitchFamily="34" charset="0"/>
              <a:buChar char="•"/>
            </a:pPr>
            <a:r>
              <a:rPr lang="en-GB" sz="3000" dirty="0"/>
              <a:t>All business units should tap into and contribute to the corporation’s core competences, thus the business units’ autonomy is limited</a:t>
            </a:r>
            <a:endParaRPr lang="en-GB" sz="3000" dirty="0"/>
          </a:p>
          <a:p>
            <a:pPr marL="457200" lvl="1" indent="-457200" algn="l">
              <a:buFont typeface="Arial" panose="020B0604020202020204" pitchFamily="34" charset="0"/>
              <a:buChar char="•"/>
            </a:pPr>
            <a:endParaRPr lang="en-GB" sz="3000" dirty="0"/>
          </a:p>
          <a:p>
            <a:pPr marL="457200" lvl="1" indent="-457200" algn="l">
              <a:buFont typeface="Arial" panose="020B0604020202020204" pitchFamily="34" charset="0"/>
              <a:buChar char="•"/>
            </a:pPr>
            <a:r>
              <a:rPr lang="en-GB" sz="3000" dirty="0"/>
              <a:t>Other synergies used e.g. product offerings can be aligned for a group of core customers; a multi-business firm can be built around shared activities; use of firm’s software e.g. for Disney Cinderella sells DVDs, encourages families to visit Disney theme parks, watch the Disney channel etc.</a:t>
            </a:r>
            <a:endParaRPr lang="en-GB" sz="3000" dirty="0"/>
          </a:p>
          <a:p>
            <a:pPr marL="457200" lvl="1" indent="-457200" algn="l">
              <a:buFont typeface="Arial" panose="020B0604020202020204" pitchFamily="34" charset="0"/>
              <a:buChar char="•"/>
            </a:pPr>
            <a:endParaRPr lang="en-GB" sz="3000" dirty="0"/>
          </a:p>
          <a:p>
            <a:pPr marL="457200" lvl="1" indent="-457200" algn="l">
              <a:buFont typeface="Arial" panose="020B0604020202020204" pitchFamily="34" charset="0"/>
              <a:buChar char="•"/>
            </a:pPr>
            <a:r>
              <a:rPr lang="en-GB" sz="3000" dirty="0"/>
              <a:t>Growth through acquisition is more difficult</a:t>
            </a:r>
            <a:endParaRPr lang="en-GB"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marL="2540" indent="24130"/>
            <a:r>
              <a:rPr lang="en-GB" sz="3900" dirty="0"/>
              <a:t>Portfolio Organisation Versus Integrated Organisation Perspective</a:t>
            </a:r>
            <a:endParaRPr lang="en-GB" sz="3900" dirty="0"/>
          </a:p>
        </p:txBody>
      </p:sp>
      <p:pic>
        <p:nvPicPr>
          <p:cNvPr id="8" name="Picture 7" descr="Table 1.jpg"/>
          <p:cNvPicPr>
            <a:picLocks noChangeAspect="1"/>
          </p:cNvPicPr>
          <p:nvPr/>
        </p:nvPicPr>
        <p:blipFill>
          <a:blip r:embed="rId1" cstate="print"/>
          <a:stretch>
            <a:fillRect/>
          </a:stretch>
        </p:blipFill>
        <p:spPr>
          <a:xfrm>
            <a:off x="948150" y="1596791"/>
            <a:ext cx="15155055" cy="82484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Today’s Agenda</a:t>
            </a:r>
            <a:endParaRPr lang="en-GB" sz="3200" dirty="0"/>
          </a:p>
        </p:txBody>
      </p:sp>
      <p:sp>
        <p:nvSpPr>
          <p:cNvPr id="3" name="Content Placeholder 2"/>
          <p:cNvSpPr>
            <a:spLocks noGrp="1"/>
          </p:cNvSpPr>
          <p:nvPr>
            <p:ph type="subTitle" idx="1"/>
          </p:nvPr>
        </p:nvSpPr>
        <p:spPr>
          <a:xfrm>
            <a:off x="1001596" y="1928923"/>
            <a:ext cx="16905404" cy="7476334"/>
          </a:xfrm>
        </p:spPr>
        <p:txBody>
          <a:bodyPr>
            <a:noAutofit/>
          </a:bodyPr>
          <a:lstStyle/>
          <a:p>
            <a:pPr marL="0" indent="0">
              <a:buNone/>
            </a:pPr>
            <a:r>
              <a:rPr lang="en-US" sz="3200" dirty="0">
                <a:latin typeface="+mn-lt"/>
              </a:rPr>
              <a:t>Lecture</a:t>
            </a:r>
            <a:endParaRPr lang="en-US" sz="3200" dirty="0">
              <a:latin typeface="+mn-lt"/>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Corporate integration – control and cooperation</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Demand for multi-business synergy</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International growth, management and configuration - Globalisation and Localisation</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Mergers and acquisitions - The paradox of resources and synergies</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Vertical integration - Portfolio and integrated organisations</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Network strategy and strategic alliances</a:t>
            </a:r>
            <a:endParaRPr lang="en-GB" sz="3200" dirty="0">
              <a:effectLst/>
              <a:latin typeface="+mn-lt"/>
              <a:ea typeface="Calibri" panose="020F0502020204030204" pitchFamily="34" charset="0"/>
              <a:cs typeface="Times New Roman" panose="02020603050405020304" pitchFamily="18" charset="0"/>
            </a:endParaRPr>
          </a:p>
          <a:p>
            <a:pPr lvl="1" algn="l">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Relational objectives</a:t>
            </a:r>
            <a:endParaRPr lang="en-GB" sz="3200" dirty="0">
              <a:effectLst/>
              <a:latin typeface="+mn-lt"/>
              <a:ea typeface="Calibri" panose="020F0502020204030204" pitchFamily="34" charset="0"/>
              <a:cs typeface="Times New Roman" panose="02020603050405020304" pitchFamily="18" charset="0"/>
            </a:endParaRPr>
          </a:p>
          <a:p>
            <a:pPr lvl="1" algn="l">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Relative Power Positions</a:t>
            </a:r>
            <a:endParaRPr lang="en-GB" sz="3200" dirty="0">
              <a:effectLst/>
              <a:latin typeface="+mn-lt"/>
              <a:ea typeface="Calibri" panose="020F0502020204030204" pitchFamily="34" charset="0"/>
              <a:cs typeface="Times New Roman" panose="02020603050405020304" pitchFamily="18" charset="0"/>
            </a:endParaRPr>
          </a:p>
          <a:p>
            <a:pPr lvl="1" algn="l">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Types of collaborative arrangements</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Competition and Cooperation</a:t>
            </a:r>
            <a:endParaRPr lang="en-GB" sz="32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3200" dirty="0">
                <a:effectLst/>
                <a:latin typeface="+mn-lt"/>
                <a:ea typeface="Calibri" panose="020F0502020204030204" pitchFamily="34" charset="0"/>
                <a:cs typeface="Times New Roman" panose="02020603050405020304" pitchFamily="18" charset="0"/>
              </a:rPr>
              <a:t>International perspectives</a:t>
            </a:r>
            <a:endParaRPr lang="en-GB" sz="3200" dirty="0">
              <a:effectLst/>
              <a:latin typeface="+mn-lt"/>
              <a:ea typeface="Calibri" panose="020F0502020204030204" pitchFamily="34" charset="0"/>
              <a:cs typeface="Times New Roman" panose="02020603050405020304" pitchFamily="18" charset="0"/>
            </a:endParaRPr>
          </a:p>
          <a:p>
            <a:pPr marL="0" indent="0">
              <a:buNone/>
            </a:pPr>
            <a:endParaRPr lang="en-US" sz="3200" dirty="0">
              <a:latin typeface="+mn-lt"/>
            </a:endParaRPr>
          </a:p>
          <a:p>
            <a:endParaRPr lang="en-US" sz="3200" dirty="0">
              <a:latin typeface="+mn-lt"/>
            </a:endParaRPr>
          </a:p>
          <a:p>
            <a:endParaRPr lang="en-GB" sz="3200" dirty="0">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Network Strategy and Strategic Alliances</a:t>
            </a:r>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The Issue Of Inter-organisational Relationships</a:t>
            </a:r>
            <a:endParaRPr lang="en-GB" sz="3200" dirty="0"/>
          </a:p>
        </p:txBody>
      </p:sp>
      <p:sp>
        <p:nvSpPr>
          <p:cNvPr id="3" name="Content Placeholder 2"/>
          <p:cNvSpPr>
            <a:spLocks noGrp="1"/>
          </p:cNvSpPr>
          <p:nvPr>
            <p:ph type="subTitle" idx="1"/>
          </p:nvPr>
        </p:nvSpPr>
        <p:spPr/>
        <p:txBody>
          <a:bodyPr>
            <a:normAutofit/>
          </a:bodyPr>
          <a:lstStyle/>
          <a:p>
            <a:r>
              <a:rPr lang="en-GB" sz="3200" dirty="0"/>
              <a:t>All firms interact with other organisations in their environment and therefore have inter-organisational relationships</a:t>
            </a:r>
            <a:endParaRPr lang="en-GB" sz="3200" dirty="0"/>
          </a:p>
          <a:p>
            <a:endParaRPr lang="en-GB" sz="3200" dirty="0"/>
          </a:p>
          <a:p>
            <a:r>
              <a:rPr lang="en-GB" sz="3200" dirty="0"/>
              <a:t>Four aspects are particularly important:</a:t>
            </a:r>
            <a:endParaRPr lang="en-GB" sz="3200" dirty="0"/>
          </a:p>
          <a:p>
            <a:pPr marL="1143000" lvl="1" indent="-457200" algn="l">
              <a:buFont typeface="Arial" panose="020B0604020202020204" pitchFamily="34" charset="0"/>
              <a:buChar char="•"/>
            </a:pPr>
            <a:r>
              <a:rPr lang="en-GB" sz="3200" i="1" dirty="0"/>
              <a:t>Who</a:t>
            </a:r>
            <a:r>
              <a:rPr lang="en-GB" sz="3200" dirty="0"/>
              <a:t> are the potential counterparts with whom a firm can have a relationship (relational actors)?</a:t>
            </a:r>
            <a:endParaRPr lang="en-GB" sz="3200" dirty="0"/>
          </a:p>
          <a:p>
            <a:pPr marL="1143000" lvl="1" indent="-457200" algn="l">
              <a:buFont typeface="Arial" panose="020B0604020202020204" pitchFamily="34" charset="0"/>
              <a:buChar char="•"/>
            </a:pPr>
            <a:r>
              <a:rPr lang="en-GB" sz="3200" i="1" dirty="0"/>
              <a:t>Why</a:t>
            </a:r>
            <a:r>
              <a:rPr lang="en-GB" sz="3200" dirty="0"/>
              <a:t> do the parties want to enter into a relationship (relational objectives)?</a:t>
            </a:r>
            <a:endParaRPr lang="en-GB" sz="3200" dirty="0"/>
          </a:p>
          <a:p>
            <a:pPr marL="1143000" lvl="1" indent="-457200" algn="l">
              <a:buFont typeface="Arial" panose="020B0604020202020204" pitchFamily="34" charset="0"/>
              <a:buChar char="•"/>
            </a:pPr>
            <a:r>
              <a:rPr lang="en-GB" sz="3200" i="1" dirty="0"/>
              <a:t>What</a:t>
            </a:r>
            <a:r>
              <a:rPr lang="en-GB" sz="3200" dirty="0"/>
              <a:t> type of influences determine the nature of the relationship?</a:t>
            </a:r>
            <a:endParaRPr lang="en-GB" sz="3200" dirty="0"/>
          </a:p>
          <a:p>
            <a:pPr marL="1143000" lvl="1" indent="-457200" algn="l">
              <a:buFont typeface="Arial" panose="020B0604020202020204" pitchFamily="34" charset="0"/>
              <a:buChar char="•"/>
            </a:pPr>
            <a:r>
              <a:rPr lang="en-GB" sz="3200" i="1" dirty="0"/>
              <a:t>How</a:t>
            </a:r>
            <a:r>
              <a:rPr lang="en-GB" sz="3200" dirty="0"/>
              <a:t> can relationships be structured to let </a:t>
            </a:r>
            <a:endParaRPr lang="en-GB" sz="3200" dirty="0"/>
          </a:p>
          <a:p>
            <a:pPr marL="1143000" lvl="1" indent="-457200" algn="l">
              <a:buFont typeface="Arial" panose="020B0604020202020204" pitchFamily="34" charset="0"/>
              <a:buChar char="•"/>
            </a:pPr>
            <a:r>
              <a:rPr lang="en-GB" sz="3200" dirty="0"/>
              <a:t>them function in the manner intended?</a:t>
            </a:r>
            <a:endParaRPr lang="en-GB" sz="3200" dirty="0"/>
          </a:p>
        </p:txBody>
      </p:sp>
      <p:pic>
        <p:nvPicPr>
          <p:cNvPr id="6" name="Picture 5" descr="Figure 1.jpg"/>
          <p:cNvPicPr>
            <a:picLocks noChangeAspect="1"/>
          </p:cNvPicPr>
          <p:nvPr/>
        </p:nvPicPr>
        <p:blipFill rotWithShape="1">
          <a:blip r:embed="rId1" cstate="print"/>
          <a:srcRect l="4986" t="28710" r="4842" b="7758"/>
          <a:stretch>
            <a:fillRect/>
          </a:stretch>
        </p:blipFill>
        <p:spPr>
          <a:xfrm>
            <a:off x="2906485" y="7182655"/>
            <a:ext cx="11872039" cy="288006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081" y="486628"/>
            <a:ext cx="16310250" cy="567191"/>
          </a:xfrm>
        </p:spPr>
        <p:txBody>
          <a:bodyPr>
            <a:normAutofit fontScale="90000"/>
          </a:bodyPr>
          <a:lstStyle/>
          <a:p>
            <a:pPr lvl="1" algn="l">
              <a:buNone/>
            </a:pPr>
            <a:r>
              <a:rPr lang="en-GB" sz="3600" b="1" dirty="0"/>
              <a:t>Aspects Of Inter-organisational Relations</a:t>
            </a:r>
            <a:endParaRPr lang="en-GB" sz="3600" b="1" dirty="0"/>
          </a:p>
        </p:txBody>
      </p:sp>
      <p:sp>
        <p:nvSpPr>
          <p:cNvPr id="9" name="Content Placeholder 2"/>
          <p:cNvSpPr>
            <a:spLocks noGrp="1"/>
          </p:cNvSpPr>
          <p:nvPr>
            <p:ph type="subTitle" idx="1"/>
          </p:nvPr>
        </p:nvSpPr>
        <p:spPr>
          <a:xfrm>
            <a:off x="489953" y="4456671"/>
            <a:ext cx="16310250" cy="6513216"/>
          </a:xfrm>
        </p:spPr>
        <p:txBody>
          <a:bodyPr>
            <a:normAutofit/>
          </a:bodyPr>
          <a:lstStyle/>
          <a:p>
            <a:pPr>
              <a:buNone/>
            </a:pPr>
            <a:r>
              <a:rPr lang="en-GB" sz="3200" b="1" dirty="0"/>
              <a:t>Relational actors</a:t>
            </a:r>
            <a:endParaRPr lang="en-GB" sz="3200" b="1" dirty="0"/>
          </a:p>
          <a:p>
            <a:pPr marL="571500" indent="-571500">
              <a:buFont typeface="Arial" panose="020B0604020202020204" pitchFamily="34" charset="0"/>
              <a:buChar char="•"/>
            </a:pPr>
            <a:r>
              <a:rPr lang="en-GB" sz="3200" dirty="0"/>
              <a:t>Upstream – vertical (supplier) relations</a:t>
            </a:r>
            <a:endParaRPr lang="en-GB" sz="3200" dirty="0"/>
          </a:p>
          <a:p>
            <a:pPr marL="571500" indent="-571500">
              <a:buFont typeface="Arial" panose="020B0604020202020204" pitchFamily="34" charset="0"/>
              <a:buChar char="•"/>
            </a:pPr>
            <a:r>
              <a:rPr lang="en-GB" sz="3200" dirty="0"/>
              <a:t>Downstream vertical (buyer) relations</a:t>
            </a:r>
            <a:endParaRPr lang="en-GB" sz="3200" dirty="0"/>
          </a:p>
          <a:p>
            <a:pPr marL="571500" indent="-571500">
              <a:buFont typeface="Arial" panose="020B0604020202020204" pitchFamily="34" charset="0"/>
              <a:buChar char="•"/>
            </a:pPr>
            <a:r>
              <a:rPr lang="en-GB" sz="3200" dirty="0"/>
              <a:t>Direct horizontal (industry insider) relations</a:t>
            </a:r>
            <a:endParaRPr lang="en-GB" sz="3200" dirty="0"/>
          </a:p>
          <a:p>
            <a:pPr marL="571500" indent="-571500">
              <a:buFont typeface="Arial" panose="020B0604020202020204" pitchFamily="34" charset="0"/>
              <a:buChar char="•"/>
            </a:pPr>
            <a:r>
              <a:rPr lang="en-GB" sz="3200" dirty="0"/>
              <a:t>Indirect horizontal (industry outsider) relations</a:t>
            </a:r>
            <a:endParaRPr lang="en-GB" sz="3200" dirty="0"/>
          </a:p>
          <a:p>
            <a:pPr marL="571500" indent="-571500">
              <a:buFont typeface="Arial" panose="020B0604020202020204" pitchFamily="34" charset="0"/>
              <a:buChar char="•"/>
            </a:pPr>
            <a:r>
              <a:rPr lang="en-GB" sz="3200" dirty="0"/>
              <a:t>There are also contacts with condition-setting parties in the broader environment:</a:t>
            </a:r>
            <a:endParaRPr lang="en-GB" sz="3200" dirty="0"/>
          </a:p>
          <a:p>
            <a:pPr marL="571500" indent="-571500">
              <a:buFont typeface="Arial" panose="020B0604020202020204" pitchFamily="34" charset="0"/>
              <a:buChar char="•"/>
            </a:pPr>
            <a:r>
              <a:rPr lang="en-GB" sz="3200" dirty="0"/>
              <a:t>socio-cultural actors</a:t>
            </a:r>
            <a:endParaRPr lang="en-GB" sz="3200" dirty="0"/>
          </a:p>
          <a:p>
            <a:pPr marL="571500" indent="-571500">
              <a:buFont typeface="Arial" panose="020B0604020202020204" pitchFamily="34" charset="0"/>
              <a:buChar char="•"/>
            </a:pPr>
            <a:r>
              <a:rPr lang="en-GB" sz="3200" dirty="0"/>
              <a:t>economic actors</a:t>
            </a:r>
            <a:endParaRPr lang="en-GB" sz="3200" dirty="0"/>
          </a:p>
          <a:p>
            <a:pPr marL="571500" indent="-571500">
              <a:buFont typeface="Arial" panose="020B0604020202020204" pitchFamily="34" charset="0"/>
              <a:buChar char="•"/>
            </a:pPr>
            <a:r>
              <a:rPr lang="en-GB" sz="3200" dirty="0"/>
              <a:t>political/legal actors</a:t>
            </a:r>
            <a:endParaRPr lang="en-GB" sz="3200" dirty="0"/>
          </a:p>
          <a:p>
            <a:pPr marL="571500" indent="-571500">
              <a:buFont typeface="Arial" panose="020B0604020202020204" pitchFamily="34" charset="0"/>
              <a:buChar char="•"/>
            </a:pPr>
            <a:r>
              <a:rPr lang="en-GB" sz="3200" dirty="0"/>
              <a:t>technological actors</a:t>
            </a:r>
            <a:endParaRPr lang="en-GB" sz="3200" dirty="0"/>
          </a:p>
          <a:p>
            <a:endParaRPr lang="en-GB" sz="3200" dirty="0"/>
          </a:p>
        </p:txBody>
      </p:sp>
      <p:pic>
        <p:nvPicPr>
          <p:cNvPr id="7" name="Picture 6" descr="Figure 1.jpg"/>
          <p:cNvPicPr>
            <a:picLocks noChangeAspect="1"/>
          </p:cNvPicPr>
          <p:nvPr/>
        </p:nvPicPr>
        <p:blipFill rotWithShape="1">
          <a:blip r:embed="rId1" cstate="print"/>
          <a:srcRect l="5795" t="31313" r="5126" b="8806"/>
          <a:stretch>
            <a:fillRect/>
          </a:stretch>
        </p:blipFill>
        <p:spPr>
          <a:xfrm>
            <a:off x="2346725" y="1053819"/>
            <a:ext cx="13120495" cy="3036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xEl>
                                              <p:pRg st="7" end="7"/>
                                            </p:txEl>
                                          </p:spTgt>
                                        </p:tgtEl>
                                        <p:attrNameLst>
                                          <p:attrName>style.visibility</p:attrName>
                                        </p:attrNameLst>
                                      </p:cBhvr>
                                      <p:to>
                                        <p:strVal val="visible"/>
                                      </p:to>
                                    </p:set>
                                    <p:animEffect transition="in" filter="fade">
                                      <p:cBhvr>
                                        <p:cTn id="56" dur="1000"/>
                                        <p:tgtEl>
                                          <p:spTgt spid="9">
                                            <p:txEl>
                                              <p:pRg st="7" end="7"/>
                                            </p:txEl>
                                          </p:spTgt>
                                        </p:tgtEl>
                                      </p:cBhvr>
                                    </p:animEffect>
                                    <p:anim calcmode="lin" valueType="num">
                                      <p:cBhvr>
                                        <p:cTn id="57"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xEl>
                                              <p:pRg st="8" end="8"/>
                                            </p:txEl>
                                          </p:spTgt>
                                        </p:tgtEl>
                                        <p:attrNameLst>
                                          <p:attrName>style.visibility</p:attrName>
                                        </p:attrNameLst>
                                      </p:cBhvr>
                                      <p:to>
                                        <p:strVal val="visible"/>
                                      </p:to>
                                    </p:set>
                                    <p:animEffect transition="in" filter="fade">
                                      <p:cBhvr>
                                        <p:cTn id="63" dur="1000"/>
                                        <p:tgtEl>
                                          <p:spTgt spid="9">
                                            <p:txEl>
                                              <p:pRg st="8" end="8"/>
                                            </p:txEl>
                                          </p:spTgt>
                                        </p:tgtEl>
                                      </p:cBhvr>
                                    </p:animEffect>
                                    <p:anim calcmode="lin" valueType="num">
                                      <p:cBhvr>
                                        <p:cTn id="64"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9">
                                            <p:txEl>
                                              <p:pRg st="9" end="9"/>
                                            </p:txEl>
                                          </p:spTgt>
                                        </p:tgtEl>
                                        <p:attrNameLst>
                                          <p:attrName>style.visibility</p:attrName>
                                        </p:attrNameLst>
                                      </p:cBhvr>
                                      <p:to>
                                        <p:strVal val="visible"/>
                                      </p:to>
                                    </p:set>
                                    <p:animEffect transition="in" filter="fade">
                                      <p:cBhvr>
                                        <p:cTn id="70" dur="1000"/>
                                        <p:tgtEl>
                                          <p:spTgt spid="9">
                                            <p:txEl>
                                              <p:pRg st="9" end="9"/>
                                            </p:txEl>
                                          </p:spTgt>
                                        </p:tgtEl>
                                      </p:cBhvr>
                                    </p:animEffect>
                                    <p:anim calcmode="lin" valueType="num">
                                      <p:cBhvr>
                                        <p:cTn id="71"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ure 2.jpg"/>
          <p:cNvPicPr>
            <a:picLocks noChangeAspect="1"/>
          </p:cNvPicPr>
          <p:nvPr/>
        </p:nvPicPr>
        <p:blipFill rotWithShape="1">
          <a:blip r:embed="rId1" cstate="print"/>
          <a:srcRect l="3983" t="11995" r="3360" b="3767"/>
          <a:stretch>
            <a:fillRect/>
          </a:stretch>
        </p:blipFill>
        <p:spPr>
          <a:xfrm>
            <a:off x="2568727" y="1313194"/>
            <a:ext cx="11354406" cy="8307323"/>
          </a:xfrm>
          <a:prstGeom prst="rect">
            <a:avLst/>
          </a:prstGeom>
        </p:spPr>
      </p:pic>
      <p:sp>
        <p:nvSpPr>
          <p:cNvPr id="7" name="Title 6"/>
          <p:cNvSpPr>
            <a:spLocks noGrp="1"/>
          </p:cNvSpPr>
          <p:nvPr>
            <p:ph type="ctrTitle"/>
          </p:nvPr>
        </p:nvSpPr>
        <p:spPr>
          <a:xfrm>
            <a:off x="686373" y="746003"/>
            <a:ext cx="16330128" cy="567191"/>
          </a:xfrm>
        </p:spPr>
        <p:txBody>
          <a:bodyPr>
            <a:normAutofit/>
          </a:bodyPr>
          <a:lstStyle/>
          <a:p>
            <a:r>
              <a:rPr lang="en-GB" sz="3200" dirty="0"/>
              <a:t>The Firm And Its Web Of Relational Actors</a:t>
            </a:r>
            <a:endParaRPr lang="en-GB" sz="3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Relational Objectives</a:t>
            </a:r>
            <a:endParaRPr lang="en-GB" sz="3200" dirty="0"/>
          </a:p>
        </p:txBody>
      </p:sp>
      <p:sp>
        <p:nvSpPr>
          <p:cNvPr id="3" name="Content Placeholder 2"/>
          <p:cNvSpPr>
            <a:spLocks noGrp="1"/>
          </p:cNvSpPr>
          <p:nvPr>
            <p:ph type="subTitle" idx="1"/>
          </p:nvPr>
        </p:nvSpPr>
        <p:spPr>
          <a:xfrm>
            <a:off x="720507" y="2198636"/>
            <a:ext cx="16310250" cy="6513216"/>
          </a:xfrm>
        </p:spPr>
        <p:txBody>
          <a:bodyPr>
            <a:normAutofit/>
          </a:bodyPr>
          <a:lstStyle/>
          <a:p>
            <a:pPr marL="571500" indent="-571500">
              <a:buFont typeface="Arial" panose="020B0604020202020204" pitchFamily="34" charset="0"/>
              <a:buChar char="•"/>
            </a:pPr>
            <a:r>
              <a:rPr lang="en-GB" sz="3200" dirty="0"/>
              <a:t>Relations oriented towards </a:t>
            </a:r>
            <a:r>
              <a:rPr lang="en-GB" sz="3200" b="1" dirty="0"/>
              <a:t>leveraging resources:</a:t>
            </a:r>
            <a:endParaRPr lang="en-GB" sz="3200" b="1" dirty="0"/>
          </a:p>
          <a:p>
            <a:pPr marL="1143000" lvl="1" indent="-457200" algn="l">
              <a:buFont typeface="Arial" panose="020B0604020202020204" pitchFamily="34" charset="0"/>
              <a:buChar char="•"/>
            </a:pPr>
            <a:r>
              <a:rPr lang="en-GB" sz="3200" dirty="0"/>
              <a:t>Learning</a:t>
            </a:r>
            <a:endParaRPr lang="en-GB" sz="3200" dirty="0"/>
          </a:p>
          <a:p>
            <a:pPr marL="1143000" lvl="1" indent="-457200" algn="l">
              <a:buFont typeface="Arial" panose="020B0604020202020204" pitchFamily="34" charset="0"/>
              <a:buChar char="•"/>
            </a:pPr>
            <a:r>
              <a:rPr lang="en-GB" sz="3200" dirty="0"/>
              <a:t>Lending</a:t>
            </a:r>
            <a:endParaRPr lang="en-GB" sz="3200" dirty="0"/>
          </a:p>
          <a:p>
            <a:pPr marL="1143000" lvl="1" indent="-457200" algn="l">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Relations oriented towards </a:t>
            </a:r>
            <a:r>
              <a:rPr lang="en-GB" sz="3200" b="1" dirty="0"/>
              <a:t>integrating activities:</a:t>
            </a:r>
            <a:endParaRPr lang="en-GB" sz="3200" b="1" dirty="0"/>
          </a:p>
          <a:p>
            <a:pPr marL="1143000" lvl="1" indent="-457200" algn="l">
              <a:buFont typeface="Arial" panose="020B0604020202020204" pitchFamily="34" charset="0"/>
              <a:buChar char="•"/>
            </a:pPr>
            <a:r>
              <a:rPr lang="en-GB" sz="3200" dirty="0"/>
              <a:t>linking (e.g. vertical link between buyer and seller)</a:t>
            </a:r>
            <a:endParaRPr lang="en-GB" sz="3200" dirty="0"/>
          </a:p>
          <a:p>
            <a:pPr marL="1143000" lvl="1" indent="-457200" algn="l">
              <a:buFont typeface="Arial" panose="020B0604020202020204" pitchFamily="34" charset="0"/>
              <a:buChar char="•"/>
            </a:pPr>
            <a:r>
              <a:rPr lang="en-GB" sz="3200" dirty="0"/>
              <a:t>lumping (bringing together similar activities to gain economies of scale)</a:t>
            </a:r>
            <a:endParaRPr lang="en-GB" sz="3200" dirty="0"/>
          </a:p>
          <a:p>
            <a:pPr marL="1143000" lvl="1" indent="-457200" algn="l">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t>Relations oriented towards </a:t>
            </a:r>
            <a:r>
              <a:rPr lang="en-GB" sz="3200" b="1" dirty="0"/>
              <a:t>aligning positions:</a:t>
            </a:r>
            <a:endParaRPr lang="en-GB" sz="3200" b="1" dirty="0"/>
          </a:p>
          <a:p>
            <a:pPr marL="1143000" lvl="1" indent="-457200" algn="l">
              <a:buFont typeface="Arial" panose="020B0604020202020204" pitchFamily="34" charset="0"/>
              <a:buChar char="•"/>
            </a:pPr>
            <a:r>
              <a:rPr lang="en-GB" sz="3200" dirty="0"/>
              <a:t>leaning (two or more firms get together to improve their bargaining position)</a:t>
            </a:r>
            <a:endParaRPr lang="en-GB" sz="3200" dirty="0"/>
          </a:p>
          <a:p>
            <a:pPr marL="1143000" lvl="1" indent="-457200" algn="l">
              <a:buFont typeface="Arial" panose="020B0604020202020204" pitchFamily="34" charset="0"/>
              <a:buChar char="•"/>
            </a:pPr>
            <a:r>
              <a:rPr lang="en-GB" sz="3200" dirty="0"/>
              <a:t>lobbying</a:t>
            </a:r>
            <a:endParaRPr lang="en-GB" sz="3200" dirty="0"/>
          </a:p>
          <a:p>
            <a:pPr marL="571500" indent="-571500">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Relational Factors</a:t>
            </a:r>
            <a:endParaRPr lang="en-GB" sz="3200" dirty="0"/>
          </a:p>
        </p:txBody>
      </p:sp>
      <p:sp>
        <p:nvSpPr>
          <p:cNvPr id="3" name="Content Placeholder 2"/>
          <p:cNvSpPr>
            <a:spLocks noGrp="1"/>
          </p:cNvSpPr>
          <p:nvPr>
            <p:ph type="subTitle" idx="1"/>
          </p:nvPr>
        </p:nvSpPr>
        <p:spPr/>
        <p:txBody>
          <a:bodyPr>
            <a:normAutofit lnSpcReduction="10000"/>
          </a:bodyPr>
          <a:lstStyle/>
          <a:p>
            <a:pPr marL="571500" indent="-571500">
              <a:buFont typeface="Arial" panose="020B0604020202020204" pitchFamily="34" charset="0"/>
              <a:buChar char="•"/>
            </a:pPr>
            <a:r>
              <a:rPr lang="en-GB" sz="3200" dirty="0">
                <a:latin typeface="+mn-lt"/>
              </a:rPr>
              <a:t>How inter-organisational relationships develop is influenced by the objectives of the parties but other factors also have an impact:</a:t>
            </a:r>
            <a:endParaRPr lang="en-GB" sz="3200" dirty="0">
              <a:latin typeface="+mn-lt"/>
            </a:endParaRPr>
          </a:p>
          <a:p>
            <a:pPr marL="1143000" lvl="1" indent="-457200" algn="l">
              <a:buFont typeface="Arial" panose="020B0604020202020204" pitchFamily="34" charset="0"/>
              <a:buChar char="•"/>
            </a:pPr>
            <a:r>
              <a:rPr lang="en-GB" sz="3200" dirty="0"/>
              <a:t>legitimacy</a:t>
            </a:r>
            <a:endParaRPr lang="en-GB" sz="3200" dirty="0"/>
          </a:p>
          <a:p>
            <a:pPr marL="1143000" lvl="1" indent="-457200" algn="l">
              <a:buFont typeface="Arial" panose="020B0604020202020204" pitchFamily="34" charset="0"/>
              <a:buChar char="•"/>
            </a:pPr>
            <a:r>
              <a:rPr lang="en-GB" sz="3200" dirty="0"/>
              <a:t>urgency</a:t>
            </a:r>
            <a:endParaRPr lang="en-GB" sz="3200" dirty="0"/>
          </a:p>
          <a:p>
            <a:pPr marL="1143000" lvl="1" indent="-457200" algn="l">
              <a:buFont typeface="Arial" panose="020B0604020202020204" pitchFamily="34" charset="0"/>
              <a:buChar char="•"/>
            </a:pPr>
            <a:r>
              <a:rPr lang="en-GB" sz="3200" dirty="0"/>
              <a:t>frequency</a:t>
            </a:r>
            <a:endParaRPr lang="en-GB" sz="3200" dirty="0"/>
          </a:p>
          <a:p>
            <a:pPr marL="1143000" lvl="1" indent="-457200" algn="l">
              <a:buFont typeface="Arial" panose="020B0604020202020204" pitchFamily="34" charset="0"/>
              <a:buChar char="•"/>
            </a:pPr>
            <a:r>
              <a:rPr lang="en-GB" sz="3200" dirty="0"/>
              <a:t>power</a:t>
            </a:r>
            <a:endParaRPr lang="en-GB" sz="3200" dirty="0"/>
          </a:p>
          <a:p>
            <a:pPr marL="1143000" lvl="1" indent="-457200" algn="l">
              <a:buFont typeface="Arial" panose="020B0604020202020204" pitchFamily="34" charset="0"/>
              <a:buChar char="•"/>
            </a:pPr>
            <a:endParaRPr lang="en-GB" sz="3200" dirty="0"/>
          </a:p>
          <a:p>
            <a:pPr marL="571500" indent="-571500">
              <a:buFont typeface="Arial" panose="020B0604020202020204" pitchFamily="34" charset="0"/>
              <a:buChar char="•"/>
            </a:pPr>
            <a:r>
              <a:rPr lang="en-GB" sz="3200" dirty="0">
                <a:latin typeface="+mn-lt"/>
              </a:rPr>
              <a:t>There are four specific types of inter-firm relationships from the perspective of the power position:</a:t>
            </a:r>
            <a:endParaRPr lang="en-GB" sz="3200" dirty="0">
              <a:latin typeface="+mn-lt"/>
            </a:endParaRPr>
          </a:p>
          <a:p>
            <a:pPr marL="1143000" lvl="1" indent="-457200" algn="l">
              <a:buFont typeface="Arial" panose="020B0604020202020204" pitchFamily="34" charset="0"/>
              <a:buChar char="•"/>
            </a:pPr>
            <a:r>
              <a:rPr lang="en-GB" sz="3200" dirty="0"/>
              <a:t>mutual independence</a:t>
            </a:r>
            <a:endParaRPr lang="en-GB" sz="3200" dirty="0"/>
          </a:p>
          <a:p>
            <a:pPr marL="1143000" lvl="1" indent="-457200" algn="l">
              <a:buFont typeface="Arial" panose="020B0604020202020204" pitchFamily="34" charset="0"/>
              <a:buChar char="•"/>
            </a:pPr>
            <a:r>
              <a:rPr lang="en-GB" sz="3200" dirty="0"/>
              <a:t>unbalanced independence</a:t>
            </a:r>
            <a:endParaRPr lang="en-GB" sz="3200" dirty="0"/>
          </a:p>
          <a:p>
            <a:pPr marL="1143000" lvl="1" indent="-457200" algn="l">
              <a:buFont typeface="Arial" panose="020B0604020202020204" pitchFamily="34" charset="0"/>
              <a:buChar char="•"/>
            </a:pPr>
            <a:r>
              <a:rPr lang="en-GB" sz="3200" dirty="0"/>
              <a:t>mutual dependence</a:t>
            </a:r>
            <a:endParaRPr lang="en-GB" sz="3200" dirty="0"/>
          </a:p>
          <a:p>
            <a:pPr marL="1143000" lvl="1" indent="-457200" algn="l">
              <a:buFont typeface="Arial" panose="020B0604020202020204" pitchFamily="34" charset="0"/>
              <a:buChar char="•"/>
            </a:pPr>
            <a:r>
              <a:rPr lang="en-GB" sz="3200" dirty="0"/>
              <a:t>unbalanced dependence</a:t>
            </a:r>
            <a:endParaRPr lang="en-GB" sz="3200" dirty="0"/>
          </a:p>
          <a:p>
            <a:pPr marL="571500" indent="-571500">
              <a:buFont typeface="Arial" panose="020B0604020202020204" pitchFamily="34" charset="0"/>
              <a:buChar char="•"/>
            </a:pPr>
            <a:endParaRPr lang="en-GB" sz="3200" dirty="0">
              <a:latin typeface="+mn-lt"/>
            </a:endParaRPr>
          </a:p>
          <a:p>
            <a:pPr marL="571500" indent="-571500">
              <a:buFont typeface="Arial" panose="020B0604020202020204" pitchFamily="34" charset="0"/>
              <a:buChar char="•"/>
            </a:pPr>
            <a:endParaRPr lang="en-GB" sz="3200" dirty="0">
              <a:latin typeface="+mn-lt"/>
            </a:endParaRPr>
          </a:p>
          <a:p>
            <a:pPr marL="571500" indent="-571500">
              <a:buFont typeface="Arial" panose="020B0604020202020204" pitchFamily="34" charset="0"/>
              <a:buChar char="•"/>
            </a:pPr>
            <a:endParaRPr lang="en-GB" sz="3200" dirty="0">
              <a:latin typeface="+mn-lt"/>
            </a:endParaRPr>
          </a:p>
          <a:p>
            <a:pPr marL="1143000" lvl="1" indent="-457200" algn="l">
              <a:buFont typeface="Arial" panose="020B0604020202020204" pitchFamily="34" charset="0"/>
              <a:buChar char="•"/>
            </a:pPr>
            <a:endParaRPr lang="en-GB" sz="3200" dirty="0"/>
          </a:p>
          <a:p>
            <a:pPr marL="571500" indent="-571500">
              <a:buFont typeface="Arial" panose="020B0604020202020204" pitchFamily="34" charset="0"/>
              <a:buChar char="•"/>
            </a:pPr>
            <a:endParaRPr lang="en-GB" sz="32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1000"/>
                                        <p:tgtEl>
                                          <p:spTgt spid="3">
                                            <p:txEl>
                                              <p:pRg st="8" end="8"/>
                                            </p:txEl>
                                          </p:spTgt>
                                        </p:tgtEl>
                                      </p:cBhvr>
                                    </p:animEffect>
                                    <p:anim calcmode="lin" valueType="num">
                                      <p:cBhvr>
                                        <p:cTn id="4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fade">
                                      <p:cBhvr>
                                        <p:cTn id="50" dur="1000"/>
                                        <p:tgtEl>
                                          <p:spTgt spid="3">
                                            <p:txEl>
                                              <p:pRg st="9" end="9"/>
                                            </p:txEl>
                                          </p:spTgt>
                                        </p:tgtEl>
                                      </p:cBhvr>
                                    </p:animEffect>
                                    <p:anim calcmode="lin" valueType="num">
                                      <p:cBhvr>
                                        <p:cTn id="5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0096" y="814805"/>
            <a:ext cx="16284808" cy="567191"/>
          </a:xfrm>
        </p:spPr>
        <p:txBody>
          <a:bodyPr>
            <a:noAutofit/>
          </a:bodyPr>
          <a:lstStyle/>
          <a:p>
            <a:r>
              <a:rPr lang="en-GB" sz="3200" dirty="0"/>
              <a:t>Relative Power Positions In Inter-organisational Relationships</a:t>
            </a:r>
            <a:endParaRPr lang="en-GB" sz="3200" dirty="0"/>
          </a:p>
        </p:txBody>
      </p:sp>
      <p:pic>
        <p:nvPicPr>
          <p:cNvPr id="7" name="Picture 6" descr="Figure 4.jpg"/>
          <p:cNvPicPr>
            <a:picLocks noChangeAspect="1"/>
          </p:cNvPicPr>
          <p:nvPr/>
        </p:nvPicPr>
        <p:blipFill rotWithShape="1">
          <a:blip r:embed="rId1" cstate="print"/>
          <a:srcRect l="6771" t="18165" r="5739" b="4484"/>
          <a:stretch>
            <a:fillRect/>
          </a:stretch>
        </p:blipFill>
        <p:spPr>
          <a:xfrm>
            <a:off x="1843790" y="1571194"/>
            <a:ext cx="14576510" cy="7902589"/>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476" y="656113"/>
            <a:ext cx="16310250" cy="567191"/>
          </a:xfrm>
        </p:spPr>
        <p:txBody>
          <a:bodyPr>
            <a:noAutofit/>
          </a:bodyPr>
          <a:lstStyle/>
          <a:p>
            <a:pPr marL="428625" lvl="1" algn="l"/>
            <a:r>
              <a:rPr lang="en-GB" sz="3200" b="1" dirty="0"/>
              <a:t>Examples Of Collaborative Arrangements</a:t>
            </a:r>
            <a:endParaRPr lang="en-GB" sz="3200" b="1" dirty="0"/>
          </a:p>
        </p:txBody>
      </p:sp>
      <p:pic>
        <p:nvPicPr>
          <p:cNvPr id="8" name="Picture 7" descr="Figure 5.jpg"/>
          <p:cNvPicPr>
            <a:picLocks noChangeAspect="1"/>
          </p:cNvPicPr>
          <p:nvPr/>
        </p:nvPicPr>
        <p:blipFill rotWithShape="1">
          <a:blip r:embed="rId1" cstate="print"/>
          <a:srcRect l="3087" t="11948" r="4035" b="3426"/>
          <a:stretch>
            <a:fillRect/>
          </a:stretch>
        </p:blipFill>
        <p:spPr>
          <a:xfrm>
            <a:off x="1257300" y="1409155"/>
            <a:ext cx="15368746" cy="839166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200" dirty="0"/>
              <a:t>Managing The Paradox Of Competition And Cooperation</a:t>
            </a:r>
            <a:endParaRPr lang="en-GB" sz="3200" dirty="0"/>
          </a:p>
        </p:txBody>
      </p:sp>
      <p:sp>
        <p:nvSpPr>
          <p:cNvPr id="3" name="Content Placeholder 2"/>
          <p:cNvSpPr>
            <a:spLocks noGrp="1"/>
          </p:cNvSpPr>
          <p:nvPr>
            <p:ph type="subTitle" idx="1"/>
          </p:nvPr>
        </p:nvSpPr>
        <p:spPr/>
        <p:txBody>
          <a:bodyPr>
            <a:normAutofit/>
          </a:bodyPr>
          <a:lstStyle/>
          <a:p>
            <a:pPr marL="428625" lvl="1" algn="ctr">
              <a:buNone/>
            </a:pPr>
            <a:r>
              <a:rPr lang="en-GB" sz="3000" b="1" dirty="0"/>
              <a:t>Discrete Organisation Versus Embedded Organisation Perspective</a:t>
            </a:r>
            <a:endParaRPr lang="en-GB" sz="3000" b="1" dirty="0"/>
          </a:p>
          <a:p>
            <a:pPr marL="428625" lvl="1" algn="ctr">
              <a:buNone/>
            </a:pPr>
            <a:endParaRPr lang="en-GB" sz="3000" dirty="0"/>
          </a:p>
          <a:p>
            <a:pPr marL="428625" lvl="1" algn="ctr">
              <a:buNone/>
            </a:pPr>
            <a:endParaRPr lang="en-GB" sz="3000" dirty="0"/>
          </a:p>
          <a:p>
            <a:pPr lvl="1" algn="ctr">
              <a:buNone/>
            </a:pPr>
            <a:endParaRPr lang="en-GB" sz="3000" dirty="0"/>
          </a:p>
        </p:txBody>
      </p:sp>
      <p:pic>
        <p:nvPicPr>
          <p:cNvPr id="7" name="Picture 6" descr="Table 1.jpg"/>
          <p:cNvPicPr>
            <a:picLocks noChangeAspect="1"/>
          </p:cNvPicPr>
          <p:nvPr/>
        </p:nvPicPr>
        <p:blipFill rotWithShape="1">
          <a:blip r:embed="rId1" cstate="print"/>
          <a:srcRect l="-58" t="7365"/>
          <a:stretch>
            <a:fillRect/>
          </a:stretch>
        </p:blipFill>
        <p:spPr>
          <a:xfrm>
            <a:off x="1329384" y="2883435"/>
            <a:ext cx="15710682" cy="578978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Network Level Strategy In International Perspective</a:t>
            </a:r>
            <a:endParaRPr lang="en-GB" sz="3200" dirty="0"/>
          </a:p>
        </p:txBody>
      </p:sp>
      <p:sp>
        <p:nvSpPr>
          <p:cNvPr id="3" name="Content Placeholder 2"/>
          <p:cNvSpPr>
            <a:spLocks noGrp="1"/>
          </p:cNvSpPr>
          <p:nvPr>
            <p:ph type="subTitle" idx="1"/>
          </p:nvPr>
        </p:nvSpPr>
        <p:spPr>
          <a:xfrm>
            <a:off x="829575" y="2031412"/>
            <a:ext cx="16310250" cy="6513216"/>
          </a:xfrm>
        </p:spPr>
        <p:txBody>
          <a:bodyPr>
            <a:noAutofit/>
          </a:bodyPr>
          <a:lstStyle/>
          <a:p>
            <a:pPr marL="457200" indent="-457200">
              <a:buFont typeface="Arial" panose="020B0604020202020204" pitchFamily="34" charset="0"/>
              <a:buChar char="•"/>
            </a:pPr>
            <a:r>
              <a:rPr lang="en-US" sz="3200" dirty="0"/>
              <a:t>Firms from different countries display widely divergent propensities to compete and cooperate. There can also be significant variance within a country.</a:t>
            </a:r>
            <a:endParaRPr lang="en-US" sz="3200" dirty="0"/>
          </a:p>
          <a:p>
            <a:pPr marL="457200" indent="-457200">
              <a:buFont typeface="Arial" panose="020B0604020202020204" pitchFamily="34" charset="0"/>
              <a:buChar char="•"/>
            </a:pPr>
            <a:r>
              <a:rPr lang="en-US" sz="3200" b="1" dirty="0"/>
              <a:t>Cross-border collaborative arrangements</a:t>
            </a:r>
            <a:r>
              <a:rPr lang="en-US" sz="3200" dirty="0"/>
              <a:t>, e.g. cooperative agreements to overcome entry barriers that exist due to import restrictions, and cross-border arrangements within trade blocks, e.g. the EU cooperated to face Japanese competitors in the core technologies and tried to learn lessons from Japanese practices.</a:t>
            </a:r>
            <a:endParaRPr lang="en-US" sz="3200" dirty="0"/>
          </a:p>
          <a:p>
            <a:pPr marL="457200" indent="-457200">
              <a:buFont typeface="Arial" panose="020B0604020202020204" pitchFamily="34" charset="0"/>
              <a:buChar char="•"/>
            </a:pPr>
            <a:r>
              <a:rPr lang="en-US" sz="3200" b="1" dirty="0"/>
              <a:t>Type of institutional environment</a:t>
            </a:r>
            <a:r>
              <a:rPr lang="en-US" sz="3200" dirty="0"/>
              <a:t>, different institutional structures, governments, banks, universities and unions have developed in each country, and each country has developed its own economic system.</a:t>
            </a:r>
            <a:endParaRPr lang="en-US" sz="3200" dirty="0"/>
          </a:p>
          <a:p>
            <a:pPr marL="457200" indent="-457200">
              <a:buFont typeface="Arial" panose="020B0604020202020204" pitchFamily="34" charset="0"/>
              <a:buChar char="•"/>
            </a:pPr>
            <a:r>
              <a:rPr lang="en-US" sz="3200" b="1" dirty="0"/>
              <a:t>Market for corporate control</a:t>
            </a:r>
            <a:r>
              <a:rPr lang="en-US" sz="3200" dirty="0"/>
              <a:t>, a relatively open market for corporate control facilitates vertical and horizontal integration.</a:t>
            </a:r>
            <a:endParaRPr lang="en-US" sz="3200" dirty="0"/>
          </a:p>
          <a:p>
            <a:pPr marL="457200" indent="-457200">
              <a:buFont typeface="Arial" panose="020B0604020202020204" pitchFamily="34" charset="0"/>
              <a:buChar char="•"/>
            </a:pPr>
            <a:r>
              <a:rPr lang="en-US" sz="3200" b="1" dirty="0"/>
              <a:t>Social networks and cultural values</a:t>
            </a:r>
            <a:r>
              <a:rPr lang="en-US" sz="3200" dirty="0"/>
              <a:t>, can place more emphasis on competition or cooperation, e.g. US more individualist than Japan.</a:t>
            </a:r>
            <a:endParaRPr lang="en-US" sz="3200" dirty="0"/>
          </a:p>
          <a:p>
            <a:pPr marL="457200" indent="-457200">
              <a:buFont typeface="Arial" panose="020B0604020202020204" pitchFamily="34" charset="0"/>
              <a:buChar char="•"/>
            </a:pPr>
            <a:r>
              <a:rPr lang="en-US" sz="3200" b="1" dirty="0"/>
              <a:t>Negative effects of ‘groupism’</a:t>
            </a:r>
            <a:r>
              <a:rPr lang="en-US" sz="3200" dirty="0"/>
              <a:t>, social networks do not always lead to higher efficiency.</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people standing in front of a store&#10;&#10;Description automatically generated"/>
          <p:cNvPicPr>
            <a:picLocks noChangeAspect="1"/>
          </p:cNvPicPr>
          <p:nvPr/>
        </p:nvPicPr>
        <p:blipFill>
          <a:blip r:embed="rId1"/>
          <a:stretch>
            <a:fillRect/>
          </a:stretch>
        </p:blipFill>
        <p:spPr>
          <a:xfrm>
            <a:off x="9961946" y="6024849"/>
            <a:ext cx="3185265" cy="1548392"/>
          </a:xfrm>
          <a:prstGeom prst="rect">
            <a:avLst/>
          </a:prstGeom>
        </p:spPr>
      </p:pic>
      <p:sp>
        <p:nvSpPr>
          <p:cNvPr id="2" name="Title 1"/>
          <p:cNvSpPr>
            <a:spLocks noGrp="1"/>
          </p:cNvSpPr>
          <p:nvPr>
            <p:ph type="ctrTitle"/>
          </p:nvPr>
        </p:nvSpPr>
        <p:spPr>
          <a:xfrm>
            <a:off x="234995" y="933797"/>
            <a:ext cx="17134004" cy="567191"/>
          </a:xfrm>
        </p:spPr>
        <p:txBody>
          <a:bodyPr>
            <a:normAutofit/>
          </a:bodyPr>
          <a:lstStyle/>
          <a:p>
            <a:r>
              <a:rPr lang="en-GB" sz="3200" dirty="0"/>
              <a:t>How Does a Business Grow Profitably?</a:t>
            </a:r>
            <a:endParaRPr lang="en-GB" sz="2800" dirty="0"/>
          </a:p>
        </p:txBody>
      </p:sp>
      <p:pic>
        <p:nvPicPr>
          <p:cNvPr id="3" name="Picture 2" descr="Image result for t-shi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7150" y="3404912"/>
            <a:ext cx="1367237" cy="1367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Image result for summer shir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2695" y="3867762"/>
            <a:ext cx="1291278" cy="12655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eknowyourdreams.com/images/people/peopl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21"/>
          <a:stretch>
            <a:fillRect/>
          </a:stretch>
        </p:blipFill>
        <p:spPr bwMode="auto">
          <a:xfrm>
            <a:off x="10533395" y="7721903"/>
            <a:ext cx="1322798" cy="1078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sho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429"/>
          <a:stretch>
            <a:fillRect/>
          </a:stretch>
        </p:blipFill>
        <p:spPr bwMode="auto">
          <a:xfrm>
            <a:off x="6766508" y="4051065"/>
            <a:ext cx="1392488" cy="10822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bicycl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07382" y="3867763"/>
            <a:ext cx="1910620" cy="1350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garment facto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0157" y="1663848"/>
            <a:ext cx="2119811" cy="1474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Image result for peo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2199" y="7046613"/>
            <a:ext cx="2275353" cy="2275353"/>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15651078" y="2352553"/>
            <a:ext cx="1143400" cy="4631813"/>
          </a:xfrm>
          <a:prstGeom prst="upDownArrow">
            <a:avLst/>
          </a:prstGeom>
          <a:solidFill>
            <a:schemeClr val="accent5">
              <a:lumMod val="10000"/>
              <a:lumOff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b" anchorCtr="0"/>
          <a:lstStyle/>
          <a:p>
            <a:pPr algn="ctr"/>
            <a:r>
              <a:rPr lang="en-GB" sz="2800" b="1" dirty="0">
                <a:solidFill>
                  <a:schemeClr val="tx1"/>
                </a:solidFill>
              </a:rPr>
              <a:t>Vertical Integration</a:t>
            </a:r>
            <a:endParaRPr lang="en-GB" sz="2800" b="1" dirty="0">
              <a:solidFill>
                <a:schemeClr val="tx1"/>
              </a:solidFill>
            </a:endParaRPr>
          </a:p>
        </p:txBody>
      </p:sp>
      <p:sp>
        <p:nvSpPr>
          <p:cNvPr id="13" name="Up Arrow 12"/>
          <p:cNvSpPr/>
          <p:nvPr/>
        </p:nvSpPr>
        <p:spPr>
          <a:xfrm>
            <a:off x="11703757" y="1802159"/>
            <a:ext cx="574584" cy="2096992"/>
          </a:xfrm>
          <a:prstGeom prst="upArrow">
            <a:avLst/>
          </a:prstGeom>
          <a:solidFill>
            <a:schemeClr val="accent5">
              <a:lumMod val="10000"/>
              <a:lumOff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6456" tIns="48228" rIns="96456" bIns="48228" numCol="1" spcCol="0" rtlCol="0" fromWordArt="0" anchor="ctr" anchorCtr="0" forceAA="0" compatLnSpc="1">
            <a:noAutofit/>
          </a:bodyPr>
          <a:lstStyle/>
          <a:p>
            <a:r>
              <a:rPr lang="en-GB" sz="2400" b="1" dirty="0">
                <a:solidFill>
                  <a:schemeClr val="tx1"/>
                </a:solidFill>
              </a:rPr>
              <a:t>Backwards</a:t>
            </a:r>
            <a:endParaRPr lang="en-GB" sz="2400" b="1" dirty="0">
              <a:solidFill>
                <a:schemeClr val="tx1"/>
              </a:solidFill>
            </a:endParaRPr>
          </a:p>
          <a:p>
            <a:r>
              <a:rPr lang="en-GB" sz="2400" b="1" dirty="0">
                <a:solidFill>
                  <a:schemeClr val="tx1"/>
                </a:solidFill>
              </a:rPr>
              <a:t>Integration</a:t>
            </a:r>
            <a:endParaRPr lang="en-GB" sz="2400" b="1" dirty="0">
              <a:solidFill>
                <a:schemeClr val="tx1"/>
              </a:solidFill>
            </a:endParaRPr>
          </a:p>
        </p:txBody>
      </p:sp>
      <p:sp>
        <p:nvSpPr>
          <p:cNvPr id="14" name="Left Arrow 13"/>
          <p:cNvSpPr/>
          <p:nvPr/>
        </p:nvSpPr>
        <p:spPr>
          <a:xfrm>
            <a:off x="7553971" y="7425707"/>
            <a:ext cx="2822825" cy="835534"/>
          </a:xfrm>
          <a:prstGeom prst="leftArrow">
            <a:avLst/>
          </a:prstGeom>
          <a:solidFill>
            <a:schemeClr val="accent5">
              <a:lumMod val="10000"/>
              <a:lumOff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New Market Entry</a:t>
            </a:r>
            <a:endParaRPr lang="en-GB" sz="2000" b="1" dirty="0">
              <a:solidFill>
                <a:schemeClr val="tx1"/>
              </a:solidFill>
            </a:endParaRPr>
          </a:p>
        </p:txBody>
      </p:sp>
      <p:pic>
        <p:nvPicPr>
          <p:cNvPr id="16" name="Picture 6" descr="http://weknowyourdreams.com/images/people/peopl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21"/>
          <a:stretch>
            <a:fillRect/>
          </a:stretch>
        </p:blipFill>
        <p:spPr bwMode="auto">
          <a:xfrm>
            <a:off x="11824415" y="7721903"/>
            <a:ext cx="1322798" cy="1078675"/>
          </a:xfrm>
          <a:prstGeom prst="rect">
            <a:avLst/>
          </a:prstGeom>
          <a:noFill/>
          <a:extLst>
            <a:ext uri="{909E8E84-426E-40DD-AFC4-6F175D3DCCD1}">
              <a14:hiddenFill xmlns:a14="http://schemas.microsoft.com/office/drawing/2010/main">
                <a:solidFill>
                  <a:srgbClr val="FFFFFF"/>
                </a:solidFill>
              </a14:hiddenFill>
            </a:ext>
          </a:extLst>
        </p:spPr>
      </p:pic>
      <p:sp>
        <p:nvSpPr>
          <p:cNvPr id="18" name="Down Arrow 17"/>
          <p:cNvSpPr/>
          <p:nvPr/>
        </p:nvSpPr>
        <p:spPr>
          <a:xfrm>
            <a:off x="11703496" y="5068337"/>
            <a:ext cx="607922" cy="1411874"/>
          </a:xfrm>
          <a:prstGeom prst="downArrow">
            <a:avLst/>
          </a:prstGeom>
          <a:solidFill>
            <a:schemeClr val="accent5">
              <a:lumMod val="10000"/>
              <a:lumOff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6456" tIns="48228" rIns="96456" bIns="48228" numCol="1" spcCol="0" rtlCol="0" fromWordArt="0" anchor="t" anchorCtr="0" forceAA="0" compatLnSpc="1">
            <a:noAutofit/>
          </a:bodyPr>
          <a:lstStyle/>
          <a:p>
            <a:r>
              <a:rPr lang="en-GB" sz="2400" b="1" dirty="0">
                <a:solidFill>
                  <a:schemeClr val="tx1"/>
                </a:solidFill>
              </a:rPr>
              <a:t>Forward </a:t>
            </a:r>
            <a:endParaRPr lang="en-GB" sz="2400" b="1" dirty="0">
              <a:solidFill>
                <a:schemeClr val="tx1"/>
              </a:solidFill>
            </a:endParaRPr>
          </a:p>
          <a:p>
            <a:r>
              <a:rPr lang="en-GB" sz="2400" b="1" dirty="0">
                <a:solidFill>
                  <a:schemeClr val="tx1"/>
                </a:solidFill>
              </a:rPr>
              <a:t>Integration</a:t>
            </a:r>
            <a:endParaRPr lang="en-GB" sz="2400" b="1" dirty="0">
              <a:solidFill>
                <a:schemeClr val="tx1"/>
              </a:solidFill>
            </a:endParaRPr>
          </a:p>
        </p:txBody>
      </p:sp>
      <p:pic>
        <p:nvPicPr>
          <p:cNvPr id="19" name="Picture 18" descr="A close up of a logo&#10;&#10;Description automatically generated"/>
          <p:cNvPicPr>
            <a:picLocks noChangeAspect="1"/>
          </p:cNvPicPr>
          <p:nvPr/>
        </p:nvPicPr>
        <p:blipFill>
          <a:blip r:embed="rId9"/>
          <a:stretch>
            <a:fillRect/>
          </a:stretch>
        </p:blipFill>
        <p:spPr>
          <a:xfrm>
            <a:off x="10644527" y="3839468"/>
            <a:ext cx="1156153" cy="1505409"/>
          </a:xfrm>
          <a:prstGeom prst="rect">
            <a:avLst/>
          </a:prstGeom>
        </p:spPr>
      </p:pic>
      <p:pic>
        <p:nvPicPr>
          <p:cNvPr id="21" name="Picture 20"/>
          <p:cNvPicPr>
            <a:picLocks noChangeAspect="1"/>
          </p:cNvPicPr>
          <p:nvPr/>
        </p:nvPicPr>
        <p:blipFill>
          <a:blip r:embed="rId10"/>
          <a:stretch>
            <a:fillRect/>
          </a:stretch>
        </p:blipFill>
        <p:spPr>
          <a:xfrm>
            <a:off x="10070040" y="3923841"/>
            <a:ext cx="1055228" cy="1319035"/>
          </a:xfrm>
          <a:prstGeom prst="rect">
            <a:avLst/>
          </a:prstGeom>
        </p:spPr>
      </p:pic>
      <p:sp>
        <p:nvSpPr>
          <p:cNvPr id="11" name="Left-Right Arrow 10"/>
          <p:cNvSpPr/>
          <p:nvPr/>
        </p:nvSpPr>
        <p:spPr>
          <a:xfrm>
            <a:off x="8848165" y="4134425"/>
            <a:ext cx="3856429" cy="957665"/>
          </a:xfrm>
          <a:prstGeom prst="leftRightArrow">
            <a:avLst/>
          </a:prstGeom>
          <a:solidFill>
            <a:schemeClr val="accent5">
              <a:lumMod val="10000"/>
              <a:lumOff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75" b="1" dirty="0">
                <a:solidFill>
                  <a:schemeClr val="tx1"/>
                </a:solidFill>
              </a:rPr>
              <a:t>Horizontal Diversification</a:t>
            </a:r>
            <a:endParaRPr lang="en-GB" sz="1475" b="1" dirty="0">
              <a:solidFill>
                <a:schemeClr val="tx1"/>
              </a:solidFill>
            </a:endParaRPr>
          </a:p>
        </p:txBody>
      </p:sp>
      <p:pic>
        <p:nvPicPr>
          <p:cNvPr id="22" name="Picture 21"/>
          <p:cNvPicPr>
            <a:picLocks noChangeAspect="1"/>
          </p:cNvPicPr>
          <p:nvPr/>
        </p:nvPicPr>
        <p:blipFill>
          <a:blip r:embed="rId11"/>
          <a:stretch>
            <a:fillRect/>
          </a:stretch>
        </p:blipFill>
        <p:spPr>
          <a:xfrm>
            <a:off x="4807880" y="5619402"/>
            <a:ext cx="1843433" cy="1833275"/>
          </a:xfrm>
          <a:prstGeom prst="rect">
            <a:avLst/>
          </a:prstGeom>
        </p:spPr>
      </p:pic>
      <p:pic>
        <p:nvPicPr>
          <p:cNvPr id="23" name="Picture 22"/>
          <p:cNvPicPr>
            <a:picLocks noChangeAspect="1"/>
          </p:cNvPicPr>
          <p:nvPr/>
        </p:nvPicPr>
        <p:blipFill>
          <a:blip r:embed="rId12"/>
          <a:stretch>
            <a:fillRect/>
          </a:stretch>
        </p:blipFill>
        <p:spPr>
          <a:xfrm>
            <a:off x="4307757" y="7954459"/>
            <a:ext cx="2483014" cy="1367506"/>
          </a:xfrm>
          <a:prstGeom prst="rect">
            <a:avLst/>
          </a:prstGeom>
        </p:spPr>
      </p:pic>
      <p:sp>
        <p:nvSpPr>
          <p:cNvPr id="15" name="Left Arrow 14"/>
          <p:cNvSpPr/>
          <p:nvPr/>
        </p:nvSpPr>
        <p:spPr>
          <a:xfrm>
            <a:off x="6161341" y="8324739"/>
            <a:ext cx="4260140" cy="835534"/>
          </a:xfrm>
          <a:prstGeom prst="leftArrow">
            <a:avLst/>
          </a:prstGeom>
          <a:solidFill>
            <a:schemeClr val="accent5">
              <a:lumMod val="10000"/>
              <a:lumOff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Internationalisation</a:t>
            </a:r>
            <a:endParaRPr lang="en-GB" sz="2000" b="1" dirty="0">
              <a:solidFill>
                <a:schemeClr val="tx1"/>
              </a:solidFill>
            </a:endParaRPr>
          </a:p>
        </p:txBody>
      </p:sp>
      <p:pic>
        <p:nvPicPr>
          <p:cNvPr id="26" name="Picture 6" descr="http://weknowyourdreams.com/images/people/peopl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21"/>
          <a:stretch>
            <a:fillRect/>
          </a:stretch>
        </p:blipFill>
        <p:spPr bwMode="auto">
          <a:xfrm>
            <a:off x="10533395" y="8800577"/>
            <a:ext cx="1322798" cy="10786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weknowyourdreams.com/images/people/peopl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21"/>
          <a:stretch>
            <a:fillRect/>
          </a:stretch>
        </p:blipFill>
        <p:spPr bwMode="auto">
          <a:xfrm>
            <a:off x="11839238" y="8800577"/>
            <a:ext cx="1322798" cy="107867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close up of a fence&#10;&#10;Description automatically generated"/>
          <p:cNvPicPr>
            <a:picLocks noChangeAspect="1"/>
          </p:cNvPicPr>
          <p:nvPr/>
        </p:nvPicPr>
        <p:blipFill>
          <a:blip r:embed="rId13"/>
          <a:stretch>
            <a:fillRect/>
          </a:stretch>
        </p:blipFill>
        <p:spPr>
          <a:xfrm>
            <a:off x="9677527" y="171779"/>
            <a:ext cx="2006479" cy="1353600"/>
          </a:xfrm>
          <a:prstGeom prst="rect">
            <a:avLst/>
          </a:prstGeom>
        </p:spPr>
      </p:pic>
      <p:sp>
        <p:nvSpPr>
          <p:cNvPr id="8" name="Speech Bubble: Rectangle 7"/>
          <p:cNvSpPr/>
          <p:nvPr/>
        </p:nvSpPr>
        <p:spPr>
          <a:xfrm>
            <a:off x="5624871" y="2430560"/>
            <a:ext cx="2543734" cy="1307047"/>
          </a:xfrm>
          <a:prstGeom prst="wedgeRectCallout">
            <a:avLst>
              <a:gd name="adj1" fmla="val 38746"/>
              <a:gd name="adj2" fmla="val 6549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Portfolio of Products</a:t>
            </a:r>
            <a:endParaRPr lang="en-GB" sz="2800" dirty="0"/>
          </a:p>
        </p:txBody>
      </p:sp>
      <p:sp>
        <p:nvSpPr>
          <p:cNvPr id="17" name="TextBox 16"/>
          <p:cNvSpPr txBox="1"/>
          <p:nvPr/>
        </p:nvSpPr>
        <p:spPr>
          <a:xfrm>
            <a:off x="13896431" y="7488576"/>
            <a:ext cx="3970959" cy="2063385"/>
          </a:xfrm>
          <a:prstGeom prst="rect">
            <a:avLst/>
          </a:prstGeom>
          <a:noFill/>
        </p:spPr>
        <p:txBody>
          <a:bodyPr wrap="none" rtlCol="0">
            <a:spAutoFit/>
          </a:bodyPr>
          <a:lstStyle/>
          <a:p>
            <a:pPr marL="457200" indent="-457200">
              <a:buFont typeface="Arial" panose="020B0604020202020204" pitchFamily="34" charset="0"/>
              <a:buChar char="•"/>
            </a:pPr>
            <a:r>
              <a:rPr lang="en-GB" dirty="0"/>
              <a:t>Innovation</a:t>
            </a:r>
            <a:endParaRPr lang="en-GB" dirty="0"/>
          </a:p>
          <a:p>
            <a:pPr marL="457200" indent="-457200">
              <a:buFont typeface="Arial" panose="020B0604020202020204" pitchFamily="34" charset="0"/>
              <a:buChar char="•"/>
            </a:pPr>
            <a:r>
              <a:rPr lang="en-GB" dirty="0"/>
              <a:t>Resource Capture</a:t>
            </a:r>
            <a:endParaRPr lang="en-GB" dirty="0"/>
          </a:p>
          <a:p>
            <a:pPr marL="457200" indent="-457200">
              <a:buFont typeface="Arial" panose="020B0604020202020204" pitchFamily="34" charset="0"/>
              <a:buChar char="•"/>
            </a:pPr>
            <a:r>
              <a:rPr lang="en-GB" dirty="0"/>
              <a:t>Learning</a:t>
            </a:r>
            <a:endParaRPr lang="en-GB" dirty="0"/>
          </a:p>
          <a:p>
            <a:pPr marL="457200" indent="-457200">
              <a:buFont typeface="Arial" panose="020B0604020202020204" pitchFamily="34" charset="0"/>
              <a:buChar char="•"/>
            </a:pPr>
            <a:r>
              <a:rPr lang="en-GB" dirty="0"/>
              <a:t>Alliances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1000"/>
                                        <p:tgtEl>
                                          <p:spTgt spid="18"/>
                                        </p:tgtEl>
                                      </p:cBhvr>
                                    </p:animEffect>
                                    <p:anim calcmode="lin" valueType="num">
                                      <p:cBhvr>
                                        <p:cTn id="85" dur="1000" fill="hold"/>
                                        <p:tgtEl>
                                          <p:spTgt spid="18"/>
                                        </p:tgtEl>
                                        <p:attrNameLst>
                                          <p:attrName>ppt_x</p:attrName>
                                        </p:attrNameLst>
                                      </p:cBhvr>
                                      <p:tavLst>
                                        <p:tav tm="0">
                                          <p:val>
                                            <p:strVal val="#ppt_x"/>
                                          </p:val>
                                        </p:tav>
                                        <p:tav tm="100000">
                                          <p:val>
                                            <p:strVal val="#ppt_x"/>
                                          </p:val>
                                        </p:tav>
                                      </p:tavLst>
                                    </p:anim>
                                    <p:anim calcmode="lin" valueType="num">
                                      <p:cBhvr>
                                        <p:cTn id="8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1000"/>
                                        <p:tgtEl>
                                          <p:spTgt spid="9"/>
                                        </p:tgtEl>
                                      </p:cBhvr>
                                    </p:animEffect>
                                    <p:anim calcmode="lin" valueType="num">
                                      <p:cBhvr>
                                        <p:cTn id="92" dur="1000" fill="hold"/>
                                        <p:tgtEl>
                                          <p:spTgt spid="9"/>
                                        </p:tgtEl>
                                        <p:attrNameLst>
                                          <p:attrName>ppt_x</p:attrName>
                                        </p:attrNameLst>
                                      </p:cBhvr>
                                      <p:tavLst>
                                        <p:tav tm="0">
                                          <p:val>
                                            <p:strVal val="#ppt_x"/>
                                          </p:val>
                                        </p:tav>
                                        <p:tav tm="100000">
                                          <p:val>
                                            <p:strVal val="#ppt_x"/>
                                          </p:val>
                                        </p:tav>
                                      </p:tavLst>
                                    </p:anim>
                                    <p:anim calcmode="lin" valueType="num">
                                      <p:cBhvr>
                                        <p:cTn id="9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1000"/>
                                        <p:tgtEl>
                                          <p:spTgt spid="12"/>
                                        </p:tgtEl>
                                      </p:cBhvr>
                                    </p:animEffect>
                                    <p:anim calcmode="lin" valueType="num">
                                      <p:cBhvr>
                                        <p:cTn id="106" dur="1000" fill="hold"/>
                                        <p:tgtEl>
                                          <p:spTgt spid="12"/>
                                        </p:tgtEl>
                                        <p:attrNameLst>
                                          <p:attrName>ppt_x</p:attrName>
                                        </p:attrNameLst>
                                      </p:cBhvr>
                                      <p:tavLst>
                                        <p:tav tm="0">
                                          <p:val>
                                            <p:strVal val="#ppt_x"/>
                                          </p:val>
                                        </p:tav>
                                        <p:tav tm="100000">
                                          <p:val>
                                            <p:strVal val="#ppt_x"/>
                                          </p:val>
                                        </p:tav>
                                      </p:tavLst>
                                    </p:anim>
                                    <p:anim calcmode="lin" valueType="num">
                                      <p:cBhvr>
                                        <p:cTn id="10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00"/>
                                        <p:tgtEl>
                                          <p:spTgt spid="29"/>
                                        </p:tgtEl>
                                      </p:cBhvr>
                                    </p:animEffect>
                                    <p:anim calcmode="lin" valueType="num">
                                      <p:cBhvr>
                                        <p:cTn id="113" dur="1000" fill="hold"/>
                                        <p:tgtEl>
                                          <p:spTgt spid="29"/>
                                        </p:tgtEl>
                                        <p:attrNameLst>
                                          <p:attrName>ppt_x</p:attrName>
                                        </p:attrNameLst>
                                      </p:cBhvr>
                                      <p:tavLst>
                                        <p:tav tm="0">
                                          <p:val>
                                            <p:strVal val="#ppt_x"/>
                                          </p:val>
                                        </p:tav>
                                        <p:tav tm="100000">
                                          <p:val>
                                            <p:strVal val="#ppt_x"/>
                                          </p:val>
                                        </p:tav>
                                      </p:tavLst>
                                    </p:anim>
                                    <p:anim calcmode="lin" valueType="num">
                                      <p:cBhvr>
                                        <p:cTn id="1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fade">
                                      <p:cBhvr>
                                        <p:cTn id="119" dur="1000"/>
                                        <p:tgtEl>
                                          <p:spTgt spid="4"/>
                                        </p:tgtEl>
                                      </p:cBhvr>
                                    </p:animEffect>
                                    <p:anim calcmode="lin" valueType="num">
                                      <p:cBhvr>
                                        <p:cTn id="120" dur="1000" fill="hold"/>
                                        <p:tgtEl>
                                          <p:spTgt spid="4"/>
                                        </p:tgtEl>
                                        <p:attrNameLst>
                                          <p:attrName>ppt_x</p:attrName>
                                        </p:attrNameLst>
                                      </p:cBhvr>
                                      <p:tavLst>
                                        <p:tav tm="0">
                                          <p:val>
                                            <p:strVal val="#ppt_x"/>
                                          </p:val>
                                        </p:tav>
                                        <p:tav tm="100000">
                                          <p:val>
                                            <p:strVal val="#ppt_x"/>
                                          </p:val>
                                        </p:tav>
                                      </p:tavLst>
                                    </p:anim>
                                    <p:anim calcmode="lin" valueType="num">
                                      <p:cBhvr>
                                        <p:cTn id="1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fade">
                                      <p:cBhvr>
                                        <p:cTn id="126" dur="1000"/>
                                        <p:tgtEl>
                                          <p:spTgt spid="6"/>
                                        </p:tgtEl>
                                      </p:cBhvr>
                                    </p:animEffect>
                                    <p:anim calcmode="lin" valueType="num">
                                      <p:cBhvr>
                                        <p:cTn id="127" dur="1000" fill="hold"/>
                                        <p:tgtEl>
                                          <p:spTgt spid="6"/>
                                        </p:tgtEl>
                                        <p:attrNameLst>
                                          <p:attrName>ppt_x</p:attrName>
                                        </p:attrNameLst>
                                      </p:cBhvr>
                                      <p:tavLst>
                                        <p:tav tm="0">
                                          <p:val>
                                            <p:strVal val="#ppt_x"/>
                                          </p:val>
                                        </p:tav>
                                        <p:tav tm="100000">
                                          <p:val>
                                            <p:strVal val="#ppt_x"/>
                                          </p:val>
                                        </p:tav>
                                      </p:tavLst>
                                    </p:anim>
                                    <p:anim calcmode="lin" valueType="num">
                                      <p:cBhvr>
                                        <p:cTn id="1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fade">
                                      <p:cBhvr>
                                        <p:cTn id="133" dur="1000"/>
                                        <p:tgtEl>
                                          <p:spTgt spid="7"/>
                                        </p:tgtEl>
                                      </p:cBhvr>
                                    </p:animEffect>
                                    <p:anim calcmode="lin" valueType="num">
                                      <p:cBhvr>
                                        <p:cTn id="134" dur="1000" fill="hold"/>
                                        <p:tgtEl>
                                          <p:spTgt spid="7"/>
                                        </p:tgtEl>
                                        <p:attrNameLst>
                                          <p:attrName>ppt_x</p:attrName>
                                        </p:attrNameLst>
                                      </p:cBhvr>
                                      <p:tavLst>
                                        <p:tav tm="0">
                                          <p:val>
                                            <p:strVal val="#ppt_x"/>
                                          </p:val>
                                        </p:tav>
                                        <p:tav tm="100000">
                                          <p:val>
                                            <p:strVal val="#ppt_x"/>
                                          </p:val>
                                        </p:tav>
                                      </p:tavLst>
                                    </p:anim>
                                    <p:anim calcmode="lin" valueType="num">
                                      <p:cBhvr>
                                        <p:cTn id="1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1000"/>
                                        <p:tgtEl>
                                          <p:spTgt spid="8"/>
                                        </p:tgtEl>
                                      </p:cBhvr>
                                    </p:animEffect>
                                    <p:anim calcmode="lin" valueType="num">
                                      <p:cBhvr>
                                        <p:cTn id="141" dur="1000" fill="hold"/>
                                        <p:tgtEl>
                                          <p:spTgt spid="8"/>
                                        </p:tgtEl>
                                        <p:attrNameLst>
                                          <p:attrName>ppt_x</p:attrName>
                                        </p:attrNameLst>
                                      </p:cBhvr>
                                      <p:tavLst>
                                        <p:tav tm="0">
                                          <p:val>
                                            <p:strVal val="#ppt_x"/>
                                          </p:val>
                                        </p:tav>
                                        <p:tav tm="100000">
                                          <p:val>
                                            <p:strVal val="#ppt_x"/>
                                          </p:val>
                                        </p:tav>
                                      </p:tavLst>
                                    </p:anim>
                                    <p:anim calcmode="lin" valueType="num">
                                      <p:cBhvr>
                                        <p:cTn id="1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11"/>
                                        </p:tgtEl>
                                        <p:attrNameLst>
                                          <p:attrName>style.visibility</p:attrName>
                                        </p:attrNameLst>
                                      </p:cBhvr>
                                      <p:to>
                                        <p:strVal val="visible"/>
                                      </p:to>
                                    </p:set>
                                    <p:animEffect transition="in" filter="fade">
                                      <p:cBhvr>
                                        <p:cTn id="147" dur="1000"/>
                                        <p:tgtEl>
                                          <p:spTgt spid="11"/>
                                        </p:tgtEl>
                                      </p:cBhvr>
                                    </p:animEffect>
                                    <p:anim calcmode="lin" valueType="num">
                                      <p:cBhvr>
                                        <p:cTn id="148" dur="1000" fill="hold"/>
                                        <p:tgtEl>
                                          <p:spTgt spid="11"/>
                                        </p:tgtEl>
                                        <p:attrNameLst>
                                          <p:attrName>ppt_x</p:attrName>
                                        </p:attrNameLst>
                                      </p:cBhvr>
                                      <p:tavLst>
                                        <p:tav tm="0">
                                          <p:val>
                                            <p:strVal val="#ppt_x"/>
                                          </p:val>
                                        </p:tav>
                                        <p:tav tm="100000">
                                          <p:val>
                                            <p:strVal val="#ppt_x"/>
                                          </p:val>
                                        </p:tav>
                                      </p:tavLst>
                                    </p:anim>
                                    <p:anim calcmode="lin" valueType="num">
                                      <p:cBhvr>
                                        <p:cTn id="1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17"/>
                                        </p:tgtEl>
                                        <p:attrNameLst>
                                          <p:attrName>style.visibility</p:attrName>
                                        </p:attrNameLst>
                                      </p:cBhvr>
                                      <p:to>
                                        <p:strVal val="visible"/>
                                      </p:to>
                                    </p:set>
                                    <p:animEffect transition="in" filter="fade">
                                      <p:cBhvr>
                                        <p:cTn id="154" dur="1000"/>
                                        <p:tgtEl>
                                          <p:spTgt spid="17"/>
                                        </p:tgtEl>
                                      </p:cBhvr>
                                    </p:animEffect>
                                    <p:anim calcmode="lin" valueType="num">
                                      <p:cBhvr>
                                        <p:cTn id="155" dur="1000" fill="hold"/>
                                        <p:tgtEl>
                                          <p:spTgt spid="17"/>
                                        </p:tgtEl>
                                        <p:attrNameLst>
                                          <p:attrName>ppt_x</p:attrName>
                                        </p:attrNameLst>
                                      </p:cBhvr>
                                      <p:tavLst>
                                        <p:tav tm="0">
                                          <p:val>
                                            <p:strVal val="#ppt_x"/>
                                          </p:val>
                                        </p:tav>
                                        <p:tav tm="100000">
                                          <p:val>
                                            <p:strVal val="#ppt_x"/>
                                          </p:val>
                                        </p:tav>
                                      </p:tavLst>
                                    </p:anim>
                                    <p:anim calcmode="lin" valueType="num">
                                      <p:cBhvr>
                                        <p:cTn id="1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animBg="1"/>
      <p:bldP spid="11" grpId="0" animBg="1"/>
      <p:bldP spid="15" grpId="0" animBg="1"/>
      <p:bldP spid="8"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References</a:t>
            </a:r>
            <a:endParaRPr lang="en-GB" dirty="0"/>
          </a:p>
        </p:txBody>
      </p:sp>
      <p:sp>
        <p:nvSpPr>
          <p:cNvPr id="3" name="Content Placeholder 2"/>
          <p:cNvSpPr>
            <a:spLocks noGrp="1"/>
          </p:cNvSpPr>
          <p:nvPr>
            <p:ph type="subTitle" idx="1"/>
          </p:nvPr>
        </p:nvSpPr>
        <p:spPr/>
        <p:txBody>
          <a:bodyPr/>
          <a:lstStyle/>
          <a:p>
            <a:r>
              <a:rPr lang="en-US" dirty="0"/>
              <a:t>De Wit, B. (2017). </a:t>
            </a:r>
            <a:r>
              <a:rPr lang="en-US" i="1" dirty="0"/>
              <a:t>Strategy An International Perspective</a:t>
            </a:r>
            <a:r>
              <a:rPr lang="en-US" dirty="0"/>
              <a:t>. 6th ed. Andover: Cengage</a:t>
            </a:r>
            <a:endParaRPr lang="en-US" dirty="0"/>
          </a:p>
          <a:p>
            <a:r>
              <a:rPr lang="en-GB" dirty="0"/>
              <a:t>Grant, R.M. 2012. Contemporary strategy analysis : text and cases 8th ed. New York: John Wiley and Sons Ltd.</a:t>
            </a:r>
            <a:endParaRPr lang="en-GB" dirty="0"/>
          </a:p>
          <a:p>
            <a:r>
              <a:rPr lang="en-GB" dirty="0"/>
              <a:t>Hill, C., Jones, G. &amp; Schilling, M. (2015) Strategic Management; Theory &amp; Cases: an integrated approach, 11e, Stamford, Cengage</a:t>
            </a:r>
            <a:endParaRPr lang="en-GB" dirty="0"/>
          </a:p>
          <a:p>
            <a:r>
              <a:rPr lang="en-US" dirty="0" err="1"/>
              <a:t>Reeves,M</a:t>
            </a:r>
            <a:r>
              <a:rPr lang="en-US" dirty="0"/>
              <a:t>, </a:t>
            </a:r>
            <a:r>
              <a:rPr lang="en-US" dirty="0" err="1"/>
              <a:t>Moose,S</a:t>
            </a:r>
            <a:r>
              <a:rPr lang="en-US" dirty="0"/>
              <a:t> and </a:t>
            </a:r>
            <a:r>
              <a:rPr lang="en-US" dirty="0" err="1"/>
              <a:t>Venema,V</a:t>
            </a:r>
            <a:r>
              <a:rPr lang="en-US" dirty="0"/>
              <a:t>. (2014). </a:t>
            </a:r>
            <a:r>
              <a:rPr lang="en-US" i="1" dirty="0"/>
              <a:t>BCG Classics Revisited: The Growth Share Matrix.</a:t>
            </a:r>
            <a:r>
              <a:rPr lang="en-US" dirty="0"/>
              <a:t> Available: https://www.bcg.com/publications/2014/growth-share-matrix-bcg-classics-revisited.aspx. Last accessed 26th November 2019.</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1" algn="l"/>
            <a:r>
              <a:rPr lang="en-GB" sz="3600" b="1" dirty="0"/>
              <a:t>Corporate Integration Through Control And Cooperation</a:t>
            </a:r>
            <a:endParaRPr lang="en-GB" sz="3600" b="1" dirty="0"/>
          </a:p>
        </p:txBody>
      </p:sp>
      <p:pic>
        <p:nvPicPr>
          <p:cNvPr id="8" name="Content Placeholder 7" descr="Figure 3.jpg"/>
          <p:cNvPicPr>
            <a:picLocks noGrp="1" noChangeAspect="1"/>
          </p:cNvPicPr>
          <p:nvPr>
            <p:ph idx="4294967295"/>
          </p:nvPr>
        </p:nvPicPr>
        <p:blipFill rotWithShape="1">
          <a:blip r:embed="rId1" cstate="print"/>
          <a:srcRect l="11840" t="15090" r="12343" b="3688"/>
          <a:stretch>
            <a:fillRect/>
          </a:stretch>
        </p:blipFill>
        <p:spPr>
          <a:xfrm>
            <a:off x="2253342" y="2015899"/>
            <a:ext cx="12568238" cy="7177087"/>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3200" dirty="0"/>
              <a:t>The Issue Of Corporate Configuration</a:t>
            </a:r>
            <a:endParaRPr lang="en-GB" sz="3200" dirty="0"/>
          </a:p>
        </p:txBody>
      </p:sp>
      <p:sp>
        <p:nvSpPr>
          <p:cNvPr id="3" name="Content Placeholder 2"/>
          <p:cNvSpPr>
            <a:spLocks noGrp="1"/>
          </p:cNvSpPr>
          <p:nvPr>
            <p:ph type="subTitle" idx="1"/>
          </p:nvPr>
        </p:nvSpPr>
        <p:spPr>
          <a:xfrm>
            <a:off x="707628" y="1953016"/>
            <a:ext cx="16310250" cy="7305972"/>
          </a:xfrm>
        </p:spPr>
        <p:txBody>
          <a:bodyPr>
            <a:normAutofit lnSpcReduction="10000"/>
          </a:bodyPr>
          <a:lstStyle/>
          <a:p>
            <a:pPr marL="457200" indent="-457200">
              <a:buFont typeface="Arial" panose="020B0604020202020204" pitchFamily="34" charset="0"/>
              <a:buChar char="•"/>
            </a:pPr>
            <a:r>
              <a:rPr lang="en-GB" sz="3200" dirty="0">
                <a:latin typeface="+mn-lt"/>
              </a:rPr>
              <a:t>Who should take the initiative to realise integration?</a:t>
            </a:r>
            <a:endParaRPr lang="en-GB" sz="3200" dirty="0">
              <a:latin typeface="+mn-lt"/>
            </a:endParaRPr>
          </a:p>
          <a:p>
            <a:pPr marL="457200" indent="-457200">
              <a:buFont typeface="Arial" panose="020B0604020202020204" pitchFamily="34" charset="0"/>
              <a:buChar char="•"/>
            </a:pPr>
            <a:endParaRPr lang="en-GB" sz="3200" dirty="0">
              <a:latin typeface="+mn-lt"/>
            </a:endParaRPr>
          </a:p>
          <a:p>
            <a:pPr marL="457200" indent="-457200">
              <a:buFont typeface="Arial" panose="020B0604020202020204" pitchFamily="34" charset="0"/>
              <a:buChar char="•"/>
            </a:pPr>
            <a:r>
              <a:rPr lang="en-GB" sz="3200" dirty="0">
                <a:latin typeface="+mn-lt"/>
              </a:rPr>
              <a:t>Two organisational means:</a:t>
            </a:r>
            <a:endParaRPr lang="en-GB" sz="3200" dirty="0">
              <a:latin typeface="+mn-lt"/>
            </a:endParaRPr>
          </a:p>
          <a:p>
            <a:pPr marL="1143000" lvl="1" indent="-457200" algn="l">
              <a:buFont typeface="Arial" panose="020B0604020202020204" pitchFamily="34" charset="0"/>
              <a:buChar char="•"/>
            </a:pPr>
            <a:r>
              <a:rPr lang="en-GB" sz="3200" dirty="0"/>
              <a:t>control</a:t>
            </a:r>
            <a:endParaRPr lang="en-GB" sz="3200" dirty="0"/>
          </a:p>
          <a:p>
            <a:pPr marL="1143000" lvl="1" indent="-457200" algn="l">
              <a:buFont typeface="Arial" panose="020B0604020202020204" pitchFamily="34" charset="0"/>
              <a:buChar char="•"/>
            </a:pPr>
            <a:r>
              <a:rPr lang="en-GB" sz="3200" dirty="0"/>
              <a:t>Cooperation</a:t>
            </a:r>
            <a:endParaRPr lang="en-GB" sz="3200" dirty="0"/>
          </a:p>
          <a:p>
            <a:pPr marL="1143000" lvl="1" indent="-457200" algn="l">
              <a:buFont typeface="Arial" panose="020B0604020202020204" pitchFamily="34" charset="0"/>
              <a:buChar char="•"/>
            </a:pPr>
            <a:endParaRPr lang="en-GB" sz="3200" dirty="0"/>
          </a:p>
          <a:p>
            <a:pPr marL="538480" lvl="1" indent="-538480" algn="l">
              <a:buFont typeface="Arial" panose="020B0604020202020204" pitchFamily="34" charset="0"/>
              <a:buChar char="•"/>
            </a:pPr>
            <a:r>
              <a:rPr lang="en-GB" sz="3200" dirty="0"/>
              <a:t>Three general corporate control styles:</a:t>
            </a:r>
            <a:endParaRPr lang="en-GB" sz="3200" dirty="0"/>
          </a:p>
          <a:p>
            <a:pPr marL="1828800" lvl="2" indent="-457200" algn="l">
              <a:buFont typeface="Arial" panose="020B0604020202020204" pitchFamily="34" charset="0"/>
              <a:buChar char="•"/>
            </a:pPr>
            <a:r>
              <a:rPr lang="en-GB" sz="3200" dirty="0"/>
              <a:t>financial control</a:t>
            </a:r>
            <a:endParaRPr lang="en-GB" sz="3200" dirty="0"/>
          </a:p>
          <a:p>
            <a:pPr marL="1828800" lvl="2" indent="-457200" algn="l">
              <a:buFont typeface="Arial" panose="020B0604020202020204" pitchFamily="34" charset="0"/>
              <a:buChar char="•"/>
            </a:pPr>
            <a:r>
              <a:rPr lang="en-GB" sz="3200" dirty="0"/>
              <a:t>strategic control</a:t>
            </a:r>
            <a:endParaRPr lang="en-GB" sz="3200" dirty="0"/>
          </a:p>
          <a:p>
            <a:pPr marL="1828800" lvl="2" indent="-457200" algn="l">
              <a:buFont typeface="Arial" panose="020B0604020202020204" pitchFamily="34" charset="0"/>
              <a:buChar char="•"/>
            </a:pPr>
            <a:r>
              <a:rPr lang="en-GB" sz="3200" dirty="0"/>
              <a:t>strategic planning</a:t>
            </a:r>
            <a:endParaRPr lang="en-GB" sz="3200" dirty="0"/>
          </a:p>
          <a:p>
            <a:pPr marL="1828800" lvl="2" indent="-457200" algn="l">
              <a:buFont typeface="Arial" panose="020B0604020202020204" pitchFamily="34" charset="0"/>
              <a:buChar char="•"/>
            </a:pPr>
            <a:endParaRPr lang="en-GB" sz="3200" dirty="0"/>
          </a:p>
          <a:p>
            <a:pPr marL="800100" lvl="2" indent="-457200" algn="l">
              <a:buFont typeface="Arial" panose="020B0604020202020204" pitchFamily="34" charset="0"/>
              <a:buChar char="•"/>
            </a:pPr>
            <a:r>
              <a:rPr lang="en-GB" sz="3200" dirty="0"/>
              <a:t>SBUs  need to cooperate – </a:t>
            </a:r>
            <a:r>
              <a:rPr lang="en-GB" sz="3200" b="1" dirty="0"/>
              <a:t>multi-business synergy</a:t>
            </a:r>
            <a:endParaRPr lang="en-GB" sz="3200" b="1" dirty="0"/>
          </a:p>
          <a:p>
            <a:pPr marL="800100" lvl="2" indent="-457200" algn="l">
              <a:buFont typeface="Arial" panose="020B0604020202020204" pitchFamily="34" charset="0"/>
              <a:buChar char="•"/>
            </a:pPr>
            <a:endParaRPr lang="en-GB" sz="3200" b="1" dirty="0"/>
          </a:p>
          <a:p>
            <a:pPr marL="800100" lvl="2" indent="-457200" algn="l">
              <a:buFont typeface="Arial" panose="020B0604020202020204" pitchFamily="34" charset="0"/>
              <a:buChar char="•"/>
            </a:pPr>
            <a:r>
              <a:rPr lang="en-GB" sz="3200" dirty="0"/>
              <a:t>SBUs need to be highly responsible to specific demands of their own business area – </a:t>
            </a:r>
            <a:r>
              <a:rPr lang="en-GB" sz="3200" b="1" dirty="0"/>
              <a:t>business responsiveness</a:t>
            </a:r>
            <a:endParaRPr lang="en-GB" sz="3200" b="1" dirty="0"/>
          </a:p>
          <a:p>
            <a:pPr marL="800100" lvl="2" indent="-457200" algn="l">
              <a:buFont typeface="Arial" panose="020B0604020202020204" pitchFamily="34" charset="0"/>
              <a:buChar char="•"/>
            </a:pP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1000"/>
                                        <p:tgtEl>
                                          <p:spTgt spid="3">
                                            <p:txEl>
                                              <p:pRg st="11" end="11"/>
                                            </p:txEl>
                                          </p:spTgt>
                                        </p:tgtEl>
                                      </p:cBhvr>
                                    </p:animEffect>
                                    <p:anim calcmode="lin" valueType="num">
                                      <p:cBhvr>
                                        <p:cTn id="5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1000"/>
                                        <p:tgtEl>
                                          <p:spTgt spid="3">
                                            <p:txEl>
                                              <p:pRg st="13" end="13"/>
                                            </p:txEl>
                                          </p:spTgt>
                                        </p:tgtEl>
                                      </p:cBhvr>
                                    </p:animEffect>
                                    <p:anim calcmode="lin" valueType="num">
                                      <p:cBhvr>
                                        <p:cTn id="6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4800" dirty="0"/>
              <a:t>Demand For Multi-business Synergy</a:t>
            </a:r>
            <a:endParaRPr lang="en-GB" sz="4800" dirty="0"/>
          </a:p>
        </p:txBody>
      </p:sp>
      <p:sp>
        <p:nvSpPr>
          <p:cNvPr id="3" name="Content Placeholder 2"/>
          <p:cNvSpPr>
            <a:spLocks noGrp="1"/>
          </p:cNvSpPr>
          <p:nvPr>
            <p:ph type="subTitle" idx="1"/>
          </p:nvPr>
        </p:nvSpPr>
        <p:spPr>
          <a:xfrm>
            <a:off x="1029600" y="2160000"/>
            <a:ext cx="7394872" cy="6984000"/>
          </a:xfrm>
        </p:spPr>
        <p:txBody>
          <a:bodyPr>
            <a:normAutofit/>
          </a:bodyPr>
          <a:lstStyle/>
          <a:p>
            <a:pPr marL="571500" indent="-571500">
              <a:buFont typeface="Arial" panose="020B0604020202020204" pitchFamily="34" charset="0"/>
              <a:buChar char="•"/>
            </a:pPr>
            <a:r>
              <a:rPr lang="en-GB" sz="3200" dirty="0">
                <a:latin typeface="+mn-lt"/>
              </a:rPr>
              <a:t>Diversification into new business areas only economically justified if it leads to value creation</a:t>
            </a:r>
            <a:endParaRPr lang="en-GB" sz="3200" dirty="0">
              <a:latin typeface="+mn-lt"/>
            </a:endParaRPr>
          </a:p>
          <a:p>
            <a:pPr marL="571500" indent="-571500">
              <a:buFont typeface="Arial" panose="020B0604020202020204" pitchFamily="34" charset="0"/>
              <a:buChar char="•"/>
            </a:pPr>
            <a:endParaRPr lang="en-GB" sz="3200" dirty="0">
              <a:latin typeface="+mn-lt"/>
            </a:endParaRPr>
          </a:p>
          <a:p>
            <a:pPr marL="571500" indent="-571500">
              <a:buFont typeface="Arial" panose="020B0604020202020204" pitchFamily="34" charset="0"/>
              <a:buChar char="•"/>
            </a:pPr>
            <a:r>
              <a:rPr lang="en-GB" sz="3200" dirty="0">
                <a:latin typeface="+mn-lt"/>
              </a:rPr>
              <a:t>Increase in shareholder value if three tests are passed:</a:t>
            </a:r>
            <a:endParaRPr lang="en-GB" sz="3200" dirty="0">
              <a:latin typeface="+mn-lt"/>
            </a:endParaRPr>
          </a:p>
          <a:p>
            <a:pPr marL="1143000" lvl="1" indent="-457200" algn="l">
              <a:buFont typeface="Arial" panose="020B0604020202020204" pitchFamily="34" charset="0"/>
              <a:buChar char="•"/>
            </a:pPr>
            <a:r>
              <a:rPr lang="en-GB" sz="3200" dirty="0"/>
              <a:t>the attractiveness test</a:t>
            </a:r>
            <a:endParaRPr lang="en-GB" sz="3200" dirty="0"/>
          </a:p>
          <a:p>
            <a:pPr marL="1143000" lvl="1" indent="-457200" algn="l">
              <a:buFont typeface="Arial" panose="020B0604020202020204" pitchFamily="34" charset="0"/>
              <a:buChar char="•"/>
            </a:pPr>
            <a:r>
              <a:rPr lang="en-GB" sz="3200" dirty="0"/>
              <a:t>the cost-of-entry test</a:t>
            </a:r>
            <a:endParaRPr lang="en-GB" sz="3200" dirty="0"/>
          </a:p>
          <a:p>
            <a:pPr marL="1143000" lvl="1" indent="-457200" algn="l">
              <a:buFont typeface="Arial" panose="020B0604020202020204" pitchFamily="34" charset="0"/>
              <a:buChar char="•"/>
            </a:pPr>
            <a:r>
              <a:rPr lang="en-GB" sz="3200" dirty="0"/>
              <a:t>the better-off test</a:t>
            </a:r>
            <a:endParaRPr lang="en-GB" sz="3200" dirty="0"/>
          </a:p>
        </p:txBody>
      </p:sp>
      <p:pic>
        <p:nvPicPr>
          <p:cNvPr id="1026" name="Picture 2" descr="Allied Bakeries log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474846" y="3524476"/>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lied Mill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387" y="3524476"/>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rdans, Dorser, Ryvita lock-up 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8741" y="5157879"/>
            <a:ext cx="2416777" cy="14194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ining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8752" y="6684767"/>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valtin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1387" y="5157879"/>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B Suga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0303" y="8292670"/>
            <a:ext cx="2399120" cy="14994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 Agri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1387" y="6792251"/>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B Enzyme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1387" y="8426623"/>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I Pharma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74846" y="1898663"/>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rimark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7989" y="4921927"/>
            <a:ext cx="2400670" cy="150041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peedibak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81387" y="1916573"/>
            <a:ext cx="2400670" cy="15004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58539" y="1179613"/>
            <a:ext cx="5123518" cy="585097"/>
          </a:xfrm>
          <a:prstGeom prst="rect">
            <a:avLst/>
          </a:prstGeom>
          <a:noFill/>
        </p:spPr>
        <p:txBody>
          <a:bodyPr wrap="none" rtlCol="0">
            <a:spAutoFit/>
          </a:bodyPr>
          <a:lstStyle/>
          <a:p>
            <a:r>
              <a:rPr lang="en-GB" b="1" dirty="0"/>
              <a:t>Associated British Foods</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FAME Database</a:t>
            </a:r>
            <a:endParaRPr lang="en-GB" dirty="0"/>
          </a:p>
        </p:txBody>
      </p:sp>
      <p:pic>
        <p:nvPicPr>
          <p:cNvPr id="3" name="Picture 2"/>
          <p:cNvPicPr>
            <a:picLocks noChangeAspect="1"/>
          </p:cNvPicPr>
          <p:nvPr/>
        </p:nvPicPr>
        <p:blipFill>
          <a:blip r:embed="rId1"/>
          <a:stretch>
            <a:fillRect/>
          </a:stretch>
        </p:blipFill>
        <p:spPr>
          <a:xfrm>
            <a:off x="5615890" y="108605"/>
            <a:ext cx="12425377" cy="1007137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International Growth Options</a:t>
            </a:r>
            <a:endParaRPr lang="en-GB" dirty="0"/>
          </a:p>
        </p:txBody>
      </p:sp>
      <p:pic>
        <p:nvPicPr>
          <p:cNvPr id="8" name="Picture 7" descr="Figure 2.jpg"/>
          <p:cNvPicPr>
            <a:picLocks noChangeAspect="1"/>
          </p:cNvPicPr>
          <p:nvPr/>
        </p:nvPicPr>
        <p:blipFill rotWithShape="1">
          <a:blip r:embed="rId1" cstate="print"/>
          <a:srcRect l="3243" t="17100" r="2243" b="4342"/>
          <a:stretch>
            <a:fillRect/>
          </a:stretch>
        </p:blipFill>
        <p:spPr>
          <a:xfrm>
            <a:off x="797781" y="2079450"/>
            <a:ext cx="15016610" cy="7064550"/>
          </a:xfrm>
          <a:prstGeom prst="rect">
            <a:avLst/>
          </a:prstGeom>
        </p:spPr>
      </p:pic>
    </p:spTree>
  </p:cSld>
  <p:clrMapOvr>
    <a:masterClrMapping/>
  </p:clrMapOvr>
</p:sld>
</file>

<file path=ppt/tags/tag1.xml><?xml version="1.0" encoding="utf-8"?>
<p:tagLst xmlns:p="http://schemas.openxmlformats.org/presentationml/2006/main">
  <p:tag name="commondata" val="eyJoZGlkIjoiYTk4NWE2MDhkZjdhMjJhYWFhNmJkMDhiY2VmMTM5YzUifQ=="/>
</p:tagLst>
</file>

<file path=ppt/theme/theme1.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pictur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anks and keep in touch slide">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13163</Words>
  <Application>WPS 演示</Application>
  <PresentationFormat>Custom</PresentationFormat>
  <Paragraphs>357</Paragraphs>
  <Slides>40</Slides>
  <Notes>4</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40</vt:i4>
      </vt:variant>
    </vt:vector>
  </HeadingPairs>
  <TitlesOfParts>
    <vt:vector size="55" baseType="lpstr">
      <vt:lpstr>Arial</vt:lpstr>
      <vt:lpstr>宋体</vt:lpstr>
      <vt:lpstr>Wingdings</vt:lpstr>
      <vt:lpstr>Times New Roman</vt:lpstr>
      <vt:lpstr>Arial</vt:lpstr>
      <vt:lpstr>Calibri</vt:lpstr>
      <vt:lpstr>微软雅黑</vt:lpstr>
      <vt:lpstr>Arial Unicode MS</vt:lpstr>
      <vt:lpstr>Calibri Light</vt:lpstr>
      <vt:lpstr>等线</vt:lpstr>
      <vt:lpstr>黑体</vt:lpstr>
      <vt:lpstr>Content slides - basic</vt:lpstr>
      <vt:lpstr>Content slide picture</vt:lpstr>
      <vt:lpstr>Thanks and keep in touch slide</vt:lpstr>
      <vt:lpstr>Title slide</vt:lpstr>
      <vt:lpstr>MN7031 Topic 3.3 – Why Do Companies Undertake Mergers, Acquisitions or Alliances?</vt:lpstr>
      <vt:lpstr>Module Overview</vt:lpstr>
      <vt:lpstr>Today’s Agenda</vt:lpstr>
      <vt:lpstr>How Does a Business Grow Profitably?</vt:lpstr>
      <vt:lpstr>Corporate Integration Through Control And Cooperation</vt:lpstr>
      <vt:lpstr>The Issue Of Corporate Configuration</vt:lpstr>
      <vt:lpstr>Demand For Multi-business Synergy</vt:lpstr>
      <vt:lpstr>FAME Database</vt:lpstr>
      <vt:lpstr>International Growth Options</vt:lpstr>
      <vt:lpstr>International Management</vt:lpstr>
      <vt:lpstr>The Issue of International Configuration</vt:lpstr>
      <vt:lpstr>Generic Organisational Models For International Firms </vt:lpstr>
      <vt:lpstr>The Paradox of Globalisation and Localisation</vt:lpstr>
      <vt:lpstr>The Demand for Global Synergy</vt:lpstr>
      <vt:lpstr>Mergers, Acquisitions and Alliances</vt:lpstr>
      <vt:lpstr>A Career Experience of Mergers, Acquisitions and Alliances</vt:lpstr>
      <vt:lpstr>Oyster Card – Transys Ltd</vt:lpstr>
      <vt:lpstr>Mergers and Acquisitions</vt:lpstr>
      <vt:lpstr>Reasons for Mergers and Acquisitions</vt:lpstr>
      <vt:lpstr>The Paradox Of Responsiveness And Synergy</vt:lpstr>
      <vt:lpstr>Why UK Discount Retailer Primark Should Spinoff To Unleash Real Value For Investors</vt:lpstr>
      <vt:lpstr>Forms Of Multi-business  Synergy</vt:lpstr>
      <vt:lpstr>Vertical Integration</vt:lpstr>
      <vt:lpstr>Garment Industry – Business Models with Varying Degrees of Vertical Integration</vt:lpstr>
      <vt:lpstr>Demand for Business Responsiveness</vt:lpstr>
      <vt:lpstr>Two Perspectives of Corporate Organisations</vt:lpstr>
      <vt:lpstr>The Portfolio Organisation Perspective</vt:lpstr>
      <vt:lpstr>The Integrated Organisation Perspective</vt:lpstr>
      <vt:lpstr>Portfolio Organisation Versus Integrated Organisation Perspective</vt:lpstr>
      <vt:lpstr>Network Strategy and Strategic Alliances</vt:lpstr>
      <vt:lpstr>The Issue Of Inter-organisational Relationships</vt:lpstr>
      <vt:lpstr>Aspects Of Inter-organisational Relations</vt:lpstr>
      <vt:lpstr>The Firm And Its Web Of Relational Actors</vt:lpstr>
      <vt:lpstr>Relational Objectives</vt:lpstr>
      <vt:lpstr>Relational Factors</vt:lpstr>
      <vt:lpstr>Relative Power Positions In Inter-organisational Relationships</vt:lpstr>
      <vt:lpstr>Examples Of Collaborative Arrangements</vt:lpstr>
      <vt:lpstr>Managing The Paradox Of Competition And Cooperation</vt:lpstr>
      <vt:lpstr>Network Level Strategy In International Perspective</vt:lpstr>
      <vt:lpstr>References</vt:lpstr>
    </vt:vector>
  </TitlesOfParts>
  <Company>London Metropolitan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Cox</dc:creator>
  <cp:lastModifiedBy>Jyyy</cp:lastModifiedBy>
  <cp:revision>178</cp:revision>
  <dcterms:created xsi:type="dcterms:W3CDTF">2015-07-03T13:06:00Z</dcterms:created>
  <dcterms:modified xsi:type="dcterms:W3CDTF">2024-08-23T15:38:10Z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CD09F9232EAC4374B969FA504089F71E_13</vt:lpwstr>
  </property>
  <property fmtid="{D5CDD505-2E9C-101B-9397-08002B2CF9AE}" pid="3" name="KSOProductBuildVer">
    <vt:lpwstr>2052-12.1.0.17827</vt:lpwstr>
  </property>
</Properties>
</file>