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handoutMasters/handoutMaster1.xml" ContentType="application/vnd.openxmlformats-officedocument.presentationml.handoutMaster+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8" r:id="rId3"/>
    <p:sldMasterId id="2147483662" r:id="rId4"/>
    <p:sldMasterId id="2147483666" r:id="rId5"/>
  </p:sldMasterIdLst>
  <p:notesMasterIdLst>
    <p:notesMasterId r:id="rId8"/>
  </p:notesMasterIdLst>
  <p:handoutMasterIdLst>
    <p:handoutMasterId r:id="rId52"/>
  </p:handoutMasterIdLst>
  <p:sldIdLst>
    <p:sldId id="264" r:id="rId6"/>
    <p:sldId id="843" r:id="rId7"/>
    <p:sldId id="259" r:id="rId9"/>
    <p:sldId id="316" r:id="rId10"/>
    <p:sldId id="639" r:id="rId11"/>
    <p:sldId id="782" r:id="rId12"/>
    <p:sldId id="1128" r:id="rId13"/>
    <p:sldId id="784" r:id="rId14"/>
    <p:sldId id="786" r:id="rId15"/>
    <p:sldId id="1137" r:id="rId16"/>
    <p:sldId id="349" r:id="rId17"/>
    <p:sldId id="1129" r:id="rId18"/>
    <p:sldId id="348" r:id="rId19"/>
    <p:sldId id="350" r:id="rId20"/>
    <p:sldId id="1130" r:id="rId21"/>
    <p:sldId id="1131" r:id="rId22"/>
    <p:sldId id="1132" r:id="rId23"/>
    <p:sldId id="1123" r:id="rId24"/>
    <p:sldId id="409" r:id="rId25"/>
    <p:sldId id="286" r:id="rId26"/>
    <p:sldId id="1116" r:id="rId27"/>
    <p:sldId id="596" r:id="rId28"/>
    <p:sldId id="1134" r:id="rId29"/>
    <p:sldId id="345" r:id="rId30"/>
    <p:sldId id="346" r:id="rId31"/>
    <p:sldId id="347" r:id="rId32"/>
    <p:sldId id="1133" r:id="rId33"/>
    <p:sldId id="1115" r:id="rId34"/>
    <p:sldId id="1105" r:id="rId35"/>
    <p:sldId id="1108" r:id="rId36"/>
    <p:sldId id="1110" r:id="rId37"/>
    <p:sldId id="1109" r:id="rId38"/>
    <p:sldId id="1126" r:id="rId39"/>
    <p:sldId id="1127" r:id="rId40"/>
    <p:sldId id="1114" r:id="rId41"/>
    <p:sldId id="1111" r:id="rId42"/>
    <p:sldId id="1112" r:id="rId43"/>
    <p:sldId id="1107" r:id="rId44"/>
    <p:sldId id="1113" r:id="rId45"/>
    <p:sldId id="1122" r:id="rId46"/>
    <p:sldId id="1125" r:id="rId47"/>
    <p:sldId id="1124" r:id="rId48"/>
    <p:sldId id="1135" r:id="rId49"/>
    <p:sldId id="1136" r:id="rId50"/>
    <p:sldId id="779" r:id="rId51"/>
  </p:sldIdLst>
  <p:sldSz cx="18288000" cy="10288270"/>
  <p:notesSz cx="6858000" cy="9144000"/>
  <p:custDataLst>
    <p:tags r:id="rId56"/>
  </p:custDataLst>
  <p:defaultTextStyle>
    <a:defPPr>
      <a:defRPr lang="en-US"/>
    </a:defPPr>
    <a:lvl1pPr marL="0" algn="l" defTabSz="1626870" rtl="0" eaLnBrk="1" latinLnBrk="0" hangingPunct="1">
      <a:defRPr sz="3200" kern="1200">
        <a:solidFill>
          <a:schemeClr val="tx1"/>
        </a:solidFill>
        <a:latin typeface="+mn-lt"/>
        <a:ea typeface="+mn-ea"/>
        <a:cs typeface="+mn-cs"/>
      </a:defRPr>
    </a:lvl1pPr>
    <a:lvl2pPr marL="813435" algn="l" defTabSz="1626870" rtl="0" eaLnBrk="1" latinLnBrk="0" hangingPunct="1">
      <a:defRPr sz="3200" kern="1200">
        <a:solidFill>
          <a:schemeClr val="tx1"/>
        </a:solidFill>
        <a:latin typeface="+mn-lt"/>
        <a:ea typeface="+mn-ea"/>
        <a:cs typeface="+mn-cs"/>
      </a:defRPr>
    </a:lvl2pPr>
    <a:lvl3pPr marL="1626870" algn="l" defTabSz="1626870" rtl="0" eaLnBrk="1" latinLnBrk="0" hangingPunct="1">
      <a:defRPr sz="3200" kern="1200">
        <a:solidFill>
          <a:schemeClr val="tx1"/>
        </a:solidFill>
        <a:latin typeface="+mn-lt"/>
        <a:ea typeface="+mn-ea"/>
        <a:cs typeface="+mn-cs"/>
      </a:defRPr>
    </a:lvl3pPr>
    <a:lvl4pPr marL="2440305" algn="l" defTabSz="1626870" rtl="0" eaLnBrk="1" latinLnBrk="0" hangingPunct="1">
      <a:defRPr sz="3200" kern="1200">
        <a:solidFill>
          <a:schemeClr val="tx1"/>
        </a:solidFill>
        <a:latin typeface="+mn-lt"/>
        <a:ea typeface="+mn-ea"/>
        <a:cs typeface="+mn-cs"/>
      </a:defRPr>
    </a:lvl4pPr>
    <a:lvl5pPr marL="3253740" algn="l" defTabSz="1626870" rtl="0" eaLnBrk="1" latinLnBrk="0" hangingPunct="1">
      <a:defRPr sz="3200" kern="1200">
        <a:solidFill>
          <a:schemeClr val="tx1"/>
        </a:solidFill>
        <a:latin typeface="+mn-lt"/>
        <a:ea typeface="+mn-ea"/>
        <a:cs typeface="+mn-cs"/>
      </a:defRPr>
    </a:lvl5pPr>
    <a:lvl6pPr marL="4066540" algn="l" defTabSz="1626870" rtl="0" eaLnBrk="1" latinLnBrk="0" hangingPunct="1">
      <a:defRPr sz="3200" kern="1200">
        <a:solidFill>
          <a:schemeClr val="tx1"/>
        </a:solidFill>
        <a:latin typeface="+mn-lt"/>
        <a:ea typeface="+mn-ea"/>
        <a:cs typeface="+mn-cs"/>
      </a:defRPr>
    </a:lvl6pPr>
    <a:lvl7pPr marL="4879975" algn="l" defTabSz="1626870" rtl="0" eaLnBrk="1" latinLnBrk="0" hangingPunct="1">
      <a:defRPr sz="3200" kern="1200">
        <a:solidFill>
          <a:schemeClr val="tx1"/>
        </a:solidFill>
        <a:latin typeface="+mn-lt"/>
        <a:ea typeface="+mn-ea"/>
        <a:cs typeface="+mn-cs"/>
      </a:defRPr>
    </a:lvl7pPr>
    <a:lvl8pPr marL="5693410" algn="l" defTabSz="1626870" rtl="0" eaLnBrk="1" latinLnBrk="0" hangingPunct="1">
      <a:defRPr sz="3200" kern="1200">
        <a:solidFill>
          <a:schemeClr val="tx1"/>
        </a:solidFill>
        <a:latin typeface="+mn-lt"/>
        <a:ea typeface="+mn-ea"/>
        <a:cs typeface="+mn-cs"/>
      </a:defRPr>
    </a:lvl8pPr>
    <a:lvl9pPr marL="6506845" algn="l" defTabSz="1626870" rtl="0" eaLnBrk="1" latinLnBrk="0" hangingPunct="1">
      <a:defRPr sz="32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C2E9"/>
    <a:srgbClr val="CBC8C8"/>
    <a:srgbClr val="FFE2C3"/>
    <a:srgbClr val="FEF2BE"/>
    <a:srgbClr val="6ABEA5"/>
    <a:srgbClr val="C86480"/>
    <a:srgbClr val="858588"/>
    <a:srgbClr val="5E779C"/>
    <a:srgbClr val="BFE0D4"/>
    <a:srgbClr val="B6D3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85" autoAdjust="0"/>
    <p:restoredTop sz="91332" autoAdjust="0"/>
  </p:normalViewPr>
  <p:slideViewPr>
    <p:cSldViewPr snapToGrid="0">
      <p:cViewPr varScale="1">
        <p:scale>
          <a:sx n="36" d="100"/>
          <a:sy n="36" d="100"/>
        </p:scale>
        <p:origin x="1012" y="6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3" d="100"/>
          <a:sy n="83" d="100"/>
        </p:scale>
        <p:origin x="3352" y="20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notesMaster" Target="notesMasters/notesMaster1.xml"/><Relationship Id="rId7" Type="http://schemas.openxmlformats.org/officeDocument/2006/relationships/slide" Target="slides/slide2.xml"/><Relationship Id="rId6" Type="http://schemas.openxmlformats.org/officeDocument/2006/relationships/slide" Target="slides/slide1.xml"/><Relationship Id="rId56" Type="http://schemas.openxmlformats.org/officeDocument/2006/relationships/tags" Target="tags/tag1.xml"/><Relationship Id="rId55" Type="http://schemas.openxmlformats.org/officeDocument/2006/relationships/tableStyles" Target="tableStyles.xml"/><Relationship Id="rId54" Type="http://schemas.openxmlformats.org/officeDocument/2006/relationships/viewProps" Target="viewProps.xml"/><Relationship Id="rId53" Type="http://schemas.openxmlformats.org/officeDocument/2006/relationships/presProps" Target="presProps.xml"/><Relationship Id="rId52" Type="http://schemas.openxmlformats.org/officeDocument/2006/relationships/handoutMaster" Target="handoutMasters/handoutMaster1.xml"/><Relationship Id="rId51" Type="http://schemas.openxmlformats.org/officeDocument/2006/relationships/slide" Target="slides/slide45.xml"/><Relationship Id="rId50" Type="http://schemas.openxmlformats.org/officeDocument/2006/relationships/slide" Target="slides/slide44.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B0250C3-F39F-4846-9BD3-75AD4F819DC8}" type="doc">
      <dgm:prSet loTypeId="urn:microsoft.com/office/officeart/2005/8/layout/bProcess4" loCatId="process" qsTypeId="urn:microsoft.com/office/officeart/2005/8/quickstyle/simple1" qsCatId="simple" csTypeId="urn:microsoft.com/office/officeart/2005/8/colors/accent5_2" csCatId="accent5" phldr="1"/>
      <dgm:spPr/>
      <dgm:t>
        <a:bodyPr/>
        <a:lstStyle/>
        <a:p>
          <a:endParaRPr lang="en-GB"/>
        </a:p>
      </dgm:t>
    </dgm:pt>
    <dgm:pt modelId="{96BD9501-E640-4B3C-8034-B131E744BB57}">
      <dgm:prSet phldrT="[Text]"/>
      <dgm:spPr/>
      <dgm:t>
        <a:bodyPr/>
        <a:lstStyle/>
        <a:p>
          <a:r>
            <a:rPr lang="en-GB" b="1" dirty="0"/>
            <a:t>1. How and Why Do Businesses Grow?</a:t>
          </a:r>
        </a:p>
      </dgm:t>
    </dgm:pt>
    <dgm:pt modelId="{D90EBFC6-7889-4F2B-B71A-5CD31D283213}" cxnId="{B72E75A3-E702-4960-99B3-B157FD8D964D}" type="parTrans">
      <dgm:prSet/>
      <dgm:spPr/>
      <dgm:t>
        <a:bodyPr/>
        <a:lstStyle/>
        <a:p>
          <a:endParaRPr lang="en-GB" b="1"/>
        </a:p>
      </dgm:t>
    </dgm:pt>
    <dgm:pt modelId="{CB464F7C-B7B2-448F-A431-646C026A3102}" cxnId="{B72E75A3-E702-4960-99B3-B157FD8D964D}" type="sibTrans">
      <dgm:prSet/>
      <dgm:spPr/>
      <dgm:t>
        <a:bodyPr/>
        <a:lstStyle/>
        <a:p>
          <a:endParaRPr lang="en-GB" b="1"/>
        </a:p>
      </dgm:t>
    </dgm:pt>
    <dgm:pt modelId="{60E011BD-9F17-4808-9001-B3CB30459869}">
      <dgm:prSet phldrT="[Text]"/>
      <dgm:spPr>
        <a:solidFill>
          <a:schemeClr val="accent5"/>
        </a:solidFill>
      </dgm:spPr>
      <dgm:t>
        <a:bodyPr/>
        <a:lstStyle/>
        <a:p>
          <a:r>
            <a:rPr lang="en-GB" b="1" dirty="0">
              <a:solidFill>
                <a:schemeClr val="bg1"/>
              </a:solidFill>
            </a:rPr>
            <a:t>2. How Do We Diagnose Company Strategy?</a:t>
          </a:r>
        </a:p>
      </dgm:t>
    </dgm:pt>
    <dgm:pt modelId="{F5350773-7821-46BA-B83D-63C7A0245EEB}" cxnId="{0F56885D-22A0-418D-9A92-5D87646CE28F}" type="parTrans">
      <dgm:prSet/>
      <dgm:spPr/>
      <dgm:t>
        <a:bodyPr/>
        <a:lstStyle/>
        <a:p>
          <a:endParaRPr lang="en-GB" b="1"/>
        </a:p>
      </dgm:t>
    </dgm:pt>
    <dgm:pt modelId="{32EF178F-748D-4113-A4FD-624ECAB8EEEF}" cxnId="{0F56885D-22A0-418D-9A92-5D87646CE28F}" type="sibTrans">
      <dgm:prSet/>
      <dgm:spPr/>
      <dgm:t>
        <a:bodyPr/>
        <a:lstStyle/>
        <a:p>
          <a:endParaRPr lang="en-GB" b="1"/>
        </a:p>
      </dgm:t>
    </dgm:pt>
    <dgm:pt modelId="{BA4CC340-2CD5-4BA6-B85C-05E38B989497}">
      <dgm:prSet phldrT="[Text]"/>
      <dgm:spPr>
        <a:solidFill>
          <a:srgbClr val="FFFF00"/>
        </a:solidFill>
      </dgm:spPr>
      <dgm:t>
        <a:bodyPr/>
        <a:lstStyle/>
        <a:p>
          <a:r>
            <a:rPr lang="en-GB" b="1" dirty="0">
              <a:solidFill>
                <a:schemeClr val="tx1"/>
              </a:solidFill>
            </a:rPr>
            <a:t>5. How Do We Make Sense of the VUCA External Environment?</a:t>
          </a:r>
        </a:p>
      </dgm:t>
    </dgm:pt>
    <dgm:pt modelId="{DF7FF72F-C68A-42B3-9E87-846E5B170688}" cxnId="{13F51E4C-9874-4C9E-835C-9E43480B1EE8}" type="parTrans">
      <dgm:prSet/>
      <dgm:spPr/>
      <dgm:t>
        <a:bodyPr/>
        <a:lstStyle/>
        <a:p>
          <a:endParaRPr lang="en-GB" b="1"/>
        </a:p>
      </dgm:t>
    </dgm:pt>
    <dgm:pt modelId="{D77F253A-C760-4038-B1A4-168689DDD60F}" cxnId="{13F51E4C-9874-4C9E-835C-9E43480B1EE8}" type="sibTrans">
      <dgm:prSet/>
      <dgm:spPr/>
      <dgm:t>
        <a:bodyPr/>
        <a:lstStyle/>
        <a:p>
          <a:endParaRPr lang="en-GB" b="1"/>
        </a:p>
      </dgm:t>
    </dgm:pt>
    <dgm:pt modelId="{7074CB32-FEF4-48F6-BFC1-E3F2BA149581}">
      <dgm:prSet phldrT="[Text]"/>
      <dgm:spPr/>
      <dgm:t>
        <a:bodyPr/>
        <a:lstStyle/>
        <a:p>
          <a:r>
            <a:rPr lang="en-GB" b="1" dirty="0"/>
            <a:t>8. Does Your Simulation Company Need A New Strategy?</a:t>
          </a:r>
        </a:p>
      </dgm:t>
    </dgm:pt>
    <dgm:pt modelId="{C6A45667-63EA-448C-A729-233AAF0E814D}" cxnId="{B153275E-A949-44F9-BFE0-F8977BB71AF1}" type="parTrans">
      <dgm:prSet/>
      <dgm:spPr/>
      <dgm:t>
        <a:bodyPr/>
        <a:lstStyle/>
        <a:p>
          <a:endParaRPr lang="en-GB" b="1"/>
        </a:p>
      </dgm:t>
    </dgm:pt>
    <dgm:pt modelId="{EE631B96-B2E3-49CE-A2E0-155016B4BBA8}" cxnId="{B153275E-A949-44F9-BFE0-F8977BB71AF1}" type="sibTrans">
      <dgm:prSet/>
      <dgm:spPr/>
      <dgm:t>
        <a:bodyPr/>
        <a:lstStyle/>
        <a:p>
          <a:endParaRPr lang="en-GB" b="1"/>
        </a:p>
      </dgm:t>
    </dgm:pt>
    <dgm:pt modelId="{6CF976E0-A838-42FD-B0C4-888DB0255524}">
      <dgm:prSet phldrT="[Text]"/>
      <dgm:spPr/>
      <dgm:t>
        <a:bodyPr/>
        <a:lstStyle/>
        <a:p>
          <a:r>
            <a:rPr lang="en-GB" b="1" dirty="0"/>
            <a:t>10. Why DO Firms Undertale Acquisitions, Mergers and Alliances?</a:t>
          </a:r>
        </a:p>
      </dgm:t>
    </dgm:pt>
    <dgm:pt modelId="{E5661255-37AF-462D-A8E8-43B8B7F470ED}" cxnId="{A930DC55-6F02-42A0-8911-6CF08342765F}" type="parTrans">
      <dgm:prSet/>
      <dgm:spPr/>
      <dgm:t>
        <a:bodyPr/>
        <a:lstStyle/>
        <a:p>
          <a:endParaRPr lang="en-GB" b="1"/>
        </a:p>
      </dgm:t>
    </dgm:pt>
    <dgm:pt modelId="{B9EB529E-B14E-4B5B-A987-4A216BED0275}" cxnId="{A930DC55-6F02-42A0-8911-6CF08342765F}" type="sibTrans">
      <dgm:prSet/>
      <dgm:spPr/>
      <dgm:t>
        <a:bodyPr/>
        <a:lstStyle/>
        <a:p>
          <a:endParaRPr lang="en-GB" b="1"/>
        </a:p>
      </dgm:t>
    </dgm:pt>
    <dgm:pt modelId="{7D3C2508-681F-4491-B25B-2A0B75AA6B6B}">
      <dgm:prSet phldrT="[Text]"/>
      <dgm:spPr/>
      <dgm:t>
        <a:bodyPr/>
        <a:lstStyle/>
        <a:p>
          <a:r>
            <a:rPr lang="en-GB" b="1" dirty="0"/>
            <a:t>7. How Is Your Simulation Company Performing?</a:t>
          </a:r>
        </a:p>
      </dgm:t>
    </dgm:pt>
    <dgm:pt modelId="{87E557F9-3AAE-4A53-BDB1-FC83926C5B48}" cxnId="{635D25F7-F6B5-4D87-9236-5AA0F5B3854A}" type="parTrans">
      <dgm:prSet/>
      <dgm:spPr/>
      <dgm:t>
        <a:bodyPr/>
        <a:lstStyle/>
        <a:p>
          <a:endParaRPr lang="en-GB" b="1"/>
        </a:p>
      </dgm:t>
    </dgm:pt>
    <dgm:pt modelId="{4F2665E4-ED98-4CD6-8497-5C7A29EBECC4}" cxnId="{635D25F7-F6B5-4D87-9236-5AA0F5B3854A}" type="sibTrans">
      <dgm:prSet/>
      <dgm:spPr/>
      <dgm:t>
        <a:bodyPr/>
        <a:lstStyle/>
        <a:p>
          <a:endParaRPr lang="en-GB" b="1"/>
        </a:p>
      </dgm:t>
    </dgm:pt>
    <dgm:pt modelId="{844F1E9D-7B9E-4A2B-9A06-F2C56AD439B3}">
      <dgm:prSet phldrT="[Text]"/>
      <dgm:spPr/>
      <dgm:t>
        <a:bodyPr/>
        <a:lstStyle/>
        <a:p>
          <a:r>
            <a:rPr lang="en-GB" b="1" dirty="0"/>
            <a:t>11. How Do Companies Innovate Successfully?</a:t>
          </a:r>
        </a:p>
      </dgm:t>
    </dgm:pt>
    <dgm:pt modelId="{4E42227B-0A97-47F6-9A2B-14E020BE08BB}" cxnId="{68E8CF98-BC88-4BD5-939A-13B0BA3FF461}" type="parTrans">
      <dgm:prSet/>
      <dgm:spPr/>
      <dgm:t>
        <a:bodyPr/>
        <a:lstStyle/>
        <a:p>
          <a:endParaRPr lang="en-GB" b="1"/>
        </a:p>
      </dgm:t>
    </dgm:pt>
    <dgm:pt modelId="{2B3B0640-2AE4-421E-90F0-3916E140E461}" cxnId="{68E8CF98-BC88-4BD5-939A-13B0BA3FF461}" type="sibTrans">
      <dgm:prSet/>
      <dgm:spPr/>
      <dgm:t>
        <a:bodyPr/>
        <a:lstStyle/>
        <a:p>
          <a:endParaRPr lang="en-GB" b="1"/>
        </a:p>
      </dgm:t>
    </dgm:pt>
    <dgm:pt modelId="{E0CCB9A8-439D-4763-A072-19F1C920E937}">
      <dgm:prSet phldrT="[Text]"/>
      <dgm:spPr/>
      <dgm:t>
        <a:bodyPr/>
        <a:lstStyle/>
        <a:p>
          <a:r>
            <a:rPr lang="en-GB" b="1" dirty="0"/>
            <a:t>12. Does Strategic Alignment Matter?</a:t>
          </a:r>
        </a:p>
      </dgm:t>
    </dgm:pt>
    <dgm:pt modelId="{6CEB1D08-9A47-4BE9-BBAC-338549B1FC0D}" cxnId="{8C881ABD-2C73-4715-9D9A-1B51D6F4816E}" type="parTrans">
      <dgm:prSet/>
      <dgm:spPr/>
      <dgm:t>
        <a:bodyPr/>
        <a:lstStyle/>
        <a:p>
          <a:endParaRPr lang="en-GB" b="1"/>
        </a:p>
      </dgm:t>
    </dgm:pt>
    <dgm:pt modelId="{3E1B9889-B6C4-4405-BE76-0D638A1DE5AA}" cxnId="{8C881ABD-2C73-4715-9D9A-1B51D6F4816E}" type="sibTrans">
      <dgm:prSet/>
      <dgm:spPr/>
      <dgm:t>
        <a:bodyPr/>
        <a:lstStyle/>
        <a:p>
          <a:endParaRPr lang="en-GB" b="1"/>
        </a:p>
      </dgm:t>
    </dgm:pt>
    <dgm:pt modelId="{D572124A-0678-4554-A2CD-D249745A6CA4}">
      <dgm:prSet phldrT="[Text]"/>
      <dgm:spPr>
        <a:solidFill>
          <a:schemeClr val="accent5"/>
        </a:solidFill>
      </dgm:spPr>
      <dgm:t>
        <a:bodyPr/>
        <a:lstStyle/>
        <a:p>
          <a:r>
            <a:rPr lang="en-GB" b="1" dirty="0">
              <a:solidFill>
                <a:schemeClr val="bg1"/>
              </a:solidFill>
            </a:rPr>
            <a:t>4. Why Are Some Industries More Profitable Than Others?</a:t>
          </a:r>
        </a:p>
      </dgm:t>
    </dgm:pt>
    <dgm:pt modelId="{BA87E26D-CC36-4898-A021-57D8B2A878CB}" cxnId="{02B71696-835E-4134-8BEA-A5DBD3620EDE}" type="parTrans">
      <dgm:prSet/>
      <dgm:spPr/>
      <dgm:t>
        <a:bodyPr/>
        <a:lstStyle/>
        <a:p>
          <a:endParaRPr lang="en-GB" b="1"/>
        </a:p>
      </dgm:t>
    </dgm:pt>
    <dgm:pt modelId="{4557E4B0-CB84-4025-B8EB-CE337CEAB010}" cxnId="{02B71696-835E-4134-8BEA-A5DBD3620EDE}" type="sibTrans">
      <dgm:prSet/>
      <dgm:spPr/>
      <dgm:t>
        <a:bodyPr/>
        <a:lstStyle/>
        <a:p>
          <a:endParaRPr lang="en-GB" b="1"/>
        </a:p>
      </dgm:t>
    </dgm:pt>
    <dgm:pt modelId="{E12FDB98-AF80-423C-A0AF-C41A3C3E55D9}">
      <dgm:prSet phldrT="[Text]"/>
      <dgm:spPr>
        <a:solidFill>
          <a:schemeClr val="accent5"/>
        </a:solidFill>
      </dgm:spPr>
      <dgm:t>
        <a:bodyPr/>
        <a:lstStyle/>
        <a:p>
          <a:r>
            <a:rPr lang="en-GB" b="1" dirty="0">
              <a:solidFill>
                <a:schemeClr val="bg1"/>
              </a:solidFill>
            </a:rPr>
            <a:t>3. How Does A Company Create Competitive Advantage?</a:t>
          </a:r>
        </a:p>
      </dgm:t>
    </dgm:pt>
    <dgm:pt modelId="{5A6961F1-AF40-4E4C-8F43-D9F7670009E4}" cxnId="{75CBA9CD-EF61-41B9-B6D3-A8FF5D72BE1C}" type="parTrans">
      <dgm:prSet/>
      <dgm:spPr/>
      <dgm:t>
        <a:bodyPr/>
        <a:lstStyle/>
        <a:p>
          <a:endParaRPr lang="en-GB" b="1"/>
        </a:p>
      </dgm:t>
    </dgm:pt>
    <dgm:pt modelId="{81CD4227-9A5E-4F0D-A58A-E2799BBBBF34}" cxnId="{75CBA9CD-EF61-41B9-B6D3-A8FF5D72BE1C}" type="sibTrans">
      <dgm:prSet/>
      <dgm:spPr/>
      <dgm:t>
        <a:bodyPr/>
        <a:lstStyle/>
        <a:p>
          <a:endParaRPr lang="en-GB" b="1"/>
        </a:p>
      </dgm:t>
    </dgm:pt>
    <dgm:pt modelId="{CD8296B7-BD3E-42BD-BD26-0F197873A48E}">
      <dgm:prSet phldrT="[Text]"/>
      <dgm:spPr/>
      <dgm:t>
        <a:bodyPr/>
        <a:lstStyle/>
        <a:p>
          <a:r>
            <a:rPr lang="en-GB" b="1" dirty="0"/>
            <a:t>6. How Do We Identify future opportunities and threats?</a:t>
          </a:r>
        </a:p>
      </dgm:t>
    </dgm:pt>
    <dgm:pt modelId="{4CE23FB5-645A-41D0-BD8D-423CFF7AD732}" cxnId="{22EDAC0B-2B03-457A-BC4D-381BDB77967D}" type="parTrans">
      <dgm:prSet/>
      <dgm:spPr/>
      <dgm:t>
        <a:bodyPr/>
        <a:lstStyle/>
        <a:p>
          <a:endParaRPr lang="en-US" b="1"/>
        </a:p>
      </dgm:t>
    </dgm:pt>
    <dgm:pt modelId="{B5C6FBF7-469F-44D0-88F5-F21A3BCD14C9}" cxnId="{22EDAC0B-2B03-457A-BC4D-381BDB77967D}" type="sibTrans">
      <dgm:prSet/>
      <dgm:spPr/>
      <dgm:t>
        <a:bodyPr/>
        <a:lstStyle/>
        <a:p>
          <a:endParaRPr lang="en-US" b="1"/>
        </a:p>
      </dgm:t>
    </dgm:pt>
    <dgm:pt modelId="{BA3F0760-CC73-41D9-A761-ABE9F01B9C4F}">
      <dgm:prSet phldrT="[Text]"/>
      <dgm:spPr/>
      <dgm:t>
        <a:bodyPr/>
        <a:lstStyle/>
        <a:p>
          <a:r>
            <a:rPr lang="en-GB" b="1" dirty="0"/>
            <a:t>9. Summative Assessment Presentations</a:t>
          </a:r>
        </a:p>
      </dgm:t>
    </dgm:pt>
    <dgm:pt modelId="{00DBCBE1-22B4-4BD8-9639-870E3F7F4D58}" cxnId="{36644771-E5EE-4DFD-9BD0-922F3403BB38}" type="parTrans">
      <dgm:prSet/>
      <dgm:spPr/>
      <dgm:t>
        <a:bodyPr/>
        <a:lstStyle/>
        <a:p>
          <a:endParaRPr lang="en-US" b="1"/>
        </a:p>
      </dgm:t>
    </dgm:pt>
    <dgm:pt modelId="{7B10F3B5-8F12-4A66-A5B1-2941B43699E3}" cxnId="{36644771-E5EE-4DFD-9BD0-922F3403BB38}" type="sibTrans">
      <dgm:prSet/>
      <dgm:spPr/>
      <dgm:t>
        <a:bodyPr/>
        <a:lstStyle/>
        <a:p>
          <a:endParaRPr lang="en-US" b="1"/>
        </a:p>
      </dgm:t>
    </dgm:pt>
    <dgm:pt modelId="{23488877-9723-4842-99D7-9624D64E4A43}" type="pres">
      <dgm:prSet presAssocID="{9B0250C3-F39F-4846-9BD3-75AD4F819DC8}" presName="Name0" presStyleCnt="0">
        <dgm:presLayoutVars>
          <dgm:dir/>
          <dgm:resizeHandles/>
        </dgm:presLayoutVars>
      </dgm:prSet>
      <dgm:spPr/>
    </dgm:pt>
    <dgm:pt modelId="{B48FD7B4-D871-4E8B-AF58-8D30308BAB5D}" type="pres">
      <dgm:prSet presAssocID="{96BD9501-E640-4B3C-8034-B131E744BB57}" presName="compNode" presStyleCnt="0"/>
      <dgm:spPr/>
    </dgm:pt>
    <dgm:pt modelId="{08D5F91B-869A-499E-B3F9-611D792F10C5}" type="pres">
      <dgm:prSet presAssocID="{96BD9501-E640-4B3C-8034-B131E744BB57}" presName="dummyConnPt" presStyleCnt="0"/>
      <dgm:spPr/>
    </dgm:pt>
    <dgm:pt modelId="{0A74AF3C-65DD-43BD-A443-A6C0FEEB644D}" type="pres">
      <dgm:prSet presAssocID="{96BD9501-E640-4B3C-8034-B131E744BB57}" presName="node" presStyleLbl="node1" presStyleIdx="0" presStyleCnt="12">
        <dgm:presLayoutVars>
          <dgm:bulletEnabled val="1"/>
        </dgm:presLayoutVars>
      </dgm:prSet>
      <dgm:spPr/>
    </dgm:pt>
    <dgm:pt modelId="{3C582624-526C-46CE-AC3B-9B99D5A28DC7}" type="pres">
      <dgm:prSet presAssocID="{CB464F7C-B7B2-448F-A431-646C026A3102}" presName="sibTrans" presStyleLbl="bgSibTrans2D1" presStyleIdx="0" presStyleCnt="11"/>
      <dgm:spPr/>
    </dgm:pt>
    <dgm:pt modelId="{EF5EC8D8-680E-4F74-BEF1-CCF4ACB939F2}" type="pres">
      <dgm:prSet presAssocID="{60E011BD-9F17-4808-9001-B3CB30459869}" presName="compNode" presStyleCnt="0"/>
      <dgm:spPr/>
    </dgm:pt>
    <dgm:pt modelId="{978DADDE-3E9F-49FC-9C98-CA44CBB923A2}" type="pres">
      <dgm:prSet presAssocID="{60E011BD-9F17-4808-9001-B3CB30459869}" presName="dummyConnPt" presStyleCnt="0"/>
      <dgm:spPr/>
    </dgm:pt>
    <dgm:pt modelId="{0E660B05-045D-4A05-ABEC-84A3C78E1A4B}" type="pres">
      <dgm:prSet presAssocID="{60E011BD-9F17-4808-9001-B3CB30459869}" presName="node" presStyleLbl="node1" presStyleIdx="1" presStyleCnt="12">
        <dgm:presLayoutVars>
          <dgm:bulletEnabled val="1"/>
        </dgm:presLayoutVars>
      </dgm:prSet>
      <dgm:spPr/>
    </dgm:pt>
    <dgm:pt modelId="{7487E116-A392-4BD7-8FA1-0F9E3EA028B4}" type="pres">
      <dgm:prSet presAssocID="{32EF178F-748D-4113-A4FD-624ECAB8EEEF}" presName="sibTrans" presStyleLbl="bgSibTrans2D1" presStyleIdx="1" presStyleCnt="11"/>
      <dgm:spPr/>
    </dgm:pt>
    <dgm:pt modelId="{BCD2C336-A535-42F4-ADC7-577529769E70}" type="pres">
      <dgm:prSet presAssocID="{E12FDB98-AF80-423C-A0AF-C41A3C3E55D9}" presName="compNode" presStyleCnt="0"/>
      <dgm:spPr/>
    </dgm:pt>
    <dgm:pt modelId="{1C652546-6474-4A4D-BF4F-578E8826E12B}" type="pres">
      <dgm:prSet presAssocID="{E12FDB98-AF80-423C-A0AF-C41A3C3E55D9}" presName="dummyConnPt" presStyleCnt="0"/>
      <dgm:spPr/>
    </dgm:pt>
    <dgm:pt modelId="{FB1D95AC-3323-465F-A53E-517124105906}" type="pres">
      <dgm:prSet presAssocID="{E12FDB98-AF80-423C-A0AF-C41A3C3E55D9}" presName="node" presStyleLbl="node1" presStyleIdx="2" presStyleCnt="12">
        <dgm:presLayoutVars>
          <dgm:bulletEnabled val="1"/>
        </dgm:presLayoutVars>
      </dgm:prSet>
      <dgm:spPr/>
    </dgm:pt>
    <dgm:pt modelId="{607A8CAF-B884-4843-A17E-5E06BD312E3D}" type="pres">
      <dgm:prSet presAssocID="{81CD4227-9A5E-4F0D-A58A-E2799BBBBF34}" presName="sibTrans" presStyleLbl="bgSibTrans2D1" presStyleIdx="2" presStyleCnt="11"/>
      <dgm:spPr/>
    </dgm:pt>
    <dgm:pt modelId="{60677974-4869-4A55-B578-243306DD0174}" type="pres">
      <dgm:prSet presAssocID="{D572124A-0678-4554-A2CD-D249745A6CA4}" presName="compNode" presStyleCnt="0"/>
      <dgm:spPr/>
    </dgm:pt>
    <dgm:pt modelId="{308B6A4B-9C95-4BAF-8A50-10778D29ABD9}" type="pres">
      <dgm:prSet presAssocID="{D572124A-0678-4554-A2CD-D249745A6CA4}" presName="dummyConnPt" presStyleCnt="0"/>
      <dgm:spPr/>
    </dgm:pt>
    <dgm:pt modelId="{2B2D1636-EC67-4E50-8B39-98260FA19E2B}" type="pres">
      <dgm:prSet presAssocID="{D572124A-0678-4554-A2CD-D249745A6CA4}" presName="node" presStyleLbl="node1" presStyleIdx="3" presStyleCnt="12">
        <dgm:presLayoutVars>
          <dgm:bulletEnabled val="1"/>
        </dgm:presLayoutVars>
      </dgm:prSet>
      <dgm:spPr/>
    </dgm:pt>
    <dgm:pt modelId="{C85E1348-43E6-4F06-B048-3CDACA7910BB}" type="pres">
      <dgm:prSet presAssocID="{4557E4B0-CB84-4025-B8EB-CE337CEAB010}" presName="sibTrans" presStyleLbl="bgSibTrans2D1" presStyleIdx="3" presStyleCnt="11"/>
      <dgm:spPr/>
    </dgm:pt>
    <dgm:pt modelId="{C0A824F3-3B5D-44D4-84B2-86D0C53E4B33}" type="pres">
      <dgm:prSet presAssocID="{BA4CC340-2CD5-4BA6-B85C-05E38B989497}" presName="compNode" presStyleCnt="0"/>
      <dgm:spPr/>
    </dgm:pt>
    <dgm:pt modelId="{8AD0F748-2341-4FFF-B42C-FBCAA38CC803}" type="pres">
      <dgm:prSet presAssocID="{BA4CC340-2CD5-4BA6-B85C-05E38B989497}" presName="dummyConnPt" presStyleCnt="0"/>
      <dgm:spPr/>
    </dgm:pt>
    <dgm:pt modelId="{A8323359-E65B-41A7-B672-5458C234227A}" type="pres">
      <dgm:prSet presAssocID="{BA4CC340-2CD5-4BA6-B85C-05E38B989497}" presName="node" presStyleLbl="node1" presStyleIdx="4" presStyleCnt="12">
        <dgm:presLayoutVars>
          <dgm:bulletEnabled val="1"/>
        </dgm:presLayoutVars>
      </dgm:prSet>
      <dgm:spPr/>
    </dgm:pt>
    <dgm:pt modelId="{74FCCB83-674D-465B-9E19-0D1D82A053F9}" type="pres">
      <dgm:prSet presAssocID="{D77F253A-C760-4038-B1A4-168689DDD60F}" presName="sibTrans" presStyleLbl="bgSibTrans2D1" presStyleIdx="4" presStyleCnt="11"/>
      <dgm:spPr/>
    </dgm:pt>
    <dgm:pt modelId="{0725AF25-66D0-41B0-9CD9-4DCDDD4E0D79}" type="pres">
      <dgm:prSet presAssocID="{CD8296B7-BD3E-42BD-BD26-0F197873A48E}" presName="compNode" presStyleCnt="0"/>
      <dgm:spPr/>
    </dgm:pt>
    <dgm:pt modelId="{7F72E9D8-517D-47CA-B047-924A065534A7}" type="pres">
      <dgm:prSet presAssocID="{CD8296B7-BD3E-42BD-BD26-0F197873A48E}" presName="dummyConnPt" presStyleCnt="0"/>
      <dgm:spPr/>
    </dgm:pt>
    <dgm:pt modelId="{A3DBF078-3227-4F02-B1C4-D78E2EF0126F}" type="pres">
      <dgm:prSet presAssocID="{CD8296B7-BD3E-42BD-BD26-0F197873A48E}" presName="node" presStyleLbl="node1" presStyleIdx="5" presStyleCnt="12">
        <dgm:presLayoutVars>
          <dgm:bulletEnabled val="1"/>
        </dgm:presLayoutVars>
      </dgm:prSet>
      <dgm:spPr/>
    </dgm:pt>
    <dgm:pt modelId="{F912CF13-9E28-41FD-9B98-6CF7C18C52FE}" type="pres">
      <dgm:prSet presAssocID="{B5C6FBF7-469F-44D0-88F5-F21A3BCD14C9}" presName="sibTrans" presStyleLbl="bgSibTrans2D1" presStyleIdx="5" presStyleCnt="11"/>
      <dgm:spPr/>
    </dgm:pt>
    <dgm:pt modelId="{F3EF5879-5C1C-4DB9-9751-9BC63310D670}" type="pres">
      <dgm:prSet presAssocID="{7D3C2508-681F-4491-B25B-2A0B75AA6B6B}" presName="compNode" presStyleCnt="0"/>
      <dgm:spPr/>
    </dgm:pt>
    <dgm:pt modelId="{7F359512-E214-4E2C-BABC-4E48A63451CD}" type="pres">
      <dgm:prSet presAssocID="{7D3C2508-681F-4491-B25B-2A0B75AA6B6B}" presName="dummyConnPt" presStyleCnt="0"/>
      <dgm:spPr/>
    </dgm:pt>
    <dgm:pt modelId="{2BFADE40-5097-48F6-B84E-051C7C173948}" type="pres">
      <dgm:prSet presAssocID="{7D3C2508-681F-4491-B25B-2A0B75AA6B6B}" presName="node" presStyleLbl="node1" presStyleIdx="6" presStyleCnt="12">
        <dgm:presLayoutVars>
          <dgm:bulletEnabled val="1"/>
        </dgm:presLayoutVars>
      </dgm:prSet>
      <dgm:spPr/>
    </dgm:pt>
    <dgm:pt modelId="{4ACE532F-6CFE-49B3-A505-DAEFAB658482}" type="pres">
      <dgm:prSet presAssocID="{4F2665E4-ED98-4CD6-8497-5C7A29EBECC4}" presName="sibTrans" presStyleLbl="bgSibTrans2D1" presStyleIdx="6" presStyleCnt="11"/>
      <dgm:spPr/>
    </dgm:pt>
    <dgm:pt modelId="{6102AEC0-CDDC-40D9-BD2C-281E9ED857B1}" type="pres">
      <dgm:prSet presAssocID="{7074CB32-FEF4-48F6-BFC1-E3F2BA149581}" presName="compNode" presStyleCnt="0"/>
      <dgm:spPr/>
    </dgm:pt>
    <dgm:pt modelId="{F54978A7-1914-4E9C-B24B-79B00A1D5C28}" type="pres">
      <dgm:prSet presAssocID="{7074CB32-FEF4-48F6-BFC1-E3F2BA149581}" presName="dummyConnPt" presStyleCnt="0"/>
      <dgm:spPr/>
    </dgm:pt>
    <dgm:pt modelId="{6F453FE8-78D5-4A1B-AEB7-FACE3A51C432}" type="pres">
      <dgm:prSet presAssocID="{7074CB32-FEF4-48F6-BFC1-E3F2BA149581}" presName="node" presStyleLbl="node1" presStyleIdx="7" presStyleCnt="12">
        <dgm:presLayoutVars>
          <dgm:bulletEnabled val="1"/>
        </dgm:presLayoutVars>
      </dgm:prSet>
      <dgm:spPr/>
    </dgm:pt>
    <dgm:pt modelId="{1046B862-D2FA-4DFB-A2CA-A7CE1A94FB41}" type="pres">
      <dgm:prSet presAssocID="{EE631B96-B2E3-49CE-A2E0-155016B4BBA8}" presName="sibTrans" presStyleLbl="bgSibTrans2D1" presStyleIdx="7" presStyleCnt="11"/>
      <dgm:spPr/>
    </dgm:pt>
    <dgm:pt modelId="{7B872FA7-D428-4F92-838B-291174434494}" type="pres">
      <dgm:prSet presAssocID="{BA3F0760-CC73-41D9-A761-ABE9F01B9C4F}" presName="compNode" presStyleCnt="0"/>
      <dgm:spPr/>
    </dgm:pt>
    <dgm:pt modelId="{2817ABAE-0DAC-4EB8-BCFC-A3601140FE43}" type="pres">
      <dgm:prSet presAssocID="{BA3F0760-CC73-41D9-A761-ABE9F01B9C4F}" presName="dummyConnPt" presStyleCnt="0"/>
      <dgm:spPr/>
    </dgm:pt>
    <dgm:pt modelId="{40FB9E30-E86B-47BB-8726-F5C8130E372A}" type="pres">
      <dgm:prSet presAssocID="{BA3F0760-CC73-41D9-A761-ABE9F01B9C4F}" presName="node" presStyleLbl="node1" presStyleIdx="8" presStyleCnt="12">
        <dgm:presLayoutVars>
          <dgm:bulletEnabled val="1"/>
        </dgm:presLayoutVars>
      </dgm:prSet>
      <dgm:spPr/>
    </dgm:pt>
    <dgm:pt modelId="{4A29C1B3-59CE-40EE-A56D-8E6B615203A3}" type="pres">
      <dgm:prSet presAssocID="{7B10F3B5-8F12-4A66-A5B1-2941B43699E3}" presName="sibTrans" presStyleLbl="bgSibTrans2D1" presStyleIdx="8" presStyleCnt="11"/>
      <dgm:spPr/>
    </dgm:pt>
    <dgm:pt modelId="{474CCAFB-E655-4123-A711-F0BDE96E3AFD}" type="pres">
      <dgm:prSet presAssocID="{6CF976E0-A838-42FD-B0C4-888DB0255524}" presName="compNode" presStyleCnt="0"/>
      <dgm:spPr/>
    </dgm:pt>
    <dgm:pt modelId="{B77327D0-B78C-44E8-8D7A-056FDEED8A8A}" type="pres">
      <dgm:prSet presAssocID="{6CF976E0-A838-42FD-B0C4-888DB0255524}" presName="dummyConnPt" presStyleCnt="0"/>
      <dgm:spPr/>
    </dgm:pt>
    <dgm:pt modelId="{A95B8DA0-79DD-4ACE-A384-36F5AF4B3C70}" type="pres">
      <dgm:prSet presAssocID="{6CF976E0-A838-42FD-B0C4-888DB0255524}" presName="node" presStyleLbl="node1" presStyleIdx="9" presStyleCnt="12">
        <dgm:presLayoutVars>
          <dgm:bulletEnabled val="1"/>
        </dgm:presLayoutVars>
      </dgm:prSet>
      <dgm:spPr/>
    </dgm:pt>
    <dgm:pt modelId="{E22E448A-8508-4886-A11D-74EA07165F1C}" type="pres">
      <dgm:prSet presAssocID="{B9EB529E-B14E-4B5B-A987-4A216BED0275}" presName="sibTrans" presStyleLbl="bgSibTrans2D1" presStyleIdx="9" presStyleCnt="11"/>
      <dgm:spPr/>
    </dgm:pt>
    <dgm:pt modelId="{FDFD5480-4E3E-4C08-89FD-EBA0B3CA5C3D}" type="pres">
      <dgm:prSet presAssocID="{844F1E9D-7B9E-4A2B-9A06-F2C56AD439B3}" presName="compNode" presStyleCnt="0"/>
      <dgm:spPr/>
    </dgm:pt>
    <dgm:pt modelId="{FB5CF4DE-5C34-43B8-BB84-84F3CC049146}" type="pres">
      <dgm:prSet presAssocID="{844F1E9D-7B9E-4A2B-9A06-F2C56AD439B3}" presName="dummyConnPt" presStyleCnt="0"/>
      <dgm:spPr/>
    </dgm:pt>
    <dgm:pt modelId="{231E0AAB-D398-4885-8B5E-524C3A0D2043}" type="pres">
      <dgm:prSet presAssocID="{844F1E9D-7B9E-4A2B-9A06-F2C56AD439B3}" presName="node" presStyleLbl="node1" presStyleIdx="10" presStyleCnt="12">
        <dgm:presLayoutVars>
          <dgm:bulletEnabled val="1"/>
        </dgm:presLayoutVars>
      </dgm:prSet>
      <dgm:spPr/>
    </dgm:pt>
    <dgm:pt modelId="{70DFC2C3-4BF7-4A6D-928A-B7B6D0A42761}" type="pres">
      <dgm:prSet presAssocID="{2B3B0640-2AE4-421E-90F0-3916E140E461}" presName="sibTrans" presStyleLbl="bgSibTrans2D1" presStyleIdx="10" presStyleCnt="11"/>
      <dgm:spPr/>
    </dgm:pt>
    <dgm:pt modelId="{E4EBF8C4-6EA5-48D0-A985-A069A1AAF5FA}" type="pres">
      <dgm:prSet presAssocID="{E0CCB9A8-439D-4763-A072-19F1C920E937}" presName="compNode" presStyleCnt="0"/>
      <dgm:spPr/>
    </dgm:pt>
    <dgm:pt modelId="{C357B4AA-EBE0-4E1C-9BBD-B66734538770}" type="pres">
      <dgm:prSet presAssocID="{E0CCB9A8-439D-4763-A072-19F1C920E937}" presName="dummyConnPt" presStyleCnt="0"/>
      <dgm:spPr/>
    </dgm:pt>
    <dgm:pt modelId="{7187EA2F-89CA-4833-BA0E-698E50C835BD}" type="pres">
      <dgm:prSet presAssocID="{E0CCB9A8-439D-4763-A072-19F1C920E937}" presName="node" presStyleLbl="node1" presStyleIdx="11" presStyleCnt="12">
        <dgm:presLayoutVars>
          <dgm:bulletEnabled val="1"/>
        </dgm:presLayoutVars>
      </dgm:prSet>
      <dgm:spPr/>
    </dgm:pt>
  </dgm:ptLst>
  <dgm:cxnLst>
    <dgm:cxn modelId="{65FF9001-37DE-4661-B279-1966755B3FF5}" type="presOf" srcId="{B5C6FBF7-469F-44D0-88F5-F21A3BCD14C9}" destId="{F912CF13-9E28-41FD-9B98-6CF7C18C52FE}" srcOrd="0" destOrd="0" presId="urn:microsoft.com/office/officeart/2005/8/layout/bProcess4"/>
    <dgm:cxn modelId="{22EDAC0B-2B03-457A-BC4D-381BDB77967D}" srcId="{9B0250C3-F39F-4846-9BD3-75AD4F819DC8}" destId="{CD8296B7-BD3E-42BD-BD26-0F197873A48E}" srcOrd="5" destOrd="0" parTransId="{4CE23FB5-645A-41D0-BD8D-423CFF7AD732}" sibTransId="{B5C6FBF7-469F-44D0-88F5-F21A3BCD14C9}"/>
    <dgm:cxn modelId="{C7F3071D-2FB7-4045-BF54-06545532F085}" type="presOf" srcId="{CB464F7C-B7B2-448F-A431-646C026A3102}" destId="{3C582624-526C-46CE-AC3B-9B99D5A28DC7}" srcOrd="0" destOrd="0" presId="urn:microsoft.com/office/officeart/2005/8/layout/bProcess4"/>
    <dgm:cxn modelId="{4F69F82A-C128-4B88-A6F1-1FA110957038}" type="presOf" srcId="{7074CB32-FEF4-48F6-BFC1-E3F2BA149581}" destId="{6F453FE8-78D5-4A1B-AEB7-FACE3A51C432}" srcOrd="0" destOrd="0" presId="urn:microsoft.com/office/officeart/2005/8/layout/bProcess4"/>
    <dgm:cxn modelId="{0F56885D-22A0-418D-9A92-5D87646CE28F}" srcId="{9B0250C3-F39F-4846-9BD3-75AD4F819DC8}" destId="{60E011BD-9F17-4808-9001-B3CB30459869}" srcOrd="1" destOrd="0" parTransId="{F5350773-7821-46BA-B83D-63C7A0245EEB}" sibTransId="{32EF178F-748D-4113-A4FD-624ECAB8EEEF}"/>
    <dgm:cxn modelId="{B153275E-A949-44F9-BFE0-F8977BB71AF1}" srcId="{9B0250C3-F39F-4846-9BD3-75AD4F819DC8}" destId="{7074CB32-FEF4-48F6-BFC1-E3F2BA149581}" srcOrd="7" destOrd="0" parTransId="{C6A45667-63EA-448C-A729-233AAF0E814D}" sibTransId="{EE631B96-B2E3-49CE-A2E0-155016B4BBA8}"/>
    <dgm:cxn modelId="{AD2F8642-B68A-4176-91CB-B202EA442AF6}" type="presOf" srcId="{BA3F0760-CC73-41D9-A761-ABE9F01B9C4F}" destId="{40FB9E30-E86B-47BB-8726-F5C8130E372A}" srcOrd="0" destOrd="0" presId="urn:microsoft.com/office/officeart/2005/8/layout/bProcess4"/>
    <dgm:cxn modelId="{6302F364-A8E6-4962-9078-89B784CF71D6}" type="presOf" srcId="{E0CCB9A8-439D-4763-A072-19F1C920E937}" destId="{7187EA2F-89CA-4833-BA0E-698E50C835BD}" srcOrd="0" destOrd="0" presId="urn:microsoft.com/office/officeart/2005/8/layout/bProcess4"/>
    <dgm:cxn modelId="{D97A2C69-9397-4297-820B-695972753273}" type="presOf" srcId="{7D3C2508-681F-4491-B25B-2A0B75AA6B6B}" destId="{2BFADE40-5097-48F6-B84E-051C7C173948}" srcOrd="0" destOrd="0" presId="urn:microsoft.com/office/officeart/2005/8/layout/bProcess4"/>
    <dgm:cxn modelId="{A722B349-17FE-4A61-BB2A-A3C5BAE484FA}" type="presOf" srcId="{7B10F3B5-8F12-4A66-A5B1-2941B43699E3}" destId="{4A29C1B3-59CE-40EE-A56D-8E6B615203A3}" srcOrd="0" destOrd="0" presId="urn:microsoft.com/office/officeart/2005/8/layout/bProcess4"/>
    <dgm:cxn modelId="{2061D84A-5D7A-4E36-9A8B-B5F298DDADDC}" type="presOf" srcId="{32EF178F-748D-4113-A4FD-624ECAB8EEEF}" destId="{7487E116-A392-4BD7-8FA1-0F9E3EA028B4}" srcOrd="0" destOrd="0" presId="urn:microsoft.com/office/officeart/2005/8/layout/bProcess4"/>
    <dgm:cxn modelId="{13F51E4C-9874-4C9E-835C-9E43480B1EE8}" srcId="{9B0250C3-F39F-4846-9BD3-75AD4F819DC8}" destId="{BA4CC340-2CD5-4BA6-B85C-05E38B989497}" srcOrd="4" destOrd="0" parTransId="{DF7FF72F-C68A-42B3-9E87-846E5B170688}" sibTransId="{D77F253A-C760-4038-B1A4-168689DDD60F}"/>
    <dgm:cxn modelId="{A166086F-0BAB-4715-8684-18622E030220}" type="presOf" srcId="{81CD4227-9A5E-4F0D-A58A-E2799BBBBF34}" destId="{607A8CAF-B884-4843-A17E-5E06BD312E3D}" srcOrd="0" destOrd="0" presId="urn:microsoft.com/office/officeart/2005/8/layout/bProcess4"/>
    <dgm:cxn modelId="{EFF18F50-3872-4CA3-8B8D-6831E3C01B83}" type="presOf" srcId="{6CF976E0-A838-42FD-B0C4-888DB0255524}" destId="{A95B8DA0-79DD-4ACE-A384-36F5AF4B3C70}" srcOrd="0" destOrd="0" presId="urn:microsoft.com/office/officeart/2005/8/layout/bProcess4"/>
    <dgm:cxn modelId="{36644771-E5EE-4DFD-9BD0-922F3403BB38}" srcId="{9B0250C3-F39F-4846-9BD3-75AD4F819DC8}" destId="{BA3F0760-CC73-41D9-A761-ABE9F01B9C4F}" srcOrd="8" destOrd="0" parTransId="{00DBCBE1-22B4-4BD8-9639-870E3F7F4D58}" sibTransId="{7B10F3B5-8F12-4A66-A5B1-2941B43699E3}"/>
    <dgm:cxn modelId="{D71AFF73-7799-4C19-B7F3-B0DB683BBC14}" type="presOf" srcId="{CD8296B7-BD3E-42BD-BD26-0F197873A48E}" destId="{A3DBF078-3227-4F02-B1C4-D78E2EF0126F}" srcOrd="0" destOrd="0" presId="urn:microsoft.com/office/officeart/2005/8/layout/bProcess4"/>
    <dgm:cxn modelId="{A930DC55-6F02-42A0-8911-6CF08342765F}" srcId="{9B0250C3-F39F-4846-9BD3-75AD4F819DC8}" destId="{6CF976E0-A838-42FD-B0C4-888DB0255524}" srcOrd="9" destOrd="0" parTransId="{E5661255-37AF-462D-A8E8-43B8B7F470ED}" sibTransId="{B9EB529E-B14E-4B5B-A987-4A216BED0275}"/>
    <dgm:cxn modelId="{2E128658-19EC-4B80-B036-575633D04B9B}" type="presOf" srcId="{9B0250C3-F39F-4846-9BD3-75AD4F819DC8}" destId="{23488877-9723-4842-99D7-9624D64E4A43}" srcOrd="0" destOrd="0" presId="urn:microsoft.com/office/officeart/2005/8/layout/bProcess4"/>
    <dgm:cxn modelId="{D8164D80-4CCF-4F34-9928-149CB6DD56F8}" type="presOf" srcId="{D572124A-0678-4554-A2CD-D249745A6CA4}" destId="{2B2D1636-EC67-4E50-8B39-98260FA19E2B}" srcOrd="0" destOrd="0" presId="urn:microsoft.com/office/officeart/2005/8/layout/bProcess4"/>
    <dgm:cxn modelId="{DABCF88F-C76C-4CED-B2E7-87F08D44F98A}" type="presOf" srcId="{B9EB529E-B14E-4B5B-A987-4A216BED0275}" destId="{E22E448A-8508-4886-A11D-74EA07165F1C}" srcOrd="0" destOrd="0" presId="urn:microsoft.com/office/officeart/2005/8/layout/bProcess4"/>
    <dgm:cxn modelId="{2D1FD294-2679-4E87-9430-55D3B60550D0}" type="presOf" srcId="{EE631B96-B2E3-49CE-A2E0-155016B4BBA8}" destId="{1046B862-D2FA-4DFB-A2CA-A7CE1A94FB41}" srcOrd="0" destOrd="0" presId="urn:microsoft.com/office/officeart/2005/8/layout/bProcess4"/>
    <dgm:cxn modelId="{02B71696-835E-4134-8BEA-A5DBD3620EDE}" srcId="{9B0250C3-F39F-4846-9BD3-75AD4F819DC8}" destId="{D572124A-0678-4554-A2CD-D249745A6CA4}" srcOrd="3" destOrd="0" parTransId="{BA87E26D-CC36-4898-A021-57D8B2A878CB}" sibTransId="{4557E4B0-CB84-4025-B8EB-CE337CEAB010}"/>
    <dgm:cxn modelId="{C88C8B97-6B89-4BC9-B8CF-516430AD57DA}" type="presOf" srcId="{BA4CC340-2CD5-4BA6-B85C-05E38B989497}" destId="{A8323359-E65B-41A7-B672-5458C234227A}" srcOrd="0" destOrd="0" presId="urn:microsoft.com/office/officeart/2005/8/layout/bProcess4"/>
    <dgm:cxn modelId="{DAB27998-240E-4164-BA85-F1041A2C7CA7}" type="presOf" srcId="{4F2665E4-ED98-4CD6-8497-5C7A29EBECC4}" destId="{4ACE532F-6CFE-49B3-A505-DAEFAB658482}" srcOrd="0" destOrd="0" presId="urn:microsoft.com/office/officeart/2005/8/layout/bProcess4"/>
    <dgm:cxn modelId="{68E8CF98-BC88-4BD5-939A-13B0BA3FF461}" srcId="{9B0250C3-F39F-4846-9BD3-75AD4F819DC8}" destId="{844F1E9D-7B9E-4A2B-9A06-F2C56AD439B3}" srcOrd="10" destOrd="0" parTransId="{4E42227B-0A97-47F6-9A2B-14E020BE08BB}" sibTransId="{2B3B0640-2AE4-421E-90F0-3916E140E461}"/>
    <dgm:cxn modelId="{B72E75A3-E702-4960-99B3-B157FD8D964D}" srcId="{9B0250C3-F39F-4846-9BD3-75AD4F819DC8}" destId="{96BD9501-E640-4B3C-8034-B131E744BB57}" srcOrd="0" destOrd="0" parTransId="{D90EBFC6-7889-4F2B-B71A-5CD31D283213}" sibTransId="{CB464F7C-B7B2-448F-A431-646C026A3102}"/>
    <dgm:cxn modelId="{5512F6A6-21CF-42E7-B4FD-8748AB7CA070}" type="presOf" srcId="{844F1E9D-7B9E-4A2B-9A06-F2C56AD439B3}" destId="{231E0AAB-D398-4885-8B5E-524C3A0D2043}" srcOrd="0" destOrd="0" presId="urn:microsoft.com/office/officeart/2005/8/layout/bProcess4"/>
    <dgm:cxn modelId="{46CA89A7-6A22-44B2-8AE1-92C97B7EFAC0}" type="presOf" srcId="{4557E4B0-CB84-4025-B8EB-CE337CEAB010}" destId="{C85E1348-43E6-4F06-B048-3CDACA7910BB}" srcOrd="0" destOrd="0" presId="urn:microsoft.com/office/officeart/2005/8/layout/bProcess4"/>
    <dgm:cxn modelId="{D1C11FB4-1F5B-4AD7-B56E-D3148FB6A32A}" type="presOf" srcId="{96BD9501-E640-4B3C-8034-B131E744BB57}" destId="{0A74AF3C-65DD-43BD-A443-A6C0FEEB644D}" srcOrd="0" destOrd="0" presId="urn:microsoft.com/office/officeart/2005/8/layout/bProcess4"/>
    <dgm:cxn modelId="{8C881ABD-2C73-4715-9D9A-1B51D6F4816E}" srcId="{9B0250C3-F39F-4846-9BD3-75AD4F819DC8}" destId="{E0CCB9A8-439D-4763-A072-19F1C920E937}" srcOrd="11" destOrd="0" parTransId="{6CEB1D08-9A47-4BE9-BBAC-338549B1FC0D}" sibTransId="{3E1B9889-B6C4-4405-BE76-0D638A1DE5AA}"/>
    <dgm:cxn modelId="{75CBA9CD-EF61-41B9-B6D3-A8FF5D72BE1C}" srcId="{9B0250C3-F39F-4846-9BD3-75AD4F819DC8}" destId="{E12FDB98-AF80-423C-A0AF-C41A3C3E55D9}" srcOrd="2" destOrd="0" parTransId="{5A6961F1-AF40-4E4C-8F43-D9F7670009E4}" sibTransId="{81CD4227-9A5E-4F0D-A58A-E2799BBBBF34}"/>
    <dgm:cxn modelId="{CF5726D1-4D40-460C-B6C6-829B004DB263}" type="presOf" srcId="{D77F253A-C760-4038-B1A4-168689DDD60F}" destId="{74FCCB83-674D-465B-9E19-0D1D82A053F9}" srcOrd="0" destOrd="0" presId="urn:microsoft.com/office/officeart/2005/8/layout/bProcess4"/>
    <dgm:cxn modelId="{C37745D8-0604-46BA-A904-95E5FF51541F}" type="presOf" srcId="{E12FDB98-AF80-423C-A0AF-C41A3C3E55D9}" destId="{FB1D95AC-3323-465F-A53E-517124105906}" srcOrd="0" destOrd="0" presId="urn:microsoft.com/office/officeart/2005/8/layout/bProcess4"/>
    <dgm:cxn modelId="{A38CA2DC-9906-4BE4-9643-B44C0068309A}" type="presOf" srcId="{60E011BD-9F17-4808-9001-B3CB30459869}" destId="{0E660B05-045D-4A05-ABEC-84A3C78E1A4B}" srcOrd="0" destOrd="0" presId="urn:microsoft.com/office/officeart/2005/8/layout/bProcess4"/>
    <dgm:cxn modelId="{513AA3E5-E831-4A90-AFA7-277D73FB583E}" type="presOf" srcId="{2B3B0640-2AE4-421E-90F0-3916E140E461}" destId="{70DFC2C3-4BF7-4A6D-928A-B7B6D0A42761}" srcOrd="0" destOrd="0" presId="urn:microsoft.com/office/officeart/2005/8/layout/bProcess4"/>
    <dgm:cxn modelId="{635D25F7-F6B5-4D87-9236-5AA0F5B3854A}" srcId="{9B0250C3-F39F-4846-9BD3-75AD4F819DC8}" destId="{7D3C2508-681F-4491-B25B-2A0B75AA6B6B}" srcOrd="6" destOrd="0" parTransId="{87E557F9-3AAE-4A53-BDB1-FC83926C5B48}" sibTransId="{4F2665E4-ED98-4CD6-8497-5C7A29EBECC4}"/>
    <dgm:cxn modelId="{62184AF5-B3C6-498B-8969-EB163CD84B6B}" type="presParOf" srcId="{23488877-9723-4842-99D7-9624D64E4A43}" destId="{B48FD7B4-D871-4E8B-AF58-8D30308BAB5D}" srcOrd="0" destOrd="0" presId="urn:microsoft.com/office/officeart/2005/8/layout/bProcess4"/>
    <dgm:cxn modelId="{AD185980-DE81-4D6B-8742-C4304E3D9038}" type="presParOf" srcId="{B48FD7B4-D871-4E8B-AF58-8D30308BAB5D}" destId="{08D5F91B-869A-499E-B3F9-611D792F10C5}" srcOrd="0" destOrd="0" presId="urn:microsoft.com/office/officeart/2005/8/layout/bProcess4"/>
    <dgm:cxn modelId="{9BE8E5F0-7B22-4880-8C28-3007E72887BF}" type="presParOf" srcId="{B48FD7B4-D871-4E8B-AF58-8D30308BAB5D}" destId="{0A74AF3C-65DD-43BD-A443-A6C0FEEB644D}" srcOrd="1" destOrd="0" presId="urn:microsoft.com/office/officeart/2005/8/layout/bProcess4"/>
    <dgm:cxn modelId="{1AA5FE31-3E4A-40BC-94B6-5BD3B4BD3DC1}" type="presParOf" srcId="{23488877-9723-4842-99D7-9624D64E4A43}" destId="{3C582624-526C-46CE-AC3B-9B99D5A28DC7}" srcOrd="1" destOrd="0" presId="urn:microsoft.com/office/officeart/2005/8/layout/bProcess4"/>
    <dgm:cxn modelId="{00FDCE83-D850-4533-B12B-8564451B8025}" type="presParOf" srcId="{23488877-9723-4842-99D7-9624D64E4A43}" destId="{EF5EC8D8-680E-4F74-BEF1-CCF4ACB939F2}" srcOrd="2" destOrd="0" presId="urn:microsoft.com/office/officeart/2005/8/layout/bProcess4"/>
    <dgm:cxn modelId="{9F3A6B38-8365-47DE-B6FC-7F34A66E4CE3}" type="presParOf" srcId="{EF5EC8D8-680E-4F74-BEF1-CCF4ACB939F2}" destId="{978DADDE-3E9F-49FC-9C98-CA44CBB923A2}" srcOrd="0" destOrd="0" presId="urn:microsoft.com/office/officeart/2005/8/layout/bProcess4"/>
    <dgm:cxn modelId="{4508399E-B0B0-4916-8015-468BF0D1BBB6}" type="presParOf" srcId="{EF5EC8D8-680E-4F74-BEF1-CCF4ACB939F2}" destId="{0E660B05-045D-4A05-ABEC-84A3C78E1A4B}" srcOrd="1" destOrd="0" presId="urn:microsoft.com/office/officeart/2005/8/layout/bProcess4"/>
    <dgm:cxn modelId="{51A9B72D-FF3C-4A21-A919-B3800778F1D2}" type="presParOf" srcId="{23488877-9723-4842-99D7-9624D64E4A43}" destId="{7487E116-A392-4BD7-8FA1-0F9E3EA028B4}" srcOrd="3" destOrd="0" presId="urn:microsoft.com/office/officeart/2005/8/layout/bProcess4"/>
    <dgm:cxn modelId="{0ACBA5F2-FEF7-4C0C-8D15-28A119C3B9DC}" type="presParOf" srcId="{23488877-9723-4842-99D7-9624D64E4A43}" destId="{BCD2C336-A535-42F4-ADC7-577529769E70}" srcOrd="4" destOrd="0" presId="urn:microsoft.com/office/officeart/2005/8/layout/bProcess4"/>
    <dgm:cxn modelId="{1322A129-FE55-41BD-8DBA-DB6BF98D1C44}" type="presParOf" srcId="{BCD2C336-A535-42F4-ADC7-577529769E70}" destId="{1C652546-6474-4A4D-BF4F-578E8826E12B}" srcOrd="0" destOrd="0" presId="urn:microsoft.com/office/officeart/2005/8/layout/bProcess4"/>
    <dgm:cxn modelId="{782F28EA-3219-443C-AE02-4618BFBD78A3}" type="presParOf" srcId="{BCD2C336-A535-42F4-ADC7-577529769E70}" destId="{FB1D95AC-3323-465F-A53E-517124105906}" srcOrd="1" destOrd="0" presId="urn:microsoft.com/office/officeart/2005/8/layout/bProcess4"/>
    <dgm:cxn modelId="{5222B529-F2DE-44A1-BD5F-99B61FF6820B}" type="presParOf" srcId="{23488877-9723-4842-99D7-9624D64E4A43}" destId="{607A8CAF-B884-4843-A17E-5E06BD312E3D}" srcOrd="5" destOrd="0" presId="urn:microsoft.com/office/officeart/2005/8/layout/bProcess4"/>
    <dgm:cxn modelId="{792C6DB5-0D2C-438E-8CF6-A6DC2EA63278}" type="presParOf" srcId="{23488877-9723-4842-99D7-9624D64E4A43}" destId="{60677974-4869-4A55-B578-243306DD0174}" srcOrd="6" destOrd="0" presId="urn:microsoft.com/office/officeart/2005/8/layout/bProcess4"/>
    <dgm:cxn modelId="{91CF5CE5-049B-41F8-B5DD-A29504C7CB5D}" type="presParOf" srcId="{60677974-4869-4A55-B578-243306DD0174}" destId="{308B6A4B-9C95-4BAF-8A50-10778D29ABD9}" srcOrd="0" destOrd="0" presId="urn:microsoft.com/office/officeart/2005/8/layout/bProcess4"/>
    <dgm:cxn modelId="{583F19A1-B415-4E2B-A4E5-770575FFC308}" type="presParOf" srcId="{60677974-4869-4A55-B578-243306DD0174}" destId="{2B2D1636-EC67-4E50-8B39-98260FA19E2B}" srcOrd="1" destOrd="0" presId="urn:microsoft.com/office/officeart/2005/8/layout/bProcess4"/>
    <dgm:cxn modelId="{9A954137-0E56-456B-B5E8-D6933FF8ADB6}" type="presParOf" srcId="{23488877-9723-4842-99D7-9624D64E4A43}" destId="{C85E1348-43E6-4F06-B048-3CDACA7910BB}" srcOrd="7" destOrd="0" presId="urn:microsoft.com/office/officeart/2005/8/layout/bProcess4"/>
    <dgm:cxn modelId="{BA53BC9E-EFF0-4505-83D4-0F7176818D97}" type="presParOf" srcId="{23488877-9723-4842-99D7-9624D64E4A43}" destId="{C0A824F3-3B5D-44D4-84B2-86D0C53E4B33}" srcOrd="8" destOrd="0" presId="urn:microsoft.com/office/officeart/2005/8/layout/bProcess4"/>
    <dgm:cxn modelId="{4CEFA78F-97F1-4455-9A0E-BB4E868A9F79}" type="presParOf" srcId="{C0A824F3-3B5D-44D4-84B2-86D0C53E4B33}" destId="{8AD0F748-2341-4FFF-B42C-FBCAA38CC803}" srcOrd="0" destOrd="0" presId="urn:microsoft.com/office/officeart/2005/8/layout/bProcess4"/>
    <dgm:cxn modelId="{DE57271F-A34D-4BCF-BC47-68C0DC3BD9EC}" type="presParOf" srcId="{C0A824F3-3B5D-44D4-84B2-86D0C53E4B33}" destId="{A8323359-E65B-41A7-B672-5458C234227A}" srcOrd="1" destOrd="0" presId="urn:microsoft.com/office/officeart/2005/8/layout/bProcess4"/>
    <dgm:cxn modelId="{FEFF250C-367A-4FD5-BE18-76B5AFEF241E}" type="presParOf" srcId="{23488877-9723-4842-99D7-9624D64E4A43}" destId="{74FCCB83-674D-465B-9E19-0D1D82A053F9}" srcOrd="9" destOrd="0" presId="urn:microsoft.com/office/officeart/2005/8/layout/bProcess4"/>
    <dgm:cxn modelId="{4A58AF2B-5ACB-4033-9A6E-FF99280A5A78}" type="presParOf" srcId="{23488877-9723-4842-99D7-9624D64E4A43}" destId="{0725AF25-66D0-41B0-9CD9-4DCDDD4E0D79}" srcOrd="10" destOrd="0" presId="urn:microsoft.com/office/officeart/2005/8/layout/bProcess4"/>
    <dgm:cxn modelId="{D00A4CC3-85F5-435F-905D-FAC4704A7EF9}" type="presParOf" srcId="{0725AF25-66D0-41B0-9CD9-4DCDDD4E0D79}" destId="{7F72E9D8-517D-47CA-B047-924A065534A7}" srcOrd="0" destOrd="0" presId="urn:microsoft.com/office/officeart/2005/8/layout/bProcess4"/>
    <dgm:cxn modelId="{7ED70DE3-BFBC-4587-8C7F-706F5B6EF10F}" type="presParOf" srcId="{0725AF25-66D0-41B0-9CD9-4DCDDD4E0D79}" destId="{A3DBF078-3227-4F02-B1C4-D78E2EF0126F}" srcOrd="1" destOrd="0" presId="urn:microsoft.com/office/officeart/2005/8/layout/bProcess4"/>
    <dgm:cxn modelId="{C443A6EF-86B4-46B9-9C3E-23AFED5CA99A}" type="presParOf" srcId="{23488877-9723-4842-99D7-9624D64E4A43}" destId="{F912CF13-9E28-41FD-9B98-6CF7C18C52FE}" srcOrd="11" destOrd="0" presId="urn:microsoft.com/office/officeart/2005/8/layout/bProcess4"/>
    <dgm:cxn modelId="{5CBD5F19-472D-4979-A6BE-86AE03E3DC76}" type="presParOf" srcId="{23488877-9723-4842-99D7-9624D64E4A43}" destId="{F3EF5879-5C1C-4DB9-9751-9BC63310D670}" srcOrd="12" destOrd="0" presId="urn:microsoft.com/office/officeart/2005/8/layout/bProcess4"/>
    <dgm:cxn modelId="{E9F9E1C9-B489-476E-A387-FF36D430491A}" type="presParOf" srcId="{F3EF5879-5C1C-4DB9-9751-9BC63310D670}" destId="{7F359512-E214-4E2C-BABC-4E48A63451CD}" srcOrd="0" destOrd="0" presId="urn:microsoft.com/office/officeart/2005/8/layout/bProcess4"/>
    <dgm:cxn modelId="{E2738FE4-6D35-4984-9483-96685BFE6B8A}" type="presParOf" srcId="{F3EF5879-5C1C-4DB9-9751-9BC63310D670}" destId="{2BFADE40-5097-48F6-B84E-051C7C173948}" srcOrd="1" destOrd="0" presId="urn:microsoft.com/office/officeart/2005/8/layout/bProcess4"/>
    <dgm:cxn modelId="{2F3982DD-C70F-4AC2-85DF-0D37777962FC}" type="presParOf" srcId="{23488877-9723-4842-99D7-9624D64E4A43}" destId="{4ACE532F-6CFE-49B3-A505-DAEFAB658482}" srcOrd="13" destOrd="0" presId="urn:microsoft.com/office/officeart/2005/8/layout/bProcess4"/>
    <dgm:cxn modelId="{9C395E53-5124-4B8F-BF52-5166E8CA4102}" type="presParOf" srcId="{23488877-9723-4842-99D7-9624D64E4A43}" destId="{6102AEC0-CDDC-40D9-BD2C-281E9ED857B1}" srcOrd="14" destOrd="0" presId="urn:microsoft.com/office/officeart/2005/8/layout/bProcess4"/>
    <dgm:cxn modelId="{BB96E0E6-0068-4711-B199-B7FD8476C896}" type="presParOf" srcId="{6102AEC0-CDDC-40D9-BD2C-281E9ED857B1}" destId="{F54978A7-1914-4E9C-B24B-79B00A1D5C28}" srcOrd="0" destOrd="0" presId="urn:microsoft.com/office/officeart/2005/8/layout/bProcess4"/>
    <dgm:cxn modelId="{A93A2FF3-5EE5-4B92-B08E-B9094638CBD8}" type="presParOf" srcId="{6102AEC0-CDDC-40D9-BD2C-281E9ED857B1}" destId="{6F453FE8-78D5-4A1B-AEB7-FACE3A51C432}" srcOrd="1" destOrd="0" presId="urn:microsoft.com/office/officeart/2005/8/layout/bProcess4"/>
    <dgm:cxn modelId="{4EAD65DE-87DD-40DF-B56E-FF8E498B1ABE}" type="presParOf" srcId="{23488877-9723-4842-99D7-9624D64E4A43}" destId="{1046B862-D2FA-4DFB-A2CA-A7CE1A94FB41}" srcOrd="15" destOrd="0" presId="urn:microsoft.com/office/officeart/2005/8/layout/bProcess4"/>
    <dgm:cxn modelId="{40E8BCDC-7E33-4EDB-A888-B9E46B8D7F7B}" type="presParOf" srcId="{23488877-9723-4842-99D7-9624D64E4A43}" destId="{7B872FA7-D428-4F92-838B-291174434494}" srcOrd="16" destOrd="0" presId="urn:microsoft.com/office/officeart/2005/8/layout/bProcess4"/>
    <dgm:cxn modelId="{E8D16680-CF6C-413B-8DC5-84ADF901167C}" type="presParOf" srcId="{7B872FA7-D428-4F92-838B-291174434494}" destId="{2817ABAE-0DAC-4EB8-BCFC-A3601140FE43}" srcOrd="0" destOrd="0" presId="urn:microsoft.com/office/officeart/2005/8/layout/bProcess4"/>
    <dgm:cxn modelId="{E98034AD-1F40-4AA6-81DB-D1CE238721FB}" type="presParOf" srcId="{7B872FA7-D428-4F92-838B-291174434494}" destId="{40FB9E30-E86B-47BB-8726-F5C8130E372A}" srcOrd="1" destOrd="0" presId="urn:microsoft.com/office/officeart/2005/8/layout/bProcess4"/>
    <dgm:cxn modelId="{79C6E60E-3731-4E2B-AFBE-082F05F0A1A4}" type="presParOf" srcId="{23488877-9723-4842-99D7-9624D64E4A43}" destId="{4A29C1B3-59CE-40EE-A56D-8E6B615203A3}" srcOrd="17" destOrd="0" presId="urn:microsoft.com/office/officeart/2005/8/layout/bProcess4"/>
    <dgm:cxn modelId="{60A0B397-0A95-4107-83D7-2501B3803804}" type="presParOf" srcId="{23488877-9723-4842-99D7-9624D64E4A43}" destId="{474CCAFB-E655-4123-A711-F0BDE96E3AFD}" srcOrd="18" destOrd="0" presId="urn:microsoft.com/office/officeart/2005/8/layout/bProcess4"/>
    <dgm:cxn modelId="{8441D4D0-6B23-4B9B-86D8-416E86EA8944}" type="presParOf" srcId="{474CCAFB-E655-4123-A711-F0BDE96E3AFD}" destId="{B77327D0-B78C-44E8-8D7A-056FDEED8A8A}" srcOrd="0" destOrd="0" presId="urn:microsoft.com/office/officeart/2005/8/layout/bProcess4"/>
    <dgm:cxn modelId="{B77DCE5D-80C1-45B6-935A-124A33A46074}" type="presParOf" srcId="{474CCAFB-E655-4123-A711-F0BDE96E3AFD}" destId="{A95B8DA0-79DD-4ACE-A384-36F5AF4B3C70}" srcOrd="1" destOrd="0" presId="urn:microsoft.com/office/officeart/2005/8/layout/bProcess4"/>
    <dgm:cxn modelId="{7740EB3B-94C9-4B93-A375-49B9A1F40D89}" type="presParOf" srcId="{23488877-9723-4842-99D7-9624D64E4A43}" destId="{E22E448A-8508-4886-A11D-74EA07165F1C}" srcOrd="19" destOrd="0" presId="urn:microsoft.com/office/officeart/2005/8/layout/bProcess4"/>
    <dgm:cxn modelId="{DB9282ED-0559-43FD-BC94-32612055C2E0}" type="presParOf" srcId="{23488877-9723-4842-99D7-9624D64E4A43}" destId="{FDFD5480-4E3E-4C08-89FD-EBA0B3CA5C3D}" srcOrd="20" destOrd="0" presId="urn:microsoft.com/office/officeart/2005/8/layout/bProcess4"/>
    <dgm:cxn modelId="{9778BEE7-01FF-40DE-BDB5-E45E40FC4EB8}" type="presParOf" srcId="{FDFD5480-4E3E-4C08-89FD-EBA0B3CA5C3D}" destId="{FB5CF4DE-5C34-43B8-BB84-84F3CC049146}" srcOrd="0" destOrd="0" presId="urn:microsoft.com/office/officeart/2005/8/layout/bProcess4"/>
    <dgm:cxn modelId="{88490D22-A8A1-456F-93E2-527B83A6891C}" type="presParOf" srcId="{FDFD5480-4E3E-4C08-89FD-EBA0B3CA5C3D}" destId="{231E0AAB-D398-4885-8B5E-524C3A0D2043}" srcOrd="1" destOrd="0" presId="urn:microsoft.com/office/officeart/2005/8/layout/bProcess4"/>
    <dgm:cxn modelId="{151BCA20-3D20-485E-ACF2-4F7C96AC3F63}" type="presParOf" srcId="{23488877-9723-4842-99D7-9624D64E4A43}" destId="{70DFC2C3-4BF7-4A6D-928A-B7B6D0A42761}" srcOrd="21" destOrd="0" presId="urn:microsoft.com/office/officeart/2005/8/layout/bProcess4"/>
    <dgm:cxn modelId="{E1C55FDC-6CAB-4E33-B083-F1421C868AAB}" type="presParOf" srcId="{23488877-9723-4842-99D7-9624D64E4A43}" destId="{E4EBF8C4-6EA5-48D0-A985-A069A1AAF5FA}" srcOrd="22" destOrd="0" presId="urn:microsoft.com/office/officeart/2005/8/layout/bProcess4"/>
    <dgm:cxn modelId="{C4A7D46B-0CD9-444A-9D9A-81D564688EB3}" type="presParOf" srcId="{E4EBF8C4-6EA5-48D0-A985-A069A1AAF5FA}" destId="{C357B4AA-EBE0-4E1C-9BBD-B66734538770}" srcOrd="0" destOrd="0" presId="urn:microsoft.com/office/officeart/2005/8/layout/bProcess4"/>
    <dgm:cxn modelId="{ECFD7007-28C4-4A87-BD66-D6BAB00578C6}" type="presParOf" srcId="{E4EBF8C4-6EA5-48D0-A985-A069A1AAF5FA}" destId="{7187EA2F-89CA-4833-BA0E-698E50C835BD}" srcOrd="1" destOrd="0" presId="urn:microsoft.com/office/officeart/2005/8/layout/bProcess4"/>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207148-8890-460C-A355-BECC391454A8}" type="doc">
      <dgm:prSet loTypeId="urn:microsoft.com/office/officeart/2005/8/layout/target3" loCatId="list" qsTypeId="urn:microsoft.com/office/officeart/2005/8/quickstyle/simple1" qsCatId="simple" csTypeId="urn:microsoft.com/office/officeart/2005/8/colors/accent5_4" csCatId="accent5" phldr="1"/>
      <dgm:spPr/>
      <dgm:t>
        <a:bodyPr/>
        <a:lstStyle/>
        <a:p>
          <a:endParaRPr lang="en-GB"/>
        </a:p>
      </dgm:t>
    </dgm:pt>
    <dgm:pt modelId="{BFA3B3A1-2CFC-44D1-8492-5C4F67DD4231}">
      <dgm:prSet phldrT="[Text]" custT="1"/>
      <dgm:spPr/>
      <dgm:t>
        <a:bodyPr/>
        <a:lstStyle/>
        <a:p>
          <a:r>
            <a:rPr lang="en-GB" sz="2000" b="1" dirty="0"/>
            <a:t>Industry (or Sector)</a:t>
          </a:r>
        </a:p>
      </dgm:t>
    </dgm:pt>
    <dgm:pt modelId="{5E06DAAB-7096-49E1-92CD-39A51C12E195}" cxnId="{B472246D-00C3-44B0-9E9F-9607A6FEED99}" type="parTrans">
      <dgm:prSet/>
      <dgm:spPr/>
      <dgm:t>
        <a:bodyPr/>
        <a:lstStyle/>
        <a:p>
          <a:endParaRPr lang="en-GB" sz="1800" b="1"/>
        </a:p>
      </dgm:t>
    </dgm:pt>
    <dgm:pt modelId="{CBAE16EF-A190-4547-93E3-77DDF5FEC002}" cxnId="{B472246D-00C3-44B0-9E9F-9607A6FEED99}" type="sibTrans">
      <dgm:prSet/>
      <dgm:spPr/>
      <dgm:t>
        <a:bodyPr/>
        <a:lstStyle/>
        <a:p>
          <a:endParaRPr lang="en-GB" sz="1800" b="1"/>
        </a:p>
      </dgm:t>
    </dgm:pt>
    <dgm:pt modelId="{03CB57D4-1445-464E-BCE4-014044CA56D0}">
      <dgm:prSet phldrT="[Text]" custT="1"/>
      <dgm:spPr/>
      <dgm:t>
        <a:bodyPr/>
        <a:lstStyle/>
        <a:p>
          <a:r>
            <a:rPr lang="en-GB" sz="2000" b="1" dirty="0"/>
            <a:t>Development stage</a:t>
          </a:r>
        </a:p>
      </dgm:t>
    </dgm:pt>
    <dgm:pt modelId="{DEE85E7B-D0CC-4349-88AD-EAF566D3A284}" cxnId="{87A9632B-AA71-4007-BF77-F67299E97A52}" type="parTrans">
      <dgm:prSet/>
      <dgm:spPr/>
      <dgm:t>
        <a:bodyPr/>
        <a:lstStyle/>
        <a:p>
          <a:endParaRPr lang="en-GB" sz="1800" b="1"/>
        </a:p>
      </dgm:t>
    </dgm:pt>
    <dgm:pt modelId="{37979B6E-0148-4AD0-B754-FC93E99F4516}" cxnId="{87A9632B-AA71-4007-BF77-F67299E97A52}" type="sibTrans">
      <dgm:prSet/>
      <dgm:spPr/>
      <dgm:t>
        <a:bodyPr/>
        <a:lstStyle/>
        <a:p>
          <a:endParaRPr lang="en-GB" sz="1800" b="1"/>
        </a:p>
      </dgm:t>
    </dgm:pt>
    <dgm:pt modelId="{200325B1-33BA-4E00-9073-382978877C23}">
      <dgm:prSet phldrT="[Text]" custT="1"/>
      <dgm:spPr/>
      <dgm:t>
        <a:bodyPr/>
        <a:lstStyle/>
        <a:p>
          <a:r>
            <a:rPr lang="en-GB" sz="2000" b="1"/>
            <a:t>Markets and Competitors</a:t>
          </a:r>
          <a:endParaRPr lang="en-GB" sz="2000" b="1" dirty="0"/>
        </a:p>
      </dgm:t>
    </dgm:pt>
    <dgm:pt modelId="{4E6BF68A-3DA8-4FFB-A020-4E0F4EDBE50F}" cxnId="{EE3438E3-6923-417B-8A45-58C444E58E96}" type="parTrans">
      <dgm:prSet/>
      <dgm:spPr/>
      <dgm:t>
        <a:bodyPr/>
        <a:lstStyle/>
        <a:p>
          <a:endParaRPr lang="en-GB" sz="1800" b="1"/>
        </a:p>
      </dgm:t>
    </dgm:pt>
    <dgm:pt modelId="{7FA0CF2D-5253-4D52-8A9A-7CC19EA1EDD9}" cxnId="{EE3438E3-6923-417B-8A45-58C444E58E96}" type="sibTrans">
      <dgm:prSet/>
      <dgm:spPr/>
      <dgm:t>
        <a:bodyPr/>
        <a:lstStyle/>
        <a:p>
          <a:endParaRPr lang="en-GB" sz="1800" b="1"/>
        </a:p>
      </dgm:t>
    </dgm:pt>
    <dgm:pt modelId="{1B974712-CA3D-4D56-BAA3-491D254CDEE7}">
      <dgm:prSet phldrT="[Text]" custT="1"/>
      <dgm:spPr/>
      <dgm:t>
        <a:bodyPr/>
        <a:lstStyle/>
        <a:p>
          <a:r>
            <a:rPr lang="en-GB" sz="2000" b="1" dirty="0"/>
            <a:t>Market Segments</a:t>
          </a:r>
        </a:p>
      </dgm:t>
    </dgm:pt>
    <dgm:pt modelId="{6F142266-4A72-412F-AF05-EC20FD6FB7BF}" cxnId="{35D4D27D-327C-423D-9D4F-70869CFDF545}" type="parTrans">
      <dgm:prSet/>
      <dgm:spPr/>
      <dgm:t>
        <a:bodyPr/>
        <a:lstStyle/>
        <a:p>
          <a:endParaRPr lang="en-GB" sz="1800" b="1"/>
        </a:p>
      </dgm:t>
    </dgm:pt>
    <dgm:pt modelId="{68FB9010-8F89-40FE-BCB3-D36BE4654B2C}" cxnId="{35D4D27D-327C-423D-9D4F-70869CFDF545}" type="sibTrans">
      <dgm:prSet/>
      <dgm:spPr/>
      <dgm:t>
        <a:bodyPr/>
        <a:lstStyle/>
        <a:p>
          <a:endParaRPr lang="en-GB" sz="1800" b="1"/>
        </a:p>
      </dgm:t>
    </dgm:pt>
    <dgm:pt modelId="{D0D70686-DFCF-4B3C-827E-59360FE8B111}">
      <dgm:prSet phldrT="[Text]" custT="1"/>
      <dgm:spPr/>
      <dgm:t>
        <a:bodyPr/>
        <a:lstStyle/>
        <a:p>
          <a:r>
            <a:rPr lang="en-GB" sz="2000" b="1" dirty="0"/>
            <a:t>Scope of activities</a:t>
          </a:r>
        </a:p>
      </dgm:t>
    </dgm:pt>
    <dgm:pt modelId="{9DF8C7F3-C77A-402B-8BFA-200869ABE08E}" cxnId="{42889D83-BDCF-48B0-B3F1-0CA1CB325645}" type="parTrans">
      <dgm:prSet/>
      <dgm:spPr/>
      <dgm:t>
        <a:bodyPr/>
        <a:lstStyle/>
        <a:p>
          <a:endParaRPr lang="en-GB" sz="1800" b="1"/>
        </a:p>
      </dgm:t>
    </dgm:pt>
    <dgm:pt modelId="{A804FBA3-FE36-4BE0-ACBB-53CE81D91218}" cxnId="{42889D83-BDCF-48B0-B3F1-0CA1CB325645}" type="sibTrans">
      <dgm:prSet/>
      <dgm:spPr/>
      <dgm:t>
        <a:bodyPr/>
        <a:lstStyle/>
        <a:p>
          <a:endParaRPr lang="en-GB" sz="1800" b="1"/>
        </a:p>
      </dgm:t>
    </dgm:pt>
    <dgm:pt modelId="{19564D88-BF52-42B2-99E1-81610E30B6EE}">
      <dgm:prSet phldrT="[Text]" custT="1"/>
      <dgm:spPr/>
      <dgm:t>
        <a:bodyPr/>
        <a:lstStyle/>
        <a:p>
          <a:r>
            <a:rPr lang="en-GB" sz="2000" b="1" dirty="0"/>
            <a:t>The Organisation</a:t>
          </a:r>
        </a:p>
      </dgm:t>
    </dgm:pt>
    <dgm:pt modelId="{C9F9852C-6344-481D-8989-55580CBD1C11}" cxnId="{9C08AAD0-4B8A-4A74-84A4-9932D64B95A1}" type="parTrans">
      <dgm:prSet/>
      <dgm:spPr/>
      <dgm:t>
        <a:bodyPr/>
        <a:lstStyle/>
        <a:p>
          <a:endParaRPr lang="en-GB" sz="1800" b="1"/>
        </a:p>
      </dgm:t>
    </dgm:pt>
    <dgm:pt modelId="{B8EB5B75-AB46-4D41-ABEB-C7DC0ECBEBD9}" cxnId="{9C08AAD0-4B8A-4A74-84A4-9932D64B95A1}" type="sibTrans">
      <dgm:prSet/>
      <dgm:spPr/>
      <dgm:t>
        <a:bodyPr/>
        <a:lstStyle/>
        <a:p>
          <a:endParaRPr lang="en-GB" sz="1800" b="1"/>
        </a:p>
      </dgm:t>
    </dgm:pt>
    <dgm:pt modelId="{099F1C34-0C80-49C5-8E5C-DCAB5D3FADBD}">
      <dgm:prSet phldrT="[Text]" custT="1"/>
      <dgm:spPr/>
      <dgm:t>
        <a:bodyPr/>
        <a:lstStyle/>
        <a:p>
          <a:r>
            <a:rPr lang="en-GB" sz="2000" b="1" dirty="0"/>
            <a:t>Resources</a:t>
          </a:r>
        </a:p>
      </dgm:t>
    </dgm:pt>
    <dgm:pt modelId="{E596254F-33B7-4AE7-8B1D-6E56873F407D}" cxnId="{5AF7F878-F07D-4677-891E-6AD4D194A836}" type="parTrans">
      <dgm:prSet/>
      <dgm:spPr/>
      <dgm:t>
        <a:bodyPr/>
        <a:lstStyle/>
        <a:p>
          <a:endParaRPr lang="en-GB" sz="1800" b="1"/>
        </a:p>
      </dgm:t>
    </dgm:pt>
    <dgm:pt modelId="{38463C5E-02D0-4958-A900-D083115DD69F}" cxnId="{5AF7F878-F07D-4677-891E-6AD4D194A836}" type="sibTrans">
      <dgm:prSet/>
      <dgm:spPr/>
      <dgm:t>
        <a:bodyPr/>
        <a:lstStyle/>
        <a:p>
          <a:endParaRPr lang="en-GB" sz="1800" b="1"/>
        </a:p>
      </dgm:t>
    </dgm:pt>
    <dgm:pt modelId="{70F1060D-2FC4-4874-8788-A16A63D7BDE0}">
      <dgm:prSet phldrT="[Text]" custT="1"/>
      <dgm:spPr/>
      <dgm:t>
        <a:bodyPr/>
        <a:lstStyle/>
        <a:p>
          <a:r>
            <a:rPr lang="en-GB" sz="2000" b="1" dirty="0"/>
            <a:t>Capabilities</a:t>
          </a:r>
        </a:p>
      </dgm:t>
    </dgm:pt>
    <dgm:pt modelId="{47C33898-0F03-4425-B9DF-CFAEF5CFB389}" cxnId="{1AAD172C-BAA4-40B6-BD5E-1A7CFBBACF26}" type="parTrans">
      <dgm:prSet/>
      <dgm:spPr/>
      <dgm:t>
        <a:bodyPr/>
        <a:lstStyle/>
        <a:p>
          <a:endParaRPr lang="en-GB" sz="1800" b="1"/>
        </a:p>
      </dgm:t>
    </dgm:pt>
    <dgm:pt modelId="{95AEC842-9E98-4E7C-BB8C-812CC4A5D162}" cxnId="{1AAD172C-BAA4-40B6-BD5E-1A7CFBBACF26}" type="sibTrans">
      <dgm:prSet/>
      <dgm:spPr/>
      <dgm:t>
        <a:bodyPr/>
        <a:lstStyle/>
        <a:p>
          <a:endParaRPr lang="en-GB" sz="1800" b="1"/>
        </a:p>
      </dgm:t>
    </dgm:pt>
    <dgm:pt modelId="{500511AA-9652-4F3B-9E72-FF0B7654A409}">
      <dgm:prSet phldrT="[Text]" custT="1"/>
      <dgm:spPr/>
      <dgm:t>
        <a:bodyPr/>
        <a:lstStyle/>
        <a:p>
          <a:r>
            <a:rPr lang="en-GB" sz="2000" b="1" dirty="0"/>
            <a:t>Competencies</a:t>
          </a:r>
        </a:p>
      </dgm:t>
    </dgm:pt>
    <dgm:pt modelId="{A9B225A8-0FDE-4410-8395-DF5FE8732029}" cxnId="{C4F20495-1CB2-47C1-8550-C0DC31317C53}" type="parTrans">
      <dgm:prSet/>
      <dgm:spPr/>
      <dgm:t>
        <a:bodyPr/>
        <a:lstStyle/>
        <a:p>
          <a:endParaRPr lang="en-GB" sz="1800" b="1"/>
        </a:p>
      </dgm:t>
    </dgm:pt>
    <dgm:pt modelId="{1AE19762-406C-4C06-833D-B769D9932F83}" cxnId="{C4F20495-1CB2-47C1-8550-C0DC31317C53}" type="sibTrans">
      <dgm:prSet/>
      <dgm:spPr/>
      <dgm:t>
        <a:bodyPr/>
        <a:lstStyle/>
        <a:p>
          <a:endParaRPr lang="en-GB" sz="1800" b="1"/>
        </a:p>
      </dgm:t>
    </dgm:pt>
    <dgm:pt modelId="{7B4EACC2-1E39-4719-8526-CC0DB57A1AC1}">
      <dgm:prSet phldrT="[Text]" custT="1"/>
      <dgm:spPr/>
      <dgm:t>
        <a:bodyPr/>
        <a:lstStyle/>
        <a:p>
          <a:r>
            <a:rPr lang="en-GB" sz="2000" b="1" dirty="0"/>
            <a:t>Politics</a:t>
          </a:r>
        </a:p>
      </dgm:t>
    </dgm:pt>
    <dgm:pt modelId="{769F6A3A-718D-4EEE-9F7B-0544BE17C3A3}" cxnId="{9041B063-7476-4F3B-BF43-95D394C91983}" type="sibTrans">
      <dgm:prSet/>
      <dgm:spPr/>
      <dgm:t>
        <a:bodyPr/>
        <a:lstStyle/>
        <a:p>
          <a:endParaRPr lang="en-GB" sz="1800" b="1"/>
        </a:p>
      </dgm:t>
    </dgm:pt>
    <dgm:pt modelId="{415C6A19-E007-476C-A51A-F63615504806}" cxnId="{9041B063-7476-4F3B-BF43-95D394C91983}" type="parTrans">
      <dgm:prSet/>
      <dgm:spPr/>
      <dgm:t>
        <a:bodyPr/>
        <a:lstStyle/>
        <a:p>
          <a:endParaRPr lang="en-GB" sz="1800" b="1"/>
        </a:p>
      </dgm:t>
    </dgm:pt>
    <dgm:pt modelId="{BEB01920-4FBD-4727-A1B1-C8499FE0968B}">
      <dgm:prSet phldrT="[Text]" custT="1"/>
      <dgm:spPr/>
      <dgm:t>
        <a:bodyPr/>
        <a:lstStyle/>
        <a:p>
          <a:r>
            <a:rPr lang="en-GB" sz="2000" b="1" dirty="0"/>
            <a:t>The Macro-environment</a:t>
          </a:r>
        </a:p>
      </dgm:t>
    </dgm:pt>
    <dgm:pt modelId="{C32D7D2A-4260-4B86-888B-D8DE7BE8D840}" cxnId="{1F2DFC5F-3624-48CA-A5AD-8B2AFDD81858}" type="sibTrans">
      <dgm:prSet/>
      <dgm:spPr/>
      <dgm:t>
        <a:bodyPr/>
        <a:lstStyle/>
        <a:p>
          <a:endParaRPr lang="en-GB" sz="1800" b="1"/>
        </a:p>
      </dgm:t>
    </dgm:pt>
    <dgm:pt modelId="{7FA45A32-7C70-4A18-8C54-2137A5A76104}" cxnId="{1F2DFC5F-3624-48CA-A5AD-8B2AFDD81858}" type="parTrans">
      <dgm:prSet/>
      <dgm:spPr/>
      <dgm:t>
        <a:bodyPr/>
        <a:lstStyle/>
        <a:p>
          <a:endParaRPr lang="en-GB" sz="1800" b="1"/>
        </a:p>
      </dgm:t>
    </dgm:pt>
    <dgm:pt modelId="{378D1A63-5E13-4F33-9B4A-9FCC874CEC95}">
      <dgm:prSet phldrT="[Text]" custT="1"/>
      <dgm:spPr/>
      <dgm:t>
        <a:bodyPr/>
        <a:lstStyle/>
        <a:p>
          <a:r>
            <a:rPr lang="en-GB" sz="2000" b="1" dirty="0"/>
            <a:t>Concentration</a:t>
          </a:r>
        </a:p>
      </dgm:t>
    </dgm:pt>
    <dgm:pt modelId="{8E05A67C-2F99-42C9-85AD-D4166C648A87}" cxnId="{9A6CDFFB-9C75-4D11-A823-24C6E48D8C3D}" type="parTrans">
      <dgm:prSet/>
      <dgm:spPr/>
      <dgm:t>
        <a:bodyPr/>
        <a:lstStyle/>
        <a:p>
          <a:endParaRPr lang="en-GB" sz="1800" b="1"/>
        </a:p>
      </dgm:t>
    </dgm:pt>
    <dgm:pt modelId="{D5461D33-58ED-44F1-95CA-C08156442E5A}" cxnId="{9A6CDFFB-9C75-4D11-A823-24C6E48D8C3D}" type="sibTrans">
      <dgm:prSet/>
      <dgm:spPr/>
      <dgm:t>
        <a:bodyPr/>
        <a:lstStyle/>
        <a:p>
          <a:endParaRPr lang="en-GB" sz="1800" b="1"/>
        </a:p>
      </dgm:t>
    </dgm:pt>
    <dgm:pt modelId="{FDBFB20A-A9F9-4749-8E46-482F95BC8255}">
      <dgm:prSet phldrT="[Text]" custT="1"/>
      <dgm:spPr/>
      <dgm:t>
        <a:bodyPr/>
        <a:lstStyle/>
        <a:p>
          <a:r>
            <a:rPr lang="en-GB" sz="2000" b="1" dirty="0"/>
            <a:t>Value network</a:t>
          </a:r>
        </a:p>
      </dgm:t>
    </dgm:pt>
    <dgm:pt modelId="{12F93396-A115-4A90-A6FF-96FABB6F43B9}" cxnId="{6BA6BDDF-9F69-4825-A9FA-F02E4A19C6F1}" type="parTrans">
      <dgm:prSet/>
      <dgm:spPr/>
      <dgm:t>
        <a:bodyPr/>
        <a:lstStyle/>
        <a:p>
          <a:endParaRPr lang="en-GB" sz="1800" b="1"/>
        </a:p>
      </dgm:t>
    </dgm:pt>
    <dgm:pt modelId="{A92A07B3-1955-4CC6-832F-651D378CA5DD}" cxnId="{6BA6BDDF-9F69-4825-A9FA-F02E4A19C6F1}" type="sibTrans">
      <dgm:prSet/>
      <dgm:spPr/>
      <dgm:t>
        <a:bodyPr/>
        <a:lstStyle/>
        <a:p>
          <a:endParaRPr lang="en-GB" sz="1800" b="1"/>
        </a:p>
      </dgm:t>
    </dgm:pt>
    <dgm:pt modelId="{44D31E6C-137A-4194-80F4-F88B70E492F3}">
      <dgm:prSet phldrT="[Text]" custT="1"/>
      <dgm:spPr/>
      <dgm:t>
        <a:bodyPr/>
        <a:lstStyle/>
        <a:p>
          <a:r>
            <a:rPr lang="en-GB" sz="2000" b="1" dirty="0"/>
            <a:t>Products and/or services</a:t>
          </a:r>
        </a:p>
      </dgm:t>
    </dgm:pt>
    <dgm:pt modelId="{02F73141-221C-472A-B10E-46A96E85C8BD}" cxnId="{E8F115CF-C112-432E-BD21-A82EB34CAFC4}" type="parTrans">
      <dgm:prSet/>
      <dgm:spPr/>
      <dgm:t>
        <a:bodyPr/>
        <a:lstStyle/>
        <a:p>
          <a:endParaRPr lang="en-GB" sz="1800" b="1"/>
        </a:p>
      </dgm:t>
    </dgm:pt>
    <dgm:pt modelId="{01E836C0-FFB5-4835-B7BD-0504A0AEB671}" cxnId="{E8F115CF-C112-432E-BD21-A82EB34CAFC4}" type="sibTrans">
      <dgm:prSet/>
      <dgm:spPr/>
      <dgm:t>
        <a:bodyPr/>
        <a:lstStyle/>
        <a:p>
          <a:endParaRPr lang="en-GB" sz="1800" b="1"/>
        </a:p>
      </dgm:t>
    </dgm:pt>
    <dgm:pt modelId="{6EFFC68F-9D08-4D05-A24B-89AF46F499C9}">
      <dgm:prSet phldrT="[Text]" custT="1"/>
      <dgm:spPr/>
      <dgm:t>
        <a:bodyPr/>
        <a:lstStyle/>
        <a:p>
          <a:r>
            <a:rPr lang="en-GB" sz="2000" b="1" dirty="0"/>
            <a:t>Critical success factors</a:t>
          </a:r>
        </a:p>
      </dgm:t>
    </dgm:pt>
    <dgm:pt modelId="{3A0653F4-3F97-44BE-B558-C8CA97A5CC07}" cxnId="{2FF2D739-187E-4830-8757-0D35874438E1}" type="parTrans">
      <dgm:prSet/>
      <dgm:spPr/>
      <dgm:t>
        <a:bodyPr/>
        <a:lstStyle/>
        <a:p>
          <a:endParaRPr lang="en-GB" sz="1800" b="1"/>
        </a:p>
      </dgm:t>
    </dgm:pt>
    <dgm:pt modelId="{56909DC3-B86D-4304-9F6D-26D9F2660FEC}" cxnId="{2FF2D739-187E-4830-8757-0D35874438E1}" type="sibTrans">
      <dgm:prSet/>
      <dgm:spPr/>
      <dgm:t>
        <a:bodyPr/>
        <a:lstStyle/>
        <a:p>
          <a:endParaRPr lang="en-GB" sz="1800" b="1"/>
        </a:p>
      </dgm:t>
    </dgm:pt>
    <dgm:pt modelId="{41F972BD-7D41-4A07-B2D4-979967D9F3BC}">
      <dgm:prSet phldrT="[Text]" custT="1"/>
      <dgm:spPr/>
      <dgm:t>
        <a:bodyPr/>
        <a:lstStyle/>
        <a:p>
          <a:r>
            <a:rPr lang="en-GB" sz="2000" b="1" dirty="0"/>
            <a:t>Resource commitment</a:t>
          </a:r>
        </a:p>
      </dgm:t>
    </dgm:pt>
    <dgm:pt modelId="{4D0D08AA-B7A9-4920-B11F-59A689832A4D}" cxnId="{AE374DCE-D1E1-42CE-AD44-8199160EB6BA}" type="parTrans">
      <dgm:prSet/>
      <dgm:spPr/>
      <dgm:t>
        <a:bodyPr/>
        <a:lstStyle/>
        <a:p>
          <a:endParaRPr lang="en-GB" sz="1800" b="1"/>
        </a:p>
      </dgm:t>
    </dgm:pt>
    <dgm:pt modelId="{CEA592B1-DB6A-49DA-B36B-E7B26FA6D597}" cxnId="{AE374DCE-D1E1-42CE-AD44-8199160EB6BA}" type="sibTrans">
      <dgm:prSet/>
      <dgm:spPr/>
      <dgm:t>
        <a:bodyPr/>
        <a:lstStyle/>
        <a:p>
          <a:endParaRPr lang="en-GB" sz="1800" b="1"/>
        </a:p>
      </dgm:t>
    </dgm:pt>
    <dgm:pt modelId="{BEB1E2D6-C8BB-4ECD-9821-09C643A757E9}">
      <dgm:prSet phldrT="[Text]" custT="1"/>
      <dgm:spPr/>
      <dgm:t>
        <a:bodyPr/>
        <a:lstStyle/>
        <a:p>
          <a:r>
            <a:rPr lang="en-GB" sz="2000" b="1" dirty="0"/>
            <a:t>Economics</a:t>
          </a:r>
        </a:p>
      </dgm:t>
    </dgm:pt>
    <dgm:pt modelId="{8BC1B199-4DC2-4180-9C33-7F02B8FE9B2C}" cxnId="{C6713E34-A06F-4DE7-9047-DB516F5452E9}" type="parTrans">
      <dgm:prSet/>
      <dgm:spPr/>
      <dgm:t>
        <a:bodyPr/>
        <a:lstStyle/>
        <a:p>
          <a:endParaRPr lang="en-GB" sz="1800" b="1"/>
        </a:p>
      </dgm:t>
    </dgm:pt>
    <dgm:pt modelId="{B30199BC-FE10-42C6-9F9B-5E5C5C80E589}" cxnId="{C6713E34-A06F-4DE7-9047-DB516F5452E9}" type="sibTrans">
      <dgm:prSet/>
      <dgm:spPr/>
      <dgm:t>
        <a:bodyPr/>
        <a:lstStyle/>
        <a:p>
          <a:endParaRPr lang="en-GB" sz="1800" b="1"/>
        </a:p>
      </dgm:t>
    </dgm:pt>
    <dgm:pt modelId="{B696DDEB-AE56-43D1-8B85-5ECD7AF9D366}">
      <dgm:prSet phldrT="[Text]" custT="1"/>
      <dgm:spPr/>
      <dgm:t>
        <a:bodyPr/>
        <a:lstStyle/>
        <a:p>
          <a:r>
            <a:rPr lang="en-GB" sz="2000" b="1" dirty="0"/>
            <a:t>Social</a:t>
          </a:r>
        </a:p>
      </dgm:t>
    </dgm:pt>
    <dgm:pt modelId="{B3ECADE5-41BE-47EC-9240-31B42D321A84}" cxnId="{78FC1B56-8401-4F17-BC16-EDEE4C68E52E}" type="parTrans">
      <dgm:prSet/>
      <dgm:spPr/>
      <dgm:t>
        <a:bodyPr/>
        <a:lstStyle/>
        <a:p>
          <a:endParaRPr lang="en-GB" sz="1800" b="1"/>
        </a:p>
      </dgm:t>
    </dgm:pt>
    <dgm:pt modelId="{984199C6-5820-4A77-B440-6EEE15EA2BF8}" cxnId="{78FC1B56-8401-4F17-BC16-EDEE4C68E52E}" type="sibTrans">
      <dgm:prSet/>
      <dgm:spPr/>
      <dgm:t>
        <a:bodyPr/>
        <a:lstStyle/>
        <a:p>
          <a:endParaRPr lang="en-GB" sz="1800" b="1"/>
        </a:p>
      </dgm:t>
    </dgm:pt>
    <dgm:pt modelId="{06670EBE-F5A4-4BC1-97F4-C878F31095D8}">
      <dgm:prSet phldrT="[Text]" custT="1"/>
      <dgm:spPr/>
      <dgm:t>
        <a:bodyPr/>
        <a:lstStyle/>
        <a:p>
          <a:r>
            <a:rPr lang="en-GB" sz="2000" b="1" dirty="0"/>
            <a:t>Technological  etc.</a:t>
          </a:r>
        </a:p>
      </dgm:t>
    </dgm:pt>
    <dgm:pt modelId="{B6852F36-30E0-4D8F-A31D-FE36A5410844}" cxnId="{7C3E5729-7FCB-4A61-B5FE-F2952BD34E1B}" type="parTrans">
      <dgm:prSet/>
      <dgm:spPr/>
      <dgm:t>
        <a:bodyPr/>
        <a:lstStyle/>
        <a:p>
          <a:endParaRPr lang="en-GB" sz="1800" b="1"/>
        </a:p>
      </dgm:t>
    </dgm:pt>
    <dgm:pt modelId="{CFD0825C-9D1A-4E53-8599-3407C72E8F25}" cxnId="{7C3E5729-7FCB-4A61-B5FE-F2952BD34E1B}" type="sibTrans">
      <dgm:prSet/>
      <dgm:spPr/>
      <dgm:t>
        <a:bodyPr/>
        <a:lstStyle/>
        <a:p>
          <a:endParaRPr lang="en-GB" sz="1800" b="1"/>
        </a:p>
      </dgm:t>
    </dgm:pt>
    <dgm:pt modelId="{B3F6FB17-E10C-4055-90FC-7B59DAB10924}" type="pres">
      <dgm:prSet presAssocID="{72207148-8890-460C-A355-BECC391454A8}" presName="Name0" presStyleCnt="0">
        <dgm:presLayoutVars>
          <dgm:chMax val="7"/>
          <dgm:dir/>
          <dgm:animLvl val="lvl"/>
          <dgm:resizeHandles val="exact"/>
        </dgm:presLayoutVars>
      </dgm:prSet>
      <dgm:spPr/>
    </dgm:pt>
    <dgm:pt modelId="{BF96D084-A123-4D47-AC1B-2735C2375AE4}" type="pres">
      <dgm:prSet presAssocID="{BEB01920-4FBD-4727-A1B1-C8499FE0968B}" presName="circle1" presStyleLbl="node1" presStyleIdx="0" presStyleCnt="4"/>
      <dgm:spPr/>
    </dgm:pt>
    <dgm:pt modelId="{1AF64642-00FE-46F4-A5CA-5680E162ADDD}" type="pres">
      <dgm:prSet presAssocID="{BEB01920-4FBD-4727-A1B1-C8499FE0968B}" presName="space" presStyleCnt="0"/>
      <dgm:spPr/>
    </dgm:pt>
    <dgm:pt modelId="{8EAB7B3B-4EA2-42AC-9796-F2CDE49818E1}" type="pres">
      <dgm:prSet presAssocID="{BEB01920-4FBD-4727-A1B1-C8499FE0968B}" presName="rect1" presStyleLbl="alignAcc1" presStyleIdx="0" presStyleCnt="4"/>
      <dgm:spPr/>
    </dgm:pt>
    <dgm:pt modelId="{DFD0F45A-BFFF-4681-B6A3-CFC209319388}" type="pres">
      <dgm:prSet presAssocID="{BFA3B3A1-2CFC-44D1-8492-5C4F67DD4231}" presName="vertSpace2" presStyleLbl="node1" presStyleIdx="0" presStyleCnt="4"/>
      <dgm:spPr/>
    </dgm:pt>
    <dgm:pt modelId="{9CFC0124-1940-4BE8-8180-0041F3B2B2CF}" type="pres">
      <dgm:prSet presAssocID="{BFA3B3A1-2CFC-44D1-8492-5C4F67DD4231}" presName="circle2" presStyleLbl="node1" presStyleIdx="1" presStyleCnt="4"/>
      <dgm:spPr/>
    </dgm:pt>
    <dgm:pt modelId="{95917B1E-D5E9-41D9-903D-82BE5F432C61}" type="pres">
      <dgm:prSet presAssocID="{BFA3B3A1-2CFC-44D1-8492-5C4F67DD4231}" presName="rect2" presStyleLbl="alignAcc1" presStyleIdx="1" presStyleCnt="4"/>
      <dgm:spPr/>
    </dgm:pt>
    <dgm:pt modelId="{8BA1FD54-A312-4BF9-965E-05AF9FF9971B}" type="pres">
      <dgm:prSet presAssocID="{200325B1-33BA-4E00-9073-382978877C23}" presName="vertSpace3" presStyleLbl="node1" presStyleIdx="1" presStyleCnt="4"/>
      <dgm:spPr/>
    </dgm:pt>
    <dgm:pt modelId="{09FBA1B4-8A53-4EF2-B7FD-06C13D37EC95}" type="pres">
      <dgm:prSet presAssocID="{200325B1-33BA-4E00-9073-382978877C23}" presName="circle3" presStyleLbl="node1" presStyleIdx="2" presStyleCnt="4"/>
      <dgm:spPr/>
    </dgm:pt>
    <dgm:pt modelId="{6DA8E38B-5771-4A12-9623-CA0530FA5964}" type="pres">
      <dgm:prSet presAssocID="{200325B1-33BA-4E00-9073-382978877C23}" presName="rect3" presStyleLbl="alignAcc1" presStyleIdx="2" presStyleCnt="4" custLinFactNeighborX="0"/>
      <dgm:spPr/>
    </dgm:pt>
    <dgm:pt modelId="{DA2F0223-5A3C-4AA0-BACF-E55FDE33195A}" type="pres">
      <dgm:prSet presAssocID="{19564D88-BF52-42B2-99E1-81610E30B6EE}" presName="vertSpace4" presStyleLbl="node1" presStyleIdx="2" presStyleCnt="4"/>
      <dgm:spPr/>
    </dgm:pt>
    <dgm:pt modelId="{1AADB62D-43C5-481F-9B08-805E827F8FE5}" type="pres">
      <dgm:prSet presAssocID="{19564D88-BF52-42B2-99E1-81610E30B6EE}" presName="circle4" presStyleLbl="node1" presStyleIdx="3" presStyleCnt="4"/>
      <dgm:spPr/>
    </dgm:pt>
    <dgm:pt modelId="{1B3D9CAC-7BD5-47BA-AEA6-AB0FDB0DA45B}" type="pres">
      <dgm:prSet presAssocID="{19564D88-BF52-42B2-99E1-81610E30B6EE}" presName="rect4" presStyleLbl="alignAcc1" presStyleIdx="3" presStyleCnt="4"/>
      <dgm:spPr/>
    </dgm:pt>
    <dgm:pt modelId="{9F2539F2-8F94-4C5C-93C9-544EBB908513}" type="pres">
      <dgm:prSet presAssocID="{BEB01920-4FBD-4727-A1B1-C8499FE0968B}" presName="rect1ParTx" presStyleLbl="alignAcc1" presStyleIdx="3" presStyleCnt="4">
        <dgm:presLayoutVars>
          <dgm:chMax val="1"/>
          <dgm:bulletEnabled val="1"/>
        </dgm:presLayoutVars>
      </dgm:prSet>
      <dgm:spPr/>
    </dgm:pt>
    <dgm:pt modelId="{2B1A3674-D7D1-4A8E-B995-BBA58CEBF0A7}" type="pres">
      <dgm:prSet presAssocID="{BEB01920-4FBD-4727-A1B1-C8499FE0968B}" presName="rect1ChTx" presStyleLbl="alignAcc1" presStyleIdx="3" presStyleCnt="4">
        <dgm:presLayoutVars>
          <dgm:bulletEnabled val="1"/>
        </dgm:presLayoutVars>
      </dgm:prSet>
      <dgm:spPr/>
    </dgm:pt>
    <dgm:pt modelId="{47FDF95E-5C65-43FC-A60D-D9325DF7868F}" type="pres">
      <dgm:prSet presAssocID="{BFA3B3A1-2CFC-44D1-8492-5C4F67DD4231}" presName="rect2ParTx" presStyleLbl="alignAcc1" presStyleIdx="3" presStyleCnt="4">
        <dgm:presLayoutVars>
          <dgm:chMax val="1"/>
          <dgm:bulletEnabled val="1"/>
        </dgm:presLayoutVars>
      </dgm:prSet>
      <dgm:spPr/>
    </dgm:pt>
    <dgm:pt modelId="{F7BC5280-0463-43E7-BBC6-EF42F5F3D076}" type="pres">
      <dgm:prSet presAssocID="{BFA3B3A1-2CFC-44D1-8492-5C4F67DD4231}" presName="rect2ChTx" presStyleLbl="alignAcc1" presStyleIdx="3" presStyleCnt="4">
        <dgm:presLayoutVars>
          <dgm:bulletEnabled val="1"/>
        </dgm:presLayoutVars>
      </dgm:prSet>
      <dgm:spPr/>
    </dgm:pt>
    <dgm:pt modelId="{B318555F-6CBB-4DCA-9B2D-5A53EDCBDFAE}" type="pres">
      <dgm:prSet presAssocID="{200325B1-33BA-4E00-9073-382978877C23}" presName="rect3ParTx" presStyleLbl="alignAcc1" presStyleIdx="3" presStyleCnt="4">
        <dgm:presLayoutVars>
          <dgm:chMax val="1"/>
          <dgm:bulletEnabled val="1"/>
        </dgm:presLayoutVars>
      </dgm:prSet>
      <dgm:spPr/>
    </dgm:pt>
    <dgm:pt modelId="{D9F4DBAC-4750-40FE-BF6A-C8B0179B87FE}" type="pres">
      <dgm:prSet presAssocID="{200325B1-33BA-4E00-9073-382978877C23}" presName="rect3ChTx" presStyleLbl="alignAcc1" presStyleIdx="3" presStyleCnt="4">
        <dgm:presLayoutVars>
          <dgm:bulletEnabled val="1"/>
        </dgm:presLayoutVars>
      </dgm:prSet>
      <dgm:spPr/>
    </dgm:pt>
    <dgm:pt modelId="{70B4B3A3-1388-41AE-911F-614866EE89AA}" type="pres">
      <dgm:prSet presAssocID="{19564D88-BF52-42B2-99E1-81610E30B6EE}" presName="rect4ParTx" presStyleLbl="alignAcc1" presStyleIdx="3" presStyleCnt="4">
        <dgm:presLayoutVars>
          <dgm:chMax val="1"/>
          <dgm:bulletEnabled val="1"/>
        </dgm:presLayoutVars>
      </dgm:prSet>
      <dgm:spPr/>
    </dgm:pt>
    <dgm:pt modelId="{AAC66275-E769-4AA7-B262-5DC0DB804286}" type="pres">
      <dgm:prSet presAssocID="{19564D88-BF52-42B2-99E1-81610E30B6EE}" presName="rect4ChTx" presStyleLbl="alignAcc1" presStyleIdx="3" presStyleCnt="4">
        <dgm:presLayoutVars>
          <dgm:bulletEnabled val="1"/>
        </dgm:presLayoutVars>
      </dgm:prSet>
      <dgm:spPr/>
    </dgm:pt>
  </dgm:ptLst>
  <dgm:cxnLst>
    <dgm:cxn modelId="{D887A205-0F39-432C-B3F0-9F88E78B4F0E}" type="presOf" srcId="{70F1060D-2FC4-4874-8788-A16A63D7BDE0}" destId="{AAC66275-E769-4AA7-B262-5DC0DB804286}" srcOrd="0" destOrd="1" presId="urn:microsoft.com/office/officeart/2005/8/layout/target3"/>
    <dgm:cxn modelId="{E8C8CA0D-8E0B-482D-86E7-2F413D98727A}" type="presOf" srcId="{BFA3B3A1-2CFC-44D1-8492-5C4F67DD4231}" destId="{95917B1E-D5E9-41D9-903D-82BE5F432C61}" srcOrd="0" destOrd="0" presId="urn:microsoft.com/office/officeart/2005/8/layout/target3"/>
    <dgm:cxn modelId="{FD6F5D10-9F07-41AF-A860-7980FD5D539A}" type="presOf" srcId="{200325B1-33BA-4E00-9073-382978877C23}" destId="{B318555F-6CBB-4DCA-9B2D-5A53EDCBDFAE}" srcOrd="1" destOrd="0" presId="urn:microsoft.com/office/officeart/2005/8/layout/target3"/>
    <dgm:cxn modelId="{96FB7712-E871-4921-B09F-A822644BC580}" type="presOf" srcId="{378D1A63-5E13-4F33-9B4A-9FCC874CEC95}" destId="{F7BC5280-0463-43E7-BBC6-EF42F5F3D076}" srcOrd="0" destOrd="2" presId="urn:microsoft.com/office/officeart/2005/8/layout/target3"/>
    <dgm:cxn modelId="{7C3E5729-7FCB-4A61-B5FE-F2952BD34E1B}" srcId="{BEB01920-4FBD-4727-A1B1-C8499FE0968B}" destId="{06670EBE-F5A4-4BC1-97F4-C878F31095D8}" srcOrd="3" destOrd="0" parTransId="{B6852F36-30E0-4D8F-A31D-FE36A5410844}" sibTransId="{CFD0825C-9D1A-4E53-8599-3407C72E8F25}"/>
    <dgm:cxn modelId="{87A9632B-AA71-4007-BF77-F67299E97A52}" srcId="{BFA3B3A1-2CFC-44D1-8492-5C4F67DD4231}" destId="{03CB57D4-1445-464E-BCE4-014044CA56D0}" srcOrd="1" destOrd="0" parTransId="{DEE85E7B-D0CC-4349-88AD-EAF566D3A284}" sibTransId="{37979B6E-0148-4AD0-B754-FC93E99F4516}"/>
    <dgm:cxn modelId="{1AAD172C-BAA4-40B6-BD5E-1A7CFBBACF26}" srcId="{19564D88-BF52-42B2-99E1-81610E30B6EE}" destId="{70F1060D-2FC4-4874-8788-A16A63D7BDE0}" srcOrd="1" destOrd="0" parTransId="{47C33898-0F03-4425-B9DF-CFAEF5CFB389}" sibTransId="{95AEC842-9E98-4E7C-BB8C-812CC4A5D162}"/>
    <dgm:cxn modelId="{2DF3D733-43AB-4F1D-BF31-2D506602BFEA}" type="presOf" srcId="{BEB01920-4FBD-4727-A1B1-C8499FE0968B}" destId="{9F2539F2-8F94-4C5C-93C9-544EBB908513}" srcOrd="1" destOrd="0" presId="urn:microsoft.com/office/officeart/2005/8/layout/target3"/>
    <dgm:cxn modelId="{C6713E34-A06F-4DE7-9047-DB516F5452E9}" srcId="{BEB01920-4FBD-4727-A1B1-C8499FE0968B}" destId="{BEB1E2D6-C8BB-4ECD-9821-09C643A757E9}" srcOrd="1" destOrd="0" parTransId="{8BC1B199-4DC2-4180-9C33-7F02B8FE9B2C}" sibTransId="{B30199BC-FE10-42C6-9F9B-5E5C5C80E589}"/>
    <dgm:cxn modelId="{2FF2D739-187E-4830-8757-0D35874438E1}" srcId="{200325B1-33BA-4E00-9073-382978877C23}" destId="{6EFFC68F-9D08-4D05-A24B-89AF46F499C9}" srcOrd="3" destOrd="0" parTransId="{3A0653F4-3F97-44BE-B558-C8CA97A5CC07}" sibTransId="{56909DC3-B86D-4304-9F6D-26D9F2660FEC}"/>
    <dgm:cxn modelId="{5E3B553C-7D66-4670-9588-7B438988378B}" type="presOf" srcId="{BEB01920-4FBD-4727-A1B1-C8499FE0968B}" destId="{8EAB7B3B-4EA2-42AC-9796-F2CDE49818E1}" srcOrd="0" destOrd="0" presId="urn:microsoft.com/office/officeart/2005/8/layout/target3"/>
    <dgm:cxn modelId="{AEB6C23D-2304-4A4E-8E15-6EE16B382D14}" type="presOf" srcId="{1B974712-CA3D-4D56-BAA3-491D254CDEE7}" destId="{D9F4DBAC-4750-40FE-BF6A-C8B0179B87FE}" srcOrd="0" destOrd="0" presId="urn:microsoft.com/office/officeart/2005/8/layout/target3"/>
    <dgm:cxn modelId="{0754C45B-9957-4CF4-8528-6B72239AFBDD}" type="presOf" srcId="{200325B1-33BA-4E00-9073-382978877C23}" destId="{6DA8E38B-5771-4A12-9623-CA0530FA5964}" srcOrd="0" destOrd="0" presId="urn:microsoft.com/office/officeart/2005/8/layout/target3"/>
    <dgm:cxn modelId="{1F2DFC5F-3624-48CA-A5AD-8B2AFDD81858}" srcId="{72207148-8890-460C-A355-BECC391454A8}" destId="{BEB01920-4FBD-4727-A1B1-C8499FE0968B}" srcOrd="0" destOrd="0" parTransId="{7FA45A32-7C70-4A18-8C54-2137A5A76104}" sibTransId="{C32D7D2A-4260-4B86-888B-D8DE7BE8D840}"/>
    <dgm:cxn modelId="{9041B063-7476-4F3B-BF43-95D394C91983}" srcId="{BEB01920-4FBD-4727-A1B1-C8499FE0968B}" destId="{7B4EACC2-1E39-4719-8526-CC0DB57A1AC1}" srcOrd="0" destOrd="0" parTransId="{415C6A19-E007-476C-A51A-F63615504806}" sibTransId="{769F6A3A-718D-4EEE-9F7B-0544BE17C3A3}"/>
    <dgm:cxn modelId="{C4555D66-1667-4316-A46D-B3C83D54EAB4}" type="presOf" srcId="{B696DDEB-AE56-43D1-8B85-5ECD7AF9D366}" destId="{2B1A3674-D7D1-4A8E-B995-BBA58CEBF0A7}" srcOrd="0" destOrd="2" presId="urn:microsoft.com/office/officeart/2005/8/layout/target3"/>
    <dgm:cxn modelId="{32253369-65CB-4ACD-BC78-8A27F7639117}" type="presOf" srcId="{BEB1E2D6-C8BB-4ECD-9821-09C643A757E9}" destId="{2B1A3674-D7D1-4A8E-B995-BBA58CEBF0A7}" srcOrd="0" destOrd="1" presId="urn:microsoft.com/office/officeart/2005/8/layout/target3"/>
    <dgm:cxn modelId="{B472246D-00C3-44B0-9E9F-9607A6FEED99}" srcId="{72207148-8890-460C-A355-BECC391454A8}" destId="{BFA3B3A1-2CFC-44D1-8492-5C4F67DD4231}" srcOrd="1" destOrd="0" parTransId="{5E06DAAB-7096-49E1-92CD-39A51C12E195}" sibTransId="{CBAE16EF-A190-4547-93E3-77DDF5FEC002}"/>
    <dgm:cxn modelId="{78FC1B56-8401-4F17-BC16-EDEE4C68E52E}" srcId="{BEB01920-4FBD-4727-A1B1-C8499FE0968B}" destId="{B696DDEB-AE56-43D1-8B85-5ECD7AF9D366}" srcOrd="2" destOrd="0" parTransId="{B3ECADE5-41BE-47EC-9240-31B42D321A84}" sibTransId="{984199C6-5820-4A77-B440-6EEE15EA2BF8}"/>
    <dgm:cxn modelId="{66A6F076-4C5D-46F4-B771-D4D905FDD3BE}" type="presOf" srcId="{FDBFB20A-A9F9-4749-8E46-482F95BC8255}" destId="{F7BC5280-0463-43E7-BBC6-EF42F5F3D076}" srcOrd="0" destOrd="3" presId="urn:microsoft.com/office/officeart/2005/8/layout/target3"/>
    <dgm:cxn modelId="{5AF7F878-F07D-4677-891E-6AD4D194A836}" srcId="{19564D88-BF52-42B2-99E1-81610E30B6EE}" destId="{099F1C34-0C80-49C5-8E5C-DCAB5D3FADBD}" srcOrd="0" destOrd="0" parTransId="{E596254F-33B7-4AE7-8B1D-6E56873F407D}" sibTransId="{38463C5E-02D0-4958-A900-D083115DD69F}"/>
    <dgm:cxn modelId="{35D4D27D-327C-423D-9D4F-70869CFDF545}" srcId="{200325B1-33BA-4E00-9073-382978877C23}" destId="{1B974712-CA3D-4D56-BAA3-491D254CDEE7}" srcOrd="0" destOrd="0" parTransId="{6F142266-4A72-412F-AF05-EC20FD6FB7BF}" sibTransId="{68FB9010-8F89-40FE-BCB3-D36BE4654B2C}"/>
    <dgm:cxn modelId="{42889D83-BDCF-48B0-B3F1-0CA1CB325645}" srcId="{200325B1-33BA-4E00-9073-382978877C23}" destId="{D0D70686-DFCF-4B3C-827E-59360FE8B111}" srcOrd="1" destOrd="0" parTransId="{9DF8C7F3-C77A-402B-8BFA-200869ABE08E}" sibTransId="{A804FBA3-FE36-4BE0-ACBB-53CE81D91218}"/>
    <dgm:cxn modelId="{9440C789-6E41-4BC7-9044-B9F041B7C663}" type="presOf" srcId="{BFA3B3A1-2CFC-44D1-8492-5C4F67DD4231}" destId="{47FDF95E-5C65-43FC-A60D-D9325DF7868F}" srcOrd="1" destOrd="0" presId="urn:microsoft.com/office/officeart/2005/8/layout/target3"/>
    <dgm:cxn modelId="{10BE0E8F-5760-45AF-9E50-F50710C6054F}" type="presOf" srcId="{500511AA-9652-4F3B-9E72-FF0B7654A409}" destId="{AAC66275-E769-4AA7-B262-5DC0DB804286}" srcOrd="0" destOrd="2" presId="urn:microsoft.com/office/officeart/2005/8/layout/target3"/>
    <dgm:cxn modelId="{70963B93-5F04-4234-B103-662D6AD7CBC0}" type="presOf" srcId="{72207148-8890-460C-A355-BECC391454A8}" destId="{B3F6FB17-E10C-4055-90FC-7B59DAB10924}" srcOrd="0" destOrd="0" presId="urn:microsoft.com/office/officeart/2005/8/layout/target3"/>
    <dgm:cxn modelId="{C4F20495-1CB2-47C1-8550-C0DC31317C53}" srcId="{19564D88-BF52-42B2-99E1-81610E30B6EE}" destId="{500511AA-9652-4F3B-9E72-FF0B7654A409}" srcOrd="2" destOrd="0" parTransId="{A9B225A8-0FDE-4410-8395-DF5FE8732029}" sibTransId="{1AE19762-406C-4C06-833D-B769D9932F83}"/>
    <dgm:cxn modelId="{D8122597-6A4A-4836-B274-9E3B8E306059}" type="presOf" srcId="{6EFFC68F-9D08-4D05-A24B-89AF46F499C9}" destId="{D9F4DBAC-4750-40FE-BF6A-C8B0179B87FE}" srcOrd="0" destOrd="3" presId="urn:microsoft.com/office/officeart/2005/8/layout/target3"/>
    <dgm:cxn modelId="{B49B2699-FE47-4525-9A33-C7F41FD604D3}" type="presOf" srcId="{41F972BD-7D41-4A07-B2D4-979967D9F3BC}" destId="{D9F4DBAC-4750-40FE-BF6A-C8B0179B87FE}" srcOrd="0" destOrd="2" presId="urn:microsoft.com/office/officeart/2005/8/layout/target3"/>
    <dgm:cxn modelId="{A5F84F9F-BDBD-4B06-B3D7-880AFFACBE45}" type="presOf" srcId="{19564D88-BF52-42B2-99E1-81610E30B6EE}" destId="{1B3D9CAC-7BD5-47BA-AEA6-AB0FDB0DA45B}" srcOrd="0" destOrd="0" presId="urn:microsoft.com/office/officeart/2005/8/layout/target3"/>
    <dgm:cxn modelId="{DB3B4AAA-8A09-405F-AB93-E9826024442D}" type="presOf" srcId="{D0D70686-DFCF-4B3C-827E-59360FE8B111}" destId="{D9F4DBAC-4750-40FE-BF6A-C8B0179B87FE}" srcOrd="0" destOrd="1" presId="urn:microsoft.com/office/officeart/2005/8/layout/target3"/>
    <dgm:cxn modelId="{B30365B2-1C3B-4539-B36F-CCD8868A745C}" type="presOf" srcId="{06670EBE-F5A4-4BC1-97F4-C878F31095D8}" destId="{2B1A3674-D7D1-4A8E-B995-BBA58CEBF0A7}" srcOrd="0" destOrd="3" presId="urn:microsoft.com/office/officeart/2005/8/layout/target3"/>
    <dgm:cxn modelId="{E14B45CB-EC58-4D03-8E4C-8623B424D232}" type="presOf" srcId="{03CB57D4-1445-464E-BCE4-014044CA56D0}" destId="{F7BC5280-0463-43E7-BBC6-EF42F5F3D076}" srcOrd="0" destOrd="1" presId="urn:microsoft.com/office/officeart/2005/8/layout/target3"/>
    <dgm:cxn modelId="{AE374DCE-D1E1-42CE-AD44-8199160EB6BA}" srcId="{200325B1-33BA-4E00-9073-382978877C23}" destId="{41F972BD-7D41-4A07-B2D4-979967D9F3BC}" srcOrd="2" destOrd="0" parTransId="{4D0D08AA-B7A9-4920-B11F-59A689832A4D}" sibTransId="{CEA592B1-DB6A-49DA-B36B-E7B26FA6D597}"/>
    <dgm:cxn modelId="{E8F115CF-C112-432E-BD21-A82EB34CAFC4}" srcId="{BFA3B3A1-2CFC-44D1-8492-5C4F67DD4231}" destId="{44D31E6C-137A-4194-80F4-F88B70E492F3}" srcOrd="0" destOrd="0" parTransId="{02F73141-221C-472A-B10E-46A96E85C8BD}" sibTransId="{01E836C0-FFB5-4835-B7BD-0504A0AEB671}"/>
    <dgm:cxn modelId="{9C08AAD0-4B8A-4A74-84A4-9932D64B95A1}" srcId="{72207148-8890-460C-A355-BECC391454A8}" destId="{19564D88-BF52-42B2-99E1-81610E30B6EE}" srcOrd="3" destOrd="0" parTransId="{C9F9852C-6344-481D-8989-55580CBD1C11}" sibTransId="{B8EB5B75-AB46-4D41-ABEB-C7DC0ECBEBD9}"/>
    <dgm:cxn modelId="{6BA6BDDF-9F69-4825-A9FA-F02E4A19C6F1}" srcId="{BFA3B3A1-2CFC-44D1-8492-5C4F67DD4231}" destId="{FDBFB20A-A9F9-4749-8E46-482F95BC8255}" srcOrd="3" destOrd="0" parTransId="{12F93396-A115-4A90-A6FF-96FABB6F43B9}" sibTransId="{A92A07B3-1955-4CC6-832F-651D378CA5DD}"/>
    <dgm:cxn modelId="{99C9DFE1-CC3E-4F45-8778-B39A380AD910}" type="presOf" srcId="{44D31E6C-137A-4194-80F4-F88B70E492F3}" destId="{F7BC5280-0463-43E7-BBC6-EF42F5F3D076}" srcOrd="0" destOrd="0" presId="urn:microsoft.com/office/officeart/2005/8/layout/target3"/>
    <dgm:cxn modelId="{EE3438E3-6923-417B-8A45-58C444E58E96}" srcId="{72207148-8890-460C-A355-BECC391454A8}" destId="{200325B1-33BA-4E00-9073-382978877C23}" srcOrd="2" destOrd="0" parTransId="{4E6BF68A-3DA8-4FFB-A020-4E0F4EDBE50F}" sibTransId="{7FA0CF2D-5253-4D52-8A9A-7CC19EA1EDD9}"/>
    <dgm:cxn modelId="{5B2966E4-C98F-4B93-A900-AA9CA35D9692}" type="presOf" srcId="{19564D88-BF52-42B2-99E1-81610E30B6EE}" destId="{70B4B3A3-1388-41AE-911F-614866EE89AA}" srcOrd="1" destOrd="0" presId="urn:microsoft.com/office/officeart/2005/8/layout/target3"/>
    <dgm:cxn modelId="{F715FCF1-6238-4752-8828-F35A74262007}" type="presOf" srcId="{7B4EACC2-1E39-4719-8526-CC0DB57A1AC1}" destId="{2B1A3674-D7D1-4A8E-B995-BBA58CEBF0A7}" srcOrd="0" destOrd="0" presId="urn:microsoft.com/office/officeart/2005/8/layout/target3"/>
    <dgm:cxn modelId="{6FEEABF7-2605-4BD1-8D40-931794E10736}" type="presOf" srcId="{099F1C34-0C80-49C5-8E5C-DCAB5D3FADBD}" destId="{AAC66275-E769-4AA7-B262-5DC0DB804286}" srcOrd="0" destOrd="0" presId="urn:microsoft.com/office/officeart/2005/8/layout/target3"/>
    <dgm:cxn modelId="{9A6CDFFB-9C75-4D11-A823-24C6E48D8C3D}" srcId="{BFA3B3A1-2CFC-44D1-8492-5C4F67DD4231}" destId="{378D1A63-5E13-4F33-9B4A-9FCC874CEC95}" srcOrd="2" destOrd="0" parTransId="{8E05A67C-2F99-42C9-85AD-D4166C648A87}" sibTransId="{D5461D33-58ED-44F1-95CA-C08156442E5A}"/>
    <dgm:cxn modelId="{F6E52C97-C2B6-410D-87BC-EDFA4ABEE30D}" type="presParOf" srcId="{B3F6FB17-E10C-4055-90FC-7B59DAB10924}" destId="{BF96D084-A123-4D47-AC1B-2735C2375AE4}" srcOrd="0" destOrd="0" presId="urn:microsoft.com/office/officeart/2005/8/layout/target3"/>
    <dgm:cxn modelId="{81DB9859-9052-4AC5-9DB7-BE2736219A16}" type="presParOf" srcId="{B3F6FB17-E10C-4055-90FC-7B59DAB10924}" destId="{1AF64642-00FE-46F4-A5CA-5680E162ADDD}" srcOrd="1" destOrd="0" presId="urn:microsoft.com/office/officeart/2005/8/layout/target3"/>
    <dgm:cxn modelId="{5648E7E5-7992-4B0F-9546-FD6761F6877D}" type="presParOf" srcId="{B3F6FB17-E10C-4055-90FC-7B59DAB10924}" destId="{8EAB7B3B-4EA2-42AC-9796-F2CDE49818E1}" srcOrd="2" destOrd="0" presId="urn:microsoft.com/office/officeart/2005/8/layout/target3"/>
    <dgm:cxn modelId="{B12A9009-3D38-42AB-86DA-A299A6F2FAA1}" type="presParOf" srcId="{B3F6FB17-E10C-4055-90FC-7B59DAB10924}" destId="{DFD0F45A-BFFF-4681-B6A3-CFC209319388}" srcOrd="3" destOrd="0" presId="urn:microsoft.com/office/officeart/2005/8/layout/target3"/>
    <dgm:cxn modelId="{4FD2353E-D025-480F-B49C-405B5D882A76}" type="presParOf" srcId="{B3F6FB17-E10C-4055-90FC-7B59DAB10924}" destId="{9CFC0124-1940-4BE8-8180-0041F3B2B2CF}" srcOrd="4" destOrd="0" presId="urn:microsoft.com/office/officeart/2005/8/layout/target3"/>
    <dgm:cxn modelId="{342FE40F-268B-41D9-9991-BD17F870C28E}" type="presParOf" srcId="{B3F6FB17-E10C-4055-90FC-7B59DAB10924}" destId="{95917B1E-D5E9-41D9-903D-82BE5F432C61}" srcOrd="5" destOrd="0" presId="urn:microsoft.com/office/officeart/2005/8/layout/target3"/>
    <dgm:cxn modelId="{EB9415B9-3574-48DF-A392-C0112801F212}" type="presParOf" srcId="{B3F6FB17-E10C-4055-90FC-7B59DAB10924}" destId="{8BA1FD54-A312-4BF9-965E-05AF9FF9971B}" srcOrd="6" destOrd="0" presId="urn:microsoft.com/office/officeart/2005/8/layout/target3"/>
    <dgm:cxn modelId="{106DC43C-32BC-4FC4-A524-577A12400E68}" type="presParOf" srcId="{B3F6FB17-E10C-4055-90FC-7B59DAB10924}" destId="{09FBA1B4-8A53-4EF2-B7FD-06C13D37EC95}" srcOrd="7" destOrd="0" presId="urn:microsoft.com/office/officeart/2005/8/layout/target3"/>
    <dgm:cxn modelId="{BB297715-DD91-46F2-B7FE-04D54F3923BE}" type="presParOf" srcId="{B3F6FB17-E10C-4055-90FC-7B59DAB10924}" destId="{6DA8E38B-5771-4A12-9623-CA0530FA5964}" srcOrd="8" destOrd="0" presId="urn:microsoft.com/office/officeart/2005/8/layout/target3"/>
    <dgm:cxn modelId="{561492D6-DBC4-4BFC-A70F-ACDE87F2011F}" type="presParOf" srcId="{B3F6FB17-E10C-4055-90FC-7B59DAB10924}" destId="{DA2F0223-5A3C-4AA0-BACF-E55FDE33195A}" srcOrd="9" destOrd="0" presId="urn:microsoft.com/office/officeart/2005/8/layout/target3"/>
    <dgm:cxn modelId="{19F665D6-5957-4C32-9944-E4A93E180864}" type="presParOf" srcId="{B3F6FB17-E10C-4055-90FC-7B59DAB10924}" destId="{1AADB62D-43C5-481F-9B08-805E827F8FE5}" srcOrd="10" destOrd="0" presId="urn:microsoft.com/office/officeart/2005/8/layout/target3"/>
    <dgm:cxn modelId="{0F3EEDF3-BD6C-482B-93B4-9B96B331FCF9}" type="presParOf" srcId="{B3F6FB17-E10C-4055-90FC-7B59DAB10924}" destId="{1B3D9CAC-7BD5-47BA-AEA6-AB0FDB0DA45B}" srcOrd="11" destOrd="0" presId="urn:microsoft.com/office/officeart/2005/8/layout/target3"/>
    <dgm:cxn modelId="{F337EA8B-25F7-4DB6-BA0E-1E2293F7BF97}" type="presParOf" srcId="{B3F6FB17-E10C-4055-90FC-7B59DAB10924}" destId="{9F2539F2-8F94-4C5C-93C9-544EBB908513}" srcOrd="12" destOrd="0" presId="urn:microsoft.com/office/officeart/2005/8/layout/target3"/>
    <dgm:cxn modelId="{30878D07-6801-44DA-A057-323CC30323B4}" type="presParOf" srcId="{B3F6FB17-E10C-4055-90FC-7B59DAB10924}" destId="{2B1A3674-D7D1-4A8E-B995-BBA58CEBF0A7}" srcOrd="13" destOrd="0" presId="urn:microsoft.com/office/officeart/2005/8/layout/target3"/>
    <dgm:cxn modelId="{440BCCD1-6852-4306-94F1-345F3F04087C}" type="presParOf" srcId="{B3F6FB17-E10C-4055-90FC-7B59DAB10924}" destId="{47FDF95E-5C65-43FC-A60D-D9325DF7868F}" srcOrd="14" destOrd="0" presId="urn:microsoft.com/office/officeart/2005/8/layout/target3"/>
    <dgm:cxn modelId="{39056793-3681-40B0-8A6F-EB067A478319}" type="presParOf" srcId="{B3F6FB17-E10C-4055-90FC-7B59DAB10924}" destId="{F7BC5280-0463-43E7-BBC6-EF42F5F3D076}" srcOrd="15" destOrd="0" presId="urn:microsoft.com/office/officeart/2005/8/layout/target3"/>
    <dgm:cxn modelId="{6E14EDFC-EF18-4FF1-B938-C2BB29E9CFC2}" type="presParOf" srcId="{B3F6FB17-E10C-4055-90FC-7B59DAB10924}" destId="{B318555F-6CBB-4DCA-9B2D-5A53EDCBDFAE}" srcOrd="16" destOrd="0" presId="urn:microsoft.com/office/officeart/2005/8/layout/target3"/>
    <dgm:cxn modelId="{080AD41D-A4A8-4FB8-BE8F-98A95D534C41}" type="presParOf" srcId="{B3F6FB17-E10C-4055-90FC-7B59DAB10924}" destId="{D9F4DBAC-4750-40FE-BF6A-C8B0179B87FE}" srcOrd="17" destOrd="0" presId="urn:microsoft.com/office/officeart/2005/8/layout/target3"/>
    <dgm:cxn modelId="{48BE4DC7-317C-4F81-A05E-68CC3D4CA1E2}" type="presParOf" srcId="{B3F6FB17-E10C-4055-90FC-7B59DAB10924}" destId="{70B4B3A3-1388-41AE-911F-614866EE89AA}" srcOrd="18" destOrd="0" presId="urn:microsoft.com/office/officeart/2005/8/layout/target3"/>
    <dgm:cxn modelId="{554FC9E6-88A4-4217-89E9-5C8C24355998}" type="presParOf" srcId="{B3F6FB17-E10C-4055-90FC-7B59DAB10924}" destId="{AAC66275-E769-4AA7-B262-5DC0DB804286}" srcOrd="19" destOrd="0" presId="urn:microsoft.com/office/officeart/2005/8/layout/target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3904357" cy="8058963"/>
        <a:chOff x="0" y="0"/>
        <a:chExt cx="13904357" cy="8058963"/>
      </a:xfrm>
    </dsp:grpSpPr>
    <dsp:sp modelId="{3C582624-526C-46CE-AC3B-9B99D5A28DC7}">
      <dsp:nvSpPr>
        <dsp:cNvPr id="4" name="矩形 3"/>
        <dsp:cNvSpPr/>
      </dsp:nvSpPr>
      <dsp:spPr bwMode="white">
        <a:xfrm rot="5399999">
          <a:off x="1282627" y="1276329"/>
          <a:ext cx="2156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1282627" y="1276329"/>
        <a:ext cx="2156780" cy="424156"/>
      </dsp:txXfrm>
    </dsp:sp>
    <dsp:sp modelId="{0A74AF3C-65DD-43BD-A443-A6C0FEEB644D}">
      <dsp:nvSpPr>
        <dsp:cNvPr id="3" name="圆角矩形 2"/>
        <dsp:cNvSpPr/>
      </dsp:nvSpPr>
      <dsp:spPr bwMode="white">
        <a:xfrm>
          <a:off x="1777476" y="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1. How and Why Do Businesses Grow?</a:t>
          </a:r>
        </a:p>
      </dsp:txBody>
      <dsp:txXfrm>
        <a:off x="1777476" y="0"/>
        <a:ext cx="2827706" cy="1696624"/>
      </dsp:txXfrm>
    </dsp:sp>
    <dsp:sp modelId="{7487E116-A392-4BD7-8FA1-0F9E3EA028B4}">
      <dsp:nvSpPr>
        <dsp:cNvPr id="6" name="矩形 5"/>
        <dsp:cNvSpPr/>
      </dsp:nvSpPr>
      <dsp:spPr bwMode="white">
        <a:xfrm rot="5399999">
          <a:off x="1282627" y="3397109"/>
          <a:ext cx="2156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1282627" y="3397109"/>
        <a:ext cx="2156780" cy="424156"/>
      </dsp:txXfrm>
    </dsp:sp>
    <dsp:sp modelId="{0E660B05-045D-4A05-ABEC-84A3C78E1A4B}">
      <dsp:nvSpPr>
        <dsp:cNvPr id="5" name="圆角矩形 4"/>
        <dsp:cNvSpPr/>
      </dsp:nvSpPr>
      <dsp:spPr bwMode="white">
        <a:xfrm>
          <a:off x="1777476" y="2120780"/>
          <a:ext cx="2827706" cy="1696624"/>
        </a:xfrm>
        <a:prstGeom prst="roundRect">
          <a:avLst>
            <a:gd name="adj" fmla="val 10000"/>
          </a:avLst>
        </a:prstGeom>
        <a:solidFill>
          <a:schemeClr val="accent5"/>
        </a:solidFill>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solidFill>
                <a:schemeClr val="bg1"/>
              </a:solidFill>
            </a:rPr>
            <a:t>2. How Do We Diagnose Company Strategy?</a:t>
          </a:r>
        </a:p>
      </dsp:txBody>
      <dsp:txXfrm>
        <a:off x="1777476" y="2120780"/>
        <a:ext cx="2827706" cy="1696624"/>
      </dsp:txXfrm>
    </dsp:sp>
    <dsp:sp modelId="{607A8CAF-B884-4843-A17E-5E06BD312E3D}">
      <dsp:nvSpPr>
        <dsp:cNvPr id="8" name="矩形 7"/>
        <dsp:cNvSpPr/>
      </dsp:nvSpPr>
      <dsp:spPr bwMode="white">
        <a:xfrm rot="5399999">
          <a:off x="1282627" y="5517889"/>
          <a:ext cx="2156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1282627" y="5517889"/>
        <a:ext cx="2156780" cy="424156"/>
      </dsp:txXfrm>
    </dsp:sp>
    <dsp:sp modelId="{FB1D95AC-3323-465F-A53E-517124105906}">
      <dsp:nvSpPr>
        <dsp:cNvPr id="7" name="圆角矩形 6"/>
        <dsp:cNvSpPr/>
      </dsp:nvSpPr>
      <dsp:spPr bwMode="white">
        <a:xfrm>
          <a:off x="1777476" y="4241560"/>
          <a:ext cx="2827706" cy="1696624"/>
        </a:xfrm>
        <a:prstGeom prst="roundRect">
          <a:avLst>
            <a:gd name="adj" fmla="val 10000"/>
          </a:avLst>
        </a:prstGeom>
        <a:solidFill>
          <a:schemeClr val="accent5"/>
        </a:solidFill>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solidFill>
                <a:schemeClr val="bg1"/>
              </a:solidFill>
            </a:rPr>
            <a:t>3. How Does A Company Create Competitive Advantage?</a:t>
          </a:r>
        </a:p>
      </dsp:txBody>
      <dsp:txXfrm>
        <a:off x="1777476" y="4241560"/>
        <a:ext cx="2827706" cy="1696624"/>
      </dsp:txXfrm>
    </dsp:sp>
    <dsp:sp modelId="{C85E1348-43E6-4F06-B048-3CDACA7910BB}">
      <dsp:nvSpPr>
        <dsp:cNvPr id="10" name="矩形 9"/>
        <dsp:cNvSpPr/>
      </dsp:nvSpPr>
      <dsp:spPr bwMode="white">
        <a:xfrm rot="32906">
          <a:off x="2360931" y="6578279"/>
          <a:ext cx="3761022"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32906">
        <a:off x="2360931" y="6578279"/>
        <a:ext cx="3761022" cy="424156"/>
      </dsp:txXfrm>
    </dsp:sp>
    <dsp:sp modelId="{2B2D1636-EC67-4E50-8B39-98260FA19E2B}">
      <dsp:nvSpPr>
        <dsp:cNvPr id="9" name="圆角矩形 8"/>
        <dsp:cNvSpPr/>
      </dsp:nvSpPr>
      <dsp:spPr bwMode="white">
        <a:xfrm>
          <a:off x="1777476" y="6362340"/>
          <a:ext cx="2827706" cy="1696624"/>
        </a:xfrm>
        <a:prstGeom prst="roundRect">
          <a:avLst>
            <a:gd name="adj" fmla="val 10000"/>
          </a:avLst>
        </a:prstGeom>
        <a:solidFill>
          <a:schemeClr val="accent5"/>
        </a:solidFill>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solidFill>
                <a:schemeClr val="bg1"/>
              </a:solidFill>
            </a:rPr>
            <a:t>4. Why Are Some Industries More Profitable Than Others?</a:t>
          </a:r>
        </a:p>
      </dsp:txBody>
      <dsp:txXfrm>
        <a:off x="1777476" y="6362340"/>
        <a:ext cx="2827706" cy="1696624"/>
      </dsp:txXfrm>
    </dsp:sp>
    <dsp:sp modelId="{74FCCB83-674D-465B-9E19-0D1D82A053F9}">
      <dsp:nvSpPr>
        <dsp:cNvPr id="12" name="矩形 11"/>
        <dsp:cNvSpPr/>
      </dsp:nvSpPr>
      <dsp:spPr bwMode="white">
        <a:xfrm rot="-5399999">
          <a:off x="5079477" y="5517889"/>
          <a:ext cx="2084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5079477" y="5517889"/>
        <a:ext cx="2084780" cy="424156"/>
      </dsp:txXfrm>
    </dsp:sp>
    <dsp:sp modelId="{A8323359-E65B-41A7-B672-5458C234227A}">
      <dsp:nvSpPr>
        <dsp:cNvPr id="11" name="圆角矩形 10"/>
        <dsp:cNvSpPr/>
      </dsp:nvSpPr>
      <dsp:spPr bwMode="white">
        <a:xfrm>
          <a:off x="5538325" y="6362340"/>
          <a:ext cx="2827706" cy="1696624"/>
        </a:xfrm>
        <a:prstGeom prst="roundRect">
          <a:avLst>
            <a:gd name="adj" fmla="val 10000"/>
          </a:avLst>
        </a:prstGeom>
        <a:solidFill>
          <a:srgbClr val="FFFF00"/>
        </a:solidFill>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solidFill>
                <a:schemeClr val="tx1"/>
              </a:solidFill>
            </a:rPr>
            <a:t>5. How Do We Make Sense of the VUCA External Environment?</a:t>
          </a:r>
        </a:p>
      </dsp:txBody>
      <dsp:txXfrm>
        <a:off x="5538325" y="6362340"/>
        <a:ext cx="2827706" cy="1696624"/>
      </dsp:txXfrm>
    </dsp:sp>
    <dsp:sp modelId="{F912CF13-9E28-41FD-9B98-6CF7C18C52FE}">
      <dsp:nvSpPr>
        <dsp:cNvPr id="14" name="矩形 13"/>
        <dsp:cNvSpPr/>
      </dsp:nvSpPr>
      <dsp:spPr bwMode="white">
        <a:xfrm rot="-5399999">
          <a:off x="5079477" y="3397109"/>
          <a:ext cx="2084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5079477" y="3397109"/>
        <a:ext cx="2084780" cy="424156"/>
      </dsp:txXfrm>
    </dsp:sp>
    <dsp:sp modelId="{A3DBF078-3227-4F02-B1C4-D78E2EF0126F}">
      <dsp:nvSpPr>
        <dsp:cNvPr id="13" name="圆角矩形 12"/>
        <dsp:cNvSpPr/>
      </dsp:nvSpPr>
      <dsp:spPr bwMode="white">
        <a:xfrm>
          <a:off x="5538325" y="424156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6. How Do We Identify future opportunities and threats?</a:t>
          </a:r>
        </a:p>
      </dsp:txBody>
      <dsp:txXfrm>
        <a:off x="5538325" y="4241560"/>
        <a:ext cx="2827706" cy="1696624"/>
      </dsp:txXfrm>
    </dsp:sp>
    <dsp:sp modelId="{4ACE532F-6CFE-49B3-A505-DAEFAB658482}">
      <dsp:nvSpPr>
        <dsp:cNvPr id="16" name="矩形 15"/>
        <dsp:cNvSpPr/>
      </dsp:nvSpPr>
      <dsp:spPr bwMode="white">
        <a:xfrm rot="-5399999">
          <a:off x="5079477" y="1276329"/>
          <a:ext cx="2084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5079477" y="1276329"/>
        <a:ext cx="2084780" cy="424156"/>
      </dsp:txXfrm>
    </dsp:sp>
    <dsp:sp modelId="{2BFADE40-5097-48F6-B84E-051C7C173948}">
      <dsp:nvSpPr>
        <dsp:cNvPr id="15" name="圆角矩形 14"/>
        <dsp:cNvSpPr/>
      </dsp:nvSpPr>
      <dsp:spPr bwMode="white">
        <a:xfrm>
          <a:off x="5538325" y="212078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7. How Is Your Simulation Company Performing?</a:t>
          </a:r>
        </a:p>
      </dsp:txBody>
      <dsp:txXfrm>
        <a:off x="5538325" y="2120780"/>
        <a:ext cx="2827706" cy="1696624"/>
      </dsp:txXfrm>
    </dsp:sp>
    <dsp:sp modelId="{1046B862-D2FA-4DFB-A2CA-A7CE1A94FB41}">
      <dsp:nvSpPr>
        <dsp:cNvPr id="18" name="矩形 17"/>
        <dsp:cNvSpPr/>
      </dsp:nvSpPr>
      <dsp:spPr bwMode="white">
        <a:xfrm rot="32906">
          <a:off x="6121780" y="215939"/>
          <a:ext cx="3761022"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32906">
        <a:off x="6121780" y="215939"/>
        <a:ext cx="3761022" cy="424156"/>
      </dsp:txXfrm>
    </dsp:sp>
    <dsp:sp modelId="{6F453FE8-78D5-4A1B-AEB7-FACE3A51C432}">
      <dsp:nvSpPr>
        <dsp:cNvPr id="17" name="圆角矩形 16"/>
        <dsp:cNvSpPr/>
      </dsp:nvSpPr>
      <dsp:spPr bwMode="white">
        <a:xfrm>
          <a:off x="5538325" y="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8. Does Your Simulation Company Need A New Strategy?</a:t>
          </a:r>
        </a:p>
      </dsp:txBody>
      <dsp:txXfrm>
        <a:off x="5538325" y="0"/>
        <a:ext cx="2827706" cy="1696624"/>
      </dsp:txXfrm>
    </dsp:sp>
    <dsp:sp modelId="{4A29C1B3-59CE-40EE-A56D-8E6B615203A3}">
      <dsp:nvSpPr>
        <dsp:cNvPr id="20" name="矩形 19"/>
        <dsp:cNvSpPr/>
      </dsp:nvSpPr>
      <dsp:spPr bwMode="white">
        <a:xfrm rot="5399999">
          <a:off x="8804326" y="1276329"/>
          <a:ext cx="2156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8804326" y="1276329"/>
        <a:ext cx="2156780" cy="424156"/>
      </dsp:txXfrm>
    </dsp:sp>
    <dsp:sp modelId="{40FB9E30-E86B-47BB-8726-F5C8130E372A}">
      <dsp:nvSpPr>
        <dsp:cNvPr id="19" name="圆角矩形 18"/>
        <dsp:cNvSpPr/>
      </dsp:nvSpPr>
      <dsp:spPr bwMode="white">
        <a:xfrm>
          <a:off x="9299175" y="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9. Summative Assessment Presentations</a:t>
          </a:r>
        </a:p>
      </dsp:txBody>
      <dsp:txXfrm>
        <a:off x="9299175" y="0"/>
        <a:ext cx="2827706" cy="1696624"/>
      </dsp:txXfrm>
    </dsp:sp>
    <dsp:sp modelId="{E22E448A-8508-4886-A11D-74EA07165F1C}">
      <dsp:nvSpPr>
        <dsp:cNvPr id="22" name="矩形 21"/>
        <dsp:cNvSpPr/>
      </dsp:nvSpPr>
      <dsp:spPr bwMode="white">
        <a:xfrm rot="5399999">
          <a:off x="8804326" y="3397109"/>
          <a:ext cx="2156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8804326" y="3397109"/>
        <a:ext cx="2156780" cy="424156"/>
      </dsp:txXfrm>
    </dsp:sp>
    <dsp:sp modelId="{A95B8DA0-79DD-4ACE-A384-36F5AF4B3C70}">
      <dsp:nvSpPr>
        <dsp:cNvPr id="21" name="圆角矩形 20"/>
        <dsp:cNvSpPr/>
      </dsp:nvSpPr>
      <dsp:spPr bwMode="white">
        <a:xfrm>
          <a:off x="9299175" y="212078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10. Why DO Firms Undertale Acquisitions, Mergers and Alliances?</a:t>
          </a:r>
        </a:p>
      </dsp:txBody>
      <dsp:txXfrm>
        <a:off x="9299175" y="2120780"/>
        <a:ext cx="2827706" cy="1696624"/>
      </dsp:txXfrm>
    </dsp:sp>
    <dsp:sp modelId="{70DFC2C3-4BF7-4A6D-928A-B7B6D0A42761}">
      <dsp:nvSpPr>
        <dsp:cNvPr id="24" name="矩形 23"/>
        <dsp:cNvSpPr/>
      </dsp:nvSpPr>
      <dsp:spPr bwMode="white">
        <a:xfrm rot="5399999">
          <a:off x="8804326" y="5517889"/>
          <a:ext cx="2156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8804326" y="5517889"/>
        <a:ext cx="2156780" cy="424156"/>
      </dsp:txXfrm>
    </dsp:sp>
    <dsp:sp modelId="{231E0AAB-D398-4885-8B5E-524C3A0D2043}">
      <dsp:nvSpPr>
        <dsp:cNvPr id="23" name="圆角矩形 22"/>
        <dsp:cNvSpPr/>
      </dsp:nvSpPr>
      <dsp:spPr bwMode="white">
        <a:xfrm>
          <a:off x="9299175" y="424156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11. How Do Companies Innovate Successfully?</a:t>
          </a:r>
        </a:p>
      </dsp:txBody>
      <dsp:txXfrm>
        <a:off x="9299175" y="4241560"/>
        <a:ext cx="2827706" cy="1696624"/>
      </dsp:txXfrm>
    </dsp:sp>
    <dsp:sp modelId="{7187EA2F-89CA-4833-BA0E-698E50C835BD}">
      <dsp:nvSpPr>
        <dsp:cNvPr id="25" name="圆角矩形 24"/>
        <dsp:cNvSpPr/>
      </dsp:nvSpPr>
      <dsp:spPr bwMode="white">
        <a:xfrm>
          <a:off x="9299175" y="636234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12. Does Strategic Alignment Matter?</a:t>
          </a:r>
        </a:p>
      </dsp:txBody>
      <dsp:txXfrm>
        <a:off x="9299175" y="6362340"/>
        <a:ext cx="2827706" cy="1696624"/>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1234982" cy="7994121"/>
        <a:chOff x="0" y="0"/>
        <a:chExt cx="11234982" cy="7994121"/>
      </a:xfrm>
    </dsp:grpSpPr>
    <dsp:sp modelId="{BF96D084-A123-4D47-AC1B-2735C2375AE4}">
      <dsp:nvSpPr>
        <dsp:cNvPr id="3" name="饼形 2"/>
        <dsp:cNvSpPr/>
      </dsp:nvSpPr>
      <dsp:spPr bwMode="white">
        <a:xfrm>
          <a:off x="0" y="626566"/>
          <a:ext cx="6740989" cy="6740989"/>
        </a:xfrm>
        <a:prstGeom prst="pie">
          <a:avLst>
            <a:gd name="adj1" fmla="val 5400000"/>
            <a:gd name="adj2" fmla="val 16200000"/>
          </a:avLst>
        </a:prstGeom>
      </dsp:spPr>
      <dsp:style>
        <a:lnRef idx="2">
          <a:schemeClr val="lt1"/>
        </a:lnRef>
        <a:fillRef idx="1">
          <a:schemeClr val="accent5">
            <a:shade val="50000"/>
            <a:hueOff val="0"/>
            <a:satOff val="0"/>
            <a:lumOff val="0"/>
            <a:alpha val="100000"/>
          </a:schemeClr>
        </a:fillRef>
        <a:effectRef idx="0">
          <a:scrgbClr r="0" g="0" b="0"/>
        </a:effectRef>
        <a:fontRef idx="minor">
          <a:schemeClr val="lt1"/>
        </a:fontRef>
      </dsp:style>
      <dsp:txXfrm>
        <a:off x="0" y="626566"/>
        <a:ext cx="6740989" cy="6740989"/>
      </dsp:txXfrm>
    </dsp:sp>
    <dsp:sp modelId="{8EAB7B3B-4EA2-42AC-9796-F2CDE49818E1}">
      <dsp:nvSpPr>
        <dsp:cNvPr id="4" name="矩形 3"/>
        <dsp:cNvSpPr/>
      </dsp:nvSpPr>
      <dsp:spPr bwMode="white">
        <a:xfrm>
          <a:off x="3370495" y="626566"/>
          <a:ext cx="7864487" cy="6740989"/>
        </a:xfrm>
        <a:prstGeom prst="rect">
          <a:avLst/>
        </a:prstGeom>
      </dsp:spPr>
      <dsp:style>
        <a:lnRef idx="2">
          <a:schemeClr val="accent5">
            <a:shade val="50000"/>
            <a:hueOff val="0"/>
            <a:satOff val="0"/>
            <a:lumOff val="0"/>
            <a:alpha val="100000"/>
          </a:schemeClr>
        </a:lnRef>
        <a:fillRef idx="1">
          <a:schemeClr val="lt1">
            <a:alpha val="90000"/>
          </a:schemeClr>
        </a:fillRef>
        <a:effectRef idx="0">
          <a:scrgbClr r="0" g="0" b="0"/>
        </a:effectRef>
        <a:fontRef idx="minor"/>
      </dsp:style>
      <dsp:txBody>
        <a:bodyPr lIns="76200" tIns="76200" rIns="76200" bIns="76200" anchor="ctr"/>
        <a:lstStyle>
          <a:lvl1pPr algn="ctr">
            <a:defRPr sz="6500"/>
          </a:lvl1pPr>
          <a:lvl2pPr marL="285750" indent="-285750" algn="ctr">
            <a:defRPr sz="6500"/>
          </a:lvl2pPr>
          <a:lvl3pPr marL="571500" indent="-285750" algn="ctr">
            <a:defRPr sz="6500"/>
          </a:lvl3pPr>
          <a:lvl4pPr marL="857250" indent="-285750" algn="ctr">
            <a:defRPr sz="6500"/>
          </a:lvl4pPr>
          <a:lvl5pPr marL="1143000" indent="-285750" algn="ctr">
            <a:defRPr sz="6500"/>
          </a:lvl5pPr>
          <a:lvl6pPr marL="1428750" indent="-285750" algn="ctr">
            <a:defRPr sz="6500"/>
          </a:lvl6pPr>
          <a:lvl7pPr marL="1714500" indent="-285750" algn="ctr">
            <a:defRPr sz="6500"/>
          </a:lvl7pPr>
          <a:lvl8pPr marL="2000250" indent="-285750" algn="ctr">
            <a:defRPr sz="6500"/>
          </a:lvl8pPr>
          <a:lvl9pPr marL="2286000" indent="-285750" algn="ctr">
            <a:defRPr sz="6500"/>
          </a:lvl9pPr>
        </a:lstStyle>
        <a:p>
          <a:pPr lvl="0">
            <a:lnSpc>
              <a:spcPct val="100000"/>
            </a:lnSpc>
            <a:spcBef>
              <a:spcPct val="0"/>
            </a:spcBef>
            <a:spcAft>
              <a:spcPct val="35000"/>
            </a:spcAft>
          </a:pPr>
          <a:r>
            <a:rPr lang="en-GB" sz="2000" b="1" dirty="0">
              <a:solidFill>
                <a:schemeClr val="dk1"/>
              </a:solidFill>
            </a:rPr>
            <a:t>The Macro-environment</a:t>
          </a:r>
          <a:endParaRPr>
            <a:solidFill>
              <a:schemeClr val="dk1"/>
            </a:solidFill>
          </a:endParaRPr>
        </a:p>
      </dsp:txBody>
      <dsp:txXfrm>
        <a:off x="3370495" y="626566"/>
        <a:ext cx="7864487" cy="6740989"/>
      </dsp:txXfrm>
    </dsp:sp>
    <dsp:sp modelId="{9CFC0124-1940-4BE8-8180-0041F3B2B2CF}">
      <dsp:nvSpPr>
        <dsp:cNvPr id="6" name="饼形 5"/>
        <dsp:cNvSpPr/>
      </dsp:nvSpPr>
      <dsp:spPr bwMode="white">
        <a:xfrm>
          <a:off x="884755" y="2059026"/>
          <a:ext cx="4971480" cy="4971480"/>
        </a:xfrm>
        <a:prstGeom prst="pie">
          <a:avLst>
            <a:gd name="adj1" fmla="val 5400000"/>
            <a:gd name="adj2" fmla="val 16200000"/>
          </a:avLst>
        </a:prstGeom>
      </dsp:spPr>
      <dsp:style>
        <a:lnRef idx="2">
          <a:schemeClr val="lt1"/>
        </a:lnRef>
        <a:fillRef idx="1">
          <a:schemeClr val="accent5">
            <a:shade val="50000"/>
            <a:hueOff val="450000"/>
            <a:satOff val="-46470"/>
            <a:lumOff val="29804"/>
            <a:alpha val="100000"/>
          </a:schemeClr>
        </a:fillRef>
        <a:effectRef idx="0">
          <a:scrgbClr r="0" g="0" b="0"/>
        </a:effectRef>
        <a:fontRef idx="minor">
          <a:schemeClr val="lt1"/>
        </a:fontRef>
      </dsp:style>
      <dsp:txXfrm>
        <a:off x="884755" y="2059026"/>
        <a:ext cx="4971480" cy="4971480"/>
      </dsp:txXfrm>
    </dsp:sp>
    <dsp:sp modelId="{95917B1E-D5E9-41D9-903D-82BE5F432C61}">
      <dsp:nvSpPr>
        <dsp:cNvPr id="7" name="矩形 6"/>
        <dsp:cNvSpPr/>
      </dsp:nvSpPr>
      <dsp:spPr bwMode="white">
        <a:xfrm>
          <a:off x="3370495" y="2059026"/>
          <a:ext cx="7864487" cy="4971480"/>
        </a:xfrm>
        <a:prstGeom prst="rect">
          <a:avLst/>
        </a:prstGeom>
      </dsp:spPr>
      <dsp:style>
        <a:lnRef idx="2">
          <a:schemeClr val="accent5">
            <a:shade val="50000"/>
            <a:hueOff val="450000"/>
            <a:satOff val="-46470"/>
            <a:lumOff val="29804"/>
            <a:alpha val="100000"/>
          </a:schemeClr>
        </a:lnRef>
        <a:fillRef idx="1">
          <a:schemeClr val="lt1">
            <a:alpha val="90000"/>
          </a:schemeClr>
        </a:fillRef>
        <a:effectRef idx="0">
          <a:scrgbClr r="0" g="0" b="0"/>
        </a:effectRef>
        <a:fontRef idx="minor"/>
      </dsp:style>
      <dsp:txBody>
        <a:bodyPr lIns="76200" tIns="76200" rIns="76200" bIns="76200" anchor="ctr"/>
        <a:lstStyle>
          <a:lvl1pPr algn="ctr">
            <a:defRPr sz="6500"/>
          </a:lvl1pPr>
          <a:lvl2pPr marL="285750" indent="-285750" algn="ctr">
            <a:defRPr sz="6500"/>
          </a:lvl2pPr>
          <a:lvl3pPr marL="571500" indent="-285750" algn="ctr">
            <a:defRPr sz="6500"/>
          </a:lvl3pPr>
          <a:lvl4pPr marL="857250" indent="-285750" algn="ctr">
            <a:defRPr sz="6500"/>
          </a:lvl4pPr>
          <a:lvl5pPr marL="1143000" indent="-285750" algn="ctr">
            <a:defRPr sz="6500"/>
          </a:lvl5pPr>
          <a:lvl6pPr marL="1428750" indent="-285750" algn="ctr">
            <a:defRPr sz="6500"/>
          </a:lvl6pPr>
          <a:lvl7pPr marL="1714500" indent="-285750" algn="ctr">
            <a:defRPr sz="6500"/>
          </a:lvl7pPr>
          <a:lvl8pPr marL="2000250" indent="-285750" algn="ctr">
            <a:defRPr sz="6500"/>
          </a:lvl8pPr>
          <a:lvl9pPr marL="2286000" indent="-285750" algn="ctr">
            <a:defRPr sz="6500"/>
          </a:lvl9pPr>
        </a:lstStyle>
        <a:p>
          <a:pPr lvl="0">
            <a:lnSpc>
              <a:spcPct val="100000"/>
            </a:lnSpc>
            <a:spcBef>
              <a:spcPct val="0"/>
            </a:spcBef>
            <a:spcAft>
              <a:spcPct val="35000"/>
            </a:spcAft>
          </a:pPr>
          <a:r>
            <a:rPr lang="en-GB" sz="2000" b="1" dirty="0">
              <a:solidFill>
                <a:schemeClr val="dk1"/>
              </a:solidFill>
            </a:rPr>
            <a:t>Industry (or Sector)</a:t>
          </a:r>
          <a:endParaRPr>
            <a:solidFill>
              <a:schemeClr val="dk1"/>
            </a:solidFill>
          </a:endParaRPr>
        </a:p>
      </dsp:txBody>
      <dsp:txXfrm>
        <a:off x="3370495" y="2059026"/>
        <a:ext cx="7864487" cy="4971480"/>
      </dsp:txXfrm>
    </dsp:sp>
    <dsp:sp modelId="{09FBA1B4-8A53-4EF2-B7FD-06C13D37EC95}">
      <dsp:nvSpPr>
        <dsp:cNvPr id="9" name="饼形 8"/>
        <dsp:cNvSpPr/>
      </dsp:nvSpPr>
      <dsp:spPr bwMode="white">
        <a:xfrm>
          <a:off x="1769510" y="3491486"/>
          <a:ext cx="3201970" cy="3201970"/>
        </a:xfrm>
        <a:prstGeom prst="pie">
          <a:avLst>
            <a:gd name="adj1" fmla="val 5400000"/>
            <a:gd name="adj2" fmla="val 16200000"/>
          </a:avLst>
        </a:prstGeom>
      </dsp:spPr>
      <dsp:style>
        <a:lnRef idx="2">
          <a:schemeClr val="lt1"/>
        </a:lnRef>
        <a:fillRef idx="1">
          <a:schemeClr val="accent5">
            <a:shade val="50000"/>
            <a:hueOff val="900000"/>
            <a:satOff val="-92940"/>
            <a:lumOff val="59608"/>
            <a:alpha val="100000"/>
          </a:schemeClr>
        </a:fillRef>
        <a:effectRef idx="0">
          <a:scrgbClr r="0" g="0" b="0"/>
        </a:effectRef>
        <a:fontRef idx="minor">
          <a:schemeClr val="lt1"/>
        </a:fontRef>
      </dsp:style>
      <dsp:txXfrm>
        <a:off x="1769510" y="3491486"/>
        <a:ext cx="3201970" cy="3201970"/>
      </dsp:txXfrm>
    </dsp:sp>
    <dsp:sp modelId="{6DA8E38B-5771-4A12-9623-CA0530FA5964}">
      <dsp:nvSpPr>
        <dsp:cNvPr id="10" name="矩形 9"/>
        <dsp:cNvSpPr/>
      </dsp:nvSpPr>
      <dsp:spPr bwMode="white">
        <a:xfrm>
          <a:off x="3370495" y="3491486"/>
          <a:ext cx="7864487" cy="3201970"/>
        </a:xfrm>
        <a:prstGeom prst="rect">
          <a:avLst/>
        </a:prstGeom>
      </dsp:spPr>
      <dsp:style>
        <a:lnRef idx="2">
          <a:schemeClr val="accent5">
            <a:shade val="50000"/>
            <a:hueOff val="900000"/>
            <a:satOff val="-92940"/>
            <a:lumOff val="59608"/>
            <a:alpha val="100000"/>
          </a:schemeClr>
        </a:lnRef>
        <a:fillRef idx="1">
          <a:schemeClr val="lt1">
            <a:alpha val="90000"/>
          </a:schemeClr>
        </a:fillRef>
        <a:effectRef idx="0">
          <a:scrgbClr r="0" g="0" b="0"/>
        </a:effectRef>
        <a:fontRef idx="minor"/>
      </dsp:style>
      <dsp:txBody>
        <a:bodyPr lIns="76200" tIns="76200" rIns="76200" bIns="76200" anchor="ctr"/>
        <a:lstStyle>
          <a:lvl1pPr algn="ctr">
            <a:defRPr sz="6500"/>
          </a:lvl1pPr>
          <a:lvl2pPr marL="285750" indent="-285750" algn="ctr">
            <a:defRPr sz="6500"/>
          </a:lvl2pPr>
          <a:lvl3pPr marL="571500" indent="-285750" algn="ctr">
            <a:defRPr sz="6500"/>
          </a:lvl3pPr>
          <a:lvl4pPr marL="857250" indent="-285750" algn="ctr">
            <a:defRPr sz="6500"/>
          </a:lvl4pPr>
          <a:lvl5pPr marL="1143000" indent="-285750" algn="ctr">
            <a:defRPr sz="6500"/>
          </a:lvl5pPr>
          <a:lvl6pPr marL="1428750" indent="-285750" algn="ctr">
            <a:defRPr sz="6500"/>
          </a:lvl6pPr>
          <a:lvl7pPr marL="1714500" indent="-285750" algn="ctr">
            <a:defRPr sz="6500"/>
          </a:lvl7pPr>
          <a:lvl8pPr marL="2000250" indent="-285750" algn="ctr">
            <a:defRPr sz="6500"/>
          </a:lvl8pPr>
          <a:lvl9pPr marL="2286000" indent="-285750" algn="ctr">
            <a:defRPr sz="6500"/>
          </a:lvl9pPr>
        </a:lstStyle>
        <a:p>
          <a:pPr lvl="0">
            <a:lnSpc>
              <a:spcPct val="100000"/>
            </a:lnSpc>
            <a:spcBef>
              <a:spcPct val="0"/>
            </a:spcBef>
            <a:spcAft>
              <a:spcPct val="35000"/>
            </a:spcAft>
          </a:pPr>
          <a:r>
            <a:rPr lang="en-GB" sz="2000" b="1">
              <a:solidFill>
                <a:schemeClr val="dk1"/>
              </a:solidFill>
            </a:rPr>
            <a:t>Markets and Competitors</a:t>
          </a:r>
          <a:endParaRPr lang="en-GB" sz="2000" b="1" dirty="0">
            <a:solidFill>
              <a:schemeClr val="dk1"/>
            </a:solidFill>
          </a:endParaRPr>
        </a:p>
      </dsp:txBody>
      <dsp:txXfrm>
        <a:off x="3370495" y="3491486"/>
        <a:ext cx="7864487" cy="3201970"/>
      </dsp:txXfrm>
    </dsp:sp>
    <dsp:sp modelId="{1AADB62D-43C5-481F-9B08-805E827F8FE5}">
      <dsp:nvSpPr>
        <dsp:cNvPr id="12" name="饼形 11"/>
        <dsp:cNvSpPr/>
      </dsp:nvSpPr>
      <dsp:spPr bwMode="white">
        <a:xfrm>
          <a:off x="2654264" y="4923947"/>
          <a:ext cx="1432460" cy="1432460"/>
        </a:xfrm>
        <a:prstGeom prst="pie">
          <a:avLst>
            <a:gd name="adj1" fmla="val 5400000"/>
            <a:gd name="adj2" fmla="val 16200000"/>
          </a:avLst>
        </a:prstGeom>
      </dsp:spPr>
      <dsp:style>
        <a:lnRef idx="2">
          <a:schemeClr val="lt1"/>
        </a:lnRef>
        <a:fillRef idx="1">
          <a:schemeClr val="accent5">
            <a:tint val="55000"/>
            <a:hueOff val="-450000"/>
            <a:satOff val="46471"/>
            <a:lumOff val="-29803"/>
            <a:alpha val="100000"/>
          </a:schemeClr>
        </a:fillRef>
        <a:effectRef idx="0">
          <a:scrgbClr r="0" g="0" b="0"/>
        </a:effectRef>
        <a:fontRef idx="minor">
          <a:schemeClr val="lt1"/>
        </a:fontRef>
      </dsp:style>
      <dsp:txXfrm>
        <a:off x="2654264" y="4923947"/>
        <a:ext cx="1432460" cy="1432460"/>
      </dsp:txXfrm>
    </dsp:sp>
    <dsp:sp modelId="{1B3D9CAC-7BD5-47BA-AEA6-AB0FDB0DA45B}">
      <dsp:nvSpPr>
        <dsp:cNvPr id="13" name="矩形 12"/>
        <dsp:cNvSpPr/>
      </dsp:nvSpPr>
      <dsp:spPr bwMode="white">
        <a:xfrm>
          <a:off x="3370495" y="4923947"/>
          <a:ext cx="7864487" cy="1432460"/>
        </a:xfrm>
        <a:prstGeom prst="rect">
          <a:avLst/>
        </a:prstGeom>
      </dsp:spPr>
      <dsp:style>
        <a:lnRef idx="2">
          <a:schemeClr val="accent5">
            <a:tint val="55000"/>
            <a:hueOff val="-450000"/>
            <a:satOff val="46471"/>
            <a:lumOff val="-29803"/>
            <a:alpha val="100000"/>
          </a:schemeClr>
        </a:lnRef>
        <a:fillRef idx="1">
          <a:schemeClr val="lt1">
            <a:alpha val="90000"/>
          </a:schemeClr>
        </a:fillRef>
        <a:effectRef idx="0">
          <a:scrgbClr r="0" g="0" b="0"/>
        </a:effectRef>
        <a:fontRef idx="minor"/>
      </dsp:style>
      <dsp:txBody>
        <a:bodyPr lIns="76200" tIns="76200" rIns="76200" bIns="76200" anchor="ctr"/>
        <a:lstStyle>
          <a:lvl1pPr algn="ctr">
            <a:defRPr sz="6500"/>
          </a:lvl1pPr>
          <a:lvl2pPr marL="285750" indent="-285750" algn="ctr">
            <a:defRPr sz="6500"/>
          </a:lvl2pPr>
          <a:lvl3pPr marL="571500" indent="-285750" algn="ctr">
            <a:defRPr sz="6500"/>
          </a:lvl3pPr>
          <a:lvl4pPr marL="857250" indent="-285750" algn="ctr">
            <a:defRPr sz="6500"/>
          </a:lvl4pPr>
          <a:lvl5pPr marL="1143000" indent="-285750" algn="ctr">
            <a:defRPr sz="6500"/>
          </a:lvl5pPr>
          <a:lvl6pPr marL="1428750" indent="-285750" algn="ctr">
            <a:defRPr sz="6500"/>
          </a:lvl6pPr>
          <a:lvl7pPr marL="1714500" indent="-285750" algn="ctr">
            <a:defRPr sz="6500"/>
          </a:lvl7pPr>
          <a:lvl8pPr marL="2000250" indent="-285750" algn="ctr">
            <a:defRPr sz="6500"/>
          </a:lvl8pPr>
          <a:lvl9pPr marL="2286000" indent="-285750" algn="ctr">
            <a:defRPr sz="6500"/>
          </a:lvl9pPr>
        </a:lstStyle>
        <a:p>
          <a:pPr lvl="0">
            <a:lnSpc>
              <a:spcPct val="100000"/>
            </a:lnSpc>
            <a:spcBef>
              <a:spcPct val="0"/>
            </a:spcBef>
            <a:spcAft>
              <a:spcPct val="35000"/>
            </a:spcAft>
          </a:pPr>
          <a:r>
            <a:rPr lang="en-GB" sz="2000" b="1" dirty="0">
              <a:solidFill>
                <a:schemeClr val="dk1"/>
              </a:solidFill>
            </a:rPr>
            <a:t>The Organisation</a:t>
          </a:r>
          <a:endParaRPr>
            <a:solidFill>
              <a:schemeClr val="dk1"/>
            </a:solidFill>
          </a:endParaRPr>
        </a:p>
      </dsp:txBody>
      <dsp:txXfrm>
        <a:off x="3370495" y="4923947"/>
        <a:ext cx="7864487" cy="1432460"/>
      </dsp:txXfrm>
    </dsp:sp>
    <dsp:sp modelId="{DFD0F45A-BFFF-4681-B6A3-CFC209319388}">
      <dsp:nvSpPr>
        <dsp:cNvPr id="5" name="矩形 4" hidden="1"/>
        <dsp:cNvSpPr/>
      </dsp:nvSpPr>
      <dsp:spPr>
        <a:xfrm>
          <a:off x="0" y="7030506"/>
          <a:ext cx="11234982" cy="337049"/>
        </a:xfrm>
        <a:prstGeom prst="rect">
          <a:avLst/>
        </a:prstGeom>
      </dsp:spPr>
      <dsp:txXfrm>
        <a:off x="0" y="7030506"/>
        <a:ext cx="11234982" cy="337049"/>
      </dsp:txXfrm>
    </dsp:sp>
    <dsp:sp modelId="{8BA1FD54-A312-4BF9-965E-05AF9FF9971B}">
      <dsp:nvSpPr>
        <dsp:cNvPr id="8" name="矩形 7" hidden="1"/>
        <dsp:cNvSpPr/>
      </dsp:nvSpPr>
      <dsp:spPr>
        <a:xfrm>
          <a:off x="0" y="6693456"/>
          <a:ext cx="11234982" cy="337049"/>
        </a:xfrm>
        <a:prstGeom prst="rect">
          <a:avLst/>
        </a:prstGeom>
      </dsp:spPr>
      <dsp:txXfrm>
        <a:off x="0" y="6693456"/>
        <a:ext cx="11234982" cy="337049"/>
      </dsp:txXfrm>
    </dsp:sp>
    <dsp:sp modelId="{DA2F0223-5A3C-4AA0-BACF-E55FDE33195A}">
      <dsp:nvSpPr>
        <dsp:cNvPr id="11" name="矩形 10" hidden="1"/>
        <dsp:cNvSpPr/>
      </dsp:nvSpPr>
      <dsp:spPr>
        <a:xfrm>
          <a:off x="0" y="6356407"/>
          <a:ext cx="11234982" cy="337049"/>
        </a:xfrm>
        <a:prstGeom prst="rect">
          <a:avLst/>
        </a:prstGeom>
      </dsp:spPr>
      <dsp:txXfrm>
        <a:off x="0" y="6356407"/>
        <a:ext cx="11234982" cy="337049"/>
      </dsp:txXfrm>
    </dsp:sp>
    <dsp:sp modelId="{2B1A3674-D7D1-4A8E-B995-BBA58CEBF0A7}">
      <dsp:nvSpPr>
        <dsp:cNvPr id="14" name="矩形 13"/>
        <dsp:cNvSpPr/>
      </dsp:nvSpPr>
      <dsp:spPr bwMode="white">
        <a:xfrm>
          <a:off x="7302738" y="626566"/>
          <a:ext cx="3932244" cy="1432460"/>
        </a:xfrm>
        <a:prstGeom prst="rect">
          <a:avLst/>
        </a:prstGeom>
        <a:noFill/>
        <a:ln>
          <a:noFill/>
        </a:ln>
      </dsp:spPr>
      <dsp:style>
        <a:lnRef idx="2">
          <a:scrgbClr r="0" g="0" b="0"/>
        </a:lnRef>
        <a:fillRef idx="1">
          <a:scrgbClr r="0" g="0" b="0"/>
        </a:fillRef>
        <a:effectRef idx="0">
          <a:scrgbClr r="0" g="0" b="0"/>
        </a:effectRef>
        <a:fontRef idx="minor"/>
      </dsp:style>
      <dsp:txBody>
        <a:bodyPr lIns="76200" tIns="76200" rIns="76200" bIns="7620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228600" lvl="1" indent="-228600">
            <a:lnSpc>
              <a:spcPct val="100000"/>
            </a:lnSpc>
            <a:spcBef>
              <a:spcPct val="0"/>
            </a:spcBef>
            <a:spcAft>
              <a:spcPct val="15000"/>
            </a:spcAft>
            <a:buChar char="•"/>
          </a:pPr>
          <a:r>
            <a:rPr lang="en-GB" sz="2000" b="1" dirty="0">
              <a:solidFill>
                <a:schemeClr val="dk1"/>
              </a:solidFill>
            </a:rPr>
            <a:t>Politics</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Economics</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Social</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Technological  etc.</a:t>
          </a:r>
          <a:endParaRPr>
            <a:solidFill>
              <a:schemeClr val="dk1"/>
            </a:solidFill>
          </a:endParaRPr>
        </a:p>
      </dsp:txBody>
      <dsp:txXfrm>
        <a:off x="7302738" y="626566"/>
        <a:ext cx="3932244" cy="1432460"/>
      </dsp:txXfrm>
    </dsp:sp>
    <dsp:sp modelId="{F7BC5280-0463-43E7-BBC6-EF42F5F3D076}">
      <dsp:nvSpPr>
        <dsp:cNvPr id="15" name="矩形 14"/>
        <dsp:cNvSpPr/>
      </dsp:nvSpPr>
      <dsp:spPr bwMode="white">
        <a:xfrm>
          <a:off x="7302738" y="2059026"/>
          <a:ext cx="3932244" cy="1432460"/>
        </a:xfrm>
        <a:prstGeom prst="rect">
          <a:avLst/>
        </a:prstGeom>
        <a:noFill/>
        <a:ln>
          <a:noFill/>
        </a:ln>
      </dsp:spPr>
      <dsp:style>
        <a:lnRef idx="2">
          <a:scrgbClr r="0" g="0" b="0"/>
        </a:lnRef>
        <a:fillRef idx="1">
          <a:scrgbClr r="0" g="0" b="0"/>
        </a:fillRef>
        <a:effectRef idx="0">
          <a:scrgbClr r="0" g="0" b="0"/>
        </a:effectRef>
        <a:fontRef idx="minor"/>
      </dsp:style>
      <dsp:txBody>
        <a:bodyPr lIns="76200" tIns="76200" rIns="76200" bIns="7620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228600" lvl="1" indent="-228600">
            <a:lnSpc>
              <a:spcPct val="100000"/>
            </a:lnSpc>
            <a:spcBef>
              <a:spcPct val="0"/>
            </a:spcBef>
            <a:spcAft>
              <a:spcPct val="15000"/>
            </a:spcAft>
            <a:buChar char="•"/>
          </a:pPr>
          <a:r>
            <a:rPr lang="en-GB" sz="2000" b="1" dirty="0">
              <a:solidFill>
                <a:schemeClr val="dk1"/>
              </a:solidFill>
            </a:rPr>
            <a:t>Products and/or services</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Development stage</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Concentration</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Value network</a:t>
          </a:r>
          <a:endParaRPr>
            <a:solidFill>
              <a:schemeClr val="dk1"/>
            </a:solidFill>
          </a:endParaRPr>
        </a:p>
      </dsp:txBody>
      <dsp:txXfrm>
        <a:off x="7302738" y="2059026"/>
        <a:ext cx="3932244" cy="1432460"/>
      </dsp:txXfrm>
    </dsp:sp>
    <dsp:sp modelId="{D9F4DBAC-4750-40FE-BF6A-C8B0179B87FE}">
      <dsp:nvSpPr>
        <dsp:cNvPr id="16" name="矩形 15"/>
        <dsp:cNvSpPr/>
      </dsp:nvSpPr>
      <dsp:spPr bwMode="white">
        <a:xfrm>
          <a:off x="7302738" y="3491486"/>
          <a:ext cx="3932244" cy="1432460"/>
        </a:xfrm>
        <a:prstGeom prst="rect">
          <a:avLst/>
        </a:prstGeom>
        <a:noFill/>
        <a:ln>
          <a:noFill/>
        </a:ln>
      </dsp:spPr>
      <dsp:style>
        <a:lnRef idx="2">
          <a:scrgbClr r="0" g="0" b="0"/>
        </a:lnRef>
        <a:fillRef idx="1">
          <a:scrgbClr r="0" g="0" b="0"/>
        </a:fillRef>
        <a:effectRef idx="0">
          <a:scrgbClr r="0" g="0" b="0"/>
        </a:effectRef>
        <a:fontRef idx="minor"/>
      </dsp:style>
      <dsp:txBody>
        <a:bodyPr lIns="76200" tIns="76200" rIns="76200" bIns="7620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228600" lvl="1" indent="-228600">
            <a:lnSpc>
              <a:spcPct val="100000"/>
            </a:lnSpc>
            <a:spcBef>
              <a:spcPct val="0"/>
            </a:spcBef>
            <a:spcAft>
              <a:spcPct val="15000"/>
            </a:spcAft>
            <a:buChar char="•"/>
          </a:pPr>
          <a:r>
            <a:rPr lang="en-GB" sz="2000" b="1" dirty="0">
              <a:solidFill>
                <a:schemeClr val="dk1"/>
              </a:solidFill>
            </a:rPr>
            <a:t>Market Segments</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Scope of activities</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Resource commitment</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Critical success factors</a:t>
          </a:r>
          <a:endParaRPr>
            <a:solidFill>
              <a:schemeClr val="dk1"/>
            </a:solidFill>
          </a:endParaRPr>
        </a:p>
      </dsp:txBody>
      <dsp:txXfrm>
        <a:off x="7302738" y="3491486"/>
        <a:ext cx="3932244" cy="1432460"/>
      </dsp:txXfrm>
    </dsp:sp>
    <dsp:sp modelId="{AAC66275-E769-4AA7-B262-5DC0DB804286}">
      <dsp:nvSpPr>
        <dsp:cNvPr id="17" name="矩形 16"/>
        <dsp:cNvSpPr/>
      </dsp:nvSpPr>
      <dsp:spPr bwMode="white">
        <a:xfrm>
          <a:off x="7302738" y="4923947"/>
          <a:ext cx="3932244" cy="1432460"/>
        </a:xfrm>
        <a:prstGeom prst="rect">
          <a:avLst/>
        </a:prstGeom>
        <a:noFill/>
        <a:ln>
          <a:noFill/>
        </a:ln>
      </dsp:spPr>
      <dsp:style>
        <a:lnRef idx="2">
          <a:scrgbClr r="0" g="0" b="0"/>
        </a:lnRef>
        <a:fillRef idx="1">
          <a:scrgbClr r="0" g="0" b="0"/>
        </a:fillRef>
        <a:effectRef idx="0">
          <a:scrgbClr r="0" g="0" b="0"/>
        </a:effectRef>
        <a:fontRef idx="minor"/>
      </dsp:style>
      <dsp:txBody>
        <a:bodyPr lIns="76200" tIns="76200" rIns="76200" bIns="7620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228600" lvl="1" indent="-228600">
            <a:lnSpc>
              <a:spcPct val="100000"/>
            </a:lnSpc>
            <a:spcBef>
              <a:spcPct val="0"/>
            </a:spcBef>
            <a:spcAft>
              <a:spcPct val="15000"/>
            </a:spcAft>
            <a:buChar char="•"/>
          </a:pPr>
          <a:r>
            <a:rPr lang="en-GB" sz="2000" b="1" dirty="0">
              <a:solidFill>
                <a:schemeClr val="dk1"/>
              </a:solidFill>
            </a:rPr>
            <a:t>Resources</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Capabilities</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Competencies</a:t>
          </a:r>
          <a:endParaRPr>
            <a:solidFill>
              <a:schemeClr val="dk1"/>
            </a:solidFill>
          </a:endParaRPr>
        </a:p>
      </dsp:txBody>
      <dsp:txXfrm>
        <a:off x="7302738" y="4923947"/>
        <a:ext cx="3932244" cy="1432460"/>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bkpt" val="bal"/>
          <dgm:param type="contDir" val="revDir"/>
          <dgm:param type="grDir" val="tL"/>
          <dgm:param type="flowDir" val="col"/>
        </dgm:alg>
      </dgm:if>
      <dgm:else name="Name3">
        <dgm:alg type="snake">
          <dgm:param type="bkpt" val="bal"/>
          <dgm:param type="contDir" val="revDir"/>
          <dgm:param type="grDir" val="tR"/>
          <dgm:param type="flowDir" val="co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Sty" val="noArr"/>
                <dgm:param type="endSty" val="noArr"/>
                <dgm:param type="begPts" val="auto auto tCtr"/>
                <dgm:param type="endPts" val="auto auto bCtr"/>
              </dgm:alg>
            </dgm:if>
            <dgm:else name="Name9">
              <dgm:alg type="conn">
                <dgm:param type="srcNode" val="dummyConnPt"/>
                <dgm:param type="dstNode" val="dummyConnPt"/>
                <dgm:param type="begSty" val="noArr"/>
                <dgm:param type="endSty" val="noArr"/>
                <dgm:param type="begPts" val="auto auto tCtr"/>
                <dgm:param type="endPts" val="auto auto bCt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A33356-639E-F44D-97F6-77E05DC3366D}"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2C36F0-DD85-C04E-8FF4-5C424DEF99CD}"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08A5F1-FC73-4832-98BA-D0BD25E5A626}" type="datetimeFigureOut">
              <a:rPr lang="en-GB" smtClean="0"/>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BB3ABF-D706-4959-ACF4-B467BEA00A52}" type="slidenum">
              <a:rPr lang="en-GB" smtClean="0"/>
            </a:fld>
            <a:endParaRPr lang="en-GB"/>
          </a:p>
        </p:txBody>
      </p:sp>
    </p:spTree>
  </p:cSld>
  <p:clrMap bg1="lt1" tx1="dk1" bg2="lt2" tx2="dk2" accent1="accent1" accent2="accent2" accent3="accent3" accent4="accent4" accent5="accent5" accent6="accent6" hlink="hlink" folHlink="folHlink"/>
  <p:notesStyle>
    <a:lvl1pPr marL="0" algn="l" defTabSz="1626870" rtl="0" eaLnBrk="1" latinLnBrk="0" hangingPunct="1">
      <a:defRPr sz="2135" kern="1200">
        <a:solidFill>
          <a:schemeClr val="tx1"/>
        </a:solidFill>
        <a:latin typeface="+mn-lt"/>
        <a:ea typeface="+mn-ea"/>
        <a:cs typeface="+mn-cs"/>
      </a:defRPr>
    </a:lvl1pPr>
    <a:lvl2pPr marL="813435" algn="l" defTabSz="1626870" rtl="0" eaLnBrk="1" latinLnBrk="0" hangingPunct="1">
      <a:defRPr sz="2135" kern="1200">
        <a:solidFill>
          <a:schemeClr val="tx1"/>
        </a:solidFill>
        <a:latin typeface="+mn-lt"/>
        <a:ea typeface="+mn-ea"/>
        <a:cs typeface="+mn-cs"/>
      </a:defRPr>
    </a:lvl2pPr>
    <a:lvl3pPr marL="1626870" algn="l" defTabSz="1626870" rtl="0" eaLnBrk="1" latinLnBrk="0" hangingPunct="1">
      <a:defRPr sz="2135" kern="1200">
        <a:solidFill>
          <a:schemeClr val="tx1"/>
        </a:solidFill>
        <a:latin typeface="+mn-lt"/>
        <a:ea typeface="+mn-ea"/>
        <a:cs typeface="+mn-cs"/>
      </a:defRPr>
    </a:lvl3pPr>
    <a:lvl4pPr marL="2440305" algn="l" defTabSz="1626870" rtl="0" eaLnBrk="1" latinLnBrk="0" hangingPunct="1">
      <a:defRPr sz="2135" kern="1200">
        <a:solidFill>
          <a:schemeClr val="tx1"/>
        </a:solidFill>
        <a:latin typeface="+mn-lt"/>
        <a:ea typeface="+mn-ea"/>
        <a:cs typeface="+mn-cs"/>
      </a:defRPr>
    </a:lvl4pPr>
    <a:lvl5pPr marL="3253740" algn="l" defTabSz="1626870" rtl="0" eaLnBrk="1" latinLnBrk="0" hangingPunct="1">
      <a:defRPr sz="2135" kern="1200">
        <a:solidFill>
          <a:schemeClr val="tx1"/>
        </a:solidFill>
        <a:latin typeface="+mn-lt"/>
        <a:ea typeface="+mn-ea"/>
        <a:cs typeface="+mn-cs"/>
      </a:defRPr>
    </a:lvl5pPr>
    <a:lvl6pPr marL="4066540" algn="l" defTabSz="1626870" rtl="0" eaLnBrk="1" latinLnBrk="0" hangingPunct="1">
      <a:defRPr sz="2135" kern="1200">
        <a:solidFill>
          <a:schemeClr val="tx1"/>
        </a:solidFill>
        <a:latin typeface="+mn-lt"/>
        <a:ea typeface="+mn-ea"/>
        <a:cs typeface="+mn-cs"/>
      </a:defRPr>
    </a:lvl6pPr>
    <a:lvl7pPr marL="4879975" algn="l" defTabSz="1626870" rtl="0" eaLnBrk="1" latinLnBrk="0" hangingPunct="1">
      <a:defRPr sz="2135" kern="1200">
        <a:solidFill>
          <a:schemeClr val="tx1"/>
        </a:solidFill>
        <a:latin typeface="+mn-lt"/>
        <a:ea typeface="+mn-ea"/>
        <a:cs typeface="+mn-cs"/>
      </a:defRPr>
    </a:lvl7pPr>
    <a:lvl8pPr marL="5693410" algn="l" defTabSz="1626870" rtl="0" eaLnBrk="1" latinLnBrk="0" hangingPunct="1">
      <a:defRPr sz="2135" kern="1200">
        <a:solidFill>
          <a:schemeClr val="tx1"/>
        </a:solidFill>
        <a:latin typeface="+mn-lt"/>
        <a:ea typeface="+mn-ea"/>
        <a:cs typeface="+mn-cs"/>
      </a:defRPr>
    </a:lvl8pPr>
    <a:lvl9pPr marL="6506845" algn="l" defTabSz="1626870" rtl="0" eaLnBrk="1" latinLnBrk="0" hangingPunct="1">
      <a:defRPr sz="213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will look at competitors in a later topic.</a:t>
            </a:r>
            <a:endParaRPr lang="en-GB" dirty="0"/>
          </a:p>
        </p:txBody>
      </p:sp>
      <p:sp>
        <p:nvSpPr>
          <p:cNvPr id="4" name="Slide Number Placeholder 3"/>
          <p:cNvSpPr>
            <a:spLocks noGrp="1"/>
          </p:cNvSpPr>
          <p:nvPr>
            <p:ph type="sldNum" sz="quarter" idx="10"/>
          </p:nvPr>
        </p:nvSpPr>
        <p:spPr/>
        <p:txBody>
          <a:bodyPr/>
          <a:lstStyle/>
          <a:p>
            <a:fld id="{61F9F7A4-513B-4D97-8605-8F84188366A8}" type="slidenum">
              <a:rPr lang="en-GB" smtClean="0"/>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1F9F7A4-513B-4D97-8605-8F84188366A8}" type="slidenum">
              <a:rPr lang="en-GB" smtClean="0"/>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Content basic white">
    <p:bg>
      <p:bgPr>
        <a:solidFill>
          <a:srgbClr val="B6D3F0"/>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001596" y="1068033"/>
            <a:ext cx="16284808"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1001596" y="1928923"/>
            <a:ext cx="16284808" cy="6439825"/>
          </a:xfrm>
        </p:spPr>
        <p:txBody>
          <a:bodyPr>
            <a:normAutofit/>
          </a:bodyPr>
          <a:lstStyle>
            <a:lvl1pPr marL="457200" marR="0" indent="-457200" algn="l" rtl="0">
              <a:lnSpc>
                <a:spcPct val="100000"/>
              </a:lnSpc>
              <a:spcBef>
                <a:spcPts val="0"/>
              </a:spcBef>
              <a:buClr>
                <a:srgbClr val="272727"/>
              </a:buClr>
              <a:buSzPct val="100000"/>
              <a:buFont typeface="Arial" panose="020B0604020202020204" pitchFamily="34" charset="0"/>
              <a:buChar char="•"/>
              <a:defRPr sz="3000" baseline="0">
                <a:solidFill>
                  <a:schemeClr val="tx1"/>
                </a:solidFill>
                <a:latin typeface="Arial" panose="020B0604020202020204" pitchFamily="34" charset="0"/>
              </a:defRPr>
            </a:lvl1pPr>
            <a:lvl2pPr marL="685800" indent="0" algn="ctr">
              <a:buNone/>
              <a:defRPr sz="3000"/>
            </a:lvl2pPr>
            <a:lvl3pPr marL="1371600" indent="0" algn="ctr">
              <a:buNone/>
              <a:defRPr sz="2700"/>
            </a:lvl3pPr>
            <a:lvl4pPr marL="2058035" indent="0" algn="ctr">
              <a:buNone/>
              <a:defRPr sz="2400"/>
            </a:lvl4pPr>
            <a:lvl5pPr marL="2743835" indent="0" algn="ctr">
              <a:buNone/>
              <a:defRPr sz="2400"/>
            </a:lvl5pPr>
            <a:lvl6pPr marL="3429635" indent="0" algn="ctr">
              <a:buNone/>
              <a:defRPr sz="2400"/>
            </a:lvl6pPr>
            <a:lvl7pPr marL="4115435" indent="0" algn="ctr">
              <a:buNone/>
              <a:defRPr sz="2400"/>
            </a:lvl7pPr>
            <a:lvl8pPr marL="4801235" indent="0" algn="ctr">
              <a:buNone/>
              <a:defRPr sz="2400"/>
            </a:lvl8pPr>
            <a:lvl9pPr marL="5487035" indent="0" algn="ctr">
              <a:buNone/>
              <a:defRPr sz="24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r>
              <a:rPr lang="en-GB" dirty="0"/>
              <a:t> </a:t>
            </a:r>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picture white">
    <p:bg>
      <p:bgPr>
        <a:solidFill>
          <a:srgbClr val="B6D3F0"/>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28380" y="993419"/>
            <a:ext cx="16425342" cy="593571"/>
          </a:xfrm>
          <a:prstGeom prst="rect">
            <a:avLst/>
          </a:prstGeom>
        </p:spPr>
        <p:txBody>
          <a:bodyPr anchor="b">
            <a:normAutofit/>
          </a:bodyPr>
          <a:lstStyle>
            <a:lvl1pPr>
              <a:defRPr sz="3000" b="1" baseline="0">
                <a:latin typeface="Arial" panose="020B0604020202020204" pitchFamily="34" charset="0"/>
                <a:cs typeface="Arial" panose="020B0604020202020204" pitchFamily="34" charset="0"/>
              </a:defRPr>
            </a:lvl1pPr>
          </a:lstStyle>
          <a:p>
            <a:r>
              <a:rPr lang="en-US" dirty="0"/>
              <a:t>Slide title</a:t>
            </a:r>
            <a:endParaRPr lang="en-GB" dirty="0"/>
          </a:p>
        </p:txBody>
      </p:sp>
      <p:sp>
        <p:nvSpPr>
          <p:cNvPr id="6" name="Picture Placeholder 2"/>
          <p:cNvSpPr>
            <a:spLocks noGrp="1"/>
          </p:cNvSpPr>
          <p:nvPr>
            <p:ph type="pic" idx="1"/>
          </p:nvPr>
        </p:nvSpPr>
        <p:spPr>
          <a:xfrm>
            <a:off x="8140646" y="2158610"/>
            <a:ext cx="9213076" cy="5242843"/>
          </a:xfrm>
          <a:prstGeom prst="rect">
            <a:avLst/>
          </a:prstGeom>
        </p:spPr>
        <p:txBody>
          <a:bodyPr/>
          <a:lstStyle>
            <a:lvl1pPr marL="0" indent="0">
              <a:buNone/>
              <a:defRPr sz="4800">
                <a:latin typeface="Arial" panose="020B0604020202020204" pitchFamily="34" charset="0"/>
                <a:cs typeface="Arial" panose="020B0604020202020204" pitchFamily="34" charset="0"/>
              </a:defRPr>
            </a:lvl1pPr>
            <a:lvl2pPr marL="685800" indent="0">
              <a:buNone/>
              <a:defRPr sz="4200"/>
            </a:lvl2pPr>
            <a:lvl3pPr marL="1371600" indent="0">
              <a:buNone/>
              <a:defRPr sz="3600"/>
            </a:lvl3pPr>
            <a:lvl4pPr marL="2058035" indent="0">
              <a:buNone/>
              <a:defRPr sz="3000"/>
            </a:lvl4pPr>
            <a:lvl5pPr marL="2743835" indent="0">
              <a:buNone/>
              <a:defRPr sz="3000"/>
            </a:lvl5pPr>
            <a:lvl6pPr marL="3429635" indent="0">
              <a:buNone/>
              <a:defRPr sz="3000"/>
            </a:lvl6pPr>
            <a:lvl7pPr marL="4115435" indent="0">
              <a:buNone/>
              <a:defRPr sz="3000"/>
            </a:lvl7pPr>
            <a:lvl8pPr marL="4801235" indent="0">
              <a:buNone/>
              <a:defRPr sz="3000"/>
            </a:lvl8pPr>
            <a:lvl9pPr marL="5487035" indent="0">
              <a:buNone/>
              <a:defRPr sz="3000"/>
            </a:lvl9pPr>
          </a:lstStyle>
          <a:p>
            <a:endParaRPr lang="en-GB" dirty="0"/>
          </a:p>
        </p:txBody>
      </p:sp>
      <p:sp>
        <p:nvSpPr>
          <p:cNvPr id="7" name="Text Placeholder 3"/>
          <p:cNvSpPr>
            <a:spLocks noGrp="1"/>
          </p:cNvSpPr>
          <p:nvPr>
            <p:ph type="body" sz="half" idx="2" hasCustomPrompt="1"/>
          </p:nvPr>
        </p:nvSpPr>
        <p:spPr>
          <a:xfrm>
            <a:off x="928381" y="2158610"/>
            <a:ext cx="6764506" cy="6170381"/>
          </a:xfrm>
          <a:prstGeom prst="rect">
            <a:avLst/>
          </a:prstGeom>
        </p:spPr>
        <p:txBody>
          <a:bodyPr/>
          <a:lstStyle>
            <a:lvl1pPr marL="0" marR="0" indent="0" algn="l" defTabSz="923925" rtl="0" eaLnBrk="1" fontAlgn="auto" latinLnBrk="0" hangingPunct="1">
              <a:lnSpc>
                <a:spcPct val="100000"/>
              </a:lnSpc>
              <a:spcBef>
                <a:spcPts val="0"/>
              </a:spcBef>
              <a:spcAft>
                <a:spcPts val="0"/>
              </a:spcAft>
              <a:buClrTx/>
              <a:buSzTx/>
              <a:buFontTx/>
              <a:buNone/>
              <a:defRPr sz="3000" baseline="0">
                <a:latin typeface="Arial" panose="020B0604020202020204" pitchFamily="34" charset="0"/>
                <a:cs typeface="Arial" panose="020B0604020202020204" pitchFamily="34" charset="0"/>
              </a:defRPr>
            </a:lvl1pPr>
            <a:lvl2pPr marL="685800" indent="0">
              <a:buNone/>
              <a:defRPr sz="2100"/>
            </a:lvl2pPr>
            <a:lvl3pPr marL="1371600" indent="0">
              <a:buNone/>
              <a:defRPr sz="1800"/>
            </a:lvl3pPr>
            <a:lvl4pPr marL="2058035" indent="0">
              <a:buNone/>
              <a:defRPr sz="1500"/>
            </a:lvl4pPr>
            <a:lvl5pPr marL="2743835" indent="0">
              <a:buNone/>
              <a:defRPr sz="1500"/>
            </a:lvl5pPr>
            <a:lvl6pPr marL="3429635" indent="0">
              <a:buNone/>
              <a:defRPr sz="1500"/>
            </a:lvl6pPr>
            <a:lvl7pPr marL="4115435" indent="0">
              <a:buNone/>
              <a:defRPr sz="1500"/>
            </a:lvl7pPr>
            <a:lvl8pPr marL="4801235" indent="0">
              <a:buNone/>
              <a:defRPr sz="1500"/>
            </a:lvl8pPr>
            <a:lvl9pPr marL="5487035" indent="0">
              <a:buNone/>
              <a:defRPr sz="1500"/>
            </a:lvl9pPr>
          </a:lstStyle>
          <a:p>
            <a:pPr marL="0" marR="0" indent="0" algn="l" defTabSz="914400" rtl="0" eaLnBrk="1" fontAlgn="auto" latinLnBrk="0" hangingPunct="1">
              <a:lnSpc>
                <a:spcPct val="100000"/>
              </a:lnSpc>
              <a:spcBef>
                <a:spcPts val="0"/>
              </a:spcBef>
              <a:spcAft>
                <a:spcPts val="0"/>
              </a:spcAft>
              <a:buClrTx/>
              <a:buSzTx/>
              <a:buFontTx/>
              <a:buNone/>
              <a:defRPr/>
            </a:pPr>
            <a:r>
              <a:rPr lang="en-US" sz="3000" b="0" dirty="0">
                <a:solidFill>
                  <a:schemeClr val="tx1"/>
                </a:solidFill>
                <a:ea typeface="+mn-ea"/>
                <a:sym typeface="Arial" panose="020B0604020202020204"/>
              </a:rPr>
              <a:t>“This is a slide that</a:t>
            </a:r>
            <a:r>
              <a:rPr lang="en-US" sz="3000" b="0" baseline="0" dirty="0">
                <a:solidFill>
                  <a:schemeClr val="tx1"/>
                </a:solidFill>
                <a:ea typeface="+mn-ea"/>
                <a:sym typeface="Arial" panose="020B0604020202020204"/>
              </a:rPr>
              <a:t> shows an image alongside a quote.” </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r>
              <a:rPr lang="en-US" sz="3000" b="0" baseline="0" dirty="0">
                <a:solidFill>
                  <a:schemeClr val="tx1"/>
                </a:solidFill>
                <a:ea typeface="+mn-ea"/>
                <a:sym typeface="Arial" panose="020B0604020202020204"/>
              </a:rPr>
              <a:t>Alter this text and the picture, as required. You can change the shape but please don’t use borders, shadows or reflections.</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1" baseline="0" dirty="0">
              <a:solidFill>
                <a:schemeClr val="tx1"/>
              </a:solidFill>
              <a:ea typeface="+mn-ea"/>
              <a:sym typeface="Arial" panose="020B0604020202020204"/>
            </a:endParaRPr>
          </a:p>
          <a:p>
            <a:pPr lvl="0"/>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 picture white">
    <p:bg>
      <p:bgPr>
        <a:solidFill>
          <a:srgbClr val="FFE2C3"/>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030720" y="1033176"/>
            <a:ext cx="16226559" cy="593571"/>
          </a:xfrm>
          <a:prstGeom prst="rect">
            <a:avLst/>
          </a:prstGeom>
        </p:spPr>
        <p:txBody>
          <a:bodyPr anchor="b">
            <a:normAutofit/>
          </a:bodyPr>
          <a:lstStyle>
            <a:lvl1pPr>
              <a:defRPr sz="3000" b="1" baseline="0">
                <a:latin typeface="Arial" panose="020B0604020202020204" pitchFamily="34" charset="0"/>
                <a:cs typeface="Arial" panose="020B0604020202020204" pitchFamily="34" charset="0"/>
              </a:defRPr>
            </a:lvl1pPr>
          </a:lstStyle>
          <a:p>
            <a:r>
              <a:rPr lang="en-US" dirty="0"/>
              <a:t>Slide title</a:t>
            </a:r>
            <a:endParaRPr lang="en-GB" dirty="0"/>
          </a:p>
        </p:txBody>
      </p:sp>
      <p:sp>
        <p:nvSpPr>
          <p:cNvPr id="7" name="Text Placeholder 3"/>
          <p:cNvSpPr>
            <a:spLocks noGrp="1"/>
          </p:cNvSpPr>
          <p:nvPr>
            <p:ph type="body" sz="half" idx="2" hasCustomPrompt="1"/>
          </p:nvPr>
        </p:nvSpPr>
        <p:spPr>
          <a:xfrm>
            <a:off x="1030722" y="2198368"/>
            <a:ext cx="6923532" cy="6130623"/>
          </a:xfrm>
          <a:prstGeom prst="rect">
            <a:avLst/>
          </a:prstGeom>
        </p:spPr>
        <p:txBody>
          <a:bodyPr/>
          <a:lstStyle>
            <a:lvl1pPr marL="0" marR="0" indent="0" algn="l" defTabSz="923925" rtl="0" eaLnBrk="1" fontAlgn="auto" latinLnBrk="0" hangingPunct="1">
              <a:lnSpc>
                <a:spcPct val="100000"/>
              </a:lnSpc>
              <a:spcBef>
                <a:spcPts val="0"/>
              </a:spcBef>
              <a:spcAft>
                <a:spcPts val="0"/>
              </a:spcAft>
              <a:buClrTx/>
              <a:buSzTx/>
              <a:buFontTx/>
              <a:buNone/>
              <a:defRPr sz="3000" baseline="0">
                <a:latin typeface="Arial" panose="020B0604020202020204" pitchFamily="34" charset="0"/>
                <a:cs typeface="Arial" panose="020B0604020202020204" pitchFamily="34" charset="0"/>
              </a:defRPr>
            </a:lvl1pPr>
            <a:lvl2pPr marL="685800" indent="0">
              <a:buNone/>
              <a:defRPr sz="2100"/>
            </a:lvl2pPr>
            <a:lvl3pPr marL="1371600" indent="0">
              <a:buNone/>
              <a:defRPr sz="1800"/>
            </a:lvl3pPr>
            <a:lvl4pPr marL="2058035" indent="0">
              <a:buNone/>
              <a:defRPr sz="1500"/>
            </a:lvl4pPr>
            <a:lvl5pPr marL="2743835" indent="0">
              <a:buNone/>
              <a:defRPr sz="1500"/>
            </a:lvl5pPr>
            <a:lvl6pPr marL="3429635" indent="0">
              <a:buNone/>
              <a:defRPr sz="1500"/>
            </a:lvl6pPr>
            <a:lvl7pPr marL="4115435" indent="0">
              <a:buNone/>
              <a:defRPr sz="1500"/>
            </a:lvl7pPr>
            <a:lvl8pPr marL="4801235" indent="0">
              <a:buNone/>
              <a:defRPr sz="1500"/>
            </a:lvl8pPr>
            <a:lvl9pPr marL="5487035" indent="0">
              <a:buNone/>
              <a:defRPr sz="1500"/>
            </a:lvl9pPr>
          </a:lstStyle>
          <a:p>
            <a:pPr marL="0" marR="0" indent="0" algn="l" defTabSz="914400" rtl="0" eaLnBrk="1" fontAlgn="auto" latinLnBrk="0" hangingPunct="1">
              <a:lnSpc>
                <a:spcPct val="100000"/>
              </a:lnSpc>
              <a:spcBef>
                <a:spcPts val="0"/>
              </a:spcBef>
              <a:spcAft>
                <a:spcPts val="0"/>
              </a:spcAft>
              <a:buClrTx/>
              <a:buSzTx/>
              <a:buFontTx/>
              <a:buNone/>
              <a:defRPr/>
            </a:pPr>
            <a:r>
              <a:rPr lang="en-US" sz="3000" b="0" dirty="0">
                <a:solidFill>
                  <a:schemeClr val="tx1"/>
                </a:solidFill>
                <a:ea typeface="+mn-ea"/>
                <a:sym typeface="Arial" panose="020B0604020202020204"/>
              </a:rPr>
              <a:t>“This is a slide that</a:t>
            </a:r>
            <a:r>
              <a:rPr lang="en-US" sz="3000" b="0" baseline="0" dirty="0">
                <a:solidFill>
                  <a:schemeClr val="tx1"/>
                </a:solidFill>
                <a:ea typeface="+mn-ea"/>
                <a:sym typeface="Arial" panose="020B0604020202020204"/>
              </a:rPr>
              <a:t> shows an image alongside a quote.” </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r>
              <a:rPr lang="en-US" sz="3000" b="0" baseline="0" dirty="0">
                <a:solidFill>
                  <a:schemeClr val="tx1"/>
                </a:solidFill>
                <a:ea typeface="+mn-ea"/>
                <a:sym typeface="Arial" panose="020B0604020202020204"/>
              </a:rPr>
              <a:t>Alter this text and the picture, as required. You can change the shape but please don’t use borders, shadows or reflections.</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1" baseline="0" dirty="0">
              <a:solidFill>
                <a:schemeClr val="tx1"/>
              </a:solidFill>
              <a:ea typeface="+mn-ea"/>
              <a:sym typeface="Arial" panose="020B0604020202020204"/>
            </a:endParaRPr>
          </a:p>
          <a:p>
            <a:pPr lvl="0"/>
            <a:endParaRPr lang="en-US" dirty="0"/>
          </a:p>
        </p:txBody>
      </p:sp>
      <p:sp>
        <p:nvSpPr>
          <p:cNvPr id="16" name="Picture Placeholder 2"/>
          <p:cNvSpPr>
            <a:spLocks noGrp="1"/>
          </p:cNvSpPr>
          <p:nvPr>
            <p:ph type="pic" idx="1"/>
          </p:nvPr>
        </p:nvSpPr>
        <p:spPr>
          <a:xfrm>
            <a:off x="8140646" y="2158610"/>
            <a:ext cx="9213076" cy="5242843"/>
          </a:xfrm>
          <a:prstGeom prst="rect">
            <a:avLst/>
          </a:prstGeom>
        </p:spPr>
        <p:txBody>
          <a:bodyPr/>
          <a:lstStyle>
            <a:lvl1pPr marL="0" indent="0">
              <a:buNone/>
              <a:defRPr sz="4800">
                <a:latin typeface="Arial" panose="020B0604020202020204" pitchFamily="34" charset="0"/>
                <a:cs typeface="Arial" panose="020B0604020202020204" pitchFamily="34" charset="0"/>
              </a:defRPr>
            </a:lvl1pPr>
            <a:lvl2pPr marL="685800" indent="0">
              <a:buNone/>
              <a:defRPr sz="4200"/>
            </a:lvl2pPr>
            <a:lvl3pPr marL="1371600" indent="0">
              <a:buNone/>
              <a:defRPr sz="3600"/>
            </a:lvl3pPr>
            <a:lvl4pPr marL="2058035" indent="0">
              <a:buNone/>
              <a:defRPr sz="3000"/>
            </a:lvl4pPr>
            <a:lvl5pPr marL="2743835" indent="0">
              <a:buNone/>
              <a:defRPr sz="3000"/>
            </a:lvl5pPr>
            <a:lvl6pPr marL="3429635" indent="0">
              <a:buNone/>
              <a:defRPr sz="3000"/>
            </a:lvl6pPr>
            <a:lvl7pPr marL="4115435" indent="0">
              <a:buNone/>
              <a:defRPr sz="3000"/>
            </a:lvl7pPr>
            <a:lvl8pPr marL="4801235" indent="0">
              <a:buNone/>
              <a:defRPr sz="3000"/>
            </a:lvl8pPr>
            <a:lvl9pPr marL="5487035" indent="0">
              <a:buNone/>
              <a:defRPr sz="3000"/>
            </a:lvl9pPr>
          </a:lstStyle>
          <a:p>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ontent picture white">
    <p:bg>
      <p:bgPr>
        <a:solidFill>
          <a:srgbClr val="FEF2BE"/>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51207" y="953663"/>
            <a:ext cx="16385585" cy="593571"/>
          </a:xfrm>
          <a:prstGeom prst="rect">
            <a:avLst/>
          </a:prstGeom>
        </p:spPr>
        <p:txBody>
          <a:bodyPr anchor="b">
            <a:normAutofit/>
          </a:bodyPr>
          <a:lstStyle>
            <a:lvl1pPr>
              <a:defRPr sz="3000" b="1" baseline="0">
                <a:latin typeface="Arial" panose="020B0604020202020204" pitchFamily="34" charset="0"/>
                <a:cs typeface="Arial" panose="020B0604020202020204" pitchFamily="34" charset="0"/>
              </a:defRPr>
            </a:lvl1pPr>
          </a:lstStyle>
          <a:p>
            <a:r>
              <a:rPr lang="en-US" dirty="0"/>
              <a:t>Slide title</a:t>
            </a:r>
            <a:endParaRPr lang="en-GB" dirty="0"/>
          </a:p>
        </p:txBody>
      </p:sp>
      <p:sp>
        <p:nvSpPr>
          <p:cNvPr id="6" name="Picture Placeholder 2"/>
          <p:cNvSpPr>
            <a:spLocks noGrp="1"/>
          </p:cNvSpPr>
          <p:nvPr>
            <p:ph type="pic" idx="1"/>
          </p:nvPr>
        </p:nvSpPr>
        <p:spPr>
          <a:xfrm>
            <a:off x="8447667" y="2118854"/>
            <a:ext cx="8815510" cy="5242843"/>
          </a:xfrm>
          <a:prstGeom prst="rect">
            <a:avLst/>
          </a:prstGeom>
        </p:spPr>
        <p:txBody>
          <a:bodyPr/>
          <a:lstStyle>
            <a:lvl1pPr marL="0" indent="0">
              <a:buNone/>
              <a:defRPr sz="4800">
                <a:latin typeface="Arial" panose="020B0604020202020204" pitchFamily="34" charset="0"/>
                <a:cs typeface="Arial" panose="020B0604020202020204" pitchFamily="34" charset="0"/>
              </a:defRPr>
            </a:lvl1pPr>
            <a:lvl2pPr marL="685800" indent="0">
              <a:buNone/>
              <a:defRPr sz="4200"/>
            </a:lvl2pPr>
            <a:lvl3pPr marL="1371600" indent="0">
              <a:buNone/>
              <a:defRPr sz="3600"/>
            </a:lvl3pPr>
            <a:lvl4pPr marL="2058035" indent="0">
              <a:buNone/>
              <a:defRPr sz="3000"/>
            </a:lvl4pPr>
            <a:lvl5pPr marL="2743835" indent="0">
              <a:buNone/>
              <a:defRPr sz="3000"/>
            </a:lvl5pPr>
            <a:lvl6pPr marL="3429635" indent="0">
              <a:buNone/>
              <a:defRPr sz="3000"/>
            </a:lvl6pPr>
            <a:lvl7pPr marL="4115435" indent="0">
              <a:buNone/>
              <a:defRPr sz="3000"/>
            </a:lvl7pPr>
            <a:lvl8pPr marL="4801235" indent="0">
              <a:buNone/>
              <a:defRPr sz="3000"/>
            </a:lvl8pPr>
            <a:lvl9pPr marL="5487035" indent="0">
              <a:buNone/>
              <a:defRPr sz="3000"/>
            </a:lvl9pPr>
          </a:lstStyle>
          <a:p>
            <a:endParaRPr lang="en-GB" dirty="0"/>
          </a:p>
        </p:txBody>
      </p:sp>
      <p:sp>
        <p:nvSpPr>
          <p:cNvPr id="7" name="Text Placeholder 3"/>
          <p:cNvSpPr>
            <a:spLocks noGrp="1"/>
          </p:cNvSpPr>
          <p:nvPr>
            <p:ph type="body" sz="half" idx="2" hasCustomPrompt="1"/>
          </p:nvPr>
        </p:nvSpPr>
        <p:spPr>
          <a:xfrm>
            <a:off x="951209" y="2118855"/>
            <a:ext cx="7082558" cy="6249894"/>
          </a:xfrm>
          <a:prstGeom prst="rect">
            <a:avLst/>
          </a:prstGeom>
        </p:spPr>
        <p:txBody>
          <a:bodyPr/>
          <a:lstStyle>
            <a:lvl1pPr marL="457200" marR="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lvl1pPr>
            <a:lvl2pPr marL="685800" indent="0">
              <a:buNone/>
              <a:defRPr sz="2100"/>
            </a:lvl2pPr>
            <a:lvl3pPr marL="1371600" indent="0">
              <a:buNone/>
              <a:defRPr sz="1800"/>
            </a:lvl3pPr>
            <a:lvl4pPr marL="2058035" indent="0">
              <a:buNone/>
              <a:defRPr sz="1500"/>
            </a:lvl4pPr>
            <a:lvl5pPr marL="2743835" indent="0">
              <a:buNone/>
              <a:defRPr sz="1500"/>
            </a:lvl5pPr>
            <a:lvl6pPr marL="3429635" indent="0">
              <a:buNone/>
              <a:defRPr sz="1500"/>
            </a:lvl6pPr>
            <a:lvl7pPr marL="4115435" indent="0">
              <a:buNone/>
              <a:defRPr sz="1500"/>
            </a:lvl7pPr>
            <a:lvl8pPr marL="4801235" indent="0">
              <a:buNone/>
              <a:defRPr sz="1500"/>
            </a:lvl8pPr>
            <a:lvl9pPr marL="5487035" indent="0">
              <a:buNone/>
              <a:defRPr sz="1500"/>
            </a:lvl9pPr>
          </a:lstStyle>
          <a:p>
            <a:pPr marL="0" marR="0" indent="0" algn="l" defTabSz="914400" rtl="0" eaLnBrk="1" fontAlgn="auto" latinLnBrk="0" hangingPunct="1">
              <a:lnSpc>
                <a:spcPct val="100000"/>
              </a:lnSpc>
              <a:spcBef>
                <a:spcPts val="0"/>
              </a:spcBef>
              <a:spcAft>
                <a:spcPts val="0"/>
              </a:spcAft>
              <a:buClrTx/>
              <a:buSzTx/>
              <a:buFontTx/>
              <a:buNone/>
              <a:defRPr/>
            </a:pPr>
            <a:r>
              <a:rPr lang="en-US" sz="3000" b="0" dirty="0">
                <a:solidFill>
                  <a:schemeClr val="tx1"/>
                </a:solidFill>
                <a:ea typeface="+mn-ea"/>
                <a:sym typeface="Arial" panose="020B0604020202020204"/>
              </a:rPr>
              <a:t>“This is a slide that</a:t>
            </a:r>
            <a:r>
              <a:rPr lang="en-US" sz="3000" b="0" baseline="0" dirty="0">
                <a:solidFill>
                  <a:schemeClr val="tx1"/>
                </a:solidFill>
                <a:ea typeface="+mn-ea"/>
                <a:sym typeface="Arial" panose="020B0604020202020204"/>
              </a:rPr>
              <a:t> shows an image alongside a quote.” </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r>
              <a:rPr lang="en-US" sz="3000" b="0" baseline="0" dirty="0">
                <a:solidFill>
                  <a:schemeClr val="tx1"/>
                </a:solidFill>
                <a:ea typeface="+mn-ea"/>
                <a:sym typeface="Arial" panose="020B0604020202020204"/>
              </a:rPr>
              <a:t>Alter this text and the picture, as required. You can change the shape but please don’t use borders, shadows or reflections.</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1" baseline="0" dirty="0">
              <a:solidFill>
                <a:schemeClr val="tx1"/>
              </a:solidFill>
              <a:ea typeface="+mn-ea"/>
              <a:sym typeface="Arial" panose="020B0604020202020204"/>
            </a:endParaRPr>
          </a:p>
          <a:p>
            <a:pPr lvl="0"/>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End white">
    <p:bg>
      <p:bgPr>
        <a:solidFill>
          <a:srgbClr val="B6D3F0"/>
        </a:solidFill>
        <a:effectLst/>
      </p:bgPr>
    </p:bg>
    <p:spTree>
      <p:nvGrpSpPr>
        <p:cNvPr id="1" name=""/>
        <p:cNvGrpSpPr/>
        <p:nvPr/>
      </p:nvGrpSpPr>
      <p:grpSpPr>
        <a:xfrm>
          <a:off x="0" y="0"/>
          <a:ext cx="0" cy="0"/>
          <a:chOff x="0" y="0"/>
          <a:chExt cx="0" cy="0"/>
        </a:xfrm>
      </p:grpSpPr>
      <p:sp>
        <p:nvSpPr>
          <p:cNvPr id="34" name="Title 1"/>
          <p:cNvSpPr>
            <a:spLocks noGrp="1"/>
          </p:cNvSpPr>
          <p:nvPr>
            <p:ph type="title" hasCustomPrompt="1"/>
          </p:nvPr>
        </p:nvSpPr>
        <p:spPr>
          <a:xfrm>
            <a:off x="980375" y="4557148"/>
            <a:ext cx="15773400" cy="1988651"/>
          </a:xfrm>
          <a:prstGeom prst="rect">
            <a:avLst/>
          </a:prstGeom>
          <a:noFill/>
        </p:spPr>
        <p:txBody>
          <a:bodyPr>
            <a:normAutofit/>
          </a:bodyPr>
          <a:lstStyle>
            <a:lvl1pPr>
              <a:defRPr sz="6600" b="1" baseline="0">
                <a:solidFill>
                  <a:schemeClr val="tx1"/>
                </a:solidFill>
                <a:latin typeface="Arial" panose="020B0604020202020204" pitchFamily="34" charset="0"/>
                <a:cs typeface="Arial" panose="020B0604020202020204" pitchFamily="34" charset="0"/>
              </a:defRPr>
            </a:lvl1pPr>
          </a:lstStyle>
          <a:p>
            <a:r>
              <a:rPr lang="en-GB" dirty="0"/>
              <a:t>Thank you for listening...</a:t>
            </a:r>
            <a:endParaRPr lang="en-GB"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End white">
    <p:bg>
      <p:bgPr>
        <a:solidFill>
          <a:srgbClr val="FFE2C3"/>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980375" y="4557148"/>
            <a:ext cx="15773400" cy="1988651"/>
          </a:xfrm>
          <a:prstGeom prst="rect">
            <a:avLst/>
          </a:prstGeom>
          <a:noFill/>
        </p:spPr>
        <p:txBody>
          <a:bodyPr>
            <a:normAutofit/>
          </a:bodyPr>
          <a:lstStyle>
            <a:lvl1pPr>
              <a:defRPr sz="6600" b="1" baseline="0">
                <a:solidFill>
                  <a:schemeClr val="tx1"/>
                </a:solidFill>
                <a:latin typeface="Arial" panose="020B0604020202020204" pitchFamily="34" charset="0"/>
                <a:cs typeface="Arial" panose="020B0604020202020204" pitchFamily="34" charset="0"/>
              </a:defRPr>
            </a:lvl1pPr>
          </a:lstStyle>
          <a:p>
            <a:r>
              <a:rPr lang="en-GB" dirty="0"/>
              <a:t>Thank you for listening...</a:t>
            </a:r>
            <a:endParaRPr lang="en-GB"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End white">
    <p:bg>
      <p:bgPr>
        <a:solidFill>
          <a:srgbClr val="FEF2BE"/>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980375" y="4557148"/>
            <a:ext cx="15773400" cy="1988651"/>
          </a:xfrm>
          <a:prstGeom prst="rect">
            <a:avLst/>
          </a:prstGeom>
          <a:noFill/>
        </p:spPr>
        <p:txBody>
          <a:bodyPr>
            <a:normAutofit/>
          </a:bodyPr>
          <a:lstStyle>
            <a:lvl1pPr>
              <a:defRPr sz="6600" b="1" baseline="0">
                <a:solidFill>
                  <a:schemeClr val="tx1"/>
                </a:solidFill>
                <a:latin typeface="Arial" panose="020B0604020202020204" pitchFamily="34" charset="0"/>
                <a:cs typeface="Arial" panose="020B0604020202020204" pitchFamily="34" charset="0"/>
              </a:defRPr>
            </a:lvl1pPr>
          </a:lstStyle>
          <a:p>
            <a:r>
              <a:rPr lang="en-GB" dirty="0"/>
              <a:t>Thank you for listening...</a:t>
            </a:r>
            <a:endParaRPr lang="en-GB"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Title slide 2">
    <p:bg>
      <p:bgPr>
        <a:solidFill>
          <a:srgbClr val="B6D3F0"/>
        </a:solidFill>
        <a:effectLst/>
      </p:bgPr>
    </p:bg>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983837" y="3681414"/>
            <a:ext cx="16320326" cy="1268273"/>
          </a:xfrm>
          <a:noFill/>
        </p:spPr>
        <p:txBody>
          <a:bodyPr/>
          <a:lstStyle>
            <a:lvl1pPr marL="0" indent="0">
              <a:defRPr b="1" baseline="0">
                <a:solidFill>
                  <a:schemeClr val="tx1"/>
                </a:solidFill>
                <a:latin typeface="Arial" panose="020B0604020202020204" pitchFamily="34" charset="0"/>
                <a:cs typeface="Arial" panose="020B0604020202020204" pitchFamily="34" charset="0"/>
              </a:defRPr>
            </a:lvl1pPr>
          </a:lstStyle>
          <a:p>
            <a:r>
              <a:rPr lang="en-US" dirty="0"/>
              <a:t>Lecture title</a:t>
            </a:r>
            <a:endParaRPr lang="en-GB" dirty="0"/>
          </a:p>
        </p:txBody>
      </p:sp>
      <p:sp>
        <p:nvSpPr>
          <p:cNvPr id="11" name="Text Placeholder 19"/>
          <p:cNvSpPr>
            <a:spLocks noGrp="1"/>
          </p:cNvSpPr>
          <p:nvPr>
            <p:ph type="body" sz="quarter" idx="12" hasCustomPrompt="1"/>
          </p:nvPr>
        </p:nvSpPr>
        <p:spPr>
          <a:xfrm>
            <a:off x="983837" y="5239791"/>
            <a:ext cx="16320326" cy="882713"/>
          </a:xfrm>
          <a:prstGeom prst="rect">
            <a:avLst/>
          </a:prstGeom>
        </p:spPr>
        <p:txBody>
          <a:bodyPr>
            <a:noAutofit/>
          </a:bodyPr>
          <a:lstStyle>
            <a:lvl1pPr marL="0" indent="0">
              <a:buNone/>
              <a:defRPr sz="4500">
                <a:latin typeface="Arial" panose="020B0604020202020204" pitchFamily="34" charset="0"/>
                <a:cs typeface="Arial" panose="020B0604020202020204" pitchFamily="34" charset="0"/>
              </a:defRPr>
            </a:lvl1pPr>
          </a:lstStyle>
          <a:p>
            <a:pPr lvl="0"/>
            <a:r>
              <a:rPr lang="en-GB" dirty="0"/>
              <a:t>Lecturer name</a:t>
            </a:r>
            <a:endParaRPr lang="en-GB"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Title slide 2">
    <p:bg>
      <p:bgPr>
        <a:solidFill>
          <a:srgbClr val="FFE2C3"/>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983836" y="3681414"/>
            <a:ext cx="16320325" cy="1268273"/>
          </a:xfrm>
          <a:noFill/>
        </p:spPr>
        <p:txBody>
          <a:bodyPr/>
          <a:lstStyle>
            <a:lvl1pPr marL="0" indent="0">
              <a:defRPr b="1" baseline="0">
                <a:solidFill>
                  <a:schemeClr val="tx1"/>
                </a:solidFill>
                <a:latin typeface="Arial" panose="020B0604020202020204" pitchFamily="34" charset="0"/>
                <a:cs typeface="Arial" panose="020B0604020202020204" pitchFamily="34" charset="0"/>
              </a:defRPr>
            </a:lvl1pPr>
          </a:lstStyle>
          <a:p>
            <a:r>
              <a:rPr lang="en-US" dirty="0"/>
              <a:t>Lecture title</a:t>
            </a:r>
            <a:endParaRPr lang="en-GB" dirty="0"/>
          </a:p>
        </p:txBody>
      </p:sp>
      <p:sp>
        <p:nvSpPr>
          <p:cNvPr id="12" name="Text Placeholder 19"/>
          <p:cNvSpPr>
            <a:spLocks noGrp="1"/>
          </p:cNvSpPr>
          <p:nvPr>
            <p:ph type="body" sz="quarter" idx="12" hasCustomPrompt="1"/>
          </p:nvPr>
        </p:nvSpPr>
        <p:spPr>
          <a:xfrm>
            <a:off x="983837" y="5239791"/>
            <a:ext cx="16320326" cy="882713"/>
          </a:xfrm>
          <a:prstGeom prst="rect">
            <a:avLst/>
          </a:prstGeom>
        </p:spPr>
        <p:txBody>
          <a:bodyPr>
            <a:noAutofit/>
          </a:bodyPr>
          <a:lstStyle>
            <a:lvl1pPr marL="0" indent="0">
              <a:buNone/>
              <a:defRPr sz="4500">
                <a:latin typeface="Arial" panose="020B0604020202020204" pitchFamily="34" charset="0"/>
                <a:cs typeface="Arial" panose="020B0604020202020204" pitchFamily="34" charset="0"/>
              </a:defRPr>
            </a:lvl1pPr>
          </a:lstStyle>
          <a:p>
            <a:pPr lvl="0"/>
            <a:r>
              <a:rPr lang="en-GB" dirty="0"/>
              <a:t>Lecturer name</a:t>
            </a:r>
            <a:endParaRPr lang="en-GB"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Title slide 2">
    <p:bg>
      <p:bgPr>
        <a:solidFill>
          <a:srgbClr val="FEF2BE"/>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983836" y="3681414"/>
            <a:ext cx="16320325" cy="1268273"/>
          </a:xfrm>
          <a:noFill/>
        </p:spPr>
        <p:txBody>
          <a:bodyPr/>
          <a:lstStyle>
            <a:lvl1pPr marL="0" indent="0">
              <a:defRPr b="1" baseline="0">
                <a:solidFill>
                  <a:schemeClr val="tx1"/>
                </a:solidFill>
                <a:latin typeface="Arial" panose="020B0604020202020204" pitchFamily="34" charset="0"/>
                <a:cs typeface="Arial" panose="020B0604020202020204" pitchFamily="34" charset="0"/>
              </a:defRPr>
            </a:lvl1pPr>
          </a:lstStyle>
          <a:p>
            <a:r>
              <a:rPr lang="en-US" dirty="0"/>
              <a:t>Lecture title</a:t>
            </a:r>
            <a:endParaRPr lang="en-GB" dirty="0"/>
          </a:p>
        </p:txBody>
      </p:sp>
      <p:sp>
        <p:nvSpPr>
          <p:cNvPr id="16" name="Text Placeholder 19"/>
          <p:cNvSpPr>
            <a:spLocks noGrp="1"/>
          </p:cNvSpPr>
          <p:nvPr>
            <p:ph type="body" sz="quarter" idx="12" hasCustomPrompt="1"/>
          </p:nvPr>
        </p:nvSpPr>
        <p:spPr>
          <a:xfrm>
            <a:off x="983837" y="5239791"/>
            <a:ext cx="16320326" cy="882713"/>
          </a:xfrm>
          <a:prstGeom prst="rect">
            <a:avLst/>
          </a:prstGeom>
        </p:spPr>
        <p:txBody>
          <a:bodyPr>
            <a:noAutofit/>
          </a:bodyPr>
          <a:lstStyle>
            <a:lvl1pPr marL="0" indent="0">
              <a:buNone/>
              <a:defRPr sz="4500">
                <a:latin typeface="Arial" panose="020B0604020202020204" pitchFamily="34" charset="0"/>
                <a:cs typeface="Arial" panose="020B0604020202020204" pitchFamily="34" charset="0"/>
              </a:defRPr>
            </a:lvl1pPr>
          </a:lstStyle>
          <a:p>
            <a:pPr lvl="0"/>
            <a:r>
              <a:rPr lang="en-GB" dirty="0"/>
              <a:t>Lecturer name</a:t>
            </a:r>
            <a:endParaRPr lang="en-GB"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Title slide 2">
    <p:bg>
      <p:bgPr>
        <a:solidFill>
          <a:srgbClr val="69C2E9"/>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48000" y="7668585"/>
            <a:ext cx="16320325" cy="1268273"/>
          </a:xfrm>
          <a:noFill/>
        </p:spPr>
        <p:txBody>
          <a:bodyPr>
            <a:normAutofit/>
          </a:bodyPr>
          <a:lstStyle>
            <a:lvl1pPr marL="0" indent="0">
              <a:defRPr sz="6000" b="1" baseline="0">
                <a:solidFill>
                  <a:schemeClr val="tx1"/>
                </a:solidFill>
                <a:latin typeface="Arial" panose="020B0604020202020204" pitchFamily="34" charset="0"/>
                <a:cs typeface="Arial" panose="020B0604020202020204" pitchFamily="34" charset="0"/>
              </a:defRPr>
            </a:lvl1pPr>
          </a:lstStyle>
          <a:p>
            <a:r>
              <a:rPr lang="en-US" dirty="0"/>
              <a:t>Section title</a:t>
            </a:r>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Content basic white">
    <p:bg>
      <p:bgPr>
        <a:solidFill>
          <a:srgbClr val="B6D3F0"/>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001596" y="1068033"/>
            <a:ext cx="16284808"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914400" y="9535998"/>
            <a:ext cx="4267200" cy="547772"/>
          </a:xfrm>
          <a:prstGeom prst="rect">
            <a:avLst/>
          </a:prstGeom>
        </p:spPr>
        <p:txBody>
          <a:bodyPr/>
          <a:lstStyle/>
          <a:p>
            <a:fld id="{E8D61048-43AC-4C43-B4DF-F0623617FE46}" type="datetime1">
              <a:rPr lang="en-GB" smtClean="0"/>
            </a:fld>
            <a:endParaRPr lang="en-GB"/>
          </a:p>
        </p:txBody>
      </p:sp>
      <p:sp>
        <p:nvSpPr>
          <p:cNvPr id="5" name="Footer Placeholder 4"/>
          <p:cNvSpPr>
            <a:spLocks noGrp="1"/>
          </p:cNvSpPr>
          <p:nvPr>
            <p:ph type="ftr" sz="quarter" idx="11"/>
          </p:nvPr>
        </p:nvSpPr>
        <p:spPr/>
        <p:txBody>
          <a:bodyPr/>
          <a:lstStyle/>
          <a:p>
            <a:r>
              <a:rPr lang="en-GB"/>
              <a:t>Inserted footer!</a:t>
            </a:r>
            <a:endParaRPr lang="en-GB"/>
          </a:p>
        </p:txBody>
      </p:sp>
      <p:sp>
        <p:nvSpPr>
          <p:cNvPr id="6" name="Slide Number Placeholder 5"/>
          <p:cNvSpPr>
            <a:spLocks noGrp="1"/>
          </p:cNvSpPr>
          <p:nvPr>
            <p:ph type="sldNum" sz="quarter" idx="12"/>
          </p:nvPr>
        </p:nvSpPr>
        <p:spPr>
          <a:xfrm>
            <a:off x="13106400" y="9535998"/>
            <a:ext cx="4267200" cy="547772"/>
          </a:xfrm>
          <a:prstGeom prst="rect">
            <a:avLst/>
          </a:prstGeom>
        </p:spPr>
        <p:txBody>
          <a:bodyPr/>
          <a:lstStyle/>
          <a:p>
            <a:fld id="{A4C02166-8DB2-43AD-B098-2C4A697178AF}" type="slidenum">
              <a:rPr lang="en-GB" smtClean="0"/>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ntent basic white">
    <p:bg>
      <p:bgPr>
        <a:solidFill>
          <a:srgbClr val="FFE2C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63959" y="954885"/>
            <a:ext cx="16330128"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963959" y="1815775"/>
            <a:ext cx="16330128" cy="6552973"/>
          </a:xfrm>
        </p:spPr>
        <p:txBody>
          <a:bodyPr>
            <a:normAutofit/>
          </a:bodyPr>
          <a:lstStyle>
            <a:lvl1pPr marL="457200" marR="0" indent="-457200" algn="l" rtl="0">
              <a:lnSpc>
                <a:spcPct val="100000"/>
              </a:lnSpc>
              <a:spcBef>
                <a:spcPts val="0"/>
              </a:spcBef>
              <a:buClr>
                <a:srgbClr val="272727"/>
              </a:buClr>
              <a:buSzPct val="100000"/>
              <a:buFont typeface="Arial" panose="020B0604020202020204" pitchFamily="34" charset="0"/>
              <a:buChar char="•"/>
              <a:defRPr sz="3000" baseline="0">
                <a:solidFill>
                  <a:schemeClr val="tx1"/>
                </a:solidFill>
                <a:latin typeface="Arial" panose="020B0604020202020204" pitchFamily="34" charset="0"/>
              </a:defRPr>
            </a:lvl1pPr>
            <a:lvl2pPr marL="685800" indent="0" algn="ctr">
              <a:buNone/>
              <a:defRPr sz="3000"/>
            </a:lvl2pPr>
            <a:lvl3pPr marL="1371600" indent="0" algn="ctr">
              <a:buNone/>
              <a:defRPr sz="2700"/>
            </a:lvl3pPr>
            <a:lvl4pPr marL="2058035" indent="0" algn="ctr">
              <a:buNone/>
              <a:defRPr sz="2400"/>
            </a:lvl4pPr>
            <a:lvl5pPr marL="2743835" indent="0" algn="ctr">
              <a:buNone/>
              <a:defRPr sz="2400"/>
            </a:lvl5pPr>
            <a:lvl6pPr marL="3429635" indent="0" algn="ctr">
              <a:buNone/>
              <a:defRPr sz="2400"/>
            </a:lvl6pPr>
            <a:lvl7pPr marL="4115435" indent="0" algn="ctr">
              <a:buNone/>
              <a:defRPr sz="2400"/>
            </a:lvl7pPr>
            <a:lvl8pPr marL="4801235" indent="0" algn="ctr">
              <a:buNone/>
              <a:defRPr sz="2400"/>
            </a:lvl8pPr>
            <a:lvl9pPr marL="5487035" indent="0" algn="ctr">
              <a:buNone/>
              <a:defRPr sz="24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ontent basic white">
    <p:bg>
      <p:bgPr>
        <a:solidFill>
          <a:srgbClr val="FFE2C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63959" y="954885"/>
            <a:ext cx="16330128"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ntent basic white">
    <p:bg>
      <p:bgPr>
        <a:solidFill>
          <a:srgbClr val="FFE2C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63959" y="954885"/>
            <a:ext cx="16330128"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963959" y="1815775"/>
            <a:ext cx="16330128" cy="6552973"/>
          </a:xfrm>
        </p:spPr>
        <p:txBody>
          <a:bodyPr>
            <a:normAutofit/>
          </a:bodyPr>
          <a:lstStyle>
            <a:lvl1pPr marL="457200" marR="0" indent="-457200" algn="l" rtl="0">
              <a:lnSpc>
                <a:spcPct val="100000"/>
              </a:lnSpc>
              <a:spcBef>
                <a:spcPts val="0"/>
              </a:spcBef>
              <a:buClr>
                <a:srgbClr val="272727"/>
              </a:buClr>
              <a:buSzPct val="100000"/>
              <a:buFont typeface="Arial" panose="020B0604020202020204" pitchFamily="34" charset="0"/>
              <a:buChar char="•"/>
              <a:defRPr sz="3000" baseline="0">
                <a:solidFill>
                  <a:schemeClr val="tx1"/>
                </a:solidFill>
                <a:latin typeface="Arial" panose="020B0604020202020204" pitchFamily="34" charset="0"/>
              </a:defRPr>
            </a:lvl1pPr>
            <a:lvl2pPr marL="685800" indent="0" algn="ctr">
              <a:buNone/>
              <a:defRPr sz="3000"/>
            </a:lvl2pPr>
            <a:lvl3pPr marL="1371600" indent="0" algn="ctr">
              <a:buNone/>
              <a:defRPr sz="2700"/>
            </a:lvl3pPr>
            <a:lvl4pPr marL="2058035" indent="0" algn="ctr">
              <a:buNone/>
              <a:defRPr sz="2400"/>
            </a:lvl4pPr>
            <a:lvl5pPr marL="2743835" indent="0" algn="ctr">
              <a:buNone/>
              <a:defRPr sz="2400"/>
            </a:lvl5pPr>
            <a:lvl6pPr marL="3429635" indent="0" algn="ctr">
              <a:buNone/>
              <a:defRPr sz="2400"/>
            </a:lvl6pPr>
            <a:lvl7pPr marL="4115435" indent="0" algn="ctr">
              <a:buNone/>
              <a:defRPr sz="2400"/>
            </a:lvl7pPr>
            <a:lvl8pPr marL="4801235" indent="0" algn="ctr">
              <a:buNone/>
              <a:defRPr sz="2400"/>
            </a:lvl8pPr>
            <a:lvl9pPr marL="5487035" indent="0" algn="ctr">
              <a:buNone/>
              <a:defRPr sz="24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r>
              <a:rPr lang="en-GB" dirty="0"/>
              <a:t> </a:t>
            </a:r>
            <a:endParaRPr lang="en-GB" dirty="0"/>
          </a:p>
        </p:txBody>
      </p:sp>
      <p:pic>
        <p:nvPicPr>
          <p:cNvPr id="5" name="Graphic 4" descr="Artificial Intelligence"/>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40484"/>
            <a:ext cx="1122947" cy="1122947"/>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ontent basic white">
    <p:bg>
      <p:bgPr>
        <a:solidFill>
          <a:srgbClr val="FEF2BE"/>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63959" y="954885"/>
            <a:ext cx="16310250"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963959" y="1815775"/>
            <a:ext cx="16310250" cy="6513216"/>
          </a:xfrm>
        </p:spPr>
        <p:txBody>
          <a:bodyPr>
            <a:normAutofit/>
          </a:bodyPr>
          <a:lstStyle>
            <a:lvl1pPr marL="457200" marR="0" indent="-457200" algn="l" rtl="0">
              <a:lnSpc>
                <a:spcPct val="100000"/>
              </a:lnSpc>
              <a:spcBef>
                <a:spcPts val="0"/>
              </a:spcBef>
              <a:buClr>
                <a:srgbClr val="272727"/>
              </a:buClr>
              <a:buSzPct val="100000"/>
              <a:buFont typeface="Arial" panose="020B0604020202020204" pitchFamily="34" charset="0"/>
              <a:buChar char="•"/>
              <a:defRPr sz="3000" baseline="0">
                <a:solidFill>
                  <a:schemeClr val="tx1"/>
                </a:solidFill>
                <a:latin typeface="Arial" panose="020B0604020202020204" pitchFamily="34" charset="0"/>
              </a:defRPr>
            </a:lvl1pPr>
            <a:lvl2pPr marL="685800" indent="0" algn="ctr">
              <a:buNone/>
              <a:defRPr sz="3000"/>
            </a:lvl2pPr>
            <a:lvl3pPr marL="1371600" indent="0" algn="ctr">
              <a:buNone/>
              <a:defRPr sz="2700"/>
            </a:lvl3pPr>
            <a:lvl4pPr marL="2058035" indent="0" algn="ctr">
              <a:buNone/>
              <a:defRPr sz="2400"/>
            </a:lvl4pPr>
            <a:lvl5pPr marL="2743835" indent="0" algn="ctr">
              <a:buNone/>
              <a:defRPr sz="2400"/>
            </a:lvl5pPr>
            <a:lvl6pPr marL="3429635" indent="0" algn="ctr">
              <a:buNone/>
              <a:defRPr sz="2400"/>
            </a:lvl6pPr>
            <a:lvl7pPr marL="4115435" indent="0" algn="ctr">
              <a:buNone/>
              <a:defRPr sz="2400"/>
            </a:lvl7pPr>
            <a:lvl8pPr marL="4801235" indent="0" algn="ctr">
              <a:buNone/>
              <a:defRPr sz="2400"/>
            </a:lvl8pPr>
            <a:lvl9pPr marL="5487035" indent="0" algn="ctr">
              <a:buNone/>
              <a:defRPr sz="24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Content basic white">
    <p:bg>
      <p:bgPr>
        <a:solidFill>
          <a:srgbClr val="FEF2BE"/>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63959" y="954885"/>
            <a:ext cx="16310250"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914400" y="412020"/>
            <a:ext cx="16459200" cy="1714765"/>
          </a:xfrm>
          <a:prstGeom prst="rect">
            <a:avLst/>
          </a:prstGeom>
        </p:spPr>
        <p:txBody>
          <a:bodyPr/>
          <a:lstStyle/>
          <a:p>
            <a:r>
              <a:rPr lang="de-DE"/>
              <a:t>Titelmasterformat durch Klicken bearbeiten</a:t>
            </a:r>
            <a:endParaRPr lang="de-DE"/>
          </a:p>
        </p:txBody>
      </p:sp>
      <p:sp>
        <p:nvSpPr>
          <p:cNvPr id="3" name="Inhaltsplatzhalter 2"/>
          <p:cNvSpPr>
            <a:spLocks noGrp="1"/>
          </p:cNvSpPr>
          <p:nvPr>
            <p:ph idx="1" hasCustomPrompt="1"/>
          </p:nvPr>
        </p:nvSpPr>
        <p:spPr>
          <a:xfrm>
            <a:off x="914400" y="2400674"/>
            <a:ext cx="16459200" cy="6789993"/>
          </a:xfrm>
          <a:prstGeom prst="rect">
            <a:avLst/>
          </a:prstGeom>
        </p:spPr>
        <p:txBody>
          <a:bodyPr/>
          <a:lstStyle/>
          <a:p>
            <a:pPr lvl="0"/>
            <a:r>
              <a:rPr lang="de-DE"/>
              <a:t>Textmasterformate durch Klicken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de-DE"/>
          </a:p>
        </p:txBody>
      </p:sp>
      <p:sp>
        <p:nvSpPr>
          <p:cNvPr id="4" name="Datumsplatzhalter 3"/>
          <p:cNvSpPr>
            <a:spLocks noGrp="1"/>
          </p:cNvSpPr>
          <p:nvPr>
            <p:ph type="dt" sz="half" idx="10"/>
          </p:nvPr>
        </p:nvSpPr>
        <p:spPr>
          <a:xfrm>
            <a:off x="914400" y="9535998"/>
            <a:ext cx="7518400" cy="547772"/>
          </a:xfrm>
          <a:prstGeom prst="rect">
            <a:avLst/>
          </a:prstGeom>
        </p:spPr>
        <p:txBody>
          <a:bodyPr vert="horz" wrap="square" lIns="91440" tIns="45720" rIns="91440" bIns="45720" numCol="1" anchor="t" anchorCtr="0" compatLnSpc="1"/>
          <a:lstStyle>
            <a:lvl1pPr eaLnBrk="1" hangingPunct="1">
              <a:defRPr sz="1950">
                <a:solidFill>
                  <a:srgbClr val="231F20"/>
                </a:solidFill>
                <a:latin typeface="Arial" panose="020B0604020202020204" pitchFamily="34" charset="0"/>
              </a:defRPr>
            </a:lvl1pPr>
          </a:lstStyle>
          <a:p>
            <a:pPr>
              <a:defRPr/>
            </a:pPr>
            <a:fld id="{DED9455A-34ED-44F8-BF25-617176B96E41}" type="datetimeFigureOut">
              <a:rPr lang="de-DE" altLang="en-US"/>
            </a:fld>
            <a:endParaRPr lang="de-DE" altLang="en-US"/>
          </a:p>
        </p:txBody>
      </p:sp>
      <p:sp>
        <p:nvSpPr>
          <p:cNvPr id="5" name="Fußzeilenplatzhalter 4"/>
          <p:cNvSpPr>
            <a:spLocks noGrp="1"/>
          </p:cNvSpPr>
          <p:nvPr>
            <p:ph type="ftr" sz="quarter" idx="11"/>
          </p:nvPr>
        </p:nvSpPr>
        <p:spPr/>
        <p:txBody>
          <a:bodyPr/>
          <a:lstStyle>
            <a:lvl1pPr eaLnBrk="0" hangingPunct="0">
              <a:defRPr sz="3600">
                <a:latin typeface="Times New Roman" panose="02020603050405020304" pitchFamily="18" charset="0"/>
              </a:defRPr>
            </a:lvl1pPr>
          </a:lstStyle>
          <a:p>
            <a:pPr>
              <a:defRPr/>
            </a:pPr>
            <a:endParaRPr lang="en-US" altLang="en-US"/>
          </a:p>
        </p:txBody>
      </p:sp>
      <p:sp>
        <p:nvSpPr>
          <p:cNvPr id="6" name="Foliennummernplatzhalter 5"/>
          <p:cNvSpPr>
            <a:spLocks noGrp="1"/>
          </p:cNvSpPr>
          <p:nvPr>
            <p:ph type="sldNum" sz="quarter" idx="12"/>
          </p:nvPr>
        </p:nvSpPr>
        <p:spPr/>
        <p:txBody>
          <a:bodyPr/>
          <a:lstStyle>
            <a:lvl1pPr eaLnBrk="0" hangingPunct="0">
              <a:buSzTx/>
              <a:defRPr/>
            </a:lvl1pPr>
          </a:lstStyle>
          <a:p>
            <a:pPr>
              <a:defRPr/>
            </a:pPr>
            <a:fld id="{6D44D922-1581-499D-B41F-954AB7DBA676}" type="slidenum">
              <a:rPr lang="en-GB" altLang="en-US"/>
            </a:fld>
            <a:endParaRPr lang="en-GB" altLang="en-US"/>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7_Title slide 2">
    <p:bg>
      <p:bgPr>
        <a:solidFill>
          <a:srgbClr val="FFE2C3"/>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8000" y="648000"/>
            <a:ext cx="3800312" cy="977348"/>
          </a:xfrm>
          <a:prstGeom prst="rect">
            <a:avLst/>
          </a:prstGeom>
        </p:spPr>
      </p:pic>
      <p:sp>
        <p:nvSpPr>
          <p:cNvPr id="12" name="Title 1"/>
          <p:cNvSpPr>
            <a:spLocks noGrp="1"/>
          </p:cNvSpPr>
          <p:nvPr>
            <p:ph type="title" hasCustomPrompt="1"/>
          </p:nvPr>
        </p:nvSpPr>
        <p:spPr>
          <a:xfrm>
            <a:off x="648000" y="7796214"/>
            <a:ext cx="16320325" cy="1268273"/>
          </a:xfrm>
          <a:noFill/>
        </p:spPr>
        <p:txBody>
          <a:bodyPr>
            <a:normAutofit/>
          </a:bodyPr>
          <a:lstStyle>
            <a:lvl1pPr marL="0" indent="0" algn="l">
              <a:defRPr sz="4800" b="1" baseline="0">
                <a:solidFill>
                  <a:schemeClr val="tx1"/>
                </a:solidFill>
                <a:latin typeface="Arial" panose="020B0604020202020204" pitchFamily="34" charset="0"/>
                <a:cs typeface="Arial" panose="020B0604020202020204" pitchFamily="34" charset="0"/>
              </a:defRPr>
            </a:lvl1pPr>
          </a:lstStyle>
          <a:p>
            <a:r>
              <a:rPr lang="en-US" dirty="0"/>
              <a:t>Section Title</a:t>
            </a:r>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4" Type="http://schemas.openxmlformats.org/officeDocument/2006/relationships/theme" Target="../theme/theme3.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773"/>
            <a:ext cx="15773400" cy="1988651"/>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1257300" y="2738861"/>
            <a:ext cx="15773400" cy="6528014"/>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7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5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83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41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8035" algn="l" defTabSz="1371600" rtl="0" eaLnBrk="1" latinLnBrk="0" hangingPunct="1">
        <a:defRPr sz="2700" kern="1200">
          <a:solidFill>
            <a:schemeClr val="tx1"/>
          </a:solidFill>
          <a:latin typeface="+mn-lt"/>
          <a:ea typeface="+mn-ea"/>
          <a:cs typeface="+mn-cs"/>
        </a:defRPr>
      </a:lvl4pPr>
      <a:lvl5pPr marL="2743835" algn="l" defTabSz="1371600" rtl="0" eaLnBrk="1" latinLnBrk="0" hangingPunct="1">
        <a:defRPr sz="2700" kern="1200">
          <a:solidFill>
            <a:schemeClr val="tx1"/>
          </a:solidFill>
          <a:latin typeface="+mn-lt"/>
          <a:ea typeface="+mn-ea"/>
          <a:cs typeface="+mn-cs"/>
        </a:defRPr>
      </a:lvl5pPr>
      <a:lvl6pPr marL="3429635" algn="l" defTabSz="1371600" rtl="0" eaLnBrk="1" latinLnBrk="0" hangingPunct="1">
        <a:defRPr sz="2700" kern="1200">
          <a:solidFill>
            <a:schemeClr val="tx1"/>
          </a:solidFill>
          <a:latin typeface="+mn-lt"/>
          <a:ea typeface="+mn-ea"/>
          <a:cs typeface="+mn-cs"/>
        </a:defRPr>
      </a:lvl6pPr>
      <a:lvl7pPr marL="4115435" algn="l" defTabSz="1371600" rtl="0" eaLnBrk="1" latinLnBrk="0" hangingPunct="1">
        <a:defRPr sz="2700" kern="1200">
          <a:solidFill>
            <a:schemeClr val="tx1"/>
          </a:solidFill>
          <a:latin typeface="+mn-lt"/>
          <a:ea typeface="+mn-ea"/>
          <a:cs typeface="+mn-cs"/>
        </a:defRPr>
      </a:lvl7pPr>
      <a:lvl8pPr marL="4801235" algn="l" defTabSz="1371600" rtl="0" eaLnBrk="1" latinLnBrk="0" hangingPunct="1">
        <a:defRPr sz="2700" kern="1200">
          <a:solidFill>
            <a:schemeClr val="tx1"/>
          </a:solidFill>
          <a:latin typeface="+mn-lt"/>
          <a:ea typeface="+mn-ea"/>
          <a:cs typeface="+mn-cs"/>
        </a:defRPr>
      </a:lvl8pPr>
      <a:lvl9pPr marL="5487035"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7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5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83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41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8035" algn="l" defTabSz="1371600" rtl="0" eaLnBrk="1" latinLnBrk="0" hangingPunct="1">
        <a:defRPr sz="2700" kern="1200">
          <a:solidFill>
            <a:schemeClr val="tx1"/>
          </a:solidFill>
          <a:latin typeface="+mn-lt"/>
          <a:ea typeface="+mn-ea"/>
          <a:cs typeface="+mn-cs"/>
        </a:defRPr>
      </a:lvl4pPr>
      <a:lvl5pPr marL="2743835" algn="l" defTabSz="1371600" rtl="0" eaLnBrk="1" latinLnBrk="0" hangingPunct="1">
        <a:defRPr sz="2700" kern="1200">
          <a:solidFill>
            <a:schemeClr val="tx1"/>
          </a:solidFill>
          <a:latin typeface="+mn-lt"/>
          <a:ea typeface="+mn-ea"/>
          <a:cs typeface="+mn-cs"/>
        </a:defRPr>
      </a:lvl5pPr>
      <a:lvl6pPr marL="3429635" algn="l" defTabSz="1371600" rtl="0" eaLnBrk="1" latinLnBrk="0" hangingPunct="1">
        <a:defRPr sz="2700" kern="1200">
          <a:solidFill>
            <a:schemeClr val="tx1"/>
          </a:solidFill>
          <a:latin typeface="+mn-lt"/>
          <a:ea typeface="+mn-ea"/>
          <a:cs typeface="+mn-cs"/>
        </a:defRPr>
      </a:lvl6pPr>
      <a:lvl7pPr marL="4115435" algn="l" defTabSz="1371600" rtl="0" eaLnBrk="1" latinLnBrk="0" hangingPunct="1">
        <a:defRPr sz="2700" kern="1200">
          <a:solidFill>
            <a:schemeClr val="tx1"/>
          </a:solidFill>
          <a:latin typeface="+mn-lt"/>
          <a:ea typeface="+mn-ea"/>
          <a:cs typeface="+mn-cs"/>
        </a:defRPr>
      </a:lvl7pPr>
      <a:lvl8pPr marL="4801235" algn="l" defTabSz="1371600" rtl="0" eaLnBrk="1" latinLnBrk="0" hangingPunct="1">
        <a:defRPr sz="2700" kern="1200">
          <a:solidFill>
            <a:schemeClr val="tx1"/>
          </a:solidFill>
          <a:latin typeface="+mn-lt"/>
          <a:ea typeface="+mn-ea"/>
          <a:cs typeface="+mn-cs"/>
        </a:defRPr>
      </a:lvl8pPr>
      <a:lvl9pPr marL="5487035"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7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5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83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41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8035" algn="l" defTabSz="1371600" rtl="0" eaLnBrk="1" latinLnBrk="0" hangingPunct="1">
        <a:defRPr sz="2700" kern="1200">
          <a:solidFill>
            <a:schemeClr val="tx1"/>
          </a:solidFill>
          <a:latin typeface="+mn-lt"/>
          <a:ea typeface="+mn-ea"/>
          <a:cs typeface="+mn-cs"/>
        </a:defRPr>
      </a:lvl4pPr>
      <a:lvl5pPr marL="2743835" algn="l" defTabSz="1371600" rtl="0" eaLnBrk="1" latinLnBrk="0" hangingPunct="1">
        <a:defRPr sz="2700" kern="1200">
          <a:solidFill>
            <a:schemeClr val="tx1"/>
          </a:solidFill>
          <a:latin typeface="+mn-lt"/>
          <a:ea typeface="+mn-ea"/>
          <a:cs typeface="+mn-cs"/>
        </a:defRPr>
      </a:lvl5pPr>
      <a:lvl6pPr marL="3429635" algn="l" defTabSz="1371600" rtl="0" eaLnBrk="1" latinLnBrk="0" hangingPunct="1">
        <a:defRPr sz="2700" kern="1200">
          <a:solidFill>
            <a:schemeClr val="tx1"/>
          </a:solidFill>
          <a:latin typeface="+mn-lt"/>
          <a:ea typeface="+mn-ea"/>
          <a:cs typeface="+mn-cs"/>
        </a:defRPr>
      </a:lvl6pPr>
      <a:lvl7pPr marL="4115435" algn="l" defTabSz="1371600" rtl="0" eaLnBrk="1" latinLnBrk="0" hangingPunct="1">
        <a:defRPr sz="2700" kern="1200">
          <a:solidFill>
            <a:schemeClr val="tx1"/>
          </a:solidFill>
          <a:latin typeface="+mn-lt"/>
          <a:ea typeface="+mn-ea"/>
          <a:cs typeface="+mn-cs"/>
        </a:defRPr>
      </a:lvl7pPr>
      <a:lvl8pPr marL="4801235" algn="l" defTabSz="1371600" rtl="0" eaLnBrk="1" latinLnBrk="0" hangingPunct="1">
        <a:defRPr sz="2700" kern="1200">
          <a:solidFill>
            <a:schemeClr val="tx1"/>
          </a:solidFill>
          <a:latin typeface="+mn-lt"/>
          <a:ea typeface="+mn-ea"/>
          <a:cs typeface="+mn-cs"/>
        </a:defRPr>
      </a:lvl8pPr>
      <a:lvl9pPr marL="5487035"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773"/>
            <a:ext cx="15773400" cy="198865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860"/>
            <a:ext cx="15773400" cy="6528015"/>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1257300" y="9535998"/>
            <a:ext cx="4114800" cy="547772"/>
          </a:xfrm>
          <a:prstGeom prst="rect">
            <a:avLst/>
          </a:prstGeom>
        </p:spPr>
        <p:txBody>
          <a:bodyPr vert="horz" lIns="91440" tIns="45720" rIns="91440" bIns="45720" rtlCol="0" anchor="ctr"/>
          <a:lstStyle>
            <a:lvl1pPr algn="l">
              <a:defRPr sz="1800">
                <a:solidFill>
                  <a:schemeClr val="tx1">
                    <a:tint val="75000"/>
                  </a:schemeClr>
                </a:solidFill>
              </a:defRPr>
            </a:lvl1pPr>
          </a:lstStyle>
          <a:p>
            <a:fld id="{C764DE79-268F-4C1A-8933-263129D2AF90}" type="datetimeFigureOut">
              <a:rPr lang="en-US" dirty="0"/>
            </a:fld>
            <a:endParaRPr lang="en-US" dirty="0"/>
          </a:p>
        </p:txBody>
      </p:sp>
      <p:sp>
        <p:nvSpPr>
          <p:cNvPr id="5" name="Footer Placeholder 4"/>
          <p:cNvSpPr>
            <a:spLocks noGrp="1"/>
          </p:cNvSpPr>
          <p:nvPr>
            <p:ph type="ftr" sz="quarter" idx="3"/>
          </p:nvPr>
        </p:nvSpPr>
        <p:spPr>
          <a:xfrm>
            <a:off x="6057900" y="9535998"/>
            <a:ext cx="6172200" cy="547772"/>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915900" y="9535998"/>
            <a:ext cx="4114800" cy="547772"/>
          </a:xfrm>
          <a:prstGeom prst="rect">
            <a:avLst/>
          </a:prstGeom>
        </p:spPr>
        <p:txBody>
          <a:bodyPr vert="horz" lIns="91440" tIns="45720" rIns="91440" bIns="45720" rtlCol="0" anchor="ctr"/>
          <a:lstStyle>
            <a:lvl1pPr algn="r">
              <a:defRPr sz="1800">
                <a:solidFill>
                  <a:schemeClr val="tx1">
                    <a:tint val="75000"/>
                  </a:schemeClr>
                </a:solidFill>
              </a:defRPr>
            </a:lvl1pPr>
          </a:lstStyle>
          <a:p>
            <a:fld id="{48F63A3B-78C7-47BE-AE5E-E10140E04643}" type="slidenum">
              <a:rPr lang="en-US" dirty="0"/>
            </a:fld>
            <a:endParaRPr lang="en-US" dirty="0"/>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1.jpeg"/><Relationship Id="rId1" Type="http://schemas.openxmlformats.org/officeDocument/2006/relationships/image" Target="../media/image10.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7.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image" Target="../media/image1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image" Target="../media/image15.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9.jpeg"/><Relationship Id="rId1" Type="http://schemas.openxmlformats.org/officeDocument/2006/relationships/image" Target="../media/image1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2.jpeg"/><Relationship Id="rId1" Type="http://schemas.openxmlformats.org/officeDocument/2006/relationships/image" Target="../media/image2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6.jpeg"/><Relationship Id="rId1" Type="http://schemas.openxmlformats.org/officeDocument/2006/relationships/image" Target="../media/image25.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7.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4.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4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hyperlink" Target="http://concretehelper.com/concrete-facts/" TargetMode="Externa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3.jpeg"/><Relationship Id="rId1" Type="http://schemas.openxmlformats.org/officeDocument/2006/relationships/image" Target="../media/image27.png"/></Relationships>
</file>

<file path=ppt/slides/_rels/slide43.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hyperlink" Target="https://doi.org/10.1177/0008125618790246" TargetMode="Externa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800" dirty="0"/>
              <a:t>MN7031 Topic 5 – How Do We Make Sense of the VUCA Environment?</a:t>
            </a:r>
            <a:endParaRPr lang="en-GB" sz="4800" dirty="0"/>
          </a:p>
        </p:txBody>
      </p:sp>
      <p:sp>
        <p:nvSpPr>
          <p:cNvPr id="3" name="Text Placeholder 2"/>
          <p:cNvSpPr>
            <a:spLocks noGrp="1"/>
          </p:cNvSpPr>
          <p:nvPr>
            <p:ph type="body" sz="quarter" idx="4294967295"/>
          </p:nvPr>
        </p:nvSpPr>
        <p:spPr>
          <a:xfrm>
            <a:off x="648000" y="9247411"/>
            <a:ext cx="6807200" cy="393177"/>
          </a:xfrm>
          <a:prstGeom prst="rect">
            <a:avLst/>
          </a:prstGeom>
        </p:spPr>
        <p:txBody>
          <a:bodyPr/>
          <a:lstStyle/>
          <a:p>
            <a:r>
              <a:rPr lang="en-GB" dirty="0"/>
              <a:t>londonmet.ac.uk</a:t>
            </a:r>
            <a:endParaRPr lang="en-GB" dirty="0"/>
          </a:p>
        </p:txBody>
      </p:sp>
      <p:sp>
        <p:nvSpPr>
          <p:cNvPr id="8" name="Text Placeholder 7"/>
          <p:cNvSpPr>
            <a:spLocks noGrp="1"/>
          </p:cNvSpPr>
          <p:nvPr>
            <p:ph type="body" sz="quarter" idx="12"/>
          </p:nvPr>
        </p:nvSpPr>
        <p:spPr/>
        <p:txBody>
          <a:bodyPr/>
          <a:lstStyle/>
          <a:p>
            <a:r>
              <a:rPr lang="en-GB" dirty="0"/>
              <a:t>Daniel Jones</a:t>
            </a:r>
            <a:endParaRPr lang="en-GB" dirty="0"/>
          </a:p>
        </p:txBody>
      </p:sp>
      <p:pic>
        <p:nvPicPr>
          <p:cNvPr id="6" name="Picture 5" descr="Graphical user interface&#10;&#10;Description automatically generated with medium confidenc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68403" y="6115298"/>
            <a:ext cx="15951193" cy="300011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Black Swan Events</a:t>
            </a:r>
            <a:endParaRPr lang="en-GB"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GB" sz="3200" dirty="0"/>
              <a:t>Black Swan Events</a:t>
            </a:r>
            <a:endParaRPr lang="en-GB" sz="3200" dirty="0"/>
          </a:p>
        </p:txBody>
      </p:sp>
      <p:sp>
        <p:nvSpPr>
          <p:cNvPr id="2" name="Content Placeholder 1"/>
          <p:cNvSpPr>
            <a:spLocks noGrp="1"/>
          </p:cNvSpPr>
          <p:nvPr>
            <p:ph type="subTitle" idx="1"/>
          </p:nvPr>
        </p:nvSpPr>
        <p:spPr/>
        <p:txBody>
          <a:bodyPr>
            <a:normAutofit/>
          </a:bodyPr>
          <a:lstStyle/>
          <a:p>
            <a:pPr marL="0" indent="0">
              <a:buNone/>
            </a:pPr>
            <a:r>
              <a:rPr lang="en-GB" sz="3200" dirty="0"/>
              <a:t>The term “Black Swan” to describe unanticipated events has seeped into public consciousness since the publication of “The Black Swan: The Impact of the Highly Improbable” by Nassim Nicholas </a:t>
            </a:r>
            <a:r>
              <a:rPr lang="en-GB" sz="3200" dirty="0" err="1"/>
              <a:t>Taleb</a:t>
            </a:r>
            <a:r>
              <a:rPr lang="en-GB" sz="3200" dirty="0"/>
              <a:t> 2007.</a:t>
            </a:r>
            <a:endParaRPr lang="en-GB" sz="3200" dirty="0"/>
          </a:p>
          <a:p>
            <a:pPr marL="0" indent="0">
              <a:buNone/>
            </a:pPr>
            <a:endParaRPr lang="en-GB" sz="3200" dirty="0"/>
          </a:p>
          <a:p>
            <a:pPr marL="0" indent="0">
              <a:buNone/>
            </a:pPr>
            <a:r>
              <a:rPr lang="en-GB" sz="3200" dirty="0"/>
              <a:t>The idea was originally put forward by philosopher David Hume </a:t>
            </a:r>
            <a:r>
              <a:rPr lang="en-GB" sz="3200" b="1" i="1" dirty="0">
                <a:solidFill>
                  <a:srgbClr val="FF0000"/>
                </a:solidFill>
              </a:rPr>
              <a:t>to represent the unexpected, an unlikely but not impossible catastrophe that no one ever seems to plan for, the things one does not know or does not know that one does not know. </a:t>
            </a:r>
            <a:endParaRPr lang="en-GB" sz="3200" b="1" i="1" dirty="0">
              <a:solidFill>
                <a:srgbClr val="FF0000"/>
              </a:solidFill>
            </a:endParaRPr>
          </a:p>
          <a:p>
            <a:endParaRPr lang="en-GB"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GB" sz="3200" dirty="0"/>
              <a:t>Black Swan Events – Unknown Unknowns</a:t>
            </a:r>
            <a:endParaRPr lang="en-GB" sz="3200" dirty="0"/>
          </a:p>
        </p:txBody>
      </p:sp>
      <p:sp>
        <p:nvSpPr>
          <p:cNvPr id="2" name="Content Placeholder 1"/>
          <p:cNvSpPr>
            <a:spLocks noGrp="1"/>
          </p:cNvSpPr>
          <p:nvPr>
            <p:ph type="subTitle" idx="1"/>
          </p:nvPr>
        </p:nvSpPr>
        <p:spPr/>
        <p:txBody>
          <a:bodyPr>
            <a:normAutofit/>
          </a:bodyPr>
          <a:lstStyle/>
          <a:p>
            <a:pPr marL="0" indent="0">
              <a:buNone/>
            </a:pPr>
            <a:r>
              <a:rPr lang="en-GB" sz="3200" dirty="0"/>
              <a:t>The 'Black Swan problem' states that, </a:t>
            </a:r>
            <a:r>
              <a:rPr lang="en-GB" sz="3200" b="1" dirty="0"/>
              <a:t>"no matter how many swans you find, the fact that they are all white, so far, can't prove that other colours don't exist".</a:t>
            </a:r>
            <a:endParaRPr lang="en-GB" sz="3200" b="1" dirty="0"/>
          </a:p>
        </p:txBody>
      </p:sp>
      <p:pic>
        <p:nvPicPr>
          <p:cNvPr id="3074" name="Picture 2" descr="http://upload.wikimedia.org/wikipedia/commons/f/ff/Luzern-swans.jp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26042" t="19281" r="8054" b="32904"/>
          <a:stretch>
            <a:fillRect/>
          </a:stretch>
        </p:blipFill>
        <p:spPr bwMode="auto">
          <a:xfrm>
            <a:off x="3909859" y="3332280"/>
            <a:ext cx="10468281" cy="56963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GB" sz="3200" dirty="0"/>
              <a:t>Risk Management and Black Swans</a:t>
            </a:r>
            <a:endParaRPr lang="en-GB" sz="3200" dirty="0"/>
          </a:p>
        </p:txBody>
      </p:sp>
      <p:sp>
        <p:nvSpPr>
          <p:cNvPr id="2" name="Content Placeholder 1"/>
          <p:cNvSpPr>
            <a:spLocks noGrp="1"/>
          </p:cNvSpPr>
          <p:nvPr>
            <p:ph type="subTitle" idx="1"/>
          </p:nvPr>
        </p:nvSpPr>
        <p:spPr/>
        <p:txBody>
          <a:bodyPr>
            <a:noAutofit/>
          </a:bodyPr>
          <a:lstStyle/>
          <a:p>
            <a:r>
              <a:rPr lang="en-GB" sz="3200" dirty="0"/>
              <a:t>Traditional risk management relies on identifying risks based on the experience of the teams involved in the enterprise. </a:t>
            </a:r>
            <a:endParaRPr lang="en-GB" sz="3200" dirty="0"/>
          </a:p>
          <a:p>
            <a:r>
              <a:rPr lang="en-GB" sz="3200" dirty="0"/>
              <a:t>If the risk is outside the experience of the group it is unlikely to be considered, and even if it is, it is likely to be prioritised as low by being allocated an extremely low probability rating.</a:t>
            </a:r>
            <a:endParaRPr lang="en-GB" sz="3200" dirty="0"/>
          </a:p>
          <a:p>
            <a:r>
              <a:rPr lang="en-GB" sz="3200" dirty="0"/>
              <a:t>Risk management concentrates of managing the risks to the enterprise that would have a significant impact and have a reasonable probability of occurring. </a:t>
            </a:r>
            <a:endParaRPr lang="en-GB" sz="3200" dirty="0"/>
          </a:p>
          <a:p>
            <a:r>
              <a:rPr lang="en-GB" sz="3200" dirty="0"/>
              <a:t>This is simply a way of prioritising potentially 'bad' events so that time and resource can be allocated. </a:t>
            </a:r>
            <a:endParaRPr lang="en-GB" sz="3200" dirty="0"/>
          </a:p>
          <a:p>
            <a:r>
              <a:rPr lang="en-GB" sz="3200" dirty="0"/>
              <a:t>Brainstorming risks is highly unlikely to capture Black Swans. The exercise will either be too narrow, by staying within the comfort zones of the participants, or too broad by considering risks that are not relevant to the business.</a:t>
            </a:r>
            <a:endParaRPr lang="en-GB" sz="3200" dirty="0"/>
          </a:p>
          <a:p>
            <a:endParaRPr lang="en-GB"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GB" dirty="0"/>
              <a:t>Why Are We Blind To Black Swans?</a:t>
            </a:r>
            <a:endParaRPr lang="en-GB" dirty="0"/>
          </a:p>
        </p:txBody>
      </p:sp>
      <p:sp>
        <p:nvSpPr>
          <p:cNvPr id="2" name="Content Placeholder 1"/>
          <p:cNvSpPr>
            <a:spLocks noGrp="1"/>
          </p:cNvSpPr>
          <p:nvPr>
            <p:ph type="subTitle" idx="1"/>
          </p:nvPr>
        </p:nvSpPr>
        <p:spPr>
          <a:xfrm>
            <a:off x="1001596" y="1928923"/>
            <a:ext cx="11326475" cy="6439825"/>
          </a:xfrm>
        </p:spPr>
        <p:txBody>
          <a:bodyPr>
            <a:noAutofit/>
          </a:bodyPr>
          <a:lstStyle/>
          <a:p>
            <a:pPr marL="0" indent="0">
              <a:buNone/>
            </a:pPr>
            <a:r>
              <a:rPr lang="en-GB" sz="3200" dirty="0" err="1"/>
              <a:t>Taleb</a:t>
            </a:r>
            <a:r>
              <a:rPr lang="en-GB" sz="3200" dirty="0"/>
              <a:t> identifies five peculiarities of human behaviour responsible for blindness to Black Swans by people only familiar with white swans:</a:t>
            </a:r>
            <a:endParaRPr lang="en-GB" sz="3200" dirty="0"/>
          </a:p>
          <a:p>
            <a:pPr marL="0" indent="0">
              <a:buNone/>
            </a:pPr>
            <a:r>
              <a:rPr lang="en-GB" sz="3200" dirty="0"/>
              <a:t>1. We tend to categorise, focusing on preselected data that reaffirm beliefs as opposed to any contradictions (confirmation bias)</a:t>
            </a:r>
            <a:endParaRPr lang="en-GB" sz="3200" dirty="0"/>
          </a:p>
          <a:p>
            <a:pPr marL="0" indent="0">
              <a:buNone/>
            </a:pPr>
            <a:r>
              <a:rPr lang="en-GB" sz="3200" dirty="0"/>
              <a:t>2. We construct stories to explain events and see patterns in data when none exist, due to illusion of understanding (narrative fallacy)</a:t>
            </a:r>
            <a:endParaRPr lang="en-GB" sz="3200" dirty="0"/>
          </a:p>
          <a:p>
            <a:pPr marL="0" indent="0">
              <a:buNone/>
            </a:pPr>
            <a:r>
              <a:rPr lang="en-GB" sz="3200" dirty="0"/>
              <a:t>3. We are not programmed to imagine Black Swans;</a:t>
            </a:r>
            <a:endParaRPr lang="en-GB" sz="3200" dirty="0"/>
          </a:p>
          <a:p>
            <a:pPr marL="0" indent="0">
              <a:buNone/>
            </a:pPr>
            <a:r>
              <a:rPr lang="en-GB" sz="3200" dirty="0"/>
              <a:t>4. We tend to ignore the silent evidence and focus disproportionately either on the failures or successes;</a:t>
            </a:r>
            <a:endParaRPr lang="en-GB" sz="3200" dirty="0"/>
          </a:p>
          <a:p>
            <a:pPr marL="0" indent="0">
              <a:buNone/>
            </a:pPr>
            <a:r>
              <a:rPr lang="en-GB" sz="3200" dirty="0"/>
              <a:t>5. We overestimate one’s knowledge and focus too narrowly on one’s field of expertise (tunnel vision), ignoring other sources of uncertainty, and mistaking concocted models for reality (ludic fallacy).</a:t>
            </a:r>
            <a:endParaRPr lang="en-GB" sz="3200" dirty="0"/>
          </a:p>
          <a:p>
            <a:endParaRPr lang="en-GB" sz="3200" dirty="0"/>
          </a:p>
        </p:txBody>
      </p:sp>
      <p:sp>
        <p:nvSpPr>
          <p:cNvPr id="5" name="TextBox 4"/>
          <p:cNvSpPr txBox="1"/>
          <p:nvPr/>
        </p:nvSpPr>
        <p:spPr>
          <a:xfrm>
            <a:off x="12735023" y="5790589"/>
            <a:ext cx="3937494" cy="1546577"/>
          </a:xfrm>
          <a:prstGeom prst="rect">
            <a:avLst/>
          </a:prstGeom>
          <a:noFill/>
        </p:spPr>
        <p:txBody>
          <a:bodyPr wrap="square" rtlCol="0">
            <a:spAutoFit/>
          </a:bodyPr>
          <a:lstStyle/>
          <a:p>
            <a:r>
              <a:rPr lang="en-GB" sz="1575" dirty="0" err="1"/>
              <a:t>Nafday</a:t>
            </a:r>
            <a:r>
              <a:rPr lang="en-GB" sz="1575" dirty="0"/>
              <a:t>, AM 2009, 'Strategies for Managing the Consequences of Black Swan Events', </a:t>
            </a:r>
            <a:r>
              <a:rPr lang="en-GB" sz="1575" i="1" dirty="0"/>
              <a:t>Leadership &amp; Management In Engineering</a:t>
            </a:r>
            <a:r>
              <a:rPr lang="en-GB" sz="1575" dirty="0"/>
              <a:t>, 9, 4, pp. 191-197, Business Source Complete, </a:t>
            </a:r>
            <a:r>
              <a:rPr lang="en-GB" sz="1575" dirty="0" err="1"/>
              <a:t>EBSCO</a:t>
            </a:r>
            <a:r>
              <a:rPr lang="en-GB" sz="1575" i="1" dirty="0" err="1"/>
              <a:t>host</a:t>
            </a:r>
            <a:r>
              <a:rPr lang="en-GB" sz="1575" dirty="0"/>
              <a:t>, viewed 27 February 2013.</a:t>
            </a:r>
            <a:endParaRPr lang="en-GB" sz="1575" dirty="0"/>
          </a:p>
        </p:txBody>
      </p:sp>
      <p:pic>
        <p:nvPicPr>
          <p:cNvPr id="4100" name="Picture 4" descr="http://theundergradpsychologist.files.wordpress.com/2011/10/white_black_swans1.jpg?w=300&amp;h=21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735023" y="1928923"/>
            <a:ext cx="5001824" cy="35679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GB" sz="3200" dirty="0"/>
              <a:t>Features of A Black Swan Event</a:t>
            </a:r>
            <a:endParaRPr lang="en-GB" sz="3200" dirty="0"/>
          </a:p>
        </p:txBody>
      </p:sp>
      <p:sp>
        <p:nvSpPr>
          <p:cNvPr id="2" name="Content Placeholder 1"/>
          <p:cNvSpPr>
            <a:spLocks noGrp="1"/>
          </p:cNvSpPr>
          <p:nvPr>
            <p:ph type="subTitle" idx="1"/>
          </p:nvPr>
        </p:nvSpPr>
        <p:spPr>
          <a:xfrm>
            <a:off x="963959" y="1815775"/>
            <a:ext cx="16310250" cy="7517928"/>
          </a:xfrm>
        </p:spPr>
        <p:txBody>
          <a:bodyPr>
            <a:normAutofit/>
          </a:bodyPr>
          <a:lstStyle/>
          <a:p>
            <a:r>
              <a:rPr lang="en-GB" sz="3200" dirty="0"/>
              <a:t>To be a true Black Swan event, an event must have three distinct features:</a:t>
            </a:r>
            <a:endParaRPr lang="en-GB" sz="3200" dirty="0"/>
          </a:p>
          <a:p>
            <a:pPr marL="1143000" lvl="1" indent="-457200" algn="l">
              <a:buFont typeface="Arial" panose="020B0604020202020204" pitchFamily="34" charset="0"/>
              <a:buChar char="•"/>
            </a:pPr>
            <a:r>
              <a:rPr lang="en-GB" sz="3200" dirty="0"/>
              <a:t>The event is a surprise to the observer</a:t>
            </a:r>
            <a:endParaRPr lang="en-GB" sz="3200" dirty="0"/>
          </a:p>
          <a:p>
            <a:pPr marL="1143000" lvl="1" indent="-457200" algn="l">
              <a:buFont typeface="Arial" panose="020B0604020202020204" pitchFamily="34" charset="0"/>
              <a:buChar char="•"/>
            </a:pPr>
            <a:r>
              <a:rPr lang="en-GB" sz="3200" dirty="0"/>
              <a:t>The event has an extreme impact</a:t>
            </a:r>
            <a:endParaRPr lang="en-GB" sz="3200" dirty="0"/>
          </a:p>
          <a:p>
            <a:pPr marL="1143000" lvl="1" indent="-457200" algn="l">
              <a:buFont typeface="Arial" panose="020B0604020202020204" pitchFamily="34" charset="0"/>
              <a:buChar char="•"/>
            </a:pPr>
            <a:r>
              <a:rPr lang="en-GB" sz="3200" dirty="0"/>
              <a:t>After it happens, the event can be predicted with hindsight.</a:t>
            </a:r>
            <a:endParaRPr lang="en-GB" sz="3200" dirty="0"/>
          </a:p>
          <a:p>
            <a:pPr marL="1143000" lvl="1" indent="-457200" algn="l">
              <a:buFont typeface="Arial" panose="020B0604020202020204" pitchFamily="34" charset="0"/>
              <a:buChar char="•"/>
            </a:pPr>
            <a:endParaRPr lang="en-GB" sz="3200" dirty="0"/>
          </a:p>
          <a:p>
            <a:r>
              <a:rPr lang="en-GB" sz="3200" dirty="0"/>
              <a:t>Black Swan events are unknown unknowns, and thus impossible to accurately predict or risk assess, but they can be prepared for. </a:t>
            </a:r>
            <a:endParaRPr lang="en-GB" sz="3200" dirty="0"/>
          </a:p>
          <a:p>
            <a:endParaRPr lang="en-GB" sz="3200" dirty="0"/>
          </a:p>
          <a:p>
            <a:r>
              <a:rPr lang="en-GB" sz="3200" dirty="0"/>
              <a:t>The ability to rationalise a Black Swan event in hindsight separates it from being pure chance.</a:t>
            </a:r>
            <a:endParaRPr lang="en-GB" sz="3200" dirty="0"/>
          </a:p>
          <a:p>
            <a:endParaRPr lang="en-GB" sz="3200" dirty="0"/>
          </a:p>
          <a:p>
            <a:r>
              <a:rPr lang="en-GB" sz="3200" dirty="0"/>
              <a:t> After the event, the cause can be seen or calculated and the precursor evidence will be seen to have been there all along.</a:t>
            </a:r>
            <a:endParaRPr lang="en-GB" sz="3200" dirty="0"/>
          </a:p>
          <a:p>
            <a:endParaRPr lang="en-GB"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fade">
                                      <p:cBhvr>
                                        <p:cTn id="29" dur="1000"/>
                                        <p:tgtEl>
                                          <p:spTgt spid="2">
                                            <p:txEl>
                                              <p:pRg st="5" end="5"/>
                                            </p:txEl>
                                          </p:spTgt>
                                        </p:tgtEl>
                                      </p:cBhvr>
                                    </p:animEffect>
                                    <p:anim calcmode="lin" valueType="num">
                                      <p:cBhvr>
                                        <p:cTn id="3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Effect transition="in" filter="fade">
                                      <p:cBhvr>
                                        <p:cTn id="36" dur="1000"/>
                                        <p:tgtEl>
                                          <p:spTgt spid="2">
                                            <p:txEl>
                                              <p:pRg st="7" end="7"/>
                                            </p:txEl>
                                          </p:spTgt>
                                        </p:tgtEl>
                                      </p:cBhvr>
                                    </p:animEffect>
                                    <p:anim calcmode="lin" valueType="num">
                                      <p:cBhvr>
                                        <p:cTn id="3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animEffect transition="in" filter="fade">
                                      <p:cBhvr>
                                        <p:cTn id="43" dur="1000"/>
                                        <p:tgtEl>
                                          <p:spTgt spid="2">
                                            <p:txEl>
                                              <p:pRg st="9" end="9"/>
                                            </p:txEl>
                                          </p:spTgt>
                                        </p:tgtEl>
                                      </p:cBhvr>
                                    </p:animEffect>
                                    <p:anim calcmode="lin" valueType="num">
                                      <p:cBhvr>
                                        <p:cTn id="44"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45"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49196" y="182390"/>
            <a:ext cx="16284808" cy="567191"/>
          </a:xfrm>
        </p:spPr>
        <p:txBody>
          <a:bodyPr>
            <a:normAutofit/>
          </a:bodyPr>
          <a:lstStyle/>
          <a:p>
            <a:r>
              <a:rPr lang="en-GB" sz="3200" dirty="0"/>
              <a:t>Fukushima</a:t>
            </a:r>
            <a:endParaRPr lang="en-GB" sz="3200" dirty="0"/>
          </a:p>
        </p:txBody>
      </p:sp>
      <p:sp>
        <p:nvSpPr>
          <p:cNvPr id="2" name="Content Placeholder 1"/>
          <p:cNvSpPr>
            <a:spLocks noGrp="1"/>
          </p:cNvSpPr>
          <p:nvPr>
            <p:ph type="subTitle" idx="1"/>
          </p:nvPr>
        </p:nvSpPr>
        <p:spPr>
          <a:xfrm>
            <a:off x="209116" y="1441243"/>
            <a:ext cx="9660961" cy="7672277"/>
          </a:xfrm>
        </p:spPr>
        <p:txBody>
          <a:bodyPr>
            <a:noAutofit/>
          </a:bodyPr>
          <a:lstStyle/>
          <a:p>
            <a:r>
              <a:rPr lang="en-GB" sz="3200" dirty="0"/>
              <a:t>It was well known that earthquakes of magnitude 9 or more were possible and it was also known that fault lines lay off the coastline of Japan.</a:t>
            </a:r>
            <a:endParaRPr lang="en-GB" sz="3200" dirty="0"/>
          </a:p>
          <a:p>
            <a:endParaRPr lang="en-GB" sz="3200" dirty="0"/>
          </a:p>
          <a:p>
            <a:r>
              <a:rPr lang="en-GB" sz="3200" dirty="0"/>
              <a:t>Given a tsunami of a certain size, it was obvious which areas would be inundated and that these would include the standby generators at Fukushima.</a:t>
            </a:r>
            <a:endParaRPr lang="en-GB" sz="3200" dirty="0"/>
          </a:p>
          <a:p>
            <a:endParaRPr lang="en-GB" sz="3200" dirty="0"/>
          </a:p>
          <a:p>
            <a:r>
              <a:rPr lang="en-GB" sz="3200" dirty="0"/>
              <a:t>If a full risk assessment had been carried out looking at geological, seismic, reactor safety and emergency services factors, it may have concluded that the chain of events which occurred on 11 March were entirely possible, in effect a Black Swan event.</a:t>
            </a:r>
            <a:endParaRPr lang="en-GB" sz="3200" dirty="0"/>
          </a:p>
          <a:p>
            <a:pPr marL="0" indent="0">
              <a:buNone/>
            </a:pPr>
            <a:endParaRPr lang="en-GB" sz="3200" dirty="0"/>
          </a:p>
          <a:p>
            <a:endParaRPr lang="en-GB" sz="3200" dirty="0"/>
          </a:p>
        </p:txBody>
      </p:sp>
      <p:pic>
        <p:nvPicPr>
          <p:cNvPr id="2050" name="Picture 2" descr="Fukushima disaster: What happened at the nuclear plant? - BBC New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256520" y="465985"/>
            <a:ext cx="7700444" cy="43314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ukushima Daiichi Nuclear Disaster - Notes From N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6520" y="4972568"/>
            <a:ext cx="7700444" cy="51336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COVID 19</a:t>
            </a:r>
            <a:endParaRPr lang="en-GB" dirty="0"/>
          </a:p>
        </p:txBody>
      </p:sp>
      <p:sp>
        <p:nvSpPr>
          <p:cNvPr id="6" name="Subtitle 5"/>
          <p:cNvSpPr>
            <a:spLocks noGrp="1"/>
          </p:cNvSpPr>
          <p:nvPr>
            <p:ph type="subTitle" idx="1"/>
          </p:nvPr>
        </p:nvSpPr>
        <p:spPr>
          <a:xfrm>
            <a:off x="638233" y="2171035"/>
            <a:ext cx="5453170" cy="6513216"/>
          </a:xfrm>
        </p:spPr>
        <p:txBody>
          <a:bodyPr/>
          <a:lstStyle/>
          <a:p>
            <a:pPr marL="0" indent="0">
              <a:buNone/>
            </a:pPr>
            <a:r>
              <a:rPr lang="en-US" dirty="0"/>
              <a:t>Numerous warnings of a pandemic over the past decade</a:t>
            </a:r>
            <a:r>
              <a:rPr lang="en-GB" dirty="0"/>
              <a:t> but the world was not prepared and reacted slowly to the problem.</a:t>
            </a:r>
            <a:endParaRPr lang="en-US" dirty="0"/>
          </a:p>
        </p:txBody>
      </p:sp>
      <p:pic>
        <p:nvPicPr>
          <p:cNvPr id="5" name="Picture 4"/>
          <p:cNvPicPr>
            <a:picLocks noChangeAspect="1"/>
          </p:cNvPicPr>
          <p:nvPr/>
        </p:nvPicPr>
        <p:blipFill>
          <a:blip r:embed="rId1"/>
          <a:stretch>
            <a:fillRect/>
          </a:stretch>
        </p:blipFill>
        <p:spPr>
          <a:xfrm>
            <a:off x="6417129" y="1238480"/>
            <a:ext cx="11232638" cy="837832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Sense Making</a:t>
            </a:r>
            <a:endParaRPr lang="en-GB"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dirty="0"/>
              <a:t>Sense-making</a:t>
            </a:r>
            <a:endParaRPr lang="en-GB" dirty="0"/>
          </a:p>
        </p:txBody>
      </p:sp>
      <p:sp>
        <p:nvSpPr>
          <p:cNvPr id="2" name="Content Placeholder 1"/>
          <p:cNvSpPr>
            <a:spLocks noGrp="1"/>
          </p:cNvSpPr>
          <p:nvPr>
            <p:ph type="subTitle" idx="1"/>
          </p:nvPr>
        </p:nvSpPr>
        <p:spPr>
          <a:xfrm>
            <a:off x="686700" y="2074274"/>
            <a:ext cx="16310250" cy="6955425"/>
          </a:xfrm>
        </p:spPr>
        <p:txBody>
          <a:bodyPr>
            <a:normAutofit/>
          </a:bodyPr>
          <a:lstStyle/>
          <a:p>
            <a:pPr marL="457200" indent="-457200">
              <a:buFont typeface="Arial" panose="020B0604020202020204" pitchFamily="34" charset="0"/>
              <a:buChar char="•"/>
            </a:pPr>
            <a:r>
              <a:rPr lang="en-GB" sz="3200" dirty="0"/>
              <a:t>Although there are others contributing to the study of sense-making, Dervin, Weick and Snowden are the three big names associated with different approaches</a:t>
            </a:r>
            <a:endParaRPr lang="en-GB" sz="3200" dirty="0"/>
          </a:p>
          <a:p>
            <a:pPr marL="457200" indent="-457200">
              <a:buFont typeface="Arial" panose="020B0604020202020204" pitchFamily="34" charset="0"/>
              <a:buChar char="•"/>
            </a:pPr>
            <a:endParaRPr lang="en-GB" sz="3200" dirty="0"/>
          </a:p>
          <a:p>
            <a:pPr marL="457200" indent="-457200">
              <a:buFont typeface="Arial" panose="020B0604020202020204" pitchFamily="34" charset="0"/>
              <a:buChar char="•"/>
            </a:pPr>
            <a:r>
              <a:rPr lang="en-GB" sz="3200" dirty="0"/>
              <a:t>What is ‘on the tin’: sense-making is what people continuously do to work out what is going on in their situations (and in the external environment), where they fit, what the need for action</a:t>
            </a:r>
            <a:endParaRPr lang="en-GB" sz="3200" dirty="0"/>
          </a:p>
          <a:p>
            <a:pPr marL="457200" indent="-457200">
              <a:buFont typeface="Arial" panose="020B0604020202020204" pitchFamily="34" charset="0"/>
              <a:buChar char="•"/>
            </a:pPr>
            <a:endParaRPr lang="en-GB" sz="3200" dirty="0"/>
          </a:p>
          <a:p>
            <a:pPr marL="457200" indent="-457200">
              <a:buFont typeface="Arial" panose="020B0604020202020204" pitchFamily="34" charset="0"/>
              <a:buChar char="•"/>
            </a:pPr>
            <a:r>
              <a:rPr lang="en-GB" sz="3200" dirty="0"/>
              <a:t>It implicitly encompasses </a:t>
            </a:r>
            <a:r>
              <a:rPr lang="en-GB" sz="3200" b="1" dirty="0">
                <a:solidFill>
                  <a:srgbClr val="77933C"/>
                </a:solidFill>
              </a:rPr>
              <a:t>change</a:t>
            </a:r>
            <a:r>
              <a:rPr lang="en-GB" sz="3200" dirty="0"/>
              <a:t>: change is not an error!</a:t>
            </a:r>
            <a:endParaRPr lang="en-GB" sz="3200" dirty="0"/>
          </a:p>
          <a:p>
            <a:pPr marL="457200" indent="-457200">
              <a:buFont typeface="Arial" panose="020B0604020202020204" pitchFamily="34" charset="0"/>
              <a:buChar char="•"/>
            </a:pPr>
            <a:endParaRPr lang="en-GB" sz="3200" dirty="0"/>
          </a:p>
          <a:p>
            <a:pPr marL="457200" indent="-457200">
              <a:buFont typeface="Arial" panose="020B0604020202020204" pitchFamily="34" charset="0"/>
              <a:buChar char="•"/>
            </a:pPr>
            <a:r>
              <a:rPr lang="en-GB" sz="3200" dirty="0"/>
              <a:t>It recognises that people have different </a:t>
            </a:r>
            <a:r>
              <a:rPr lang="en-GB" sz="3200" b="1" dirty="0">
                <a:solidFill>
                  <a:srgbClr val="77933C"/>
                </a:solidFill>
              </a:rPr>
              <a:t>identities </a:t>
            </a:r>
            <a:r>
              <a:rPr lang="en-GB" sz="3200" dirty="0"/>
              <a:t>and these change</a:t>
            </a:r>
            <a:endParaRPr lang="en-GB" sz="3200" dirty="0"/>
          </a:p>
          <a:p>
            <a:pPr marL="457200" indent="-457200">
              <a:buFont typeface="Arial" panose="020B0604020202020204" pitchFamily="34" charset="0"/>
              <a:buChar char="•"/>
            </a:pPr>
            <a:endParaRPr lang="en-GB" sz="3200" dirty="0"/>
          </a:p>
          <a:p>
            <a:pPr marL="457200" indent="-457200">
              <a:buFont typeface="Arial" panose="020B0604020202020204" pitchFamily="34" charset="0"/>
              <a:buChar char="•"/>
            </a:pPr>
            <a:r>
              <a:rPr lang="en-GB" sz="3200" dirty="0"/>
              <a:t>Sense-making is about filling in </a:t>
            </a:r>
            <a:r>
              <a:rPr lang="en-GB" sz="3200" b="1" dirty="0">
                <a:solidFill>
                  <a:srgbClr val="77933C"/>
                </a:solidFill>
              </a:rPr>
              <a:t>gaps</a:t>
            </a:r>
            <a:r>
              <a:rPr lang="en-GB" sz="3200" dirty="0"/>
              <a:t> in what we write down, talk about, build</a:t>
            </a:r>
            <a:endParaRPr lang="en-GB" sz="3200" dirty="0"/>
          </a:p>
          <a:p>
            <a:pPr marL="457200" indent="-457200">
              <a:buFont typeface="Arial" panose="020B0604020202020204" pitchFamily="34" charset="0"/>
              <a:buChar char="•"/>
            </a:pPr>
            <a:endParaRPr lang="en-GB" sz="3200" dirty="0"/>
          </a:p>
          <a:p>
            <a:pPr marL="457200" indent="-457200">
              <a:buFont typeface="Arial" panose="020B0604020202020204" pitchFamily="34" charset="0"/>
              <a:buChar char="•"/>
            </a:pPr>
            <a:r>
              <a:rPr lang="en-GB" sz="3200" b="1" dirty="0">
                <a:solidFill>
                  <a:srgbClr val="77933C"/>
                </a:solidFill>
              </a:rPr>
              <a:t>Time</a:t>
            </a:r>
            <a:r>
              <a:rPr lang="en-GB" sz="3200" dirty="0"/>
              <a:t> and </a:t>
            </a:r>
            <a:r>
              <a:rPr lang="en-GB" sz="3200" b="1" dirty="0">
                <a:solidFill>
                  <a:srgbClr val="77933C"/>
                </a:solidFill>
              </a:rPr>
              <a:t>space</a:t>
            </a:r>
            <a:r>
              <a:rPr lang="en-GB" sz="3200" dirty="0"/>
              <a:t> have a big part to play in sense-making</a:t>
            </a:r>
            <a:endParaRPr lang="en-GB"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fade">
                                      <p:cBhvr>
                                        <p:cTn id="28" dur="1000"/>
                                        <p:tgtEl>
                                          <p:spTgt spid="2">
                                            <p:txEl>
                                              <p:pRg st="6" end="6"/>
                                            </p:txEl>
                                          </p:spTgt>
                                        </p:tgtEl>
                                      </p:cBhvr>
                                    </p:animEffect>
                                    <p:anim calcmode="lin" valueType="num">
                                      <p:cBhvr>
                                        <p:cTn id="2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fade">
                                      <p:cBhvr>
                                        <p:cTn id="35" dur="1000"/>
                                        <p:tgtEl>
                                          <p:spTgt spid="2">
                                            <p:txEl>
                                              <p:pRg st="8" end="8"/>
                                            </p:txEl>
                                          </p:spTgt>
                                        </p:tgtEl>
                                      </p:cBhvr>
                                    </p:animEffect>
                                    <p:anim calcmode="lin" valueType="num">
                                      <p:cBhvr>
                                        <p:cTn id="36"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xEl>
                                              <p:pRg st="10" end="10"/>
                                            </p:txEl>
                                          </p:spTgt>
                                        </p:tgtEl>
                                        <p:attrNameLst>
                                          <p:attrName>style.visibility</p:attrName>
                                        </p:attrNameLst>
                                      </p:cBhvr>
                                      <p:to>
                                        <p:strVal val="visible"/>
                                      </p:to>
                                    </p:set>
                                    <p:animEffect transition="in" filter="fade">
                                      <p:cBhvr>
                                        <p:cTn id="42" dur="1000"/>
                                        <p:tgtEl>
                                          <p:spTgt spid="2">
                                            <p:txEl>
                                              <p:pRg st="10" end="10"/>
                                            </p:txEl>
                                          </p:spTgt>
                                        </p:tgtEl>
                                      </p:cBhvr>
                                    </p:animEffect>
                                    <p:anim calcmode="lin" valueType="num">
                                      <p:cBhvr>
                                        <p:cTn id="43"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a:t>Topic 5</a:t>
            </a:r>
            <a:endParaRPr lang="en-GB" dirty="0"/>
          </a:p>
        </p:txBody>
      </p:sp>
      <p:grpSp>
        <p:nvGrpSpPr>
          <p:cNvPr id="3" name="Group 2"/>
          <p:cNvGrpSpPr/>
          <p:nvPr/>
        </p:nvGrpSpPr>
        <p:grpSpPr>
          <a:xfrm>
            <a:off x="4033157" y="709956"/>
            <a:ext cx="13904357" cy="9304565"/>
            <a:chOff x="-153909" y="1324572"/>
            <a:chExt cx="8537418" cy="5024593"/>
          </a:xfrm>
        </p:grpSpPr>
        <p:graphicFrame>
          <p:nvGraphicFramePr>
            <p:cNvPr id="8" name="Diagram 7"/>
            <p:cNvGraphicFramePr/>
            <p:nvPr/>
          </p:nvGraphicFramePr>
          <p:xfrm>
            <a:off x="-153909" y="1324572"/>
            <a:ext cx="8537418" cy="4351951"/>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2" name="Arrow: Right 1"/>
            <p:cNvSpPr/>
            <p:nvPr/>
          </p:nvSpPr>
          <p:spPr>
            <a:xfrm>
              <a:off x="217282" y="5355579"/>
              <a:ext cx="6917647" cy="993586"/>
            </a:xfrm>
            <a:prstGeom prst="rightArrow">
              <a:avLst/>
            </a:prstGeom>
            <a:solidFill>
              <a:schemeClr val="accent5">
                <a:lumMod val="25000"/>
                <a:lumOff val="75000"/>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81" tIns="68591" rIns="137181" bIns="68591" numCol="1" spcCol="0" rtlCol="0" fromWordArt="0" anchor="ctr" anchorCtr="0" forceAA="0" compatLnSpc="1">
              <a:noAutofit/>
            </a:bodyPr>
            <a:lstStyle/>
            <a:p>
              <a:pPr algn="ctr"/>
              <a:r>
                <a:rPr lang="en-GB" sz="3600" dirty="0">
                  <a:ln w="0"/>
                  <a:solidFill>
                    <a:schemeClr val="tx1"/>
                  </a:solidFill>
                  <a:effectLst>
                    <a:outerShdw blurRad="38100" dist="19050" dir="2700000" algn="tl" rotWithShape="0">
                      <a:schemeClr val="dk1">
                        <a:alpha val="40000"/>
                      </a:schemeClr>
                    </a:outerShdw>
                  </a:effectLst>
                </a:rPr>
                <a:t>Business Simulation – </a:t>
              </a:r>
              <a:r>
                <a:rPr lang="en-GB" sz="3600" dirty="0" err="1">
                  <a:ln w="0"/>
                  <a:solidFill>
                    <a:schemeClr val="tx1"/>
                  </a:solidFill>
                  <a:effectLst>
                    <a:outerShdw blurRad="38100" dist="19050" dir="2700000" algn="tl" rotWithShape="0">
                      <a:schemeClr val="dk1">
                        <a:alpha val="40000"/>
                      </a:schemeClr>
                    </a:outerShdw>
                  </a:effectLst>
                </a:rPr>
                <a:t>Cesim</a:t>
              </a:r>
              <a:r>
                <a:rPr lang="en-GB" sz="3600" dirty="0">
                  <a:ln w="0"/>
                  <a:solidFill>
                    <a:schemeClr val="tx1"/>
                  </a:solidFill>
                  <a:effectLst>
                    <a:outerShdw blurRad="38100" dist="19050" dir="2700000" algn="tl" rotWithShape="0">
                      <a:schemeClr val="dk1">
                        <a:alpha val="40000"/>
                      </a:schemeClr>
                    </a:outerShdw>
                  </a:effectLst>
                </a:rPr>
                <a:t> Global Challenge</a:t>
              </a:r>
              <a:endParaRPr lang="en-GB" sz="3600" dirty="0">
                <a:ln w="0"/>
                <a:solidFill>
                  <a:schemeClr val="tx1"/>
                </a:solidFill>
                <a:effectLst>
                  <a:outerShdw blurRad="38100" dist="19050" dir="2700000" algn="tl" rotWithShape="0">
                    <a:schemeClr val="dk1">
                      <a:alpha val="40000"/>
                    </a:schemeClr>
                  </a:outerShdw>
                </a:effectLst>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dirty="0"/>
              <a:t>The </a:t>
            </a:r>
            <a:r>
              <a:rPr lang="en-GB" dirty="0" err="1"/>
              <a:t>Cynefin</a:t>
            </a:r>
            <a:r>
              <a:rPr lang="en-GB" dirty="0"/>
              <a:t> Framework</a:t>
            </a:r>
            <a:endParaRPr lang="en-GB" dirty="0"/>
          </a:p>
        </p:txBody>
      </p:sp>
      <p:pic>
        <p:nvPicPr>
          <p:cNvPr id="4" name="Picture 3" descr="Kurtz &amp; Snowden (2003) - Cynefin New Terms.jpg"/>
          <p:cNvPicPr>
            <a:picLocks noChangeAspect="1"/>
          </p:cNvPicPr>
          <p:nvPr/>
        </p:nvPicPr>
        <p:blipFill>
          <a:blip r:embed="rId1" cstate="print"/>
          <a:stretch>
            <a:fillRect/>
          </a:stretch>
        </p:blipFill>
        <p:spPr>
          <a:xfrm>
            <a:off x="3054400" y="2016016"/>
            <a:ext cx="8022566" cy="7920585"/>
          </a:xfrm>
          <a:prstGeom prst="rect">
            <a:avLst/>
          </a:prstGeom>
        </p:spPr>
      </p:pic>
      <p:sp>
        <p:nvSpPr>
          <p:cNvPr id="6" name="TextBox 5"/>
          <p:cNvSpPr txBox="1"/>
          <p:nvPr/>
        </p:nvSpPr>
        <p:spPr>
          <a:xfrm>
            <a:off x="12328383" y="2667734"/>
            <a:ext cx="4734647" cy="4324261"/>
          </a:xfrm>
          <a:prstGeom prst="rect">
            <a:avLst/>
          </a:prstGeom>
          <a:solidFill>
            <a:schemeClr val="accent5">
              <a:lumMod val="10000"/>
              <a:lumOff val="90000"/>
            </a:schemeClr>
          </a:solidFill>
        </p:spPr>
        <p:txBody>
          <a:bodyPr wrap="square" rtlCol="0">
            <a:spAutoFit/>
          </a:bodyPr>
          <a:lstStyle/>
          <a:p>
            <a:pPr>
              <a:lnSpc>
                <a:spcPts val="3300"/>
              </a:lnSpc>
            </a:pPr>
            <a:r>
              <a:rPr lang="en-US" sz="2800" dirty="0"/>
              <a:t>“The Cynefin framework originated in the practice of knowledge management as a means of distinguishing between formal and informal communities, and as a means of talking about the interaction of both with structured processes and uncertain conditions.”</a:t>
            </a:r>
            <a:endParaRPr lang="en-US" sz="2800" dirty="0"/>
          </a:p>
        </p:txBody>
      </p:sp>
      <p:sp>
        <p:nvSpPr>
          <p:cNvPr id="7" name="TextBox 6"/>
          <p:cNvSpPr txBox="1"/>
          <p:nvPr/>
        </p:nvSpPr>
        <p:spPr>
          <a:xfrm rot="16200000">
            <a:off x="1752078" y="5172267"/>
            <a:ext cx="2050561" cy="584775"/>
          </a:xfrm>
          <a:prstGeom prst="rect">
            <a:avLst/>
          </a:prstGeom>
          <a:noFill/>
        </p:spPr>
        <p:txBody>
          <a:bodyPr wrap="none" rtlCol="0">
            <a:spAutoFit/>
          </a:bodyPr>
          <a:lstStyle/>
          <a:p>
            <a:r>
              <a:rPr lang="en-US" sz="3200" dirty="0"/>
              <a:t>unordered</a:t>
            </a:r>
            <a:endParaRPr lang="en-US" sz="3200" dirty="0"/>
          </a:p>
        </p:txBody>
      </p:sp>
      <p:sp>
        <p:nvSpPr>
          <p:cNvPr id="8" name="TextBox 7"/>
          <p:cNvSpPr txBox="1"/>
          <p:nvPr/>
        </p:nvSpPr>
        <p:spPr>
          <a:xfrm>
            <a:off x="12457171" y="8544085"/>
            <a:ext cx="4158279" cy="415498"/>
          </a:xfrm>
          <a:prstGeom prst="rect">
            <a:avLst/>
          </a:prstGeom>
          <a:noFill/>
        </p:spPr>
        <p:txBody>
          <a:bodyPr wrap="square" rtlCol="0">
            <a:spAutoFit/>
          </a:bodyPr>
          <a:lstStyle/>
          <a:p>
            <a:r>
              <a:rPr lang="en-US" sz="2100" dirty="0">
                <a:solidFill>
                  <a:srgbClr val="000090"/>
                </a:solidFill>
              </a:rPr>
              <a:t>from (Kurtz &amp; Snowden 2003)</a:t>
            </a:r>
            <a:endParaRPr lang="en-US" sz="2100" dirty="0">
              <a:solidFill>
                <a:srgbClr val="000090"/>
              </a:solidFill>
            </a:endParaRPr>
          </a:p>
        </p:txBody>
      </p:sp>
      <p:sp>
        <p:nvSpPr>
          <p:cNvPr id="9" name="TextBox 8"/>
          <p:cNvSpPr txBox="1"/>
          <p:nvPr/>
        </p:nvSpPr>
        <p:spPr>
          <a:xfrm rot="5400000">
            <a:off x="10476656" y="5301197"/>
            <a:ext cx="1595309" cy="584775"/>
          </a:xfrm>
          <a:prstGeom prst="rect">
            <a:avLst/>
          </a:prstGeom>
          <a:noFill/>
        </p:spPr>
        <p:txBody>
          <a:bodyPr wrap="none" rtlCol="0">
            <a:spAutoFit/>
          </a:bodyPr>
          <a:lstStyle/>
          <a:p>
            <a:r>
              <a:rPr lang="en-US" sz="3200" dirty="0"/>
              <a:t>ordered</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PESTEL -  Environmental Scanning and Sense-making</a:t>
            </a:r>
            <a:endParaRPr lang="en-GB"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PEST(LEE)</a:t>
            </a:r>
            <a:endParaRPr lang="en-GB" dirty="0"/>
          </a:p>
        </p:txBody>
      </p:sp>
      <p:sp>
        <p:nvSpPr>
          <p:cNvPr id="3" name="Content Placeholder 2"/>
          <p:cNvSpPr>
            <a:spLocks noGrp="1"/>
          </p:cNvSpPr>
          <p:nvPr>
            <p:ph idx="4294967295"/>
          </p:nvPr>
        </p:nvSpPr>
        <p:spPr>
          <a:xfrm>
            <a:off x="1184857" y="2381250"/>
            <a:ext cx="4365938" cy="6884988"/>
          </a:xfrm>
        </p:spPr>
        <p:txBody>
          <a:bodyPr>
            <a:normAutofit/>
          </a:bodyPr>
          <a:lstStyle/>
          <a:p>
            <a:r>
              <a:rPr lang="en-GB" sz="3200" b="1" dirty="0"/>
              <a:t>Political</a:t>
            </a:r>
            <a:endParaRPr lang="en-GB" sz="3200" b="1" dirty="0"/>
          </a:p>
          <a:p>
            <a:r>
              <a:rPr lang="en-GB" sz="3200" b="1" dirty="0"/>
              <a:t>Economic</a:t>
            </a:r>
            <a:endParaRPr lang="en-GB" sz="3200" b="1" dirty="0"/>
          </a:p>
          <a:p>
            <a:r>
              <a:rPr lang="en-GB" sz="3200" b="1" dirty="0"/>
              <a:t>Social</a:t>
            </a:r>
            <a:endParaRPr lang="en-GB" sz="3200" b="1" dirty="0"/>
          </a:p>
          <a:p>
            <a:r>
              <a:rPr lang="en-GB" sz="3200" b="1" dirty="0"/>
              <a:t>Technological</a:t>
            </a:r>
            <a:endParaRPr lang="en-GB" sz="3200" b="1" dirty="0"/>
          </a:p>
          <a:p>
            <a:r>
              <a:rPr lang="en-GB" sz="3200" dirty="0"/>
              <a:t>Legal</a:t>
            </a:r>
            <a:endParaRPr lang="en-GB" sz="3200" dirty="0"/>
          </a:p>
          <a:p>
            <a:r>
              <a:rPr lang="en-GB" sz="3200" dirty="0"/>
              <a:t>Environmental</a:t>
            </a:r>
            <a:endParaRPr lang="en-GB" sz="3200" dirty="0"/>
          </a:p>
          <a:p>
            <a:r>
              <a:rPr lang="en-GB" sz="3200" dirty="0"/>
              <a:t>Ethical</a:t>
            </a:r>
            <a:endParaRPr lang="en-GB" sz="3200" dirty="0"/>
          </a:p>
        </p:txBody>
      </p:sp>
      <p:sp>
        <p:nvSpPr>
          <p:cNvPr id="4" name="TextBox 3"/>
          <p:cNvSpPr txBox="1"/>
          <p:nvPr/>
        </p:nvSpPr>
        <p:spPr>
          <a:xfrm>
            <a:off x="6782464" y="2057401"/>
            <a:ext cx="9619587" cy="6186309"/>
          </a:xfrm>
          <a:prstGeom prst="rect">
            <a:avLst/>
          </a:prstGeom>
          <a:solidFill>
            <a:srgbClr val="FBBECE"/>
          </a:solidFill>
          <a:ln>
            <a:solidFill>
              <a:schemeClr val="tx1"/>
            </a:solidFill>
          </a:ln>
        </p:spPr>
        <p:txBody>
          <a:bodyPr wrap="square" rtlCol="0">
            <a:spAutoFit/>
          </a:bodyPr>
          <a:lstStyle/>
          <a:p>
            <a:pPr algn="l"/>
            <a:r>
              <a:rPr lang="en-GB" sz="3600" b="1" dirty="0"/>
              <a:t>Environmental Scanning</a:t>
            </a:r>
            <a:endParaRPr lang="en-GB" sz="3600" b="1" dirty="0"/>
          </a:p>
          <a:p>
            <a:pPr algn="l"/>
            <a:endParaRPr lang="en-GB" sz="3600" b="1" dirty="0"/>
          </a:p>
          <a:p>
            <a:pPr algn="l"/>
            <a:r>
              <a:rPr lang="en-GB" sz="3600" b="1" dirty="0"/>
              <a:t>……</a:t>
            </a:r>
            <a:r>
              <a:rPr lang="en-GB" sz="3600" dirty="0"/>
              <a:t>is the acquisition and use of information about events, trends, and relationships in an organisation's external </a:t>
            </a:r>
            <a:r>
              <a:rPr lang="en-GB" sz="3600" b="1" dirty="0"/>
              <a:t>environment</a:t>
            </a:r>
            <a:r>
              <a:rPr lang="en-GB" sz="3600" dirty="0"/>
              <a:t>, the knowledge of which would assist management in planning the organisation's future course of action.</a:t>
            </a:r>
            <a:endParaRPr lang="en-GB" sz="3600" dirty="0"/>
          </a:p>
          <a:p>
            <a:pPr algn="l"/>
            <a:endParaRPr lang="en-GB" sz="3600" dirty="0"/>
          </a:p>
          <a:p>
            <a:pPr algn="l"/>
            <a:r>
              <a:rPr lang="en-GB" sz="3600" dirty="0"/>
              <a:t>It is a sense-making activity.</a:t>
            </a:r>
            <a:endParaRPr lang="en-GB" sz="3600" dirty="0"/>
          </a:p>
          <a:p>
            <a:pPr algn="l"/>
            <a:endParaRPr lang="en-GB"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1000"/>
                                        <p:tgtEl>
                                          <p:spTgt spid="3">
                                            <p:txEl>
                                              <p:pRg st="5" end="5"/>
                                            </p:txEl>
                                          </p:spTgt>
                                        </p:tgtEl>
                                      </p:cBhvr>
                                    </p:animEffect>
                                    <p:anim calcmode="lin" valueType="num">
                                      <p:cBhvr>
                                        <p:cTn id="1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1000"/>
                                        <p:tgtEl>
                                          <p:spTgt spid="3">
                                            <p:txEl>
                                              <p:pRg st="6" end="6"/>
                                            </p:txEl>
                                          </p:spTgt>
                                        </p:tgtEl>
                                      </p:cBhvr>
                                    </p:animEffect>
                                    <p:anim calcmode="lin" valueType="num">
                                      <p:cBhvr>
                                        <p:cTn id="2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When Is PESTEL Useful?</a:t>
            </a:r>
            <a:endParaRPr lang="en-GB" dirty="0"/>
          </a:p>
        </p:txBody>
      </p:sp>
      <p:sp>
        <p:nvSpPr>
          <p:cNvPr id="3" name="Subtitle 2"/>
          <p:cNvSpPr>
            <a:spLocks noGrp="1"/>
          </p:cNvSpPr>
          <p:nvPr>
            <p:ph type="subTitle" idx="1"/>
          </p:nvPr>
        </p:nvSpPr>
        <p:spPr>
          <a:xfrm>
            <a:off x="1001596" y="1928923"/>
            <a:ext cx="12699164" cy="6439825"/>
          </a:xfrm>
        </p:spPr>
        <p:txBody>
          <a:bodyPr>
            <a:normAutofit/>
          </a:bodyPr>
          <a:lstStyle/>
          <a:p>
            <a:r>
              <a:rPr lang="en-US" sz="3200" dirty="0"/>
              <a:t>A framework for environmental scanning and sense making – what is changing?</a:t>
            </a:r>
            <a:endParaRPr lang="en-US" sz="3200" dirty="0"/>
          </a:p>
          <a:p>
            <a:endParaRPr lang="en-US" sz="3200" dirty="0"/>
          </a:p>
          <a:p>
            <a:r>
              <a:rPr lang="en-US" sz="3200" dirty="0"/>
              <a:t>Strategy creation – identification of opportunities and threats</a:t>
            </a:r>
            <a:endParaRPr lang="en-US" sz="3200" dirty="0"/>
          </a:p>
          <a:p>
            <a:endParaRPr lang="en-US" sz="3200" dirty="0"/>
          </a:p>
          <a:p>
            <a:r>
              <a:rPr lang="en-US" sz="3200" dirty="0"/>
              <a:t>Scenario planning</a:t>
            </a:r>
            <a:endParaRPr lang="en-US" sz="3200" dirty="0"/>
          </a:p>
          <a:p>
            <a:endParaRPr lang="en-US" sz="3200" dirty="0"/>
          </a:p>
          <a:p>
            <a:r>
              <a:rPr lang="en-US" sz="3200" dirty="0"/>
              <a:t>Market Entry to a New Country</a:t>
            </a:r>
            <a:endParaRPr lang="en-US" sz="3200" dirty="0"/>
          </a:p>
          <a:p>
            <a:endParaRPr lang="en-US" sz="3200" dirty="0"/>
          </a:p>
          <a:p>
            <a:r>
              <a:rPr lang="en-US" sz="3200" dirty="0"/>
              <a:t>Outsourcing or creation of new production facilities</a:t>
            </a:r>
            <a:endParaRPr lang="en-US" sz="3200" dirty="0"/>
          </a:p>
          <a:p>
            <a:endParaRPr lang="en-US" sz="3200" dirty="0"/>
          </a:p>
          <a:p>
            <a:r>
              <a:rPr lang="en-US" sz="3200" dirty="0"/>
              <a:t>New Product Development</a:t>
            </a:r>
            <a:endParaRPr lang="en-US" sz="3200" dirty="0"/>
          </a:p>
          <a:p>
            <a:endParaRPr lang="en-US" sz="3200" dirty="0"/>
          </a:p>
          <a:p>
            <a:endParaRPr lang="en-GB" sz="3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3600" dirty="0"/>
              <a:t>Macroeconomic Forces</a:t>
            </a:r>
            <a:endParaRPr lang="en-US" sz="3600" dirty="0"/>
          </a:p>
        </p:txBody>
      </p:sp>
      <p:sp>
        <p:nvSpPr>
          <p:cNvPr id="5" name="Freeform 4"/>
          <p:cNvSpPr/>
          <p:nvPr/>
        </p:nvSpPr>
        <p:spPr>
          <a:xfrm>
            <a:off x="656488" y="2858639"/>
            <a:ext cx="4395758" cy="2637455"/>
          </a:xfrm>
          <a:custGeom>
            <a:avLst/>
            <a:gdLst>
              <a:gd name="connsiteX0" fmla="*/ 0 w 2930053"/>
              <a:gd name="connsiteY0" fmla="*/ 0 h 1758032"/>
              <a:gd name="connsiteX1" fmla="*/ 2930053 w 2930053"/>
              <a:gd name="connsiteY1" fmla="*/ 0 h 1758032"/>
              <a:gd name="connsiteX2" fmla="*/ 2930053 w 2930053"/>
              <a:gd name="connsiteY2" fmla="*/ 1758032 h 1758032"/>
              <a:gd name="connsiteX3" fmla="*/ 0 w 2930053"/>
              <a:gd name="connsiteY3" fmla="*/ 1758032 h 1758032"/>
              <a:gd name="connsiteX4" fmla="*/ 0 w 2930053"/>
              <a:gd name="connsiteY4" fmla="*/ 0 h 1758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053" h="1758032">
                <a:moveTo>
                  <a:pt x="0" y="0"/>
                </a:moveTo>
                <a:lnTo>
                  <a:pt x="2930053" y="0"/>
                </a:lnTo>
                <a:lnTo>
                  <a:pt x="2930053" y="1758032"/>
                </a:lnTo>
                <a:lnTo>
                  <a:pt x="0" y="1758032"/>
                </a:lnTo>
                <a:lnTo>
                  <a:pt x="0" y="0"/>
                </a:lnTo>
                <a:close/>
              </a:path>
            </a:pathLst>
          </a:custGeom>
          <a:solidFill>
            <a:srgbClr val="00999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1476" tIns="171476" rIns="171476" bIns="171476" numCol="1" spcCol="1270" anchor="ctr" anchorCtr="0">
            <a:noAutofit/>
          </a:bodyPr>
          <a:lstStyle/>
          <a:p>
            <a:pPr algn="ctr" defTabSz="2000250">
              <a:lnSpc>
                <a:spcPct val="90000"/>
              </a:lnSpc>
              <a:spcBef>
                <a:spcPct val="0"/>
              </a:spcBef>
              <a:spcAft>
                <a:spcPct val="35000"/>
              </a:spcAft>
            </a:pPr>
            <a:r>
              <a:rPr lang="en-US" sz="4500" dirty="0"/>
              <a:t>Growth rate of the economy</a:t>
            </a:r>
            <a:endParaRPr lang="en-US" sz="4500" dirty="0"/>
          </a:p>
        </p:txBody>
      </p:sp>
      <p:sp>
        <p:nvSpPr>
          <p:cNvPr id="6" name="Freeform 5"/>
          <p:cNvSpPr/>
          <p:nvPr/>
        </p:nvSpPr>
        <p:spPr>
          <a:xfrm>
            <a:off x="5277502" y="2858639"/>
            <a:ext cx="4395758" cy="2637455"/>
          </a:xfrm>
          <a:custGeom>
            <a:avLst/>
            <a:gdLst>
              <a:gd name="connsiteX0" fmla="*/ 0 w 2930053"/>
              <a:gd name="connsiteY0" fmla="*/ 0 h 1758032"/>
              <a:gd name="connsiteX1" fmla="*/ 2930053 w 2930053"/>
              <a:gd name="connsiteY1" fmla="*/ 0 h 1758032"/>
              <a:gd name="connsiteX2" fmla="*/ 2930053 w 2930053"/>
              <a:gd name="connsiteY2" fmla="*/ 1758032 h 1758032"/>
              <a:gd name="connsiteX3" fmla="*/ 0 w 2930053"/>
              <a:gd name="connsiteY3" fmla="*/ 1758032 h 1758032"/>
              <a:gd name="connsiteX4" fmla="*/ 0 w 2930053"/>
              <a:gd name="connsiteY4" fmla="*/ 0 h 1758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053" h="1758032">
                <a:moveTo>
                  <a:pt x="0" y="0"/>
                </a:moveTo>
                <a:lnTo>
                  <a:pt x="2930053" y="0"/>
                </a:lnTo>
                <a:lnTo>
                  <a:pt x="2930053" y="1758032"/>
                </a:lnTo>
                <a:lnTo>
                  <a:pt x="0" y="1758032"/>
                </a:lnTo>
                <a:lnTo>
                  <a:pt x="0" y="0"/>
                </a:lnTo>
                <a:close/>
              </a:path>
            </a:pathLst>
          </a:custGeom>
          <a:solidFill>
            <a:srgbClr val="00999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1476" tIns="171476" rIns="171476" bIns="171476" numCol="1" spcCol="1270" anchor="ctr" anchorCtr="0">
            <a:noAutofit/>
          </a:bodyPr>
          <a:lstStyle/>
          <a:p>
            <a:pPr algn="ctr" defTabSz="2000250">
              <a:lnSpc>
                <a:spcPct val="90000"/>
              </a:lnSpc>
              <a:spcBef>
                <a:spcPct val="0"/>
              </a:spcBef>
              <a:spcAft>
                <a:spcPct val="35000"/>
              </a:spcAft>
            </a:pPr>
            <a:r>
              <a:rPr lang="en-US" sz="4500" dirty="0"/>
              <a:t>Interest rates</a:t>
            </a:r>
            <a:endParaRPr lang="en-US" sz="4500" dirty="0"/>
          </a:p>
        </p:txBody>
      </p:sp>
      <p:sp>
        <p:nvSpPr>
          <p:cNvPr id="7" name="Freeform 6"/>
          <p:cNvSpPr/>
          <p:nvPr/>
        </p:nvSpPr>
        <p:spPr>
          <a:xfrm>
            <a:off x="656488" y="5935669"/>
            <a:ext cx="4395758" cy="2637455"/>
          </a:xfrm>
          <a:custGeom>
            <a:avLst/>
            <a:gdLst>
              <a:gd name="connsiteX0" fmla="*/ 0 w 2930053"/>
              <a:gd name="connsiteY0" fmla="*/ 0 h 1758032"/>
              <a:gd name="connsiteX1" fmla="*/ 2930053 w 2930053"/>
              <a:gd name="connsiteY1" fmla="*/ 0 h 1758032"/>
              <a:gd name="connsiteX2" fmla="*/ 2930053 w 2930053"/>
              <a:gd name="connsiteY2" fmla="*/ 1758032 h 1758032"/>
              <a:gd name="connsiteX3" fmla="*/ 0 w 2930053"/>
              <a:gd name="connsiteY3" fmla="*/ 1758032 h 1758032"/>
              <a:gd name="connsiteX4" fmla="*/ 0 w 2930053"/>
              <a:gd name="connsiteY4" fmla="*/ 0 h 1758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053" h="1758032">
                <a:moveTo>
                  <a:pt x="0" y="0"/>
                </a:moveTo>
                <a:lnTo>
                  <a:pt x="2930053" y="0"/>
                </a:lnTo>
                <a:lnTo>
                  <a:pt x="2930053" y="1758032"/>
                </a:lnTo>
                <a:lnTo>
                  <a:pt x="0" y="1758032"/>
                </a:lnTo>
                <a:lnTo>
                  <a:pt x="0" y="0"/>
                </a:lnTo>
                <a:close/>
              </a:path>
            </a:pathLst>
          </a:custGeom>
          <a:solidFill>
            <a:srgbClr val="00999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1476" tIns="171476" rIns="171476" bIns="171476" numCol="1" spcCol="1270" anchor="ctr" anchorCtr="0">
            <a:noAutofit/>
          </a:bodyPr>
          <a:lstStyle/>
          <a:p>
            <a:pPr algn="ctr" defTabSz="2000250">
              <a:lnSpc>
                <a:spcPct val="90000"/>
              </a:lnSpc>
              <a:spcBef>
                <a:spcPct val="0"/>
              </a:spcBef>
              <a:spcAft>
                <a:spcPct val="35000"/>
              </a:spcAft>
            </a:pPr>
            <a:r>
              <a:rPr lang="en-US" sz="4500" dirty="0"/>
              <a:t>Currency exchange rates</a:t>
            </a:r>
            <a:endParaRPr lang="en-US" sz="4500" dirty="0"/>
          </a:p>
        </p:txBody>
      </p:sp>
      <p:sp>
        <p:nvSpPr>
          <p:cNvPr id="8" name="Freeform 7"/>
          <p:cNvSpPr/>
          <p:nvPr/>
        </p:nvSpPr>
        <p:spPr>
          <a:xfrm>
            <a:off x="5277502" y="5935669"/>
            <a:ext cx="4395758" cy="2637455"/>
          </a:xfrm>
          <a:custGeom>
            <a:avLst/>
            <a:gdLst>
              <a:gd name="connsiteX0" fmla="*/ 0 w 2930053"/>
              <a:gd name="connsiteY0" fmla="*/ 0 h 1758032"/>
              <a:gd name="connsiteX1" fmla="*/ 2930053 w 2930053"/>
              <a:gd name="connsiteY1" fmla="*/ 0 h 1758032"/>
              <a:gd name="connsiteX2" fmla="*/ 2930053 w 2930053"/>
              <a:gd name="connsiteY2" fmla="*/ 1758032 h 1758032"/>
              <a:gd name="connsiteX3" fmla="*/ 0 w 2930053"/>
              <a:gd name="connsiteY3" fmla="*/ 1758032 h 1758032"/>
              <a:gd name="connsiteX4" fmla="*/ 0 w 2930053"/>
              <a:gd name="connsiteY4" fmla="*/ 0 h 1758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053" h="1758032">
                <a:moveTo>
                  <a:pt x="0" y="0"/>
                </a:moveTo>
                <a:lnTo>
                  <a:pt x="2930053" y="0"/>
                </a:lnTo>
                <a:lnTo>
                  <a:pt x="2930053" y="1758032"/>
                </a:lnTo>
                <a:lnTo>
                  <a:pt x="0" y="1758032"/>
                </a:lnTo>
                <a:lnTo>
                  <a:pt x="0" y="0"/>
                </a:lnTo>
                <a:close/>
              </a:path>
            </a:pathLst>
          </a:custGeom>
          <a:solidFill>
            <a:srgbClr val="00999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1476" tIns="171476" rIns="171476" bIns="171476" numCol="1" spcCol="1270" anchor="ctr" anchorCtr="0">
            <a:noAutofit/>
          </a:bodyPr>
          <a:lstStyle/>
          <a:p>
            <a:pPr algn="ctr" defTabSz="2000250">
              <a:lnSpc>
                <a:spcPct val="90000"/>
              </a:lnSpc>
              <a:spcBef>
                <a:spcPct val="0"/>
              </a:spcBef>
              <a:spcAft>
                <a:spcPct val="35000"/>
              </a:spcAft>
            </a:pPr>
            <a:r>
              <a:rPr lang="en-US" sz="4500" dirty="0"/>
              <a:t>Inflation or deflation rates</a:t>
            </a:r>
            <a:endParaRPr lang="en-US" sz="4500" dirty="0"/>
          </a:p>
        </p:txBody>
      </p:sp>
      <p:pic>
        <p:nvPicPr>
          <p:cNvPr id="4" name="Picture 3"/>
          <p:cNvPicPr>
            <a:picLocks noChangeAspect="1"/>
          </p:cNvPicPr>
          <p:nvPr/>
        </p:nvPicPr>
        <p:blipFill>
          <a:blip r:embed="rId1"/>
          <a:stretch>
            <a:fillRect/>
          </a:stretch>
        </p:blipFill>
        <p:spPr>
          <a:xfrm>
            <a:off x="10205669" y="211531"/>
            <a:ext cx="7296517" cy="98655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normAutofit/>
          </a:bodyPr>
          <a:lstStyle/>
          <a:p>
            <a:r>
              <a:rPr lang="en-US" sz="3200" dirty="0"/>
              <a:t>Global and Technological Forces</a:t>
            </a:r>
            <a:endParaRPr lang="en-US" sz="3200" dirty="0"/>
          </a:p>
        </p:txBody>
      </p:sp>
      <p:sp>
        <p:nvSpPr>
          <p:cNvPr id="3" name="Content Placeholder 2"/>
          <p:cNvSpPr>
            <a:spLocks noGrp="1"/>
          </p:cNvSpPr>
          <p:nvPr>
            <p:ph idx="4294967295"/>
          </p:nvPr>
        </p:nvSpPr>
        <p:spPr>
          <a:xfrm>
            <a:off x="1243012" y="2181225"/>
            <a:ext cx="7900988" cy="6884988"/>
          </a:xfrm>
        </p:spPr>
        <p:txBody>
          <a:bodyPr vert="horz" lIns="91440" tIns="45720" rIns="91440" bIns="45720" rtlCol="0" anchor="t">
            <a:noAutofit/>
          </a:bodyPr>
          <a:lstStyle/>
          <a:p>
            <a:pPr marL="342900" indent="-342900"/>
            <a:r>
              <a:rPr lang="en-US" sz="3200" b="1" dirty="0"/>
              <a:t>Global Forces </a:t>
            </a:r>
            <a:r>
              <a:rPr lang="en-US" sz="3200" dirty="0"/>
              <a:t>e.g. falling barriers to international trade have enabled companies to expand into new geographic markets but……..Brexit, China – US disputes, Supply Chain Disruption, Ukraine</a:t>
            </a:r>
            <a:endParaRPr lang="en-US" dirty="0"/>
          </a:p>
          <a:p>
            <a:endParaRPr lang="en-US" altLang="en-US" sz="3200" dirty="0"/>
          </a:p>
          <a:p>
            <a:r>
              <a:rPr lang="en-US" altLang="en-US" sz="3200" b="1" dirty="0"/>
              <a:t>Technological Forces - </a:t>
            </a:r>
            <a:r>
              <a:rPr lang="en-US" altLang="en-US" sz="3200" dirty="0"/>
              <a:t>technological change can:</a:t>
            </a:r>
            <a:endParaRPr lang="en-US" altLang="en-US" sz="3200" dirty="0"/>
          </a:p>
          <a:p>
            <a:pPr lvl="1"/>
            <a:r>
              <a:rPr lang="en-US" altLang="en-US" sz="3200" dirty="0"/>
              <a:t>Make products obsolete</a:t>
            </a:r>
            <a:endParaRPr lang="en-US" altLang="en-US" sz="3200" dirty="0"/>
          </a:p>
          <a:p>
            <a:pPr lvl="1"/>
            <a:r>
              <a:rPr lang="en-US" altLang="en-US" sz="3200" dirty="0"/>
              <a:t>Enable relocation of work</a:t>
            </a:r>
            <a:endParaRPr lang="en-US" altLang="en-US" sz="3200" dirty="0"/>
          </a:p>
          <a:p>
            <a:pPr lvl="1"/>
            <a:r>
              <a:rPr lang="en-US" altLang="en-US" sz="3200" dirty="0"/>
              <a:t>Create a host of new product possibilities</a:t>
            </a:r>
            <a:endParaRPr lang="en-US" altLang="en-US" sz="3200" dirty="0"/>
          </a:p>
          <a:p>
            <a:pPr lvl="1"/>
            <a:r>
              <a:rPr lang="en-US" altLang="en-US" sz="3200" dirty="0"/>
              <a:t>Impact the height of the barrier to entry and reshape industry structure</a:t>
            </a:r>
            <a:endParaRPr lang="en-US" altLang="en-US" sz="3200" dirty="0"/>
          </a:p>
        </p:txBody>
      </p:sp>
      <p:pic>
        <p:nvPicPr>
          <p:cNvPr id="1026" name="Picture 2" descr="Image result for America first"/>
          <p:cNvPicPr>
            <a:picLocks noChangeAspect="1" noChangeArrowheads="1"/>
          </p:cNvPicPr>
          <p:nvPr/>
        </p:nvPicPr>
        <p:blipFill rotWithShape="1">
          <a:blip r:embed="rId1">
            <a:extLst>
              <a:ext uri="{28A0092B-C50C-407E-A947-70E740481C1C}">
                <a14:useLocalDpi xmlns:a14="http://schemas.microsoft.com/office/drawing/2010/main" val="0"/>
              </a:ext>
            </a:extLst>
          </a:blip>
          <a:srcRect r="2621" b="9245"/>
          <a:stretch>
            <a:fillRect/>
          </a:stretch>
        </p:blipFill>
        <p:spPr bwMode="auto">
          <a:xfrm>
            <a:off x="10422683" y="1609670"/>
            <a:ext cx="5410357" cy="28335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1374" y="1008937"/>
            <a:ext cx="7709452" cy="40704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10131374" y="5303520"/>
            <a:ext cx="7709452" cy="43153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
                                        <p:tgtEl>
                                          <p:spTgt spid="4"/>
                                        </p:tgtEl>
                                      </p:cBhvr>
                                    </p:animEffect>
                                    <p:anim calcmode="lin" valueType="num">
                                      <p:cBhvr>
                                        <p:cTn id="15" dur="100" fill="hold"/>
                                        <p:tgtEl>
                                          <p:spTgt spid="4"/>
                                        </p:tgtEl>
                                        <p:attrNameLst>
                                          <p:attrName>ppt_x</p:attrName>
                                        </p:attrNameLst>
                                      </p:cBhvr>
                                      <p:tavLst>
                                        <p:tav tm="0">
                                          <p:val>
                                            <p:strVal val="#ppt_x"/>
                                          </p:val>
                                        </p:tav>
                                        <p:tav tm="100000">
                                          <p:val>
                                            <p:strVal val="#ppt_x"/>
                                          </p:val>
                                        </p:tav>
                                      </p:tavLst>
                                    </p:anim>
                                    <p:anim calcmode="lin" valueType="num">
                                      <p:cBhvr>
                                        <p:cTn id="16" dur="1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1000"/>
                                        <p:tgtEl>
                                          <p:spTgt spid="3">
                                            <p:txEl>
                                              <p:pRg st="4" end="4"/>
                                            </p:txEl>
                                          </p:spTgt>
                                        </p:tgtEl>
                                      </p:cBhvr>
                                    </p:animEffect>
                                    <p:anim calcmode="lin" valueType="num">
                                      <p:cBhvr>
                                        <p:cTn id="3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4" end="4"/>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fade">
                                      <p:cBhvr>
                                        <p:cTn id="43" dur="1000"/>
                                        <p:tgtEl>
                                          <p:spTgt spid="3">
                                            <p:txEl>
                                              <p:pRg st="5" end="5"/>
                                            </p:txEl>
                                          </p:spTgt>
                                        </p:tgtEl>
                                      </p:cBhvr>
                                    </p:animEffect>
                                    <p:anim calcmode="lin" valueType="num">
                                      <p:cBhvr>
                                        <p:cTn id="4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fade">
                                      <p:cBhvr>
                                        <p:cTn id="48" dur="1000"/>
                                        <p:tgtEl>
                                          <p:spTgt spid="3">
                                            <p:txEl>
                                              <p:pRg st="6" end="6"/>
                                            </p:txEl>
                                          </p:spTgt>
                                        </p:tgtEl>
                                      </p:cBhvr>
                                    </p:animEffect>
                                    <p:anim calcmode="lin" valueType="num">
                                      <p:cBhvr>
                                        <p:cTn id="4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normAutofit/>
          </a:bodyPr>
          <a:lstStyle/>
          <a:p>
            <a:r>
              <a:rPr lang="en-US" sz="3200" dirty="0"/>
              <a:t>Demographic, Social, and Political Forces</a:t>
            </a:r>
            <a:endParaRPr lang="en-US" sz="3200" dirty="0"/>
          </a:p>
        </p:txBody>
      </p:sp>
      <p:sp>
        <p:nvSpPr>
          <p:cNvPr id="3" name="Content Placeholder 2"/>
          <p:cNvSpPr>
            <a:spLocks noGrp="1"/>
          </p:cNvSpPr>
          <p:nvPr>
            <p:ph type="subTitle" idx="1"/>
          </p:nvPr>
        </p:nvSpPr>
        <p:spPr>
          <a:xfrm>
            <a:off x="1029600" y="2160000"/>
            <a:ext cx="8822738" cy="6513216"/>
          </a:xfrm>
        </p:spPr>
        <p:txBody>
          <a:bodyPr>
            <a:normAutofit/>
          </a:bodyPr>
          <a:lstStyle/>
          <a:p>
            <a:r>
              <a:rPr lang="en-US" sz="3200" b="1" dirty="0"/>
              <a:t>Demographic forces </a:t>
            </a:r>
            <a:r>
              <a:rPr lang="en-US" sz="3200" dirty="0"/>
              <a:t>- Outcomes of changes in the characteristics of a population – aging, immigration, birth-rates, death-rates, divorce</a:t>
            </a:r>
            <a:endParaRPr lang="en-US" sz="3200" dirty="0"/>
          </a:p>
          <a:p>
            <a:endParaRPr lang="en-US" sz="3200" dirty="0"/>
          </a:p>
          <a:p>
            <a:r>
              <a:rPr lang="en-US" sz="3200" b="1" dirty="0"/>
              <a:t>Social forces </a:t>
            </a:r>
            <a:r>
              <a:rPr lang="en-US" sz="3200" dirty="0"/>
              <a:t>- Way in which changing social morals and values affect an industry e.g. popularism</a:t>
            </a:r>
            <a:endParaRPr lang="en-US" sz="3200" dirty="0"/>
          </a:p>
          <a:p>
            <a:endParaRPr lang="en-US" sz="3200" dirty="0"/>
          </a:p>
          <a:p>
            <a:r>
              <a:rPr lang="en-US" sz="3200" b="1" dirty="0"/>
              <a:t>Political and legal forces </a:t>
            </a:r>
            <a:r>
              <a:rPr lang="en-US" sz="3200" dirty="0"/>
              <a:t>- Outcomes of changes in laws and regulations, tariffs, trade agreements, and climate change</a:t>
            </a:r>
            <a:endParaRPr lang="en-US" sz="3200" dirty="0"/>
          </a:p>
        </p:txBody>
      </p:sp>
      <p:pic>
        <p:nvPicPr>
          <p:cNvPr id="2050" name="Picture 2" descr="Image result for urbanisation"/>
          <p:cNvPicPr>
            <a:picLocks noChangeAspect="1" noChangeArrowheads="1"/>
          </p:cNvPicPr>
          <p:nvPr/>
        </p:nvPicPr>
        <p:blipFill rotWithShape="1">
          <a:blip r:embed="rId1">
            <a:extLst>
              <a:ext uri="{28A0092B-C50C-407E-A947-70E740481C1C}">
                <a14:useLocalDpi xmlns:a14="http://schemas.microsoft.com/office/drawing/2010/main" val="0"/>
              </a:ext>
            </a:extLst>
          </a:blip>
          <a:srcRect b="14107"/>
          <a:stretch>
            <a:fillRect/>
          </a:stretch>
        </p:blipFill>
        <p:spPr bwMode="auto">
          <a:xfrm>
            <a:off x="10022227" y="1596791"/>
            <a:ext cx="6803582" cy="43911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population ag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2228" y="6224581"/>
            <a:ext cx="6803582" cy="33337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PESTEL and Strategy</a:t>
            </a:r>
            <a:endParaRPr lang="en-GB" dirty="0"/>
          </a:p>
        </p:txBody>
      </p:sp>
      <p:sp>
        <p:nvSpPr>
          <p:cNvPr id="5" name="Subtitle 4"/>
          <p:cNvSpPr>
            <a:spLocks noGrp="1"/>
          </p:cNvSpPr>
          <p:nvPr>
            <p:ph type="subTitle" idx="1"/>
          </p:nvPr>
        </p:nvSpPr>
        <p:spPr/>
        <p:txBody>
          <a:bodyPr/>
          <a:lstStyle/>
          <a:p>
            <a:r>
              <a:rPr lang="en-US" dirty="0"/>
              <a:t>In scanning and making sense of the environment when formulating strategy, we are interested in the future, so what are the key trends that impact our industry and how far out should we look?</a:t>
            </a:r>
            <a:endParaRPr lang="en-US" dirty="0"/>
          </a:p>
          <a:p>
            <a:endParaRPr lang="en-US" dirty="0"/>
          </a:p>
          <a:p>
            <a:r>
              <a:rPr lang="en-US" dirty="0"/>
              <a:t>It is not sufficient just to </a:t>
            </a:r>
            <a:r>
              <a:rPr lang="en-US" dirty="0" err="1"/>
              <a:t>analyse</a:t>
            </a:r>
            <a:r>
              <a:rPr lang="en-US" dirty="0"/>
              <a:t> what is happening today and the recent past, although that is important</a:t>
            </a:r>
            <a:endParaRPr lang="en-US" dirty="0"/>
          </a:p>
          <a:p>
            <a:endParaRPr lang="en-US" dirty="0"/>
          </a:p>
          <a:p>
            <a:r>
              <a:rPr lang="en-US" dirty="0"/>
              <a:t>In the next topic we will look at using scenarios to examine the future implications for strategy</a:t>
            </a:r>
            <a:endParaRPr lang="en-US" dirty="0"/>
          </a:p>
          <a:p>
            <a:endParaRPr lang="en-US" dirty="0"/>
          </a:p>
          <a:p>
            <a:r>
              <a:rPr lang="en-US" dirty="0"/>
              <a:t>Managers and Executives should be constantly scanning the environment to detect indications of change</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fade">
                                      <p:cBhvr>
                                        <p:cTn id="28" dur="1000"/>
                                        <p:tgtEl>
                                          <p:spTgt spid="5">
                                            <p:txEl>
                                              <p:pRg st="6" end="6"/>
                                            </p:txEl>
                                          </p:spTgt>
                                        </p:tgtEl>
                                      </p:cBhvr>
                                    </p:animEffect>
                                    <p:anim calcmode="lin" valueType="num">
                                      <p:cBhvr>
                                        <p:cTn id="29"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Major Trends – Change Is Opportunity</a:t>
            </a:r>
            <a:endParaRPr lang="en-GB"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GB" sz="3200" dirty="0"/>
              <a:t>Major Trends According to McKinsey (2015)</a:t>
            </a:r>
            <a:endParaRPr lang="en-GB" sz="3200" dirty="0"/>
          </a:p>
        </p:txBody>
      </p:sp>
      <p:sp>
        <p:nvSpPr>
          <p:cNvPr id="4" name="Subtitle 3"/>
          <p:cNvSpPr>
            <a:spLocks noGrp="1"/>
          </p:cNvSpPr>
          <p:nvPr>
            <p:ph type="subTitle" idx="1"/>
          </p:nvPr>
        </p:nvSpPr>
        <p:spPr>
          <a:xfrm>
            <a:off x="1001596" y="1928923"/>
            <a:ext cx="16082444" cy="7809437"/>
          </a:xfrm>
        </p:spPr>
        <p:txBody>
          <a:bodyPr>
            <a:normAutofit/>
          </a:bodyPr>
          <a:lstStyle/>
          <a:p>
            <a:pPr marL="0" indent="0">
              <a:buNone/>
            </a:pPr>
            <a:r>
              <a:rPr lang="en-US" b="1" i="0" dirty="0">
                <a:solidFill>
                  <a:srgbClr val="333333"/>
                </a:solidFill>
                <a:effectLst/>
                <a:latin typeface="+mn-lt"/>
              </a:rPr>
              <a:t>1. </a:t>
            </a:r>
            <a:r>
              <a:rPr lang="en-US" b="1" i="0" dirty="0" err="1">
                <a:solidFill>
                  <a:srgbClr val="333333"/>
                </a:solidFill>
                <a:effectLst/>
                <a:latin typeface="+mn-lt"/>
              </a:rPr>
              <a:t>Urbanisation</a:t>
            </a:r>
            <a:r>
              <a:rPr lang="en-US" b="1" i="0" dirty="0">
                <a:solidFill>
                  <a:srgbClr val="333333"/>
                </a:solidFill>
                <a:effectLst/>
                <a:latin typeface="+mn-lt"/>
              </a:rPr>
              <a:t> and Growth in Emerging </a:t>
            </a:r>
            <a:r>
              <a:rPr lang="en-US" b="1" dirty="0">
                <a:solidFill>
                  <a:srgbClr val="333333"/>
                </a:solidFill>
                <a:latin typeface="+mn-lt"/>
              </a:rPr>
              <a:t>M</a:t>
            </a:r>
            <a:r>
              <a:rPr lang="en-US" b="1" i="0" dirty="0">
                <a:solidFill>
                  <a:srgbClr val="333333"/>
                </a:solidFill>
                <a:effectLst/>
                <a:latin typeface="+mn-lt"/>
              </a:rPr>
              <a:t>arkets in Asia, Latin America and the Middle East</a:t>
            </a:r>
            <a:endParaRPr lang="en-US" b="1" i="0" dirty="0">
              <a:solidFill>
                <a:srgbClr val="333333"/>
              </a:solidFill>
              <a:effectLst/>
              <a:latin typeface="+mn-lt"/>
            </a:endParaRPr>
          </a:p>
          <a:p>
            <a:endParaRPr lang="en-US" sz="3200" dirty="0">
              <a:solidFill>
                <a:srgbClr val="333333"/>
              </a:solidFill>
              <a:latin typeface="+mn-lt"/>
            </a:endParaRPr>
          </a:p>
          <a:p>
            <a:r>
              <a:rPr lang="en-US" b="0" i="0" dirty="0">
                <a:solidFill>
                  <a:srgbClr val="333333"/>
                </a:solidFill>
                <a:effectLst/>
                <a:latin typeface="+mn-lt"/>
              </a:rPr>
              <a:t>Nearly half of global GDP growth between 2010 and 2025 will come from 440 cities in emerging markets—95 percent of them small- and medium-size cities that many Western executives may not even have heard of and couldn’t point to on a map.</a:t>
            </a:r>
            <a:endParaRPr lang="en-US" b="0" i="0" dirty="0">
              <a:solidFill>
                <a:srgbClr val="333333"/>
              </a:solidFill>
              <a:effectLst/>
              <a:latin typeface="+mn-lt"/>
            </a:endParaRPr>
          </a:p>
          <a:p>
            <a:endParaRPr lang="en-US" dirty="0">
              <a:solidFill>
                <a:srgbClr val="333333"/>
              </a:solidFill>
              <a:latin typeface="+mn-lt"/>
            </a:endParaRPr>
          </a:p>
          <a:p>
            <a:r>
              <a:rPr lang="en-US" b="0" i="0" dirty="0">
                <a:solidFill>
                  <a:srgbClr val="333333"/>
                </a:solidFill>
                <a:effectLst/>
                <a:latin typeface="+mn-lt"/>
              </a:rPr>
              <a:t>2000, 95 percent of the Fortune Global 500—the world’s largest international companies including Airbus, IBM, Nestlé, Shell, and The Coca-Cola Company, to name a few—were headquartered in developed economies.</a:t>
            </a:r>
            <a:endParaRPr lang="en-US" b="0" i="0" dirty="0">
              <a:solidFill>
                <a:srgbClr val="333333"/>
              </a:solidFill>
              <a:effectLst/>
              <a:latin typeface="+mn-lt"/>
            </a:endParaRPr>
          </a:p>
          <a:p>
            <a:endParaRPr lang="en-US" dirty="0">
              <a:solidFill>
                <a:srgbClr val="333333"/>
              </a:solidFill>
              <a:latin typeface="+mn-lt"/>
            </a:endParaRPr>
          </a:p>
          <a:p>
            <a:r>
              <a:rPr lang="en-US" b="0" i="0" dirty="0">
                <a:solidFill>
                  <a:srgbClr val="333333"/>
                </a:solidFill>
                <a:effectLst/>
                <a:latin typeface="+mn-lt"/>
              </a:rPr>
              <a:t>By 2025, when China will be home to more large companies than either the United States or Europe, we expect nearly half of the world’s large companies—defined as those with revenue of $1 billion or more—to be headquartered in emerging markets.</a:t>
            </a:r>
            <a:endParaRPr lang="en-US" b="0" i="0" dirty="0">
              <a:solidFill>
                <a:srgbClr val="333333"/>
              </a:solidFill>
              <a:effectLst/>
              <a:latin typeface="+mn-lt"/>
            </a:endParaRPr>
          </a:p>
          <a:p>
            <a:endParaRPr lang="en-US" sz="3200" dirty="0">
              <a:solidFill>
                <a:srgbClr val="333333"/>
              </a:solidFill>
              <a:latin typeface="+mn-lt"/>
            </a:endParaRPr>
          </a:p>
          <a:p>
            <a:endParaRPr lang="en-GB" sz="32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1000"/>
                                        <p:tgtEl>
                                          <p:spTgt spid="4">
                                            <p:txEl>
                                              <p:pRg st="6" end="6"/>
                                            </p:txEl>
                                          </p:spTgt>
                                        </p:tgtEl>
                                      </p:cBhvr>
                                    </p:animEffect>
                                    <p:anim calcmode="lin" valueType="num">
                                      <p:cBhvr>
                                        <p:cTn id="2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3200" dirty="0"/>
              <a:t>Today’s Agenda</a:t>
            </a:r>
            <a:endParaRPr lang="en-GB" sz="3200" dirty="0"/>
          </a:p>
        </p:txBody>
      </p:sp>
      <p:sp>
        <p:nvSpPr>
          <p:cNvPr id="3" name="Content Placeholder 2"/>
          <p:cNvSpPr>
            <a:spLocks noGrp="1"/>
          </p:cNvSpPr>
          <p:nvPr>
            <p:ph type="subTitle" idx="1"/>
          </p:nvPr>
        </p:nvSpPr>
        <p:spPr/>
        <p:txBody>
          <a:bodyPr>
            <a:normAutofit/>
          </a:bodyPr>
          <a:lstStyle/>
          <a:p>
            <a:pPr marL="0" indent="0">
              <a:buNone/>
            </a:pPr>
            <a:r>
              <a:rPr lang="en-US" sz="3200" dirty="0"/>
              <a:t>Lecture</a:t>
            </a:r>
            <a:endParaRPr lang="en-US" sz="3200" dirty="0"/>
          </a:p>
          <a:p>
            <a:pPr marL="457200" indent="-457200">
              <a:buFont typeface="Arial" panose="020B0604020202020204" pitchFamily="34" charset="0"/>
              <a:buChar char="•"/>
            </a:pPr>
            <a:r>
              <a:rPr lang="en-US" sz="3200" dirty="0"/>
              <a:t>VUCA Defined</a:t>
            </a:r>
            <a:endParaRPr lang="en-US" sz="3200" dirty="0"/>
          </a:p>
          <a:p>
            <a:pPr marL="457200" indent="-457200">
              <a:buFont typeface="Arial" panose="020B0604020202020204" pitchFamily="34" charset="0"/>
              <a:buChar char="•"/>
            </a:pPr>
            <a:r>
              <a:rPr lang="en-US" sz="3200" dirty="0"/>
              <a:t>Environmental scanning</a:t>
            </a:r>
            <a:endParaRPr lang="en-US" sz="3200" dirty="0"/>
          </a:p>
          <a:p>
            <a:pPr marL="457200" indent="-457200">
              <a:buFont typeface="Arial" panose="020B0604020202020204" pitchFamily="34" charset="0"/>
              <a:buChar char="•"/>
            </a:pPr>
            <a:r>
              <a:rPr lang="en-US" sz="3200" dirty="0"/>
              <a:t>Black Swan Events</a:t>
            </a:r>
            <a:endParaRPr lang="en-US" sz="3200" dirty="0"/>
          </a:p>
          <a:p>
            <a:pPr marL="457200" indent="-457200">
              <a:buFont typeface="Arial" panose="020B0604020202020204" pitchFamily="34" charset="0"/>
              <a:buChar char="•"/>
            </a:pPr>
            <a:r>
              <a:rPr lang="en-US" sz="3200" dirty="0"/>
              <a:t>Sense Making</a:t>
            </a:r>
            <a:endParaRPr lang="en-US" sz="3200" dirty="0"/>
          </a:p>
          <a:p>
            <a:pPr marL="457200" indent="-457200">
              <a:buFont typeface="Arial" panose="020B0604020202020204" pitchFamily="34" charset="0"/>
              <a:buChar char="•"/>
            </a:pPr>
            <a:r>
              <a:rPr lang="en-US" sz="3200" dirty="0"/>
              <a:t>PESTEL Analysis</a:t>
            </a:r>
            <a:endParaRPr lang="en-US" sz="3200" dirty="0"/>
          </a:p>
          <a:p>
            <a:pPr marL="457200" indent="-457200">
              <a:buFont typeface="Arial" panose="020B0604020202020204" pitchFamily="34" charset="0"/>
              <a:buChar char="•"/>
            </a:pPr>
            <a:r>
              <a:rPr lang="en-US" sz="3200" dirty="0"/>
              <a:t>Identifying major trends and issues</a:t>
            </a:r>
            <a:endParaRPr lang="en-US" sz="3200" dirty="0"/>
          </a:p>
          <a:p>
            <a:pPr marL="457200" indent="-457200">
              <a:buFont typeface="Arial" panose="020B0604020202020204" pitchFamily="34" charset="0"/>
              <a:buChar char="•"/>
            </a:pPr>
            <a:r>
              <a:rPr lang="en-US" sz="3200" dirty="0"/>
              <a:t>Climate Change</a:t>
            </a:r>
            <a:endParaRPr lang="en-US" sz="3200" dirty="0"/>
          </a:p>
          <a:p>
            <a:pPr marL="457200" indent="-457200">
              <a:buFont typeface="Arial" panose="020B0604020202020204" pitchFamily="34" charset="0"/>
              <a:buChar char="•"/>
            </a:pPr>
            <a:r>
              <a:rPr lang="en-US" sz="3200" dirty="0"/>
              <a:t>ESG Rankings</a:t>
            </a:r>
            <a:endParaRPr lang="en-US" sz="3200" dirty="0"/>
          </a:p>
          <a:p>
            <a:pPr marL="0" indent="0">
              <a:buNone/>
            </a:pPr>
            <a:r>
              <a:rPr lang="en-US" sz="3200" dirty="0" err="1"/>
              <a:t>Cesim</a:t>
            </a:r>
            <a:r>
              <a:rPr lang="en-US" sz="3200" dirty="0"/>
              <a:t> Global Challenge</a:t>
            </a:r>
            <a:endParaRPr lang="en-US" sz="3200" dirty="0"/>
          </a:p>
          <a:p>
            <a:r>
              <a:rPr lang="en-US" sz="3200" dirty="0"/>
              <a:t>Round 3</a:t>
            </a:r>
            <a:endParaRPr lang="en-GB" sz="32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3200" dirty="0"/>
              <a:t>Major Trends According to McKinsey (2015)</a:t>
            </a:r>
            <a:endParaRPr lang="en-GB" sz="3200" dirty="0"/>
          </a:p>
        </p:txBody>
      </p:sp>
      <p:sp>
        <p:nvSpPr>
          <p:cNvPr id="3" name="Subtitle 2"/>
          <p:cNvSpPr>
            <a:spLocks noGrp="1"/>
          </p:cNvSpPr>
          <p:nvPr>
            <p:ph type="subTitle" idx="1"/>
          </p:nvPr>
        </p:nvSpPr>
        <p:spPr/>
        <p:txBody>
          <a:bodyPr>
            <a:noAutofit/>
          </a:bodyPr>
          <a:lstStyle/>
          <a:p>
            <a:pPr marL="0" indent="0">
              <a:buNone/>
            </a:pPr>
            <a:r>
              <a:rPr lang="en-US" sz="3200" b="1" i="0" dirty="0">
                <a:solidFill>
                  <a:srgbClr val="333333"/>
                </a:solidFill>
                <a:effectLst/>
                <a:cs typeface="Arial" panose="020B0604020202020204" pitchFamily="34" charset="0"/>
              </a:rPr>
              <a:t>2. Accelerating Technology Change</a:t>
            </a:r>
            <a:endParaRPr lang="en-US" sz="3200" b="1" i="0" dirty="0">
              <a:solidFill>
                <a:srgbClr val="333333"/>
              </a:solidFill>
              <a:effectLst/>
              <a:cs typeface="Arial" panose="020B0604020202020204" pitchFamily="34" charset="0"/>
            </a:endParaRPr>
          </a:p>
          <a:p>
            <a:endParaRPr lang="en-US" sz="3200" dirty="0">
              <a:solidFill>
                <a:srgbClr val="333333"/>
              </a:solidFill>
              <a:cs typeface="Arial" panose="020B0604020202020204" pitchFamily="34" charset="0"/>
            </a:endParaRPr>
          </a:p>
          <a:p>
            <a:r>
              <a:rPr lang="en-US" sz="3200" b="0" i="0" dirty="0">
                <a:solidFill>
                  <a:srgbClr val="333333"/>
                </a:solidFill>
                <a:effectLst/>
                <a:cs typeface="Arial" panose="020B0604020202020204" pitchFamily="34" charset="0"/>
              </a:rPr>
              <a:t>Twenty years ago, less than 3 percent of the world’s population had a mobile phone; now two-thirds of the world’s population has one, and one-third of all humans are able to communicate on the Internet.</a:t>
            </a:r>
            <a:r>
              <a:rPr lang="en-US" sz="3200" b="0" i="0" u="none" strike="noStrike" baseline="30000" dirty="0">
                <a:solidFill>
                  <a:srgbClr val="2251FF"/>
                </a:solidFill>
                <a:effectLst/>
                <a:cs typeface="Arial" panose="020B0604020202020204" pitchFamily="34" charset="0"/>
              </a:rPr>
              <a:t>2</a:t>
            </a:r>
            <a:r>
              <a:rPr lang="en-US" sz="3200" b="0" i="0" dirty="0">
                <a:solidFill>
                  <a:srgbClr val="333333"/>
                </a:solidFill>
                <a:effectLst/>
                <a:cs typeface="Arial" panose="020B0604020202020204" pitchFamily="34" charset="0"/>
              </a:rPr>
              <a:t> </a:t>
            </a:r>
            <a:endParaRPr lang="en-US" sz="3200" b="0" i="0" dirty="0">
              <a:solidFill>
                <a:srgbClr val="333333"/>
              </a:solidFill>
              <a:effectLst/>
              <a:cs typeface="Arial" panose="020B0604020202020204" pitchFamily="34" charset="0"/>
            </a:endParaRPr>
          </a:p>
          <a:p>
            <a:endParaRPr lang="en-US" sz="3200" dirty="0">
              <a:solidFill>
                <a:srgbClr val="333333"/>
              </a:solidFill>
              <a:cs typeface="Arial" panose="020B0604020202020204" pitchFamily="34" charset="0"/>
            </a:endParaRPr>
          </a:p>
          <a:p>
            <a:r>
              <a:rPr lang="en-US" sz="3200" b="0" i="0" dirty="0">
                <a:solidFill>
                  <a:srgbClr val="333333"/>
                </a:solidFill>
                <a:effectLst/>
                <a:cs typeface="Arial" panose="020B0604020202020204" pitchFamily="34" charset="0"/>
              </a:rPr>
              <a:t>Technology allows businesses such as WhatsApp to start and gain scale with stunning speed while using little capital. </a:t>
            </a:r>
            <a:endParaRPr lang="en-US" sz="3200" b="0" i="0" dirty="0">
              <a:solidFill>
                <a:srgbClr val="333333"/>
              </a:solidFill>
              <a:effectLst/>
              <a:cs typeface="Arial" panose="020B0604020202020204" pitchFamily="34" charset="0"/>
            </a:endParaRPr>
          </a:p>
          <a:p>
            <a:endParaRPr lang="en-US" sz="3200" dirty="0">
              <a:solidFill>
                <a:srgbClr val="333333"/>
              </a:solidFill>
              <a:cs typeface="Arial" panose="020B0604020202020204" pitchFamily="34" charset="0"/>
            </a:endParaRPr>
          </a:p>
          <a:p>
            <a:r>
              <a:rPr lang="en-US" sz="3200" b="0" i="0" dirty="0">
                <a:solidFill>
                  <a:srgbClr val="333333"/>
                </a:solidFill>
                <a:effectLst/>
                <a:cs typeface="Arial" panose="020B0604020202020204" pitchFamily="34" charset="0"/>
              </a:rPr>
              <a:t>Entrepreneurs and start-ups now frequently enjoy advantages over large, established businesses. </a:t>
            </a:r>
            <a:endParaRPr lang="en-US" sz="3200" b="0" i="0" dirty="0">
              <a:solidFill>
                <a:srgbClr val="333333"/>
              </a:solidFill>
              <a:effectLst/>
              <a:cs typeface="Arial" panose="020B0604020202020204" pitchFamily="34" charset="0"/>
            </a:endParaRPr>
          </a:p>
          <a:p>
            <a:endParaRPr lang="en-US" sz="3200" dirty="0">
              <a:solidFill>
                <a:srgbClr val="333333"/>
              </a:solidFill>
              <a:cs typeface="Arial" panose="020B0604020202020204" pitchFamily="34" charset="0"/>
            </a:endParaRPr>
          </a:p>
          <a:p>
            <a:r>
              <a:rPr lang="en-US" sz="3200" b="0" i="0" dirty="0">
                <a:solidFill>
                  <a:srgbClr val="333333"/>
                </a:solidFill>
                <a:effectLst/>
                <a:cs typeface="Arial" panose="020B0604020202020204" pitchFamily="34" charset="0"/>
              </a:rPr>
              <a:t>The furious pace of technological adoption and innovation is shortening the life cycle of companies and forcing executives to make decisions and commit resources much more quickly.</a:t>
            </a:r>
            <a:endParaRPr lang="en-GB" sz="3200" dirty="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GB" sz="3200" dirty="0"/>
              <a:t>Major Trends According to McKinsey (2015)</a:t>
            </a:r>
            <a:endParaRPr lang="en-GB" sz="3200" dirty="0"/>
          </a:p>
        </p:txBody>
      </p:sp>
      <p:sp>
        <p:nvSpPr>
          <p:cNvPr id="5" name="Subtitle 4"/>
          <p:cNvSpPr>
            <a:spLocks noGrp="1"/>
          </p:cNvSpPr>
          <p:nvPr>
            <p:ph type="subTitle" idx="1"/>
          </p:nvPr>
        </p:nvSpPr>
        <p:spPr>
          <a:xfrm>
            <a:off x="1029600" y="2160000"/>
            <a:ext cx="9093194" cy="6513216"/>
          </a:xfrm>
        </p:spPr>
        <p:txBody>
          <a:bodyPr>
            <a:noAutofit/>
          </a:bodyPr>
          <a:lstStyle/>
          <a:p>
            <a:pPr marL="0" indent="0">
              <a:buNone/>
            </a:pPr>
            <a:r>
              <a:rPr lang="en-GB" sz="3200" b="1" dirty="0"/>
              <a:t>3. Population Growth and Aging</a:t>
            </a:r>
            <a:endParaRPr lang="en-GB" sz="3200" b="1" dirty="0"/>
          </a:p>
          <a:p>
            <a:endParaRPr lang="en-US" sz="3200" dirty="0">
              <a:solidFill>
                <a:srgbClr val="333333"/>
              </a:solidFill>
              <a:cs typeface="Arial" panose="020B0604020202020204" pitchFamily="34" charset="0"/>
            </a:endParaRPr>
          </a:p>
          <a:p>
            <a:r>
              <a:rPr lang="en-US" sz="3200" b="0" i="0" dirty="0">
                <a:solidFill>
                  <a:srgbClr val="333333"/>
                </a:solidFill>
                <a:effectLst/>
                <a:cs typeface="Arial" panose="020B0604020202020204" pitchFamily="34" charset="0"/>
              </a:rPr>
              <a:t>By 2013, about 60 percent of the world’s population lived in countries with fertility rates below the replacement rate. </a:t>
            </a:r>
            <a:endParaRPr lang="en-US" sz="3200" b="0" i="0" dirty="0">
              <a:solidFill>
                <a:srgbClr val="333333"/>
              </a:solidFill>
              <a:effectLst/>
              <a:cs typeface="Arial" panose="020B0604020202020204" pitchFamily="34" charset="0"/>
            </a:endParaRPr>
          </a:p>
          <a:p>
            <a:r>
              <a:rPr lang="en-US" sz="3200" b="0" i="0" dirty="0">
                <a:solidFill>
                  <a:srgbClr val="333333"/>
                </a:solidFill>
                <a:effectLst/>
                <a:cs typeface="Arial" panose="020B0604020202020204" pitchFamily="34" charset="0"/>
              </a:rPr>
              <a:t>The European Commission expects that by 2060, Germany’s population will shrink by one-fifth, and the number of people of working age will fall from 54 million in 2010 to 36 million in 2060, a level that is forecast to be less than France’s. </a:t>
            </a:r>
            <a:endParaRPr lang="en-US" sz="3200" b="0" i="0" dirty="0">
              <a:solidFill>
                <a:srgbClr val="333333"/>
              </a:solidFill>
              <a:effectLst/>
              <a:cs typeface="Arial" panose="020B0604020202020204" pitchFamily="34" charset="0"/>
            </a:endParaRPr>
          </a:p>
          <a:p>
            <a:r>
              <a:rPr lang="en-US" sz="3200" b="0" i="0" dirty="0">
                <a:solidFill>
                  <a:srgbClr val="333333"/>
                </a:solidFill>
                <a:effectLst/>
                <a:cs typeface="Arial" panose="020B0604020202020204" pitchFamily="34" charset="0"/>
              </a:rPr>
              <a:t>China’s labor force peaked in 2012, due to income-driven demographic trends. </a:t>
            </a:r>
            <a:endParaRPr lang="en-US" sz="3200" b="0" i="0" dirty="0">
              <a:solidFill>
                <a:srgbClr val="333333"/>
              </a:solidFill>
              <a:effectLst/>
              <a:cs typeface="Arial" panose="020B0604020202020204" pitchFamily="34" charset="0"/>
            </a:endParaRPr>
          </a:p>
          <a:p>
            <a:r>
              <a:rPr lang="en-US" sz="3200" b="0" i="0" dirty="0">
                <a:solidFill>
                  <a:srgbClr val="333333"/>
                </a:solidFill>
                <a:effectLst/>
                <a:cs typeface="Arial" panose="020B0604020202020204" pitchFamily="34" charset="0"/>
              </a:rPr>
              <a:t>In Thailand, the fertility rate has fallen from 5 in the 1970s to 1.4 today. </a:t>
            </a:r>
            <a:endParaRPr lang="en-GB" sz="3200" dirty="0">
              <a:cs typeface="Arial" panose="020B0604020202020204" pitchFamily="34" charset="0"/>
            </a:endParaRPr>
          </a:p>
        </p:txBody>
      </p:sp>
      <p:pic>
        <p:nvPicPr>
          <p:cNvPr id="6" name="Picture 5"/>
          <p:cNvPicPr>
            <a:picLocks noChangeAspect="1"/>
          </p:cNvPicPr>
          <p:nvPr/>
        </p:nvPicPr>
        <p:blipFill>
          <a:blip r:embed="rId1"/>
          <a:stretch>
            <a:fillRect/>
          </a:stretch>
        </p:blipFill>
        <p:spPr>
          <a:xfrm>
            <a:off x="10662907" y="2593277"/>
            <a:ext cx="6977648" cy="60799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1000"/>
                                        <p:tgtEl>
                                          <p:spTgt spid="5">
                                            <p:txEl>
                                              <p:pRg st="3" end="3"/>
                                            </p:txEl>
                                          </p:spTgt>
                                        </p:tgtEl>
                                      </p:cBhvr>
                                    </p:animEffect>
                                    <p:anim calcmode="lin" valueType="num">
                                      <p:cBhvr>
                                        <p:cTn id="2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1000"/>
                                        <p:tgtEl>
                                          <p:spTgt spid="5">
                                            <p:txEl>
                                              <p:pRg st="4" end="4"/>
                                            </p:txEl>
                                          </p:spTgt>
                                        </p:tgtEl>
                                      </p:cBhvr>
                                    </p:animEffect>
                                    <p:anim calcmode="lin" valueType="num">
                                      <p:cBhvr>
                                        <p:cTn id="2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fade">
                                      <p:cBhvr>
                                        <p:cTn id="35" dur="1000"/>
                                        <p:tgtEl>
                                          <p:spTgt spid="5">
                                            <p:txEl>
                                              <p:pRg st="5" end="5"/>
                                            </p:txEl>
                                          </p:spTgt>
                                        </p:tgtEl>
                                      </p:cBhvr>
                                    </p:animEffect>
                                    <p:anim calcmode="lin" valueType="num">
                                      <p:cBhvr>
                                        <p:cTn id="36"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3200" dirty="0"/>
              <a:t>Major Trends According to McKinsey (2015)</a:t>
            </a:r>
            <a:endParaRPr lang="en-GB" sz="3200" dirty="0"/>
          </a:p>
        </p:txBody>
      </p:sp>
      <p:sp>
        <p:nvSpPr>
          <p:cNvPr id="3" name="Subtitle 2"/>
          <p:cNvSpPr>
            <a:spLocks noGrp="1"/>
          </p:cNvSpPr>
          <p:nvPr>
            <p:ph type="subTitle" idx="1"/>
          </p:nvPr>
        </p:nvSpPr>
        <p:spPr>
          <a:xfrm>
            <a:off x="963959" y="1815775"/>
            <a:ext cx="16310250" cy="7517928"/>
          </a:xfrm>
        </p:spPr>
        <p:txBody>
          <a:bodyPr>
            <a:noAutofit/>
          </a:bodyPr>
          <a:lstStyle/>
          <a:p>
            <a:pPr marL="0" indent="0">
              <a:buNone/>
            </a:pPr>
            <a:r>
              <a:rPr lang="en-GB" sz="3200" b="1" dirty="0">
                <a:latin typeface="+mn-lt"/>
              </a:rPr>
              <a:t>4. Greater Global Connections</a:t>
            </a:r>
            <a:endParaRPr lang="en-GB" sz="3200" b="1" dirty="0">
              <a:latin typeface="+mn-lt"/>
            </a:endParaRPr>
          </a:p>
          <a:p>
            <a:endParaRPr lang="en-GB" sz="3200" dirty="0">
              <a:latin typeface="+mn-lt"/>
            </a:endParaRPr>
          </a:p>
          <a:p>
            <a:pPr marL="0" indent="0">
              <a:buNone/>
            </a:pPr>
            <a:r>
              <a:rPr lang="en-US" sz="3200" dirty="0">
                <a:solidFill>
                  <a:srgbClr val="333333"/>
                </a:solidFill>
                <a:latin typeface="+mn-lt"/>
              </a:rPr>
              <a:t>T</a:t>
            </a:r>
            <a:r>
              <a:rPr lang="en-US" sz="3200" b="0" i="0" dirty="0">
                <a:solidFill>
                  <a:srgbClr val="333333"/>
                </a:solidFill>
                <a:effectLst/>
                <a:latin typeface="+mn-lt"/>
              </a:rPr>
              <a:t>he global trading system has expanded into a complex, intricate, sprawling web.</a:t>
            </a:r>
            <a:endParaRPr lang="en-US" sz="3200" b="0" i="0" dirty="0">
              <a:solidFill>
                <a:srgbClr val="333333"/>
              </a:solidFill>
              <a:effectLst/>
              <a:latin typeface="+mn-lt"/>
            </a:endParaRPr>
          </a:p>
          <a:p>
            <a:pPr marL="0" indent="0">
              <a:buNone/>
            </a:pPr>
            <a:r>
              <a:rPr lang="en-US" sz="3200" b="0" i="0" dirty="0">
                <a:solidFill>
                  <a:srgbClr val="333333"/>
                </a:solidFill>
                <a:effectLst/>
                <a:latin typeface="+mn-lt"/>
              </a:rPr>
              <a:t> </a:t>
            </a:r>
            <a:endParaRPr lang="en-US" sz="3200" b="0" i="0" dirty="0">
              <a:solidFill>
                <a:srgbClr val="333333"/>
              </a:solidFill>
              <a:effectLst/>
              <a:latin typeface="+mn-lt"/>
            </a:endParaRPr>
          </a:p>
          <a:p>
            <a:r>
              <a:rPr lang="en-US" sz="3200" b="0" i="0" dirty="0">
                <a:solidFill>
                  <a:srgbClr val="333333"/>
                </a:solidFill>
                <a:effectLst/>
                <a:latin typeface="+mn-lt"/>
              </a:rPr>
              <a:t>Asia is becoming the world’s largest trading region. “South–south” flows between emerging markets have doubled their share of global trade over the past decade.</a:t>
            </a:r>
            <a:endParaRPr lang="en-US" sz="3200" b="0" i="0" dirty="0">
              <a:solidFill>
                <a:srgbClr val="333333"/>
              </a:solidFill>
              <a:effectLst/>
              <a:latin typeface="+mn-lt"/>
            </a:endParaRPr>
          </a:p>
          <a:p>
            <a:endParaRPr lang="en-US" sz="3200" dirty="0">
              <a:solidFill>
                <a:srgbClr val="333333"/>
              </a:solidFill>
              <a:latin typeface="+mn-lt"/>
            </a:endParaRPr>
          </a:p>
          <a:p>
            <a:r>
              <a:rPr lang="en-US" sz="3200" b="0" i="0" dirty="0">
                <a:solidFill>
                  <a:srgbClr val="333333"/>
                </a:solidFill>
                <a:effectLst/>
                <a:latin typeface="+mn-lt"/>
              </a:rPr>
              <a:t>The volume of trade between China and Africa rose from $9 billion in 2000 to $211 billion in 2012. Global capital flows expanded 25 times between 1980 and 2007.</a:t>
            </a:r>
            <a:endParaRPr lang="en-US" sz="3200" b="0" i="0" dirty="0">
              <a:solidFill>
                <a:srgbClr val="333333"/>
              </a:solidFill>
              <a:effectLst/>
              <a:latin typeface="+mn-lt"/>
            </a:endParaRPr>
          </a:p>
          <a:p>
            <a:endParaRPr lang="en-US" sz="3200" b="0" i="0" dirty="0">
              <a:solidFill>
                <a:srgbClr val="333333"/>
              </a:solidFill>
              <a:effectLst/>
              <a:latin typeface="+mn-lt"/>
            </a:endParaRPr>
          </a:p>
          <a:p>
            <a:r>
              <a:rPr lang="en-US" sz="3200" b="0" i="0" dirty="0">
                <a:solidFill>
                  <a:srgbClr val="333333"/>
                </a:solidFill>
                <a:effectLst/>
                <a:latin typeface="+mn-lt"/>
              </a:rPr>
              <a:t>More than one billion people crossed borders in 2009, over five times the number in 1980. </a:t>
            </a:r>
            <a:endParaRPr lang="en-US" sz="3200" b="0" i="0" dirty="0">
              <a:solidFill>
                <a:srgbClr val="333333"/>
              </a:solidFill>
              <a:effectLst/>
              <a:latin typeface="+mn-lt"/>
            </a:endParaRPr>
          </a:p>
          <a:p>
            <a:endParaRPr lang="en-US" sz="3200" b="0" i="0" dirty="0">
              <a:solidFill>
                <a:srgbClr val="333333"/>
              </a:solidFill>
              <a:effectLst/>
              <a:latin typeface="+mn-lt"/>
            </a:endParaRPr>
          </a:p>
          <a:p>
            <a:r>
              <a:rPr lang="en-US" sz="3200" b="0" i="0" dirty="0">
                <a:solidFill>
                  <a:srgbClr val="333333"/>
                </a:solidFill>
                <a:effectLst/>
                <a:latin typeface="+mn-lt"/>
              </a:rPr>
              <a:t>These three types of connections all paused during the global recession of 2008 and have recovered only slowly since.</a:t>
            </a:r>
            <a:endParaRPr lang="en-GB" sz="32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6" end="6"/>
                                            </p:txEl>
                                          </p:spTgt>
                                        </p:tgtEl>
                                        <p:attrNameLst>
                                          <p:attrName>style.visibility</p:attrName>
                                        </p:attrNameLst>
                                      </p:cBhvr>
                                      <p:to>
                                        <p:strVal val="visible"/>
                                      </p:to>
                                    </p:set>
                                    <p:animEffect transition="in" filter="fade">
                                      <p:cBhvr>
                                        <p:cTn id="14" dur="1000"/>
                                        <p:tgtEl>
                                          <p:spTgt spid="3">
                                            <p:txEl>
                                              <p:pRg st="6" end="6"/>
                                            </p:txEl>
                                          </p:spTgt>
                                        </p:tgtEl>
                                      </p:cBhvr>
                                    </p:animEffect>
                                    <p:anim calcmode="lin" valueType="num">
                                      <p:cBhvr>
                                        <p:cTn id="1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1000"/>
                                        <p:tgtEl>
                                          <p:spTgt spid="3">
                                            <p:txEl>
                                              <p:pRg st="8" end="8"/>
                                            </p:txEl>
                                          </p:spTgt>
                                        </p:tgtEl>
                                      </p:cBhvr>
                                    </p:animEffect>
                                    <p:anim calcmode="lin" valueType="num">
                                      <p:cBhvr>
                                        <p:cTn id="2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3200" dirty="0"/>
              <a:t>McKinsey 2021</a:t>
            </a:r>
            <a:endParaRPr lang="en-GB" sz="3200" dirty="0"/>
          </a:p>
        </p:txBody>
      </p:sp>
      <p:sp>
        <p:nvSpPr>
          <p:cNvPr id="5" name="Subtitle 4"/>
          <p:cNvSpPr>
            <a:spLocks noGrp="1"/>
          </p:cNvSpPr>
          <p:nvPr>
            <p:ph type="subTitle" idx="1"/>
          </p:nvPr>
        </p:nvSpPr>
        <p:spPr>
          <a:xfrm>
            <a:off x="1001596" y="1928923"/>
            <a:ext cx="16284808" cy="7291632"/>
          </a:xfrm>
        </p:spPr>
        <p:txBody>
          <a:bodyPr>
            <a:normAutofit/>
          </a:bodyPr>
          <a:lstStyle/>
          <a:p>
            <a:r>
              <a:rPr lang="en-US" b="0" i="0" dirty="0">
                <a:effectLst/>
                <a:cs typeface="Arial" panose="020B0604020202020204" pitchFamily="34" charset="0"/>
              </a:rPr>
              <a:t>2021 will be the year of transition. Barring any unexpected catastrophes, individuals, businesses, and society can start to look forward to shaping their futures rather than just grinding through the present.</a:t>
            </a:r>
            <a:endParaRPr lang="en-US" b="0" i="0" dirty="0">
              <a:effectLst/>
              <a:cs typeface="Arial" panose="020B0604020202020204" pitchFamily="34" charset="0"/>
            </a:endParaRPr>
          </a:p>
          <a:p>
            <a:r>
              <a:rPr lang="en-US" b="0" i="0" dirty="0">
                <a:effectLst/>
                <a:cs typeface="Arial" panose="020B0604020202020204" pitchFamily="34" charset="0"/>
              </a:rPr>
              <a:t>The return of confidence unleashes a consumer rebound</a:t>
            </a:r>
            <a:endParaRPr lang="en-US" b="0" i="0" dirty="0">
              <a:effectLst/>
              <a:cs typeface="Arial" panose="020B0604020202020204" pitchFamily="34" charset="0"/>
            </a:endParaRPr>
          </a:p>
          <a:p>
            <a:r>
              <a:rPr lang="en-US" b="0" i="0" dirty="0">
                <a:effectLst/>
                <a:cs typeface="Arial" panose="020B0604020202020204" pitchFamily="34" charset="0"/>
              </a:rPr>
              <a:t>Leisure travel bounces back but business travel lags</a:t>
            </a:r>
            <a:endParaRPr lang="en-US" b="0" i="0" dirty="0">
              <a:effectLst/>
              <a:cs typeface="Arial" panose="020B0604020202020204" pitchFamily="34" charset="0"/>
            </a:endParaRPr>
          </a:p>
          <a:p>
            <a:r>
              <a:rPr lang="en-US" b="0" i="0" dirty="0">
                <a:effectLst/>
                <a:cs typeface="Arial" panose="020B0604020202020204" pitchFamily="34" charset="0"/>
              </a:rPr>
              <a:t>The crisis sparks a wave of innovation and launches a generation of entrepreneurs</a:t>
            </a:r>
            <a:endParaRPr lang="en-US" b="0" i="0" dirty="0">
              <a:effectLst/>
              <a:cs typeface="Arial" panose="020B0604020202020204" pitchFamily="34" charset="0"/>
            </a:endParaRPr>
          </a:p>
          <a:p>
            <a:r>
              <a:rPr lang="en-US" b="0" i="0" dirty="0">
                <a:effectLst/>
                <a:cs typeface="Arial" panose="020B0604020202020204" pitchFamily="34" charset="0"/>
              </a:rPr>
              <a:t>Digitally enabled productivity gains accelerate the Fourth Industrial Revolution</a:t>
            </a:r>
            <a:endParaRPr lang="en-US" b="0" i="0" dirty="0">
              <a:effectLst/>
              <a:cs typeface="Arial" panose="020B0604020202020204" pitchFamily="34" charset="0"/>
            </a:endParaRPr>
          </a:p>
          <a:p>
            <a:r>
              <a:rPr lang="en-US" b="0" i="0" dirty="0">
                <a:effectLst/>
                <a:cs typeface="Arial" panose="020B0604020202020204" pitchFamily="34" charset="0"/>
              </a:rPr>
              <a:t>Pandemic-induced changes in shopping behavior forever alter consumer businesses</a:t>
            </a:r>
            <a:endParaRPr lang="en-US" b="0" i="0" dirty="0">
              <a:effectLst/>
              <a:cs typeface="Arial" panose="020B0604020202020204" pitchFamily="34" charset="0"/>
            </a:endParaRPr>
          </a:p>
          <a:p>
            <a:r>
              <a:rPr lang="en-US" b="1" i="0" dirty="0">
                <a:effectLst/>
                <a:cs typeface="Arial" panose="020B0604020202020204" pitchFamily="34" charset="0"/>
              </a:rPr>
              <a:t>Supply chains rebalance and shift</a:t>
            </a:r>
            <a:endParaRPr lang="en-US" b="1" i="0" dirty="0">
              <a:effectLst/>
              <a:cs typeface="Arial" panose="020B0604020202020204" pitchFamily="34" charset="0"/>
            </a:endParaRPr>
          </a:p>
          <a:p>
            <a:r>
              <a:rPr lang="en-US" b="0" i="0" dirty="0">
                <a:effectLst/>
                <a:cs typeface="Arial" panose="020B0604020202020204" pitchFamily="34" charset="0"/>
              </a:rPr>
              <a:t>The future of work arrives ahead of schedule</a:t>
            </a:r>
            <a:endParaRPr lang="en-US" b="0" i="0" dirty="0">
              <a:effectLst/>
              <a:cs typeface="Arial" panose="020B0604020202020204" pitchFamily="34" charset="0"/>
            </a:endParaRPr>
          </a:p>
          <a:p>
            <a:r>
              <a:rPr lang="en-US" b="0" i="0" dirty="0">
                <a:effectLst/>
                <a:cs typeface="Arial" panose="020B0604020202020204" pitchFamily="34" charset="0"/>
              </a:rPr>
              <a:t>The biopharma revolution takes hold</a:t>
            </a:r>
            <a:endParaRPr lang="en-US" b="0" i="0" dirty="0">
              <a:effectLst/>
              <a:cs typeface="Arial" panose="020B0604020202020204" pitchFamily="34" charset="0"/>
            </a:endParaRPr>
          </a:p>
          <a:p>
            <a:r>
              <a:rPr lang="en-US" b="1" i="0" dirty="0">
                <a:effectLst/>
                <a:cs typeface="Arial" panose="020B0604020202020204" pitchFamily="34" charset="0"/>
              </a:rPr>
              <a:t>Green, with a touch of brown, is the color of recovery</a:t>
            </a:r>
            <a:endParaRPr lang="en-US" b="1" i="0" dirty="0">
              <a:effectLst/>
              <a:cs typeface="Arial" panose="020B0604020202020204" pitchFamily="34" charset="0"/>
            </a:endParaRPr>
          </a:p>
          <a:p>
            <a:r>
              <a:rPr lang="en-US" b="0" i="0" dirty="0">
                <a:effectLst/>
                <a:cs typeface="Arial" panose="020B0604020202020204" pitchFamily="34" charset="0"/>
              </a:rPr>
              <a:t>Healthcare systems take stock—and make changes</a:t>
            </a:r>
            <a:endParaRPr lang="en-US" b="0" i="0" dirty="0">
              <a:effectLst/>
              <a:cs typeface="Arial" panose="020B0604020202020204" pitchFamily="34" charset="0"/>
            </a:endParaRPr>
          </a:p>
          <a:p>
            <a:r>
              <a:rPr lang="en-US" b="1" i="0" dirty="0">
                <a:effectLst/>
                <a:cs typeface="Arial" panose="020B0604020202020204" pitchFamily="34" charset="0"/>
              </a:rPr>
              <a:t>The hangovers begin as governments tackle rising debt</a:t>
            </a:r>
            <a:endParaRPr lang="en-US" b="1" i="0" dirty="0">
              <a:effectLst/>
              <a:cs typeface="Arial" panose="020B0604020202020204" pitchFamily="34" charset="0"/>
            </a:endParaRPr>
          </a:p>
          <a:p>
            <a:r>
              <a:rPr lang="en-US" b="0" i="0" dirty="0">
                <a:effectLst/>
                <a:cs typeface="Arial" panose="020B0604020202020204" pitchFamily="34" charset="0"/>
              </a:rPr>
              <a:t>Stakeholder capitalism comes of age</a:t>
            </a:r>
            <a:endParaRPr lang="en-US" b="0" i="0" dirty="0">
              <a:effectLst/>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1000"/>
                                        <p:tgtEl>
                                          <p:spTgt spid="5">
                                            <p:txEl>
                                              <p:pRg st="6" end="6"/>
                                            </p:txEl>
                                          </p:spTgt>
                                        </p:tgtEl>
                                      </p:cBhvr>
                                    </p:animEffect>
                                    <p:anim calcmode="lin" valueType="num">
                                      <p:cBhvr>
                                        <p:cTn id="5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Effect transition="in" filter="fade">
                                      <p:cBhvr>
                                        <p:cTn id="56" dur="1000"/>
                                        <p:tgtEl>
                                          <p:spTgt spid="5">
                                            <p:txEl>
                                              <p:pRg st="7" end="7"/>
                                            </p:txEl>
                                          </p:spTgt>
                                        </p:tgtEl>
                                      </p:cBhvr>
                                    </p:animEffect>
                                    <p:anim calcmode="lin" valueType="num">
                                      <p:cBhvr>
                                        <p:cTn id="5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5">
                                            <p:txEl>
                                              <p:pRg st="8" end="8"/>
                                            </p:txEl>
                                          </p:spTgt>
                                        </p:tgtEl>
                                        <p:attrNameLst>
                                          <p:attrName>style.visibility</p:attrName>
                                        </p:attrNameLst>
                                      </p:cBhvr>
                                      <p:to>
                                        <p:strVal val="visible"/>
                                      </p:to>
                                    </p:set>
                                    <p:animEffect transition="in" filter="fade">
                                      <p:cBhvr>
                                        <p:cTn id="63" dur="1000"/>
                                        <p:tgtEl>
                                          <p:spTgt spid="5">
                                            <p:txEl>
                                              <p:pRg st="8" end="8"/>
                                            </p:txEl>
                                          </p:spTgt>
                                        </p:tgtEl>
                                      </p:cBhvr>
                                    </p:animEffect>
                                    <p:anim calcmode="lin" valueType="num">
                                      <p:cBhvr>
                                        <p:cTn id="64"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5">
                                            <p:txEl>
                                              <p:pRg st="9" end="9"/>
                                            </p:txEl>
                                          </p:spTgt>
                                        </p:tgtEl>
                                        <p:attrNameLst>
                                          <p:attrName>style.visibility</p:attrName>
                                        </p:attrNameLst>
                                      </p:cBhvr>
                                      <p:to>
                                        <p:strVal val="visible"/>
                                      </p:to>
                                    </p:set>
                                    <p:animEffect transition="in" filter="fade">
                                      <p:cBhvr>
                                        <p:cTn id="70" dur="1000"/>
                                        <p:tgtEl>
                                          <p:spTgt spid="5">
                                            <p:txEl>
                                              <p:pRg st="9" end="9"/>
                                            </p:txEl>
                                          </p:spTgt>
                                        </p:tgtEl>
                                      </p:cBhvr>
                                    </p:animEffect>
                                    <p:anim calcmode="lin" valueType="num">
                                      <p:cBhvr>
                                        <p:cTn id="71"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5">
                                            <p:txEl>
                                              <p:pRg st="10" end="10"/>
                                            </p:txEl>
                                          </p:spTgt>
                                        </p:tgtEl>
                                        <p:attrNameLst>
                                          <p:attrName>style.visibility</p:attrName>
                                        </p:attrNameLst>
                                      </p:cBhvr>
                                      <p:to>
                                        <p:strVal val="visible"/>
                                      </p:to>
                                    </p:set>
                                    <p:animEffect transition="in" filter="fade">
                                      <p:cBhvr>
                                        <p:cTn id="77" dur="1000"/>
                                        <p:tgtEl>
                                          <p:spTgt spid="5">
                                            <p:txEl>
                                              <p:pRg st="10" end="10"/>
                                            </p:txEl>
                                          </p:spTgt>
                                        </p:tgtEl>
                                      </p:cBhvr>
                                    </p:animEffect>
                                    <p:anim calcmode="lin" valueType="num">
                                      <p:cBhvr>
                                        <p:cTn id="78"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5">
                                            <p:txEl>
                                              <p:pRg st="11" end="11"/>
                                            </p:txEl>
                                          </p:spTgt>
                                        </p:tgtEl>
                                        <p:attrNameLst>
                                          <p:attrName>style.visibility</p:attrName>
                                        </p:attrNameLst>
                                      </p:cBhvr>
                                      <p:to>
                                        <p:strVal val="visible"/>
                                      </p:to>
                                    </p:set>
                                    <p:animEffect transition="in" filter="fade">
                                      <p:cBhvr>
                                        <p:cTn id="84" dur="1000"/>
                                        <p:tgtEl>
                                          <p:spTgt spid="5">
                                            <p:txEl>
                                              <p:pRg st="11" end="11"/>
                                            </p:txEl>
                                          </p:spTgt>
                                        </p:tgtEl>
                                      </p:cBhvr>
                                    </p:animEffect>
                                    <p:anim calcmode="lin" valueType="num">
                                      <p:cBhvr>
                                        <p:cTn id="85" dur="1000" fill="hold"/>
                                        <p:tgtEl>
                                          <p:spTgt spid="5">
                                            <p:txEl>
                                              <p:pRg st="11" end="11"/>
                                            </p:txEl>
                                          </p:spTgt>
                                        </p:tgtEl>
                                        <p:attrNameLst>
                                          <p:attrName>ppt_x</p:attrName>
                                        </p:attrNameLst>
                                      </p:cBhvr>
                                      <p:tavLst>
                                        <p:tav tm="0">
                                          <p:val>
                                            <p:strVal val="#ppt_x"/>
                                          </p:val>
                                        </p:tav>
                                        <p:tav tm="100000">
                                          <p:val>
                                            <p:strVal val="#ppt_x"/>
                                          </p:val>
                                        </p:tav>
                                      </p:tavLst>
                                    </p:anim>
                                    <p:anim calcmode="lin" valueType="num">
                                      <p:cBhvr>
                                        <p:cTn id="86" dur="1000" fill="hold"/>
                                        <p:tgtEl>
                                          <p:spTgt spid="5">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5">
                                            <p:txEl>
                                              <p:pRg st="12" end="12"/>
                                            </p:txEl>
                                          </p:spTgt>
                                        </p:tgtEl>
                                        <p:attrNameLst>
                                          <p:attrName>style.visibility</p:attrName>
                                        </p:attrNameLst>
                                      </p:cBhvr>
                                      <p:to>
                                        <p:strVal val="visible"/>
                                      </p:to>
                                    </p:set>
                                    <p:animEffect transition="in" filter="fade">
                                      <p:cBhvr>
                                        <p:cTn id="91" dur="1000"/>
                                        <p:tgtEl>
                                          <p:spTgt spid="5">
                                            <p:txEl>
                                              <p:pRg st="12" end="12"/>
                                            </p:txEl>
                                          </p:spTgt>
                                        </p:tgtEl>
                                      </p:cBhvr>
                                    </p:animEffect>
                                    <p:anim calcmode="lin" valueType="num">
                                      <p:cBhvr>
                                        <p:cTn id="92" dur="1000" fill="hold"/>
                                        <p:tgtEl>
                                          <p:spTgt spid="5">
                                            <p:txEl>
                                              <p:pRg st="12" end="12"/>
                                            </p:txEl>
                                          </p:spTgt>
                                        </p:tgtEl>
                                        <p:attrNameLst>
                                          <p:attrName>ppt_x</p:attrName>
                                        </p:attrNameLst>
                                      </p:cBhvr>
                                      <p:tavLst>
                                        <p:tav tm="0">
                                          <p:val>
                                            <p:strVal val="#ppt_x"/>
                                          </p:val>
                                        </p:tav>
                                        <p:tav tm="100000">
                                          <p:val>
                                            <p:strVal val="#ppt_x"/>
                                          </p:val>
                                        </p:tav>
                                      </p:tavLst>
                                    </p:anim>
                                    <p:anim calcmode="lin" valueType="num">
                                      <p:cBhvr>
                                        <p:cTn id="93" dur="1000" fill="hold"/>
                                        <p:tgtEl>
                                          <p:spTgt spid="5">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3200" dirty="0"/>
              <a:t>What Should We Be Focused On?</a:t>
            </a:r>
            <a:endParaRPr lang="en-GB" sz="3200" dirty="0"/>
          </a:p>
        </p:txBody>
      </p:sp>
      <p:sp>
        <p:nvSpPr>
          <p:cNvPr id="6" name="Subtitle 5"/>
          <p:cNvSpPr>
            <a:spLocks noGrp="1"/>
          </p:cNvSpPr>
          <p:nvPr>
            <p:ph type="subTitle" idx="1"/>
          </p:nvPr>
        </p:nvSpPr>
        <p:spPr>
          <a:xfrm>
            <a:off x="963959" y="1815775"/>
            <a:ext cx="8441298" cy="6513216"/>
          </a:xfrm>
        </p:spPr>
        <p:txBody>
          <a:bodyPr>
            <a:normAutofit/>
          </a:bodyPr>
          <a:lstStyle/>
          <a:p>
            <a:pPr marL="0" indent="0">
              <a:buNone/>
            </a:pPr>
            <a:r>
              <a:rPr lang="en-US" sz="3200" dirty="0"/>
              <a:t>Environmental change will impact firms differently:</a:t>
            </a:r>
            <a:endParaRPr lang="en-US" sz="3200" dirty="0"/>
          </a:p>
          <a:p>
            <a:endParaRPr lang="en-US" sz="3200" dirty="0"/>
          </a:p>
          <a:p>
            <a:r>
              <a:rPr lang="en-US" sz="3200" b="1" dirty="0"/>
              <a:t>Impact of climate change </a:t>
            </a:r>
            <a:r>
              <a:rPr lang="en-US" sz="3200" dirty="0"/>
              <a:t>– weather patterns, sea levels, agricultural production, migration</a:t>
            </a:r>
            <a:endParaRPr lang="en-US" sz="3200" dirty="0"/>
          </a:p>
          <a:p>
            <a:pPr marL="0" indent="0">
              <a:buNone/>
            </a:pPr>
            <a:endParaRPr lang="en-US" sz="3200" dirty="0"/>
          </a:p>
          <a:p>
            <a:r>
              <a:rPr lang="en-US" sz="3200" b="1" dirty="0"/>
              <a:t>Global Population Growth </a:t>
            </a:r>
            <a:r>
              <a:rPr lang="en-US" sz="3200" dirty="0"/>
              <a:t>- will require more energy, food and water and more energy use will add to climate change.</a:t>
            </a:r>
            <a:endParaRPr lang="en-US" sz="3200" dirty="0"/>
          </a:p>
          <a:p>
            <a:endParaRPr lang="en-US" sz="3200" dirty="0"/>
          </a:p>
          <a:p>
            <a:r>
              <a:rPr lang="en-US" sz="3200" b="1" dirty="0"/>
              <a:t>Global Tensions </a:t>
            </a:r>
            <a:r>
              <a:rPr lang="en-US" sz="3200" dirty="0"/>
              <a:t>– USA-China, Russia and NATO, Middle East (Iran, Syria, Israel)</a:t>
            </a:r>
            <a:endParaRPr lang="en-US" sz="3200" dirty="0"/>
          </a:p>
          <a:p>
            <a:endParaRPr lang="en-US" sz="3200" dirty="0"/>
          </a:p>
        </p:txBody>
      </p:sp>
      <p:pic>
        <p:nvPicPr>
          <p:cNvPr id="1026" name="Picture 2" descr="Climate Change and Human Rights | The Lutheran World Federatio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022107" y="321923"/>
            <a:ext cx="6922994" cy="46153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limate Change — As You S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22107" y="5085954"/>
            <a:ext cx="6922994" cy="48807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1000"/>
                                        <p:tgtEl>
                                          <p:spTgt spid="6">
                                            <p:txEl>
                                              <p:pRg st="2" end="2"/>
                                            </p:txEl>
                                          </p:spTgt>
                                        </p:tgtEl>
                                      </p:cBhvr>
                                    </p:animEffect>
                                    <p:anim calcmode="lin" valueType="num">
                                      <p:cBhvr>
                                        <p:cTn id="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4" end="4"/>
                                            </p:txEl>
                                          </p:spTgt>
                                        </p:tgtEl>
                                        <p:attrNameLst>
                                          <p:attrName>style.visibility</p:attrName>
                                        </p:attrNameLst>
                                      </p:cBhvr>
                                      <p:to>
                                        <p:strVal val="visible"/>
                                      </p:to>
                                    </p:set>
                                    <p:animEffect transition="in" filter="fade">
                                      <p:cBhvr>
                                        <p:cTn id="14" dur="1000"/>
                                        <p:tgtEl>
                                          <p:spTgt spid="6">
                                            <p:txEl>
                                              <p:pRg st="4" end="4"/>
                                            </p:txEl>
                                          </p:spTgt>
                                        </p:tgtEl>
                                      </p:cBhvr>
                                    </p:animEffect>
                                    <p:anim calcmode="lin" valueType="num">
                                      <p:cBhvr>
                                        <p:cTn id="1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animEffect transition="in" filter="fade">
                                      <p:cBhvr>
                                        <p:cTn id="21" dur="1000"/>
                                        <p:tgtEl>
                                          <p:spTgt spid="6">
                                            <p:txEl>
                                              <p:pRg st="6" end="6"/>
                                            </p:txEl>
                                          </p:spTgt>
                                        </p:tgtEl>
                                      </p:cBhvr>
                                    </p:animEffect>
                                    <p:anim calcmode="lin" valueType="num">
                                      <p:cBhvr>
                                        <p:cTn id="22"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Climate Change</a:t>
            </a:r>
            <a:endParaRPr lang="en-GB"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The Impact of Climate Change By 2050</a:t>
            </a:r>
            <a:endParaRPr lang="en-GB" dirty="0"/>
          </a:p>
        </p:txBody>
      </p:sp>
      <p:pic>
        <p:nvPicPr>
          <p:cNvPr id="4" name="Picture 3"/>
          <p:cNvPicPr>
            <a:picLocks noChangeAspect="1"/>
          </p:cNvPicPr>
          <p:nvPr/>
        </p:nvPicPr>
        <p:blipFill>
          <a:blip r:embed="rId1"/>
          <a:stretch>
            <a:fillRect/>
          </a:stretch>
        </p:blipFill>
        <p:spPr>
          <a:xfrm>
            <a:off x="1969570" y="1844651"/>
            <a:ext cx="12632256" cy="8276841"/>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7239" y="443419"/>
            <a:ext cx="16310250" cy="567191"/>
          </a:xfrm>
        </p:spPr>
        <p:txBody>
          <a:bodyPr/>
          <a:lstStyle/>
          <a:p>
            <a:r>
              <a:rPr lang="en-GB" dirty="0"/>
              <a:t>So What?</a:t>
            </a:r>
            <a:endParaRPr lang="en-GB" dirty="0"/>
          </a:p>
        </p:txBody>
      </p:sp>
      <p:sp>
        <p:nvSpPr>
          <p:cNvPr id="3" name="Subtitle 2"/>
          <p:cNvSpPr>
            <a:spLocks noGrp="1"/>
          </p:cNvSpPr>
          <p:nvPr>
            <p:ph type="subTitle" idx="1"/>
          </p:nvPr>
        </p:nvSpPr>
        <p:spPr>
          <a:xfrm>
            <a:off x="354359" y="1542412"/>
            <a:ext cx="9475441" cy="6513216"/>
          </a:xfrm>
        </p:spPr>
        <p:txBody>
          <a:bodyPr>
            <a:noAutofit/>
          </a:bodyPr>
          <a:lstStyle/>
          <a:p>
            <a:r>
              <a:rPr lang="en-US" sz="2800" dirty="0">
                <a:latin typeface="+mn-lt"/>
              </a:rPr>
              <a:t>I</a:t>
            </a:r>
            <a:r>
              <a:rPr lang="en-US" sz="2800" b="0" i="0" dirty="0">
                <a:effectLst/>
                <a:latin typeface="+mn-lt"/>
              </a:rPr>
              <a:t>n India, by 2030 under a </a:t>
            </a:r>
            <a:r>
              <a:rPr lang="en-US" sz="2800" dirty="0"/>
              <a:t>Representative Concentration Pathways (</a:t>
            </a:r>
            <a:r>
              <a:rPr lang="en-US" sz="2800" b="0" i="0" dirty="0">
                <a:effectLst/>
                <a:latin typeface="+mn-lt"/>
              </a:rPr>
              <a:t>RCP) 8.5 scenario, between 160 million and 200 million people could live in regions with a 5 percent average annual probability of experiencing a heat wave that exceeds the survivability threshold for a healthy human being, absent an adaptation response.</a:t>
            </a:r>
            <a:endParaRPr lang="en-US" sz="2800" b="0" i="0" dirty="0">
              <a:effectLst/>
              <a:latin typeface="+mn-lt"/>
            </a:endParaRPr>
          </a:p>
          <a:p>
            <a:r>
              <a:rPr lang="en-US" sz="2800" b="0" i="0" dirty="0">
                <a:effectLst/>
                <a:latin typeface="+mn-lt"/>
              </a:rPr>
              <a:t>RCP 8.5 is one of a suite of scenarios that describe several potential future pathways. </a:t>
            </a:r>
            <a:endParaRPr lang="en-US" sz="2800" b="0" i="0" dirty="0">
              <a:effectLst/>
              <a:latin typeface="+mn-lt"/>
            </a:endParaRPr>
          </a:p>
          <a:p>
            <a:r>
              <a:rPr lang="en-US" sz="2800" b="0" i="0" dirty="0">
                <a:effectLst/>
                <a:latin typeface="+mn-lt"/>
              </a:rPr>
              <a:t>Each scenario defines a pathway in terms of the concentration of carbon in the atmosphere at any date  – note that these pathways are defined in terms of the concentration (i.e. the level) of carbon in the atmosphere, not the volume of carbon emissions. </a:t>
            </a:r>
            <a:endParaRPr lang="en-US" sz="2800" b="0" i="0" dirty="0">
              <a:effectLst/>
              <a:latin typeface="+mn-lt"/>
            </a:endParaRPr>
          </a:p>
          <a:p>
            <a:r>
              <a:rPr lang="en-US" sz="2800" b="0" i="0" dirty="0">
                <a:effectLst/>
                <a:latin typeface="+mn-lt"/>
              </a:rPr>
              <a:t>RCP 8.5 refers to the concentration of carbon that delivers global warming at an average of 8.5 watts per square meter across the planet. The RCP 8.5 pathway delivers a temperature increase of about 4.3˚C by 2100, relative to pre-industrial temperatures.</a:t>
            </a:r>
            <a:endParaRPr lang="en-GB" sz="2800" dirty="0">
              <a:latin typeface="+mn-lt"/>
            </a:endParaRPr>
          </a:p>
        </p:txBody>
      </p:sp>
      <p:pic>
        <p:nvPicPr>
          <p:cNvPr id="5" name="Picture 4"/>
          <p:cNvPicPr>
            <a:picLocks noChangeAspect="1"/>
          </p:cNvPicPr>
          <p:nvPr/>
        </p:nvPicPr>
        <p:blipFill>
          <a:blip r:embed="rId1"/>
          <a:stretch>
            <a:fillRect/>
          </a:stretch>
        </p:blipFill>
        <p:spPr>
          <a:xfrm>
            <a:off x="10259383" y="613640"/>
            <a:ext cx="7525142" cy="5106347"/>
          </a:xfrm>
          <a:prstGeom prst="rect">
            <a:avLst/>
          </a:prstGeom>
        </p:spPr>
      </p:pic>
      <p:sp>
        <p:nvSpPr>
          <p:cNvPr id="6" name="TextBox 5"/>
          <p:cNvSpPr txBox="1"/>
          <p:nvPr/>
        </p:nvSpPr>
        <p:spPr>
          <a:xfrm>
            <a:off x="10293147" y="6091754"/>
            <a:ext cx="7491378" cy="3108543"/>
          </a:xfrm>
          <a:prstGeom prst="rect">
            <a:avLst/>
          </a:prstGeom>
          <a:solidFill>
            <a:schemeClr val="accent5">
              <a:lumMod val="10000"/>
              <a:lumOff val="90000"/>
            </a:schemeClr>
          </a:solidFill>
        </p:spPr>
        <p:txBody>
          <a:bodyPr wrap="square" rtlCol="0">
            <a:spAutoFit/>
          </a:bodyPr>
          <a:lstStyle/>
          <a:p>
            <a:r>
              <a:rPr lang="en-US" sz="2800" b="0" i="0" dirty="0">
                <a:solidFill>
                  <a:srgbClr val="525352"/>
                </a:solidFill>
                <a:effectLst/>
              </a:rPr>
              <a:t>There is a scientific debate about whether RCP 8.5 is a plausible and accurate representation of the concentrations of atmospheric carbon that would be reached on the business-as-usual path</a:t>
            </a:r>
            <a:endParaRPr lang="en-US" sz="2800" b="0" i="0" dirty="0">
              <a:solidFill>
                <a:srgbClr val="525352"/>
              </a:solidFill>
              <a:effectLst/>
            </a:endParaRPr>
          </a:p>
          <a:p>
            <a:endParaRPr lang="en-US" sz="2800" dirty="0">
              <a:solidFill>
                <a:srgbClr val="525352"/>
              </a:solidFill>
            </a:endParaRPr>
          </a:p>
          <a:p>
            <a:r>
              <a:rPr lang="en-US" sz="2800" b="0" i="0" dirty="0">
                <a:solidFill>
                  <a:srgbClr val="525352"/>
                </a:solidFill>
                <a:effectLst/>
              </a:rPr>
              <a:t>(climatenexus.org)</a:t>
            </a: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dirty="0"/>
              <a:t>Climate Change</a:t>
            </a:r>
            <a:endParaRPr lang="en-GB" dirty="0"/>
          </a:p>
        </p:txBody>
      </p:sp>
      <p:pic>
        <p:nvPicPr>
          <p:cNvPr id="4" name="Picture 3"/>
          <p:cNvPicPr>
            <a:picLocks noChangeAspect="1"/>
          </p:cNvPicPr>
          <p:nvPr/>
        </p:nvPicPr>
        <p:blipFill>
          <a:blip r:embed="rId1"/>
          <a:stretch>
            <a:fillRect/>
          </a:stretch>
        </p:blipFill>
        <p:spPr>
          <a:xfrm>
            <a:off x="499630" y="2437070"/>
            <a:ext cx="8452770" cy="5414447"/>
          </a:xfrm>
          <a:prstGeom prst="rect">
            <a:avLst/>
          </a:prstGeom>
        </p:spPr>
      </p:pic>
      <p:pic>
        <p:nvPicPr>
          <p:cNvPr id="1026" name="Picture 2" descr="The UK capital is increasingly vulnerable as a result of sea level rises and will have to use its main flood defence, the Thames Barrier, more frequent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4725" y="2437070"/>
            <a:ext cx="7323672" cy="54144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Global Warming Scenarios</a:t>
            </a:r>
            <a:endParaRPr lang="en-GB" dirty="0"/>
          </a:p>
        </p:txBody>
      </p:sp>
      <p:pic>
        <p:nvPicPr>
          <p:cNvPr id="3" name="Picture 2"/>
          <p:cNvPicPr>
            <a:picLocks noChangeAspect="1"/>
          </p:cNvPicPr>
          <p:nvPr/>
        </p:nvPicPr>
        <p:blipFill>
          <a:blip r:embed="rId1"/>
          <a:stretch>
            <a:fillRect/>
          </a:stretch>
        </p:blipFill>
        <p:spPr>
          <a:xfrm>
            <a:off x="2043112" y="1740804"/>
            <a:ext cx="11787187" cy="834803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dirty="0"/>
              <a:t>Strategic Diagnosis</a:t>
            </a:r>
            <a:endParaRPr lang="en-GB" dirty="0"/>
          </a:p>
        </p:txBody>
      </p:sp>
      <p:graphicFrame>
        <p:nvGraphicFramePr>
          <p:cNvPr id="4" name="Diagram 3"/>
          <p:cNvGraphicFramePr/>
          <p:nvPr/>
        </p:nvGraphicFramePr>
        <p:xfrm>
          <a:off x="556118" y="1687377"/>
          <a:ext cx="11234982" cy="7994121"/>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5" name="Right Brace 4"/>
          <p:cNvSpPr/>
          <p:nvPr/>
        </p:nvSpPr>
        <p:spPr>
          <a:xfrm>
            <a:off x="15671843" y="2762269"/>
            <a:ext cx="648172" cy="3790922"/>
          </a:xfrm>
          <a:prstGeom prst="rightBrac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4800" dirty="0"/>
          </a:p>
        </p:txBody>
      </p:sp>
      <p:sp>
        <p:nvSpPr>
          <p:cNvPr id="6" name="TextBox 5"/>
          <p:cNvSpPr txBox="1"/>
          <p:nvPr/>
        </p:nvSpPr>
        <p:spPr>
          <a:xfrm>
            <a:off x="16145384" y="4349466"/>
            <a:ext cx="2005677" cy="646331"/>
          </a:xfrm>
          <a:prstGeom prst="rect">
            <a:avLst/>
          </a:prstGeom>
          <a:noFill/>
        </p:spPr>
        <p:txBody>
          <a:bodyPr wrap="none" rtlCol="0">
            <a:spAutoFit/>
          </a:bodyPr>
          <a:lstStyle/>
          <a:p>
            <a:r>
              <a:rPr lang="en-GB" sz="3600" b="1" dirty="0"/>
              <a:t>External</a:t>
            </a:r>
            <a:endParaRPr lang="en-GB" sz="3600" b="1" dirty="0"/>
          </a:p>
        </p:txBody>
      </p:sp>
      <p:sp>
        <p:nvSpPr>
          <p:cNvPr id="7" name="Right Brace 6"/>
          <p:cNvSpPr/>
          <p:nvPr/>
        </p:nvSpPr>
        <p:spPr>
          <a:xfrm>
            <a:off x="15655316" y="6769986"/>
            <a:ext cx="834364" cy="2431771"/>
          </a:xfrm>
          <a:prstGeom prst="rightBrac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4800" dirty="0"/>
          </a:p>
        </p:txBody>
      </p:sp>
      <p:sp>
        <p:nvSpPr>
          <p:cNvPr id="8" name="TextBox 7"/>
          <p:cNvSpPr txBox="1"/>
          <p:nvPr/>
        </p:nvSpPr>
        <p:spPr>
          <a:xfrm>
            <a:off x="16368192" y="7607222"/>
            <a:ext cx="1851789" cy="646331"/>
          </a:xfrm>
          <a:prstGeom prst="rect">
            <a:avLst/>
          </a:prstGeom>
          <a:noFill/>
        </p:spPr>
        <p:txBody>
          <a:bodyPr wrap="none" rtlCol="0">
            <a:spAutoFit/>
          </a:bodyPr>
          <a:lstStyle/>
          <a:p>
            <a:r>
              <a:rPr lang="en-GB" sz="3600" b="1" dirty="0"/>
              <a:t>Internal</a:t>
            </a:r>
            <a:endParaRPr lang="en-GB" sz="3600" b="1" dirty="0"/>
          </a:p>
        </p:txBody>
      </p:sp>
      <p:grpSp>
        <p:nvGrpSpPr>
          <p:cNvPr id="22" name="Group 21"/>
          <p:cNvGrpSpPr/>
          <p:nvPr/>
        </p:nvGrpSpPr>
        <p:grpSpPr>
          <a:xfrm>
            <a:off x="4105539" y="1925891"/>
            <a:ext cx="1953236" cy="7626609"/>
            <a:chOff x="2545426" y="1283729"/>
            <a:chExt cx="1301956" cy="5083621"/>
          </a:xfrm>
          <a:solidFill>
            <a:srgbClr val="DEEBF7">
              <a:alpha val="40000"/>
            </a:srgbClr>
          </a:solidFill>
        </p:grpSpPr>
        <p:sp>
          <p:nvSpPr>
            <p:cNvPr id="9" name="Arrow: Down 8"/>
            <p:cNvSpPr/>
            <p:nvPr/>
          </p:nvSpPr>
          <p:spPr>
            <a:xfrm>
              <a:off x="2545426" y="1283729"/>
              <a:ext cx="1301956" cy="5083621"/>
            </a:xfrm>
            <a:prstGeom prst="downArrow">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5"/>
            </a:p>
          </p:txBody>
        </p:sp>
        <p:sp>
          <p:nvSpPr>
            <p:cNvPr id="13" name="TextBox 12"/>
            <p:cNvSpPr txBox="1"/>
            <p:nvPr/>
          </p:nvSpPr>
          <p:spPr>
            <a:xfrm>
              <a:off x="2757485" y="5977560"/>
              <a:ext cx="860359" cy="389790"/>
            </a:xfrm>
            <a:prstGeom prst="rect">
              <a:avLst/>
            </a:prstGeom>
            <a:noFill/>
            <a:ln>
              <a:noFill/>
            </a:ln>
          </p:spPr>
          <p:txBody>
            <a:bodyPr wrap="none" rtlCol="0">
              <a:spAutoFit/>
            </a:bodyPr>
            <a:lstStyle/>
            <a:p>
              <a:r>
                <a:rPr lang="en-GB" sz="3200" b="1" dirty="0"/>
                <a:t>Global</a:t>
              </a:r>
              <a:endParaRPr lang="en-GB" sz="3200" b="1" dirty="0"/>
            </a:p>
          </p:txBody>
        </p:sp>
      </p:grpSp>
      <p:grpSp>
        <p:nvGrpSpPr>
          <p:cNvPr id="24" name="Group 23"/>
          <p:cNvGrpSpPr/>
          <p:nvPr/>
        </p:nvGrpSpPr>
        <p:grpSpPr>
          <a:xfrm>
            <a:off x="8037264" y="1899861"/>
            <a:ext cx="1953236" cy="7626609"/>
            <a:chOff x="5166170" y="1266378"/>
            <a:chExt cx="1301956" cy="5083621"/>
          </a:xfrm>
          <a:solidFill>
            <a:schemeClr val="accent5">
              <a:lumMod val="20000"/>
              <a:lumOff val="80000"/>
            </a:schemeClr>
          </a:solidFill>
        </p:grpSpPr>
        <p:sp>
          <p:nvSpPr>
            <p:cNvPr id="11" name="Arrow: Down 10"/>
            <p:cNvSpPr/>
            <p:nvPr/>
          </p:nvSpPr>
          <p:spPr>
            <a:xfrm>
              <a:off x="5166170" y="1266378"/>
              <a:ext cx="1301956" cy="5083621"/>
            </a:xfrm>
            <a:prstGeom prst="downArrow">
              <a:avLst/>
            </a:prstGeom>
            <a:solidFill>
              <a:srgbClr val="DEEBF7">
                <a:alpha val="4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5"/>
            </a:p>
          </p:txBody>
        </p:sp>
        <p:sp>
          <p:nvSpPr>
            <p:cNvPr id="15" name="TextBox 14"/>
            <p:cNvSpPr txBox="1"/>
            <p:nvPr/>
          </p:nvSpPr>
          <p:spPr>
            <a:xfrm>
              <a:off x="5314698" y="5960207"/>
              <a:ext cx="1093977" cy="389790"/>
            </a:xfrm>
            <a:prstGeom prst="rect">
              <a:avLst/>
            </a:prstGeom>
            <a:noFill/>
            <a:ln>
              <a:noFill/>
            </a:ln>
          </p:spPr>
          <p:txBody>
            <a:bodyPr wrap="none" rtlCol="0">
              <a:spAutoFit/>
            </a:bodyPr>
            <a:lstStyle/>
            <a:p>
              <a:r>
                <a:rPr lang="en-GB" sz="3200" b="1" dirty="0"/>
                <a:t>National</a:t>
              </a:r>
              <a:endParaRPr lang="en-GB" sz="3200" b="1" dirty="0"/>
            </a:p>
          </p:txBody>
        </p:sp>
      </p:grpSp>
      <p:grpSp>
        <p:nvGrpSpPr>
          <p:cNvPr id="23" name="Group 22"/>
          <p:cNvGrpSpPr/>
          <p:nvPr/>
        </p:nvGrpSpPr>
        <p:grpSpPr>
          <a:xfrm>
            <a:off x="6058287" y="1925891"/>
            <a:ext cx="1953235" cy="7626608"/>
            <a:chOff x="3847058" y="1283729"/>
            <a:chExt cx="1301956" cy="5083621"/>
          </a:xfrm>
          <a:solidFill>
            <a:schemeClr val="accent5">
              <a:lumMod val="20000"/>
              <a:lumOff val="80000"/>
            </a:schemeClr>
          </a:solidFill>
        </p:grpSpPr>
        <p:sp>
          <p:nvSpPr>
            <p:cNvPr id="10" name="Arrow: Down 9"/>
            <p:cNvSpPr/>
            <p:nvPr/>
          </p:nvSpPr>
          <p:spPr>
            <a:xfrm>
              <a:off x="3847058" y="1283729"/>
              <a:ext cx="1301956" cy="5083621"/>
            </a:xfrm>
            <a:prstGeom prst="downArrow">
              <a:avLst/>
            </a:prstGeom>
            <a:solidFill>
              <a:schemeClr val="accent5">
                <a:lumMod val="10000"/>
                <a:lumOff val="90000"/>
                <a:alpha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5"/>
            </a:p>
          </p:txBody>
        </p:sp>
        <p:sp>
          <p:nvSpPr>
            <p:cNvPr id="16" name="TextBox 15"/>
            <p:cNvSpPr txBox="1"/>
            <p:nvPr/>
          </p:nvSpPr>
          <p:spPr>
            <a:xfrm>
              <a:off x="3923927" y="5960209"/>
              <a:ext cx="1103167" cy="389790"/>
            </a:xfrm>
            <a:prstGeom prst="rect">
              <a:avLst/>
            </a:prstGeom>
            <a:noFill/>
            <a:ln>
              <a:noFill/>
            </a:ln>
          </p:spPr>
          <p:txBody>
            <a:bodyPr wrap="none" rtlCol="0">
              <a:spAutoFit/>
            </a:bodyPr>
            <a:lstStyle/>
            <a:p>
              <a:r>
                <a:rPr lang="en-GB" sz="3200" b="1" dirty="0"/>
                <a:t>Regional</a:t>
              </a:r>
              <a:endParaRPr lang="en-GB" sz="3200" b="1" dirty="0"/>
            </a:p>
          </p:txBody>
        </p:sp>
      </p:grpSp>
      <p:grpSp>
        <p:nvGrpSpPr>
          <p:cNvPr id="25" name="Group 24"/>
          <p:cNvGrpSpPr/>
          <p:nvPr/>
        </p:nvGrpSpPr>
        <p:grpSpPr>
          <a:xfrm>
            <a:off x="10008174" y="1899859"/>
            <a:ext cx="1953235" cy="7626609"/>
            <a:chOff x="6479911" y="1266377"/>
            <a:chExt cx="1301956" cy="5083621"/>
          </a:xfrm>
          <a:solidFill>
            <a:srgbClr val="D5E5FF">
              <a:alpha val="40000"/>
            </a:srgbClr>
          </a:solidFill>
        </p:grpSpPr>
        <p:sp>
          <p:nvSpPr>
            <p:cNvPr id="12" name="Arrow: Down 11"/>
            <p:cNvSpPr/>
            <p:nvPr/>
          </p:nvSpPr>
          <p:spPr>
            <a:xfrm>
              <a:off x="6479911" y="1266377"/>
              <a:ext cx="1301956" cy="5083621"/>
            </a:xfrm>
            <a:prstGeom prst="downArrow">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5"/>
            </a:p>
          </p:txBody>
        </p:sp>
        <p:sp>
          <p:nvSpPr>
            <p:cNvPr id="17" name="TextBox 16"/>
            <p:cNvSpPr txBox="1"/>
            <p:nvPr/>
          </p:nvSpPr>
          <p:spPr>
            <a:xfrm>
              <a:off x="6823732" y="5956384"/>
              <a:ext cx="700597" cy="389790"/>
            </a:xfrm>
            <a:prstGeom prst="rect">
              <a:avLst/>
            </a:prstGeom>
            <a:noFill/>
            <a:ln>
              <a:noFill/>
            </a:ln>
          </p:spPr>
          <p:txBody>
            <a:bodyPr wrap="none" rtlCol="0">
              <a:spAutoFit/>
            </a:bodyPr>
            <a:lstStyle/>
            <a:p>
              <a:r>
                <a:rPr lang="en-GB" sz="3200" b="1" dirty="0"/>
                <a:t>Local</a:t>
              </a:r>
              <a:endParaRPr lang="en-GB" sz="3200" b="1" dirty="0"/>
            </a:p>
          </p:txBody>
        </p:sp>
      </p:grpSp>
      <p:sp>
        <p:nvSpPr>
          <p:cNvPr id="18" name="TextBox 17"/>
          <p:cNvSpPr txBox="1"/>
          <p:nvPr/>
        </p:nvSpPr>
        <p:spPr>
          <a:xfrm>
            <a:off x="12424441" y="2763163"/>
            <a:ext cx="3252324" cy="400110"/>
          </a:xfrm>
          <a:prstGeom prst="rect">
            <a:avLst/>
          </a:prstGeom>
          <a:solidFill>
            <a:schemeClr val="accent4">
              <a:lumMod val="60000"/>
              <a:lumOff val="40000"/>
            </a:schemeClr>
          </a:solidFill>
        </p:spPr>
        <p:txBody>
          <a:bodyPr wrap="square" rtlCol="0">
            <a:spAutoFit/>
          </a:bodyPr>
          <a:lstStyle/>
          <a:p>
            <a:r>
              <a:rPr lang="en-GB" sz="2000" b="1" dirty="0"/>
              <a:t>PESTEL</a:t>
            </a:r>
            <a:endParaRPr lang="en-GB" sz="2000" b="1" dirty="0"/>
          </a:p>
        </p:txBody>
      </p:sp>
      <p:sp>
        <p:nvSpPr>
          <p:cNvPr id="19" name="TextBox 18"/>
          <p:cNvSpPr txBox="1"/>
          <p:nvPr/>
        </p:nvSpPr>
        <p:spPr>
          <a:xfrm>
            <a:off x="12437796" y="3721310"/>
            <a:ext cx="3252325" cy="400110"/>
          </a:xfrm>
          <a:prstGeom prst="rect">
            <a:avLst/>
          </a:prstGeom>
          <a:solidFill>
            <a:srgbClr val="FBBECE"/>
          </a:solidFill>
        </p:spPr>
        <p:txBody>
          <a:bodyPr wrap="square" rtlCol="0">
            <a:spAutoFit/>
          </a:bodyPr>
          <a:lstStyle/>
          <a:p>
            <a:r>
              <a:rPr lang="en-GB" sz="2000" b="1" dirty="0"/>
              <a:t>5 Forces</a:t>
            </a:r>
            <a:endParaRPr lang="en-GB" sz="2000" b="1" dirty="0"/>
          </a:p>
        </p:txBody>
      </p:sp>
      <p:sp>
        <p:nvSpPr>
          <p:cNvPr id="20" name="TextBox 19"/>
          <p:cNvSpPr txBox="1"/>
          <p:nvPr/>
        </p:nvSpPr>
        <p:spPr>
          <a:xfrm>
            <a:off x="12437796" y="4672632"/>
            <a:ext cx="3265681" cy="400110"/>
          </a:xfrm>
          <a:prstGeom prst="rect">
            <a:avLst/>
          </a:prstGeom>
          <a:solidFill>
            <a:srgbClr val="FBBECE"/>
          </a:solidFill>
        </p:spPr>
        <p:txBody>
          <a:bodyPr wrap="square" rtlCol="0">
            <a:spAutoFit/>
          </a:bodyPr>
          <a:lstStyle/>
          <a:p>
            <a:r>
              <a:rPr lang="en-GB" sz="2000" b="1" dirty="0"/>
              <a:t>Blue Ocean Theory</a:t>
            </a:r>
            <a:endParaRPr lang="en-GB" sz="2000" b="1" dirty="0"/>
          </a:p>
        </p:txBody>
      </p:sp>
      <p:sp>
        <p:nvSpPr>
          <p:cNvPr id="21" name="TextBox 20"/>
          <p:cNvSpPr txBox="1"/>
          <p:nvPr/>
        </p:nvSpPr>
        <p:spPr>
          <a:xfrm>
            <a:off x="12424440" y="4194502"/>
            <a:ext cx="3265681" cy="400110"/>
          </a:xfrm>
          <a:prstGeom prst="rect">
            <a:avLst/>
          </a:prstGeom>
          <a:solidFill>
            <a:srgbClr val="FBBECE"/>
          </a:solidFill>
        </p:spPr>
        <p:txBody>
          <a:bodyPr wrap="square" rtlCol="0">
            <a:spAutoFit/>
          </a:bodyPr>
          <a:lstStyle/>
          <a:p>
            <a:r>
              <a:rPr lang="en-GB" sz="2000" b="1" dirty="0"/>
              <a:t>Industry Lifecycle</a:t>
            </a:r>
            <a:endParaRPr lang="en-GB" sz="2000" b="1" dirty="0"/>
          </a:p>
        </p:txBody>
      </p:sp>
      <p:sp>
        <p:nvSpPr>
          <p:cNvPr id="27" name="TextBox 26"/>
          <p:cNvSpPr txBox="1"/>
          <p:nvPr/>
        </p:nvSpPr>
        <p:spPr>
          <a:xfrm>
            <a:off x="12443376" y="6088467"/>
            <a:ext cx="3265681" cy="400110"/>
          </a:xfrm>
          <a:prstGeom prst="rect">
            <a:avLst/>
          </a:prstGeom>
          <a:solidFill>
            <a:srgbClr val="FBBECE"/>
          </a:solidFill>
        </p:spPr>
        <p:txBody>
          <a:bodyPr wrap="square" rtlCol="0">
            <a:spAutoFit/>
          </a:bodyPr>
          <a:lstStyle/>
          <a:p>
            <a:r>
              <a:rPr lang="en-GB" sz="2000" b="1" dirty="0"/>
              <a:t>Competitor Analysis</a:t>
            </a:r>
            <a:endParaRPr lang="en-GB" sz="2000" b="1" dirty="0"/>
          </a:p>
        </p:txBody>
      </p:sp>
      <p:sp>
        <p:nvSpPr>
          <p:cNvPr id="28" name="TextBox 27"/>
          <p:cNvSpPr txBox="1"/>
          <p:nvPr/>
        </p:nvSpPr>
        <p:spPr>
          <a:xfrm>
            <a:off x="12424440" y="3236343"/>
            <a:ext cx="3252325" cy="400110"/>
          </a:xfrm>
          <a:prstGeom prst="rect">
            <a:avLst/>
          </a:prstGeom>
          <a:solidFill>
            <a:schemeClr val="accent4">
              <a:lumMod val="60000"/>
              <a:lumOff val="40000"/>
            </a:schemeClr>
          </a:solidFill>
        </p:spPr>
        <p:txBody>
          <a:bodyPr wrap="square" rtlCol="0">
            <a:spAutoFit/>
          </a:bodyPr>
          <a:lstStyle/>
          <a:p>
            <a:r>
              <a:rPr lang="en-GB" sz="2000" b="1" dirty="0"/>
              <a:t>Scenario Planning</a:t>
            </a:r>
            <a:endParaRPr lang="en-GB" sz="2000" b="1" dirty="0"/>
          </a:p>
        </p:txBody>
      </p:sp>
      <p:sp>
        <p:nvSpPr>
          <p:cNvPr id="29" name="TextBox 28"/>
          <p:cNvSpPr txBox="1"/>
          <p:nvPr/>
        </p:nvSpPr>
        <p:spPr>
          <a:xfrm>
            <a:off x="12461700" y="6552976"/>
            <a:ext cx="3265681" cy="400110"/>
          </a:xfrm>
          <a:prstGeom prst="rect">
            <a:avLst/>
          </a:prstGeom>
          <a:solidFill>
            <a:schemeClr val="accent5">
              <a:lumMod val="20000"/>
              <a:lumOff val="80000"/>
            </a:schemeClr>
          </a:solidFill>
        </p:spPr>
        <p:txBody>
          <a:bodyPr wrap="square" rtlCol="0">
            <a:spAutoFit/>
          </a:bodyPr>
          <a:lstStyle/>
          <a:p>
            <a:r>
              <a:rPr lang="en-GB" sz="2000" b="1" dirty="0"/>
              <a:t>Resource Based View</a:t>
            </a:r>
            <a:endParaRPr lang="en-GB" sz="2000" b="1" dirty="0"/>
          </a:p>
        </p:txBody>
      </p:sp>
      <p:sp>
        <p:nvSpPr>
          <p:cNvPr id="30" name="TextBox 29"/>
          <p:cNvSpPr txBox="1"/>
          <p:nvPr/>
        </p:nvSpPr>
        <p:spPr>
          <a:xfrm>
            <a:off x="12457891" y="7530278"/>
            <a:ext cx="3265681" cy="400110"/>
          </a:xfrm>
          <a:prstGeom prst="rect">
            <a:avLst/>
          </a:prstGeom>
          <a:solidFill>
            <a:schemeClr val="accent5">
              <a:lumMod val="20000"/>
              <a:lumOff val="80000"/>
            </a:schemeClr>
          </a:solidFill>
        </p:spPr>
        <p:txBody>
          <a:bodyPr wrap="square" rtlCol="0">
            <a:spAutoFit/>
          </a:bodyPr>
          <a:lstStyle/>
          <a:p>
            <a:r>
              <a:rPr lang="en-GB" sz="2000" b="1" dirty="0"/>
              <a:t>Core Competencies</a:t>
            </a:r>
            <a:endParaRPr lang="en-GB" sz="2000" b="1" dirty="0"/>
          </a:p>
        </p:txBody>
      </p:sp>
      <p:sp>
        <p:nvSpPr>
          <p:cNvPr id="31" name="TextBox 30"/>
          <p:cNvSpPr txBox="1"/>
          <p:nvPr/>
        </p:nvSpPr>
        <p:spPr>
          <a:xfrm>
            <a:off x="12481817" y="7985479"/>
            <a:ext cx="3265681" cy="400110"/>
          </a:xfrm>
          <a:prstGeom prst="rect">
            <a:avLst/>
          </a:prstGeom>
          <a:solidFill>
            <a:schemeClr val="accent5">
              <a:lumMod val="20000"/>
              <a:lumOff val="80000"/>
            </a:schemeClr>
          </a:solidFill>
        </p:spPr>
        <p:txBody>
          <a:bodyPr wrap="square" rtlCol="0">
            <a:spAutoFit/>
          </a:bodyPr>
          <a:lstStyle/>
          <a:p>
            <a:r>
              <a:rPr lang="en-GB" sz="2000" b="1" dirty="0"/>
              <a:t>Organisational Structure</a:t>
            </a:r>
            <a:endParaRPr lang="en-GB" sz="2000" b="1" dirty="0"/>
          </a:p>
        </p:txBody>
      </p:sp>
      <p:sp>
        <p:nvSpPr>
          <p:cNvPr id="32" name="TextBox 31"/>
          <p:cNvSpPr txBox="1"/>
          <p:nvPr/>
        </p:nvSpPr>
        <p:spPr>
          <a:xfrm>
            <a:off x="12481817" y="8450167"/>
            <a:ext cx="3241755" cy="400110"/>
          </a:xfrm>
          <a:prstGeom prst="rect">
            <a:avLst/>
          </a:prstGeom>
          <a:solidFill>
            <a:schemeClr val="accent5">
              <a:lumMod val="20000"/>
              <a:lumOff val="80000"/>
            </a:schemeClr>
          </a:solidFill>
        </p:spPr>
        <p:txBody>
          <a:bodyPr wrap="square" rtlCol="0">
            <a:spAutoFit/>
          </a:bodyPr>
          <a:lstStyle/>
          <a:p>
            <a:r>
              <a:rPr lang="en-GB" sz="2000" b="1" dirty="0"/>
              <a:t>Culture</a:t>
            </a:r>
            <a:endParaRPr lang="en-GB" sz="2000" b="1" dirty="0"/>
          </a:p>
        </p:txBody>
      </p:sp>
      <p:sp>
        <p:nvSpPr>
          <p:cNvPr id="33" name="TextBox 32"/>
          <p:cNvSpPr txBox="1"/>
          <p:nvPr/>
        </p:nvSpPr>
        <p:spPr>
          <a:xfrm>
            <a:off x="12493779" y="8928297"/>
            <a:ext cx="3241755" cy="400110"/>
          </a:xfrm>
          <a:prstGeom prst="rect">
            <a:avLst/>
          </a:prstGeom>
          <a:solidFill>
            <a:schemeClr val="accent5">
              <a:lumMod val="20000"/>
              <a:lumOff val="80000"/>
            </a:schemeClr>
          </a:solidFill>
        </p:spPr>
        <p:txBody>
          <a:bodyPr wrap="square" rtlCol="0">
            <a:spAutoFit/>
          </a:bodyPr>
          <a:lstStyle/>
          <a:p>
            <a:r>
              <a:rPr lang="en-GB" sz="2000" b="1" dirty="0"/>
              <a:t>Systems</a:t>
            </a:r>
            <a:endParaRPr lang="en-GB" sz="2000" b="1" dirty="0"/>
          </a:p>
        </p:txBody>
      </p:sp>
      <p:sp>
        <p:nvSpPr>
          <p:cNvPr id="34" name="TextBox 33"/>
          <p:cNvSpPr txBox="1"/>
          <p:nvPr/>
        </p:nvSpPr>
        <p:spPr>
          <a:xfrm>
            <a:off x="12425613" y="5606377"/>
            <a:ext cx="3265681" cy="400110"/>
          </a:xfrm>
          <a:prstGeom prst="rect">
            <a:avLst/>
          </a:prstGeom>
          <a:solidFill>
            <a:srgbClr val="FBBECE"/>
          </a:solidFill>
        </p:spPr>
        <p:txBody>
          <a:bodyPr wrap="square" rtlCol="0">
            <a:spAutoFit/>
          </a:bodyPr>
          <a:lstStyle/>
          <a:p>
            <a:r>
              <a:rPr lang="en-GB" sz="2000" b="1" dirty="0"/>
              <a:t>Market Analysis</a:t>
            </a:r>
            <a:endParaRPr lang="en-GB" sz="2000" b="1" dirty="0"/>
          </a:p>
        </p:txBody>
      </p:sp>
      <p:sp>
        <p:nvSpPr>
          <p:cNvPr id="35" name="TextBox 34"/>
          <p:cNvSpPr txBox="1"/>
          <p:nvPr/>
        </p:nvSpPr>
        <p:spPr>
          <a:xfrm>
            <a:off x="12437796" y="5144041"/>
            <a:ext cx="3265681" cy="400110"/>
          </a:xfrm>
          <a:prstGeom prst="rect">
            <a:avLst/>
          </a:prstGeom>
          <a:solidFill>
            <a:srgbClr val="FBBECE"/>
          </a:solidFill>
        </p:spPr>
        <p:txBody>
          <a:bodyPr wrap="square" rtlCol="0">
            <a:spAutoFit/>
          </a:bodyPr>
          <a:lstStyle/>
          <a:p>
            <a:r>
              <a:rPr lang="en-GB" sz="2000" b="1" dirty="0"/>
              <a:t>Red Queen Theory</a:t>
            </a:r>
            <a:endParaRPr lang="en-GB" sz="2000" b="1" dirty="0"/>
          </a:p>
        </p:txBody>
      </p:sp>
      <p:sp>
        <p:nvSpPr>
          <p:cNvPr id="3" name="TextBox 2"/>
          <p:cNvSpPr txBox="1"/>
          <p:nvPr/>
        </p:nvSpPr>
        <p:spPr>
          <a:xfrm>
            <a:off x="12105691" y="2141525"/>
            <a:ext cx="3998210" cy="461665"/>
          </a:xfrm>
          <a:prstGeom prst="rect">
            <a:avLst/>
          </a:prstGeom>
          <a:noFill/>
        </p:spPr>
        <p:txBody>
          <a:bodyPr wrap="none" rtlCol="0">
            <a:spAutoFit/>
          </a:bodyPr>
          <a:lstStyle/>
          <a:p>
            <a:r>
              <a:rPr lang="en-GB" sz="2400" b="1" dirty="0">
                <a:latin typeface="Arial" panose="020B0604020202020204" pitchFamily="34" charset="0"/>
                <a:cs typeface="Arial" panose="020B0604020202020204" pitchFamily="34" charset="0"/>
              </a:rPr>
              <a:t>Theories and Frameworks</a:t>
            </a:r>
            <a:endParaRPr lang="en-GB" sz="2400" b="1" dirty="0">
              <a:latin typeface="Arial" panose="020B0604020202020204" pitchFamily="34" charset="0"/>
              <a:cs typeface="Arial" panose="020B0604020202020204" pitchFamily="34" charset="0"/>
            </a:endParaRPr>
          </a:p>
        </p:txBody>
      </p:sp>
      <p:sp>
        <p:nvSpPr>
          <p:cNvPr id="36" name="TextBox 35"/>
          <p:cNvSpPr txBox="1"/>
          <p:nvPr/>
        </p:nvSpPr>
        <p:spPr>
          <a:xfrm>
            <a:off x="12481817" y="7042661"/>
            <a:ext cx="3241755" cy="400110"/>
          </a:xfrm>
          <a:prstGeom prst="rect">
            <a:avLst/>
          </a:prstGeom>
          <a:solidFill>
            <a:schemeClr val="accent5">
              <a:lumMod val="20000"/>
              <a:lumOff val="80000"/>
            </a:schemeClr>
          </a:solidFill>
        </p:spPr>
        <p:txBody>
          <a:bodyPr wrap="square" rtlCol="0">
            <a:spAutoFit/>
          </a:bodyPr>
          <a:lstStyle/>
          <a:p>
            <a:r>
              <a:rPr lang="en-GB" sz="2000" b="1" dirty="0"/>
              <a:t>Business Model</a:t>
            </a:r>
            <a:endParaRPr lang="en-GB"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anim calcmode="lin" valueType="num">
                                      <p:cBhvr>
                                        <p:cTn id="31" dur="1000" fill="hold"/>
                                        <p:tgtEl>
                                          <p:spTgt spid="19"/>
                                        </p:tgtEl>
                                        <p:attrNameLst>
                                          <p:attrName>ppt_x</p:attrName>
                                        </p:attrNameLst>
                                      </p:cBhvr>
                                      <p:tavLst>
                                        <p:tav tm="0">
                                          <p:val>
                                            <p:strVal val="#ppt_x"/>
                                          </p:val>
                                        </p:tav>
                                        <p:tav tm="100000">
                                          <p:val>
                                            <p:strVal val="#ppt_x"/>
                                          </p:val>
                                        </p:tav>
                                      </p:tavLst>
                                    </p:anim>
                                    <p:anim calcmode="lin" valueType="num">
                                      <p:cBhvr>
                                        <p:cTn id="3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1000"/>
                                        <p:tgtEl>
                                          <p:spTgt spid="27"/>
                                        </p:tgtEl>
                                      </p:cBhvr>
                                    </p:animEffect>
                                    <p:anim calcmode="lin" valueType="num">
                                      <p:cBhvr>
                                        <p:cTn id="52" dur="1000" fill="hold"/>
                                        <p:tgtEl>
                                          <p:spTgt spid="27"/>
                                        </p:tgtEl>
                                        <p:attrNameLst>
                                          <p:attrName>ppt_x</p:attrName>
                                        </p:attrNameLst>
                                      </p:cBhvr>
                                      <p:tavLst>
                                        <p:tav tm="0">
                                          <p:val>
                                            <p:strVal val="#ppt_x"/>
                                          </p:val>
                                        </p:tav>
                                        <p:tav tm="100000">
                                          <p:val>
                                            <p:strVal val="#ppt_x"/>
                                          </p:val>
                                        </p:tav>
                                      </p:tavLst>
                                    </p:anim>
                                    <p:anim calcmode="lin" valueType="num">
                                      <p:cBhvr>
                                        <p:cTn id="5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1000"/>
                                        <p:tgtEl>
                                          <p:spTgt spid="28"/>
                                        </p:tgtEl>
                                      </p:cBhvr>
                                    </p:animEffect>
                                    <p:anim calcmode="lin" valueType="num">
                                      <p:cBhvr>
                                        <p:cTn id="59" dur="1000" fill="hold"/>
                                        <p:tgtEl>
                                          <p:spTgt spid="28"/>
                                        </p:tgtEl>
                                        <p:attrNameLst>
                                          <p:attrName>ppt_x</p:attrName>
                                        </p:attrNameLst>
                                      </p:cBhvr>
                                      <p:tavLst>
                                        <p:tav tm="0">
                                          <p:val>
                                            <p:strVal val="#ppt_x"/>
                                          </p:val>
                                        </p:tav>
                                        <p:tav tm="100000">
                                          <p:val>
                                            <p:strVal val="#ppt_x"/>
                                          </p:val>
                                        </p:tav>
                                      </p:tavLst>
                                    </p:anim>
                                    <p:anim calcmode="lin" valueType="num">
                                      <p:cBhvr>
                                        <p:cTn id="6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1000"/>
                                        <p:tgtEl>
                                          <p:spTgt spid="29"/>
                                        </p:tgtEl>
                                      </p:cBhvr>
                                    </p:animEffect>
                                    <p:anim calcmode="lin" valueType="num">
                                      <p:cBhvr>
                                        <p:cTn id="66" dur="1000" fill="hold"/>
                                        <p:tgtEl>
                                          <p:spTgt spid="29"/>
                                        </p:tgtEl>
                                        <p:attrNameLst>
                                          <p:attrName>ppt_x</p:attrName>
                                        </p:attrNameLst>
                                      </p:cBhvr>
                                      <p:tavLst>
                                        <p:tav tm="0">
                                          <p:val>
                                            <p:strVal val="#ppt_x"/>
                                          </p:val>
                                        </p:tav>
                                        <p:tav tm="100000">
                                          <p:val>
                                            <p:strVal val="#ppt_x"/>
                                          </p:val>
                                        </p:tav>
                                      </p:tavLst>
                                    </p:anim>
                                    <p:anim calcmode="lin" valueType="num">
                                      <p:cBhvr>
                                        <p:cTn id="6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1000"/>
                                        <p:tgtEl>
                                          <p:spTgt spid="30"/>
                                        </p:tgtEl>
                                      </p:cBhvr>
                                    </p:animEffect>
                                    <p:anim calcmode="lin" valueType="num">
                                      <p:cBhvr>
                                        <p:cTn id="73" dur="1000" fill="hold"/>
                                        <p:tgtEl>
                                          <p:spTgt spid="30"/>
                                        </p:tgtEl>
                                        <p:attrNameLst>
                                          <p:attrName>ppt_x</p:attrName>
                                        </p:attrNameLst>
                                      </p:cBhvr>
                                      <p:tavLst>
                                        <p:tav tm="0">
                                          <p:val>
                                            <p:strVal val="#ppt_x"/>
                                          </p:val>
                                        </p:tav>
                                        <p:tav tm="100000">
                                          <p:val>
                                            <p:strVal val="#ppt_x"/>
                                          </p:val>
                                        </p:tav>
                                      </p:tavLst>
                                    </p:anim>
                                    <p:anim calcmode="lin" valueType="num">
                                      <p:cBhvr>
                                        <p:cTn id="7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1000"/>
                                        <p:tgtEl>
                                          <p:spTgt spid="31"/>
                                        </p:tgtEl>
                                      </p:cBhvr>
                                    </p:animEffect>
                                    <p:anim calcmode="lin" valueType="num">
                                      <p:cBhvr>
                                        <p:cTn id="80" dur="1000" fill="hold"/>
                                        <p:tgtEl>
                                          <p:spTgt spid="31"/>
                                        </p:tgtEl>
                                        <p:attrNameLst>
                                          <p:attrName>ppt_x</p:attrName>
                                        </p:attrNameLst>
                                      </p:cBhvr>
                                      <p:tavLst>
                                        <p:tav tm="0">
                                          <p:val>
                                            <p:strVal val="#ppt_x"/>
                                          </p:val>
                                        </p:tav>
                                        <p:tav tm="100000">
                                          <p:val>
                                            <p:strVal val="#ppt_x"/>
                                          </p:val>
                                        </p:tav>
                                      </p:tavLst>
                                    </p:anim>
                                    <p:anim calcmode="lin" valueType="num">
                                      <p:cBhvr>
                                        <p:cTn id="8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32"/>
                                        </p:tgtEl>
                                        <p:attrNameLst>
                                          <p:attrName>style.visibility</p:attrName>
                                        </p:attrNameLst>
                                      </p:cBhvr>
                                      <p:to>
                                        <p:strVal val="visible"/>
                                      </p:to>
                                    </p:set>
                                    <p:animEffect transition="in" filter="fade">
                                      <p:cBhvr>
                                        <p:cTn id="86" dur="1000"/>
                                        <p:tgtEl>
                                          <p:spTgt spid="32"/>
                                        </p:tgtEl>
                                      </p:cBhvr>
                                    </p:animEffect>
                                    <p:anim calcmode="lin" valueType="num">
                                      <p:cBhvr>
                                        <p:cTn id="87" dur="1000" fill="hold"/>
                                        <p:tgtEl>
                                          <p:spTgt spid="32"/>
                                        </p:tgtEl>
                                        <p:attrNameLst>
                                          <p:attrName>ppt_x</p:attrName>
                                        </p:attrNameLst>
                                      </p:cBhvr>
                                      <p:tavLst>
                                        <p:tav tm="0">
                                          <p:val>
                                            <p:strVal val="#ppt_x"/>
                                          </p:val>
                                        </p:tav>
                                        <p:tav tm="100000">
                                          <p:val>
                                            <p:strVal val="#ppt_x"/>
                                          </p:val>
                                        </p:tav>
                                      </p:tavLst>
                                    </p:anim>
                                    <p:anim calcmode="lin" valueType="num">
                                      <p:cBhvr>
                                        <p:cTn id="8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33"/>
                                        </p:tgtEl>
                                        <p:attrNameLst>
                                          <p:attrName>style.visibility</p:attrName>
                                        </p:attrNameLst>
                                      </p:cBhvr>
                                      <p:to>
                                        <p:strVal val="visible"/>
                                      </p:to>
                                    </p:set>
                                    <p:animEffect transition="in" filter="fade">
                                      <p:cBhvr>
                                        <p:cTn id="93" dur="1000"/>
                                        <p:tgtEl>
                                          <p:spTgt spid="33"/>
                                        </p:tgtEl>
                                      </p:cBhvr>
                                    </p:animEffect>
                                    <p:anim calcmode="lin" valueType="num">
                                      <p:cBhvr>
                                        <p:cTn id="94" dur="1000" fill="hold"/>
                                        <p:tgtEl>
                                          <p:spTgt spid="33"/>
                                        </p:tgtEl>
                                        <p:attrNameLst>
                                          <p:attrName>ppt_x</p:attrName>
                                        </p:attrNameLst>
                                      </p:cBhvr>
                                      <p:tavLst>
                                        <p:tav tm="0">
                                          <p:val>
                                            <p:strVal val="#ppt_x"/>
                                          </p:val>
                                        </p:tav>
                                        <p:tav tm="100000">
                                          <p:val>
                                            <p:strVal val="#ppt_x"/>
                                          </p:val>
                                        </p:tav>
                                      </p:tavLst>
                                    </p:anim>
                                    <p:anim calcmode="lin" valueType="num">
                                      <p:cBhvr>
                                        <p:cTn id="9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fade">
                                      <p:cBhvr>
                                        <p:cTn id="100" dur="1000"/>
                                        <p:tgtEl>
                                          <p:spTgt spid="34"/>
                                        </p:tgtEl>
                                      </p:cBhvr>
                                    </p:animEffect>
                                    <p:anim calcmode="lin" valueType="num">
                                      <p:cBhvr>
                                        <p:cTn id="101" dur="1000" fill="hold"/>
                                        <p:tgtEl>
                                          <p:spTgt spid="34"/>
                                        </p:tgtEl>
                                        <p:attrNameLst>
                                          <p:attrName>ppt_x</p:attrName>
                                        </p:attrNameLst>
                                      </p:cBhvr>
                                      <p:tavLst>
                                        <p:tav tm="0">
                                          <p:val>
                                            <p:strVal val="#ppt_x"/>
                                          </p:val>
                                        </p:tav>
                                        <p:tav tm="100000">
                                          <p:val>
                                            <p:strVal val="#ppt_x"/>
                                          </p:val>
                                        </p:tav>
                                      </p:tavLst>
                                    </p:anim>
                                    <p:anim calcmode="lin" valueType="num">
                                      <p:cBhvr>
                                        <p:cTn id="10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35"/>
                                        </p:tgtEl>
                                        <p:attrNameLst>
                                          <p:attrName>style.visibility</p:attrName>
                                        </p:attrNameLst>
                                      </p:cBhvr>
                                      <p:to>
                                        <p:strVal val="visible"/>
                                      </p:to>
                                    </p:set>
                                    <p:animEffect transition="in" filter="fade">
                                      <p:cBhvr>
                                        <p:cTn id="107" dur="1000"/>
                                        <p:tgtEl>
                                          <p:spTgt spid="35"/>
                                        </p:tgtEl>
                                      </p:cBhvr>
                                    </p:animEffect>
                                    <p:anim calcmode="lin" valueType="num">
                                      <p:cBhvr>
                                        <p:cTn id="108" dur="1000" fill="hold"/>
                                        <p:tgtEl>
                                          <p:spTgt spid="35"/>
                                        </p:tgtEl>
                                        <p:attrNameLst>
                                          <p:attrName>ppt_x</p:attrName>
                                        </p:attrNameLst>
                                      </p:cBhvr>
                                      <p:tavLst>
                                        <p:tav tm="0">
                                          <p:val>
                                            <p:strVal val="#ppt_x"/>
                                          </p:val>
                                        </p:tav>
                                        <p:tav tm="100000">
                                          <p:val>
                                            <p:strVal val="#ppt_x"/>
                                          </p:val>
                                        </p:tav>
                                      </p:tavLst>
                                    </p:anim>
                                    <p:anim calcmode="lin" valueType="num">
                                      <p:cBhvr>
                                        <p:cTn id="10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36"/>
                                        </p:tgtEl>
                                        <p:attrNameLst>
                                          <p:attrName>style.visibility</p:attrName>
                                        </p:attrNameLst>
                                      </p:cBhvr>
                                      <p:to>
                                        <p:strVal val="visible"/>
                                      </p:to>
                                    </p:set>
                                    <p:animEffect transition="in" filter="fade">
                                      <p:cBhvr>
                                        <p:cTn id="114" dur="1000"/>
                                        <p:tgtEl>
                                          <p:spTgt spid="36"/>
                                        </p:tgtEl>
                                      </p:cBhvr>
                                    </p:animEffect>
                                    <p:anim calcmode="lin" valueType="num">
                                      <p:cBhvr>
                                        <p:cTn id="115" dur="1000" fill="hold"/>
                                        <p:tgtEl>
                                          <p:spTgt spid="36"/>
                                        </p:tgtEl>
                                        <p:attrNameLst>
                                          <p:attrName>ppt_x</p:attrName>
                                        </p:attrNameLst>
                                      </p:cBhvr>
                                      <p:tavLst>
                                        <p:tav tm="0">
                                          <p:val>
                                            <p:strVal val="#ppt_x"/>
                                          </p:val>
                                        </p:tav>
                                        <p:tav tm="100000">
                                          <p:val>
                                            <p:strVal val="#ppt_x"/>
                                          </p:val>
                                        </p:tav>
                                      </p:tavLst>
                                    </p:anim>
                                    <p:anim calcmode="lin" valueType="num">
                                      <p:cBhvr>
                                        <p:cTn id="1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74876" y="250192"/>
            <a:ext cx="16284808" cy="567191"/>
          </a:xfrm>
        </p:spPr>
        <p:txBody>
          <a:bodyPr/>
          <a:lstStyle/>
          <a:p>
            <a:r>
              <a:rPr lang="en-GB" dirty="0"/>
              <a:t>Climate Change - So What?</a:t>
            </a:r>
            <a:endParaRPr lang="en-GB" dirty="0"/>
          </a:p>
        </p:txBody>
      </p:sp>
      <p:pic>
        <p:nvPicPr>
          <p:cNvPr id="3" name="Picture 2" descr="Diagram&#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234159" y="931843"/>
            <a:ext cx="5152765" cy="3864574"/>
          </a:xfrm>
          <a:prstGeom prst="rect">
            <a:avLst/>
          </a:prstGeom>
        </p:spPr>
      </p:pic>
      <p:pic>
        <p:nvPicPr>
          <p:cNvPr id="6" name="Picture 5" descr="A bicycle parked in front of a brick building&#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296" y="5044112"/>
            <a:ext cx="5499028" cy="4124271"/>
          </a:xfrm>
          <a:prstGeom prst="rect">
            <a:avLst/>
          </a:prstGeom>
        </p:spPr>
      </p:pic>
      <p:pic>
        <p:nvPicPr>
          <p:cNvPr id="8" name="Picture 7" descr="A car parked on a city street&#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3348" y="5020823"/>
            <a:ext cx="6761304" cy="5070978"/>
          </a:xfrm>
          <a:prstGeom prst="rect">
            <a:avLst/>
          </a:prstGeom>
        </p:spPr>
      </p:pic>
      <p:pic>
        <p:nvPicPr>
          <p:cNvPr id="18" name="Picture 17" descr="A dirt road in front of a building&#10;&#10;Description automatically generated"/>
          <p:cNvPicPr>
            <a:picLocks noChangeAspect="1"/>
          </p:cNvPicPr>
          <p:nvPr/>
        </p:nvPicPr>
        <p:blipFill rotWithShape="1">
          <a:blip r:embed="rId4" cstate="print">
            <a:extLst>
              <a:ext uri="{28A0092B-C50C-407E-A947-70E740481C1C}">
                <a14:useLocalDpi xmlns:a14="http://schemas.microsoft.com/office/drawing/2010/main" val="0"/>
              </a:ext>
            </a:extLst>
          </a:blip>
          <a:srcRect l="22431" t="15520" b="38430"/>
          <a:stretch>
            <a:fillRect/>
          </a:stretch>
        </p:blipFill>
        <p:spPr>
          <a:xfrm>
            <a:off x="12653676" y="4992204"/>
            <a:ext cx="4846256" cy="5114768"/>
          </a:xfrm>
          <a:prstGeom prst="rect">
            <a:avLst/>
          </a:prstGeom>
        </p:spPr>
      </p:pic>
      <p:pic>
        <p:nvPicPr>
          <p:cNvPr id="5" name="Picture 4"/>
          <p:cNvPicPr>
            <a:picLocks noChangeAspect="1"/>
          </p:cNvPicPr>
          <p:nvPr/>
        </p:nvPicPr>
        <p:blipFill>
          <a:blip r:embed="rId5"/>
          <a:stretch>
            <a:fillRect/>
          </a:stretch>
        </p:blipFill>
        <p:spPr>
          <a:xfrm>
            <a:off x="7598308" y="181616"/>
            <a:ext cx="8127147" cy="4614801"/>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84902" y="334140"/>
            <a:ext cx="16310250" cy="567191"/>
          </a:xfrm>
        </p:spPr>
        <p:txBody>
          <a:bodyPr/>
          <a:lstStyle/>
          <a:p>
            <a:r>
              <a:rPr lang="en-GB" dirty="0"/>
              <a:t>Cement</a:t>
            </a:r>
            <a:endParaRPr lang="en-GB" dirty="0"/>
          </a:p>
        </p:txBody>
      </p:sp>
      <p:sp>
        <p:nvSpPr>
          <p:cNvPr id="4" name="Subtitle 3"/>
          <p:cNvSpPr>
            <a:spLocks noGrp="1"/>
          </p:cNvSpPr>
          <p:nvPr>
            <p:ph type="subTitle" idx="1"/>
          </p:nvPr>
        </p:nvSpPr>
        <p:spPr>
          <a:xfrm>
            <a:off x="784902" y="1219843"/>
            <a:ext cx="17039459" cy="8387796"/>
          </a:xfrm>
        </p:spPr>
        <p:txBody>
          <a:bodyPr>
            <a:noAutofit/>
          </a:bodyPr>
          <a:lstStyle/>
          <a:p>
            <a:pPr algn="l"/>
            <a:r>
              <a:rPr lang="en-US" sz="3200" i="0" dirty="0">
                <a:effectLst/>
                <a:latin typeface="+mn-lt"/>
                <a:cs typeface="Arial" panose="020B0604020202020204" pitchFamily="34" charset="0"/>
              </a:rPr>
              <a:t>With about </a:t>
            </a:r>
            <a:r>
              <a:rPr lang="en-US" sz="3200" i="0" u="sng" dirty="0">
                <a:effectLst/>
                <a:latin typeface="+mn-lt"/>
                <a:cs typeface="Arial" panose="020B0604020202020204" pitchFamily="34" charset="0"/>
                <a:hlinkClick r:id="rId1"/>
              </a:rPr>
              <a:t>10 billion tons</a:t>
            </a:r>
            <a:r>
              <a:rPr lang="en-US" sz="3200" i="0" dirty="0">
                <a:effectLst/>
                <a:latin typeface="+mn-lt"/>
                <a:cs typeface="Arial" panose="020B0604020202020204" pitchFamily="34" charset="0"/>
              </a:rPr>
              <a:t> of concrete produced every year, it is the most consumed substance in the world, second only to water.</a:t>
            </a:r>
            <a:endParaRPr lang="en-US" sz="3200" i="0" dirty="0">
              <a:effectLst/>
              <a:latin typeface="+mn-lt"/>
              <a:cs typeface="Arial" panose="020B0604020202020204" pitchFamily="34" charset="0"/>
            </a:endParaRPr>
          </a:p>
          <a:p>
            <a:pPr algn="l"/>
            <a:endParaRPr lang="en-US" sz="3200" i="0" dirty="0">
              <a:effectLst/>
              <a:latin typeface="+mn-lt"/>
              <a:cs typeface="Arial" panose="020B0604020202020204" pitchFamily="34" charset="0"/>
            </a:endParaRPr>
          </a:p>
          <a:p>
            <a:pPr algn="l"/>
            <a:r>
              <a:rPr lang="en-US" sz="3200" i="0" dirty="0">
                <a:effectLst/>
                <a:latin typeface="+mn-lt"/>
                <a:cs typeface="Arial" panose="020B0604020202020204" pitchFamily="34" charset="0"/>
              </a:rPr>
              <a:t>It is also the world’s most widely used material for construction – from bridges to large buildings, concrete forms the very foundation of our infrastructure. Over </a:t>
            </a:r>
            <a:r>
              <a:rPr lang="en-US" sz="3200" i="0" u="sng" dirty="0">
                <a:effectLst/>
                <a:latin typeface="+mn-lt"/>
                <a:cs typeface="Arial" panose="020B0604020202020204" pitchFamily="34" charset="0"/>
                <a:hlinkClick r:id="rId1"/>
              </a:rPr>
              <a:t>70%</a:t>
            </a:r>
            <a:r>
              <a:rPr lang="en-US" sz="3200" i="0" dirty="0">
                <a:effectLst/>
                <a:latin typeface="+mn-lt"/>
                <a:cs typeface="Arial" panose="020B0604020202020204" pitchFamily="34" charset="0"/>
              </a:rPr>
              <a:t> of the world’s population lives in a concrete structure.</a:t>
            </a:r>
            <a:endParaRPr lang="en-US" sz="3200" i="0" dirty="0">
              <a:effectLst/>
              <a:latin typeface="+mn-lt"/>
              <a:cs typeface="Arial" panose="020B0604020202020204" pitchFamily="34" charset="0"/>
            </a:endParaRPr>
          </a:p>
          <a:p>
            <a:pPr algn="l"/>
            <a:endParaRPr lang="en-US" sz="3200" dirty="0">
              <a:latin typeface="+mn-lt"/>
              <a:cs typeface="Arial" panose="020B0604020202020204" pitchFamily="34" charset="0"/>
            </a:endParaRPr>
          </a:p>
          <a:p>
            <a:pPr algn="l"/>
            <a:r>
              <a:rPr lang="en-US" sz="3200" dirty="0">
                <a:latin typeface="+mn-lt"/>
                <a:cs typeface="Arial" panose="020B0604020202020204" pitchFamily="34" charset="0"/>
              </a:rPr>
              <a:t>Concrete is formed when </a:t>
            </a:r>
            <a:r>
              <a:rPr lang="en-US" sz="3200" dirty="0" err="1">
                <a:latin typeface="+mn-lt"/>
                <a:cs typeface="Arial" panose="020B0604020202020204" pitchFamily="34" charset="0"/>
              </a:rPr>
              <a:t>portland</a:t>
            </a:r>
            <a:r>
              <a:rPr lang="en-US" sz="3200" dirty="0">
                <a:latin typeface="+mn-lt"/>
                <a:cs typeface="Arial" panose="020B0604020202020204" pitchFamily="34" charset="0"/>
              </a:rPr>
              <a:t> cement creates a paste with water that binds with sand and rock to harden. Common materials used to manufacture cement include limestone, shells, and chalk or marl combined with shale, clay, slate, blast furnace slag, silica sand, and iron ore. These ingredients, when heated at high temperatures form a rock-like substance that is ground into the fine powder that we commonly think of as cement.</a:t>
            </a:r>
            <a:endParaRPr lang="en-US" sz="3200" dirty="0">
              <a:latin typeface="+mn-lt"/>
              <a:cs typeface="Arial" panose="020B0604020202020204" pitchFamily="34" charset="0"/>
            </a:endParaRPr>
          </a:p>
          <a:p>
            <a:pPr algn="l"/>
            <a:endParaRPr lang="en-US" sz="3200" i="0" dirty="0">
              <a:effectLst/>
              <a:latin typeface="+mn-lt"/>
              <a:cs typeface="Arial" panose="020B0604020202020204" pitchFamily="34" charset="0"/>
            </a:endParaRPr>
          </a:p>
          <a:p>
            <a:pPr algn="l"/>
            <a:r>
              <a:rPr lang="en-US" sz="3200" b="0" i="0" dirty="0">
                <a:solidFill>
                  <a:srgbClr val="333333"/>
                </a:solidFill>
                <a:effectLst/>
                <a:latin typeface="+mn-lt"/>
              </a:rPr>
              <a:t>The cement industry alone is worth over $37 billion, and it </a:t>
            </a:r>
            <a:r>
              <a:rPr lang="en-US" sz="3200" b="0" i="0" dirty="0">
                <a:effectLst/>
                <a:latin typeface="+mn-lt"/>
              </a:rPr>
              <a:t>is one of the largest producers of CO2, creating up to 5% of the world’s emissions of the greenhouse gas, of which 50% is from the chemical process, and 40% from burning fuel, according to the World Business Council for Sustainable Development.</a:t>
            </a:r>
            <a:endParaRPr lang="en-US" sz="3200" i="0" dirty="0">
              <a:effectLst/>
              <a:latin typeface="+mn-lt"/>
              <a:cs typeface="Arial" panose="020B0604020202020204" pitchFamily="34" charset="0"/>
            </a:endParaRPr>
          </a:p>
          <a:p>
            <a:endParaRPr lang="en-GB" sz="3200" dirty="0">
              <a:latin typeface="+mn-lt"/>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1000"/>
                                        <p:tgtEl>
                                          <p:spTgt spid="4">
                                            <p:txEl>
                                              <p:pRg st="6" end="6"/>
                                            </p:txEl>
                                          </p:spTgt>
                                        </p:tgtEl>
                                      </p:cBhvr>
                                    </p:animEffect>
                                    <p:anim calcmode="lin" valueType="num">
                                      <p:cBhvr>
                                        <p:cTn id="2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3200" dirty="0"/>
              <a:t>Global Warming Scenarios</a:t>
            </a:r>
            <a:endParaRPr lang="en-GB" sz="3200" dirty="0"/>
          </a:p>
        </p:txBody>
      </p:sp>
      <p:pic>
        <p:nvPicPr>
          <p:cNvPr id="3" name="Picture 2"/>
          <p:cNvPicPr>
            <a:picLocks noChangeAspect="1"/>
          </p:cNvPicPr>
          <p:nvPr/>
        </p:nvPicPr>
        <p:blipFill>
          <a:blip r:embed="rId1"/>
          <a:stretch>
            <a:fillRect/>
          </a:stretch>
        </p:blipFill>
        <p:spPr>
          <a:xfrm>
            <a:off x="291583" y="1918952"/>
            <a:ext cx="9128671" cy="6465194"/>
          </a:xfrm>
          <a:prstGeom prst="rect">
            <a:avLst/>
          </a:prstGeom>
        </p:spPr>
      </p:pic>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02679" y="502276"/>
            <a:ext cx="8305332" cy="41598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702679" y="4833547"/>
            <a:ext cx="8293738" cy="4585871"/>
          </a:xfrm>
          <a:prstGeom prst="rect">
            <a:avLst/>
          </a:prstGeom>
          <a:solidFill>
            <a:schemeClr val="accent5">
              <a:lumMod val="10000"/>
              <a:lumOff val="90000"/>
            </a:schemeClr>
          </a:solidFill>
        </p:spPr>
        <p:txBody>
          <a:bodyPr wrap="square" rtlCol="0">
            <a:spAutoFit/>
          </a:bodyPr>
          <a:lstStyle/>
          <a:p>
            <a:pPr algn="l"/>
            <a:r>
              <a:rPr lang="en-US" sz="2400" b="0" i="0" dirty="0">
                <a:solidFill>
                  <a:srgbClr val="212529"/>
                </a:solidFill>
                <a:effectLst/>
                <a:latin typeface="Sueca"/>
              </a:rPr>
              <a:t>“Utility Vattenfall and cement-maker </a:t>
            </a:r>
            <a:r>
              <a:rPr lang="en-US" sz="2400" b="0" i="0" dirty="0" err="1">
                <a:solidFill>
                  <a:srgbClr val="212529"/>
                </a:solidFill>
                <a:effectLst/>
                <a:latin typeface="Sueca"/>
              </a:rPr>
              <a:t>Cementa</a:t>
            </a:r>
            <a:r>
              <a:rPr lang="en-US" sz="2400" b="0" i="0" dirty="0">
                <a:solidFill>
                  <a:srgbClr val="212529"/>
                </a:solidFill>
                <a:effectLst/>
                <a:latin typeface="Sueca"/>
              </a:rPr>
              <a:t> may build a pilot plant in Sweden that for the first time in the world would produce cement from wind power instead of polluting fossil fuels, after positive results from a pilot study into the electrification of cement production.</a:t>
            </a:r>
            <a:endParaRPr lang="en-US" sz="2400" b="0" i="0" dirty="0">
              <a:solidFill>
                <a:srgbClr val="212529"/>
              </a:solidFill>
              <a:effectLst/>
              <a:latin typeface="Sueca"/>
            </a:endParaRPr>
          </a:p>
          <a:p>
            <a:pPr algn="l"/>
            <a:endParaRPr lang="en-US" sz="2400" b="0" i="0" dirty="0">
              <a:solidFill>
                <a:srgbClr val="212529"/>
              </a:solidFill>
              <a:effectLst/>
              <a:latin typeface="Sueca"/>
            </a:endParaRPr>
          </a:p>
          <a:p>
            <a:pPr algn="l"/>
            <a:r>
              <a:rPr lang="en-US" sz="2400" b="0" i="0" dirty="0">
                <a:solidFill>
                  <a:srgbClr val="212529"/>
                </a:solidFill>
                <a:effectLst/>
                <a:latin typeface="Sueca"/>
              </a:rPr>
              <a:t>The cement industry is one of the largest producers of CO2, creating up to 5% of the world’s emissions of the greenhouse gas, of which 50% is from the chemical process, and 40% from burning fuel, according to the World Business Council for Sustainable Development”.</a:t>
            </a:r>
            <a:endParaRPr lang="en-US" sz="2400" b="0" i="0" dirty="0">
              <a:solidFill>
                <a:srgbClr val="212529"/>
              </a:solidFill>
              <a:effectLst/>
              <a:latin typeface="Sueca"/>
            </a:endParaRPr>
          </a:p>
          <a:p>
            <a:pPr algn="l"/>
            <a:endParaRPr lang="en-US" sz="1400" dirty="0">
              <a:solidFill>
                <a:srgbClr val="212529"/>
              </a:solidFill>
              <a:latin typeface="Sueca"/>
            </a:endParaRPr>
          </a:p>
          <a:p>
            <a:pPr algn="l"/>
            <a:r>
              <a:rPr lang="en-US" sz="1400" b="0" i="0" dirty="0">
                <a:solidFill>
                  <a:srgbClr val="212529"/>
                </a:solidFill>
                <a:effectLst/>
                <a:latin typeface="Sueca"/>
              </a:rPr>
              <a:t>https://www.rechargenews.com/transition/vattenfall-plans-world-s-first-zero-carbon-cement-plant/2-1-531250</a:t>
            </a:r>
            <a:endParaRPr lang="en-US" sz="1400" b="0" i="0" dirty="0">
              <a:solidFill>
                <a:srgbClr val="212529"/>
              </a:solidFill>
              <a:effectLst/>
              <a:latin typeface="Suec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Autofit/>
          </a:bodyPr>
          <a:lstStyle/>
          <a:p>
            <a:r>
              <a:rPr lang="en-US" sz="3200" i="0" dirty="0">
                <a:solidFill>
                  <a:srgbClr val="252530"/>
                </a:solidFill>
                <a:effectLst/>
                <a:latin typeface="+mn-lt"/>
              </a:rPr>
              <a:t>BP Sets Ambition For Net Zero By 2050</a:t>
            </a:r>
            <a:endParaRPr lang="en-GB" sz="3200" dirty="0">
              <a:latin typeface="+mn-lt"/>
            </a:endParaRPr>
          </a:p>
        </p:txBody>
      </p:sp>
      <p:pic>
        <p:nvPicPr>
          <p:cNvPr id="5" name="Picture 4"/>
          <p:cNvPicPr>
            <a:picLocks noChangeAspect="1"/>
          </p:cNvPicPr>
          <p:nvPr/>
        </p:nvPicPr>
        <p:blipFill rotWithShape="1">
          <a:blip r:embed="rId1"/>
          <a:srcRect l="1086" r="2899"/>
          <a:stretch>
            <a:fillRect/>
          </a:stretch>
        </p:blipFill>
        <p:spPr>
          <a:xfrm>
            <a:off x="498101" y="1835922"/>
            <a:ext cx="11190979" cy="8049748"/>
          </a:xfrm>
          <a:prstGeom prst="rect">
            <a:avLst/>
          </a:prstGeom>
          <a:ln>
            <a:solidFill>
              <a:srgbClr val="002060"/>
            </a:solidFill>
          </a:ln>
        </p:spPr>
      </p:pic>
      <p:pic>
        <p:nvPicPr>
          <p:cNvPr id="7" name="Picture 6"/>
          <p:cNvPicPr>
            <a:picLocks noChangeAspect="1"/>
          </p:cNvPicPr>
          <p:nvPr/>
        </p:nvPicPr>
        <p:blipFill>
          <a:blip r:embed="rId2"/>
          <a:stretch>
            <a:fillRect/>
          </a:stretch>
        </p:blipFill>
        <p:spPr>
          <a:xfrm>
            <a:off x="1196158" y="1835922"/>
            <a:ext cx="16261444" cy="8049748"/>
          </a:xfrm>
          <a:prstGeom prst="rect">
            <a:avLst/>
          </a:prstGeom>
          <a:solidFill>
            <a:srgbClr val="002060"/>
          </a:solidFill>
          <a:ln>
            <a:solidFill>
              <a:srgbClr val="002060"/>
            </a:solidFill>
          </a:ln>
        </p:spPr>
      </p:pic>
      <p:pic>
        <p:nvPicPr>
          <p:cNvPr id="9" name="Picture 8"/>
          <p:cNvPicPr>
            <a:picLocks noChangeAspect="1"/>
          </p:cNvPicPr>
          <p:nvPr/>
        </p:nvPicPr>
        <p:blipFill>
          <a:blip r:embed="rId3"/>
          <a:stretch>
            <a:fillRect/>
          </a:stretch>
        </p:blipFill>
        <p:spPr>
          <a:xfrm>
            <a:off x="2050963" y="2359924"/>
            <a:ext cx="13652948" cy="4010396"/>
          </a:xfrm>
          <a:prstGeom prst="rect">
            <a:avLst/>
          </a:prstGeom>
          <a:solidFill>
            <a:srgbClr val="002060"/>
          </a:solidFill>
          <a:ln>
            <a:solidFill>
              <a:srgbClr val="002060"/>
            </a:solidFill>
          </a:ln>
        </p:spPr>
      </p:pic>
      <p:pic>
        <p:nvPicPr>
          <p:cNvPr id="11" name="Picture 10"/>
          <p:cNvPicPr>
            <a:picLocks noChangeAspect="1"/>
          </p:cNvPicPr>
          <p:nvPr/>
        </p:nvPicPr>
        <p:blipFill>
          <a:blip r:embed="rId4"/>
          <a:stretch>
            <a:fillRect/>
          </a:stretch>
        </p:blipFill>
        <p:spPr>
          <a:xfrm>
            <a:off x="4011958" y="3560490"/>
            <a:ext cx="12484130" cy="4600611"/>
          </a:xfrm>
          <a:prstGeom prst="rect">
            <a:avLst/>
          </a:prstGeom>
          <a:ln>
            <a:solidFill>
              <a:srgbClr val="002060"/>
            </a:solidFill>
          </a:ln>
        </p:spPr>
      </p:pic>
      <p:pic>
        <p:nvPicPr>
          <p:cNvPr id="13" name="Picture 12"/>
          <p:cNvPicPr>
            <a:picLocks noChangeAspect="1"/>
          </p:cNvPicPr>
          <p:nvPr/>
        </p:nvPicPr>
        <p:blipFill>
          <a:blip r:embed="rId5"/>
          <a:stretch>
            <a:fillRect/>
          </a:stretch>
        </p:blipFill>
        <p:spPr>
          <a:xfrm>
            <a:off x="4609733" y="5653091"/>
            <a:ext cx="13224218" cy="3567464"/>
          </a:xfrm>
          <a:prstGeom prst="rect">
            <a:avLst/>
          </a:prstGeom>
          <a:ln>
            <a:solidFill>
              <a:srgbClr val="00206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Environmental, Social and Governance Practices</a:t>
            </a:r>
            <a:endParaRPr lang="en-GB" dirty="0"/>
          </a:p>
        </p:txBody>
      </p:sp>
      <p:pic>
        <p:nvPicPr>
          <p:cNvPr id="5" name="Picture 4"/>
          <p:cNvPicPr>
            <a:picLocks noChangeAspect="1"/>
          </p:cNvPicPr>
          <p:nvPr/>
        </p:nvPicPr>
        <p:blipFill>
          <a:blip r:embed="rId1"/>
          <a:stretch>
            <a:fillRect/>
          </a:stretch>
        </p:blipFill>
        <p:spPr>
          <a:xfrm>
            <a:off x="605610" y="1636429"/>
            <a:ext cx="16223339" cy="7697274"/>
          </a:xfrm>
          <a:prstGeom prst="rect">
            <a:avLst/>
          </a:prstGeom>
        </p:spPr>
      </p:pic>
      <p:pic>
        <p:nvPicPr>
          <p:cNvPr id="7" name="Picture 6"/>
          <p:cNvPicPr>
            <a:picLocks noChangeAspect="1"/>
          </p:cNvPicPr>
          <p:nvPr/>
        </p:nvPicPr>
        <p:blipFill>
          <a:blip r:embed="rId2"/>
          <a:stretch>
            <a:fillRect/>
          </a:stretch>
        </p:blipFill>
        <p:spPr>
          <a:xfrm>
            <a:off x="5852140" y="2844476"/>
            <a:ext cx="11422069" cy="6916115"/>
          </a:xfrm>
          <a:prstGeom prst="rect">
            <a:avLst/>
          </a:prstGeom>
          <a:ln>
            <a:solidFill>
              <a:srgbClr val="002060"/>
            </a:solidFill>
          </a:ln>
        </p:spPr>
      </p:pic>
      <p:pic>
        <p:nvPicPr>
          <p:cNvPr id="9" name="Picture 8"/>
          <p:cNvPicPr>
            <a:picLocks noChangeAspect="1"/>
          </p:cNvPicPr>
          <p:nvPr/>
        </p:nvPicPr>
        <p:blipFill>
          <a:blip r:embed="rId3"/>
          <a:stretch>
            <a:fillRect/>
          </a:stretch>
        </p:blipFill>
        <p:spPr>
          <a:xfrm>
            <a:off x="6586695" y="3197858"/>
            <a:ext cx="11393490" cy="6849431"/>
          </a:xfrm>
          <a:prstGeom prst="rect">
            <a:avLst/>
          </a:prstGeom>
          <a:ln>
            <a:solidFill>
              <a:srgbClr val="00206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a:t>References</a:t>
            </a:r>
            <a:endParaRPr lang="en-GB" dirty="0"/>
          </a:p>
        </p:txBody>
      </p:sp>
      <p:sp>
        <p:nvSpPr>
          <p:cNvPr id="5" name="Content Placeholder 4"/>
          <p:cNvSpPr>
            <a:spLocks noGrp="1"/>
          </p:cNvSpPr>
          <p:nvPr>
            <p:ph type="subTitle" idx="1"/>
          </p:nvPr>
        </p:nvSpPr>
        <p:spPr/>
        <p:txBody>
          <a:bodyPr>
            <a:normAutofit/>
          </a:bodyPr>
          <a:lstStyle/>
          <a:p>
            <a:r>
              <a:rPr lang="en-US" dirty="0"/>
              <a:t>Bennett, N. and Lemoine, G. J. (2014) ‘What VUCA Really Means for You’, </a:t>
            </a:r>
            <a:r>
              <a:rPr lang="en-US" i="1" dirty="0"/>
              <a:t>Harvard Business Review</a:t>
            </a:r>
            <a:r>
              <a:rPr lang="en-US" dirty="0"/>
              <a:t>, 92(1/2), p. 27.</a:t>
            </a:r>
            <a:endParaRPr lang="en-US" dirty="0"/>
          </a:p>
          <a:p>
            <a:r>
              <a:rPr lang="en-GB" dirty="0"/>
              <a:t>Hill, C., Jones, G. &amp; Schilling, M. (2015) Strategic Management; Theory &amp; Cases: an integrated approach, 11e, Stamford, Cengage</a:t>
            </a:r>
            <a:endParaRPr lang="en-GB" dirty="0"/>
          </a:p>
          <a:p>
            <a:r>
              <a:rPr lang="en-US" dirty="0"/>
              <a:t>Kurtz, C. &amp; Snowden, D. 2003. The new dynamics of strategy: Sense-making in a complex and complicated world, </a:t>
            </a:r>
            <a:r>
              <a:rPr lang="en-US" i="1" dirty="0"/>
              <a:t>IBM Systems Journal</a:t>
            </a:r>
            <a:r>
              <a:rPr lang="en-US" dirty="0"/>
              <a:t>, vol. 42 no. 3, pp. 462–483</a:t>
            </a:r>
            <a:endParaRPr lang="en-US" dirty="0"/>
          </a:p>
          <a:p>
            <a:r>
              <a:rPr lang="en-US" dirty="0">
                <a:hlinkClick r:id="rId1"/>
              </a:rPr>
              <a:t>https://doi.org/10.1177/0008125618790246</a:t>
            </a:r>
            <a:endParaRPr lang="en-US" dirty="0"/>
          </a:p>
          <a:p>
            <a:r>
              <a:rPr lang="en-US" dirty="0" err="1"/>
              <a:t>Schoemaker</a:t>
            </a:r>
            <a:r>
              <a:rPr lang="en-US" dirty="0"/>
              <a:t>, P. and Krupp, S. (2015) ‘THE ANTICIPATORY LEADER: How to See Sooner and Scan Wider’, </a:t>
            </a:r>
            <a:r>
              <a:rPr lang="en-US" i="1" dirty="0" err="1"/>
              <a:t>Rotman</a:t>
            </a:r>
            <a:r>
              <a:rPr lang="en-US" i="1" dirty="0"/>
              <a:t> Management</a:t>
            </a:r>
            <a:r>
              <a:rPr lang="en-US" dirty="0"/>
              <a:t>, pp. 36–41. Available at: http://0-search.ebscohost.com.emu.londonmet.ac.uk/login.aspx?direct=true&amp;db=bth&amp;AN=102477054&amp;site=ehost-live (Accessed: 28 August 2019).</a:t>
            </a:r>
            <a:endParaRPr lang="en-US" dirty="0"/>
          </a:p>
          <a:p>
            <a:endParaRPr lang="en-US" dirty="0"/>
          </a:p>
          <a:p>
            <a:endParaRPr lang="en-GB"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lvl="1" algn="l">
              <a:buNone/>
            </a:pPr>
            <a:r>
              <a:rPr lang="en-GB" sz="3600" b="1" dirty="0"/>
              <a:t>The Main Strategy Formation Activities</a:t>
            </a:r>
            <a:endParaRPr lang="en-GB" sz="3600" b="1" dirty="0"/>
          </a:p>
        </p:txBody>
      </p:sp>
      <p:pic>
        <p:nvPicPr>
          <p:cNvPr id="7" name="Picture 6" descr="Figure 1.jpg"/>
          <p:cNvPicPr>
            <a:picLocks noChangeAspect="1"/>
          </p:cNvPicPr>
          <p:nvPr/>
        </p:nvPicPr>
        <p:blipFill rotWithShape="1">
          <a:blip r:embed="rId1" cstate="print"/>
          <a:srcRect l="10337" t="11873" r="9269" b="4559"/>
          <a:stretch>
            <a:fillRect/>
          </a:stretch>
        </p:blipFill>
        <p:spPr>
          <a:xfrm>
            <a:off x="3202422" y="1978408"/>
            <a:ext cx="9477021" cy="7446231"/>
          </a:xfrm>
          <a:prstGeom prst="rect">
            <a:avLst/>
          </a:prstGeom>
        </p:spPr>
      </p:pic>
      <p:sp>
        <p:nvSpPr>
          <p:cNvPr id="3" name="Oval 2"/>
          <p:cNvSpPr/>
          <p:nvPr/>
        </p:nvSpPr>
        <p:spPr>
          <a:xfrm>
            <a:off x="7774414" y="1636259"/>
            <a:ext cx="5435436" cy="2462649"/>
          </a:xfrm>
          <a:prstGeom prst="ellipse">
            <a:avLst/>
          </a:prstGeom>
          <a:solidFill>
            <a:srgbClr val="FBBECE">
              <a:alpha val="34902"/>
            </a:srgb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5"/>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963959" y="268941"/>
            <a:ext cx="16310250" cy="1253135"/>
          </a:xfrm>
        </p:spPr>
        <p:txBody>
          <a:bodyPr>
            <a:normAutofit/>
          </a:bodyPr>
          <a:lstStyle/>
          <a:p>
            <a:r>
              <a:rPr lang="en-GB" sz="4000" dirty="0"/>
              <a:t>Environmental Scanning</a:t>
            </a:r>
            <a:endParaRPr lang="en-GB" sz="4000" dirty="0"/>
          </a:p>
        </p:txBody>
      </p:sp>
      <p:sp>
        <p:nvSpPr>
          <p:cNvPr id="12" name="Content Placeholder 11"/>
          <p:cNvSpPr>
            <a:spLocks noGrp="1"/>
          </p:cNvSpPr>
          <p:nvPr>
            <p:ph type="subTitle" idx="1"/>
          </p:nvPr>
        </p:nvSpPr>
        <p:spPr>
          <a:xfrm>
            <a:off x="963959" y="1815775"/>
            <a:ext cx="16310250" cy="7517928"/>
          </a:xfrm>
        </p:spPr>
        <p:txBody>
          <a:bodyPr>
            <a:noAutofit/>
          </a:bodyPr>
          <a:lstStyle/>
          <a:p>
            <a:pPr marL="0" indent="0">
              <a:buNone/>
            </a:pPr>
            <a:r>
              <a:rPr lang="en-GB" sz="3200" b="1" dirty="0">
                <a:latin typeface="+mn-lt"/>
              </a:rPr>
              <a:t>What Are We Interested In?</a:t>
            </a:r>
            <a:endParaRPr lang="en-GB" sz="3200" b="1" dirty="0">
              <a:latin typeface="+mn-lt"/>
            </a:endParaRPr>
          </a:p>
          <a:p>
            <a:r>
              <a:rPr lang="en-GB" sz="3200" dirty="0">
                <a:latin typeface="+mn-lt"/>
              </a:rPr>
              <a:t>What is changing and how does that impact us; opportunities and threats</a:t>
            </a:r>
            <a:endParaRPr lang="en-GB" sz="3200" dirty="0">
              <a:latin typeface="+mn-lt"/>
            </a:endParaRPr>
          </a:p>
          <a:p>
            <a:pPr marL="1143000" lvl="1" indent="-457200" algn="l">
              <a:buFont typeface="Arial" panose="020B0604020202020204" pitchFamily="34" charset="0"/>
              <a:buChar char="•"/>
            </a:pPr>
            <a:r>
              <a:rPr lang="en-GB" sz="3200" dirty="0"/>
              <a:t>Be specific</a:t>
            </a:r>
            <a:endParaRPr lang="en-GB" sz="3200" dirty="0"/>
          </a:p>
          <a:p>
            <a:pPr marL="1143000" lvl="1" indent="-457200" algn="l">
              <a:buFont typeface="Arial" panose="020B0604020202020204" pitchFamily="34" charset="0"/>
              <a:buChar char="•"/>
            </a:pPr>
            <a:r>
              <a:rPr lang="en-GB" sz="3200" dirty="0"/>
              <a:t>Ask “So What” at least 3 times</a:t>
            </a:r>
            <a:endParaRPr lang="en-GB" sz="3200" dirty="0"/>
          </a:p>
          <a:p>
            <a:r>
              <a:rPr lang="en-GB" sz="3200" dirty="0">
                <a:latin typeface="+mn-lt"/>
              </a:rPr>
              <a:t>What do we know has happened that will lead to change e.g. the aging population and workforce retirement</a:t>
            </a:r>
            <a:endParaRPr lang="en-GB" sz="3200" dirty="0">
              <a:latin typeface="+mn-lt"/>
            </a:endParaRPr>
          </a:p>
          <a:p>
            <a:r>
              <a:rPr lang="en-GB" sz="3200" dirty="0">
                <a:latin typeface="+mn-lt"/>
              </a:rPr>
              <a:t>Indicators of change e.g. developments in other markets</a:t>
            </a:r>
            <a:endParaRPr lang="en-GB" sz="3200" dirty="0">
              <a:latin typeface="+mn-lt"/>
            </a:endParaRPr>
          </a:p>
          <a:p>
            <a:pPr marL="0" indent="0">
              <a:buNone/>
            </a:pPr>
            <a:r>
              <a:rPr lang="en-GB" sz="3200" b="1" dirty="0">
                <a:latin typeface="+mn-lt"/>
              </a:rPr>
              <a:t>What’s The Challenge?</a:t>
            </a:r>
            <a:endParaRPr lang="en-GB" sz="3200" b="1" dirty="0">
              <a:latin typeface="+mn-lt"/>
            </a:endParaRPr>
          </a:p>
          <a:p>
            <a:r>
              <a:rPr lang="en-GB" sz="3200" dirty="0">
                <a:latin typeface="+mn-lt"/>
              </a:rPr>
              <a:t>Global, Regional, National and Local differences – many different environments</a:t>
            </a:r>
            <a:endParaRPr lang="en-GB" sz="3200" dirty="0">
              <a:latin typeface="+mn-lt"/>
            </a:endParaRPr>
          </a:p>
          <a:p>
            <a:r>
              <a:rPr lang="en-GB" sz="3200" dirty="0">
                <a:latin typeface="+mn-lt"/>
              </a:rPr>
              <a:t>Information overload</a:t>
            </a:r>
            <a:endParaRPr lang="en-GB" sz="3200" dirty="0">
              <a:latin typeface="+mn-lt"/>
            </a:endParaRPr>
          </a:p>
          <a:p>
            <a:r>
              <a:rPr lang="en-GB" sz="3200" dirty="0">
                <a:latin typeface="+mn-lt"/>
              </a:rPr>
              <a:t>Over-estimating the speed of change and underestimating the impact – how long before cars are all electric and all self driving? How long before AI is equal to Human Intelligence?</a:t>
            </a:r>
            <a:endParaRPr lang="en-GB" sz="3200" dirty="0">
              <a:latin typeface="+mn-lt"/>
            </a:endParaRPr>
          </a:p>
          <a:p>
            <a:r>
              <a:rPr lang="en-GB" sz="3200" dirty="0">
                <a:latin typeface="+mn-lt"/>
              </a:rPr>
              <a:t>VUCA – Volatility, Uncertainty, Complexity, Ambiguity</a:t>
            </a:r>
            <a:endParaRPr lang="en-GB" sz="3200" dirty="0">
              <a:latin typeface="+mn-lt"/>
            </a:endParaRPr>
          </a:p>
          <a:p>
            <a:endParaRPr lang="en-GB" sz="3200" dirty="0">
              <a:latin typeface="+mn-lt"/>
            </a:endParaRPr>
          </a:p>
          <a:p>
            <a:endParaRPr lang="en-GB" sz="32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fade">
                                      <p:cBhvr>
                                        <p:cTn id="14" dur="1000"/>
                                        <p:tgtEl>
                                          <p:spTgt spid="12">
                                            <p:txEl>
                                              <p:pRg st="1" end="1"/>
                                            </p:txEl>
                                          </p:spTgt>
                                        </p:tgtEl>
                                      </p:cBhvr>
                                    </p:animEffect>
                                    <p:anim calcmode="lin" valueType="num">
                                      <p:cBhvr>
                                        <p:cTn id="1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fade">
                                      <p:cBhvr>
                                        <p:cTn id="19" dur="1000"/>
                                        <p:tgtEl>
                                          <p:spTgt spid="12">
                                            <p:txEl>
                                              <p:pRg st="2" end="2"/>
                                            </p:txEl>
                                          </p:spTgt>
                                        </p:tgtEl>
                                      </p:cBhvr>
                                    </p:animEffect>
                                    <p:anim calcmode="lin" valueType="num">
                                      <p:cBhvr>
                                        <p:cTn id="20"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2">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xEl>
                                              <p:pRg st="3" end="3"/>
                                            </p:txEl>
                                          </p:spTgt>
                                        </p:tgtEl>
                                        <p:attrNameLst>
                                          <p:attrName>style.visibility</p:attrName>
                                        </p:attrNameLst>
                                      </p:cBhvr>
                                      <p:to>
                                        <p:strVal val="visible"/>
                                      </p:to>
                                    </p:set>
                                    <p:animEffect transition="in" filter="fade">
                                      <p:cBhvr>
                                        <p:cTn id="24" dur="1000"/>
                                        <p:tgtEl>
                                          <p:spTgt spid="12">
                                            <p:txEl>
                                              <p:pRg st="3" end="3"/>
                                            </p:txEl>
                                          </p:spTgt>
                                        </p:tgtEl>
                                      </p:cBhvr>
                                    </p:animEffect>
                                    <p:anim calcmode="lin" valueType="num">
                                      <p:cBhvr>
                                        <p:cTn id="25"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animEffect transition="in" filter="fade">
                                      <p:cBhvr>
                                        <p:cTn id="31" dur="1000"/>
                                        <p:tgtEl>
                                          <p:spTgt spid="12">
                                            <p:txEl>
                                              <p:pRg st="4" end="4"/>
                                            </p:txEl>
                                          </p:spTgt>
                                        </p:tgtEl>
                                      </p:cBhvr>
                                    </p:animEffect>
                                    <p:anim calcmode="lin" valueType="num">
                                      <p:cBhvr>
                                        <p:cTn id="32"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2">
                                            <p:txEl>
                                              <p:pRg st="5" end="5"/>
                                            </p:txEl>
                                          </p:spTgt>
                                        </p:tgtEl>
                                        <p:attrNameLst>
                                          <p:attrName>style.visibility</p:attrName>
                                        </p:attrNameLst>
                                      </p:cBhvr>
                                      <p:to>
                                        <p:strVal val="visible"/>
                                      </p:to>
                                    </p:set>
                                    <p:animEffect transition="in" filter="fade">
                                      <p:cBhvr>
                                        <p:cTn id="38" dur="1000"/>
                                        <p:tgtEl>
                                          <p:spTgt spid="12">
                                            <p:txEl>
                                              <p:pRg st="5" end="5"/>
                                            </p:txEl>
                                          </p:spTgt>
                                        </p:tgtEl>
                                      </p:cBhvr>
                                    </p:animEffect>
                                    <p:anim calcmode="lin" valueType="num">
                                      <p:cBhvr>
                                        <p:cTn id="39"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1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2">
                                            <p:txEl>
                                              <p:pRg st="6" end="6"/>
                                            </p:txEl>
                                          </p:spTgt>
                                        </p:tgtEl>
                                        <p:attrNameLst>
                                          <p:attrName>style.visibility</p:attrName>
                                        </p:attrNameLst>
                                      </p:cBhvr>
                                      <p:to>
                                        <p:strVal val="visible"/>
                                      </p:to>
                                    </p:set>
                                    <p:animEffect transition="in" filter="fade">
                                      <p:cBhvr>
                                        <p:cTn id="45" dur="1000"/>
                                        <p:tgtEl>
                                          <p:spTgt spid="12">
                                            <p:txEl>
                                              <p:pRg st="6" end="6"/>
                                            </p:txEl>
                                          </p:spTgt>
                                        </p:tgtEl>
                                      </p:cBhvr>
                                    </p:animEffect>
                                    <p:anim calcmode="lin" valueType="num">
                                      <p:cBhvr>
                                        <p:cTn id="46" dur="1000" fill="hold"/>
                                        <p:tgtEl>
                                          <p:spTgt spid="12">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1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2">
                                            <p:txEl>
                                              <p:pRg st="7" end="7"/>
                                            </p:txEl>
                                          </p:spTgt>
                                        </p:tgtEl>
                                        <p:attrNameLst>
                                          <p:attrName>style.visibility</p:attrName>
                                        </p:attrNameLst>
                                      </p:cBhvr>
                                      <p:to>
                                        <p:strVal val="visible"/>
                                      </p:to>
                                    </p:set>
                                    <p:animEffect transition="in" filter="fade">
                                      <p:cBhvr>
                                        <p:cTn id="52" dur="1000"/>
                                        <p:tgtEl>
                                          <p:spTgt spid="12">
                                            <p:txEl>
                                              <p:pRg st="7" end="7"/>
                                            </p:txEl>
                                          </p:spTgt>
                                        </p:tgtEl>
                                      </p:cBhvr>
                                    </p:animEffect>
                                    <p:anim calcmode="lin" valueType="num">
                                      <p:cBhvr>
                                        <p:cTn id="53" dur="1000" fill="hold"/>
                                        <p:tgtEl>
                                          <p:spTgt spid="12">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1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2">
                                            <p:txEl>
                                              <p:pRg st="8" end="8"/>
                                            </p:txEl>
                                          </p:spTgt>
                                        </p:tgtEl>
                                        <p:attrNameLst>
                                          <p:attrName>style.visibility</p:attrName>
                                        </p:attrNameLst>
                                      </p:cBhvr>
                                      <p:to>
                                        <p:strVal val="visible"/>
                                      </p:to>
                                    </p:set>
                                    <p:animEffect transition="in" filter="fade">
                                      <p:cBhvr>
                                        <p:cTn id="59" dur="1000"/>
                                        <p:tgtEl>
                                          <p:spTgt spid="12">
                                            <p:txEl>
                                              <p:pRg st="8" end="8"/>
                                            </p:txEl>
                                          </p:spTgt>
                                        </p:tgtEl>
                                      </p:cBhvr>
                                    </p:animEffect>
                                    <p:anim calcmode="lin" valueType="num">
                                      <p:cBhvr>
                                        <p:cTn id="60" dur="1000" fill="hold"/>
                                        <p:tgtEl>
                                          <p:spTgt spid="12">
                                            <p:txEl>
                                              <p:pRg st="8" end="8"/>
                                            </p:txEl>
                                          </p:spTgt>
                                        </p:tgtEl>
                                        <p:attrNameLst>
                                          <p:attrName>ppt_x</p:attrName>
                                        </p:attrNameLst>
                                      </p:cBhvr>
                                      <p:tavLst>
                                        <p:tav tm="0">
                                          <p:val>
                                            <p:strVal val="#ppt_x"/>
                                          </p:val>
                                        </p:tav>
                                        <p:tav tm="100000">
                                          <p:val>
                                            <p:strVal val="#ppt_x"/>
                                          </p:val>
                                        </p:tav>
                                      </p:tavLst>
                                    </p:anim>
                                    <p:anim calcmode="lin" valueType="num">
                                      <p:cBhvr>
                                        <p:cTn id="61" dur="1000" fill="hold"/>
                                        <p:tgtEl>
                                          <p:spTgt spid="1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2">
                                            <p:txEl>
                                              <p:pRg st="9" end="9"/>
                                            </p:txEl>
                                          </p:spTgt>
                                        </p:tgtEl>
                                        <p:attrNameLst>
                                          <p:attrName>style.visibility</p:attrName>
                                        </p:attrNameLst>
                                      </p:cBhvr>
                                      <p:to>
                                        <p:strVal val="visible"/>
                                      </p:to>
                                    </p:set>
                                    <p:animEffect transition="in" filter="fade">
                                      <p:cBhvr>
                                        <p:cTn id="66" dur="1000"/>
                                        <p:tgtEl>
                                          <p:spTgt spid="12">
                                            <p:txEl>
                                              <p:pRg st="9" end="9"/>
                                            </p:txEl>
                                          </p:spTgt>
                                        </p:tgtEl>
                                      </p:cBhvr>
                                    </p:animEffect>
                                    <p:anim calcmode="lin" valueType="num">
                                      <p:cBhvr>
                                        <p:cTn id="67" dur="1000" fill="hold"/>
                                        <p:tgtEl>
                                          <p:spTgt spid="12">
                                            <p:txEl>
                                              <p:pRg st="9" end="9"/>
                                            </p:txEl>
                                          </p:spTgt>
                                        </p:tgtEl>
                                        <p:attrNameLst>
                                          <p:attrName>ppt_x</p:attrName>
                                        </p:attrNameLst>
                                      </p:cBhvr>
                                      <p:tavLst>
                                        <p:tav tm="0">
                                          <p:val>
                                            <p:strVal val="#ppt_x"/>
                                          </p:val>
                                        </p:tav>
                                        <p:tav tm="100000">
                                          <p:val>
                                            <p:strVal val="#ppt_x"/>
                                          </p:val>
                                        </p:tav>
                                      </p:tavLst>
                                    </p:anim>
                                    <p:anim calcmode="lin" valueType="num">
                                      <p:cBhvr>
                                        <p:cTn id="68" dur="1000" fill="hold"/>
                                        <p:tgtEl>
                                          <p:spTgt spid="1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2">
                                            <p:txEl>
                                              <p:pRg st="10" end="10"/>
                                            </p:txEl>
                                          </p:spTgt>
                                        </p:tgtEl>
                                        <p:attrNameLst>
                                          <p:attrName>style.visibility</p:attrName>
                                        </p:attrNameLst>
                                      </p:cBhvr>
                                      <p:to>
                                        <p:strVal val="visible"/>
                                      </p:to>
                                    </p:set>
                                    <p:animEffect transition="in" filter="fade">
                                      <p:cBhvr>
                                        <p:cTn id="73" dur="1000"/>
                                        <p:tgtEl>
                                          <p:spTgt spid="12">
                                            <p:txEl>
                                              <p:pRg st="10" end="10"/>
                                            </p:txEl>
                                          </p:spTgt>
                                        </p:tgtEl>
                                      </p:cBhvr>
                                    </p:animEffect>
                                    <p:anim calcmode="lin" valueType="num">
                                      <p:cBhvr>
                                        <p:cTn id="74" dur="1000" fill="hold"/>
                                        <p:tgtEl>
                                          <p:spTgt spid="12">
                                            <p:txEl>
                                              <p:pRg st="10" end="10"/>
                                            </p:txEl>
                                          </p:spTgt>
                                        </p:tgtEl>
                                        <p:attrNameLst>
                                          <p:attrName>ppt_x</p:attrName>
                                        </p:attrNameLst>
                                      </p:cBhvr>
                                      <p:tavLst>
                                        <p:tav tm="0">
                                          <p:val>
                                            <p:strVal val="#ppt_x"/>
                                          </p:val>
                                        </p:tav>
                                        <p:tav tm="100000">
                                          <p:val>
                                            <p:strVal val="#ppt_x"/>
                                          </p:val>
                                        </p:tav>
                                      </p:tavLst>
                                    </p:anim>
                                    <p:anim calcmode="lin" valueType="num">
                                      <p:cBhvr>
                                        <p:cTn id="75" dur="1000" fill="hold"/>
                                        <p:tgtEl>
                                          <p:spTgt spid="1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a:t>VUCA</a:t>
            </a:r>
            <a:endParaRPr lang="en-GB" dirty="0"/>
          </a:p>
        </p:txBody>
      </p:sp>
      <p:graphicFrame>
        <p:nvGraphicFramePr>
          <p:cNvPr id="11" name="Content Placeholder 10"/>
          <p:cNvGraphicFramePr>
            <a:graphicFrameLocks noGrp="1"/>
          </p:cNvGraphicFramePr>
          <p:nvPr>
            <p:ph idx="4294967295"/>
          </p:nvPr>
        </p:nvGraphicFramePr>
        <p:xfrm>
          <a:off x="733972" y="2309813"/>
          <a:ext cx="16770224" cy="5179678"/>
        </p:xfrm>
        <a:graphic>
          <a:graphicData uri="http://schemas.openxmlformats.org/drawingml/2006/table">
            <a:tbl>
              <a:tblPr firstRow="1" bandRow="1">
                <a:tableStyleId>{5C22544A-7EE6-4342-B048-85BDC9FD1C3A}</a:tableStyleId>
              </a:tblPr>
              <a:tblGrid>
                <a:gridCol w="3714144"/>
                <a:gridCol w="13056080"/>
              </a:tblGrid>
              <a:tr h="754496">
                <a:tc>
                  <a:txBody>
                    <a:bodyPr/>
                    <a:lstStyle/>
                    <a:p>
                      <a:r>
                        <a:rPr lang="en-GB" sz="3200" b="0" dirty="0"/>
                        <a:t>Word</a:t>
                      </a:r>
                      <a:endParaRPr lang="en-GB" sz="3200" b="0" dirty="0"/>
                    </a:p>
                  </a:txBody>
                  <a:tcPr marL="137181" marR="137181" marT="68591" marB="68591"/>
                </a:tc>
                <a:tc>
                  <a:txBody>
                    <a:bodyPr/>
                    <a:lstStyle/>
                    <a:p>
                      <a:r>
                        <a:rPr lang="en-GB" sz="3200" b="0" dirty="0"/>
                        <a:t>Merriam Webster Definition</a:t>
                      </a:r>
                      <a:endParaRPr lang="en-GB" sz="3200" b="0" dirty="0"/>
                    </a:p>
                  </a:txBody>
                  <a:tcPr marL="137181" marR="137181" marT="68591" marB="68591"/>
                </a:tc>
              </a:tr>
              <a:tr h="754496">
                <a:tc>
                  <a:txBody>
                    <a:bodyPr/>
                    <a:lstStyle/>
                    <a:p>
                      <a:r>
                        <a:rPr lang="en-GB" sz="3200" b="1" dirty="0"/>
                        <a:t>Volatile</a:t>
                      </a:r>
                      <a:endParaRPr lang="en-GB" sz="3200" b="1" dirty="0"/>
                    </a:p>
                  </a:txBody>
                  <a:tcPr marL="137181" marR="137181" marT="68591" marB="68591"/>
                </a:tc>
                <a:tc>
                  <a:txBody>
                    <a:bodyPr/>
                    <a:lstStyle/>
                    <a:p>
                      <a:r>
                        <a:rPr lang="en-US" sz="3200" b="0" i="0" kern="1200" dirty="0" err="1">
                          <a:solidFill>
                            <a:schemeClr val="dk1"/>
                          </a:solidFill>
                          <a:effectLst/>
                          <a:latin typeface="+mn-lt"/>
                          <a:ea typeface="+mn-ea"/>
                          <a:cs typeface="+mn-cs"/>
                        </a:rPr>
                        <a:t>characterised</a:t>
                      </a:r>
                      <a:r>
                        <a:rPr lang="en-US" sz="3200" b="0" i="0" kern="1200" dirty="0">
                          <a:solidFill>
                            <a:schemeClr val="dk1"/>
                          </a:solidFill>
                          <a:effectLst/>
                          <a:latin typeface="+mn-lt"/>
                          <a:ea typeface="+mn-ea"/>
                          <a:cs typeface="+mn-cs"/>
                        </a:rPr>
                        <a:t> by or subject to rapid or unexpected change</a:t>
                      </a:r>
                      <a:endParaRPr lang="en-GB" sz="3200" b="0" dirty="0"/>
                    </a:p>
                  </a:txBody>
                  <a:tcPr marL="137181" marR="137181" marT="68591" marB="68591"/>
                </a:tc>
              </a:tr>
              <a:tr h="960268">
                <a:tc>
                  <a:txBody>
                    <a:bodyPr/>
                    <a:lstStyle/>
                    <a:p>
                      <a:r>
                        <a:rPr lang="en-GB" sz="3200" b="1" dirty="0"/>
                        <a:t>Uncertain</a:t>
                      </a:r>
                      <a:endParaRPr lang="en-GB" sz="3200" b="1" dirty="0"/>
                    </a:p>
                  </a:txBody>
                  <a:tcPr marL="137181" marR="137181" marT="68591" marB="68591"/>
                </a:tc>
                <a:tc>
                  <a:txBody>
                    <a:bodyPr/>
                    <a:lstStyle/>
                    <a:p>
                      <a:r>
                        <a:rPr lang="en-GB" sz="3200" b="0" i="0" kern="1200" dirty="0">
                          <a:solidFill>
                            <a:schemeClr val="dk1"/>
                          </a:solidFill>
                          <a:effectLst/>
                          <a:latin typeface="+mn-lt"/>
                          <a:ea typeface="+mn-ea"/>
                          <a:cs typeface="+mn-cs"/>
                        </a:rPr>
                        <a:t>not known beyond doubt, </a:t>
                      </a:r>
                      <a:r>
                        <a:rPr lang="en-US" sz="3200" b="0" i="0" kern="1200" dirty="0">
                          <a:solidFill>
                            <a:schemeClr val="dk1"/>
                          </a:solidFill>
                          <a:effectLst/>
                          <a:latin typeface="+mn-lt"/>
                          <a:ea typeface="+mn-ea"/>
                          <a:cs typeface="+mn-cs"/>
                        </a:rPr>
                        <a:t>not clearly identified or defined, </a:t>
                      </a:r>
                      <a:r>
                        <a:rPr lang="en-GB" sz="3200" b="0" i="0" kern="1200" dirty="0">
                          <a:solidFill>
                            <a:schemeClr val="dk1"/>
                          </a:solidFill>
                          <a:effectLst/>
                          <a:latin typeface="+mn-lt"/>
                          <a:ea typeface="+mn-ea"/>
                          <a:cs typeface="+mn-cs"/>
                        </a:rPr>
                        <a:t>not constant</a:t>
                      </a:r>
                      <a:endParaRPr lang="en-GB" sz="3200" b="0" dirty="0"/>
                    </a:p>
                  </a:txBody>
                  <a:tcPr marL="137181" marR="137181" marT="68591" marB="68591"/>
                </a:tc>
              </a:tr>
              <a:tr h="995654">
                <a:tc>
                  <a:txBody>
                    <a:bodyPr/>
                    <a:lstStyle/>
                    <a:p>
                      <a:r>
                        <a:rPr lang="en-GB" sz="3200" b="0" i="1" dirty="0"/>
                        <a:t>Complicated</a:t>
                      </a:r>
                      <a:endParaRPr lang="en-GB" sz="3200" b="0" i="1" dirty="0"/>
                    </a:p>
                  </a:txBody>
                  <a:tcPr marL="137181" marR="137181" marT="68591" marB="68591"/>
                </a:tc>
                <a:tc>
                  <a:txBody>
                    <a:bodyPr/>
                    <a:lstStyle/>
                    <a:p>
                      <a:r>
                        <a:rPr lang="en-US" sz="3200" b="0" i="1" kern="1200" dirty="0">
                          <a:solidFill>
                            <a:schemeClr val="dk1"/>
                          </a:solidFill>
                          <a:effectLst/>
                          <a:latin typeface="+mn-lt"/>
                          <a:ea typeface="+mn-ea"/>
                          <a:cs typeface="+mn-cs"/>
                        </a:rPr>
                        <a:t>consisting of parts intricately combined</a:t>
                      </a:r>
                      <a:endParaRPr lang="en-GB" sz="3200" b="0" i="1" dirty="0"/>
                    </a:p>
                  </a:txBody>
                  <a:tcPr marL="137181" marR="137181" marT="68591" marB="68591"/>
                </a:tc>
              </a:tr>
              <a:tr h="754496">
                <a:tc>
                  <a:txBody>
                    <a:bodyPr/>
                    <a:lstStyle/>
                    <a:p>
                      <a:r>
                        <a:rPr lang="en-GB" sz="3200" b="1" dirty="0"/>
                        <a:t>Complex</a:t>
                      </a:r>
                      <a:endParaRPr lang="en-GB" sz="3200" b="1" dirty="0"/>
                    </a:p>
                  </a:txBody>
                  <a:tcPr marL="137181" marR="137181" marT="68591" marB="68591"/>
                </a:tc>
                <a:tc>
                  <a:txBody>
                    <a:bodyPr/>
                    <a:lstStyle/>
                    <a:p>
                      <a:r>
                        <a:rPr lang="en-US" sz="3200" b="0" i="0" kern="1200" dirty="0">
                          <a:solidFill>
                            <a:schemeClr val="dk1"/>
                          </a:solidFill>
                          <a:effectLst/>
                          <a:latin typeface="+mn-lt"/>
                          <a:ea typeface="+mn-ea"/>
                          <a:cs typeface="+mn-cs"/>
                        </a:rPr>
                        <a:t>a whole made up of </a:t>
                      </a:r>
                      <a:r>
                        <a:rPr lang="en-US" sz="3200" b="0" i="0" u="none" strike="noStrike" kern="1200" dirty="0">
                          <a:solidFill>
                            <a:schemeClr val="dk1"/>
                          </a:solidFill>
                          <a:effectLst/>
                          <a:latin typeface="+mn-lt"/>
                          <a:ea typeface="+mn-ea"/>
                          <a:cs typeface="+mn-cs"/>
                        </a:rPr>
                        <a:t>complicated</a:t>
                      </a:r>
                      <a:r>
                        <a:rPr lang="en-US" sz="3200" b="0" i="0" kern="1200" dirty="0">
                          <a:solidFill>
                            <a:schemeClr val="dk1"/>
                          </a:solidFill>
                          <a:effectLst/>
                          <a:latin typeface="+mn-lt"/>
                          <a:ea typeface="+mn-ea"/>
                          <a:cs typeface="+mn-cs"/>
                        </a:rPr>
                        <a:t> or interrelated parts</a:t>
                      </a:r>
                      <a:endParaRPr lang="en-GB" sz="3200" b="0" dirty="0"/>
                    </a:p>
                  </a:txBody>
                  <a:tcPr marL="137181" marR="137181" marT="68591" marB="68591"/>
                </a:tc>
              </a:tr>
              <a:tr h="960268">
                <a:tc>
                  <a:txBody>
                    <a:bodyPr/>
                    <a:lstStyle/>
                    <a:p>
                      <a:r>
                        <a:rPr lang="en-GB" sz="3200" b="1" dirty="0"/>
                        <a:t>Ambiguous</a:t>
                      </a:r>
                      <a:endParaRPr lang="en-GB" sz="3200" b="1" dirty="0"/>
                    </a:p>
                  </a:txBody>
                  <a:tcPr marL="137181" marR="137181" marT="68591" marB="68591"/>
                </a:tc>
                <a:tc>
                  <a:txBody>
                    <a:bodyPr/>
                    <a:lstStyle/>
                    <a:p>
                      <a:r>
                        <a:rPr lang="en-US" sz="3200" b="0" i="0" kern="1200" dirty="0">
                          <a:solidFill>
                            <a:schemeClr val="dk1"/>
                          </a:solidFill>
                          <a:effectLst/>
                          <a:latin typeface="+mn-lt"/>
                          <a:ea typeface="+mn-ea"/>
                          <a:cs typeface="+mn-cs"/>
                        </a:rPr>
                        <a:t>capable of being understood in two or more possible senses or ways</a:t>
                      </a:r>
                      <a:endParaRPr lang="en-GB" sz="3200" b="0" dirty="0"/>
                    </a:p>
                  </a:txBody>
                  <a:tcPr marL="137181" marR="137181" marT="68591" marB="68591"/>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Another View of VUCA</a:t>
            </a:r>
            <a:endParaRPr lang="en-GB" dirty="0"/>
          </a:p>
        </p:txBody>
      </p:sp>
      <p:pic>
        <p:nvPicPr>
          <p:cNvPr id="4" name="Picture 3"/>
          <p:cNvPicPr>
            <a:picLocks noChangeAspect="1"/>
          </p:cNvPicPr>
          <p:nvPr/>
        </p:nvPicPr>
        <p:blipFill>
          <a:blip r:embed="rId1"/>
          <a:stretch>
            <a:fillRect/>
          </a:stretch>
        </p:blipFill>
        <p:spPr>
          <a:xfrm>
            <a:off x="6232087" y="1151713"/>
            <a:ext cx="8243071" cy="8862161"/>
          </a:xfrm>
          <a:prstGeom prst="rect">
            <a:avLst/>
          </a:prstGeom>
        </p:spPr>
      </p:pic>
      <p:sp>
        <p:nvSpPr>
          <p:cNvPr id="5" name="Rectangle 4"/>
          <p:cNvSpPr/>
          <p:nvPr/>
        </p:nvSpPr>
        <p:spPr>
          <a:xfrm>
            <a:off x="802345" y="8843490"/>
            <a:ext cx="3362972" cy="415498"/>
          </a:xfrm>
          <a:prstGeom prst="rect">
            <a:avLst/>
          </a:prstGeom>
        </p:spPr>
        <p:txBody>
          <a:bodyPr wrap="none">
            <a:spAutoFit/>
          </a:bodyPr>
          <a:lstStyle/>
          <a:p>
            <a:r>
              <a:rPr lang="en-US" sz="2100" dirty="0"/>
              <a:t>Bennett and Lemoine (2014) </a:t>
            </a:r>
            <a:endParaRPr lang="en-GB" sz="2100" dirty="0"/>
          </a:p>
        </p:txBody>
      </p:sp>
      <p:sp>
        <p:nvSpPr>
          <p:cNvPr id="6" name="TextBox 5"/>
          <p:cNvSpPr txBox="1"/>
          <p:nvPr/>
        </p:nvSpPr>
        <p:spPr>
          <a:xfrm>
            <a:off x="1348115" y="6242284"/>
            <a:ext cx="4565458" cy="954107"/>
          </a:xfrm>
          <a:prstGeom prst="rect">
            <a:avLst/>
          </a:prstGeom>
          <a:noFill/>
        </p:spPr>
        <p:txBody>
          <a:bodyPr wrap="square" rtlCol="0">
            <a:spAutoFit/>
          </a:bodyPr>
          <a:lstStyle/>
          <a:p>
            <a:r>
              <a:rPr lang="en-GB" sz="2800" b="1" i="1" dirty="0"/>
              <a:t>Acceptance of the use of robots</a:t>
            </a:r>
            <a:endParaRPr lang="en-GB" sz="2800" b="1" i="1" dirty="0"/>
          </a:p>
        </p:txBody>
      </p:sp>
      <p:sp>
        <p:nvSpPr>
          <p:cNvPr id="7" name="Oval 6"/>
          <p:cNvSpPr/>
          <p:nvPr/>
        </p:nvSpPr>
        <p:spPr>
          <a:xfrm>
            <a:off x="6368672" y="6265414"/>
            <a:ext cx="3987038" cy="969646"/>
          </a:xfrm>
          <a:prstGeom prst="ellipse">
            <a:avLst/>
          </a:prstGeom>
          <a:solidFill>
            <a:srgbClr val="FBBECE">
              <a:alpha val="40000"/>
            </a:srgb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5"/>
          </a:p>
        </p:txBody>
      </p:sp>
      <p:sp>
        <p:nvSpPr>
          <p:cNvPr id="8" name="Oval 7"/>
          <p:cNvSpPr/>
          <p:nvPr/>
        </p:nvSpPr>
        <p:spPr>
          <a:xfrm>
            <a:off x="10230188" y="2180664"/>
            <a:ext cx="3987038" cy="1305935"/>
          </a:xfrm>
          <a:prstGeom prst="ellipse">
            <a:avLst/>
          </a:prstGeom>
          <a:solidFill>
            <a:srgbClr val="FBBECE">
              <a:alpha val="40000"/>
            </a:srgb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5"/>
          </a:p>
        </p:txBody>
      </p:sp>
      <p:sp>
        <p:nvSpPr>
          <p:cNvPr id="9" name="TextBox 8"/>
          <p:cNvSpPr txBox="1"/>
          <p:nvPr/>
        </p:nvSpPr>
        <p:spPr>
          <a:xfrm>
            <a:off x="14836374" y="2180664"/>
            <a:ext cx="3242368" cy="2246769"/>
          </a:xfrm>
          <a:prstGeom prst="rect">
            <a:avLst/>
          </a:prstGeom>
          <a:noFill/>
        </p:spPr>
        <p:txBody>
          <a:bodyPr wrap="square" rtlCol="0">
            <a:spAutoFit/>
          </a:bodyPr>
          <a:lstStyle/>
          <a:p>
            <a:r>
              <a:rPr lang="en-GB" sz="2800" b="1" i="1" dirty="0"/>
              <a:t>Ukraine – energy price rises, sanctions, food shortages, refugees</a:t>
            </a:r>
            <a:endParaRPr lang="en-GB" sz="2800" b="1" i="1" dirty="0"/>
          </a:p>
        </p:txBody>
      </p:sp>
      <p:sp>
        <p:nvSpPr>
          <p:cNvPr id="10" name="Oval 9"/>
          <p:cNvSpPr/>
          <p:nvPr/>
        </p:nvSpPr>
        <p:spPr>
          <a:xfrm>
            <a:off x="6368672" y="2153694"/>
            <a:ext cx="3987038" cy="1305935"/>
          </a:xfrm>
          <a:prstGeom prst="ellipse">
            <a:avLst/>
          </a:prstGeom>
          <a:solidFill>
            <a:srgbClr val="FBBECE">
              <a:alpha val="40000"/>
            </a:srgb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5"/>
          </a:p>
        </p:txBody>
      </p:sp>
      <p:sp>
        <p:nvSpPr>
          <p:cNvPr id="11" name="TextBox 10"/>
          <p:cNvSpPr txBox="1"/>
          <p:nvPr/>
        </p:nvSpPr>
        <p:spPr>
          <a:xfrm>
            <a:off x="3058012" y="2545051"/>
            <a:ext cx="3242368" cy="523220"/>
          </a:xfrm>
          <a:prstGeom prst="rect">
            <a:avLst/>
          </a:prstGeom>
          <a:noFill/>
        </p:spPr>
        <p:txBody>
          <a:bodyPr wrap="square" rtlCol="0">
            <a:spAutoFit/>
          </a:bodyPr>
          <a:lstStyle/>
          <a:p>
            <a:r>
              <a:rPr lang="en-GB" sz="2800" b="1" i="1" dirty="0"/>
              <a:t>Climate Change</a:t>
            </a:r>
            <a:endParaRPr lang="en-GB" sz="2800" b="1" i="1" dirty="0"/>
          </a:p>
        </p:txBody>
      </p:sp>
      <p:sp>
        <p:nvSpPr>
          <p:cNvPr id="12" name="Oval 11"/>
          <p:cNvSpPr/>
          <p:nvPr/>
        </p:nvSpPr>
        <p:spPr>
          <a:xfrm>
            <a:off x="10362323" y="6242285"/>
            <a:ext cx="3987038" cy="1214584"/>
          </a:xfrm>
          <a:prstGeom prst="ellipse">
            <a:avLst/>
          </a:prstGeom>
          <a:solidFill>
            <a:srgbClr val="FBBECE">
              <a:alpha val="40000"/>
            </a:srgb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5"/>
          </a:p>
        </p:txBody>
      </p:sp>
      <p:sp>
        <p:nvSpPr>
          <p:cNvPr id="13" name="TextBox 12"/>
          <p:cNvSpPr txBox="1"/>
          <p:nvPr/>
        </p:nvSpPr>
        <p:spPr>
          <a:xfrm>
            <a:off x="14611743" y="6242285"/>
            <a:ext cx="3242368" cy="954107"/>
          </a:xfrm>
          <a:prstGeom prst="rect">
            <a:avLst/>
          </a:prstGeom>
          <a:noFill/>
        </p:spPr>
        <p:txBody>
          <a:bodyPr wrap="square" rtlCol="0">
            <a:spAutoFit/>
          </a:bodyPr>
          <a:lstStyle/>
          <a:p>
            <a:r>
              <a:rPr lang="en-GB" sz="2800" b="1" i="1" dirty="0"/>
              <a:t>Cars – what is the future?</a:t>
            </a:r>
            <a:endParaRPr lang="en-GB" sz="28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p:bldP spid="10" grpId="0" animBg="1"/>
      <p:bldP spid="11" grpId="0"/>
      <p:bldP spid="12"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3200" dirty="0"/>
              <a:t>Tips For Scanning Wider</a:t>
            </a:r>
            <a:endParaRPr lang="en-GB" sz="3200" dirty="0"/>
          </a:p>
        </p:txBody>
      </p:sp>
      <p:pic>
        <p:nvPicPr>
          <p:cNvPr id="4" name="Picture 3"/>
          <p:cNvPicPr>
            <a:picLocks noChangeAspect="1"/>
          </p:cNvPicPr>
          <p:nvPr/>
        </p:nvPicPr>
        <p:blipFill rotWithShape="1">
          <a:blip r:embed="rId1"/>
          <a:srcRect l="3548" t="11313" r="3261" b="4240"/>
          <a:stretch>
            <a:fillRect/>
          </a:stretch>
        </p:blipFill>
        <p:spPr>
          <a:xfrm>
            <a:off x="7557327" y="244929"/>
            <a:ext cx="8797065" cy="9617897"/>
          </a:xfrm>
          <a:prstGeom prst="rect">
            <a:avLst/>
          </a:prstGeom>
        </p:spPr>
      </p:pic>
      <p:sp>
        <p:nvSpPr>
          <p:cNvPr id="5" name="Rectangle 4"/>
          <p:cNvSpPr/>
          <p:nvPr/>
        </p:nvSpPr>
        <p:spPr>
          <a:xfrm>
            <a:off x="3616126" y="9258988"/>
            <a:ext cx="3759362" cy="400110"/>
          </a:xfrm>
          <a:prstGeom prst="rect">
            <a:avLst/>
          </a:prstGeom>
        </p:spPr>
        <p:txBody>
          <a:bodyPr wrap="none">
            <a:spAutoFit/>
          </a:bodyPr>
          <a:lstStyle/>
          <a:p>
            <a:r>
              <a:rPr lang="en-US" sz="2000" dirty="0" err="1"/>
              <a:t>Schoemaker</a:t>
            </a:r>
            <a:r>
              <a:rPr lang="en-US" sz="2000" dirty="0"/>
              <a:t> and Krupp (2015) </a:t>
            </a:r>
            <a:endParaRPr lang="en-GB" sz="2000" dirty="0"/>
          </a:p>
        </p:txBody>
      </p:sp>
      <p:sp>
        <p:nvSpPr>
          <p:cNvPr id="6" name="Oval 5"/>
          <p:cNvSpPr/>
          <p:nvPr/>
        </p:nvSpPr>
        <p:spPr>
          <a:xfrm>
            <a:off x="5575646" y="2232032"/>
            <a:ext cx="12173517" cy="2912262"/>
          </a:xfrm>
          <a:prstGeom prst="ellipse">
            <a:avLst/>
          </a:prstGeom>
          <a:solidFill>
            <a:srgbClr val="F7DADB">
              <a:alpha val="36078"/>
            </a:srgb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5"/>
          </a:p>
        </p:txBody>
      </p:sp>
    </p:spTree>
  </p:cSld>
  <p:clrMapOvr>
    <a:masterClrMapping/>
  </p:clrMapOvr>
</p:sld>
</file>

<file path=ppt/tags/tag1.xml><?xml version="1.0" encoding="utf-8"?>
<p:tagLst xmlns:p="http://schemas.openxmlformats.org/presentationml/2006/main">
  <p:tag name="commondata" val="eyJoZGlkIjoiYTk4NWE2MDhkZjdhMjJhYWFhNmJkMDhiY2VmMTM5YzUifQ=="/>
</p:tagLst>
</file>

<file path=ppt/theme/theme1.xml><?xml version="1.0" encoding="utf-8"?>
<a:theme xmlns:a="http://schemas.openxmlformats.org/drawingml/2006/main" name="Content slides - basic">
  <a:themeElements>
    <a:clrScheme name="London Met Palette">
      <a:dk1>
        <a:srgbClr val="231F20"/>
      </a:dk1>
      <a:lt1>
        <a:sysClr val="window" lastClr="FFFFFF"/>
      </a:lt1>
      <a:dk2>
        <a:srgbClr val="444448"/>
      </a:dk2>
      <a:lt2>
        <a:srgbClr val="CBC8C8"/>
      </a:lt2>
      <a:accent1>
        <a:srgbClr val="FF9A32"/>
      </a:accent1>
      <a:accent2>
        <a:srgbClr val="D8484B"/>
      </a:accent2>
      <a:accent3>
        <a:srgbClr val="009A72"/>
      </a:accent3>
      <a:accent4>
        <a:srgbClr val="FBCF00"/>
      </a:accent4>
      <a:accent5>
        <a:srgbClr val="00225B"/>
      </a:accent5>
      <a:accent6>
        <a:srgbClr val="970A2F"/>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 picture">
  <a:themeElements>
    <a:clrScheme name="London Met Palette">
      <a:dk1>
        <a:srgbClr val="231F20"/>
      </a:dk1>
      <a:lt1>
        <a:sysClr val="window" lastClr="FFFFFF"/>
      </a:lt1>
      <a:dk2>
        <a:srgbClr val="444448"/>
      </a:dk2>
      <a:lt2>
        <a:srgbClr val="CBC8C8"/>
      </a:lt2>
      <a:accent1>
        <a:srgbClr val="FF9A32"/>
      </a:accent1>
      <a:accent2>
        <a:srgbClr val="D8484B"/>
      </a:accent2>
      <a:accent3>
        <a:srgbClr val="009A72"/>
      </a:accent3>
      <a:accent4>
        <a:srgbClr val="FBCF00"/>
      </a:accent4>
      <a:accent5>
        <a:srgbClr val="00225B"/>
      </a:accent5>
      <a:accent6>
        <a:srgbClr val="970A2F"/>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anks and keep in touch slide">
  <a:themeElements>
    <a:clrScheme name="London Met Palette">
      <a:dk1>
        <a:srgbClr val="231F20"/>
      </a:dk1>
      <a:lt1>
        <a:sysClr val="window" lastClr="FFFFFF"/>
      </a:lt1>
      <a:dk2>
        <a:srgbClr val="444448"/>
      </a:dk2>
      <a:lt2>
        <a:srgbClr val="CBC8C8"/>
      </a:lt2>
      <a:accent1>
        <a:srgbClr val="FF9A32"/>
      </a:accent1>
      <a:accent2>
        <a:srgbClr val="D8484B"/>
      </a:accent2>
      <a:accent3>
        <a:srgbClr val="009A72"/>
      </a:accent3>
      <a:accent4>
        <a:srgbClr val="FBCF00"/>
      </a:accent4>
      <a:accent5>
        <a:srgbClr val="00225B"/>
      </a:accent5>
      <a:accent6>
        <a:srgbClr val="970A2F"/>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itle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16584</Words>
  <Application>WPS 演示</Application>
  <PresentationFormat>Custom</PresentationFormat>
  <Paragraphs>419</Paragraphs>
  <Slides>45</Slides>
  <Notes>9</Notes>
  <HiddenSlides>0</HiddenSlides>
  <MMClips>0</MMClips>
  <ScaleCrop>false</ScaleCrop>
  <HeadingPairs>
    <vt:vector size="6" baseType="variant">
      <vt:variant>
        <vt:lpstr>已用的字体</vt:lpstr>
      </vt:variant>
      <vt:variant>
        <vt:i4>13</vt:i4>
      </vt:variant>
      <vt:variant>
        <vt:lpstr>主题</vt:lpstr>
      </vt:variant>
      <vt:variant>
        <vt:i4>4</vt:i4>
      </vt:variant>
      <vt:variant>
        <vt:lpstr>幻灯片标题</vt:lpstr>
      </vt:variant>
      <vt:variant>
        <vt:i4>45</vt:i4>
      </vt:variant>
    </vt:vector>
  </HeadingPairs>
  <TitlesOfParts>
    <vt:vector size="62" baseType="lpstr">
      <vt:lpstr>Arial</vt:lpstr>
      <vt:lpstr>宋体</vt:lpstr>
      <vt:lpstr>Wingdings</vt:lpstr>
      <vt:lpstr>Times New Roman</vt:lpstr>
      <vt:lpstr>Arial</vt:lpstr>
      <vt:lpstr>微软雅黑</vt:lpstr>
      <vt:lpstr>Arial Unicode MS</vt:lpstr>
      <vt:lpstr>Calibri Light</vt:lpstr>
      <vt:lpstr>Calibri</vt:lpstr>
      <vt:lpstr>等线</vt:lpstr>
      <vt:lpstr>Sueca</vt:lpstr>
      <vt:lpstr>Segoe Print</vt:lpstr>
      <vt:lpstr>黑体</vt:lpstr>
      <vt:lpstr>Content slides - basic</vt:lpstr>
      <vt:lpstr>Content slide picture</vt:lpstr>
      <vt:lpstr>Thanks and keep in touch slide</vt:lpstr>
      <vt:lpstr>Title slide</vt:lpstr>
      <vt:lpstr>MN7031 Topic 5 – How Do We Make Sense of the VUCA Environment?</vt:lpstr>
      <vt:lpstr>Topic 5</vt:lpstr>
      <vt:lpstr>Today’s Agenda</vt:lpstr>
      <vt:lpstr>Strategic Diagnosis</vt:lpstr>
      <vt:lpstr>The Main Strategy Formation Activities</vt:lpstr>
      <vt:lpstr>Environmental Scanning</vt:lpstr>
      <vt:lpstr>VUCA</vt:lpstr>
      <vt:lpstr>Another View of VUCA</vt:lpstr>
      <vt:lpstr>Tips For Scanning Wider</vt:lpstr>
      <vt:lpstr>Black Swan Events</vt:lpstr>
      <vt:lpstr>Black Swan Events</vt:lpstr>
      <vt:lpstr>Black Swan Events – Unknown Unknowns</vt:lpstr>
      <vt:lpstr>Risk Management and Black Swans</vt:lpstr>
      <vt:lpstr>Why Are We Blind To Black Swans?</vt:lpstr>
      <vt:lpstr>Features of A Black Swan Event</vt:lpstr>
      <vt:lpstr>Fukushima</vt:lpstr>
      <vt:lpstr>COVID 19</vt:lpstr>
      <vt:lpstr>Sense Making</vt:lpstr>
      <vt:lpstr>Sense-making</vt:lpstr>
      <vt:lpstr>The Cynefin Framework</vt:lpstr>
      <vt:lpstr>PESTEL -  Environmental Scanning and Sense-making</vt:lpstr>
      <vt:lpstr>PEST(LEE)</vt:lpstr>
      <vt:lpstr>When Is PESTEL Useful?</vt:lpstr>
      <vt:lpstr>Macroeconomic Forces</vt:lpstr>
      <vt:lpstr>Global and Technological Forces</vt:lpstr>
      <vt:lpstr>Demographic, Social, and Political Forces</vt:lpstr>
      <vt:lpstr>PESTEL and Strategy</vt:lpstr>
      <vt:lpstr>Major Trends – Change Is Opportunity</vt:lpstr>
      <vt:lpstr>Major Trends According to McKinsey (2015)</vt:lpstr>
      <vt:lpstr>Major Trends According to McKinsey (2015)</vt:lpstr>
      <vt:lpstr>Major Trends According to McKinsey (2015)</vt:lpstr>
      <vt:lpstr>Major Trends According to McKinsey (2015)</vt:lpstr>
      <vt:lpstr>McKinsey 2021</vt:lpstr>
      <vt:lpstr>What Should We Be Focused On?</vt:lpstr>
      <vt:lpstr>Climate Change</vt:lpstr>
      <vt:lpstr>The Impact of Climate Change By 2050</vt:lpstr>
      <vt:lpstr>So What?</vt:lpstr>
      <vt:lpstr>Climate Change</vt:lpstr>
      <vt:lpstr>Global Warming Scenarios</vt:lpstr>
      <vt:lpstr>Climate Change - So What?</vt:lpstr>
      <vt:lpstr>Cement</vt:lpstr>
      <vt:lpstr>Global Warming Scenarios</vt:lpstr>
      <vt:lpstr>BP Sets Ambition For Net Zero By 2050</vt:lpstr>
      <vt:lpstr>Environmental, Social and Governance Practices</vt:lpstr>
      <vt:lpstr>References</vt:lpstr>
    </vt:vector>
  </TitlesOfParts>
  <Company>London Metropolitan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Cox</dc:creator>
  <cp:lastModifiedBy>Jyyy</cp:lastModifiedBy>
  <cp:revision>176</cp:revision>
  <dcterms:created xsi:type="dcterms:W3CDTF">2015-07-03T13:06:00Z</dcterms:created>
  <dcterms:modified xsi:type="dcterms:W3CDTF">2024-08-23T15:36:18Z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487B2625F7174B3399D4DC7EAA848B52_13</vt:lpwstr>
  </property>
  <property fmtid="{D5CDD505-2E9C-101B-9397-08002B2CF9AE}" pid="3" name="KSOProductBuildVer">
    <vt:lpwstr>2052-12.1.0.17827</vt:lpwstr>
  </property>
</Properties>
</file>