
<file path=[Content_Types].xml><?xml version="1.0" encoding="utf-8"?>
<Types xmlns="http://schemas.openxmlformats.org/package/2006/content-types">
  <Default Extension="jpeg" ContentType="image/jpeg"/>
  <Default Extension="JPG" ContentType="image/.jpg"/>
  <Default Extension="png" ContentType="image/png"/>
  <Default Extension="gif" ContentType="image/gi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diagrams/colors1.xml" ContentType="application/vnd.openxmlformats-officedocument.drawingml.diagramColors+xml"/>
  <Override PartName="/ppt/diagrams/colors2.xml" ContentType="application/vnd.openxmlformats-officedocument.drawingml.diagramColors+xml"/>
  <Override PartName="/ppt/diagrams/colors3.xml" ContentType="application/vnd.openxmlformats-officedocument.drawingml.diagramColors+xml"/>
  <Override PartName="/ppt/diagrams/data1.xml" ContentType="application/vnd.openxmlformats-officedocument.drawingml.diagramData+xml"/>
  <Override PartName="/ppt/diagrams/data2.xml" ContentType="application/vnd.openxmlformats-officedocument.drawingml.diagramData+xml"/>
  <Override PartName="/ppt/diagrams/data3.xml" ContentType="application/vnd.openxmlformats-officedocument.drawingml.diagramData+xml"/>
  <Override PartName="/ppt/diagrams/drawing1.xml" ContentType="application/vnd.ms-office.drawingml.diagramDrawing+xml"/>
  <Override PartName="/ppt/diagrams/drawing2.xml" ContentType="application/vnd.ms-office.drawingml.diagramDrawing+xml"/>
  <Override PartName="/ppt/diagrams/drawing3.xml" ContentType="application/vnd.ms-office.drawingml.diagramDrawing+xml"/>
  <Override PartName="/ppt/diagrams/layout1.xml" ContentType="application/vnd.openxmlformats-officedocument.drawingml.diagramLayout+xml"/>
  <Override PartName="/ppt/diagrams/layout2.xml" ContentType="application/vnd.openxmlformats-officedocument.drawingml.diagramLayout+xml"/>
  <Override PartName="/ppt/diagrams/layout3.xml" ContentType="application/vnd.openxmlformats-officedocument.drawingml.diagramLayout+xml"/>
  <Override PartName="/ppt/diagrams/quickStyle1.xml" ContentType="application/vnd.openxmlformats-officedocument.drawingml.diagramStyle+xml"/>
  <Override PartName="/ppt/diagrams/quickStyle2.xml" ContentType="application/vnd.openxmlformats-officedocument.drawingml.diagramStyle+xml"/>
  <Override PartName="/ppt/diagrams/quickStyle3.xml" ContentType="application/vnd.openxmlformats-officedocument.drawingml.diagramStyle+xml"/>
  <Override PartName="/ppt/handoutMasters/handoutMaster1.xml" ContentType="application/vnd.openxmlformats-officedocument.presentationml.handoutMaster+xml"/>
  <Override PartName="/ppt/media/image2.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9" r:id="rId3"/>
    <p:sldMasterId id="2147483663" r:id="rId4"/>
    <p:sldMasterId id="2147483667" r:id="rId5"/>
  </p:sldMasterIdLst>
  <p:notesMasterIdLst>
    <p:notesMasterId r:id="rId8"/>
  </p:notesMasterIdLst>
  <p:handoutMasterIdLst>
    <p:handoutMasterId r:id="rId76"/>
  </p:handoutMasterIdLst>
  <p:sldIdLst>
    <p:sldId id="264" r:id="rId6"/>
    <p:sldId id="843" r:id="rId7"/>
    <p:sldId id="259" r:id="rId9"/>
    <p:sldId id="1124" r:id="rId10"/>
    <p:sldId id="1140" r:id="rId11"/>
    <p:sldId id="1139" r:id="rId12"/>
    <p:sldId id="885" r:id="rId13"/>
    <p:sldId id="822" r:id="rId14"/>
    <p:sldId id="1141" r:id="rId15"/>
    <p:sldId id="809" r:id="rId16"/>
    <p:sldId id="306" r:id="rId17"/>
    <p:sldId id="921" r:id="rId18"/>
    <p:sldId id="830" r:id="rId19"/>
    <p:sldId id="580" r:id="rId20"/>
    <p:sldId id="811" r:id="rId21"/>
    <p:sldId id="462" r:id="rId22"/>
    <p:sldId id="1142" r:id="rId23"/>
    <p:sldId id="530" r:id="rId24"/>
    <p:sldId id="1138" r:id="rId25"/>
    <p:sldId id="812" r:id="rId26"/>
    <p:sldId id="288" r:id="rId27"/>
    <p:sldId id="1144" r:id="rId28"/>
    <p:sldId id="872" r:id="rId29"/>
    <p:sldId id="1145" r:id="rId30"/>
    <p:sldId id="1105" r:id="rId31"/>
    <p:sldId id="606" r:id="rId32"/>
    <p:sldId id="262" r:id="rId33"/>
    <p:sldId id="1109" r:id="rId34"/>
    <p:sldId id="594" r:id="rId35"/>
    <p:sldId id="746" r:id="rId36"/>
    <p:sldId id="611" r:id="rId37"/>
    <p:sldId id="612" r:id="rId38"/>
    <p:sldId id="626" r:id="rId39"/>
    <p:sldId id="627" r:id="rId40"/>
    <p:sldId id="628" r:id="rId41"/>
    <p:sldId id="625" r:id="rId42"/>
    <p:sldId id="1146" r:id="rId43"/>
    <p:sldId id="1107" r:id="rId44"/>
    <p:sldId id="1106" r:id="rId45"/>
    <p:sldId id="1108" r:id="rId46"/>
    <p:sldId id="1147" r:id="rId47"/>
    <p:sldId id="607" r:id="rId48"/>
    <p:sldId id="608" r:id="rId49"/>
    <p:sldId id="620" r:id="rId50"/>
    <p:sldId id="1148" r:id="rId51"/>
    <p:sldId id="802" r:id="rId52"/>
    <p:sldId id="803" r:id="rId53"/>
    <p:sldId id="804" r:id="rId54"/>
    <p:sldId id="787" r:id="rId55"/>
    <p:sldId id="276" r:id="rId56"/>
    <p:sldId id="1115" r:id="rId57"/>
    <p:sldId id="561" r:id="rId58"/>
    <p:sldId id="578" r:id="rId59"/>
    <p:sldId id="786" r:id="rId60"/>
    <p:sldId id="605" r:id="rId61"/>
    <p:sldId id="604" r:id="rId62"/>
    <p:sldId id="613" r:id="rId63"/>
    <p:sldId id="614" r:id="rId64"/>
    <p:sldId id="615" r:id="rId65"/>
    <p:sldId id="565" r:id="rId66"/>
    <p:sldId id="289" r:id="rId67"/>
    <p:sldId id="568" r:id="rId68"/>
    <p:sldId id="564" r:id="rId69"/>
    <p:sldId id="570" r:id="rId70"/>
    <p:sldId id="571" r:id="rId71"/>
    <p:sldId id="273" r:id="rId72"/>
    <p:sldId id="1123" r:id="rId73"/>
    <p:sldId id="287" r:id="rId74"/>
    <p:sldId id="779" r:id="rId75"/>
  </p:sldIdLst>
  <p:sldSz cx="18288000" cy="10288270"/>
  <p:notesSz cx="6858000" cy="9144000"/>
  <p:custDataLst>
    <p:tags r:id="rId80"/>
  </p:custDataLst>
  <p:defaultTextStyle>
    <a:defPPr>
      <a:defRPr lang="en-US"/>
    </a:defPPr>
    <a:lvl1pPr marL="0" algn="l" defTabSz="1626870" rtl="0" eaLnBrk="1" latinLnBrk="0" hangingPunct="1">
      <a:defRPr sz="3200" kern="1200">
        <a:solidFill>
          <a:schemeClr val="tx1"/>
        </a:solidFill>
        <a:latin typeface="+mn-lt"/>
        <a:ea typeface="+mn-ea"/>
        <a:cs typeface="+mn-cs"/>
      </a:defRPr>
    </a:lvl1pPr>
    <a:lvl2pPr marL="813435" algn="l" defTabSz="1626870" rtl="0" eaLnBrk="1" latinLnBrk="0" hangingPunct="1">
      <a:defRPr sz="3200" kern="1200">
        <a:solidFill>
          <a:schemeClr val="tx1"/>
        </a:solidFill>
        <a:latin typeface="+mn-lt"/>
        <a:ea typeface="+mn-ea"/>
        <a:cs typeface="+mn-cs"/>
      </a:defRPr>
    </a:lvl2pPr>
    <a:lvl3pPr marL="1626870" algn="l" defTabSz="1626870" rtl="0" eaLnBrk="1" latinLnBrk="0" hangingPunct="1">
      <a:defRPr sz="3200" kern="1200">
        <a:solidFill>
          <a:schemeClr val="tx1"/>
        </a:solidFill>
        <a:latin typeface="+mn-lt"/>
        <a:ea typeface="+mn-ea"/>
        <a:cs typeface="+mn-cs"/>
      </a:defRPr>
    </a:lvl3pPr>
    <a:lvl4pPr marL="2440305" algn="l" defTabSz="1626870" rtl="0" eaLnBrk="1" latinLnBrk="0" hangingPunct="1">
      <a:defRPr sz="3200" kern="1200">
        <a:solidFill>
          <a:schemeClr val="tx1"/>
        </a:solidFill>
        <a:latin typeface="+mn-lt"/>
        <a:ea typeface="+mn-ea"/>
        <a:cs typeface="+mn-cs"/>
      </a:defRPr>
    </a:lvl4pPr>
    <a:lvl5pPr marL="3253740" algn="l" defTabSz="1626870" rtl="0" eaLnBrk="1" latinLnBrk="0" hangingPunct="1">
      <a:defRPr sz="3200" kern="1200">
        <a:solidFill>
          <a:schemeClr val="tx1"/>
        </a:solidFill>
        <a:latin typeface="+mn-lt"/>
        <a:ea typeface="+mn-ea"/>
        <a:cs typeface="+mn-cs"/>
      </a:defRPr>
    </a:lvl5pPr>
    <a:lvl6pPr marL="4066540" algn="l" defTabSz="1626870" rtl="0" eaLnBrk="1" latinLnBrk="0" hangingPunct="1">
      <a:defRPr sz="3200" kern="1200">
        <a:solidFill>
          <a:schemeClr val="tx1"/>
        </a:solidFill>
        <a:latin typeface="+mn-lt"/>
        <a:ea typeface="+mn-ea"/>
        <a:cs typeface="+mn-cs"/>
      </a:defRPr>
    </a:lvl6pPr>
    <a:lvl7pPr marL="4879975" algn="l" defTabSz="1626870" rtl="0" eaLnBrk="1" latinLnBrk="0" hangingPunct="1">
      <a:defRPr sz="3200" kern="1200">
        <a:solidFill>
          <a:schemeClr val="tx1"/>
        </a:solidFill>
        <a:latin typeface="+mn-lt"/>
        <a:ea typeface="+mn-ea"/>
        <a:cs typeface="+mn-cs"/>
      </a:defRPr>
    </a:lvl7pPr>
    <a:lvl8pPr marL="5693410" algn="l" defTabSz="1626870" rtl="0" eaLnBrk="1" latinLnBrk="0" hangingPunct="1">
      <a:defRPr sz="3200" kern="1200">
        <a:solidFill>
          <a:schemeClr val="tx1"/>
        </a:solidFill>
        <a:latin typeface="+mn-lt"/>
        <a:ea typeface="+mn-ea"/>
        <a:cs typeface="+mn-cs"/>
      </a:defRPr>
    </a:lvl8pPr>
    <a:lvl9pPr marL="6506845" algn="l" defTabSz="1626870" rtl="0" eaLnBrk="1" latinLnBrk="0" hangingPunct="1">
      <a:defRPr sz="32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9C2E9"/>
    <a:srgbClr val="CBC8C8"/>
    <a:srgbClr val="FFE2C3"/>
    <a:srgbClr val="FEF2BE"/>
    <a:srgbClr val="6ABEA5"/>
    <a:srgbClr val="C86480"/>
    <a:srgbClr val="858588"/>
    <a:srgbClr val="5E779C"/>
    <a:srgbClr val="BFE0D4"/>
    <a:srgbClr val="B6D3F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803" autoAdjust="0"/>
    <p:restoredTop sz="84615" autoAdjust="0"/>
  </p:normalViewPr>
  <p:slideViewPr>
    <p:cSldViewPr snapToGrid="0">
      <p:cViewPr varScale="1">
        <p:scale>
          <a:sx n="34" d="100"/>
          <a:sy n="34" d="100"/>
        </p:scale>
        <p:origin x="276" y="40"/>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83" d="100"/>
          <a:sy n="83" d="100"/>
        </p:scale>
        <p:origin x="3352" y="208"/>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3.xml"/><Relationship Id="rId80" Type="http://schemas.openxmlformats.org/officeDocument/2006/relationships/tags" Target="tags/tag1.xml"/><Relationship Id="rId8" Type="http://schemas.openxmlformats.org/officeDocument/2006/relationships/notesMaster" Target="notesMasters/notesMaster1.xml"/><Relationship Id="rId79" Type="http://schemas.openxmlformats.org/officeDocument/2006/relationships/tableStyles" Target="tableStyles.xml"/><Relationship Id="rId78" Type="http://schemas.openxmlformats.org/officeDocument/2006/relationships/viewProps" Target="viewProps.xml"/><Relationship Id="rId77" Type="http://schemas.openxmlformats.org/officeDocument/2006/relationships/presProps" Target="presProps.xml"/><Relationship Id="rId76" Type="http://schemas.openxmlformats.org/officeDocument/2006/relationships/handoutMaster" Target="handoutMasters/handoutMaster1.xml"/><Relationship Id="rId75" Type="http://schemas.openxmlformats.org/officeDocument/2006/relationships/slide" Target="slides/slide69.xml"/><Relationship Id="rId74" Type="http://schemas.openxmlformats.org/officeDocument/2006/relationships/slide" Target="slides/slide68.xml"/><Relationship Id="rId73" Type="http://schemas.openxmlformats.org/officeDocument/2006/relationships/slide" Target="slides/slide67.xml"/><Relationship Id="rId72" Type="http://schemas.openxmlformats.org/officeDocument/2006/relationships/slide" Target="slides/slide66.xml"/><Relationship Id="rId71" Type="http://schemas.openxmlformats.org/officeDocument/2006/relationships/slide" Target="slides/slide65.xml"/><Relationship Id="rId70" Type="http://schemas.openxmlformats.org/officeDocument/2006/relationships/slide" Target="slides/slide64.xml"/><Relationship Id="rId7" Type="http://schemas.openxmlformats.org/officeDocument/2006/relationships/slide" Target="slides/slide2.xml"/><Relationship Id="rId69" Type="http://schemas.openxmlformats.org/officeDocument/2006/relationships/slide" Target="slides/slide63.xml"/><Relationship Id="rId68" Type="http://schemas.openxmlformats.org/officeDocument/2006/relationships/slide" Target="slides/slide62.xml"/><Relationship Id="rId67" Type="http://schemas.openxmlformats.org/officeDocument/2006/relationships/slide" Target="slides/slide61.xml"/><Relationship Id="rId66" Type="http://schemas.openxmlformats.org/officeDocument/2006/relationships/slide" Target="slides/slide60.xml"/><Relationship Id="rId65" Type="http://schemas.openxmlformats.org/officeDocument/2006/relationships/slide" Target="slides/slide59.xml"/><Relationship Id="rId64" Type="http://schemas.openxmlformats.org/officeDocument/2006/relationships/slide" Target="slides/slide58.xml"/><Relationship Id="rId63" Type="http://schemas.openxmlformats.org/officeDocument/2006/relationships/slide" Target="slides/slide57.xml"/><Relationship Id="rId62" Type="http://schemas.openxmlformats.org/officeDocument/2006/relationships/slide" Target="slides/slide56.xml"/><Relationship Id="rId61" Type="http://schemas.openxmlformats.org/officeDocument/2006/relationships/slide" Target="slides/slide55.xml"/><Relationship Id="rId60" Type="http://schemas.openxmlformats.org/officeDocument/2006/relationships/slide" Target="slides/slide54.xml"/><Relationship Id="rId6" Type="http://schemas.openxmlformats.org/officeDocument/2006/relationships/slide" Target="slides/slide1.xml"/><Relationship Id="rId59" Type="http://schemas.openxmlformats.org/officeDocument/2006/relationships/slide" Target="slides/slide53.xml"/><Relationship Id="rId58" Type="http://schemas.openxmlformats.org/officeDocument/2006/relationships/slide" Target="slides/slide52.xml"/><Relationship Id="rId57" Type="http://schemas.openxmlformats.org/officeDocument/2006/relationships/slide" Target="slides/slide51.xml"/><Relationship Id="rId56" Type="http://schemas.openxmlformats.org/officeDocument/2006/relationships/slide" Target="slides/slide50.xml"/><Relationship Id="rId55" Type="http://schemas.openxmlformats.org/officeDocument/2006/relationships/slide" Target="slides/slide49.xml"/><Relationship Id="rId54" Type="http://schemas.openxmlformats.org/officeDocument/2006/relationships/slide" Target="slides/slide48.xml"/><Relationship Id="rId53" Type="http://schemas.openxmlformats.org/officeDocument/2006/relationships/slide" Target="slides/slide47.xml"/><Relationship Id="rId52" Type="http://schemas.openxmlformats.org/officeDocument/2006/relationships/slide" Target="slides/slide46.xml"/><Relationship Id="rId51" Type="http://schemas.openxmlformats.org/officeDocument/2006/relationships/slide" Target="slides/slide45.xml"/><Relationship Id="rId50" Type="http://schemas.openxmlformats.org/officeDocument/2006/relationships/slide" Target="slides/slide44.xml"/><Relationship Id="rId5" Type="http://schemas.openxmlformats.org/officeDocument/2006/relationships/slideMaster" Target="slideMasters/slideMaster4.xml"/><Relationship Id="rId49" Type="http://schemas.openxmlformats.org/officeDocument/2006/relationships/slide" Target="slides/slide43.xml"/><Relationship Id="rId48" Type="http://schemas.openxmlformats.org/officeDocument/2006/relationships/slide" Target="slides/slide42.xml"/><Relationship Id="rId47" Type="http://schemas.openxmlformats.org/officeDocument/2006/relationships/slide" Target="slides/slide41.xml"/><Relationship Id="rId46" Type="http://schemas.openxmlformats.org/officeDocument/2006/relationships/slide" Target="slides/slide40.xml"/><Relationship Id="rId45" Type="http://schemas.openxmlformats.org/officeDocument/2006/relationships/slide" Target="slides/slide39.xml"/><Relationship Id="rId44" Type="http://schemas.openxmlformats.org/officeDocument/2006/relationships/slide" Target="slides/slide38.xml"/><Relationship Id="rId43" Type="http://schemas.openxmlformats.org/officeDocument/2006/relationships/slide" Target="slides/slide37.xml"/><Relationship Id="rId42" Type="http://schemas.openxmlformats.org/officeDocument/2006/relationships/slide" Target="slides/slide36.xml"/><Relationship Id="rId41" Type="http://schemas.openxmlformats.org/officeDocument/2006/relationships/slide" Target="slides/slide35.xml"/><Relationship Id="rId40" Type="http://schemas.openxmlformats.org/officeDocument/2006/relationships/slide" Target="slides/slide34.xml"/><Relationship Id="rId4" Type="http://schemas.openxmlformats.org/officeDocument/2006/relationships/slideMaster" Target="slideMasters/slideMaster3.xml"/><Relationship Id="rId39" Type="http://schemas.openxmlformats.org/officeDocument/2006/relationships/slide" Target="slides/slide33.xml"/><Relationship Id="rId38" Type="http://schemas.openxmlformats.org/officeDocument/2006/relationships/slide" Target="slides/slide32.xml"/><Relationship Id="rId37" Type="http://schemas.openxmlformats.org/officeDocument/2006/relationships/slide" Target="slides/slide31.xml"/><Relationship Id="rId36" Type="http://schemas.openxmlformats.org/officeDocument/2006/relationships/slide" Target="slides/slide30.xml"/><Relationship Id="rId35" Type="http://schemas.openxmlformats.org/officeDocument/2006/relationships/slide" Target="slides/slide29.xml"/><Relationship Id="rId34" Type="http://schemas.openxmlformats.org/officeDocument/2006/relationships/slide" Target="slides/slide28.xml"/><Relationship Id="rId33" Type="http://schemas.openxmlformats.org/officeDocument/2006/relationships/slide" Target="slides/slide27.xml"/><Relationship Id="rId32" Type="http://schemas.openxmlformats.org/officeDocument/2006/relationships/slide" Target="slides/slide26.xml"/><Relationship Id="rId31" Type="http://schemas.openxmlformats.org/officeDocument/2006/relationships/slide" Target="slides/slide25.xml"/><Relationship Id="rId30" Type="http://schemas.openxmlformats.org/officeDocument/2006/relationships/slide" Target="slides/slide24.xml"/><Relationship Id="rId3" Type="http://schemas.openxmlformats.org/officeDocument/2006/relationships/slideMaster" Target="slideMasters/slideMaster2.xml"/><Relationship Id="rId29" Type="http://schemas.openxmlformats.org/officeDocument/2006/relationships/slide" Target="slides/slide23.xml"/><Relationship Id="rId28" Type="http://schemas.openxmlformats.org/officeDocument/2006/relationships/slide" Target="slides/slide22.xml"/><Relationship Id="rId27" Type="http://schemas.openxmlformats.org/officeDocument/2006/relationships/slide" Target="slides/slide21.xml"/><Relationship Id="rId26" Type="http://schemas.openxmlformats.org/officeDocument/2006/relationships/slide" Target="slides/slide20.xml"/><Relationship Id="rId25" Type="http://schemas.openxmlformats.org/officeDocument/2006/relationships/slide" Target="slides/slide19.xml"/><Relationship Id="rId24" Type="http://schemas.openxmlformats.org/officeDocument/2006/relationships/slide" Target="slides/slide18.xml"/><Relationship Id="rId23" Type="http://schemas.openxmlformats.org/officeDocument/2006/relationships/slide" Target="slides/slide17.xml"/><Relationship Id="rId22" Type="http://schemas.openxmlformats.org/officeDocument/2006/relationships/slide" Target="slides/slide16.xml"/><Relationship Id="rId21" Type="http://schemas.openxmlformats.org/officeDocument/2006/relationships/slide" Target="slides/slide15.xml"/><Relationship Id="rId20" Type="http://schemas.openxmlformats.org/officeDocument/2006/relationships/slide" Target="slides/slide14.xml"/><Relationship Id="rId2" Type="http://schemas.openxmlformats.org/officeDocument/2006/relationships/theme" Target="theme/theme1.xml"/><Relationship Id="rId19" Type="http://schemas.openxmlformats.org/officeDocument/2006/relationships/slide" Target="slides/slide13.xml"/><Relationship Id="rId18" Type="http://schemas.openxmlformats.org/officeDocument/2006/relationships/slide" Target="slides/slide12.xml"/><Relationship Id="rId17" Type="http://schemas.openxmlformats.org/officeDocument/2006/relationships/slide" Target="slides/slide11.xml"/><Relationship Id="rId16" Type="http://schemas.openxmlformats.org/officeDocument/2006/relationships/slide" Target="slides/slide10.xml"/><Relationship Id="rId15" Type="http://schemas.openxmlformats.org/officeDocument/2006/relationships/slide" Target="slides/slide9.xml"/><Relationship Id="rId14" Type="http://schemas.openxmlformats.org/officeDocument/2006/relationships/slide" Target="slides/slide8.xml"/><Relationship Id="rId13" Type="http://schemas.openxmlformats.org/officeDocument/2006/relationships/slide" Target="slides/slide7.xml"/><Relationship Id="rId12" Type="http://schemas.openxmlformats.org/officeDocument/2006/relationships/slide" Target="slides/slide6.xml"/><Relationship Id="rId11" Type="http://schemas.openxmlformats.org/officeDocument/2006/relationships/slide" Target="slides/slide5.xml"/><Relationship Id="rId10" Type="http://schemas.openxmlformats.org/officeDocument/2006/relationships/slide" Target="slides/slide4.xml"/><Relationship Id="rId1" Type="http://schemas.openxmlformats.org/officeDocument/2006/relationships/slideMaster" Target="slideMasters/slideMaster1.xml"/></Relationships>
</file>

<file path=ppt/diagrams/colors1.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5_4">
  <dgm:title val=""/>
  <dgm:desc val=""/>
  <dgm:catLst>
    <dgm:cat type="accent5" pri="11400"/>
  </dgm:catLst>
  <dgm:styleLbl name="align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align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align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alignNode1">
    <dgm:fillClrLst meth="cycle">
      <a:schemeClr val="accent5">
        <a:shade val="50000"/>
      </a:schemeClr>
      <a:schemeClr val="accent5">
        <a:tint val="55000"/>
      </a:schemeClr>
    </dgm:fillClrLst>
    <dgm:linClrLst meth="cycle">
      <a:schemeClr val="accent5">
        <a:shade val="50000"/>
      </a:schemeClr>
      <a:schemeClr val="accent5">
        <a:tint val="55000"/>
      </a:schemeClr>
    </dgm:linClrLst>
    <dgm:effectClrLst/>
    <dgm:txLinClrLst/>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0000"/>
      </a:schemeClr>
    </dgm:fillClrLst>
    <dgm:linClrLst meth="repeat">
      <a:schemeClr val="lt1"/>
    </dgm:linClrLst>
    <dgm:effectClrLst/>
    <dgm:txLinClrLst/>
    <dgm:txFillClrLst/>
    <dgm:txEffectClrLst/>
  </dgm:styleLbl>
  <dgm:styleLbl name="asst3">
    <dgm:fillClrLst>
      <a:schemeClr val="accent5">
        <a:tint val="70000"/>
      </a:schemeClr>
    </dgm:fillClrLst>
    <dgm:linClrLst meth="repeat">
      <a:schemeClr val="lt1"/>
    </dgm:linClrLst>
    <dgm:effectClrLst/>
    <dgm:txLinClrLst/>
    <dgm:txFillClrLst/>
    <dgm:txEffectClrLst/>
  </dgm:styleLbl>
  <dgm:styleLbl name="asst4">
    <dgm:fillClrLst>
      <a:schemeClr val="accent5">
        <a:tint val="50000"/>
      </a:schemeClr>
    </dgm:fillClrLst>
    <dgm:linClrLst meth="repeat">
      <a:schemeClr val="lt1"/>
    </dgm:linClrLst>
    <dgm:effectClrLst/>
    <dgm:txLinClrLst/>
    <dgm:txFillClrLst/>
    <dgm:txEffectClrLst/>
  </dgm:styleLbl>
  <dgm:styleLbl name="b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bgAccFollowNode1">
    <dgm:fillClrLst meth="repeat">
      <a:schemeClr val="accent5">
        <a:alpha val="90000"/>
        <a:tint val="55000"/>
      </a:schemeClr>
    </dgm:fillClrLst>
    <dgm:linClrLst meth="repeat">
      <a:schemeClr val="lt1"/>
    </dgm:linClrLst>
    <dgm:effectClrLst/>
    <dgm:txLinClrLst/>
    <dgm:txFillClrLst meth="repeat">
      <a:schemeClr val="dk1"/>
    </dgm:txFillClrLst>
    <dgm:txEffectClrLst/>
  </dgm:styleLbl>
  <dgm:styleLbl name="b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bgShp">
    <dgm:fillClrLst meth="repeat">
      <a:schemeClr val="accent5">
        <a:tint val="55000"/>
      </a:schemeClr>
    </dgm:fillClrLst>
    <dgm:linClrLst meth="repeat">
      <a:schemeClr val="dk1"/>
    </dgm:linClrLst>
    <dgm:effectClrLst/>
    <dgm:txLinClrLst/>
    <dgm:txFillClrLst meth="repeat">
      <a:schemeClr val="dk1"/>
    </dgm:txFillClrLst>
    <dgm:txEffectClrLst/>
  </dgm:styleLbl>
  <dgm:styleLbl name="b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con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fg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f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fgShp">
    <dgm:fillClrLst meth="repeat">
      <a:schemeClr val="accent5">
        <a:tint val="55000"/>
      </a:schemeClr>
    </dgm:fillClrLst>
    <dgm:linClrLst meth="repeat">
      <a:schemeClr val="lt1"/>
    </dgm:linClrLst>
    <dgm:effectClrLst/>
    <dgm:txLinClrLst/>
    <dgm:txFillClrLst meth="repeat">
      <a:schemeClr val="dk1"/>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ln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node0">
    <dgm:fillClrLst meth="cycle">
      <a:schemeClr val="accent5">
        <a:shade val="60000"/>
      </a:schemeClr>
    </dgm:fillClrLst>
    <dgm:linClrLst meth="repeat">
      <a:schemeClr val="lt1"/>
    </dgm:linClrLst>
    <dgm:effectClrLst/>
    <dgm:txLinClrLst/>
    <dgm:txFillClrLst/>
    <dgm:txEffectClrLst/>
  </dgm:styleLbl>
  <dgm:styleLbl name="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node2">
    <dgm:fillClrLst>
      <a:schemeClr val="accent5">
        <a:shade val="80000"/>
      </a:schemeClr>
    </dgm:fillClrLst>
    <dgm:linClrLst meth="repeat">
      <a:schemeClr val="lt1"/>
    </dgm:linClrLst>
    <dgm:effectClrLst/>
    <dgm:txLinClrLst/>
    <dgm:txFillClrLst/>
    <dgm:txEffectClrLst/>
  </dgm:styleLbl>
  <dgm:styleLbl name="node3">
    <dgm:fillClrLst>
      <a:schemeClr val="accent5">
        <a:tint val="99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parChTrans2D1">
    <dgm:fillClrLst meth="repeat">
      <a:schemeClr val="accent5">
        <a:tint val="6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meth="repeat">
      <a:schemeClr val="tx1"/>
    </dgm:txFillClrLst>
    <dgm:txEffectClrLst/>
  </dgm:styleLbl>
  <dgm:styleLbl name="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5"/>
    </dgm:linClrLst>
    <dgm:effectClrLst/>
    <dgm:txLinClrLst/>
    <dgm:txFillClrLst meth="repeat">
      <a:schemeClr val="dk1"/>
    </dgm:txFillClrLst>
    <dgm:txEffectClrLst/>
  </dgm:styleLbl>
  <dgm:styleLbl name="trBgShp">
    <dgm:fillClrLst meth="repeat">
      <a:schemeClr val="accent5">
        <a:tint val="50000"/>
        <a:alpha val="55000"/>
      </a:schemeClr>
    </dgm:fillClrLst>
    <dgm:linClrLst meth="repeat">
      <a:schemeClr val="accent5"/>
    </dgm:linClrLst>
    <dgm:effectClrLst/>
    <dgm:txLinClrLst/>
    <dgm:txFillClrLst meth="repeat">
      <a:schemeClr val="lt1"/>
    </dgm:txFillClrLst>
    <dgm:txEffectClrLst/>
  </dgm:styleLbl>
  <dgm:styleLbl name="vennNode1">
    <dgm:fillClrLst meth="cycle">
      <a:schemeClr val="accent5">
        <a:shade val="80000"/>
        <a:alpha val="50000"/>
      </a:schemeClr>
      <a:schemeClr val="accent5">
        <a:tint val="50000"/>
        <a:alpha val="50000"/>
      </a:schemeClr>
    </dgm:fillClrLst>
    <dgm:linClrLst meth="repeat">
      <a:schemeClr val="lt1"/>
    </dgm:linClrLst>
    <dgm:effectClrLst/>
    <dgm:txLinClrLst/>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9B0250C3-F39F-4846-9BD3-75AD4F819DC8}" type="doc">
      <dgm:prSet loTypeId="urn:microsoft.com/office/officeart/2005/8/layout/bProcess4" loCatId="process" qsTypeId="urn:microsoft.com/office/officeart/2005/8/quickstyle/simple1" qsCatId="simple" csTypeId="urn:microsoft.com/office/officeart/2005/8/colors/accent5_2" csCatId="accent5" phldr="1"/>
      <dgm:spPr/>
      <dgm:t>
        <a:bodyPr/>
        <a:lstStyle/>
        <a:p>
          <a:endParaRPr lang="en-GB"/>
        </a:p>
      </dgm:t>
    </dgm:pt>
    <dgm:pt modelId="{96BD9501-E640-4B3C-8034-B131E744BB57}">
      <dgm:prSet phldrT="[Text]"/>
      <dgm:spPr/>
      <dgm:t>
        <a:bodyPr/>
        <a:lstStyle/>
        <a:p>
          <a:r>
            <a:rPr lang="en-GB" b="1" dirty="0"/>
            <a:t>1. How and Why Do Businesses Grow?</a:t>
          </a:r>
        </a:p>
      </dgm:t>
    </dgm:pt>
    <dgm:pt modelId="{D90EBFC6-7889-4F2B-B71A-5CD31D283213}" cxnId="{B72E75A3-E702-4960-99B3-B157FD8D964D}" type="parTrans">
      <dgm:prSet/>
      <dgm:spPr/>
      <dgm:t>
        <a:bodyPr/>
        <a:lstStyle/>
        <a:p>
          <a:endParaRPr lang="en-GB" b="1"/>
        </a:p>
      </dgm:t>
    </dgm:pt>
    <dgm:pt modelId="{CB464F7C-B7B2-448F-A431-646C026A3102}" cxnId="{B72E75A3-E702-4960-99B3-B157FD8D964D}" type="sibTrans">
      <dgm:prSet/>
      <dgm:spPr/>
      <dgm:t>
        <a:bodyPr/>
        <a:lstStyle/>
        <a:p>
          <a:endParaRPr lang="en-GB" b="1"/>
        </a:p>
      </dgm:t>
    </dgm:pt>
    <dgm:pt modelId="{60E011BD-9F17-4808-9001-B3CB30459869}">
      <dgm:prSet phldrT="[Text]"/>
      <dgm:spPr>
        <a:solidFill>
          <a:schemeClr val="accent5"/>
        </a:solidFill>
      </dgm:spPr>
      <dgm:t>
        <a:bodyPr/>
        <a:lstStyle/>
        <a:p>
          <a:r>
            <a:rPr lang="en-GB" b="1" dirty="0">
              <a:solidFill>
                <a:schemeClr val="bg1"/>
              </a:solidFill>
            </a:rPr>
            <a:t>2. How Do We Diagnose Company Strategy?</a:t>
          </a:r>
        </a:p>
      </dgm:t>
    </dgm:pt>
    <dgm:pt modelId="{F5350773-7821-46BA-B83D-63C7A0245EEB}" cxnId="{0F56885D-22A0-418D-9A92-5D87646CE28F}" type="parTrans">
      <dgm:prSet/>
      <dgm:spPr/>
      <dgm:t>
        <a:bodyPr/>
        <a:lstStyle/>
        <a:p>
          <a:endParaRPr lang="en-GB" b="1"/>
        </a:p>
      </dgm:t>
    </dgm:pt>
    <dgm:pt modelId="{32EF178F-748D-4113-A4FD-624ECAB8EEEF}" cxnId="{0F56885D-22A0-418D-9A92-5D87646CE28F}" type="sibTrans">
      <dgm:prSet/>
      <dgm:spPr/>
      <dgm:t>
        <a:bodyPr/>
        <a:lstStyle/>
        <a:p>
          <a:endParaRPr lang="en-GB" b="1"/>
        </a:p>
      </dgm:t>
    </dgm:pt>
    <dgm:pt modelId="{BA4CC340-2CD5-4BA6-B85C-05E38B989497}">
      <dgm:prSet phldrT="[Text]"/>
      <dgm:spPr/>
      <dgm:t>
        <a:bodyPr/>
        <a:lstStyle/>
        <a:p>
          <a:r>
            <a:rPr lang="en-GB" b="1" dirty="0"/>
            <a:t>5. How Do We Make Sense of the VUCA External Environment?</a:t>
          </a:r>
        </a:p>
      </dgm:t>
    </dgm:pt>
    <dgm:pt modelId="{DF7FF72F-C68A-42B3-9E87-846E5B170688}" cxnId="{13F51E4C-9874-4C9E-835C-9E43480B1EE8}" type="parTrans">
      <dgm:prSet/>
      <dgm:spPr/>
      <dgm:t>
        <a:bodyPr/>
        <a:lstStyle/>
        <a:p>
          <a:endParaRPr lang="en-GB" b="1"/>
        </a:p>
      </dgm:t>
    </dgm:pt>
    <dgm:pt modelId="{D77F253A-C760-4038-B1A4-168689DDD60F}" cxnId="{13F51E4C-9874-4C9E-835C-9E43480B1EE8}" type="sibTrans">
      <dgm:prSet/>
      <dgm:spPr/>
      <dgm:t>
        <a:bodyPr/>
        <a:lstStyle/>
        <a:p>
          <a:endParaRPr lang="en-GB" b="1"/>
        </a:p>
      </dgm:t>
    </dgm:pt>
    <dgm:pt modelId="{7074CB32-FEF4-48F6-BFC1-E3F2BA149581}">
      <dgm:prSet phldrT="[Text]"/>
      <dgm:spPr/>
      <dgm:t>
        <a:bodyPr/>
        <a:lstStyle/>
        <a:p>
          <a:r>
            <a:rPr lang="en-GB" b="1" dirty="0"/>
            <a:t>8. Does Your Simulation Company Need A New Strategy?</a:t>
          </a:r>
        </a:p>
      </dgm:t>
    </dgm:pt>
    <dgm:pt modelId="{C6A45667-63EA-448C-A729-233AAF0E814D}" cxnId="{B153275E-A949-44F9-BFE0-F8977BB71AF1}" type="parTrans">
      <dgm:prSet/>
      <dgm:spPr/>
      <dgm:t>
        <a:bodyPr/>
        <a:lstStyle/>
        <a:p>
          <a:endParaRPr lang="en-GB" b="1"/>
        </a:p>
      </dgm:t>
    </dgm:pt>
    <dgm:pt modelId="{EE631B96-B2E3-49CE-A2E0-155016B4BBA8}" cxnId="{B153275E-A949-44F9-BFE0-F8977BB71AF1}" type="sibTrans">
      <dgm:prSet/>
      <dgm:spPr/>
      <dgm:t>
        <a:bodyPr/>
        <a:lstStyle/>
        <a:p>
          <a:endParaRPr lang="en-GB" b="1"/>
        </a:p>
      </dgm:t>
    </dgm:pt>
    <dgm:pt modelId="{6CF976E0-A838-42FD-B0C4-888DB0255524}">
      <dgm:prSet phldrT="[Text]"/>
      <dgm:spPr/>
      <dgm:t>
        <a:bodyPr/>
        <a:lstStyle/>
        <a:p>
          <a:r>
            <a:rPr lang="en-GB" b="1" dirty="0"/>
            <a:t>10. Why DO Firms Undertale Acquisitions, Mergers and Alliances?</a:t>
          </a:r>
        </a:p>
      </dgm:t>
    </dgm:pt>
    <dgm:pt modelId="{E5661255-37AF-462D-A8E8-43B8B7F470ED}" cxnId="{A930DC55-6F02-42A0-8911-6CF08342765F}" type="parTrans">
      <dgm:prSet/>
      <dgm:spPr/>
      <dgm:t>
        <a:bodyPr/>
        <a:lstStyle/>
        <a:p>
          <a:endParaRPr lang="en-GB" b="1"/>
        </a:p>
      </dgm:t>
    </dgm:pt>
    <dgm:pt modelId="{B9EB529E-B14E-4B5B-A987-4A216BED0275}" cxnId="{A930DC55-6F02-42A0-8911-6CF08342765F}" type="sibTrans">
      <dgm:prSet/>
      <dgm:spPr/>
      <dgm:t>
        <a:bodyPr/>
        <a:lstStyle/>
        <a:p>
          <a:endParaRPr lang="en-GB" b="1"/>
        </a:p>
      </dgm:t>
    </dgm:pt>
    <dgm:pt modelId="{7D3C2508-681F-4491-B25B-2A0B75AA6B6B}">
      <dgm:prSet phldrT="[Text]"/>
      <dgm:spPr/>
      <dgm:t>
        <a:bodyPr/>
        <a:lstStyle/>
        <a:p>
          <a:r>
            <a:rPr lang="en-GB" b="1" dirty="0"/>
            <a:t>7. How Is Your Simulation Company Performing?</a:t>
          </a:r>
        </a:p>
      </dgm:t>
    </dgm:pt>
    <dgm:pt modelId="{87E557F9-3AAE-4A53-BDB1-FC83926C5B48}" cxnId="{635D25F7-F6B5-4D87-9236-5AA0F5B3854A}" type="parTrans">
      <dgm:prSet/>
      <dgm:spPr/>
      <dgm:t>
        <a:bodyPr/>
        <a:lstStyle/>
        <a:p>
          <a:endParaRPr lang="en-GB" b="1"/>
        </a:p>
      </dgm:t>
    </dgm:pt>
    <dgm:pt modelId="{4F2665E4-ED98-4CD6-8497-5C7A29EBECC4}" cxnId="{635D25F7-F6B5-4D87-9236-5AA0F5B3854A}" type="sibTrans">
      <dgm:prSet/>
      <dgm:spPr/>
      <dgm:t>
        <a:bodyPr/>
        <a:lstStyle/>
        <a:p>
          <a:endParaRPr lang="en-GB" b="1"/>
        </a:p>
      </dgm:t>
    </dgm:pt>
    <dgm:pt modelId="{844F1E9D-7B9E-4A2B-9A06-F2C56AD439B3}">
      <dgm:prSet phldrT="[Text]"/>
      <dgm:spPr/>
      <dgm:t>
        <a:bodyPr/>
        <a:lstStyle/>
        <a:p>
          <a:r>
            <a:rPr lang="en-GB" b="1" dirty="0"/>
            <a:t>11. How Do Companies Innovate Successfully?</a:t>
          </a:r>
        </a:p>
      </dgm:t>
    </dgm:pt>
    <dgm:pt modelId="{4E42227B-0A97-47F6-9A2B-14E020BE08BB}" cxnId="{68E8CF98-BC88-4BD5-939A-13B0BA3FF461}" type="parTrans">
      <dgm:prSet/>
      <dgm:spPr/>
      <dgm:t>
        <a:bodyPr/>
        <a:lstStyle/>
        <a:p>
          <a:endParaRPr lang="en-GB" b="1"/>
        </a:p>
      </dgm:t>
    </dgm:pt>
    <dgm:pt modelId="{2B3B0640-2AE4-421E-90F0-3916E140E461}" cxnId="{68E8CF98-BC88-4BD5-939A-13B0BA3FF461}" type="sibTrans">
      <dgm:prSet/>
      <dgm:spPr/>
      <dgm:t>
        <a:bodyPr/>
        <a:lstStyle/>
        <a:p>
          <a:endParaRPr lang="en-GB" b="1"/>
        </a:p>
      </dgm:t>
    </dgm:pt>
    <dgm:pt modelId="{E0CCB9A8-439D-4763-A072-19F1C920E937}">
      <dgm:prSet phldrT="[Text]"/>
      <dgm:spPr/>
      <dgm:t>
        <a:bodyPr/>
        <a:lstStyle/>
        <a:p>
          <a:r>
            <a:rPr lang="en-GB" b="1" dirty="0"/>
            <a:t>12. Does Strategic Alignment Matter?</a:t>
          </a:r>
        </a:p>
      </dgm:t>
    </dgm:pt>
    <dgm:pt modelId="{6CEB1D08-9A47-4BE9-BBAC-338549B1FC0D}" cxnId="{8C881ABD-2C73-4715-9D9A-1B51D6F4816E}" type="parTrans">
      <dgm:prSet/>
      <dgm:spPr/>
      <dgm:t>
        <a:bodyPr/>
        <a:lstStyle/>
        <a:p>
          <a:endParaRPr lang="en-GB" b="1"/>
        </a:p>
      </dgm:t>
    </dgm:pt>
    <dgm:pt modelId="{3E1B9889-B6C4-4405-BE76-0D638A1DE5AA}" cxnId="{8C881ABD-2C73-4715-9D9A-1B51D6F4816E}" type="sibTrans">
      <dgm:prSet/>
      <dgm:spPr/>
      <dgm:t>
        <a:bodyPr/>
        <a:lstStyle/>
        <a:p>
          <a:endParaRPr lang="en-GB" b="1"/>
        </a:p>
      </dgm:t>
    </dgm:pt>
    <dgm:pt modelId="{D572124A-0678-4554-A2CD-D249745A6CA4}">
      <dgm:prSet phldrT="[Text]"/>
      <dgm:spPr>
        <a:solidFill>
          <a:srgbClr val="FFFF00"/>
        </a:solidFill>
      </dgm:spPr>
      <dgm:t>
        <a:bodyPr/>
        <a:lstStyle/>
        <a:p>
          <a:r>
            <a:rPr lang="en-GB" b="1" dirty="0">
              <a:solidFill>
                <a:schemeClr val="tx1"/>
              </a:solidFill>
            </a:rPr>
            <a:t>4. Why Are Some Industries More Profitable Than Others?</a:t>
          </a:r>
        </a:p>
      </dgm:t>
    </dgm:pt>
    <dgm:pt modelId="{BA87E26D-CC36-4898-A021-57D8B2A878CB}" cxnId="{02B71696-835E-4134-8BEA-A5DBD3620EDE}" type="parTrans">
      <dgm:prSet/>
      <dgm:spPr/>
      <dgm:t>
        <a:bodyPr/>
        <a:lstStyle/>
        <a:p>
          <a:endParaRPr lang="en-GB" b="1"/>
        </a:p>
      </dgm:t>
    </dgm:pt>
    <dgm:pt modelId="{4557E4B0-CB84-4025-B8EB-CE337CEAB010}" cxnId="{02B71696-835E-4134-8BEA-A5DBD3620EDE}" type="sibTrans">
      <dgm:prSet/>
      <dgm:spPr/>
      <dgm:t>
        <a:bodyPr/>
        <a:lstStyle/>
        <a:p>
          <a:endParaRPr lang="en-GB" b="1"/>
        </a:p>
      </dgm:t>
    </dgm:pt>
    <dgm:pt modelId="{E12FDB98-AF80-423C-A0AF-C41A3C3E55D9}">
      <dgm:prSet phldrT="[Text]"/>
      <dgm:spPr>
        <a:solidFill>
          <a:schemeClr val="accent5"/>
        </a:solidFill>
      </dgm:spPr>
      <dgm:t>
        <a:bodyPr/>
        <a:lstStyle/>
        <a:p>
          <a:r>
            <a:rPr lang="en-GB" b="1" dirty="0">
              <a:solidFill>
                <a:schemeClr val="bg1"/>
              </a:solidFill>
            </a:rPr>
            <a:t>3. How Does A Company Create Competitive Advantage?</a:t>
          </a:r>
        </a:p>
      </dgm:t>
    </dgm:pt>
    <dgm:pt modelId="{5A6961F1-AF40-4E4C-8F43-D9F7670009E4}" cxnId="{75CBA9CD-EF61-41B9-B6D3-A8FF5D72BE1C}" type="parTrans">
      <dgm:prSet/>
      <dgm:spPr/>
      <dgm:t>
        <a:bodyPr/>
        <a:lstStyle/>
        <a:p>
          <a:endParaRPr lang="en-GB" b="1"/>
        </a:p>
      </dgm:t>
    </dgm:pt>
    <dgm:pt modelId="{81CD4227-9A5E-4F0D-A58A-E2799BBBBF34}" cxnId="{75CBA9CD-EF61-41B9-B6D3-A8FF5D72BE1C}" type="sibTrans">
      <dgm:prSet/>
      <dgm:spPr/>
      <dgm:t>
        <a:bodyPr/>
        <a:lstStyle/>
        <a:p>
          <a:endParaRPr lang="en-GB" b="1"/>
        </a:p>
      </dgm:t>
    </dgm:pt>
    <dgm:pt modelId="{CD8296B7-BD3E-42BD-BD26-0F197873A48E}">
      <dgm:prSet phldrT="[Text]"/>
      <dgm:spPr/>
      <dgm:t>
        <a:bodyPr/>
        <a:lstStyle/>
        <a:p>
          <a:r>
            <a:rPr lang="en-GB" b="1" dirty="0"/>
            <a:t>6. How Do We Identify future opportunities and threats?</a:t>
          </a:r>
        </a:p>
      </dgm:t>
    </dgm:pt>
    <dgm:pt modelId="{4CE23FB5-645A-41D0-BD8D-423CFF7AD732}" cxnId="{22EDAC0B-2B03-457A-BC4D-381BDB77967D}" type="parTrans">
      <dgm:prSet/>
      <dgm:spPr/>
      <dgm:t>
        <a:bodyPr/>
        <a:lstStyle/>
        <a:p>
          <a:endParaRPr lang="en-US" b="1"/>
        </a:p>
      </dgm:t>
    </dgm:pt>
    <dgm:pt modelId="{B5C6FBF7-469F-44D0-88F5-F21A3BCD14C9}" cxnId="{22EDAC0B-2B03-457A-BC4D-381BDB77967D}" type="sibTrans">
      <dgm:prSet/>
      <dgm:spPr/>
      <dgm:t>
        <a:bodyPr/>
        <a:lstStyle/>
        <a:p>
          <a:endParaRPr lang="en-US" b="1"/>
        </a:p>
      </dgm:t>
    </dgm:pt>
    <dgm:pt modelId="{BA3F0760-CC73-41D9-A761-ABE9F01B9C4F}">
      <dgm:prSet phldrT="[Text]"/>
      <dgm:spPr/>
      <dgm:t>
        <a:bodyPr/>
        <a:lstStyle/>
        <a:p>
          <a:r>
            <a:rPr lang="en-GB" b="1" dirty="0"/>
            <a:t>9. Summative Assessment Presentations</a:t>
          </a:r>
        </a:p>
      </dgm:t>
    </dgm:pt>
    <dgm:pt modelId="{00DBCBE1-22B4-4BD8-9639-870E3F7F4D58}" cxnId="{36644771-E5EE-4DFD-9BD0-922F3403BB38}" type="parTrans">
      <dgm:prSet/>
      <dgm:spPr/>
      <dgm:t>
        <a:bodyPr/>
        <a:lstStyle/>
        <a:p>
          <a:endParaRPr lang="en-US" b="1"/>
        </a:p>
      </dgm:t>
    </dgm:pt>
    <dgm:pt modelId="{7B10F3B5-8F12-4A66-A5B1-2941B43699E3}" cxnId="{36644771-E5EE-4DFD-9BD0-922F3403BB38}" type="sibTrans">
      <dgm:prSet/>
      <dgm:spPr/>
      <dgm:t>
        <a:bodyPr/>
        <a:lstStyle/>
        <a:p>
          <a:endParaRPr lang="en-US" b="1"/>
        </a:p>
      </dgm:t>
    </dgm:pt>
    <dgm:pt modelId="{23488877-9723-4842-99D7-9624D64E4A43}" type="pres">
      <dgm:prSet presAssocID="{9B0250C3-F39F-4846-9BD3-75AD4F819DC8}" presName="Name0" presStyleCnt="0">
        <dgm:presLayoutVars>
          <dgm:dir/>
          <dgm:resizeHandles/>
        </dgm:presLayoutVars>
      </dgm:prSet>
      <dgm:spPr/>
    </dgm:pt>
    <dgm:pt modelId="{B48FD7B4-D871-4E8B-AF58-8D30308BAB5D}" type="pres">
      <dgm:prSet presAssocID="{96BD9501-E640-4B3C-8034-B131E744BB57}" presName="compNode" presStyleCnt="0"/>
      <dgm:spPr/>
    </dgm:pt>
    <dgm:pt modelId="{08D5F91B-869A-499E-B3F9-611D792F10C5}" type="pres">
      <dgm:prSet presAssocID="{96BD9501-E640-4B3C-8034-B131E744BB57}" presName="dummyConnPt" presStyleCnt="0"/>
      <dgm:spPr/>
    </dgm:pt>
    <dgm:pt modelId="{0A74AF3C-65DD-43BD-A443-A6C0FEEB644D}" type="pres">
      <dgm:prSet presAssocID="{96BD9501-E640-4B3C-8034-B131E744BB57}" presName="node" presStyleLbl="node1" presStyleIdx="0" presStyleCnt="12">
        <dgm:presLayoutVars>
          <dgm:bulletEnabled val="1"/>
        </dgm:presLayoutVars>
      </dgm:prSet>
      <dgm:spPr/>
    </dgm:pt>
    <dgm:pt modelId="{3C582624-526C-46CE-AC3B-9B99D5A28DC7}" type="pres">
      <dgm:prSet presAssocID="{CB464F7C-B7B2-448F-A431-646C026A3102}" presName="sibTrans" presStyleLbl="bgSibTrans2D1" presStyleIdx="0" presStyleCnt="11"/>
      <dgm:spPr/>
    </dgm:pt>
    <dgm:pt modelId="{EF5EC8D8-680E-4F74-BEF1-CCF4ACB939F2}" type="pres">
      <dgm:prSet presAssocID="{60E011BD-9F17-4808-9001-B3CB30459869}" presName="compNode" presStyleCnt="0"/>
      <dgm:spPr/>
    </dgm:pt>
    <dgm:pt modelId="{978DADDE-3E9F-49FC-9C98-CA44CBB923A2}" type="pres">
      <dgm:prSet presAssocID="{60E011BD-9F17-4808-9001-B3CB30459869}" presName="dummyConnPt" presStyleCnt="0"/>
      <dgm:spPr/>
    </dgm:pt>
    <dgm:pt modelId="{0E660B05-045D-4A05-ABEC-84A3C78E1A4B}" type="pres">
      <dgm:prSet presAssocID="{60E011BD-9F17-4808-9001-B3CB30459869}" presName="node" presStyleLbl="node1" presStyleIdx="1" presStyleCnt="12">
        <dgm:presLayoutVars>
          <dgm:bulletEnabled val="1"/>
        </dgm:presLayoutVars>
      </dgm:prSet>
      <dgm:spPr/>
    </dgm:pt>
    <dgm:pt modelId="{7487E116-A392-4BD7-8FA1-0F9E3EA028B4}" type="pres">
      <dgm:prSet presAssocID="{32EF178F-748D-4113-A4FD-624ECAB8EEEF}" presName="sibTrans" presStyleLbl="bgSibTrans2D1" presStyleIdx="1" presStyleCnt="11"/>
      <dgm:spPr/>
    </dgm:pt>
    <dgm:pt modelId="{BCD2C336-A535-42F4-ADC7-577529769E70}" type="pres">
      <dgm:prSet presAssocID="{E12FDB98-AF80-423C-A0AF-C41A3C3E55D9}" presName="compNode" presStyleCnt="0"/>
      <dgm:spPr/>
    </dgm:pt>
    <dgm:pt modelId="{1C652546-6474-4A4D-BF4F-578E8826E12B}" type="pres">
      <dgm:prSet presAssocID="{E12FDB98-AF80-423C-A0AF-C41A3C3E55D9}" presName="dummyConnPt" presStyleCnt="0"/>
      <dgm:spPr/>
    </dgm:pt>
    <dgm:pt modelId="{FB1D95AC-3323-465F-A53E-517124105906}" type="pres">
      <dgm:prSet presAssocID="{E12FDB98-AF80-423C-A0AF-C41A3C3E55D9}" presName="node" presStyleLbl="node1" presStyleIdx="2" presStyleCnt="12">
        <dgm:presLayoutVars>
          <dgm:bulletEnabled val="1"/>
        </dgm:presLayoutVars>
      </dgm:prSet>
      <dgm:spPr/>
    </dgm:pt>
    <dgm:pt modelId="{607A8CAF-B884-4843-A17E-5E06BD312E3D}" type="pres">
      <dgm:prSet presAssocID="{81CD4227-9A5E-4F0D-A58A-E2799BBBBF34}" presName="sibTrans" presStyleLbl="bgSibTrans2D1" presStyleIdx="2" presStyleCnt="11"/>
      <dgm:spPr/>
    </dgm:pt>
    <dgm:pt modelId="{60677974-4869-4A55-B578-243306DD0174}" type="pres">
      <dgm:prSet presAssocID="{D572124A-0678-4554-A2CD-D249745A6CA4}" presName="compNode" presStyleCnt="0"/>
      <dgm:spPr/>
    </dgm:pt>
    <dgm:pt modelId="{308B6A4B-9C95-4BAF-8A50-10778D29ABD9}" type="pres">
      <dgm:prSet presAssocID="{D572124A-0678-4554-A2CD-D249745A6CA4}" presName="dummyConnPt" presStyleCnt="0"/>
      <dgm:spPr/>
    </dgm:pt>
    <dgm:pt modelId="{2B2D1636-EC67-4E50-8B39-98260FA19E2B}" type="pres">
      <dgm:prSet presAssocID="{D572124A-0678-4554-A2CD-D249745A6CA4}" presName="node" presStyleLbl="node1" presStyleIdx="3" presStyleCnt="12">
        <dgm:presLayoutVars>
          <dgm:bulletEnabled val="1"/>
        </dgm:presLayoutVars>
      </dgm:prSet>
      <dgm:spPr/>
    </dgm:pt>
    <dgm:pt modelId="{C85E1348-43E6-4F06-B048-3CDACA7910BB}" type="pres">
      <dgm:prSet presAssocID="{4557E4B0-CB84-4025-B8EB-CE337CEAB010}" presName="sibTrans" presStyleLbl="bgSibTrans2D1" presStyleIdx="3" presStyleCnt="11"/>
      <dgm:spPr/>
    </dgm:pt>
    <dgm:pt modelId="{C0A824F3-3B5D-44D4-84B2-86D0C53E4B33}" type="pres">
      <dgm:prSet presAssocID="{BA4CC340-2CD5-4BA6-B85C-05E38B989497}" presName="compNode" presStyleCnt="0"/>
      <dgm:spPr/>
    </dgm:pt>
    <dgm:pt modelId="{8AD0F748-2341-4FFF-B42C-FBCAA38CC803}" type="pres">
      <dgm:prSet presAssocID="{BA4CC340-2CD5-4BA6-B85C-05E38B989497}" presName="dummyConnPt" presStyleCnt="0"/>
      <dgm:spPr/>
    </dgm:pt>
    <dgm:pt modelId="{A8323359-E65B-41A7-B672-5458C234227A}" type="pres">
      <dgm:prSet presAssocID="{BA4CC340-2CD5-4BA6-B85C-05E38B989497}" presName="node" presStyleLbl="node1" presStyleIdx="4" presStyleCnt="12">
        <dgm:presLayoutVars>
          <dgm:bulletEnabled val="1"/>
        </dgm:presLayoutVars>
      </dgm:prSet>
      <dgm:spPr/>
    </dgm:pt>
    <dgm:pt modelId="{74FCCB83-674D-465B-9E19-0D1D82A053F9}" type="pres">
      <dgm:prSet presAssocID="{D77F253A-C760-4038-B1A4-168689DDD60F}" presName="sibTrans" presStyleLbl="bgSibTrans2D1" presStyleIdx="4" presStyleCnt="11"/>
      <dgm:spPr/>
    </dgm:pt>
    <dgm:pt modelId="{0725AF25-66D0-41B0-9CD9-4DCDDD4E0D79}" type="pres">
      <dgm:prSet presAssocID="{CD8296B7-BD3E-42BD-BD26-0F197873A48E}" presName="compNode" presStyleCnt="0"/>
      <dgm:spPr/>
    </dgm:pt>
    <dgm:pt modelId="{7F72E9D8-517D-47CA-B047-924A065534A7}" type="pres">
      <dgm:prSet presAssocID="{CD8296B7-BD3E-42BD-BD26-0F197873A48E}" presName="dummyConnPt" presStyleCnt="0"/>
      <dgm:spPr/>
    </dgm:pt>
    <dgm:pt modelId="{A3DBF078-3227-4F02-B1C4-D78E2EF0126F}" type="pres">
      <dgm:prSet presAssocID="{CD8296B7-BD3E-42BD-BD26-0F197873A48E}" presName="node" presStyleLbl="node1" presStyleIdx="5" presStyleCnt="12">
        <dgm:presLayoutVars>
          <dgm:bulletEnabled val="1"/>
        </dgm:presLayoutVars>
      </dgm:prSet>
      <dgm:spPr/>
    </dgm:pt>
    <dgm:pt modelId="{F912CF13-9E28-41FD-9B98-6CF7C18C52FE}" type="pres">
      <dgm:prSet presAssocID="{B5C6FBF7-469F-44D0-88F5-F21A3BCD14C9}" presName="sibTrans" presStyleLbl="bgSibTrans2D1" presStyleIdx="5" presStyleCnt="11"/>
      <dgm:spPr/>
    </dgm:pt>
    <dgm:pt modelId="{F3EF5879-5C1C-4DB9-9751-9BC63310D670}" type="pres">
      <dgm:prSet presAssocID="{7D3C2508-681F-4491-B25B-2A0B75AA6B6B}" presName="compNode" presStyleCnt="0"/>
      <dgm:spPr/>
    </dgm:pt>
    <dgm:pt modelId="{7F359512-E214-4E2C-BABC-4E48A63451CD}" type="pres">
      <dgm:prSet presAssocID="{7D3C2508-681F-4491-B25B-2A0B75AA6B6B}" presName="dummyConnPt" presStyleCnt="0"/>
      <dgm:spPr/>
    </dgm:pt>
    <dgm:pt modelId="{2BFADE40-5097-48F6-B84E-051C7C173948}" type="pres">
      <dgm:prSet presAssocID="{7D3C2508-681F-4491-B25B-2A0B75AA6B6B}" presName="node" presStyleLbl="node1" presStyleIdx="6" presStyleCnt="12">
        <dgm:presLayoutVars>
          <dgm:bulletEnabled val="1"/>
        </dgm:presLayoutVars>
      </dgm:prSet>
      <dgm:spPr/>
    </dgm:pt>
    <dgm:pt modelId="{4ACE532F-6CFE-49B3-A505-DAEFAB658482}" type="pres">
      <dgm:prSet presAssocID="{4F2665E4-ED98-4CD6-8497-5C7A29EBECC4}" presName="sibTrans" presStyleLbl="bgSibTrans2D1" presStyleIdx="6" presStyleCnt="11"/>
      <dgm:spPr/>
    </dgm:pt>
    <dgm:pt modelId="{6102AEC0-CDDC-40D9-BD2C-281E9ED857B1}" type="pres">
      <dgm:prSet presAssocID="{7074CB32-FEF4-48F6-BFC1-E3F2BA149581}" presName="compNode" presStyleCnt="0"/>
      <dgm:spPr/>
    </dgm:pt>
    <dgm:pt modelId="{F54978A7-1914-4E9C-B24B-79B00A1D5C28}" type="pres">
      <dgm:prSet presAssocID="{7074CB32-FEF4-48F6-BFC1-E3F2BA149581}" presName="dummyConnPt" presStyleCnt="0"/>
      <dgm:spPr/>
    </dgm:pt>
    <dgm:pt modelId="{6F453FE8-78D5-4A1B-AEB7-FACE3A51C432}" type="pres">
      <dgm:prSet presAssocID="{7074CB32-FEF4-48F6-BFC1-E3F2BA149581}" presName="node" presStyleLbl="node1" presStyleIdx="7" presStyleCnt="12">
        <dgm:presLayoutVars>
          <dgm:bulletEnabled val="1"/>
        </dgm:presLayoutVars>
      </dgm:prSet>
      <dgm:spPr/>
    </dgm:pt>
    <dgm:pt modelId="{1046B862-D2FA-4DFB-A2CA-A7CE1A94FB41}" type="pres">
      <dgm:prSet presAssocID="{EE631B96-B2E3-49CE-A2E0-155016B4BBA8}" presName="sibTrans" presStyleLbl="bgSibTrans2D1" presStyleIdx="7" presStyleCnt="11"/>
      <dgm:spPr/>
    </dgm:pt>
    <dgm:pt modelId="{7B872FA7-D428-4F92-838B-291174434494}" type="pres">
      <dgm:prSet presAssocID="{BA3F0760-CC73-41D9-A761-ABE9F01B9C4F}" presName="compNode" presStyleCnt="0"/>
      <dgm:spPr/>
    </dgm:pt>
    <dgm:pt modelId="{2817ABAE-0DAC-4EB8-BCFC-A3601140FE43}" type="pres">
      <dgm:prSet presAssocID="{BA3F0760-CC73-41D9-A761-ABE9F01B9C4F}" presName="dummyConnPt" presStyleCnt="0"/>
      <dgm:spPr/>
    </dgm:pt>
    <dgm:pt modelId="{40FB9E30-E86B-47BB-8726-F5C8130E372A}" type="pres">
      <dgm:prSet presAssocID="{BA3F0760-CC73-41D9-A761-ABE9F01B9C4F}" presName="node" presStyleLbl="node1" presStyleIdx="8" presStyleCnt="12">
        <dgm:presLayoutVars>
          <dgm:bulletEnabled val="1"/>
        </dgm:presLayoutVars>
      </dgm:prSet>
      <dgm:spPr/>
    </dgm:pt>
    <dgm:pt modelId="{4A29C1B3-59CE-40EE-A56D-8E6B615203A3}" type="pres">
      <dgm:prSet presAssocID="{7B10F3B5-8F12-4A66-A5B1-2941B43699E3}" presName="sibTrans" presStyleLbl="bgSibTrans2D1" presStyleIdx="8" presStyleCnt="11"/>
      <dgm:spPr/>
    </dgm:pt>
    <dgm:pt modelId="{474CCAFB-E655-4123-A711-F0BDE96E3AFD}" type="pres">
      <dgm:prSet presAssocID="{6CF976E0-A838-42FD-B0C4-888DB0255524}" presName="compNode" presStyleCnt="0"/>
      <dgm:spPr/>
    </dgm:pt>
    <dgm:pt modelId="{B77327D0-B78C-44E8-8D7A-056FDEED8A8A}" type="pres">
      <dgm:prSet presAssocID="{6CF976E0-A838-42FD-B0C4-888DB0255524}" presName="dummyConnPt" presStyleCnt="0"/>
      <dgm:spPr/>
    </dgm:pt>
    <dgm:pt modelId="{A95B8DA0-79DD-4ACE-A384-36F5AF4B3C70}" type="pres">
      <dgm:prSet presAssocID="{6CF976E0-A838-42FD-B0C4-888DB0255524}" presName="node" presStyleLbl="node1" presStyleIdx="9" presStyleCnt="12">
        <dgm:presLayoutVars>
          <dgm:bulletEnabled val="1"/>
        </dgm:presLayoutVars>
      </dgm:prSet>
      <dgm:spPr/>
    </dgm:pt>
    <dgm:pt modelId="{E22E448A-8508-4886-A11D-74EA07165F1C}" type="pres">
      <dgm:prSet presAssocID="{B9EB529E-B14E-4B5B-A987-4A216BED0275}" presName="sibTrans" presStyleLbl="bgSibTrans2D1" presStyleIdx="9" presStyleCnt="11"/>
      <dgm:spPr/>
    </dgm:pt>
    <dgm:pt modelId="{FDFD5480-4E3E-4C08-89FD-EBA0B3CA5C3D}" type="pres">
      <dgm:prSet presAssocID="{844F1E9D-7B9E-4A2B-9A06-F2C56AD439B3}" presName="compNode" presStyleCnt="0"/>
      <dgm:spPr/>
    </dgm:pt>
    <dgm:pt modelId="{FB5CF4DE-5C34-43B8-BB84-84F3CC049146}" type="pres">
      <dgm:prSet presAssocID="{844F1E9D-7B9E-4A2B-9A06-F2C56AD439B3}" presName="dummyConnPt" presStyleCnt="0"/>
      <dgm:spPr/>
    </dgm:pt>
    <dgm:pt modelId="{231E0AAB-D398-4885-8B5E-524C3A0D2043}" type="pres">
      <dgm:prSet presAssocID="{844F1E9D-7B9E-4A2B-9A06-F2C56AD439B3}" presName="node" presStyleLbl="node1" presStyleIdx="10" presStyleCnt="12">
        <dgm:presLayoutVars>
          <dgm:bulletEnabled val="1"/>
        </dgm:presLayoutVars>
      </dgm:prSet>
      <dgm:spPr/>
    </dgm:pt>
    <dgm:pt modelId="{70DFC2C3-4BF7-4A6D-928A-B7B6D0A42761}" type="pres">
      <dgm:prSet presAssocID="{2B3B0640-2AE4-421E-90F0-3916E140E461}" presName="sibTrans" presStyleLbl="bgSibTrans2D1" presStyleIdx="10" presStyleCnt="11"/>
      <dgm:spPr/>
    </dgm:pt>
    <dgm:pt modelId="{E4EBF8C4-6EA5-48D0-A985-A069A1AAF5FA}" type="pres">
      <dgm:prSet presAssocID="{E0CCB9A8-439D-4763-A072-19F1C920E937}" presName="compNode" presStyleCnt="0"/>
      <dgm:spPr/>
    </dgm:pt>
    <dgm:pt modelId="{C357B4AA-EBE0-4E1C-9BBD-B66734538770}" type="pres">
      <dgm:prSet presAssocID="{E0CCB9A8-439D-4763-A072-19F1C920E937}" presName="dummyConnPt" presStyleCnt="0"/>
      <dgm:spPr/>
    </dgm:pt>
    <dgm:pt modelId="{7187EA2F-89CA-4833-BA0E-698E50C835BD}" type="pres">
      <dgm:prSet presAssocID="{E0CCB9A8-439D-4763-A072-19F1C920E937}" presName="node" presStyleLbl="node1" presStyleIdx="11" presStyleCnt="12">
        <dgm:presLayoutVars>
          <dgm:bulletEnabled val="1"/>
        </dgm:presLayoutVars>
      </dgm:prSet>
      <dgm:spPr/>
    </dgm:pt>
  </dgm:ptLst>
  <dgm:cxnLst>
    <dgm:cxn modelId="{65FF9001-37DE-4661-B279-1966755B3FF5}" type="presOf" srcId="{B5C6FBF7-469F-44D0-88F5-F21A3BCD14C9}" destId="{F912CF13-9E28-41FD-9B98-6CF7C18C52FE}" srcOrd="0" destOrd="0" presId="urn:microsoft.com/office/officeart/2005/8/layout/bProcess4"/>
    <dgm:cxn modelId="{22EDAC0B-2B03-457A-BC4D-381BDB77967D}" srcId="{9B0250C3-F39F-4846-9BD3-75AD4F819DC8}" destId="{CD8296B7-BD3E-42BD-BD26-0F197873A48E}" srcOrd="5" destOrd="0" parTransId="{4CE23FB5-645A-41D0-BD8D-423CFF7AD732}" sibTransId="{B5C6FBF7-469F-44D0-88F5-F21A3BCD14C9}"/>
    <dgm:cxn modelId="{C7F3071D-2FB7-4045-BF54-06545532F085}" type="presOf" srcId="{CB464F7C-B7B2-448F-A431-646C026A3102}" destId="{3C582624-526C-46CE-AC3B-9B99D5A28DC7}" srcOrd="0" destOrd="0" presId="urn:microsoft.com/office/officeart/2005/8/layout/bProcess4"/>
    <dgm:cxn modelId="{4F69F82A-C128-4B88-A6F1-1FA110957038}" type="presOf" srcId="{7074CB32-FEF4-48F6-BFC1-E3F2BA149581}" destId="{6F453FE8-78D5-4A1B-AEB7-FACE3A51C432}" srcOrd="0" destOrd="0" presId="urn:microsoft.com/office/officeart/2005/8/layout/bProcess4"/>
    <dgm:cxn modelId="{0F56885D-22A0-418D-9A92-5D87646CE28F}" srcId="{9B0250C3-F39F-4846-9BD3-75AD4F819DC8}" destId="{60E011BD-9F17-4808-9001-B3CB30459869}" srcOrd="1" destOrd="0" parTransId="{F5350773-7821-46BA-B83D-63C7A0245EEB}" sibTransId="{32EF178F-748D-4113-A4FD-624ECAB8EEEF}"/>
    <dgm:cxn modelId="{B153275E-A949-44F9-BFE0-F8977BB71AF1}" srcId="{9B0250C3-F39F-4846-9BD3-75AD4F819DC8}" destId="{7074CB32-FEF4-48F6-BFC1-E3F2BA149581}" srcOrd="7" destOrd="0" parTransId="{C6A45667-63EA-448C-A729-233AAF0E814D}" sibTransId="{EE631B96-B2E3-49CE-A2E0-155016B4BBA8}"/>
    <dgm:cxn modelId="{AD2F8642-B68A-4176-91CB-B202EA442AF6}" type="presOf" srcId="{BA3F0760-CC73-41D9-A761-ABE9F01B9C4F}" destId="{40FB9E30-E86B-47BB-8726-F5C8130E372A}" srcOrd="0" destOrd="0" presId="urn:microsoft.com/office/officeart/2005/8/layout/bProcess4"/>
    <dgm:cxn modelId="{6302F364-A8E6-4962-9078-89B784CF71D6}" type="presOf" srcId="{E0CCB9A8-439D-4763-A072-19F1C920E937}" destId="{7187EA2F-89CA-4833-BA0E-698E50C835BD}" srcOrd="0" destOrd="0" presId="urn:microsoft.com/office/officeart/2005/8/layout/bProcess4"/>
    <dgm:cxn modelId="{D97A2C69-9397-4297-820B-695972753273}" type="presOf" srcId="{7D3C2508-681F-4491-B25B-2A0B75AA6B6B}" destId="{2BFADE40-5097-48F6-B84E-051C7C173948}" srcOrd="0" destOrd="0" presId="urn:microsoft.com/office/officeart/2005/8/layout/bProcess4"/>
    <dgm:cxn modelId="{A722B349-17FE-4A61-BB2A-A3C5BAE484FA}" type="presOf" srcId="{7B10F3B5-8F12-4A66-A5B1-2941B43699E3}" destId="{4A29C1B3-59CE-40EE-A56D-8E6B615203A3}" srcOrd="0" destOrd="0" presId="urn:microsoft.com/office/officeart/2005/8/layout/bProcess4"/>
    <dgm:cxn modelId="{2061D84A-5D7A-4E36-9A8B-B5F298DDADDC}" type="presOf" srcId="{32EF178F-748D-4113-A4FD-624ECAB8EEEF}" destId="{7487E116-A392-4BD7-8FA1-0F9E3EA028B4}" srcOrd="0" destOrd="0" presId="urn:microsoft.com/office/officeart/2005/8/layout/bProcess4"/>
    <dgm:cxn modelId="{13F51E4C-9874-4C9E-835C-9E43480B1EE8}" srcId="{9B0250C3-F39F-4846-9BD3-75AD4F819DC8}" destId="{BA4CC340-2CD5-4BA6-B85C-05E38B989497}" srcOrd="4" destOrd="0" parTransId="{DF7FF72F-C68A-42B3-9E87-846E5B170688}" sibTransId="{D77F253A-C760-4038-B1A4-168689DDD60F}"/>
    <dgm:cxn modelId="{A166086F-0BAB-4715-8684-18622E030220}" type="presOf" srcId="{81CD4227-9A5E-4F0D-A58A-E2799BBBBF34}" destId="{607A8CAF-B884-4843-A17E-5E06BD312E3D}" srcOrd="0" destOrd="0" presId="urn:microsoft.com/office/officeart/2005/8/layout/bProcess4"/>
    <dgm:cxn modelId="{EFF18F50-3872-4CA3-8B8D-6831E3C01B83}" type="presOf" srcId="{6CF976E0-A838-42FD-B0C4-888DB0255524}" destId="{A95B8DA0-79DD-4ACE-A384-36F5AF4B3C70}" srcOrd="0" destOrd="0" presId="urn:microsoft.com/office/officeart/2005/8/layout/bProcess4"/>
    <dgm:cxn modelId="{36644771-E5EE-4DFD-9BD0-922F3403BB38}" srcId="{9B0250C3-F39F-4846-9BD3-75AD4F819DC8}" destId="{BA3F0760-CC73-41D9-A761-ABE9F01B9C4F}" srcOrd="8" destOrd="0" parTransId="{00DBCBE1-22B4-4BD8-9639-870E3F7F4D58}" sibTransId="{7B10F3B5-8F12-4A66-A5B1-2941B43699E3}"/>
    <dgm:cxn modelId="{D71AFF73-7799-4C19-B7F3-B0DB683BBC14}" type="presOf" srcId="{CD8296B7-BD3E-42BD-BD26-0F197873A48E}" destId="{A3DBF078-3227-4F02-B1C4-D78E2EF0126F}" srcOrd="0" destOrd="0" presId="urn:microsoft.com/office/officeart/2005/8/layout/bProcess4"/>
    <dgm:cxn modelId="{A930DC55-6F02-42A0-8911-6CF08342765F}" srcId="{9B0250C3-F39F-4846-9BD3-75AD4F819DC8}" destId="{6CF976E0-A838-42FD-B0C4-888DB0255524}" srcOrd="9" destOrd="0" parTransId="{E5661255-37AF-462D-A8E8-43B8B7F470ED}" sibTransId="{B9EB529E-B14E-4B5B-A987-4A216BED0275}"/>
    <dgm:cxn modelId="{2E128658-19EC-4B80-B036-575633D04B9B}" type="presOf" srcId="{9B0250C3-F39F-4846-9BD3-75AD4F819DC8}" destId="{23488877-9723-4842-99D7-9624D64E4A43}" srcOrd="0" destOrd="0" presId="urn:microsoft.com/office/officeart/2005/8/layout/bProcess4"/>
    <dgm:cxn modelId="{D8164D80-4CCF-4F34-9928-149CB6DD56F8}" type="presOf" srcId="{D572124A-0678-4554-A2CD-D249745A6CA4}" destId="{2B2D1636-EC67-4E50-8B39-98260FA19E2B}" srcOrd="0" destOrd="0" presId="urn:microsoft.com/office/officeart/2005/8/layout/bProcess4"/>
    <dgm:cxn modelId="{DABCF88F-C76C-4CED-B2E7-87F08D44F98A}" type="presOf" srcId="{B9EB529E-B14E-4B5B-A987-4A216BED0275}" destId="{E22E448A-8508-4886-A11D-74EA07165F1C}" srcOrd="0" destOrd="0" presId="urn:microsoft.com/office/officeart/2005/8/layout/bProcess4"/>
    <dgm:cxn modelId="{2D1FD294-2679-4E87-9430-55D3B60550D0}" type="presOf" srcId="{EE631B96-B2E3-49CE-A2E0-155016B4BBA8}" destId="{1046B862-D2FA-4DFB-A2CA-A7CE1A94FB41}" srcOrd="0" destOrd="0" presId="urn:microsoft.com/office/officeart/2005/8/layout/bProcess4"/>
    <dgm:cxn modelId="{02B71696-835E-4134-8BEA-A5DBD3620EDE}" srcId="{9B0250C3-F39F-4846-9BD3-75AD4F819DC8}" destId="{D572124A-0678-4554-A2CD-D249745A6CA4}" srcOrd="3" destOrd="0" parTransId="{BA87E26D-CC36-4898-A021-57D8B2A878CB}" sibTransId="{4557E4B0-CB84-4025-B8EB-CE337CEAB010}"/>
    <dgm:cxn modelId="{C88C8B97-6B89-4BC9-B8CF-516430AD57DA}" type="presOf" srcId="{BA4CC340-2CD5-4BA6-B85C-05E38B989497}" destId="{A8323359-E65B-41A7-B672-5458C234227A}" srcOrd="0" destOrd="0" presId="urn:microsoft.com/office/officeart/2005/8/layout/bProcess4"/>
    <dgm:cxn modelId="{DAB27998-240E-4164-BA85-F1041A2C7CA7}" type="presOf" srcId="{4F2665E4-ED98-4CD6-8497-5C7A29EBECC4}" destId="{4ACE532F-6CFE-49B3-A505-DAEFAB658482}" srcOrd="0" destOrd="0" presId="urn:microsoft.com/office/officeart/2005/8/layout/bProcess4"/>
    <dgm:cxn modelId="{68E8CF98-BC88-4BD5-939A-13B0BA3FF461}" srcId="{9B0250C3-F39F-4846-9BD3-75AD4F819DC8}" destId="{844F1E9D-7B9E-4A2B-9A06-F2C56AD439B3}" srcOrd="10" destOrd="0" parTransId="{4E42227B-0A97-47F6-9A2B-14E020BE08BB}" sibTransId="{2B3B0640-2AE4-421E-90F0-3916E140E461}"/>
    <dgm:cxn modelId="{B72E75A3-E702-4960-99B3-B157FD8D964D}" srcId="{9B0250C3-F39F-4846-9BD3-75AD4F819DC8}" destId="{96BD9501-E640-4B3C-8034-B131E744BB57}" srcOrd="0" destOrd="0" parTransId="{D90EBFC6-7889-4F2B-B71A-5CD31D283213}" sibTransId="{CB464F7C-B7B2-448F-A431-646C026A3102}"/>
    <dgm:cxn modelId="{5512F6A6-21CF-42E7-B4FD-8748AB7CA070}" type="presOf" srcId="{844F1E9D-7B9E-4A2B-9A06-F2C56AD439B3}" destId="{231E0AAB-D398-4885-8B5E-524C3A0D2043}" srcOrd="0" destOrd="0" presId="urn:microsoft.com/office/officeart/2005/8/layout/bProcess4"/>
    <dgm:cxn modelId="{46CA89A7-6A22-44B2-8AE1-92C97B7EFAC0}" type="presOf" srcId="{4557E4B0-CB84-4025-B8EB-CE337CEAB010}" destId="{C85E1348-43E6-4F06-B048-3CDACA7910BB}" srcOrd="0" destOrd="0" presId="urn:microsoft.com/office/officeart/2005/8/layout/bProcess4"/>
    <dgm:cxn modelId="{D1C11FB4-1F5B-4AD7-B56E-D3148FB6A32A}" type="presOf" srcId="{96BD9501-E640-4B3C-8034-B131E744BB57}" destId="{0A74AF3C-65DD-43BD-A443-A6C0FEEB644D}" srcOrd="0" destOrd="0" presId="urn:microsoft.com/office/officeart/2005/8/layout/bProcess4"/>
    <dgm:cxn modelId="{8C881ABD-2C73-4715-9D9A-1B51D6F4816E}" srcId="{9B0250C3-F39F-4846-9BD3-75AD4F819DC8}" destId="{E0CCB9A8-439D-4763-A072-19F1C920E937}" srcOrd="11" destOrd="0" parTransId="{6CEB1D08-9A47-4BE9-BBAC-338549B1FC0D}" sibTransId="{3E1B9889-B6C4-4405-BE76-0D638A1DE5AA}"/>
    <dgm:cxn modelId="{75CBA9CD-EF61-41B9-B6D3-A8FF5D72BE1C}" srcId="{9B0250C3-F39F-4846-9BD3-75AD4F819DC8}" destId="{E12FDB98-AF80-423C-A0AF-C41A3C3E55D9}" srcOrd="2" destOrd="0" parTransId="{5A6961F1-AF40-4E4C-8F43-D9F7670009E4}" sibTransId="{81CD4227-9A5E-4F0D-A58A-E2799BBBBF34}"/>
    <dgm:cxn modelId="{CF5726D1-4D40-460C-B6C6-829B004DB263}" type="presOf" srcId="{D77F253A-C760-4038-B1A4-168689DDD60F}" destId="{74FCCB83-674D-465B-9E19-0D1D82A053F9}" srcOrd="0" destOrd="0" presId="urn:microsoft.com/office/officeart/2005/8/layout/bProcess4"/>
    <dgm:cxn modelId="{C37745D8-0604-46BA-A904-95E5FF51541F}" type="presOf" srcId="{E12FDB98-AF80-423C-A0AF-C41A3C3E55D9}" destId="{FB1D95AC-3323-465F-A53E-517124105906}" srcOrd="0" destOrd="0" presId="urn:microsoft.com/office/officeart/2005/8/layout/bProcess4"/>
    <dgm:cxn modelId="{A38CA2DC-9906-4BE4-9643-B44C0068309A}" type="presOf" srcId="{60E011BD-9F17-4808-9001-B3CB30459869}" destId="{0E660B05-045D-4A05-ABEC-84A3C78E1A4B}" srcOrd="0" destOrd="0" presId="urn:microsoft.com/office/officeart/2005/8/layout/bProcess4"/>
    <dgm:cxn modelId="{513AA3E5-E831-4A90-AFA7-277D73FB583E}" type="presOf" srcId="{2B3B0640-2AE4-421E-90F0-3916E140E461}" destId="{70DFC2C3-4BF7-4A6D-928A-B7B6D0A42761}" srcOrd="0" destOrd="0" presId="urn:microsoft.com/office/officeart/2005/8/layout/bProcess4"/>
    <dgm:cxn modelId="{635D25F7-F6B5-4D87-9236-5AA0F5B3854A}" srcId="{9B0250C3-F39F-4846-9BD3-75AD4F819DC8}" destId="{7D3C2508-681F-4491-B25B-2A0B75AA6B6B}" srcOrd="6" destOrd="0" parTransId="{87E557F9-3AAE-4A53-BDB1-FC83926C5B48}" sibTransId="{4F2665E4-ED98-4CD6-8497-5C7A29EBECC4}"/>
    <dgm:cxn modelId="{62184AF5-B3C6-498B-8969-EB163CD84B6B}" type="presParOf" srcId="{23488877-9723-4842-99D7-9624D64E4A43}" destId="{B48FD7B4-D871-4E8B-AF58-8D30308BAB5D}" srcOrd="0" destOrd="0" presId="urn:microsoft.com/office/officeart/2005/8/layout/bProcess4"/>
    <dgm:cxn modelId="{AD185980-DE81-4D6B-8742-C4304E3D9038}" type="presParOf" srcId="{B48FD7B4-D871-4E8B-AF58-8D30308BAB5D}" destId="{08D5F91B-869A-499E-B3F9-611D792F10C5}" srcOrd="0" destOrd="0" presId="urn:microsoft.com/office/officeart/2005/8/layout/bProcess4"/>
    <dgm:cxn modelId="{9BE8E5F0-7B22-4880-8C28-3007E72887BF}" type="presParOf" srcId="{B48FD7B4-D871-4E8B-AF58-8D30308BAB5D}" destId="{0A74AF3C-65DD-43BD-A443-A6C0FEEB644D}" srcOrd="1" destOrd="0" presId="urn:microsoft.com/office/officeart/2005/8/layout/bProcess4"/>
    <dgm:cxn modelId="{1AA5FE31-3E4A-40BC-94B6-5BD3B4BD3DC1}" type="presParOf" srcId="{23488877-9723-4842-99D7-9624D64E4A43}" destId="{3C582624-526C-46CE-AC3B-9B99D5A28DC7}" srcOrd="1" destOrd="0" presId="urn:microsoft.com/office/officeart/2005/8/layout/bProcess4"/>
    <dgm:cxn modelId="{00FDCE83-D850-4533-B12B-8564451B8025}" type="presParOf" srcId="{23488877-9723-4842-99D7-9624D64E4A43}" destId="{EF5EC8D8-680E-4F74-BEF1-CCF4ACB939F2}" srcOrd="2" destOrd="0" presId="urn:microsoft.com/office/officeart/2005/8/layout/bProcess4"/>
    <dgm:cxn modelId="{9F3A6B38-8365-47DE-B6FC-7F34A66E4CE3}" type="presParOf" srcId="{EF5EC8D8-680E-4F74-BEF1-CCF4ACB939F2}" destId="{978DADDE-3E9F-49FC-9C98-CA44CBB923A2}" srcOrd="0" destOrd="0" presId="urn:microsoft.com/office/officeart/2005/8/layout/bProcess4"/>
    <dgm:cxn modelId="{4508399E-B0B0-4916-8015-468BF0D1BBB6}" type="presParOf" srcId="{EF5EC8D8-680E-4F74-BEF1-CCF4ACB939F2}" destId="{0E660B05-045D-4A05-ABEC-84A3C78E1A4B}" srcOrd="1" destOrd="0" presId="urn:microsoft.com/office/officeart/2005/8/layout/bProcess4"/>
    <dgm:cxn modelId="{51A9B72D-FF3C-4A21-A919-B3800778F1D2}" type="presParOf" srcId="{23488877-9723-4842-99D7-9624D64E4A43}" destId="{7487E116-A392-4BD7-8FA1-0F9E3EA028B4}" srcOrd="3" destOrd="0" presId="urn:microsoft.com/office/officeart/2005/8/layout/bProcess4"/>
    <dgm:cxn modelId="{0ACBA5F2-FEF7-4C0C-8D15-28A119C3B9DC}" type="presParOf" srcId="{23488877-9723-4842-99D7-9624D64E4A43}" destId="{BCD2C336-A535-42F4-ADC7-577529769E70}" srcOrd="4" destOrd="0" presId="urn:microsoft.com/office/officeart/2005/8/layout/bProcess4"/>
    <dgm:cxn modelId="{1322A129-FE55-41BD-8DBA-DB6BF98D1C44}" type="presParOf" srcId="{BCD2C336-A535-42F4-ADC7-577529769E70}" destId="{1C652546-6474-4A4D-BF4F-578E8826E12B}" srcOrd="0" destOrd="0" presId="urn:microsoft.com/office/officeart/2005/8/layout/bProcess4"/>
    <dgm:cxn modelId="{782F28EA-3219-443C-AE02-4618BFBD78A3}" type="presParOf" srcId="{BCD2C336-A535-42F4-ADC7-577529769E70}" destId="{FB1D95AC-3323-465F-A53E-517124105906}" srcOrd="1" destOrd="0" presId="urn:microsoft.com/office/officeart/2005/8/layout/bProcess4"/>
    <dgm:cxn modelId="{5222B529-F2DE-44A1-BD5F-99B61FF6820B}" type="presParOf" srcId="{23488877-9723-4842-99D7-9624D64E4A43}" destId="{607A8CAF-B884-4843-A17E-5E06BD312E3D}" srcOrd="5" destOrd="0" presId="urn:microsoft.com/office/officeart/2005/8/layout/bProcess4"/>
    <dgm:cxn modelId="{792C6DB5-0D2C-438E-8CF6-A6DC2EA63278}" type="presParOf" srcId="{23488877-9723-4842-99D7-9624D64E4A43}" destId="{60677974-4869-4A55-B578-243306DD0174}" srcOrd="6" destOrd="0" presId="urn:microsoft.com/office/officeart/2005/8/layout/bProcess4"/>
    <dgm:cxn modelId="{91CF5CE5-049B-41F8-B5DD-A29504C7CB5D}" type="presParOf" srcId="{60677974-4869-4A55-B578-243306DD0174}" destId="{308B6A4B-9C95-4BAF-8A50-10778D29ABD9}" srcOrd="0" destOrd="0" presId="urn:microsoft.com/office/officeart/2005/8/layout/bProcess4"/>
    <dgm:cxn modelId="{583F19A1-B415-4E2B-A4E5-770575FFC308}" type="presParOf" srcId="{60677974-4869-4A55-B578-243306DD0174}" destId="{2B2D1636-EC67-4E50-8B39-98260FA19E2B}" srcOrd="1" destOrd="0" presId="urn:microsoft.com/office/officeart/2005/8/layout/bProcess4"/>
    <dgm:cxn modelId="{9A954137-0E56-456B-B5E8-D6933FF8ADB6}" type="presParOf" srcId="{23488877-9723-4842-99D7-9624D64E4A43}" destId="{C85E1348-43E6-4F06-B048-3CDACA7910BB}" srcOrd="7" destOrd="0" presId="urn:microsoft.com/office/officeart/2005/8/layout/bProcess4"/>
    <dgm:cxn modelId="{BA53BC9E-EFF0-4505-83D4-0F7176818D97}" type="presParOf" srcId="{23488877-9723-4842-99D7-9624D64E4A43}" destId="{C0A824F3-3B5D-44D4-84B2-86D0C53E4B33}" srcOrd="8" destOrd="0" presId="urn:microsoft.com/office/officeart/2005/8/layout/bProcess4"/>
    <dgm:cxn modelId="{4CEFA78F-97F1-4455-9A0E-BB4E868A9F79}" type="presParOf" srcId="{C0A824F3-3B5D-44D4-84B2-86D0C53E4B33}" destId="{8AD0F748-2341-4FFF-B42C-FBCAA38CC803}" srcOrd="0" destOrd="0" presId="urn:microsoft.com/office/officeart/2005/8/layout/bProcess4"/>
    <dgm:cxn modelId="{DE57271F-A34D-4BCF-BC47-68C0DC3BD9EC}" type="presParOf" srcId="{C0A824F3-3B5D-44D4-84B2-86D0C53E4B33}" destId="{A8323359-E65B-41A7-B672-5458C234227A}" srcOrd="1" destOrd="0" presId="urn:microsoft.com/office/officeart/2005/8/layout/bProcess4"/>
    <dgm:cxn modelId="{FEFF250C-367A-4FD5-BE18-76B5AFEF241E}" type="presParOf" srcId="{23488877-9723-4842-99D7-9624D64E4A43}" destId="{74FCCB83-674D-465B-9E19-0D1D82A053F9}" srcOrd="9" destOrd="0" presId="urn:microsoft.com/office/officeart/2005/8/layout/bProcess4"/>
    <dgm:cxn modelId="{4A58AF2B-5ACB-4033-9A6E-FF99280A5A78}" type="presParOf" srcId="{23488877-9723-4842-99D7-9624D64E4A43}" destId="{0725AF25-66D0-41B0-9CD9-4DCDDD4E0D79}" srcOrd="10" destOrd="0" presId="urn:microsoft.com/office/officeart/2005/8/layout/bProcess4"/>
    <dgm:cxn modelId="{D00A4CC3-85F5-435F-905D-FAC4704A7EF9}" type="presParOf" srcId="{0725AF25-66D0-41B0-9CD9-4DCDDD4E0D79}" destId="{7F72E9D8-517D-47CA-B047-924A065534A7}" srcOrd="0" destOrd="0" presId="urn:microsoft.com/office/officeart/2005/8/layout/bProcess4"/>
    <dgm:cxn modelId="{7ED70DE3-BFBC-4587-8C7F-706F5B6EF10F}" type="presParOf" srcId="{0725AF25-66D0-41B0-9CD9-4DCDDD4E0D79}" destId="{A3DBF078-3227-4F02-B1C4-D78E2EF0126F}" srcOrd="1" destOrd="0" presId="urn:microsoft.com/office/officeart/2005/8/layout/bProcess4"/>
    <dgm:cxn modelId="{C443A6EF-86B4-46B9-9C3E-23AFED5CA99A}" type="presParOf" srcId="{23488877-9723-4842-99D7-9624D64E4A43}" destId="{F912CF13-9E28-41FD-9B98-6CF7C18C52FE}" srcOrd="11" destOrd="0" presId="urn:microsoft.com/office/officeart/2005/8/layout/bProcess4"/>
    <dgm:cxn modelId="{5CBD5F19-472D-4979-A6BE-86AE03E3DC76}" type="presParOf" srcId="{23488877-9723-4842-99D7-9624D64E4A43}" destId="{F3EF5879-5C1C-4DB9-9751-9BC63310D670}" srcOrd="12" destOrd="0" presId="urn:microsoft.com/office/officeart/2005/8/layout/bProcess4"/>
    <dgm:cxn modelId="{E9F9E1C9-B489-476E-A387-FF36D430491A}" type="presParOf" srcId="{F3EF5879-5C1C-4DB9-9751-9BC63310D670}" destId="{7F359512-E214-4E2C-BABC-4E48A63451CD}" srcOrd="0" destOrd="0" presId="urn:microsoft.com/office/officeart/2005/8/layout/bProcess4"/>
    <dgm:cxn modelId="{E2738FE4-6D35-4984-9483-96685BFE6B8A}" type="presParOf" srcId="{F3EF5879-5C1C-4DB9-9751-9BC63310D670}" destId="{2BFADE40-5097-48F6-B84E-051C7C173948}" srcOrd="1" destOrd="0" presId="urn:microsoft.com/office/officeart/2005/8/layout/bProcess4"/>
    <dgm:cxn modelId="{2F3982DD-C70F-4AC2-85DF-0D37777962FC}" type="presParOf" srcId="{23488877-9723-4842-99D7-9624D64E4A43}" destId="{4ACE532F-6CFE-49B3-A505-DAEFAB658482}" srcOrd="13" destOrd="0" presId="urn:microsoft.com/office/officeart/2005/8/layout/bProcess4"/>
    <dgm:cxn modelId="{9C395E53-5124-4B8F-BF52-5166E8CA4102}" type="presParOf" srcId="{23488877-9723-4842-99D7-9624D64E4A43}" destId="{6102AEC0-CDDC-40D9-BD2C-281E9ED857B1}" srcOrd="14" destOrd="0" presId="urn:microsoft.com/office/officeart/2005/8/layout/bProcess4"/>
    <dgm:cxn modelId="{BB96E0E6-0068-4711-B199-B7FD8476C896}" type="presParOf" srcId="{6102AEC0-CDDC-40D9-BD2C-281E9ED857B1}" destId="{F54978A7-1914-4E9C-B24B-79B00A1D5C28}" srcOrd="0" destOrd="0" presId="urn:microsoft.com/office/officeart/2005/8/layout/bProcess4"/>
    <dgm:cxn modelId="{A93A2FF3-5EE5-4B92-B08E-B9094638CBD8}" type="presParOf" srcId="{6102AEC0-CDDC-40D9-BD2C-281E9ED857B1}" destId="{6F453FE8-78D5-4A1B-AEB7-FACE3A51C432}" srcOrd="1" destOrd="0" presId="urn:microsoft.com/office/officeart/2005/8/layout/bProcess4"/>
    <dgm:cxn modelId="{4EAD65DE-87DD-40DF-B56E-FF8E498B1ABE}" type="presParOf" srcId="{23488877-9723-4842-99D7-9624D64E4A43}" destId="{1046B862-D2FA-4DFB-A2CA-A7CE1A94FB41}" srcOrd="15" destOrd="0" presId="urn:microsoft.com/office/officeart/2005/8/layout/bProcess4"/>
    <dgm:cxn modelId="{40E8BCDC-7E33-4EDB-A888-B9E46B8D7F7B}" type="presParOf" srcId="{23488877-9723-4842-99D7-9624D64E4A43}" destId="{7B872FA7-D428-4F92-838B-291174434494}" srcOrd="16" destOrd="0" presId="urn:microsoft.com/office/officeart/2005/8/layout/bProcess4"/>
    <dgm:cxn modelId="{E8D16680-CF6C-413B-8DC5-84ADF901167C}" type="presParOf" srcId="{7B872FA7-D428-4F92-838B-291174434494}" destId="{2817ABAE-0DAC-4EB8-BCFC-A3601140FE43}" srcOrd="0" destOrd="0" presId="urn:microsoft.com/office/officeart/2005/8/layout/bProcess4"/>
    <dgm:cxn modelId="{E98034AD-1F40-4AA6-81DB-D1CE238721FB}" type="presParOf" srcId="{7B872FA7-D428-4F92-838B-291174434494}" destId="{40FB9E30-E86B-47BB-8726-F5C8130E372A}" srcOrd="1" destOrd="0" presId="urn:microsoft.com/office/officeart/2005/8/layout/bProcess4"/>
    <dgm:cxn modelId="{79C6E60E-3731-4E2B-AFBE-082F05F0A1A4}" type="presParOf" srcId="{23488877-9723-4842-99D7-9624D64E4A43}" destId="{4A29C1B3-59CE-40EE-A56D-8E6B615203A3}" srcOrd="17" destOrd="0" presId="urn:microsoft.com/office/officeart/2005/8/layout/bProcess4"/>
    <dgm:cxn modelId="{60A0B397-0A95-4107-83D7-2501B3803804}" type="presParOf" srcId="{23488877-9723-4842-99D7-9624D64E4A43}" destId="{474CCAFB-E655-4123-A711-F0BDE96E3AFD}" srcOrd="18" destOrd="0" presId="urn:microsoft.com/office/officeart/2005/8/layout/bProcess4"/>
    <dgm:cxn modelId="{8441D4D0-6B23-4B9B-86D8-416E86EA8944}" type="presParOf" srcId="{474CCAFB-E655-4123-A711-F0BDE96E3AFD}" destId="{B77327D0-B78C-44E8-8D7A-056FDEED8A8A}" srcOrd="0" destOrd="0" presId="urn:microsoft.com/office/officeart/2005/8/layout/bProcess4"/>
    <dgm:cxn modelId="{B77DCE5D-80C1-45B6-935A-124A33A46074}" type="presParOf" srcId="{474CCAFB-E655-4123-A711-F0BDE96E3AFD}" destId="{A95B8DA0-79DD-4ACE-A384-36F5AF4B3C70}" srcOrd="1" destOrd="0" presId="urn:microsoft.com/office/officeart/2005/8/layout/bProcess4"/>
    <dgm:cxn modelId="{7740EB3B-94C9-4B93-A375-49B9A1F40D89}" type="presParOf" srcId="{23488877-9723-4842-99D7-9624D64E4A43}" destId="{E22E448A-8508-4886-A11D-74EA07165F1C}" srcOrd="19" destOrd="0" presId="urn:microsoft.com/office/officeart/2005/8/layout/bProcess4"/>
    <dgm:cxn modelId="{DB9282ED-0559-43FD-BC94-32612055C2E0}" type="presParOf" srcId="{23488877-9723-4842-99D7-9624D64E4A43}" destId="{FDFD5480-4E3E-4C08-89FD-EBA0B3CA5C3D}" srcOrd="20" destOrd="0" presId="urn:microsoft.com/office/officeart/2005/8/layout/bProcess4"/>
    <dgm:cxn modelId="{9778BEE7-01FF-40DE-BDB5-E45E40FC4EB8}" type="presParOf" srcId="{FDFD5480-4E3E-4C08-89FD-EBA0B3CA5C3D}" destId="{FB5CF4DE-5C34-43B8-BB84-84F3CC049146}" srcOrd="0" destOrd="0" presId="urn:microsoft.com/office/officeart/2005/8/layout/bProcess4"/>
    <dgm:cxn modelId="{88490D22-A8A1-456F-93E2-527B83A6891C}" type="presParOf" srcId="{FDFD5480-4E3E-4C08-89FD-EBA0B3CA5C3D}" destId="{231E0AAB-D398-4885-8B5E-524C3A0D2043}" srcOrd="1" destOrd="0" presId="urn:microsoft.com/office/officeart/2005/8/layout/bProcess4"/>
    <dgm:cxn modelId="{151BCA20-3D20-485E-ACF2-4F7C96AC3F63}" type="presParOf" srcId="{23488877-9723-4842-99D7-9624D64E4A43}" destId="{70DFC2C3-4BF7-4A6D-928A-B7B6D0A42761}" srcOrd="21" destOrd="0" presId="urn:microsoft.com/office/officeart/2005/8/layout/bProcess4"/>
    <dgm:cxn modelId="{E1C55FDC-6CAB-4E33-B083-F1421C868AAB}" type="presParOf" srcId="{23488877-9723-4842-99D7-9624D64E4A43}" destId="{E4EBF8C4-6EA5-48D0-A985-A069A1AAF5FA}" srcOrd="22" destOrd="0" presId="urn:microsoft.com/office/officeart/2005/8/layout/bProcess4"/>
    <dgm:cxn modelId="{C4A7D46B-0CD9-444A-9D9A-81D564688EB3}" type="presParOf" srcId="{E4EBF8C4-6EA5-48D0-A985-A069A1AAF5FA}" destId="{C357B4AA-EBE0-4E1C-9BBD-B66734538770}" srcOrd="0" destOrd="0" presId="urn:microsoft.com/office/officeart/2005/8/layout/bProcess4"/>
    <dgm:cxn modelId="{ECFD7007-28C4-4A87-BD66-D6BAB00578C6}" type="presParOf" srcId="{E4EBF8C4-6EA5-48D0-A985-A069A1AAF5FA}" destId="{7187EA2F-89CA-4833-BA0E-698E50C835BD}" srcOrd="1" destOrd="0" presId="urn:microsoft.com/office/officeart/2005/8/layout/bProcess4"/>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2207148-8890-460C-A355-BECC391454A8}" type="doc">
      <dgm:prSet loTypeId="urn:microsoft.com/office/officeart/2005/8/layout/target3" loCatId="list" qsTypeId="urn:microsoft.com/office/officeart/2005/8/quickstyle/simple1" qsCatId="simple" csTypeId="urn:microsoft.com/office/officeart/2005/8/colors/accent5_4" csCatId="accent5" phldr="1"/>
      <dgm:spPr/>
      <dgm:t>
        <a:bodyPr/>
        <a:lstStyle/>
        <a:p>
          <a:endParaRPr lang="en-GB"/>
        </a:p>
      </dgm:t>
    </dgm:pt>
    <dgm:pt modelId="{BFA3B3A1-2CFC-44D1-8492-5C4F67DD4231}">
      <dgm:prSet phldrT="[Text]" custT="1"/>
      <dgm:spPr/>
      <dgm:t>
        <a:bodyPr/>
        <a:lstStyle/>
        <a:p>
          <a:r>
            <a:rPr lang="en-GB" sz="2000" b="1" dirty="0"/>
            <a:t>Industry (or Sector)</a:t>
          </a:r>
        </a:p>
      </dgm:t>
    </dgm:pt>
    <dgm:pt modelId="{5E06DAAB-7096-49E1-92CD-39A51C12E195}" cxnId="{B472246D-00C3-44B0-9E9F-9607A6FEED99}" type="parTrans">
      <dgm:prSet/>
      <dgm:spPr/>
      <dgm:t>
        <a:bodyPr/>
        <a:lstStyle/>
        <a:p>
          <a:endParaRPr lang="en-GB" sz="1800" b="1"/>
        </a:p>
      </dgm:t>
    </dgm:pt>
    <dgm:pt modelId="{CBAE16EF-A190-4547-93E3-77DDF5FEC002}" cxnId="{B472246D-00C3-44B0-9E9F-9607A6FEED99}" type="sibTrans">
      <dgm:prSet/>
      <dgm:spPr/>
      <dgm:t>
        <a:bodyPr/>
        <a:lstStyle/>
        <a:p>
          <a:endParaRPr lang="en-GB" sz="1800" b="1"/>
        </a:p>
      </dgm:t>
    </dgm:pt>
    <dgm:pt modelId="{03CB57D4-1445-464E-BCE4-014044CA56D0}">
      <dgm:prSet phldrT="[Text]" custT="1"/>
      <dgm:spPr/>
      <dgm:t>
        <a:bodyPr/>
        <a:lstStyle/>
        <a:p>
          <a:r>
            <a:rPr lang="en-GB" sz="2000" b="1" dirty="0"/>
            <a:t>Development stage</a:t>
          </a:r>
        </a:p>
      </dgm:t>
    </dgm:pt>
    <dgm:pt modelId="{DEE85E7B-D0CC-4349-88AD-EAF566D3A284}" cxnId="{87A9632B-AA71-4007-BF77-F67299E97A52}" type="parTrans">
      <dgm:prSet/>
      <dgm:spPr/>
      <dgm:t>
        <a:bodyPr/>
        <a:lstStyle/>
        <a:p>
          <a:endParaRPr lang="en-GB" sz="1800" b="1"/>
        </a:p>
      </dgm:t>
    </dgm:pt>
    <dgm:pt modelId="{37979B6E-0148-4AD0-B754-FC93E99F4516}" cxnId="{87A9632B-AA71-4007-BF77-F67299E97A52}" type="sibTrans">
      <dgm:prSet/>
      <dgm:spPr/>
      <dgm:t>
        <a:bodyPr/>
        <a:lstStyle/>
        <a:p>
          <a:endParaRPr lang="en-GB" sz="1800" b="1"/>
        </a:p>
      </dgm:t>
    </dgm:pt>
    <dgm:pt modelId="{200325B1-33BA-4E00-9073-382978877C23}">
      <dgm:prSet phldrT="[Text]" custT="1"/>
      <dgm:spPr/>
      <dgm:t>
        <a:bodyPr/>
        <a:lstStyle/>
        <a:p>
          <a:r>
            <a:rPr lang="en-GB" sz="2000" b="1"/>
            <a:t>Markets and Competitors</a:t>
          </a:r>
          <a:endParaRPr lang="en-GB" sz="2000" b="1" dirty="0"/>
        </a:p>
      </dgm:t>
    </dgm:pt>
    <dgm:pt modelId="{4E6BF68A-3DA8-4FFB-A020-4E0F4EDBE50F}" cxnId="{EE3438E3-6923-417B-8A45-58C444E58E96}" type="parTrans">
      <dgm:prSet/>
      <dgm:spPr/>
      <dgm:t>
        <a:bodyPr/>
        <a:lstStyle/>
        <a:p>
          <a:endParaRPr lang="en-GB" sz="1800" b="1"/>
        </a:p>
      </dgm:t>
    </dgm:pt>
    <dgm:pt modelId="{7FA0CF2D-5253-4D52-8A9A-7CC19EA1EDD9}" cxnId="{EE3438E3-6923-417B-8A45-58C444E58E96}" type="sibTrans">
      <dgm:prSet/>
      <dgm:spPr/>
      <dgm:t>
        <a:bodyPr/>
        <a:lstStyle/>
        <a:p>
          <a:endParaRPr lang="en-GB" sz="1800" b="1"/>
        </a:p>
      </dgm:t>
    </dgm:pt>
    <dgm:pt modelId="{1B974712-CA3D-4D56-BAA3-491D254CDEE7}">
      <dgm:prSet phldrT="[Text]" custT="1"/>
      <dgm:spPr/>
      <dgm:t>
        <a:bodyPr/>
        <a:lstStyle/>
        <a:p>
          <a:r>
            <a:rPr lang="en-GB" sz="2000" b="1" dirty="0"/>
            <a:t>Market Segments</a:t>
          </a:r>
        </a:p>
      </dgm:t>
    </dgm:pt>
    <dgm:pt modelId="{6F142266-4A72-412F-AF05-EC20FD6FB7BF}" cxnId="{35D4D27D-327C-423D-9D4F-70869CFDF545}" type="parTrans">
      <dgm:prSet/>
      <dgm:spPr/>
      <dgm:t>
        <a:bodyPr/>
        <a:lstStyle/>
        <a:p>
          <a:endParaRPr lang="en-GB" sz="1800" b="1"/>
        </a:p>
      </dgm:t>
    </dgm:pt>
    <dgm:pt modelId="{68FB9010-8F89-40FE-BCB3-D36BE4654B2C}" cxnId="{35D4D27D-327C-423D-9D4F-70869CFDF545}" type="sibTrans">
      <dgm:prSet/>
      <dgm:spPr/>
      <dgm:t>
        <a:bodyPr/>
        <a:lstStyle/>
        <a:p>
          <a:endParaRPr lang="en-GB" sz="1800" b="1"/>
        </a:p>
      </dgm:t>
    </dgm:pt>
    <dgm:pt modelId="{D0D70686-DFCF-4B3C-827E-59360FE8B111}">
      <dgm:prSet phldrT="[Text]" custT="1"/>
      <dgm:spPr/>
      <dgm:t>
        <a:bodyPr/>
        <a:lstStyle/>
        <a:p>
          <a:r>
            <a:rPr lang="en-GB" sz="2000" b="1" dirty="0"/>
            <a:t>Scope of activities</a:t>
          </a:r>
        </a:p>
      </dgm:t>
    </dgm:pt>
    <dgm:pt modelId="{9DF8C7F3-C77A-402B-8BFA-200869ABE08E}" cxnId="{42889D83-BDCF-48B0-B3F1-0CA1CB325645}" type="parTrans">
      <dgm:prSet/>
      <dgm:spPr/>
      <dgm:t>
        <a:bodyPr/>
        <a:lstStyle/>
        <a:p>
          <a:endParaRPr lang="en-GB" sz="1800" b="1"/>
        </a:p>
      </dgm:t>
    </dgm:pt>
    <dgm:pt modelId="{A804FBA3-FE36-4BE0-ACBB-53CE81D91218}" cxnId="{42889D83-BDCF-48B0-B3F1-0CA1CB325645}" type="sibTrans">
      <dgm:prSet/>
      <dgm:spPr/>
      <dgm:t>
        <a:bodyPr/>
        <a:lstStyle/>
        <a:p>
          <a:endParaRPr lang="en-GB" sz="1800" b="1"/>
        </a:p>
      </dgm:t>
    </dgm:pt>
    <dgm:pt modelId="{19564D88-BF52-42B2-99E1-81610E30B6EE}">
      <dgm:prSet phldrT="[Text]" custT="1"/>
      <dgm:spPr/>
      <dgm:t>
        <a:bodyPr/>
        <a:lstStyle/>
        <a:p>
          <a:r>
            <a:rPr lang="en-GB" sz="2000" b="1" dirty="0"/>
            <a:t>The Organisation</a:t>
          </a:r>
        </a:p>
      </dgm:t>
    </dgm:pt>
    <dgm:pt modelId="{C9F9852C-6344-481D-8989-55580CBD1C11}" cxnId="{9C08AAD0-4B8A-4A74-84A4-9932D64B95A1}" type="parTrans">
      <dgm:prSet/>
      <dgm:spPr/>
      <dgm:t>
        <a:bodyPr/>
        <a:lstStyle/>
        <a:p>
          <a:endParaRPr lang="en-GB" sz="1800" b="1"/>
        </a:p>
      </dgm:t>
    </dgm:pt>
    <dgm:pt modelId="{B8EB5B75-AB46-4D41-ABEB-C7DC0ECBEBD9}" cxnId="{9C08AAD0-4B8A-4A74-84A4-9932D64B95A1}" type="sibTrans">
      <dgm:prSet/>
      <dgm:spPr/>
      <dgm:t>
        <a:bodyPr/>
        <a:lstStyle/>
        <a:p>
          <a:endParaRPr lang="en-GB" sz="1800" b="1"/>
        </a:p>
      </dgm:t>
    </dgm:pt>
    <dgm:pt modelId="{099F1C34-0C80-49C5-8E5C-DCAB5D3FADBD}">
      <dgm:prSet phldrT="[Text]" custT="1"/>
      <dgm:spPr/>
      <dgm:t>
        <a:bodyPr/>
        <a:lstStyle/>
        <a:p>
          <a:r>
            <a:rPr lang="en-GB" sz="2000" b="1" dirty="0"/>
            <a:t>Resources</a:t>
          </a:r>
        </a:p>
      </dgm:t>
    </dgm:pt>
    <dgm:pt modelId="{E596254F-33B7-4AE7-8B1D-6E56873F407D}" cxnId="{5AF7F878-F07D-4677-891E-6AD4D194A836}" type="parTrans">
      <dgm:prSet/>
      <dgm:spPr/>
      <dgm:t>
        <a:bodyPr/>
        <a:lstStyle/>
        <a:p>
          <a:endParaRPr lang="en-GB" sz="1800" b="1"/>
        </a:p>
      </dgm:t>
    </dgm:pt>
    <dgm:pt modelId="{38463C5E-02D0-4958-A900-D083115DD69F}" cxnId="{5AF7F878-F07D-4677-891E-6AD4D194A836}" type="sibTrans">
      <dgm:prSet/>
      <dgm:spPr/>
      <dgm:t>
        <a:bodyPr/>
        <a:lstStyle/>
        <a:p>
          <a:endParaRPr lang="en-GB" sz="1800" b="1"/>
        </a:p>
      </dgm:t>
    </dgm:pt>
    <dgm:pt modelId="{70F1060D-2FC4-4874-8788-A16A63D7BDE0}">
      <dgm:prSet phldrT="[Text]" custT="1"/>
      <dgm:spPr/>
      <dgm:t>
        <a:bodyPr/>
        <a:lstStyle/>
        <a:p>
          <a:r>
            <a:rPr lang="en-GB" sz="2000" b="1" dirty="0"/>
            <a:t>Capabilities</a:t>
          </a:r>
        </a:p>
      </dgm:t>
    </dgm:pt>
    <dgm:pt modelId="{47C33898-0F03-4425-B9DF-CFAEF5CFB389}" cxnId="{1AAD172C-BAA4-40B6-BD5E-1A7CFBBACF26}" type="parTrans">
      <dgm:prSet/>
      <dgm:spPr/>
      <dgm:t>
        <a:bodyPr/>
        <a:lstStyle/>
        <a:p>
          <a:endParaRPr lang="en-GB" sz="1800" b="1"/>
        </a:p>
      </dgm:t>
    </dgm:pt>
    <dgm:pt modelId="{95AEC842-9E98-4E7C-BB8C-812CC4A5D162}" cxnId="{1AAD172C-BAA4-40B6-BD5E-1A7CFBBACF26}" type="sibTrans">
      <dgm:prSet/>
      <dgm:spPr/>
      <dgm:t>
        <a:bodyPr/>
        <a:lstStyle/>
        <a:p>
          <a:endParaRPr lang="en-GB" sz="1800" b="1"/>
        </a:p>
      </dgm:t>
    </dgm:pt>
    <dgm:pt modelId="{500511AA-9652-4F3B-9E72-FF0B7654A409}">
      <dgm:prSet phldrT="[Text]" custT="1"/>
      <dgm:spPr/>
      <dgm:t>
        <a:bodyPr/>
        <a:lstStyle/>
        <a:p>
          <a:r>
            <a:rPr lang="en-GB" sz="2000" b="1" dirty="0"/>
            <a:t>Competencies</a:t>
          </a:r>
        </a:p>
      </dgm:t>
    </dgm:pt>
    <dgm:pt modelId="{A9B225A8-0FDE-4410-8395-DF5FE8732029}" cxnId="{C4F20495-1CB2-47C1-8550-C0DC31317C53}" type="parTrans">
      <dgm:prSet/>
      <dgm:spPr/>
      <dgm:t>
        <a:bodyPr/>
        <a:lstStyle/>
        <a:p>
          <a:endParaRPr lang="en-GB" sz="1800" b="1"/>
        </a:p>
      </dgm:t>
    </dgm:pt>
    <dgm:pt modelId="{1AE19762-406C-4C06-833D-B769D9932F83}" cxnId="{C4F20495-1CB2-47C1-8550-C0DC31317C53}" type="sibTrans">
      <dgm:prSet/>
      <dgm:spPr/>
      <dgm:t>
        <a:bodyPr/>
        <a:lstStyle/>
        <a:p>
          <a:endParaRPr lang="en-GB" sz="1800" b="1"/>
        </a:p>
      </dgm:t>
    </dgm:pt>
    <dgm:pt modelId="{7B4EACC2-1E39-4719-8526-CC0DB57A1AC1}">
      <dgm:prSet phldrT="[Text]" custT="1"/>
      <dgm:spPr/>
      <dgm:t>
        <a:bodyPr/>
        <a:lstStyle/>
        <a:p>
          <a:r>
            <a:rPr lang="en-GB" sz="2000" b="1" dirty="0"/>
            <a:t>Politics</a:t>
          </a:r>
        </a:p>
      </dgm:t>
    </dgm:pt>
    <dgm:pt modelId="{769F6A3A-718D-4EEE-9F7B-0544BE17C3A3}" cxnId="{9041B063-7476-4F3B-BF43-95D394C91983}" type="sibTrans">
      <dgm:prSet/>
      <dgm:spPr/>
      <dgm:t>
        <a:bodyPr/>
        <a:lstStyle/>
        <a:p>
          <a:endParaRPr lang="en-GB" sz="1800" b="1"/>
        </a:p>
      </dgm:t>
    </dgm:pt>
    <dgm:pt modelId="{415C6A19-E007-476C-A51A-F63615504806}" cxnId="{9041B063-7476-4F3B-BF43-95D394C91983}" type="parTrans">
      <dgm:prSet/>
      <dgm:spPr/>
      <dgm:t>
        <a:bodyPr/>
        <a:lstStyle/>
        <a:p>
          <a:endParaRPr lang="en-GB" sz="1800" b="1"/>
        </a:p>
      </dgm:t>
    </dgm:pt>
    <dgm:pt modelId="{BEB01920-4FBD-4727-A1B1-C8499FE0968B}">
      <dgm:prSet phldrT="[Text]" custT="1"/>
      <dgm:spPr/>
      <dgm:t>
        <a:bodyPr/>
        <a:lstStyle/>
        <a:p>
          <a:r>
            <a:rPr lang="en-GB" sz="2000" b="1" dirty="0"/>
            <a:t>The Macro-environment</a:t>
          </a:r>
        </a:p>
      </dgm:t>
    </dgm:pt>
    <dgm:pt modelId="{C32D7D2A-4260-4B86-888B-D8DE7BE8D840}" cxnId="{1F2DFC5F-3624-48CA-A5AD-8B2AFDD81858}" type="sibTrans">
      <dgm:prSet/>
      <dgm:spPr/>
      <dgm:t>
        <a:bodyPr/>
        <a:lstStyle/>
        <a:p>
          <a:endParaRPr lang="en-GB" sz="1800" b="1"/>
        </a:p>
      </dgm:t>
    </dgm:pt>
    <dgm:pt modelId="{7FA45A32-7C70-4A18-8C54-2137A5A76104}" cxnId="{1F2DFC5F-3624-48CA-A5AD-8B2AFDD81858}" type="parTrans">
      <dgm:prSet/>
      <dgm:spPr/>
      <dgm:t>
        <a:bodyPr/>
        <a:lstStyle/>
        <a:p>
          <a:endParaRPr lang="en-GB" sz="1800" b="1"/>
        </a:p>
      </dgm:t>
    </dgm:pt>
    <dgm:pt modelId="{378D1A63-5E13-4F33-9B4A-9FCC874CEC95}">
      <dgm:prSet phldrT="[Text]" custT="1"/>
      <dgm:spPr/>
      <dgm:t>
        <a:bodyPr/>
        <a:lstStyle/>
        <a:p>
          <a:r>
            <a:rPr lang="en-GB" sz="2000" b="1" dirty="0"/>
            <a:t>Concentration</a:t>
          </a:r>
        </a:p>
      </dgm:t>
    </dgm:pt>
    <dgm:pt modelId="{8E05A67C-2F99-42C9-85AD-D4166C648A87}" cxnId="{9A6CDFFB-9C75-4D11-A823-24C6E48D8C3D}" type="parTrans">
      <dgm:prSet/>
      <dgm:spPr/>
      <dgm:t>
        <a:bodyPr/>
        <a:lstStyle/>
        <a:p>
          <a:endParaRPr lang="en-GB" sz="1800" b="1"/>
        </a:p>
      </dgm:t>
    </dgm:pt>
    <dgm:pt modelId="{D5461D33-58ED-44F1-95CA-C08156442E5A}" cxnId="{9A6CDFFB-9C75-4D11-A823-24C6E48D8C3D}" type="sibTrans">
      <dgm:prSet/>
      <dgm:spPr/>
      <dgm:t>
        <a:bodyPr/>
        <a:lstStyle/>
        <a:p>
          <a:endParaRPr lang="en-GB" sz="1800" b="1"/>
        </a:p>
      </dgm:t>
    </dgm:pt>
    <dgm:pt modelId="{FDBFB20A-A9F9-4749-8E46-482F95BC8255}">
      <dgm:prSet phldrT="[Text]" custT="1"/>
      <dgm:spPr/>
      <dgm:t>
        <a:bodyPr/>
        <a:lstStyle/>
        <a:p>
          <a:r>
            <a:rPr lang="en-GB" sz="2000" b="1" dirty="0"/>
            <a:t>Value network</a:t>
          </a:r>
        </a:p>
      </dgm:t>
    </dgm:pt>
    <dgm:pt modelId="{12F93396-A115-4A90-A6FF-96FABB6F43B9}" cxnId="{6BA6BDDF-9F69-4825-A9FA-F02E4A19C6F1}" type="parTrans">
      <dgm:prSet/>
      <dgm:spPr/>
      <dgm:t>
        <a:bodyPr/>
        <a:lstStyle/>
        <a:p>
          <a:endParaRPr lang="en-GB" sz="1800" b="1"/>
        </a:p>
      </dgm:t>
    </dgm:pt>
    <dgm:pt modelId="{A92A07B3-1955-4CC6-832F-651D378CA5DD}" cxnId="{6BA6BDDF-9F69-4825-A9FA-F02E4A19C6F1}" type="sibTrans">
      <dgm:prSet/>
      <dgm:spPr/>
      <dgm:t>
        <a:bodyPr/>
        <a:lstStyle/>
        <a:p>
          <a:endParaRPr lang="en-GB" sz="1800" b="1"/>
        </a:p>
      </dgm:t>
    </dgm:pt>
    <dgm:pt modelId="{44D31E6C-137A-4194-80F4-F88B70E492F3}">
      <dgm:prSet phldrT="[Text]" custT="1"/>
      <dgm:spPr/>
      <dgm:t>
        <a:bodyPr/>
        <a:lstStyle/>
        <a:p>
          <a:r>
            <a:rPr lang="en-GB" sz="2000" b="1" dirty="0"/>
            <a:t>Products and/or services</a:t>
          </a:r>
        </a:p>
      </dgm:t>
    </dgm:pt>
    <dgm:pt modelId="{02F73141-221C-472A-B10E-46A96E85C8BD}" cxnId="{E8F115CF-C112-432E-BD21-A82EB34CAFC4}" type="parTrans">
      <dgm:prSet/>
      <dgm:spPr/>
      <dgm:t>
        <a:bodyPr/>
        <a:lstStyle/>
        <a:p>
          <a:endParaRPr lang="en-GB" sz="1800" b="1"/>
        </a:p>
      </dgm:t>
    </dgm:pt>
    <dgm:pt modelId="{01E836C0-FFB5-4835-B7BD-0504A0AEB671}" cxnId="{E8F115CF-C112-432E-BD21-A82EB34CAFC4}" type="sibTrans">
      <dgm:prSet/>
      <dgm:spPr/>
      <dgm:t>
        <a:bodyPr/>
        <a:lstStyle/>
        <a:p>
          <a:endParaRPr lang="en-GB" sz="1800" b="1"/>
        </a:p>
      </dgm:t>
    </dgm:pt>
    <dgm:pt modelId="{6EFFC68F-9D08-4D05-A24B-89AF46F499C9}">
      <dgm:prSet phldrT="[Text]" custT="1"/>
      <dgm:spPr/>
      <dgm:t>
        <a:bodyPr/>
        <a:lstStyle/>
        <a:p>
          <a:r>
            <a:rPr lang="en-GB" sz="2000" b="1" dirty="0"/>
            <a:t>Critical success factors</a:t>
          </a:r>
        </a:p>
      </dgm:t>
    </dgm:pt>
    <dgm:pt modelId="{3A0653F4-3F97-44BE-B558-C8CA97A5CC07}" cxnId="{2FF2D739-187E-4830-8757-0D35874438E1}" type="parTrans">
      <dgm:prSet/>
      <dgm:spPr/>
      <dgm:t>
        <a:bodyPr/>
        <a:lstStyle/>
        <a:p>
          <a:endParaRPr lang="en-GB" sz="1800" b="1"/>
        </a:p>
      </dgm:t>
    </dgm:pt>
    <dgm:pt modelId="{56909DC3-B86D-4304-9F6D-26D9F2660FEC}" cxnId="{2FF2D739-187E-4830-8757-0D35874438E1}" type="sibTrans">
      <dgm:prSet/>
      <dgm:spPr/>
      <dgm:t>
        <a:bodyPr/>
        <a:lstStyle/>
        <a:p>
          <a:endParaRPr lang="en-GB" sz="1800" b="1"/>
        </a:p>
      </dgm:t>
    </dgm:pt>
    <dgm:pt modelId="{41F972BD-7D41-4A07-B2D4-979967D9F3BC}">
      <dgm:prSet phldrT="[Text]" custT="1"/>
      <dgm:spPr/>
      <dgm:t>
        <a:bodyPr/>
        <a:lstStyle/>
        <a:p>
          <a:r>
            <a:rPr lang="en-GB" sz="2000" b="1" dirty="0"/>
            <a:t>Resource commitment</a:t>
          </a:r>
        </a:p>
      </dgm:t>
    </dgm:pt>
    <dgm:pt modelId="{4D0D08AA-B7A9-4920-B11F-59A689832A4D}" cxnId="{AE374DCE-D1E1-42CE-AD44-8199160EB6BA}" type="parTrans">
      <dgm:prSet/>
      <dgm:spPr/>
      <dgm:t>
        <a:bodyPr/>
        <a:lstStyle/>
        <a:p>
          <a:endParaRPr lang="en-GB" sz="1800" b="1"/>
        </a:p>
      </dgm:t>
    </dgm:pt>
    <dgm:pt modelId="{CEA592B1-DB6A-49DA-B36B-E7B26FA6D597}" cxnId="{AE374DCE-D1E1-42CE-AD44-8199160EB6BA}" type="sibTrans">
      <dgm:prSet/>
      <dgm:spPr/>
      <dgm:t>
        <a:bodyPr/>
        <a:lstStyle/>
        <a:p>
          <a:endParaRPr lang="en-GB" sz="1800" b="1"/>
        </a:p>
      </dgm:t>
    </dgm:pt>
    <dgm:pt modelId="{BEB1E2D6-C8BB-4ECD-9821-09C643A757E9}">
      <dgm:prSet phldrT="[Text]" custT="1"/>
      <dgm:spPr/>
      <dgm:t>
        <a:bodyPr/>
        <a:lstStyle/>
        <a:p>
          <a:r>
            <a:rPr lang="en-GB" sz="2000" b="1" dirty="0"/>
            <a:t>Economics</a:t>
          </a:r>
        </a:p>
      </dgm:t>
    </dgm:pt>
    <dgm:pt modelId="{8BC1B199-4DC2-4180-9C33-7F02B8FE9B2C}" cxnId="{C6713E34-A06F-4DE7-9047-DB516F5452E9}" type="parTrans">
      <dgm:prSet/>
      <dgm:spPr/>
      <dgm:t>
        <a:bodyPr/>
        <a:lstStyle/>
        <a:p>
          <a:endParaRPr lang="en-GB" sz="1800" b="1"/>
        </a:p>
      </dgm:t>
    </dgm:pt>
    <dgm:pt modelId="{B30199BC-FE10-42C6-9F9B-5E5C5C80E589}" cxnId="{C6713E34-A06F-4DE7-9047-DB516F5452E9}" type="sibTrans">
      <dgm:prSet/>
      <dgm:spPr/>
      <dgm:t>
        <a:bodyPr/>
        <a:lstStyle/>
        <a:p>
          <a:endParaRPr lang="en-GB" sz="1800" b="1"/>
        </a:p>
      </dgm:t>
    </dgm:pt>
    <dgm:pt modelId="{B696DDEB-AE56-43D1-8B85-5ECD7AF9D366}">
      <dgm:prSet phldrT="[Text]" custT="1"/>
      <dgm:spPr/>
      <dgm:t>
        <a:bodyPr/>
        <a:lstStyle/>
        <a:p>
          <a:r>
            <a:rPr lang="en-GB" sz="2000" b="1" dirty="0"/>
            <a:t>Social</a:t>
          </a:r>
        </a:p>
      </dgm:t>
    </dgm:pt>
    <dgm:pt modelId="{B3ECADE5-41BE-47EC-9240-31B42D321A84}" cxnId="{78FC1B56-8401-4F17-BC16-EDEE4C68E52E}" type="parTrans">
      <dgm:prSet/>
      <dgm:spPr/>
      <dgm:t>
        <a:bodyPr/>
        <a:lstStyle/>
        <a:p>
          <a:endParaRPr lang="en-GB" sz="1800" b="1"/>
        </a:p>
      </dgm:t>
    </dgm:pt>
    <dgm:pt modelId="{984199C6-5820-4A77-B440-6EEE15EA2BF8}" cxnId="{78FC1B56-8401-4F17-BC16-EDEE4C68E52E}" type="sibTrans">
      <dgm:prSet/>
      <dgm:spPr/>
      <dgm:t>
        <a:bodyPr/>
        <a:lstStyle/>
        <a:p>
          <a:endParaRPr lang="en-GB" sz="1800" b="1"/>
        </a:p>
      </dgm:t>
    </dgm:pt>
    <dgm:pt modelId="{06670EBE-F5A4-4BC1-97F4-C878F31095D8}">
      <dgm:prSet phldrT="[Text]" custT="1"/>
      <dgm:spPr/>
      <dgm:t>
        <a:bodyPr/>
        <a:lstStyle/>
        <a:p>
          <a:r>
            <a:rPr lang="en-GB" sz="2000" b="1" dirty="0"/>
            <a:t>Technological  etc.</a:t>
          </a:r>
        </a:p>
      </dgm:t>
    </dgm:pt>
    <dgm:pt modelId="{B6852F36-30E0-4D8F-A31D-FE36A5410844}" cxnId="{7C3E5729-7FCB-4A61-B5FE-F2952BD34E1B}" type="parTrans">
      <dgm:prSet/>
      <dgm:spPr/>
      <dgm:t>
        <a:bodyPr/>
        <a:lstStyle/>
        <a:p>
          <a:endParaRPr lang="en-GB" sz="1800" b="1"/>
        </a:p>
      </dgm:t>
    </dgm:pt>
    <dgm:pt modelId="{CFD0825C-9D1A-4E53-8599-3407C72E8F25}" cxnId="{7C3E5729-7FCB-4A61-B5FE-F2952BD34E1B}" type="sibTrans">
      <dgm:prSet/>
      <dgm:spPr/>
      <dgm:t>
        <a:bodyPr/>
        <a:lstStyle/>
        <a:p>
          <a:endParaRPr lang="en-GB" sz="1800" b="1"/>
        </a:p>
      </dgm:t>
    </dgm:pt>
    <dgm:pt modelId="{B3F6FB17-E10C-4055-90FC-7B59DAB10924}" type="pres">
      <dgm:prSet presAssocID="{72207148-8890-460C-A355-BECC391454A8}" presName="Name0" presStyleCnt="0">
        <dgm:presLayoutVars>
          <dgm:chMax val="7"/>
          <dgm:dir/>
          <dgm:animLvl val="lvl"/>
          <dgm:resizeHandles val="exact"/>
        </dgm:presLayoutVars>
      </dgm:prSet>
      <dgm:spPr/>
    </dgm:pt>
    <dgm:pt modelId="{BF96D084-A123-4D47-AC1B-2735C2375AE4}" type="pres">
      <dgm:prSet presAssocID="{BEB01920-4FBD-4727-A1B1-C8499FE0968B}" presName="circle1" presStyleLbl="node1" presStyleIdx="0" presStyleCnt="4"/>
      <dgm:spPr/>
    </dgm:pt>
    <dgm:pt modelId="{1AF64642-00FE-46F4-A5CA-5680E162ADDD}" type="pres">
      <dgm:prSet presAssocID="{BEB01920-4FBD-4727-A1B1-C8499FE0968B}" presName="space" presStyleCnt="0"/>
      <dgm:spPr/>
    </dgm:pt>
    <dgm:pt modelId="{8EAB7B3B-4EA2-42AC-9796-F2CDE49818E1}" type="pres">
      <dgm:prSet presAssocID="{BEB01920-4FBD-4727-A1B1-C8499FE0968B}" presName="rect1" presStyleLbl="alignAcc1" presStyleIdx="0" presStyleCnt="4"/>
      <dgm:spPr/>
    </dgm:pt>
    <dgm:pt modelId="{DFD0F45A-BFFF-4681-B6A3-CFC209319388}" type="pres">
      <dgm:prSet presAssocID="{BFA3B3A1-2CFC-44D1-8492-5C4F67DD4231}" presName="vertSpace2" presStyleLbl="node1" presStyleIdx="0" presStyleCnt="4"/>
      <dgm:spPr/>
    </dgm:pt>
    <dgm:pt modelId="{9CFC0124-1940-4BE8-8180-0041F3B2B2CF}" type="pres">
      <dgm:prSet presAssocID="{BFA3B3A1-2CFC-44D1-8492-5C4F67DD4231}" presName="circle2" presStyleLbl="node1" presStyleIdx="1" presStyleCnt="4"/>
      <dgm:spPr/>
    </dgm:pt>
    <dgm:pt modelId="{95917B1E-D5E9-41D9-903D-82BE5F432C61}" type="pres">
      <dgm:prSet presAssocID="{BFA3B3A1-2CFC-44D1-8492-5C4F67DD4231}" presName="rect2" presStyleLbl="alignAcc1" presStyleIdx="1" presStyleCnt="4"/>
      <dgm:spPr/>
    </dgm:pt>
    <dgm:pt modelId="{8BA1FD54-A312-4BF9-965E-05AF9FF9971B}" type="pres">
      <dgm:prSet presAssocID="{200325B1-33BA-4E00-9073-382978877C23}" presName="vertSpace3" presStyleLbl="node1" presStyleIdx="1" presStyleCnt="4"/>
      <dgm:spPr/>
    </dgm:pt>
    <dgm:pt modelId="{09FBA1B4-8A53-4EF2-B7FD-06C13D37EC95}" type="pres">
      <dgm:prSet presAssocID="{200325B1-33BA-4E00-9073-382978877C23}" presName="circle3" presStyleLbl="node1" presStyleIdx="2" presStyleCnt="4"/>
      <dgm:spPr/>
    </dgm:pt>
    <dgm:pt modelId="{6DA8E38B-5771-4A12-9623-CA0530FA5964}" type="pres">
      <dgm:prSet presAssocID="{200325B1-33BA-4E00-9073-382978877C23}" presName="rect3" presStyleLbl="alignAcc1" presStyleIdx="2" presStyleCnt="4" custLinFactNeighborX="0"/>
      <dgm:spPr/>
    </dgm:pt>
    <dgm:pt modelId="{DA2F0223-5A3C-4AA0-BACF-E55FDE33195A}" type="pres">
      <dgm:prSet presAssocID="{19564D88-BF52-42B2-99E1-81610E30B6EE}" presName="vertSpace4" presStyleLbl="node1" presStyleIdx="2" presStyleCnt="4"/>
      <dgm:spPr/>
    </dgm:pt>
    <dgm:pt modelId="{1AADB62D-43C5-481F-9B08-805E827F8FE5}" type="pres">
      <dgm:prSet presAssocID="{19564D88-BF52-42B2-99E1-81610E30B6EE}" presName="circle4" presStyleLbl="node1" presStyleIdx="3" presStyleCnt="4"/>
      <dgm:spPr/>
    </dgm:pt>
    <dgm:pt modelId="{1B3D9CAC-7BD5-47BA-AEA6-AB0FDB0DA45B}" type="pres">
      <dgm:prSet presAssocID="{19564D88-BF52-42B2-99E1-81610E30B6EE}" presName="rect4" presStyleLbl="alignAcc1" presStyleIdx="3" presStyleCnt="4"/>
      <dgm:spPr/>
    </dgm:pt>
    <dgm:pt modelId="{9F2539F2-8F94-4C5C-93C9-544EBB908513}" type="pres">
      <dgm:prSet presAssocID="{BEB01920-4FBD-4727-A1B1-C8499FE0968B}" presName="rect1ParTx" presStyleLbl="alignAcc1" presStyleIdx="3" presStyleCnt="4">
        <dgm:presLayoutVars>
          <dgm:chMax val="1"/>
          <dgm:bulletEnabled val="1"/>
        </dgm:presLayoutVars>
      </dgm:prSet>
      <dgm:spPr/>
    </dgm:pt>
    <dgm:pt modelId="{2B1A3674-D7D1-4A8E-B995-BBA58CEBF0A7}" type="pres">
      <dgm:prSet presAssocID="{BEB01920-4FBD-4727-A1B1-C8499FE0968B}" presName="rect1ChTx" presStyleLbl="alignAcc1" presStyleIdx="3" presStyleCnt="4">
        <dgm:presLayoutVars>
          <dgm:bulletEnabled val="1"/>
        </dgm:presLayoutVars>
      </dgm:prSet>
      <dgm:spPr/>
    </dgm:pt>
    <dgm:pt modelId="{47FDF95E-5C65-43FC-A60D-D9325DF7868F}" type="pres">
      <dgm:prSet presAssocID="{BFA3B3A1-2CFC-44D1-8492-5C4F67DD4231}" presName="rect2ParTx" presStyleLbl="alignAcc1" presStyleIdx="3" presStyleCnt="4">
        <dgm:presLayoutVars>
          <dgm:chMax val="1"/>
          <dgm:bulletEnabled val="1"/>
        </dgm:presLayoutVars>
      </dgm:prSet>
      <dgm:spPr/>
    </dgm:pt>
    <dgm:pt modelId="{F7BC5280-0463-43E7-BBC6-EF42F5F3D076}" type="pres">
      <dgm:prSet presAssocID="{BFA3B3A1-2CFC-44D1-8492-5C4F67DD4231}" presName="rect2ChTx" presStyleLbl="alignAcc1" presStyleIdx="3" presStyleCnt="4">
        <dgm:presLayoutVars>
          <dgm:bulletEnabled val="1"/>
        </dgm:presLayoutVars>
      </dgm:prSet>
      <dgm:spPr/>
    </dgm:pt>
    <dgm:pt modelId="{B318555F-6CBB-4DCA-9B2D-5A53EDCBDFAE}" type="pres">
      <dgm:prSet presAssocID="{200325B1-33BA-4E00-9073-382978877C23}" presName="rect3ParTx" presStyleLbl="alignAcc1" presStyleIdx="3" presStyleCnt="4">
        <dgm:presLayoutVars>
          <dgm:chMax val="1"/>
          <dgm:bulletEnabled val="1"/>
        </dgm:presLayoutVars>
      </dgm:prSet>
      <dgm:spPr/>
    </dgm:pt>
    <dgm:pt modelId="{D9F4DBAC-4750-40FE-BF6A-C8B0179B87FE}" type="pres">
      <dgm:prSet presAssocID="{200325B1-33BA-4E00-9073-382978877C23}" presName="rect3ChTx" presStyleLbl="alignAcc1" presStyleIdx="3" presStyleCnt="4">
        <dgm:presLayoutVars>
          <dgm:bulletEnabled val="1"/>
        </dgm:presLayoutVars>
      </dgm:prSet>
      <dgm:spPr/>
    </dgm:pt>
    <dgm:pt modelId="{70B4B3A3-1388-41AE-911F-614866EE89AA}" type="pres">
      <dgm:prSet presAssocID="{19564D88-BF52-42B2-99E1-81610E30B6EE}" presName="rect4ParTx" presStyleLbl="alignAcc1" presStyleIdx="3" presStyleCnt="4">
        <dgm:presLayoutVars>
          <dgm:chMax val="1"/>
          <dgm:bulletEnabled val="1"/>
        </dgm:presLayoutVars>
      </dgm:prSet>
      <dgm:spPr/>
    </dgm:pt>
    <dgm:pt modelId="{AAC66275-E769-4AA7-B262-5DC0DB804286}" type="pres">
      <dgm:prSet presAssocID="{19564D88-BF52-42B2-99E1-81610E30B6EE}" presName="rect4ChTx" presStyleLbl="alignAcc1" presStyleIdx="3" presStyleCnt="4">
        <dgm:presLayoutVars>
          <dgm:bulletEnabled val="1"/>
        </dgm:presLayoutVars>
      </dgm:prSet>
      <dgm:spPr/>
    </dgm:pt>
  </dgm:ptLst>
  <dgm:cxnLst>
    <dgm:cxn modelId="{D887A205-0F39-432C-B3F0-9F88E78B4F0E}" type="presOf" srcId="{70F1060D-2FC4-4874-8788-A16A63D7BDE0}" destId="{AAC66275-E769-4AA7-B262-5DC0DB804286}" srcOrd="0" destOrd="1" presId="urn:microsoft.com/office/officeart/2005/8/layout/target3"/>
    <dgm:cxn modelId="{E8C8CA0D-8E0B-482D-86E7-2F413D98727A}" type="presOf" srcId="{BFA3B3A1-2CFC-44D1-8492-5C4F67DD4231}" destId="{95917B1E-D5E9-41D9-903D-82BE5F432C61}" srcOrd="0" destOrd="0" presId="urn:microsoft.com/office/officeart/2005/8/layout/target3"/>
    <dgm:cxn modelId="{FD6F5D10-9F07-41AF-A860-7980FD5D539A}" type="presOf" srcId="{200325B1-33BA-4E00-9073-382978877C23}" destId="{B318555F-6CBB-4DCA-9B2D-5A53EDCBDFAE}" srcOrd="1" destOrd="0" presId="urn:microsoft.com/office/officeart/2005/8/layout/target3"/>
    <dgm:cxn modelId="{96FB7712-E871-4921-B09F-A822644BC580}" type="presOf" srcId="{378D1A63-5E13-4F33-9B4A-9FCC874CEC95}" destId="{F7BC5280-0463-43E7-BBC6-EF42F5F3D076}" srcOrd="0" destOrd="2" presId="urn:microsoft.com/office/officeart/2005/8/layout/target3"/>
    <dgm:cxn modelId="{7C3E5729-7FCB-4A61-B5FE-F2952BD34E1B}" srcId="{BEB01920-4FBD-4727-A1B1-C8499FE0968B}" destId="{06670EBE-F5A4-4BC1-97F4-C878F31095D8}" srcOrd="3" destOrd="0" parTransId="{B6852F36-30E0-4D8F-A31D-FE36A5410844}" sibTransId="{CFD0825C-9D1A-4E53-8599-3407C72E8F25}"/>
    <dgm:cxn modelId="{87A9632B-AA71-4007-BF77-F67299E97A52}" srcId="{BFA3B3A1-2CFC-44D1-8492-5C4F67DD4231}" destId="{03CB57D4-1445-464E-BCE4-014044CA56D0}" srcOrd="1" destOrd="0" parTransId="{DEE85E7B-D0CC-4349-88AD-EAF566D3A284}" sibTransId="{37979B6E-0148-4AD0-B754-FC93E99F4516}"/>
    <dgm:cxn modelId="{1AAD172C-BAA4-40B6-BD5E-1A7CFBBACF26}" srcId="{19564D88-BF52-42B2-99E1-81610E30B6EE}" destId="{70F1060D-2FC4-4874-8788-A16A63D7BDE0}" srcOrd="1" destOrd="0" parTransId="{47C33898-0F03-4425-B9DF-CFAEF5CFB389}" sibTransId="{95AEC842-9E98-4E7C-BB8C-812CC4A5D162}"/>
    <dgm:cxn modelId="{2DF3D733-43AB-4F1D-BF31-2D506602BFEA}" type="presOf" srcId="{BEB01920-4FBD-4727-A1B1-C8499FE0968B}" destId="{9F2539F2-8F94-4C5C-93C9-544EBB908513}" srcOrd="1" destOrd="0" presId="urn:microsoft.com/office/officeart/2005/8/layout/target3"/>
    <dgm:cxn modelId="{C6713E34-A06F-4DE7-9047-DB516F5452E9}" srcId="{BEB01920-4FBD-4727-A1B1-C8499FE0968B}" destId="{BEB1E2D6-C8BB-4ECD-9821-09C643A757E9}" srcOrd="1" destOrd="0" parTransId="{8BC1B199-4DC2-4180-9C33-7F02B8FE9B2C}" sibTransId="{B30199BC-FE10-42C6-9F9B-5E5C5C80E589}"/>
    <dgm:cxn modelId="{2FF2D739-187E-4830-8757-0D35874438E1}" srcId="{200325B1-33BA-4E00-9073-382978877C23}" destId="{6EFFC68F-9D08-4D05-A24B-89AF46F499C9}" srcOrd="3" destOrd="0" parTransId="{3A0653F4-3F97-44BE-B558-C8CA97A5CC07}" sibTransId="{56909DC3-B86D-4304-9F6D-26D9F2660FEC}"/>
    <dgm:cxn modelId="{5E3B553C-7D66-4670-9588-7B438988378B}" type="presOf" srcId="{BEB01920-4FBD-4727-A1B1-C8499FE0968B}" destId="{8EAB7B3B-4EA2-42AC-9796-F2CDE49818E1}" srcOrd="0" destOrd="0" presId="urn:microsoft.com/office/officeart/2005/8/layout/target3"/>
    <dgm:cxn modelId="{AEB6C23D-2304-4A4E-8E15-6EE16B382D14}" type="presOf" srcId="{1B974712-CA3D-4D56-BAA3-491D254CDEE7}" destId="{D9F4DBAC-4750-40FE-BF6A-C8B0179B87FE}" srcOrd="0" destOrd="0" presId="urn:microsoft.com/office/officeart/2005/8/layout/target3"/>
    <dgm:cxn modelId="{0754C45B-9957-4CF4-8528-6B72239AFBDD}" type="presOf" srcId="{200325B1-33BA-4E00-9073-382978877C23}" destId="{6DA8E38B-5771-4A12-9623-CA0530FA5964}" srcOrd="0" destOrd="0" presId="urn:microsoft.com/office/officeart/2005/8/layout/target3"/>
    <dgm:cxn modelId="{1F2DFC5F-3624-48CA-A5AD-8B2AFDD81858}" srcId="{72207148-8890-460C-A355-BECC391454A8}" destId="{BEB01920-4FBD-4727-A1B1-C8499FE0968B}" srcOrd="0" destOrd="0" parTransId="{7FA45A32-7C70-4A18-8C54-2137A5A76104}" sibTransId="{C32D7D2A-4260-4B86-888B-D8DE7BE8D840}"/>
    <dgm:cxn modelId="{9041B063-7476-4F3B-BF43-95D394C91983}" srcId="{BEB01920-4FBD-4727-A1B1-C8499FE0968B}" destId="{7B4EACC2-1E39-4719-8526-CC0DB57A1AC1}" srcOrd="0" destOrd="0" parTransId="{415C6A19-E007-476C-A51A-F63615504806}" sibTransId="{769F6A3A-718D-4EEE-9F7B-0544BE17C3A3}"/>
    <dgm:cxn modelId="{C4555D66-1667-4316-A46D-B3C83D54EAB4}" type="presOf" srcId="{B696DDEB-AE56-43D1-8B85-5ECD7AF9D366}" destId="{2B1A3674-D7D1-4A8E-B995-BBA58CEBF0A7}" srcOrd="0" destOrd="2" presId="urn:microsoft.com/office/officeart/2005/8/layout/target3"/>
    <dgm:cxn modelId="{32253369-65CB-4ACD-BC78-8A27F7639117}" type="presOf" srcId="{BEB1E2D6-C8BB-4ECD-9821-09C643A757E9}" destId="{2B1A3674-D7D1-4A8E-B995-BBA58CEBF0A7}" srcOrd="0" destOrd="1" presId="urn:microsoft.com/office/officeart/2005/8/layout/target3"/>
    <dgm:cxn modelId="{B472246D-00C3-44B0-9E9F-9607A6FEED99}" srcId="{72207148-8890-460C-A355-BECC391454A8}" destId="{BFA3B3A1-2CFC-44D1-8492-5C4F67DD4231}" srcOrd="1" destOrd="0" parTransId="{5E06DAAB-7096-49E1-92CD-39A51C12E195}" sibTransId="{CBAE16EF-A190-4547-93E3-77DDF5FEC002}"/>
    <dgm:cxn modelId="{78FC1B56-8401-4F17-BC16-EDEE4C68E52E}" srcId="{BEB01920-4FBD-4727-A1B1-C8499FE0968B}" destId="{B696DDEB-AE56-43D1-8B85-5ECD7AF9D366}" srcOrd="2" destOrd="0" parTransId="{B3ECADE5-41BE-47EC-9240-31B42D321A84}" sibTransId="{984199C6-5820-4A77-B440-6EEE15EA2BF8}"/>
    <dgm:cxn modelId="{66A6F076-4C5D-46F4-B771-D4D905FDD3BE}" type="presOf" srcId="{FDBFB20A-A9F9-4749-8E46-482F95BC8255}" destId="{F7BC5280-0463-43E7-BBC6-EF42F5F3D076}" srcOrd="0" destOrd="3" presId="urn:microsoft.com/office/officeart/2005/8/layout/target3"/>
    <dgm:cxn modelId="{5AF7F878-F07D-4677-891E-6AD4D194A836}" srcId="{19564D88-BF52-42B2-99E1-81610E30B6EE}" destId="{099F1C34-0C80-49C5-8E5C-DCAB5D3FADBD}" srcOrd="0" destOrd="0" parTransId="{E596254F-33B7-4AE7-8B1D-6E56873F407D}" sibTransId="{38463C5E-02D0-4958-A900-D083115DD69F}"/>
    <dgm:cxn modelId="{35D4D27D-327C-423D-9D4F-70869CFDF545}" srcId="{200325B1-33BA-4E00-9073-382978877C23}" destId="{1B974712-CA3D-4D56-BAA3-491D254CDEE7}" srcOrd="0" destOrd="0" parTransId="{6F142266-4A72-412F-AF05-EC20FD6FB7BF}" sibTransId="{68FB9010-8F89-40FE-BCB3-D36BE4654B2C}"/>
    <dgm:cxn modelId="{42889D83-BDCF-48B0-B3F1-0CA1CB325645}" srcId="{200325B1-33BA-4E00-9073-382978877C23}" destId="{D0D70686-DFCF-4B3C-827E-59360FE8B111}" srcOrd="1" destOrd="0" parTransId="{9DF8C7F3-C77A-402B-8BFA-200869ABE08E}" sibTransId="{A804FBA3-FE36-4BE0-ACBB-53CE81D91218}"/>
    <dgm:cxn modelId="{9440C789-6E41-4BC7-9044-B9F041B7C663}" type="presOf" srcId="{BFA3B3A1-2CFC-44D1-8492-5C4F67DD4231}" destId="{47FDF95E-5C65-43FC-A60D-D9325DF7868F}" srcOrd="1" destOrd="0" presId="urn:microsoft.com/office/officeart/2005/8/layout/target3"/>
    <dgm:cxn modelId="{10BE0E8F-5760-45AF-9E50-F50710C6054F}" type="presOf" srcId="{500511AA-9652-4F3B-9E72-FF0B7654A409}" destId="{AAC66275-E769-4AA7-B262-5DC0DB804286}" srcOrd="0" destOrd="2" presId="urn:microsoft.com/office/officeart/2005/8/layout/target3"/>
    <dgm:cxn modelId="{70963B93-5F04-4234-B103-662D6AD7CBC0}" type="presOf" srcId="{72207148-8890-460C-A355-BECC391454A8}" destId="{B3F6FB17-E10C-4055-90FC-7B59DAB10924}" srcOrd="0" destOrd="0" presId="urn:microsoft.com/office/officeart/2005/8/layout/target3"/>
    <dgm:cxn modelId="{C4F20495-1CB2-47C1-8550-C0DC31317C53}" srcId="{19564D88-BF52-42B2-99E1-81610E30B6EE}" destId="{500511AA-9652-4F3B-9E72-FF0B7654A409}" srcOrd="2" destOrd="0" parTransId="{A9B225A8-0FDE-4410-8395-DF5FE8732029}" sibTransId="{1AE19762-406C-4C06-833D-B769D9932F83}"/>
    <dgm:cxn modelId="{D8122597-6A4A-4836-B274-9E3B8E306059}" type="presOf" srcId="{6EFFC68F-9D08-4D05-A24B-89AF46F499C9}" destId="{D9F4DBAC-4750-40FE-BF6A-C8B0179B87FE}" srcOrd="0" destOrd="3" presId="urn:microsoft.com/office/officeart/2005/8/layout/target3"/>
    <dgm:cxn modelId="{B49B2699-FE47-4525-9A33-C7F41FD604D3}" type="presOf" srcId="{41F972BD-7D41-4A07-B2D4-979967D9F3BC}" destId="{D9F4DBAC-4750-40FE-BF6A-C8B0179B87FE}" srcOrd="0" destOrd="2" presId="urn:microsoft.com/office/officeart/2005/8/layout/target3"/>
    <dgm:cxn modelId="{A5F84F9F-BDBD-4B06-B3D7-880AFFACBE45}" type="presOf" srcId="{19564D88-BF52-42B2-99E1-81610E30B6EE}" destId="{1B3D9CAC-7BD5-47BA-AEA6-AB0FDB0DA45B}" srcOrd="0" destOrd="0" presId="urn:microsoft.com/office/officeart/2005/8/layout/target3"/>
    <dgm:cxn modelId="{DB3B4AAA-8A09-405F-AB93-E9826024442D}" type="presOf" srcId="{D0D70686-DFCF-4B3C-827E-59360FE8B111}" destId="{D9F4DBAC-4750-40FE-BF6A-C8B0179B87FE}" srcOrd="0" destOrd="1" presId="urn:microsoft.com/office/officeart/2005/8/layout/target3"/>
    <dgm:cxn modelId="{B30365B2-1C3B-4539-B36F-CCD8868A745C}" type="presOf" srcId="{06670EBE-F5A4-4BC1-97F4-C878F31095D8}" destId="{2B1A3674-D7D1-4A8E-B995-BBA58CEBF0A7}" srcOrd="0" destOrd="3" presId="urn:microsoft.com/office/officeart/2005/8/layout/target3"/>
    <dgm:cxn modelId="{E14B45CB-EC58-4D03-8E4C-8623B424D232}" type="presOf" srcId="{03CB57D4-1445-464E-BCE4-014044CA56D0}" destId="{F7BC5280-0463-43E7-BBC6-EF42F5F3D076}" srcOrd="0" destOrd="1" presId="urn:microsoft.com/office/officeart/2005/8/layout/target3"/>
    <dgm:cxn modelId="{AE374DCE-D1E1-42CE-AD44-8199160EB6BA}" srcId="{200325B1-33BA-4E00-9073-382978877C23}" destId="{41F972BD-7D41-4A07-B2D4-979967D9F3BC}" srcOrd="2" destOrd="0" parTransId="{4D0D08AA-B7A9-4920-B11F-59A689832A4D}" sibTransId="{CEA592B1-DB6A-49DA-B36B-E7B26FA6D597}"/>
    <dgm:cxn modelId="{E8F115CF-C112-432E-BD21-A82EB34CAFC4}" srcId="{BFA3B3A1-2CFC-44D1-8492-5C4F67DD4231}" destId="{44D31E6C-137A-4194-80F4-F88B70E492F3}" srcOrd="0" destOrd="0" parTransId="{02F73141-221C-472A-B10E-46A96E85C8BD}" sibTransId="{01E836C0-FFB5-4835-B7BD-0504A0AEB671}"/>
    <dgm:cxn modelId="{9C08AAD0-4B8A-4A74-84A4-9932D64B95A1}" srcId="{72207148-8890-460C-A355-BECC391454A8}" destId="{19564D88-BF52-42B2-99E1-81610E30B6EE}" srcOrd="3" destOrd="0" parTransId="{C9F9852C-6344-481D-8989-55580CBD1C11}" sibTransId="{B8EB5B75-AB46-4D41-ABEB-C7DC0ECBEBD9}"/>
    <dgm:cxn modelId="{6BA6BDDF-9F69-4825-A9FA-F02E4A19C6F1}" srcId="{BFA3B3A1-2CFC-44D1-8492-5C4F67DD4231}" destId="{FDBFB20A-A9F9-4749-8E46-482F95BC8255}" srcOrd="3" destOrd="0" parTransId="{12F93396-A115-4A90-A6FF-96FABB6F43B9}" sibTransId="{A92A07B3-1955-4CC6-832F-651D378CA5DD}"/>
    <dgm:cxn modelId="{99C9DFE1-CC3E-4F45-8778-B39A380AD910}" type="presOf" srcId="{44D31E6C-137A-4194-80F4-F88B70E492F3}" destId="{F7BC5280-0463-43E7-BBC6-EF42F5F3D076}" srcOrd="0" destOrd="0" presId="urn:microsoft.com/office/officeart/2005/8/layout/target3"/>
    <dgm:cxn modelId="{EE3438E3-6923-417B-8A45-58C444E58E96}" srcId="{72207148-8890-460C-A355-BECC391454A8}" destId="{200325B1-33BA-4E00-9073-382978877C23}" srcOrd="2" destOrd="0" parTransId="{4E6BF68A-3DA8-4FFB-A020-4E0F4EDBE50F}" sibTransId="{7FA0CF2D-5253-4D52-8A9A-7CC19EA1EDD9}"/>
    <dgm:cxn modelId="{5B2966E4-C98F-4B93-A900-AA9CA35D9692}" type="presOf" srcId="{19564D88-BF52-42B2-99E1-81610E30B6EE}" destId="{70B4B3A3-1388-41AE-911F-614866EE89AA}" srcOrd="1" destOrd="0" presId="urn:microsoft.com/office/officeart/2005/8/layout/target3"/>
    <dgm:cxn modelId="{F715FCF1-6238-4752-8828-F35A74262007}" type="presOf" srcId="{7B4EACC2-1E39-4719-8526-CC0DB57A1AC1}" destId="{2B1A3674-D7D1-4A8E-B995-BBA58CEBF0A7}" srcOrd="0" destOrd="0" presId="urn:microsoft.com/office/officeart/2005/8/layout/target3"/>
    <dgm:cxn modelId="{6FEEABF7-2605-4BD1-8D40-931794E10736}" type="presOf" srcId="{099F1C34-0C80-49C5-8E5C-DCAB5D3FADBD}" destId="{AAC66275-E769-4AA7-B262-5DC0DB804286}" srcOrd="0" destOrd="0" presId="urn:microsoft.com/office/officeart/2005/8/layout/target3"/>
    <dgm:cxn modelId="{9A6CDFFB-9C75-4D11-A823-24C6E48D8C3D}" srcId="{BFA3B3A1-2CFC-44D1-8492-5C4F67DD4231}" destId="{378D1A63-5E13-4F33-9B4A-9FCC874CEC95}" srcOrd="2" destOrd="0" parTransId="{8E05A67C-2F99-42C9-85AD-D4166C648A87}" sibTransId="{D5461D33-58ED-44F1-95CA-C08156442E5A}"/>
    <dgm:cxn modelId="{F6E52C97-C2B6-410D-87BC-EDFA4ABEE30D}" type="presParOf" srcId="{B3F6FB17-E10C-4055-90FC-7B59DAB10924}" destId="{BF96D084-A123-4D47-AC1B-2735C2375AE4}" srcOrd="0" destOrd="0" presId="urn:microsoft.com/office/officeart/2005/8/layout/target3"/>
    <dgm:cxn modelId="{81DB9859-9052-4AC5-9DB7-BE2736219A16}" type="presParOf" srcId="{B3F6FB17-E10C-4055-90FC-7B59DAB10924}" destId="{1AF64642-00FE-46F4-A5CA-5680E162ADDD}" srcOrd="1" destOrd="0" presId="urn:microsoft.com/office/officeart/2005/8/layout/target3"/>
    <dgm:cxn modelId="{5648E7E5-7992-4B0F-9546-FD6761F6877D}" type="presParOf" srcId="{B3F6FB17-E10C-4055-90FC-7B59DAB10924}" destId="{8EAB7B3B-4EA2-42AC-9796-F2CDE49818E1}" srcOrd="2" destOrd="0" presId="urn:microsoft.com/office/officeart/2005/8/layout/target3"/>
    <dgm:cxn modelId="{B12A9009-3D38-42AB-86DA-A299A6F2FAA1}" type="presParOf" srcId="{B3F6FB17-E10C-4055-90FC-7B59DAB10924}" destId="{DFD0F45A-BFFF-4681-B6A3-CFC209319388}" srcOrd="3" destOrd="0" presId="urn:microsoft.com/office/officeart/2005/8/layout/target3"/>
    <dgm:cxn modelId="{4FD2353E-D025-480F-B49C-405B5D882A76}" type="presParOf" srcId="{B3F6FB17-E10C-4055-90FC-7B59DAB10924}" destId="{9CFC0124-1940-4BE8-8180-0041F3B2B2CF}" srcOrd="4" destOrd="0" presId="urn:microsoft.com/office/officeart/2005/8/layout/target3"/>
    <dgm:cxn modelId="{342FE40F-268B-41D9-9991-BD17F870C28E}" type="presParOf" srcId="{B3F6FB17-E10C-4055-90FC-7B59DAB10924}" destId="{95917B1E-D5E9-41D9-903D-82BE5F432C61}" srcOrd="5" destOrd="0" presId="urn:microsoft.com/office/officeart/2005/8/layout/target3"/>
    <dgm:cxn modelId="{EB9415B9-3574-48DF-A392-C0112801F212}" type="presParOf" srcId="{B3F6FB17-E10C-4055-90FC-7B59DAB10924}" destId="{8BA1FD54-A312-4BF9-965E-05AF9FF9971B}" srcOrd="6" destOrd="0" presId="urn:microsoft.com/office/officeart/2005/8/layout/target3"/>
    <dgm:cxn modelId="{106DC43C-32BC-4FC4-A524-577A12400E68}" type="presParOf" srcId="{B3F6FB17-E10C-4055-90FC-7B59DAB10924}" destId="{09FBA1B4-8A53-4EF2-B7FD-06C13D37EC95}" srcOrd="7" destOrd="0" presId="urn:microsoft.com/office/officeart/2005/8/layout/target3"/>
    <dgm:cxn modelId="{BB297715-DD91-46F2-B7FE-04D54F3923BE}" type="presParOf" srcId="{B3F6FB17-E10C-4055-90FC-7B59DAB10924}" destId="{6DA8E38B-5771-4A12-9623-CA0530FA5964}" srcOrd="8" destOrd="0" presId="urn:microsoft.com/office/officeart/2005/8/layout/target3"/>
    <dgm:cxn modelId="{561492D6-DBC4-4BFC-A70F-ACDE87F2011F}" type="presParOf" srcId="{B3F6FB17-E10C-4055-90FC-7B59DAB10924}" destId="{DA2F0223-5A3C-4AA0-BACF-E55FDE33195A}" srcOrd="9" destOrd="0" presId="urn:microsoft.com/office/officeart/2005/8/layout/target3"/>
    <dgm:cxn modelId="{19F665D6-5957-4C32-9944-E4A93E180864}" type="presParOf" srcId="{B3F6FB17-E10C-4055-90FC-7B59DAB10924}" destId="{1AADB62D-43C5-481F-9B08-805E827F8FE5}" srcOrd="10" destOrd="0" presId="urn:microsoft.com/office/officeart/2005/8/layout/target3"/>
    <dgm:cxn modelId="{0F3EEDF3-BD6C-482B-93B4-9B96B331FCF9}" type="presParOf" srcId="{B3F6FB17-E10C-4055-90FC-7B59DAB10924}" destId="{1B3D9CAC-7BD5-47BA-AEA6-AB0FDB0DA45B}" srcOrd="11" destOrd="0" presId="urn:microsoft.com/office/officeart/2005/8/layout/target3"/>
    <dgm:cxn modelId="{F337EA8B-25F7-4DB6-BA0E-1E2293F7BF97}" type="presParOf" srcId="{B3F6FB17-E10C-4055-90FC-7B59DAB10924}" destId="{9F2539F2-8F94-4C5C-93C9-544EBB908513}" srcOrd="12" destOrd="0" presId="urn:microsoft.com/office/officeart/2005/8/layout/target3"/>
    <dgm:cxn modelId="{30878D07-6801-44DA-A057-323CC30323B4}" type="presParOf" srcId="{B3F6FB17-E10C-4055-90FC-7B59DAB10924}" destId="{2B1A3674-D7D1-4A8E-B995-BBA58CEBF0A7}" srcOrd="13" destOrd="0" presId="urn:microsoft.com/office/officeart/2005/8/layout/target3"/>
    <dgm:cxn modelId="{440BCCD1-6852-4306-94F1-345F3F04087C}" type="presParOf" srcId="{B3F6FB17-E10C-4055-90FC-7B59DAB10924}" destId="{47FDF95E-5C65-43FC-A60D-D9325DF7868F}" srcOrd="14" destOrd="0" presId="urn:microsoft.com/office/officeart/2005/8/layout/target3"/>
    <dgm:cxn modelId="{39056793-3681-40B0-8A6F-EB067A478319}" type="presParOf" srcId="{B3F6FB17-E10C-4055-90FC-7B59DAB10924}" destId="{F7BC5280-0463-43E7-BBC6-EF42F5F3D076}" srcOrd="15" destOrd="0" presId="urn:microsoft.com/office/officeart/2005/8/layout/target3"/>
    <dgm:cxn modelId="{6E14EDFC-EF18-4FF1-B938-C2BB29E9CFC2}" type="presParOf" srcId="{B3F6FB17-E10C-4055-90FC-7B59DAB10924}" destId="{B318555F-6CBB-4DCA-9B2D-5A53EDCBDFAE}" srcOrd="16" destOrd="0" presId="urn:microsoft.com/office/officeart/2005/8/layout/target3"/>
    <dgm:cxn modelId="{080AD41D-A4A8-4FB8-BE8F-98A95D534C41}" type="presParOf" srcId="{B3F6FB17-E10C-4055-90FC-7B59DAB10924}" destId="{D9F4DBAC-4750-40FE-BF6A-C8B0179B87FE}" srcOrd="17" destOrd="0" presId="urn:microsoft.com/office/officeart/2005/8/layout/target3"/>
    <dgm:cxn modelId="{48BE4DC7-317C-4F81-A05E-68CC3D4CA1E2}" type="presParOf" srcId="{B3F6FB17-E10C-4055-90FC-7B59DAB10924}" destId="{70B4B3A3-1388-41AE-911F-614866EE89AA}" srcOrd="18" destOrd="0" presId="urn:microsoft.com/office/officeart/2005/8/layout/target3"/>
    <dgm:cxn modelId="{554FC9E6-88A4-4217-89E9-5C8C24355998}" type="presParOf" srcId="{B3F6FB17-E10C-4055-90FC-7B59DAB10924}" destId="{AAC66275-E769-4AA7-B262-5DC0DB804286}" srcOrd="19" destOrd="0" presId="urn:microsoft.com/office/officeart/2005/8/layout/target3"/>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B69080A-5BF2-417F-8ECD-07CD3DEAD10E}" type="doc">
      <dgm:prSet loTypeId="urn:microsoft.com/office/officeart/2005/8/layout/cycle2" loCatId="cycle" qsTypeId="urn:microsoft.com/office/officeart/2005/8/quickstyle/simple1" qsCatId="simple" csTypeId="urn:microsoft.com/office/officeart/2005/8/colors/accent2_2" csCatId="accent2" phldr="1"/>
      <dgm:spPr/>
      <dgm:t>
        <a:bodyPr/>
        <a:lstStyle/>
        <a:p>
          <a:endParaRPr lang="en-US"/>
        </a:p>
      </dgm:t>
    </dgm:pt>
    <dgm:pt modelId="{A1D08998-458D-472A-84CC-43F8D5E94DB2}">
      <dgm:prSet phldrT="[Text]" custT="1"/>
      <dgm:spPr>
        <a:solidFill>
          <a:schemeClr val="accent5">
            <a:lumMod val="10000"/>
            <a:lumOff val="90000"/>
          </a:schemeClr>
        </a:solidFill>
      </dgm:spPr>
      <dgm:t>
        <a:bodyPr/>
        <a:lstStyle/>
        <a:p>
          <a:r>
            <a:rPr lang="en-US" sz="1800" b="1" dirty="0">
              <a:solidFill>
                <a:schemeClr val="tx1"/>
              </a:solidFill>
            </a:rPr>
            <a:t>Financial Performance</a:t>
          </a:r>
        </a:p>
      </dgm:t>
    </dgm:pt>
    <dgm:pt modelId="{BAE111D6-EF5C-469C-90DF-C36A6D7A99B2}" cxnId="{14CB46B3-47A9-42C1-9B9E-BDE5600AC4E2}" type="parTrans">
      <dgm:prSet/>
      <dgm:spPr/>
      <dgm:t>
        <a:bodyPr/>
        <a:lstStyle/>
        <a:p>
          <a:endParaRPr lang="en-US" sz="1800" b="1">
            <a:solidFill>
              <a:schemeClr val="tx1"/>
            </a:solidFill>
          </a:endParaRPr>
        </a:p>
      </dgm:t>
    </dgm:pt>
    <dgm:pt modelId="{8219FD3B-A309-4031-88A9-107E5C99A0A7}" cxnId="{14CB46B3-47A9-42C1-9B9E-BDE5600AC4E2}" type="sibTrans">
      <dgm:prSet custT="1"/>
      <dgm:spPr/>
      <dgm:t>
        <a:bodyPr/>
        <a:lstStyle/>
        <a:p>
          <a:endParaRPr lang="en-US" sz="1800" b="1">
            <a:solidFill>
              <a:schemeClr val="tx1"/>
            </a:solidFill>
          </a:endParaRPr>
        </a:p>
      </dgm:t>
    </dgm:pt>
    <dgm:pt modelId="{D1C26613-B96C-4ABF-AA71-218F10088046}">
      <dgm:prSet phldrT="[Text]" custT="1"/>
      <dgm:spPr>
        <a:solidFill>
          <a:schemeClr val="accent5">
            <a:lumMod val="10000"/>
            <a:lumOff val="90000"/>
          </a:schemeClr>
        </a:solidFill>
      </dgm:spPr>
      <dgm:t>
        <a:bodyPr/>
        <a:lstStyle/>
        <a:p>
          <a:r>
            <a:rPr lang="en-US" sz="1600" b="1" dirty="0">
              <a:solidFill>
                <a:schemeClr val="tx1"/>
              </a:solidFill>
            </a:rPr>
            <a:t>Competencies</a:t>
          </a:r>
          <a:endParaRPr lang="en-US" sz="2000" b="1" dirty="0">
            <a:solidFill>
              <a:schemeClr val="tx1"/>
            </a:solidFill>
          </a:endParaRPr>
        </a:p>
      </dgm:t>
    </dgm:pt>
    <dgm:pt modelId="{0DD6AC41-7D77-49C8-828A-F5472B33525A}" cxnId="{A22F0D68-1EAD-449C-B495-7587A9B7BBFF}" type="parTrans">
      <dgm:prSet/>
      <dgm:spPr/>
      <dgm:t>
        <a:bodyPr/>
        <a:lstStyle/>
        <a:p>
          <a:endParaRPr lang="en-US" sz="1800" b="1">
            <a:solidFill>
              <a:schemeClr val="tx1"/>
            </a:solidFill>
          </a:endParaRPr>
        </a:p>
      </dgm:t>
    </dgm:pt>
    <dgm:pt modelId="{18712237-AC66-4B67-9B1B-AFEDEB97BC58}" cxnId="{A22F0D68-1EAD-449C-B495-7587A9B7BBFF}" type="sibTrans">
      <dgm:prSet custT="1"/>
      <dgm:spPr/>
      <dgm:t>
        <a:bodyPr/>
        <a:lstStyle/>
        <a:p>
          <a:endParaRPr lang="en-US" sz="1800" b="1">
            <a:solidFill>
              <a:schemeClr val="tx1"/>
            </a:solidFill>
          </a:endParaRPr>
        </a:p>
      </dgm:t>
    </dgm:pt>
    <dgm:pt modelId="{DEDA806D-D9B2-4DE9-93E9-75AAF7B565EE}">
      <dgm:prSet phldrT="[Text]" custT="1"/>
      <dgm:spPr>
        <a:solidFill>
          <a:schemeClr val="accent5">
            <a:lumMod val="10000"/>
            <a:lumOff val="90000"/>
          </a:schemeClr>
        </a:solidFill>
      </dgm:spPr>
      <dgm:t>
        <a:bodyPr/>
        <a:lstStyle/>
        <a:p>
          <a:r>
            <a:rPr lang="en-US" sz="1800" b="1" dirty="0">
              <a:solidFill>
                <a:schemeClr val="tx1"/>
              </a:solidFill>
            </a:rPr>
            <a:t>Industries, Product Offerings and Market Segments</a:t>
          </a:r>
        </a:p>
      </dgm:t>
    </dgm:pt>
    <dgm:pt modelId="{F4C5A757-08E6-4FDE-A035-ADB20894A614}" cxnId="{8F65266C-5432-405B-8857-C7B6A1B3C9E7}" type="parTrans">
      <dgm:prSet/>
      <dgm:spPr/>
      <dgm:t>
        <a:bodyPr/>
        <a:lstStyle/>
        <a:p>
          <a:endParaRPr lang="en-US" sz="1800" b="1">
            <a:solidFill>
              <a:schemeClr val="tx1"/>
            </a:solidFill>
          </a:endParaRPr>
        </a:p>
      </dgm:t>
    </dgm:pt>
    <dgm:pt modelId="{7B1E8A1E-8FC0-4C1B-BCEC-3A90F3333059}" cxnId="{8F65266C-5432-405B-8857-C7B6A1B3C9E7}" type="sibTrans">
      <dgm:prSet custT="1"/>
      <dgm:spPr/>
      <dgm:t>
        <a:bodyPr/>
        <a:lstStyle/>
        <a:p>
          <a:endParaRPr lang="en-US" sz="1800" b="1">
            <a:solidFill>
              <a:schemeClr val="tx1"/>
            </a:solidFill>
          </a:endParaRPr>
        </a:p>
      </dgm:t>
    </dgm:pt>
    <dgm:pt modelId="{63DADA1D-943C-45B0-9F30-DF8895EF48B1}">
      <dgm:prSet phldrT="[Text]" custT="1"/>
      <dgm:spPr>
        <a:solidFill>
          <a:schemeClr val="accent5">
            <a:lumMod val="10000"/>
            <a:lumOff val="90000"/>
          </a:schemeClr>
        </a:solidFill>
      </dgm:spPr>
      <dgm:t>
        <a:bodyPr/>
        <a:lstStyle/>
        <a:p>
          <a:r>
            <a:rPr lang="en-US" sz="1800" b="1" dirty="0">
              <a:solidFill>
                <a:schemeClr val="tx1"/>
              </a:solidFill>
            </a:rPr>
            <a:t>Resources – Tangible and Intangible</a:t>
          </a:r>
        </a:p>
      </dgm:t>
    </dgm:pt>
    <dgm:pt modelId="{213AB727-763A-43F2-B12B-2E8BFD51FEB2}" cxnId="{AB48B9AA-7748-4DE1-9716-F8064EF53C09}" type="parTrans">
      <dgm:prSet/>
      <dgm:spPr/>
      <dgm:t>
        <a:bodyPr/>
        <a:lstStyle/>
        <a:p>
          <a:endParaRPr lang="en-US" sz="1800" b="1">
            <a:solidFill>
              <a:schemeClr val="tx1"/>
            </a:solidFill>
          </a:endParaRPr>
        </a:p>
      </dgm:t>
    </dgm:pt>
    <dgm:pt modelId="{32CD2191-74E2-4A35-B058-68235FF06D16}" cxnId="{AB48B9AA-7748-4DE1-9716-F8064EF53C09}" type="sibTrans">
      <dgm:prSet custT="1"/>
      <dgm:spPr/>
      <dgm:t>
        <a:bodyPr/>
        <a:lstStyle/>
        <a:p>
          <a:endParaRPr lang="en-US" sz="1800" b="1">
            <a:solidFill>
              <a:schemeClr val="tx1"/>
            </a:solidFill>
          </a:endParaRPr>
        </a:p>
      </dgm:t>
    </dgm:pt>
    <dgm:pt modelId="{37ABD45F-5B75-45CF-AFEB-B55373462C98}">
      <dgm:prSet phldrT="[Text]" custT="1"/>
      <dgm:spPr>
        <a:solidFill>
          <a:schemeClr val="accent5">
            <a:lumMod val="10000"/>
            <a:lumOff val="90000"/>
          </a:schemeClr>
        </a:solidFill>
      </dgm:spPr>
      <dgm:t>
        <a:bodyPr/>
        <a:lstStyle/>
        <a:p>
          <a:r>
            <a:rPr lang="en-US" sz="1800" b="1" dirty="0">
              <a:solidFill>
                <a:schemeClr val="tx1"/>
              </a:solidFill>
            </a:rPr>
            <a:t>Business Model and Value Network</a:t>
          </a:r>
        </a:p>
      </dgm:t>
    </dgm:pt>
    <dgm:pt modelId="{17C29FC1-E157-41B6-88AD-5D3FE2724E1E}" cxnId="{AEA514AE-E98C-4F56-AA37-0B25B5D4843C}" type="parTrans">
      <dgm:prSet/>
      <dgm:spPr/>
      <dgm:t>
        <a:bodyPr/>
        <a:lstStyle/>
        <a:p>
          <a:endParaRPr lang="en-US" sz="1800" b="1">
            <a:solidFill>
              <a:schemeClr val="tx1"/>
            </a:solidFill>
          </a:endParaRPr>
        </a:p>
      </dgm:t>
    </dgm:pt>
    <dgm:pt modelId="{C6CF26CF-D991-46E9-8FEE-E3BE7A3B596D}" cxnId="{AEA514AE-E98C-4F56-AA37-0B25B5D4843C}" type="sibTrans">
      <dgm:prSet custT="1"/>
      <dgm:spPr/>
      <dgm:t>
        <a:bodyPr/>
        <a:lstStyle/>
        <a:p>
          <a:endParaRPr lang="en-US" sz="1800" b="1">
            <a:solidFill>
              <a:schemeClr val="tx1"/>
            </a:solidFill>
          </a:endParaRPr>
        </a:p>
      </dgm:t>
    </dgm:pt>
    <dgm:pt modelId="{7E0FFCBF-1F4A-41FA-AF75-F8831BBA33F5}">
      <dgm:prSet phldrT="[Text]" custT="1"/>
      <dgm:spPr>
        <a:solidFill>
          <a:schemeClr val="accent5">
            <a:lumMod val="10000"/>
            <a:lumOff val="90000"/>
          </a:schemeClr>
        </a:solidFill>
      </dgm:spPr>
      <dgm:t>
        <a:bodyPr/>
        <a:lstStyle/>
        <a:p>
          <a:r>
            <a:rPr lang="en-US" sz="1800" b="1" dirty="0">
              <a:solidFill>
                <a:schemeClr val="tx1"/>
              </a:solidFill>
            </a:rPr>
            <a:t>Capabilities</a:t>
          </a:r>
        </a:p>
      </dgm:t>
    </dgm:pt>
    <dgm:pt modelId="{C58F8831-5F25-4983-B4B1-67CF717D8D90}" cxnId="{DB70BEF2-D707-4BE2-9031-2D106B8E9044}" type="parTrans">
      <dgm:prSet/>
      <dgm:spPr/>
      <dgm:t>
        <a:bodyPr/>
        <a:lstStyle/>
        <a:p>
          <a:endParaRPr lang="en-US" sz="1800" b="1">
            <a:solidFill>
              <a:schemeClr val="tx1"/>
            </a:solidFill>
          </a:endParaRPr>
        </a:p>
      </dgm:t>
    </dgm:pt>
    <dgm:pt modelId="{6296B4B6-AECD-4C13-A592-296123019A44}" cxnId="{DB70BEF2-D707-4BE2-9031-2D106B8E9044}" type="sibTrans">
      <dgm:prSet custT="1"/>
      <dgm:spPr/>
      <dgm:t>
        <a:bodyPr/>
        <a:lstStyle/>
        <a:p>
          <a:endParaRPr lang="en-US" sz="1800" b="1">
            <a:solidFill>
              <a:schemeClr val="tx1"/>
            </a:solidFill>
          </a:endParaRPr>
        </a:p>
      </dgm:t>
    </dgm:pt>
    <dgm:pt modelId="{FC81D742-27B6-4CF6-B264-F163D5018481}">
      <dgm:prSet phldrT="[Text]" custT="1"/>
      <dgm:spPr>
        <a:solidFill>
          <a:schemeClr val="accent6">
            <a:lumMod val="40000"/>
            <a:lumOff val="60000"/>
          </a:schemeClr>
        </a:solidFill>
      </dgm:spPr>
      <dgm:t>
        <a:bodyPr/>
        <a:lstStyle/>
        <a:p>
          <a:r>
            <a:rPr lang="en-US" sz="1800" b="1" dirty="0">
              <a:solidFill>
                <a:schemeClr val="tx1"/>
              </a:solidFill>
            </a:rPr>
            <a:t>Competitive Advantage</a:t>
          </a:r>
        </a:p>
      </dgm:t>
    </dgm:pt>
    <dgm:pt modelId="{6B8FD7F5-CAA5-4027-BB37-2299372C4BE7}" cxnId="{55F34D4D-01F4-41E2-A5C5-9193C619E230}" type="parTrans">
      <dgm:prSet/>
      <dgm:spPr/>
      <dgm:t>
        <a:bodyPr/>
        <a:lstStyle/>
        <a:p>
          <a:endParaRPr lang="en-GB"/>
        </a:p>
      </dgm:t>
    </dgm:pt>
    <dgm:pt modelId="{108165FD-DF9D-4227-83CA-15C80F9D2894}" cxnId="{55F34D4D-01F4-41E2-A5C5-9193C619E230}" type="sibTrans">
      <dgm:prSet/>
      <dgm:spPr/>
      <dgm:t>
        <a:bodyPr/>
        <a:lstStyle/>
        <a:p>
          <a:endParaRPr lang="en-GB"/>
        </a:p>
      </dgm:t>
    </dgm:pt>
    <dgm:pt modelId="{37A4EB89-26D3-46E9-A9E7-E568421FD941}" type="pres">
      <dgm:prSet presAssocID="{3B69080A-5BF2-417F-8ECD-07CD3DEAD10E}" presName="cycle" presStyleCnt="0">
        <dgm:presLayoutVars>
          <dgm:dir/>
          <dgm:resizeHandles val="exact"/>
        </dgm:presLayoutVars>
      </dgm:prSet>
      <dgm:spPr/>
    </dgm:pt>
    <dgm:pt modelId="{8783C543-5158-4BC7-BA17-52627A2B8BDB}" type="pres">
      <dgm:prSet presAssocID="{A1D08998-458D-472A-84CC-43F8D5E94DB2}" presName="node" presStyleLbl="node1" presStyleIdx="0" presStyleCnt="7">
        <dgm:presLayoutVars>
          <dgm:bulletEnabled val="1"/>
        </dgm:presLayoutVars>
      </dgm:prSet>
      <dgm:spPr/>
    </dgm:pt>
    <dgm:pt modelId="{030C53B7-86F5-4BDE-B1C6-6EB4B00F0913}" type="pres">
      <dgm:prSet presAssocID="{8219FD3B-A309-4031-88A9-107E5C99A0A7}" presName="sibTrans" presStyleLbl="sibTrans2D1" presStyleIdx="0" presStyleCnt="7"/>
      <dgm:spPr/>
    </dgm:pt>
    <dgm:pt modelId="{4E21B0B8-7A90-4855-BEFD-4EA7F34D6239}" type="pres">
      <dgm:prSet presAssocID="{8219FD3B-A309-4031-88A9-107E5C99A0A7}" presName="connectorText" presStyleLbl="sibTrans2D1" presStyleIdx="0" presStyleCnt="7"/>
      <dgm:spPr/>
    </dgm:pt>
    <dgm:pt modelId="{AFE2AEBA-AC18-4DD7-9241-0EC9935559B8}" type="pres">
      <dgm:prSet presAssocID="{DEDA806D-D9B2-4DE9-93E9-75AAF7B565EE}" presName="node" presStyleLbl="node1" presStyleIdx="1" presStyleCnt="7">
        <dgm:presLayoutVars>
          <dgm:bulletEnabled val="1"/>
        </dgm:presLayoutVars>
      </dgm:prSet>
      <dgm:spPr/>
    </dgm:pt>
    <dgm:pt modelId="{47455B5F-953E-4F65-8917-328F9CAE0235}" type="pres">
      <dgm:prSet presAssocID="{7B1E8A1E-8FC0-4C1B-BCEC-3A90F3333059}" presName="sibTrans" presStyleLbl="sibTrans2D1" presStyleIdx="1" presStyleCnt="7"/>
      <dgm:spPr/>
    </dgm:pt>
    <dgm:pt modelId="{36EA0ACE-52D7-452B-8474-0ECA5DBE4614}" type="pres">
      <dgm:prSet presAssocID="{7B1E8A1E-8FC0-4C1B-BCEC-3A90F3333059}" presName="connectorText" presStyleLbl="sibTrans2D1" presStyleIdx="1" presStyleCnt="7"/>
      <dgm:spPr/>
    </dgm:pt>
    <dgm:pt modelId="{0DC01BFE-E9DC-4488-BDEF-8ED445732C1A}" type="pres">
      <dgm:prSet presAssocID="{37ABD45F-5B75-45CF-AFEB-B55373462C98}" presName="node" presStyleLbl="node1" presStyleIdx="2" presStyleCnt="7">
        <dgm:presLayoutVars>
          <dgm:bulletEnabled val="1"/>
        </dgm:presLayoutVars>
      </dgm:prSet>
      <dgm:spPr/>
    </dgm:pt>
    <dgm:pt modelId="{3B05B343-DA73-442D-8F49-F8DF8085D7EE}" type="pres">
      <dgm:prSet presAssocID="{C6CF26CF-D991-46E9-8FEE-E3BE7A3B596D}" presName="sibTrans" presStyleLbl="sibTrans2D1" presStyleIdx="2" presStyleCnt="7"/>
      <dgm:spPr/>
    </dgm:pt>
    <dgm:pt modelId="{69A5ACA9-FE4F-4B8B-9468-CD591B38DC4D}" type="pres">
      <dgm:prSet presAssocID="{C6CF26CF-D991-46E9-8FEE-E3BE7A3B596D}" presName="connectorText" presStyleLbl="sibTrans2D1" presStyleIdx="2" presStyleCnt="7"/>
      <dgm:spPr/>
    </dgm:pt>
    <dgm:pt modelId="{96B088E9-0F19-4451-8EB7-A6792CB94CEE}" type="pres">
      <dgm:prSet presAssocID="{7E0FFCBF-1F4A-41FA-AF75-F8831BBA33F5}" presName="node" presStyleLbl="node1" presStyleIdx="3" presStyleCnt="7">
        <dgm:presLayoutVars>
          <dgm:bulletEnabled val="1"/>
        </dgm:presLayoutVars>
      </dgm:prSet>
      <dgm:spPr/>
    </dgm:pt>
    <dgm:pt modelId="{17CB52D1-6215-4F88-BE8E-D5EE2039301B}" type="pres">
      <dgm:prSet presAssocID="{6296B4B6-AECD-4C13-A592-296123019A44}" presName="sibTrans" presStyleLbl="sibTrans2D1" presStyleIdx="3" presStyleCnt="7"/>
      <dgm:spPr/>
    </dgm:pt>
    <dgm:pt modelId="{3FF6E3CD-4755-4EF3-86AA-F602EA7789D2}" type="pres">
      <dgm:prSet presAssocID="{6296B4B6-AECD-4C13-A592-296123019A44}" presName="connectorText" presStyleLbl="sibTrans2D1" presStyleIdx="3" presStyleCnt="7"/>
      <dgm:spPr/>
    </dgm:pt>
    <dgm:pt modelId="{BA008574-FCCF-4D30-AB49-F6BF32EF5B1A}" type="pres">
      <dgm:prSet presAssocID="{63DADA1D-943C-45B0-9F30-DF8895EF48B1}" presName="node" presStyleLbl="node1" presStyleIdx="4" presStyleCnt="7">
        <dgm:presLayoutVars>
          <dgm:bulletEnabled val="1"/>
        </dgm:presLayoutVars>
      </dgm:prSet>
      <dgm:spPr/>
    </dgm:pt>
    <dgm:pt modelId="{2409F87F-E3FB-4439-99B5-89E1652BD77B}" type="pres">
      <dgm:prSet presAssocID="{32CD2191-74E2-4A35-B058-68235FF06D16}" presName="sibTrans" presStyleLbl="sibTrans2D1" presStyleIdx="4" presStyleCnt="7"/>
      <dgm:spPr/>
    </dgm:pt>
    <dgm:pt modelId="{C45FA831-5550-4C0B-81B9-90DDB860664A}" type="pres">
      <dgm:prSet presAssocID="{32CD2191-74E2-4A35-B058-68235FF06D16}" presName="connectorText" presStyleLbl="sibTrans2D1" presStyleIdx="4" presStyleCnt="7"/>
      <dgm:spPr/>
    </dgm:pt>
    <dgm:pt modelId="{4762CF24-0F72-4063-A9C3-ABCB747B7FCE}" type="pres">
      <dgm:prSet presAssocID="{D1C26613-B96C-4ABF-AA71-218F10088046}" presName="node" presStyleLbl="node1" presStyleIdx="5" presStyleCnt="7">
        <dgm:presLayoutVars>
          <dgm:bulletEnabled val="1"/>
        </dgm:presLayoutVars>
      </dgm:prSet>
      <dgm:spPr/>
    </dgm:pt>
    <dgm:pt modelId="{D60DD64E-CBC8-4BBB-B9F1-4D407B144CBB}" type="pres">
      <dgm:prSet presAssocID="{18712237-AC66-4B67-9B1B-AFEDEB97BC58}" presName="sibTrans" presStyleLbl="sibTrans2D1" presStyleIdx="5" presStyleCnt="7"/>
      <dgm:spPr/>
    </dgm:pt>
    <dgm:pt modelId="{C3D7F139-57B2-4F4B-A2FB-B7914D66AC3C}" type="pres">
      <dgm:prSet presAssocID="{18712237-AC66-4B67-9B1B-AFEDEB97BC58}" presName="connectorText" presStyleLbl="sibTrans2D1" presStyleIdx="5" presStyleCnt="7"/>
      <dgm:spPr/>
    </dgm:pt>
    <dgm:pt modelId="{B95A97CB-2C30-46DB-AA3E-84DE59C89390}" type="pres">
      <dgm:prSet presAssocID="{FC81D742-27B6-4CF6-B264-F163D5018481}" presName="node" presStyleLbl="node1" presStyleIdx="6" presStyleCnt="7">
        <dgm:presLayoutVars>
          <dgm:bulletEnabled val="1"/>
        </dgm:presLayoutVars>
      </dgm:prSet>
      <dgm:spPr/>
    </dgm:pt>
    <dgm:pt modelId="{73697F7C-0EDD-41B0-A708-7C8CE491C170}" type="pres">
      <dgm:prSet presAssocID="{108165FD-DF9D-4227-83CA-15C80F9D2894}" presName="sibTrans" presStyleLbl="sibTrans2D1" presStyleIdx="6" presStyleCnt="7"/>
      <dgm:spPr/>
    </dgm:pt>
    <dgm:pt modelId="{8C6795DE-05E2-455A-8AA2-11884FEEFF87}" type="pres">
      <dgm:prSet presAssocID="{108165FD-DF9D-4227-83CA-15C80F9D2894}" presName="connectorText" presStyleLbl="sibTrans2D1" presStyleIdx="6" presStyleCnt="7"/>
      <dgm:spPr/>
    </dgm:pt>
  </dgm:ptLst>
  <dgm:cxnLst>
    <dgm:cxn modelId="{6D494622-F714-4827-B06C-632E6400FB97}" type="presOf" srcId="{108165FD-DF9D-4227-83CA-15C80F9D2894}" destId="{8C6795DE-05E2-455A-8AA2-11884FEEFF87}" srcOrd="1" destOrd="0" presId="urn:microsoft.com/office/officeart/2005/8/layout/cycle2"/>
    <dgm:cxn modelId="{9F8BBA2E-9D28-4919-826C-B854D1070E33}" type="presOf" srcId="{FC81D742-27B6-4CF6-B264-F163D5018481}" destId="{B95A97CB-2C30-46DB-AA3E-84DE59C89390}" srcOrd="0" destOrd="0" presId="urn:microsoft.com/office/officeart/2005/8/layout/cycle2"/>
    <dgm:cxn modelId="{5071FF31-44D0-4278-8966-4D5A623E8E5A}" type="presOf" srcId="{18712237-AC66-4B67-9B1B-AFEDEB97BC58}" destId="{D60DD64E-CBC8-4BBB-B9F1-4D407B144CBB}" srcOrd="0" destOrd="0" presId="urn:microsoft.com/office/officeart/2005/8/layout/cycle2"/>
    <dgm:cxn modelId="{CCB64435-0789-4A73-83A6-E459F7497FA8}" type="presOf" srcId="{7E0FFCBF-1F4A-41FA-AF75-F8831BBA33F5}" destId="{96B088E9-0F19-4451-8EB7-A6792CB94CEE}" srcOrd="0" destOrd="0" presId="urn:microsoft.com/office/officeart/2005/8/layout/cycle2"/>
    <dgm:cxn modelId="{50356037-5CA7-4EC5-9194-BA85E7290E37}" type="presOf" srcId="{108165FD-DF9D-4227-83CA-15C80F9D2894}" destId="{73697F7C-0EDD-41B0-A708-7C8CE491C170}" srcOrd="0" destOrd="0" presId="urn:microsoft.com/office/officeart/2005/8/layout/cycle2"/>
    <dgm:cxn modelId="{FC32293F-304E-4280-B74F-D45C79E8BC71}" type="presOf" srcId="{18712237-AC66-4B67-9B1B-AFEDEB97BC58}" destId="{C3D7F139-57B2-4F4B-A2FB-B7914D66AC3C}" srcOrd="1" destOrd="0" presId="urn:microsoft.com/office/officeart/2005/8/layout/cycle2"/>
    <dgm:cxn modelId="{15B2385E-DF8C-41F6-B23F-ECB455840783}" type="presOf" srcId="{6296B4B6-AECD-4C13-A592-296123019A44}" destId="{17CB52D1-6215-4F88-BE8E-D5EE2039301B}" srcOrd="0" destOrd="0" presId="urn:microsoft.com/office/officeart/2005/8/layout/cycle2"/>
    <dgm:cxn modelId="{A22F0D68-1EAD-449C-B495-7587A9B7BBFF}" srcId="{3B69080A-5BF2-417F-8ECD-07CD3DEAD10E}" destId="{D1C26613-B96C-4ABF-AA71-218F10088046}" srcOrd="5" destOrd="0" parTransId="{0DD6AC41-7D77-49C8-828A-F5472B33525A}" sibTransId="{18712237-AC66-4B67-9B1B-AFEDEB97BC58}"/>
    <dgm:cxn modelId="{8F65266C-5432-405B-8857-C7B6A1B3C9E7}" srcId="{3B69080A-5BF2-417F-8ECD-07CD3DEAD10E}" destId="{DEDA806D-D9B2-4DE9-93E9-75AAF7B565EE}" srcOrd="1" destOrd="0" parTransId="{F4C5A757-08E6-4FDE-A035-ADB20894A614}" sibTransId="{7B1E8A1E-8FC0-4C1B-BCEC-3A90F3333059}"/>
    <dgm:cxn modelId="{55F34D4D-01F4-41E2-A5C5-9193C619E230}" srcId="{3B69080A-5BF2-417F-8ECD-07CD3DEAD10E}" destId="{FC81D742-27B6-4CF6-B264-F163D5018481}" srcOrd="6" destOrd="0" parTransId="{6B8FD7F5-CAA5-4027-BB37-2299372C4BE7}" sibTransId="{108165FD-DF9D-4227-83CA-15C80F9D2894}"/>
    <dgm:cxn modelId="{1F9C594E-DDDD-4EB0-B5D8-4932825C4D92}" type="presOf" srcId="{C6CF26CF-D991-46E9-8FEE-E3BE7A3B596D}" destId="{69A5ACA9-FE4F-4B8B-9468-CD591B38DC4D}" srcOrd="1" destOrd="0" presId="urn:microsoft.com/office/officeart/2005/8/layout/cycle2"/>
    <dgm:cxn modelId="{22DFD371-AFAD-4FFD-A538-8B2D141AD4C0}" type="presOf" srcId="{D1C26613-B96C-4ABF-AA71-218F10088046}" destId="{4762CF24-0F72-4063-A9C3-ABCB747B7FCE}" srcOrd="0" destOrd="0" presId="urn:microsoft.com/office/officeart/2005/8/layout/cycle2"/>
    <dgm:cxn modelId="{8061F152-F362-4C02-9C63-C9A593445394}" type="presOf" srcId="{A1D08998-458D-472A-84CC-43F8D5E94DB2}" destId="{8783C543-5158-4BC7-BA17-52627A2B8BDB}" srcOrd="0" destOrd="0" presId="urn:microsoft.com/office/officeart/2005/8/layout/cycle2"/>
    <dgm:cxn modelId="{CD20667E-882C-4AE5-85E6-A59EB00A99B9}" type="presOf" srcId="{32CD2191-74E2-4A35-B058-68235FF06D16}" destId="{C45FA831-5550-4C0B-81B9-90DDB860664A}" srcOrd="1" destOrd="0" presId="urn:microsoft.com/office/officeart/2005/8/layout/cycle2"/>
    <dgm:cxn modelId="{4E17B789-962C-4925-B171-5E832D9DE4FD}" type="presOf" srcId="{DEDA806D-D9B2-4DE9-93E9-75AAF7B565EE}" destId="{AFE2AEBA-AC18-4DD7-9241-0EC9935559B8}" srcOrd="0" destOrd="0" presId="urn:microsoft.com/office/officeart/2005/8/layout/cycle2"/>
    <dgm:cxn modelId="{56570E95-E0C6-4741-9212-0AB04B71476B}" type="presOf" srcId="{6296B4B6-AECD-4C13-A592-296123019A44}" destId="{3FF6E3CD-4755-4EF3-86AA-F602EA7789D2}" srcOrd="1" destOrd="0" presId="urn:microsoft.com/office/officeart/2005/8/layout/cycle2"/>
    <dgm:cxn modelId="{3FA36E95-23A9-42B5-96D4-BF4EB1973704}" type="presOf" srcId="{63DADA1D-943C-45B0-9F30-DF8895EF48B1}" destId="{BA008574-FCCF-4D30-AB49-F6BF32EF5B1A}" srcOrd="0" destOrd="0" presId="urn:microsoft.com/office/officeart/2005/8/layout/cycle2"/>
    <dgm:cxn modelId="{8F2ADAA7-12B1-48D2-99A1-FD46CB5CFD09}" type="presOf" srcId="{C6CF26CF-D991-46E9-8FEE-E3BE7A3B596D}" destId="{3B05B343-DA73-442D-8F49-F8DF8085D7EE}" srcOrd="0" destOrd="0" presId="urn:microsoft.com/office/officeart/2005/8/layout/cycle2"/>
    <dgm:cxn modelId="{E7C5A6AA-D3D4-4AA0-A8C0-5871CF467D33}" type="presOf" srcId="{7B1E8A1E-8FC0-4C1B-BCEC-3A90F3333059}" destId="{36EA0ACE-52D7-452B-8474-0ECA5DBE4614}" srcOrd="1" destOrd="0" presId="urn:microsoft.com/office/officeart/2005/8/layout/cycle2"/>
    <dgm:cxn modelId="{AB48B9AA-7748-4DE1-9716-F8064EF53C09}" srcId="{3B69080A-5BF2-417F-8ECD-07CD3DEAD10E}" destId="{63DADA1D-943C-45B0-9F30-DF8895EF48B1}" srcOrd="4" destOrd="0" parTransId="{213AB727-763A-43F2-B12B-2E8BFD51FEB2}" sibTransId="{32CD2191-74E2-4A35-B058-68235FF06D16}"/>
    <dgm:cxn modelId="{7BE544AB-DD82-4C04-85E8-32478E8BA353}" type="presOf" srcId="{37ABD45F-5B75-45CF-AFEB-B55373462C98}" destId="{0DC01BFE-E9DC-4488-BDEF-8ED445732C1A}" srcOrd="0" destOrd="0" presId="urn:microsoft.com/office/officeart/2005/8/layout/cycle2"/>
    <dgm:cxn modelId="{AEA514AE-E98C-4F56-AA37-0B25B5D4843C}" srcId="{3B69080A-5BF2-417F-8ECD-07CD3DEAD10E}" destId="{37ABD45F-5B75-45CF-AFEB-B55373462C98}" srcOrd="2" destOrd="0" parTransId="{17C29FC1-E157-41B6-88AD-5D3FE2724E1E}" sibTransId="{C6CF26CF-D991-46E9-8FEE-E3BE7A3B596D}"/>
    <dgm:cxn modelId="{14CB46B3-47A9-42C1-9B9E-BDE5600AC4E2}" srcId="{3B69080A-5BF2-417F-8ECD-07CD3DEAD10E}" destId="{A1D08998-458D-472A-84CC-43F8D5E94DB2}" srcOrd="0" destOrd="0" parTransId="{BAE111D6-EF5C-469C-90DF-C36A6D7A99B2}" sibTransId="{8219FD3B-A309-4031-88A9-107E5C99A0A7}"/>
    <dgm:cxn modelId="{171FDFD0-DC59-4D74-B32C-4D318B7FB377}" type="presOf" srcId="{8219FD3B-A309-4031-88A9-107E5C99A0A7}" destId="{4E21B0B8-7A90-4855-BEFD-4EA7F34D6239}" srcOrd="1" destOrd="0" presId="urn:microsoft.com/office/officeart/2005/8/layout/cycle2"/>
    <dgm:cxn modelId="{DE5063D2-B99C-4C25-B3D2-DBD50AAB1033}" type="presOf" srcId="{32CD2191-74E2-4A35-B058-68235FF06D16}" destId="{2409F87F-E3FB-4439-99B5-89E1652BD77B}" srcOrd="0" destOrd="0" presId="urn:microsoft.com/office/officeart/2005/8/layout/cycle2"/>
    <dgm:cxn modelId="{84594BD6-3B01-42FE-9A67-44CC681F00CE}" type="presOf" srcId="{8219FD3B-A309-4031-88A9-107E5C99A0A7}" destId="{030C53B7-86F5-4BDE-B1C6-6EB4B00F0913}" srcOrd="0" destOrd="0" presId="urn:microsoft.com/office/officeart/2005/8/layout/cycle2"/>
    <dgm:cxn modelId="{E40E70DA-D570-46F0-B222-2454F80DACFA}" type="presOf" srcId="{3B69080A-5BF2-417F-8ECD-07CD3DEAD10E}" destId="{37A4EB89-26D3-46E9-A9E7-E568421FD941}" srcOrd="0" destOrd="0" presId="urn:microsoft.com/office/officeart/2005/8/layout/cycle2"/>
    <dgm:cxn modelId="{DB70BEF2-D707-4BE2-9031-2D106B8E9044}" srcId="{3B69080A-5BF2-417F-8ECD-07CD3DEAD10E}" destId="{7E0FFCBF-1F4A-41FA-AF75-F8831BBA33F5}" srcOrd="3" destOrd="0" parTransId="{C58F8831-5F25-4983-B4B1-67CF717D8D90}" sibTransId="{6296B4B6-AECD-4C13-A592-296123019A44}"/>
    <dgm:cxn modelId="{8F9700F7-5EEA-4CD6-8673-065AA3CB3E0C}" type="presOf" srcId="{7B1E8A1E-8FC0-4C1B-BCEC-3A90F3333059}" destId="{47455B5F-953E-4F65-8917-328F9CAE0235}" srcOrd="0" destOrd="0" presId="urn:microsoft.com/office/officeart/2005/8/layout/cycle2"/>
    <dgm:cxn modelId="{B38E5417-1403-4C0E-971A-104C1684FB75}" type="presParOf" srcId="{37A4EB89-26D3-46E9-A9E7-E568421FD941}" destId="{8783C543-5158-4BC7-BA17-52627A2B8BDB}" srcOrd="0" destOrd="0" presId="urn:microsoft.com/office/officeart/2005/8/layout/cycle2"/>
    <dgm:cxn modelId="{11AE4AEF-D635-4FFC-A3F4-1865461C7A82}" type="presParOf" srcId="{37A4EB89-26D3-46E9-A9E7-E568421FD941}" destId="{030C53B7-86F5-4BDE-B1C6-6EB4B00F0913}" srcOrd="1" destOrd="0" presId="urn:microsoft.com/office/officeart/2005/8/layout/cycle2"/>
    <dgm:cxn modelId="{C0A1721E-F32C-431C-9A55-188BDEA01005}" type="presParOf" srcId="{030C53B7-86F5-4BDE-B1C6-6EB4B00F0913}" destId="{4E21B0B8-7A90-4855-BEFD-4EA7F34D6239}" srcOrd="0" destOrd="0" presId="urn:microsoft.com/office/officeart/2005/8/layout/cycle2"/>
    <dgm:cxn modelId="{91DF0E31-9F65-4D32-9205-AC2CA15166CD}" type="presParOf" srcId="{37A4EB89-26D3-46E9-A9E7-E568421FD941}" destId="{AFE2AEBA-AC18-4DD7-9241-0EC9935559B8}" srcOrd="2" destOrd="0" presId="urn:microsoft.com/office/officeart/2005/8/layout/cycle2"/>
    <dgm:cxn modelId="{2C1BF20F-A0DA-498A-8260-CE84381D7177}" type="presParOf" srcId="{37A4EB89-26D3-46E9-A9E7-E568421FD941}" destId="{47455B5F-953E-4F65-8917-328F9CAE0235}" srcOrd="3" destOrd="0" presId="urn:microsoft.com/office/officeart/2005/8/layout/cycle2"/>
    <dgm:cxn modelId="{13BD6A7C-34BF-4DB1-AA39-38D340BE05B9}" type="presParOf" srcId="{47455B5F-953E-4F65-8917-328F9CAE0235}" destId="{36EA0ACE-52D7-452B-8474-0ECA5DBE4614}" srcOrd="0" destOrd="0" presId="urn:microsoft.com/office/officeart/2005/8/layout/cycle2"/>
    <dgm:cxn modelId="{510E8DCD-0720-4250-BA71-DCC1BD17C8AA}" type="presParOf" srcId="{37A4EB89-26D3-46E9-A9E7-E568421FD941}" destId="{0DC01BFE-E9DC-4488-BDEF-8ED445732C1A}" srcOrd="4" destOrd="0" presId="urn:microsoft.com/office/officeart/2005/8/layout/cycle2"/>
    <dgm:cxn modelId="{68D1BE9E-FC17-4CAC-857D-446453E2FEE5}" type="presParOf" srcId="{37A4EB89-26D3-46E9-A9E7-E568421FD941}" destId="{3B05B343-DA73-442D-8F49-F8DF8085D7EE}" srcOrd="5" destOrd="0" presId="urn:microsoft.com/office/officeart/2005/8/layout/cycle2"/>
    <dgm:cxn modelId="{C3D471A5-239D-4EBA-B55F-4CBA6F70E85B}" type="presParOf" srcId="{3B05B343-DA73-442D-8F49-F8DF8085D7EE}" destId="{69A5ACA9-FE4F-4B8B-9468-CD591B38DC4D}" srcOrd="0" destOrd="0" presId="urn:microsoft.com/office/officeart/2005/8/layout/cycle2"/>
    <dgm:cxn modelId="{72E67913-80BE-4F25-914E-55B5AB2C762D}" type="presParOf" srcId="{37A4EB89-26D3-46E9-A9E7-E568421FD941}" destId="{96B088E9-0F19-4451-8EB7-A6792CB94CEE}" srcOrd="6" destOrd="0" presId="urn:microsoft.com/office/officeart/2005/8/layout/cycle2"/>
    <dgm:cxn modelId="{ECE916EA-5672-418A-89CE-38CD4E6E4AC9}" type="presParOf" srcId="{37A4EB89-26D3-46E9-A9E7-E568421FD941}" destId="{17CB52D1-6215-4F88-BE8E-D5EE2039301B}" srcOrd="7" destOrd="0" presId="urn:microsoft.com/office/officeart/2005/8/layout/cycle2"/>
    <dgm:cxn modelId="{61CE981C-1E1A-456C-B36D-DCBECF1DBD2F}" type="presParOf" srcId="{17CB52D1-6215-4F88-BE8E-D5EE2039301B}" destId="{3FF6E3CD-4755-4EF3-86AA-F602EA7789D2}" srcOrd="0" destOrd="0" presId="urn:microsoft.com/office/officeart/2005/8/layout/cycle2"/>
    <dgm:cxn modelId="{5B6DEA83-B17A-4BDE-8BB8-865390B52127}" type="presParOf" srcId="{37A4EB89-26D3-46E9-A9E7-E568421FD941}" destId="{BA008574-FCCF-4D30-AB49-F6BF32EF5B1A}" srcOrd="8" destOrd="0" presId="urn:microsoft.com/office/officeart/2005/8/layout/cycle2"/>
    <dgm:cxn modelId="{CB53A772-6F25-4749-826C-FBB1655FFE02}" type="presParOf" srcId="{37A4EB89-26D3-46E9-A9E7-E568421FD941}" destId="{2409F87F-E3FB-4439-99B5-89E1652BD77B}" srcOrd="9" destOrd="0" presId="urn:microsoft.com/office/officeart/2005/8/layout/cycle2"/>
    <dgm:cxn modelId="{0C75C489-02A9-4F5D-A8D6-8A9A4ACA179D}" type="presParOf" srcId="{2409F87F-E3FB-4439-99B5-89E1652BD77B}" destId="{C45FA831-5550-4C0B-81B9-90DDB860664A}" srcOrd="0" destOrd="0" presId="urn:microsoft.com/office/officeart/2005/8/layout/cycle2"/>
    <dgm:cxn modelId="{0973F131-544E-428C-AE43-68D996CB5805}" type="presParOf" srcId="{37A4EB89-26D3-46E9-A9E7-E568421FD941}" destId="{4762CF24-0F72-4063-A9C3-ABCB747B7FCE}" srcOrd="10" destOrd="0" presId="urn:microsoft.com/office/officeart/2005/8/layout/cycle2"/>
    <dgm:cxn modelId="{EC9CF2FB-C95A-4E43-A899-B8CA23C2C77F}" type="presParOf" srcId="{37A4EB89-26D3-46E9-A9E7-E568421FD941}" destId="{D60DD64E-CBC8-4BBB-B9F1-4D407B144CBB}" srcOrd="11" destOrd="0" presId="urn:microsoft.com/office/officeart/2005/8/layout/cycle2"/>
    <dgm:cxn modelId="{FE8768E3-802A-48D2-B0C9-D51E5FA150BC}" type="presParOf" srcId="{D60DD64E-CBC8-4BBB-B9F1-4D407B144CBB}" destId="{C3D7F139-57B2-4F4B-A2FB-B7914D66AC3C}" srcOrd="0" destOrd="0" presId="urn:microsoft.com/office/officeart/2005/8/layout/cycle2"/>
    <dgm:cxn modelId="{6ADC4620-966F-47D6-8D12-CEFD30E2FC4C}" type="presParOf" srcId="{37A4EB89-26D3-46E9-A9E7-E568421FD941}" destId="{B95A97CB-2C30-46DB-AA3E-84DE59C89390}" srcOrd="12" destOrd="0" presId="urn:microsoft.com/office/officeart/2005/8/layout/cycle2"/>
    <dgm:cxn modelId="{0ECC00B7-1E59-465C-AFAE-6FD2EA665ED7}" type="presParOf" srcId="{37A4EB89-26D3-46E9-A9E7-E568421FD941}" destId="{73697F7C-0EDD-41B0-A708-7C8CE491C170}" srcOrd="13" destOrd="0" presId="urn:microsoft.com/office/officeart/2005/8/layout/cycle2"/>
    <dgm:cxn modelId="{A975474C-3ED7-4D7B-9305-CD5B5F96162B}" type="presParOf" srcId="{73697F7C-0EDD-41B0-A708-7C8CE491C170}" destId="{8C6795DE-05E2-455A-8AA2-11884FEEFF87}" srcOrd="0" destOrd="0" presId="urn:microsoft.com/office/officeart/2005/8/layout/cycle2"/>
  </dgm:cxnLst>
  <dgm:bg>
    <a:noFill/>
  </dgm:bg>
  <dgm:whole/>
  <dgm:extLst>
    <a:ext uri="http://schemas.microsoft.com/office/drawing/2008/diagram">
      <dsp:dataModelExt xmlns:dsp="http://schemas.microsoft.com/office/drawing/2008/diagram" relId="rId5"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组合 1"/>
      <dsp:cNvGrpSpPr/>
    </dsp:nvGrpSpPr>
    <dsp:grpSpPr>
      <a:xfrm>
        <a:off x="0" y="0"/>
        <a:ext cx="13904357" cy="8058963"/>
        <a:chOff x="0" y="0"/>
        <a:chExt cx="13904357" cy="8058963"/>
      </a:xfrm>
    </dsp:grpSpPr>
    <dsp:sp modelId="{3C582624-526C-46CE-AC3B-9B99D5A28DC7}">
      <dsp:nvSpPr>
        <dsp:cNvPr id="4" name="矩形 3"/>
        <dsp:cNvSpPr/>
      </dsp:nvSpPr>
      <dsp:spPr bwMode="white">
        <a:xfrm rot="5399999">
          <a:off x="1282627" y="1276329"/>
          <a:ext cx="2156780" cy="424156"/>
        </a:xfrm>
        <a:prstGeom prst="rect">
          <a:avLst/>
        </a:prstGeom>
      </dsp:spPr>
      <dsp:style>
        <a:lnRef idx="0">
          <a:schemeClr val="accent5">
            <a:tint val="60000"/>
          </a:schemeClr>
        </a:lnRef>
        <a:fillRef idx="1">
          <a:schemeClr val="accent5">
            <a:tint val="60000"/>
          </a:schemeClr>
        </a:fillRef>
        <a:effectRef idx="0">
          <a:scrgbClr r="0" g="0" b="0"/>
        </a:effectRef>
        <a:fontRef idx="minor">
          <a:schemeClr val="lt1"/>
        </a:fontRef>
      </dsp:style>
      <dsp:txXfrm rot="5399999">
        <a:off x="1282627" y="1276329"/>
        <a:ext cx="2156780" cy="424156"/>
      </dsp:txXfrm>
    </dsp:sp>
    <dsp:sp modelId="{0A74AF3C-65DD-43BD-A443-A6C0FEEB644D}">
      <dsp:nvSpPr>
        <dsp:cNvPr id="3" name="圆角矩形 2"/>
        <dsp:cNvSpPr/>
      </dsp:nvSpPr>
      <dsp:spPr bwMode="white">
        <a:xfrm>
          <a:off x="1777476" y="0"/>
          <a:ext cx="2827706" cy="1696624"/>
        </a:xfrm>
        <a:prstGeom prst="roundRect">
          <a:avLst>
            <a:gd name="adj" fmla="val 10000"/>
          </a:avLst>
        </a:prstGeom>
      </dsp:spPr>
      <dsp:style>
        <a:lnRef idx="2">
          <a:schemeClr val="lt1"/>
        </a:lnRef>
        <a:fillRef idx="1">
          <a:schemeClr val="accent5"/>
        </a:fillRef>
        <a:effectRef idx="0">
          <a:scrgbClr r="0" g="0" b="0"/>
        </a:effectRef>
        <a:fontRef idx="minor">
          <a:schemeClr val="lt1"/>
        </a:fontRef>
      </dsp:style>
      <dsp:txBody>
        <a:bodyPr lIns="72390" tIns="72390" rIns="72390" bIns="72390" anchor="ctr"/>
        <a:lstStyle>
          <a:lvl1pPr algn="ctr">
            <a:defRPr sz="1900"/>
          </a:lvl1pPr>
          <a:lvl2pPr marL="114300" indent="-114300" algn="ctr">
            <a:defRPr sz="1400"/>
          </a:lvl2pPr>
          <a:lvl3pPr marL="228600" indent="-114300" algn="ctr">
            <a:defRPr sz="1400"/>
          </a:lvl3pPr>
          <a:lvl4pPr marL="342900" indent="-114300" algn="ctr">
            <a:defRPr sz="1400"/>
          </a:lvl4pPr>
          <a:lvl5pPr marL="457200" indent="-114300" algn="ctr">
            <a:defRPr sz="1400"/>
          </a:lvl5pPr>
          <a:lvl6pPr marL="571500" indent="-114300" algn="ctr">
            <a:defRPr sz="1400"/>
          </a:lvl6pPr>
          <a:lvl7pPr marL="685800" indent="-114300" algn="ctr">
            <a:defRPr sz="1400"/>
          </a:lvl7pPr>
          <a:lvl8pPr marL="800100" indent="-114300" algn="ctr">
            <a:defRPr sz="1400"/>
          </a:lvl8pPr>
          <a:lvl9pPr marL="914400" indent="-114300" algn="ctr">
            <a:defRPr sz="1400"/>
          </a:lvl9pPr>
        </a:lstStyle>
        <a:p>
          <a:pPr lvl="0">
            <a:lnSpc>
              <a:spcPct val="100000"/>
            </a:lnSpc>
            <a:spcBef>
              <a:spcPct val="0"/>
            </a:spcBef>
            <a:spcAft>
              <a:spcPct val="35000"/>
            </a:spcAft>
          </a:pPr>
          <a:r>
            <a:rPr lang="en-GB" b="1" dirty="0"/>
            <a:t>1. How and Why Do Businesses Grow?</a:t>
          </a:r>
        </a:p>
      </dsp:txBody>
      <dsp:txXfrm>
        <a:off x="1777476" y="0"/>
        <a:ext cx="2827706" cy="1696624"/>
      </dsp:txXfrm>
    </dsp:sp>
    <dsp:sp modelId="{7487E116-A392-4BD7-8FA1-0F9E3EA028B4}">
      <dsp:nvSpPr>
        <dsp:cNvPr id="6" name="矩形 5"/>
        <dsp:cNvSpPr/>
      </dsp:nvSpPr>
      <dsp:spPr bwMode="white">
        <a:xfrm rot="5399999">
          <a:off x="1282627" y="3397109"/>
          <a:ext cx="2156780" cy="424156"/>
        </a:xfrm>
        <a:prstGeom prst="rect">
          <a:avLst/>
        </a:prstGeom>
      </dsp:spPr>
      <dsp:style>
        <a:lnRef idx="0">
          <a:schemeClr val="accent5">
            <a:tint val="60000"/>
          </a:schemeClr>
        </a:lnRef>
        <a:fillRef idx="1">
          <a:schemeClr val="accent5">
            <a:tint val="60000"/>
          </a:schemeClr>
        </a:fillRef>
        <a:effectRef idx="0">
          <a:scrgbClr r="0" g="0" b="0"/>
        </a:effectRef>
        <a:fontRef idx="minor">
          <a:schemeClr val="lt1"/>
        </a:fontRef>
      </dsp:style>
      <dsp:txXfrm rot="5399999">
        <a:off x="1282627" y="3397109"/>
        <a:ext cx="2156780" cy="424156"/>
      </dsp:txXfrm>
    </dsp:sp>
    <dsp:sp modelId="{0E660B05-045D-4A05-ABEC-84A3C78E1A4B}">
      <dsp:nvSpPr>
        <dsp:cNvPr id="5" name="圆角矩形 4"/>
        <dsp:cNvSpPr/>
      </dsp:nvSpPr>
      <dsp:spPr bwMode="white">
        <a:xfrm>
          <a:off x="1777476" y="2120780"/>
          <a:ext cx="2827706" cy="1696624"/>
        </a:xfrm>
        <a:prstGeom prst="roundRect">
          <a:avLst>
            <a:gd name="adj" fmla="val 10000"/>
          </a:avLst>
        </a:prstGeom>
        <a:solidFill>
          <a:schemeClr val="accent5"/>
        </a:solidFill>
      </dsp:spPr>
      <dsp:style>
        <a:lnRef idx="2">
          <a:schemeClr val="lt1"/>
        </a:lnRef>
        <a:fillRef idx="1">
          <a:schemeClr val="accent5"/>
        </a:fillRef>
        <a:effectRef idx="0">
          <a:scrgbClr r="0" g="0" b="0"/>
        </a:effectRef>
        <a:fontRef idx="minor">
          <a:schemeClr val="lt1"/>
        </a:fontRef>
      </dsp:style>
      <dsp:txBody>
        <a:bodyPr lIns="72390" tIns="72390" rIns="72390" bIns="72390" anchor="ctr"/>
        <a:lstStyle>
          <a:lvl1pPr algn="ctr">
            <a:defRPr sz="1900"/>
          </a:lvl1pPr>
          <a:lvl2pPr marL="114300" indent="-114300" algn="ctr">
            <a:defRPr sz="1400"/>
          </a:lvl2pPr>
          <a:lvl3pPr marL="228600" indent="-114300" algn="ctr">
            <a:defRPr sz="1400"/>
          </a:lvl3pPr>
          <a:lvl4pPr marL="342900" indent="-114300" algn="ctr">
            <a:defRPr sz="1400"/>
          </a:lvl4pPr>
          <a:lvl5pPr marL="457200" indent="-114300" algn="ctr">
            <a:defRPr sz="1400"/>
          </a:lvl5pPr>
          <a:lvl6pPr marL="571500" indent="-114300" algn="ctr">
            <a:defRPr sz="1400"/>
          </a:lvl6pPr>
          <a:lvl7pPr marL="685800" indent="-114300" algn="ctr">
            <a:defRPr sz="1400"/>
          </a:lvl7pPr>
          <a:lvl8pPr marL="800100" indent="-114300" algn="ctr">
            <a:defRPr sz="1400"/>
          </a:lvl8pPr>
          <a:lvl9pPr marL="914400" indent="-114300" algn="ctr">
            <a:defRPr sz="1400"/>
          </a:lvl9pPr>
        </a:lstStyle>
        <a:p>
          <a:pPr lvl="0">
            <a:lnSpc>
              <a:spcPct val="100000"/>
            </a:lnSpc>
            <a:spcBef>
              <a:spcPct val="0"/>
            </a:spcBef>
            <a:spcAft>
              <a:spcPct val="35000"/>
            </a:spcAft>
          </a:pPr>
          <a:r>
            <a:rPr lang="en-GB" b="1" dirty="0">
              <a:solidFill>
                <a:schemeClr val="bg1"/>
              </a:solidFill>
            </a:rPr>
            <a:t>2. How Do We Diagnose Company Strategy?</a:t>
          </a:r>
        </a:p>
      </dsp:txBody>
      <dsp:txXfrm>
        <a:off x="1777476" y="2120780"/>
        <a:ext cx="2827706" cy="1696624"/>
      </dsp:txXfrm>
    </dsp:sp>
    <dsp:sp modelId="{607A8CAF-B884-4843-A17E-5E06BD312E3D}">
      <dsp:nvSpPr>
        <dsp:cNvPr id="8" name="矩形 7"/>
        <dsp:cNvSpPr/>
      </dsp:nvSpPr>
      <dsp:spPr bwMode="white">
        <a:xfrm rot="5399999">
          <a:off x="1282627" y="5517889"/>
          <a:ext cx="2156780" cy="424156"/>
        </a:xfrm>
        <a:prstGeom prst="rect">
          <a:avLst/>
        </a:prstGeom>
      </dsp:spPr>
      <dsp:style>
        <a:lnRef idx="0">
          <a:schemeClr val="accent5">
            <a:tint val="60000"/>
          </a:schemeClr>
        </a:lnRef>
        <a:fillRef idx="1">
          <a:schemeClr val="accent5">
            <a:tint val="60000"/>
          </a:schemeClr>
        </a:fillRef>
        <a:effectRef idx="0">
          <a:scrgbClr r="0" g="0" b="0"/>
        </a:effectRef>
        <a:fontRef idx="minor">
          <a:schemeClr val="lt1"/>
        </a:fontRef>
      </dsp:style>
      <dsp:txXfrm rot="5399999">
        <a:off x="1282627" y="5517889"/>
        <a:ext cx="2156780" cy="424156"/>
      </dsp:txXfrm>
    </dsp:sp>
    <dsp:sp modelId="{FB1D95AC-3323-465F-A53E-517124105906}">
      <dsp:nvSpPr>
        <dsp:cNvPr id="7" name="圆角矩形 6"/>
        <dsp:cNvSpPr/>
      </dsp:nvSpPr>
      <dsp:spPr bwMode="white">
        <a:xfrm>
          <a:off x="1777476" y="4241560"/>
          <a:ext cx="2827706" cy="1696624"/>
        </a:xfrm>
        <a:prstGeom prst="roundRect">
          <a:avLst>
            <a:gd name="adj" fmla="val 10000"/>
          </a:avLst>
        </a:prstGeom>
        <a:solidFill>
          <a:schemeClr val="accent5"/>
        </a:solidFill>
      </dsp:spPr>
      <dsp:style>
        <a:lnRef idx="2">
          <a:schemeClr val="lt1"/>
        </a:lnRef>
        <a:fillRef idx="1">
          <a:schemeClr val="accent5"/>
        </a:fillRef>
        <a:effectRef idx="0">
          <a:scrgbClr r="0" g="0" b="0"/>
        </a:effectRef>
        <a:fontRef idx="minor">
          <a:schemeClr val="lt1"/>
        </a:fontRef>
      </dsp:style>
      <dsp:txBody>
        <a:bodyPr lIns="72390" tIns="72390" rIns="72390" bIns="72390" anchor="ctr"/>
        <a:lstStyle>
          <a:lvl1pPr algn="ctr">
            <a:defRPr sz="1900"/>
          </a:lvl1pPr>
          <a:lvl2pPr marL="114300" indent="-114300" algn="ctr">
            <a:defRPr sz="1400"/>
          </a:lvl2pPr>
          <a:lvl3pPr marL="228600" indent="-114300" algn="ctr">
            <a:defRPr sz="1400"/>
          </a:lvl3pPr>
          <a:lvl4pPr marL="342900" indent="-114300" algn="ctr">
            <a:defRPr sz="1400"/>
          </a:lvl4pPr>
          <a:lvl5pPr marL="457200" indent="-114300" algn="ctr">
            <a:defRPr sz="1400"/>
          </a:lvl5pPr>
          <a:lvl6pPr marL="571500" indent="-114300" algn="ctr">
            <a:defRPr sz="1400"/>
          </a:lvl6pPr>
          <a:lvl7pPr marL="685800" indent="-114300" algn="ctr">
            <a:defRPr sz="1400"/>
          </a:lvl7pPr>
          <a:lvl8pPr marL="800100" indent="-114300" algn="ctr">
            <a:defRPr sz="1400"/>
          </a:lvl8pPr>
          <a:lvl9pPr marL="914400" indent="-114300" algn="ctr">
            <a:defRPr sz="1400"/>
          </a:lvl9pPr>
        </a:lstStyle>
        <a:p>
          <a:pPr lvl="0">
            <a:lnSpc>
              <a:spcPct val="100000"/>
            </a:lnSpc>
            <a:spcBef>
              <a:spcPct val="0"/>
            </a:spcBef>
            <a:spcAft>
              <a:spcPct val="35000"/>
            </a:spcAft>
          </a:pPr>
          <a:r>
            <a:rPr lang="en-GB" b="1" dirty="0">
              <a:solidFill>
                <a:schemeClr val="bg1"/>
              </a:solidFill>
            </a:rPr>
            <a:t>3. How Does A Company Create Competitive Advantage?</a:t>
          </a:r>
        </a:p>
      </dsp:txBody>
      <dsp:txXfrm>
        <a:off x="1777476" y="4241560"/>
        <a:ext cx="2827706" cy="1696624"/>
      </dsp:txXfrm>
    </dsp:sp>
    <dsp:sp modelId="{C85E1348-43E6-4F06-B048-3CDACA7910BB}">
      <dsp:nvSpPr>
        <dsp:cNvPr id="10" name="矩形 9"/>
        <dsp:cNvSpPr/>
      </dsp:nvSpPr>
      <dsp:spPr bwMode="white">
        <a:xfrm rot="32906">
          <a:off x="2360931" y="6578279"/>
          <a:ext cx="3761022" cy="424156"/>
        </a:xfrm>
        <a:prstGeom prst="rect">
          <a:avLst/>
        </a:prstGeom>
      </dsp:spPr>
      <dsp:style>
        <a:lnRef idx="0">
          <a:schemeClr val="accent5">
            <a:tint val="60000"/>
          </a:schemeClr>
        </a:lnRef>
        <a:fillRef idx="1">
          <a:schemeClr val="accent5">
            <a:tint val="60000"/>
          </a:schemeClr>
        </a:fillRef>
        <a:effectRef idx="0">
          <a:scrgbClr r="0" g="0" b="0"/>
        </a:effectRef>
        <a:fontRef idx="minor">
          <a:schemeClr val="lt1"/>
        </a:fontRef>
      </dsp:style>
      <dsp:txXfrm rot="32906">
        <a:off x="2360931" y="6578279"/>
        <a:ext cx="3761022" cy="424156"/>
      </dsp:txXfrm>
    </dsp:sp>
    <dsp:sp modelId="{2B2D1636-EC67-4E50-8B39-98260FA19E2B}">
      <dsp:nvSpPr>
        <dsp:cNvPr id="9" name="圆角矩形 8"/>
        <dsp:cNvSpPr/>
      </dsp:nvSpPr>
      <dsp:spPr bwMode="white">
        <a:xfrm>
          <a:off x="1777476" y="6362340"/>
          <a:ext cx="2827706" cy="1696624"/>
        </a:xfrm>
        <a:prstGeom prst="roundRect">
          <a:avLst>
            <a:gd name="adj" fmla="val 10000"/>
          </a:avLst>
        </a:prstGeom>
        <a:solidFill>
          <a:srgbClr val="FFFF00"/>
        </a:solidFill>
      </dsp:spPr>
      <dsp:style>
        <a:lnRef idx="2">
          <a:schemeClr val="lt1"/>
        </a:lnRef>
        <a:fillRef idx="1">
          <a:schemeClr val="accent5"/>
        </a:fillRef>
        <a:effectRef idx="0">
          <a:scrgbClr r="0" g="0" b="0"/>
        </a:effectRef>
        <a:fontRef idx="minor">
          <a:schemeClr val="lt1"/>
        </a:fontRef>
      </dsp:style>
      <dsp:txBody>
        <a:bodyPr lIns="72390" tIns="72390" rIns="72390" bIns="72390" anchor="ctr"/>
        <a:lstStyle>
          <a:lvl1pPr algn="ctr">
            <a:defRPr sz="1900"/>
          </a:lvl1pPr>
          <a:lvl2pPr marL="114300" indent="-114300" algn="ctr">
            <a:defRPr sz="1400"/>
          </a:lvl2pPr>
          <a:lvl3pPr marL="228600" indent="-114300" algn="ctr">
            <a:defRPr sz="1400"/>
          </a:lvl3pPr>
          <a:lvl4pPr marL="342900" indent="-114300" algn="ctr">
            <a:defRPr sz="1400"/>
          </a:lvl4pPr>
          <a:lvl5pPr marL="457200" indent="-114300" algn="ctr">
            <a:defRPr sz="1400"/>
          </a:lvl5pPr>
          <a:lvl6pPr marL="571500" indent="-114300" algn="ctr">
            <a:defRPr sz="1400"/>
          </a:lvl6pPr>
          <a:lvl7pPr marL="685800" indent="-114300" algn="ctr">
            <a:defRPr sz="1400"/>
          </a:lvl7pPr>
          <a:lvl8pPr marL="800100" indent="-114300" algn="ctr">
            <a:defRPr sz="1400"/>
          </a:lvl8pPr>
          <a:lvl9pPr marL="914400" indent="-114300" algn="ctr">
            <a:defRPr sz="1400"/>
          </a:lvl9pPr>
        </a:lstStyle>
        <a:p>
          <a:pPr lvl="0">
            <a:lnSpc>
              <a:spcPct val="100000"/>
            </a:lnSpc>
            <a:spcBef>
              <a:spcPct val="0"/>
            </a:spcBef>
            <a:spcAft>
              <a:spcPct val="35000"/>
            </a:spcAft>
          </a:pPr>
          <a:r>
            <a:rPr lang="en-GB" b="1" dirty="0">
              <a:solidFill>
                <a:schemeClr val="tx1"/>
              </a:solidFill>
            </a:rPr>
            <a:t>4. Why Are Some Industries More Profitable Than Others?</a:t>
          </a:r>
        </a:p>
      </dsp:txBody>
      <dsp:txXfrm>
        <a:off x="1777476" y="6362340"/>
        <a:ext cx="2827706" cy="1696624"/>
      </dsp:txXfrm>
    </dsp:sp>
    <dsp:sp modelId="{74FCCB83-674D-465B-9E19-0D1D82A053F9}">
      <dsp:nvSpPr>
        <dsp:cNvPr id="12" name="矩形 11"/>
        <dsp:cNvSpPr/>
      </dsp:nvSpPr>
      <dsp:spPr bwMode="white">
        <a:xfrm rot="-5399999">
          <a:off x="5079477" y="5517889"/>
          <a:ext cx="2084780" cy="424156"/>
        </a:xfrm>
        <a:prstGeom prst="rect">
          <a:avLst/>
        </a:prstGeom>
      </dsp:spPr>
      <dsp:style>
        <a:lnRef idx="0">
          <a:schemeClr val="accent5">
            <a:tint val="60000"/>
          </a:schemeClr>
        </a:lnRef>
        <a:fillRef idx="1">
          <a:schemeClr val="accent5">
            <a:tint val="60000"/>
          </a:schemeClr>
        </a:fillRef>
        <a:effectRef idx="0">
          <a:scrgbClr r="0" g="0" b="0"/>
        </a:effectRef>
        <a:fontRef idx="minor">
          <a:schemeClr val="lt1"/>
        </a:fontRef>
      </dsp:style>
      <dsp:txXfrm rot="-5399999">
        <a:off x="5079477" y="5517889"/>
        <a:ext cx="2084780" cy="424156"/>
      </dsp:txXfrm>
    </dsp:sp>
    <dsp:sp modelId="{A8323359-E65B-41A7-B672-5458C234227A}">
      <dsp:nvSpPr>
        <dsp:cNvPr id="11" name="圆角矩形 10"/>
        <dsp:cNvSpPr/>
      </dsp:nvSpPr>
      <dsp:spPr bwMode="white">
        <a:xfrm>
          <a:off x="5538325" y="6362340"/>
          <a:ext cx="2827706" cy="1696624"/>
        </a:xfrm>
        <a:prstGeom prst="roundRect">
          <a:avLst>
            <a:gd name="adj" fmla="val 10000"/>
          </a:avLst>
        </a:prstGeom>
      </dsp:spPr>
      <dsp:style>
        <a:lnRef idx="2">
          <a:schemeClr val="lt1"/>
        </a:lnRef>
        <a:fillRef idx="1">
          <a:schemeClr val="accent5"/>
        </a:fillRef>
        <a:effectRef idx="0">
          <a:scrgbClr r="0" g="0" b="0"/>
        </a:effectRef>
        <a:fontRef idx="minor">
          <a:schemeClr val="lt1"/>
        </a:fontRef>
      </dsp:style>
      <dsp:txBody>
        <a:bodyPr lIns="72390" tIns="72390" rIns="72390" bIns="72390" anchor="ctr"/>
        <a:lstStyle>
          <a:lvl1pPr algn="ctr">
            <a:defRPr sz="1900"/>
          </a:lvl1pPr>
          <a:lvl2pPr marL="114300" indent="-114300" algn="ctr">
            <a:defRPr sz="1400"/>
          </a:lvl2pPr>
          <a:lvl3pPr marL="228600" indent="-114300" algn="ctr">
            <a:defRPr sz="1400"/>
          </a:lvl3pPr>
          <a:lvl4pPr marL="342900" indent="-114300" algn="ctr">
            <a:defRPr sz="1400"/>
          </a:lvl4pPr>
          <a:lvl5pPr marL="457200" indent="-114300" algn="ctr">
            <a:defRPr sz="1400"/>
          </a:lvl5pPr>
          <a:lvl6pPr marL="571500" indent="-114300" algn="ctr">
            <a:defRPr sz="1400"/>
          </a:lvl6pPr>
          <a:lvl7pPr marL="685800" indent="-114300" algn="ctr">
            <a:defRPr sz="1400"/>
          </a:lvl7pPr>
          <a:lvl8pPr marL="800100" indent="-114300" algn="ctr">
            <a:defRPr sz="1400"/>
          </a:lvl8pPr>
          <a:lvl9pPr marL="914400" indent="-114300" algn="ctr">
            <a:defRPr sz="1400"/>
          </a:lvl9pPr>
        </a:lstStyle>
        <a:p>
          <a:pPr lvl="0">
            <a:lnSpc>
              <a:spcPct val="100000"/>
            </a:lnSpc>
            <a:spcBef>
              <a:spcPct val="0"/>
            </a:spcBef>
            <a:spcAft>
              <a:spcPct val="35000"/>
            </a:spcAft>
          </a:pPr>
          <a:r>
            <a:rPr lang="en-GB" b="1" dirty="0"/>
            <a:t>5. How Do We Make Sense of the VUCA External Environment?</a:t>
          </a:r>
        </a:p>
      </dsp:txBody>
      <dsp:txXfrm>
        <a:off x="5538325" y="6362340"/>
        <a:ext cx="2827706" cy="1696624"/>
      </dsp:txXfrm>
    </dsp:sp>
    <dsp:sp modelId="{F912CF13-9E28-41FD-9B98-6CF7C18C52FE}">
      <dsp:nvSpPr>
        <dsp:cNvPr id="14" name="矩形 13"/>
        <dsp:cNvSpPr/>
      </dsp:nvSpPr>
      <dsp:spPr bwMode="white">
        <a:xfrm rot="-5399999">
          <a:off x="5079477" y="3397109"/>
          <a:ext cx="2084780" cy="424156"/>
        </a:xfrm>
        <a:prstGeom prst="rect">
          <a:avLst/>
        </a:prstGeom>
      </dsp:spPr>
      <dsp:style>
        <a:lnRef idx="0">
          <a:schemeClr val="accent5">
            <a:tint val="60000"/>
          </a:schemeClr>
        </a:lnRef>
        <a:fillRef idx="1">
          <a:schemeClr val="accent5">
            <a:tint val="60000"/>
          </a:schemeClr>
        </a:fillRef>
        <a:effectRef idx="0">
          <a:scrgbClr r="0" g="0" b="0"/>
        </a:effectRef>
        <a:fontRef idx="minor">
          <a:schemeClr val="lt1"/>
        </a:fontRef>
      </dsp:style>
      <dsp:txXfrm rot="-5399999">
        <a:off x="5079477" y="3397109"/>
        <a:ext cx="2084780" cy="424156"/>
      </dsp:txXfrm>
    </dsp:sp>
    <dsp:sp modelId="{A3DBF078-3227-4F02-B1C4-D78E2EF0126F}">
      <dsp:nvSpPr>
        <dsp:cNvPr id="13" name="圆角矩形 12"/>
        <dsp:cNvSpPr/>
      </dsp:nvSpPr>
      <dsp:spPr bwMode="white">
        <a:xfrm>
          <a:off x="5538325" y="4241560"/>
          <a:ext cx="2827706" cy="1696624"/>
        </a:xfrm>
        <a:prstGeom prst="roundRect">
          <a:avLst>
            <a:gd name="adj" fmla="val 10000"/>
          </a:avLst>
        </a:prstGeom>
      </dsp:spPr>
      <dsp:style>
        <a:lnRef idx="2">
          <a:schemeClr val="lt1"/>
        </a:lnRef>
        <a:fillRef idx="1">
          <a:schemeClr val="accent5"/>
        </a:fillRef>
        <a:effectRef idx="0">
          <a:scrgbClr r="0" g="0" b="0"/>
        </a:effectRef>
        <a:fontRef idx="minor">
          <a:schemeClr val="lt1"/>
        </a:fontRef>
      </dsp:style>
      <dsp:txBody>
        <a:bodyPr lIns="72390" tIns="72390" rIns="72390" bIns="72390" anchor="ctr"/>
        <a:lstStyle>
          <a:lvl1pPr algn="ctr">
            <a:defRPr sz="1900"/>
          </a:lvl1pPr>
          <a:lvl2pPr marL="114300" indent="-114300" algn="ctr">
            <a:defRPr sz="1400"/>
          </a:lvl2pPr>
          <a:lvl3pPr marL="228600" indent="-114300" algn="ctr">
            <a:defRPr sz="1400"/>
          </a:lvl3pPr>
          <a:lvl4pPr marL="342900" indent="-114300" algn="ctr">
            <a:defRPr sz="1400"/>
          </a:lvl4pPr>
          <a:lvl5pPr marL="457200" indent="-114300" algn="ctr">
            <a:defRPr sz="1400"/>
          </a:lvl5pPr>
          <a:lvl6pPr marL="571500" indent="-114300" algn="ctr">
            <a:defRPr sz="1400"/>
          </a:lvl6pPr>
          <a:lvl7pPr marL="685800" indent="-114300" algn="ctr">
            <a:defRPr sz="1400"/>
          </a:lvl7pPr>
          <a:lvl8pPr marL="800100" indent="-114300" algn="ctr">
            <a:defRPr sz="1400"/>
          </a:lvl8pPr>
          <a:lvl9pPr marL="914400" indent="-114300" algn="ctr">
            <a:defRPr sz="1400"/>
          </a:lvl9pPr>
        </a:lstStyle>
        <a:p>
          <a:pPr lvl="0">
            <a:lnSpc>
              <a:spcPct val="100000"/>
            </a:lnSpc>
            <a:spcBef>
              <a:spcPct val="0"/>
            </a:spcBef>
            <a:spcAft>
              <a:spcPct val="35000"/>
            </a:spcAft>
          </a:pPr>
          <a:r>
            <a:rPr lang="en-GB" b="1" dirty="0"/>
            <a:t>6. How Do We Identify future opportunities and threats?</a:t>
          </a:r>
        </a:p>
      </dsp:txBody>
      <dsp:txXfrm>
        <a:off x="5538325" y="4241560"/>
        <a:ext cx="2827706" cy="1696624"/>
      </dsp:txXfrm>
    </dsp:sp>
    <dsp:sp modelId="{4ACE532F-6CFE-49B3-A505-DAEFAB658482}">
      <dsp:nvSpPr>
        <dsp:cNvPr id="16" name="矩形 15"/>
        <dsp:cNvSpPr/>
      </dsp:nvSpPr>
      <dsp:spPr bwMode="white">
        <a:xfrm rot="-5399999">
          <a:off x="5079477" y="1276329"/>
          <a:ext cx="2084780" cy="424156"/>
        </a:xfrm>
        <a:prstGeom prst="rect">
          <a:avLst/>
        </a:prstGeom>
      </dsp:spPr>
      <dsp:style>
        <a:lnRef idx="0">
          <a:schemeClr val="accent5">
            <a:tint val="60000"/>
          </a:schemeClr>
        </a:lnRef>
        <a:fillRef idx="1">
          <a:schemeClr val="accent5">
            <a:tint val="60000"/>
          </a:schemeClr>
        </a:fillRef>
        <a:effectRef idx="0">
          <a:scrgbClr r="0" g="0" b="0"/>
        </a:effectRef>
        <a:fontRef idx="minor">
          <a:schemeClr val="lt1"/>
        </a:fontRef>
      </dsp:style>
      <dsp:txXfrm rot="-5399999">
        <a:off x="5079477" y="1276329"/>
        <a:ext cx="2084780" cy="424156"/>
      </dsp:txXfrm>
    </dsp:sp>
    <dsp:sp modelId="{2BFADE40-5097-48F6-B84E-051C7C173948}">
      <dsp:nvSpPr>
        <dsp:cNvPr id="15" name="圆角矩形 14"/>
        <dsp:cNvSpPr/>
      </dsp:nvSpPr>
      <dsp:spPr bwMode="white">
        <a:xfrm>
          <a:off x="5538325" y="2120780"/>
          <a:ext cx="2827706" cy="1696624"/>
        </a:xfrm>
        <a:prstGeom prst="roundRect">
          <a:avLst>
            <a:gd name="adj" fmla="val 10000"/>
          </a:avLst>
        </a:prstGeom>
      </dsp:spPr>
      <dsp:style>
        <a:lnRef idx="2">
          <a:schemeClr val="lt1"/>
        </a:lnRef>
        <a:fillRef idx="1">
          <a:schemeClr val="accent5"/>
        </a:fillRef>
        <a:effectRef idx="0">
          <a:scrgbClr r="0" g="0" b="0"/>
        </a:effectRef>
        <a:fontRef idx="minor">
          <a:schemeClr val="lt1"/>
        </a:fontRef>
      </dsp:style>
      <dsp:txBody>
        <a:bodyPr lIns="72390" tIns="72390" rIns="72390" bIns="72390" anchor="ctr"/>
        <a:lstStyle>
          <a:lvl1pPr algn="ctr">
            <a:defRPr sz="1900"/>
          </a:lvl1pPr>
          <a:lvl2pPr marL="114300" indent="-114300" algn="ctr">
            <a:defRPr sz="1400"/>
          </a:lvl2pPr>
          <a:lvl3pPr marL="228600" indent="-114300" algn="ctr">
            <a:defRPr sz="1400"/>
          </a:lvl3pPr>
          <a:lvl4pPr marL="342900" indent="-114300" algn="ctr">
            <a:defRPr sz="1400"/>
          </a:lvl4pPr>
          <a:lvl5pPr marL="457200" indent="-114300" algn="ctr">
            <a:defRPr sz="1400"/>
          </a:lvl5pPr>
          <a:lvl6pPr marL="571500" indent="-114300" algn="ctr">
            <a:defRPr sz="1400"/>
          </a:lvl6pPr>
          <a:lvl7pPr marL="685800" indent="-114300" algn="ctr">
            <a:defRPr sz="1400"/>
          </a:lvl7pPr>
          <a:lvl8pPr marL="800100" indent="-114300" algn="ctr">
            <a:defRPr sz="1400"/>
          </a:lvl8pPr>
          <a:lvl9pPr marL="914400" indent="-114300" algn="ctr">
            <a:defRPr sz="1400"/>
          </a:lvl9pPr>
        </a:lstStyle>
        <a:p>
          <a:pPr lvl="0">
            <a:lnSpc>
              <a:spcPct val="100000"/>
            </a:lnSpc>
            <a:spcBef>
              <a:spcPct val="0"/>
            </a:spcBef>
            <a:spcAft>
              <a:spcPct val="35000"/>
            </a:spcAft>
          </a:pPr>
          <a:r>
            <a:rPr lang="en-GB" b="1" dirty="0"/>
            <a:t>7. How Is Your Simulation Company Performing?</a:t>
          </a:r>
        </a:p>
      </dsp:txBody>
      <dsp:txXfrm>
        <a:off x="5538325" y="2120780"/>
        <a:ext cx="2827706" cy="1696624"/>
      </dsp:txXfrm>
    </dsp:sp>
    <dsp:sp modelId="{1046B862-D2FA-4DFB-A2CA-A7CE1A94FB41}">
      <dsp:nvSpPr>
        <dsp:cNvPr id="18" name="矩形 17"/>
        <dsp:cNvSpPr/>
      </dsp:nvSpPr>
      <dsp:spPr bwMode="white">
        <a:xfrm rot="32906">
          <a:off x="6121780" y="215939"/>
          <a:ext cx="3761022" cy="424156"/>
        </a:xfrm>
        <a:prstGeom prst="rect">
          <a:avLst/>
        </a:prstGeom>
      </dsp:spPr>
      <dsp:style>
        <a:lnRef idx="0">
          <a:schemeClr val="accent5">
            <a:tint val="60000"/>
          </a:schemeClr>
        </a:lnRef>
        <a:fillRef idx="1">
          <a:schemeClr val="accent5">
            <a:tint val="60000"/>
          </a:schemeClr>
        </a:fillRef>
        <a:effectRef idx="0">
          <a:scrgbClr r="0" g="0" b="0"/>
        </a:effectRef>
        <a:fontRef idx="minor">
          <a:schemeClr val="lt1"/>
        </a:fontRef>
      </dsp:style>
      <dsp:txXfrm rot="32906">
        <a:off x="6121780" y="215939"/>
        <a:ext cx="3761022" cy="424156"/>
      </dsp:txXfrm>
    </dsp:sp>
    <dsp:sp modelId="{6F453FE8-78D5-4A1B-AEB7-FACE3A51C432}">
      <dsp:nvSpPr>
        <dsp:cNvPr id="17" name="圆角矩形 16"/>
        <dsp:cNvSpPr/>
      </dsp:nvSpPr>
      <dsp:spPr bwMode="white">
        <a:xfrm>
          <a:off x="5538325" y="0"/>
          <a:ext cx="2827706" cy="1696624"/>
        </a:xfrm>
        <a:prstGeom prst="roundRect">
          <a:avLst>
            <a:gd name="adj" fmla="val 10000"/>
          </a:avLst>
        </a:prstGeom>
      </dsp:spPr>
      <dsp:style>
        <a:lnRef idx="2">
          <a:schemeClr val="lt1"/>
        </a:lnRef>
        <a:fillRef idx="1">
          <a:schemeClr val="accent5"/>
        </a:fillRef>
        <a:effectRef idx="0">
          <a:scrgbClr r="0" g="0" b="0"/>
        </a:effectRef>
        <a:fontRef idx="minor">
          <a:schemeClr val="lt1"/>
        </a:fontRef>
      </dsp:style>
      <dsp:txBody>
        <a:bodyPr lIns="72390" tIns="72390" rIns="72390" bIns="72390" anchor="ctr"/>
        <a:lstStyle>
          <a:lvl1pPr algn="ctr">
            <a:defRPr sz="1900"/>
          </a:lvl1pPr>
          <a:lvl2pPr marL="114300" indent="-114300" algn="ctr">
            <a:defRPr sz="1400"/>
          </a:lvl2pPr>
          <a:lvl3pPr marL="228600" indent="-114300" algn="ctr">
            <a:defRPr sz="1400"/>
          </a:lvl3pPr>
          <a:lvl4pPr marL="342900" indent="-114300" algn="ctr">
            <a:defRPr sz="1400"/>
          </a:lvl4pPr>
          <a:lvl5pPr marL="457200" indent="-114300" algn="ctr">
            <a:defRPr sz="1400"/>
          </a:lvl5pPr>
          <a:lvl6pPr marL="571500" indent="-114300" algn="ctr">
            <a:defRPr sz="1400"/>
          </a:lvl6pPr>
          <a:lvl7pPr marL="685800" indent="-114300" algn="ctr">
            <a:defRPr sz="1400"/>
          </a:lvl7pPr>
          <a:lvl8pPr marL="800100" indent="-114300" algn="ctr">
            <a:defRPr sz="1400"/>
          </a:lvl8pPr>
          <a:lvl9pPr marL="914400" indent="-114300" algn="ctr">
            <a:defRPr sz="1400"/>
          </a:lvl9pPr>
        </a:lstStyle>
        <a:p>
          <a:pPr lvl="0">
            <a:lnSpc>
              <a:spcPct val="100000"/>
            </a:lnSpc>
            <a:spcBef>
              <a:spcPct val="0"/>
            </a:spcBef>
            <a:spcAft>
              <a:spcPct val="35000"/>
            </a:spcAft>
          </a:pPr>
          <a:r>
            <a:rPr lang="en-GB" b="1" dirty="0"/>
            <a:t>8. Does Your Simulation Company Need A New Strategy?</a:t>
          </a:r>
        </a:p>
      </dsp:txBody>
      <dsp:txXfrm>
        <a:off x="5538325" y="0"/>
        <a:ext cx="2827706" cy="1696624"/>
      </dsp:txXfrm>
    </dsp:sp>
    <dsp:sp modelId="{4A29C1B3-59CE-40EE-A56D-8E6B615203A3}">
      <dsp:nvSpPr>
        <dsp:cNvPr id="20" name="矩形 19"/>
        <dsp:cNvSpPr/>
      </dsp:nvSpPr>
      <dsp:spPr bwMode="white">
        <a:xfrm rot="5399999">
          <a:off x="8804326" y="1276329"/>
          <a:ext cx="2156780" cy="424156"/>
        </a:xfrm>
        <a:prstGeom prst="rect">
          <a:avLst/>
        </a:prstGeom>
      </dsp:spPr>
      <dsp:style>
        <a:lnRef idx="0">
          <a:schemeClr val="accent5">
            <a:tint val="60000"/>
          </a:schemeClr>
        </a:lnRef>
        <a:fillRef idx="1">
          <a:schemeClr val="accent5">
            <a:tint val="60000"/>
          </a:schemeClr>
        </a:fillRef>
        <a:effectRef idx="0">
          <a:scrgbClr r="0" g="0" b="0"/>
        </a:effectRef>
        <a:fontRef idx="minor">
          <a:schemeClr val="lt1"/>
        </a:fontRef>
      </dsp:style>
      <dsp:txXfrm rot="5399999">
        <a:off x="8804326" y="1276329"/>
        <a:ext cx="2156780" cy="424156"/>
      </dsp:txXfrm>
    </dsp:sp>
    <dsp:sp modelId="{40FB9E30-E86B-47BB-8726-F5C8130E372A}">
      <dsp:nvSpPr>
        <dsp:cNvPr id="19" name="圆角矩形 18"/>
        <dsp:cNvSpPr/>
      </dsp:nvSpPr>
      <dsp:spPr bwMode="white">
        <a:xfrm>
          <a:off x="9299175" y="0"/>
          <a:ext cx="2827706" cy="1696624"/>
        </a:xfrm>
        <a:prstGeom prst="roundRect">
          <a:avLst>
            <a:gd name="adj" fmla="val 10000"/>
          </a:avLst>
        </a:prstGeom>
      </dsp:spPr>
      <dsp:style>
        <a:lnRef idx="2">
          <a:schemeClr val="lt1"/>
        </a:lnRef>
        <a:fillRef idx="1">
          <a:schemeClr val="accent5"/>
        </a:fillRef>
        <a:effectRef idx="0">
          <a:scrgbClr r="0" g="0" b="0"/>
        </a:effectRef>
        <a:fontRef idx="minor">
          <a:schemeClr val="lt1"/>
        </a:fontRef>
      </dsp:style>
      <dsp:txBody>
        <a:bodyPr lIns="72390" tIns="72390" rIns="72390" bIns="72390" anchor="ctr"/>
        <a:lstStyle>
          <a:lvl1pPr algn="ctr">
            <a:defRPr sz="1900"/>
          </a:lvl1pPr>
          <a:lvl2pPr marL="114300" indent="-114300" algn="ctr">
            <a:defRPr sz="1400"/>
          </a:lvl2pPr>
          <a:lvl3pPr marL="228600" indent="-114300" algn="ctr">
            <a:defRPr sz="1400"/>
          </a:lvl3pPr>
          <a:lvl4pPr marL="342900" indent="-114300" algn="ctr">
            <a:defRPr sz="1400"/>
          </a:lvl4pPr>
          <a:lvl5pPr marL="457200" indent="-114300" algn="ctr">
            <a:defRPr sz="1400"/>
          </a:lvl5pPr>
          <a:lvl6pPr marL="571500" indent="-114300" algn="ctr">
            <a:defRPr sz="1400"/>
          </a:lvl6pPr>
          <a:lvl7pPr marL="685800" indent="-114300" algn="ctr">
            <a:defRPr sz="1400"/>
          </a:lvl7pPr>
          <a:lvl8pPr marL="800100" indent="-114300" algn="ctr">
            <a:defRPr sz="1400"/>
          </a:lvl8pPr>
          <a:lvl9pPr marL="914400" indent="-114300" algn="ctr">
            <a:defRPr sz="1400"/>
          </a:lvl9pPr>
        </a:lstStyle>
        <a:p>
          <a:pPr lvl="0">
            <a:lnSpc>
              <a:spcPct val="100000"/>
            </a:lnSpc>
            <a:spcBef>
              <a:spcPct val="0"/>
            </a:spcBef>
            <a:spcAft>
              <a:spcPct val="35000"/>
            </a:spcAft>
          </a:pPr>
          <a:r>
            <a:rPr lang="en-GB" b="1" dirty="0"/>
            <a:t>9. Summative Assessment Presentations</a:t>
          </a:r>
        </a:p>
      </dsp:txBody>
      <dsp:txXfrm>
        <a:off x="9299175" y="0"/>
        <a:ext cx="2827706" cy="1696624"/>
      </dsp:txXfrm>
    </dsp:sp>
    <dsp:sp modelId="{E22E448A-8508-4886-A11D-74EA07165F1C}">
      <dsp:nvSpPr>
        <dsp:cNvPr id="22" name="矩形 21"/>
        <dsp:cNvSpPr/>
      </dsp:nvSpPr>
      <dsp:spPr bwMode="white">
        <a:xfrm rot="5399999">
          <a:off x="8804326" y="3397109"/>
          <a:ext cx="2156780" cy="424156"/>
        </a:xfrm>
        <a:prstGeom prst="rect">
          <a:avLst/>
        </a:prstGeom>
      </dsp:spPr>
      <dsp:style>
        <a:lnRef idx="0">
          <a:schemeClr val="accent5">
            <a:tint val="60000"/>
          </a:schemeClr>
        </a:lnRef>
        <a:fillRef idx="1">
          <a:schemeClr val="accent5">
            <a:tint val="60000"/>
          </a:schemeClr>
        </a:fillRef>
        <a:effectRef idx="0">
          <a:scrgbClr r="0" g="0" b="0"/>
        </a:effectRef>
        <a:fontRef idx="minor">
          <a:schemeClr val="lt1"/>
        </a:fontRef>
      </dsp:style>
      <dsp:txXfrm rot="5399999">
        <a:off x="8804326" y="3397109"/>
        <a:ext cx="2156780" cy="424156"/>
      </dsp:txXfrm>
    </dsp:sp>
    <dsp:sp modelId="{A95B8DA0-79DD-4ACE-A384-36F5AF4B3C70}">
      <dsp:nvSpPr>
        <dsp:cNvPr id="21" name="圆角矩形 20"/>
        <dsp:cNvSpPr/>
      </dsp:nvSpPr>
      <dsp:spPr bwMode="white">
        <a:xfrm>
          <a:off x="9299175" y="2120780"/>
          <a:ext cx="2827706" cy="1696624"/>
        </a:xfrm>
        <a:prstGeom prst="roundRect">
          <a:avLst>
            <a:gd name="adj" fmla="val 10000"/>
          </a:avLst>
        </a:prstGeom>
      </dsp:spPr>
      <dsp:style>
        <a:lnRef idx="2">
          <a:schemeClr val="lt1"/>
        </a:lnRef>
        <a:fillRef idx="1">
          <a:schemeClr val="accent5"/>
        </a:fillRef>
        <a:effectRef idx="0">
          <a:scrgbClr r="0" g="0" b="0"/>
        </a:effectRef>
        <a:fontRef idx="minor">
          <a:schemeClr val="lt1"/>
        </a:fontRef>
      </dsp:style>
      <dsp:txBody>
        <a:bodyPr lIns="72390" tIns="72390" rIns="72390" bIns="72390" anchor="ctr"/>
        <a:lstStyle>
          <a:lvl1pPr algn="ctr">
            <a:defRPr sz="1900"/>
          </a:lvl1pPr>
          <a:lvl2pPr marL="114300" indent="-114300" algn="ctr">
            <a:defRPr sz="1400"/>
          </a:lvl2pPr>
          <a:lvl3pPr marL="228600" indent="-114300" algn="ctr">
            <a:defRPr sz="1400"/>
          </a:lvl3pPr>
          <a:lvl4pPr marL="342900" indent="-114300" algn="ctr">
            <a:defRPr sz="1400"/>
          </a:lvl4pPr>
          <a:lvl5pPr marL="457200" indent="-114300" algn="ctr">
            <a:defRPr sz="1400"/>
          </a:lvl5pPr>
          <a:lvl6pPr marL="571500" indent="-114300" algn="ctr">
            <a:defRPr sz="1400"/>
          </a:lvl6pPr>
          <a:lvl7pPr marL="685800" indent="-114300" algn="ctr">
            <a:defRPr sz="1400"/>
          </a:lvl7pPr>
          <a:lvl8pPr marL="800100" indent="-114300" algn="ctr">
            <a:defRPr sz="1400"/>
          </a:lvl8pPr>
          <a:lvl9pPr marL="914400" indent="-114300" algn="ctr">
            <a:defRPr sz="1400"/>
          </a:lvl9pPr>
        </a:lstStyle>
        <a:p>
          <a:pPr lvl="0">
            <a:lnSpc>
              <a:spcPct val="100000"/>
            </a:lnSpc>
            <a:spcBef>
              <a:spcPct val="0"/>
            </a:spcBef>
            <a:spcAft>
              <a:spcPct val="35000"/>
            </a:spcAft>
          </a:pPr>
          <a:r>
            <a:rPr lang="en-GB" b="1" dirty="0"/>
            <a:t>10. Why DO Firms Undertale Acquisitions, Mergers and Alliances?</a:t>
          </a:r>
        </a:p>
      </dsp:txBody>
      <dsp:txXfrm>
        <a:off x="9299175" y="2120780"/>
        <a:ext cx="2827706" cy="1696624"/>
      </dsp:txXfrm>
    </dsp:sp>
    <dsp:sp modelId="{70DFC2C3-4BF7-4A6D-928A-B7B6D0A42761}">
      <dsp:nvSpPr>
        <dsp:cNvPr id="24" name="矩形 23"/>
        <dsp:cNvSpPr/>
      </dsp:nvSpPr>
      <dsp:spPr bwMode="white">
        <a:xfrm rot="5399999">
          <a:off x="8804326" y="5517889"/>
          <a:ext cx="2156780" cy="424156"/>
        </a:xfrm>
        <a:prstGeom prst="rect">
          <a:avLst/>
        </a:prstGeom>
      </dsp:spPr>
      <dsp:style>
        <a:lnRef idx="0">
          <a:schemeClr val="accent5">
            <a:tint val="60000"/>
          </a:schemeClr>
        </a:lnRef>
        <a:fillRef idx="1">
          <a:schemeClr val="accent5">
            <a:tint val="60000"/>
          </a:schemeClr>
        </a:fillRef>
        <a:effectRef idx="0">
          <a:scrgbClr r="0" g="0" b="0"/>
        </a:effectRef>
        <a:fontRef idx="minor">
          <a:schemeClr val="lt1"/>
        </a:fontRef>
      </dsp:style>
      <dsp:txXfrm rot="5399999">
        <a:off x="8804326" y="5517889"/>
        <a:ext cx="2156780" cy="424156"/>
      </dsp:txXfrm>
    </dsp:sp>
    <dsp:sp modelId="{231E0AAB-D398-4885-8B5E-524C3A0D2043}">
      <dsp:nvSpPr>
        <dsp:cNvPr id="23" name="圆角矩形 22"/>
        <dsp:cNvSpPr/>
      </dsp:nvSpPr>
      <dsp:spPr bwMode="white">
        <a:xfrm>
          <a:off x="9299175" y="4241560"/>
          <a:ext cx="2827706" cy="1696624"/>
        </a:xfrm>
        <a:prstGeom prst="roundRect">
          <a:avLst>
            <a:gd name="adj" fmla="val 10000"/>
          </a:avLst>
        </a:prstGeom>
      </dsp:spPr>
      <dsp:style>
        <a:lnRef idx="2">
          <a:schemeClr val="lt1"/>
        </a:lnRef>
        <a:fillRef idx="1">
          <a:schemeClr val="accent5"/>
        </a:fillRef>
        <a:effectRef idx="0">
          <a:scrgbClr r="0" g="0" b="0"/>
        </a:effectRef>
        <a:fontRef idx="minor">
          <a:schemeClr val="lt1"/>
        </a:fontRef>
      </dsp:style>
      <dsp:txBody>
        <a:bodyPr lIns="72390" tIns="72390" rIns="72390" bIns="72390" anchor="ctr"/>
        <a:lstStyle>
          <a:lvl1pPr algn="ctr">
            <a:defRPr sz="1900"/>
          </a:lvl1pPr>
          <a:lvl2pPr marL="114300" indent="-114300" algn="ctr">
            <a:defRPr sz="1400"/>
          </a:lvl2pPr>
          <a:lvl3pPr marL="228600" indent="-114300" algn="ctr">
            <a:defRPr sz="1400"/>
          </a:lvl3pPr>
          <a:lvl4pPr marL="342900" indent="-114300" algn="ctr">
            <a:defRPr sz="1400"/>
          </a:lvl4pPr>
          <a:lvl5pPr marL="457200" indent="-114300" algn="ctr">
            <a:defRPr sz="1400"/>
          </a:lvl5pPr>
          <a:lvl6pPr marL="571500" indent="-114300" algn="ctr">
            <a:defRPr sz="1400"/>
          </a:lvl6pPr>
          <a:lvl7pPr marL="685800" indent="-114300" algn="ctr">
            <a:defRPr sz="1400"/>
          </a:lvl7pPr>
          <a:lvl8pPr marL="800100" indent="-114300" algn="ctr">
            <a:defRPr sz="1400"/>
          </a:lvl8pPr>
          <a:lvl9pPr marL="914400" indent="-114300" algn="ctr">
            <a:defRPr sz="1400"/>
          </a:lvl9pPr>
        </a:lstStyle>
        <a:p>
          <a:pPr lvl="0">
            <a:lnSpc>
              <a:spcPct val="100000"/>
            </a:lnSpc>
            <a:spcBef>
              <a:spcPct val="0"/>
            </a:spcBef>
            <a:spcAft>
              <a:spcPct val="35000"/>
            </a:spcAft>
          </a:pPr>
          <a:r>
            <a:rPr lang="en-GB" b="1" dirty="0"/>
            <a:t>11. How Do Companies Innovate Successfully?</a:t>
          </a:r>
        </a:p>
      </dsp:txBody>
      <dsp:txXfrm>
        <a:off x="9299175" y="4241560"/>
        <a:ext cx="2827706" cy="1696624"/>
      </dsp:txXfrm>
    </dsp:sp>
    <dsp:sp modelId="{7187EA2F-89CA-4833-BA0E-698E50C835BD}">
      <dsp:nvSpPr>
        <dsp:cNvPr id="25" name="圆角矩形 24"/>
        <dsp:cNvSpPr/>
      </dsp:nvSpPr>
      <dsp:spPr bwMode="white">
        <a:xfrm>
          <a:off x="9299175" y="6362340"/>
          <a:ext cx="2827706" cy="1696624"/>
        </a:xfrm>
        <a:prstGeom prst="roundRect">
          <a:avLst>
            <a:gd name="adj" fmla="val 10000"/>
          </a:avLst>
        </a:prstGeom>
      </dsp:spPr>
      <dsp:style>
        <a:lnRef idx="2">
          <a:schemeClr val="lt1"/>
        </a:lnRef>
        <a:fillRef idx="1">
          <a:schemeClr val="accent5"/>
        </a:fillRef>
        <a:effectRef idx="0">
          <a:scrgbClr r="0" g="0" b="0"/>
        </a:effectRef>
        <a:fontRef idx="minor">
          <a:schemeClr val="lt1"/>
        </a:fontRef>
      </dsp:style>
      <dsp:txBody>
        <a:bodyPr lIns="72390" tIns="72390" rIns="72390" bIns="72390" anchor="ctr"/>
        <a:lstStyle>
          <a:lvl1pPr algn="ctr">
            <a:defRPr sz="1900"/>
          </a:lvl1pPr>
          <a:lvl2pPr marL="114300" indent="-114300" algn="ctr">
            <a:defRPr sz="1400"/>
          </a:lvl2pPr>
          <a:lvl3pPr marL="228600" indent="-114300" algn="ctr">
            <a:defRPr sz="1400"/>
          </a:lvl3pPr>
          <a:lvl4pPr marL="342900" indent="-114300" algn="ctr">
            <a:defRPr sz="1400"/>
          </a:lvl4pPr>
          <a:lvl5pPr marL="457200" indent="-114300" algn="ctr">
            <a:defRPr sz="1400"/>
          </a:lvl5pPr>
          <a:lvl6pPr marL="571500" indent="-114300" algn="ctr">
            <a:defRPr sz="1400"/>
          </a:lvl6pPr>
          <a:lvl7pPr marL="685800" indent="-114300" algn="ctr">
            <a:defRPr sz="1400"/>
          </a:lvl7pPr>
          <a:lvl8pPr marL="800100" indent="-114300" algn="ctr">
            <a:defRPr sz="1400"/>
          </a:lvl8pPr>
          <a:lvl9pPr marL="914400" indent="-114300" algn="ctr">
            <a:defRPr sz="1400"/>
          </a:lvl9pPr>
        </a:lstStyle>
        <a:p>
          <a:pPr lvl="0">
            <a:lnSpc>
              <a:spcPct val="100000"/>
            </a:lnSpc>
            <a:spcBef>
              <a:spcPct val="0"/>
            </a:spcBef>
            <a:spcAft>
              <a:spcPct val="35000"/>
            </a:spcAft>
          </a:pPr>
          <a:r>
            <a:rPr lang="en-GB" b="1" dirty="0"/>
            <a:t>12. Does Strategic Alignment Matter?</a:t>
          </a:r>
        </a:p>
      </dsp:txBody>
      <dsp:txXfrm>
        <a:off x="9299175" y="6362340"/>
        <a:ext cx="2827706" cy="1696624"/>
      </dsp:txXfrm>
    </dsp:sp>
  </dsp:spTree>
</dsp:drawing>
</file>

<file path=ppt/diagrams/drawing2.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组合 1"/>
      <dsp:cNvGrpSpPr/>
    </dsp:nvGrpSpPr>
    <dsp:grpSpPr>
      <a:xfrm>
        <a:off x="0" y="0"/>
        <a:ext cx="11234982" cy="7994121"/>
        <a:chOff x="0" y="0"/>
        <a:chExt cx="11234982" cy="7994121"/>
      </a:xfrm>
    </dsp:grpSpPr>
    <dsp:sp modelId="{BF96D084-A123-4D47-AC1B-2735C2375AE4}">
      <dsp:nvSpPr>
        <dsp:cNvPr id="3" name="饼形 2"/>
        <dsp:cNvSpPr/>
      </dsp:nvSpPr>
      <dsp:spPr bwMode="white">
        <a:xfrm>
          <a:off x="0" y="626566"/>
          <a:ext cx="6740989" cy="6740989"/>
        </a:xfrm>
        <a:prstGeom prst="pie">
          <a:avLst>
            <a:gd name="adj1" fmla="val 5400000"/>
            <a:gd name="adj2" fmla="val 16200000"/>
          </a:avLst>
        </a:prstGeom>
      </dsp:spPr>
      <dsp:style>
        <a:lnRef idx="2">
          <a:schemeClr val="lt1"/>
        </a:lnRef>
        <a:fillRef idx="1">
          <a:schemeClr val="accent5">
            <a:shade val="50000"/>
            <a:hueOff val="0"/>
            <a:satOff val="0"/>
            <a:lumOff val="0"/>
            <a:alpha val="100000"/>
          </a:schemeClr>
        </a:fillRef>
        <a:effectRef idx="0">
          <a:scrgbClr r="0" g="0" b="0"/>
        </a:effectRef>
        <a:fontRef idx="minor">
          <a:schemeClr val="lt1"/>
        </a:fontRef>
      </dsp:style>
      <dsp:txXfrm>
        <a:off x="0" y="626566"/>
        <a:ext cx="6740989" cy="6740989"/>
      </dsp:txXfrm>
    </dsp:sp>
    <dsp:sp modelId="{8EAB7B3B-4EA2-42AC-9796-F2CDE49818E1}">
      <dsp:nvSpPr>
        <dsp:cNvPr id="4" name="矩形 3"/>
        <dsp:cNvSpPr/>
      </dsp:nvSpPr>
      <dsp:spPr bwMode="white">
        <a:xfrm>
          <a:off x="3370495" y="626566"/>
          <a:ext cx="7864487" cy="6740989"/>
        </a:xfrm>
        <a:prstGeom prst="rect">
          <a:avLst/>
        </a:prstGeom>
      </dsp:spPr>
      <dsp:style>
        <a:lnRef idx="2">
          <a:schemeClr val="accent5">
            <a:shade val="50000"/>
            <a:hueOff val="0"/>
            <a:satOff val="0"/>
            <a:lumOff val="0"/>
            <a:alpha val="100000"/>
          </a:schemeClr>
        </a:lnRef>
        <a:fillRef idx="1">
          <a:schemeClr val="lt1">
            <a:alpha val="90000"/>
          </a:schemeClr>
        </a:fillRef>
        <a:effectRef idx="0">
          <a:scrgbClr r="0" g="0" b="0"/>
        </a:effectRef>
        <a:fontRef idx="minor"/>
      </dsp:style>
      <dsp:txBody>
        <a:bodyPr lIns="76200" tIns="76200" rIns="76200" bIns="76200" anchor="ctr"/>
        <a:lstStyle>
          <a:lvl1pPr algn="ctr">
            <a:defRPr sz="6500"/>
          </a:lvl1pPr>
          <a:lvl2pPr marL="285750" indent="-285750" algn="ctr">
            <a:defRPr sz="6500"/>
          </a:lvl2pPr>
          <a:lvl3pPr marL="571500" indent="-285750" algn="ctr">
            <a:defRPr sz="6500"/>
          </a:lvl3pPr>
          <a:lvl4pPr marL="857250" indent="-285750" algn="ctr">
            <a:defRPr sz="6500"/>
          </a:lvl4pPr>
          <a:lvl5pPr marL="1143000" indent="-285750" algn="ctr">
            <a:defRPr sz="6500"/>
          </a:lvl5pPr>
          <a:lvl6pPr marL="1428750" indent="-285750" algn="ctr">
            <a:defRPr sz="6500"/>
          </a:lvl6pPr>
          <a:lvl7pPr marL="1714500" indent="-285750" algn="ctr">
            <a:defRPr sz="6500"/>
          </a:lvl7pPr>
          <a:lvl8pPr marL="2000250" indent="-285750" algn="ctr">
            <a:defRPr sz="6500"/>
          </a:lvl8pPr>
          <a:lvl9pPr marL="2286000" indent="-285750" algn="ctr">
            <a:defRPr sz="6500"/>
          </a:lvl9pPr>
        </a:lstStyle>
        <a:p>
          <a:pPr lvl="0">
            <a:lnSpc>
              <a:spcPct val="100000"/>
            </a:lnSpc>
            <a:spcBef>
              <a:spcPct val="0"/>
            </a:spcBef>
            <a:spcAft>
              <a:spcPct val="35000"/>
            </a:spcAft>
          </a:pPr>
          <a:r>
            <a:rPr lang="en-GB" sz="2000" b="1" dirty="0">
              <a:solidFill>
                <a:schemeClr val="dk1"/>
              </a:solidFill>
            </a:rPr>
            <a:t>The Macro-environment</a:t>
          </a:r>
          <a:endParaRPr>
            <a:solidFill>
              <a:schemeClr val="dk1"/>
            </a:solidFill>
          </a:endParaRPr>
        </a:p>
      </dsp:txBody>
      <dsp:txXfrm>
        <a:off x="3370495" y="626566"/>
        <a:ext cx="7864487" cy="6740989"/>
      </dsp:txXfrm>
    </dsp:sp>
    <dsp:sp modelId="{9CFC0124-1940-4BE8-8180-0041F3B2B2CF}">
      <dsp:nvSpPr>
        <dsp:cNvPr id="6" name="饼形 5"/>
        <dsp:cNvSpPr/>
      </dsp:nvSpPr>
      <dsp:spPr bwMode="white">
        <a:xfrm>
          <a:off x="884755" y="2059026"/>
          <a:ext cx="4971480" cy="4971480"/>
        </a:xfrm>
        <a:prstGeom prst="pie">
          <a:avLst>
            <a:gd name="adj1" fmla="val 5400000"/>
            <a:gd name="adj2" fmla="val 16200000"/>
          </a:avLst>
        </a:prstGeom>
      </dsp:spPr>
      <dsp:style>
        <a:lnRef idx="2">
          <a:schemeClr val="lt1"/>
        </a:lnRef>
        <a:fillRef idx="1">
          <a:schemeClr val="accent5">
            <a:shade val="50000"/>
            <a:hueOff val="450000"/>
            <a:satOff val="-46470"/>
            <a:lumOff val="29804"/>
            <a:alpha val="100000"/>
          </a:schemeClr>
        </a:fillRef>
        <a:effectRef idx="0">
          <a:scrgbClr r="0" g="0" b="0"/>
        </a:effectRef>
        <a:fontRef idx="minor">
          <a:schemeClr val="lt1"/>
        </a:fontRef>
      </dsp:style>
      <dsp:txXfrm>
        <a:off x="884755" y="2059026"/>
        <a:ext cx="4971480" cy="4971480"/>
      </dsp:txXfrm>
    </dsp:sp>
    <dsp:sp modelId="{95917B1E-D5E9-41D9-903D-82BE5F432C61}">
      <dsp:nvSpPr>
        <dsp:cNvPr id="7" name="矩形 6"/>
        <dsp:cNvSpPr/>
      </dsp:nvSpPr>
      <dsp:spPr bwMode="white">
        <a:xfrm>
          <a:off x="3370495" y="2059026"/>
          <a:ext cx="7864487" cy="4971480"/>
        </a:xfrm>
        <a:prstGeom prst="rect">
          <a:avLst/>
        </a:prstGeom>
      </dsp:spPr>
      <dsp:style>
        <a:lnRef idx="2">
          <a:schemeClr val="accent5">
            <a:shade val="50000"/>
            <a:hueOff val="450000"/>
            <a:satOff val="-46470"/>
            <a:lumOff val="29804"/>
            <a:alpha val="100000"/>
          </a:schemeClr>
        </a:lnRef>
        <a:fillRef idx="1">
          <a:schemeClr val="lt1">
            <a:alpha val="90000"/>
          </a:schemeClr>
        </a:fillRef>
        <a:effectRef idx="0">
          <a:scrgbClr r="0" g="0" b="0"/>
        </a:effectRef>
        <a:fontRef idx="minor"/>
      </dsp:style>
      <dsp:txBody>
        <a:bodyPr lIns="76200" tIns="76200" rIns="76200" bIns="76200" anchor="ctr"/>
        <a:lstStyle>
          <a:lvl1pPr algn="ctr">
            <a:defRPr sz="6500"/>
          </a:lvl1pPr>
          <a:lvl2pPr marL="285750" indent="-285750" algn="ctr">
            <a:defRPr sz="6500"/>
          </a:lvl2pPr>
          <a:lvl3pPr marL="571500" indent="-285750" algn="ctr">
            <a:defRPr sz="6500"/>
          </a:lvl3pPr>
          <a:lvl4pPr marL="857250" indent="-285750" algn="ctr">
            <a:defRPr sz="6500"/>
          </a:lvl4pPr>
          <a:lvl5pPr marL="1143000" indent="-285750" algn="ctr">
            <a:defRPr sz="6500"/>
          </a:lvl5pPr>
          <a:lvl6pPr marL="1428750" indent="-285750" algn="ctr">
            <a:defRPr sz="6500"/>
          </a:lvl6pPr>
          <a:lvl7pPr marL="1714500" indent="-285750" algn="ctr">
            <a:defRPr sz="6500"/>
          </a:lvl7pPr>
          <a:lvl8pPr marL="2000250" indent="-285750" algn="ctr">
            <a:defRPr sz="6500"/>
          </a:lvl8pPr>
          <a:lvl9pPr marL="2286000" indent="-285750" algn="ctr">
            <a:defRPr sz="6500"/>
          </a:lvl9pPr>
        </a:lstStyle>
        <a:p>
          <a:pPr lvl="0">
            <a:lnSpc>
              <a:spcPct val="100000"/>
            </a:lnSpc>
            <a:spcBef>
              <a:spcPct val="0"/>
            </a:spcBef>
            <a:spcAft>
              <a:spcPct val="35000"/>
            </a:spcAft>
          </a:pPr>
          <a:r>
            <a:rPr lang="en-GB" sz="2000" b="1" dirty="0">
              <a:solidFill>
                <a:schemeClr val="dk1"/>
              </a:solidFill>
            </a:rPr>
            <a:t>Industry (or Sector)</a:t>
          </a:r>
          <a:endParaRPr>
            <a:solidFill>
              <a:schemeClr val="dk1"/>
            </a:solidFill>
          </a:endParaRPr>
        </a:p>
      </dsp:txBody>
      <dsp:txXfrm>
        <a:off x="3370495" y="2059026"/>
        <a:ext cx="7864487" cy="4971480"/>
      </dsp:txXfrm>
    </dsp:sp>
    <dsp:sp modelId="{09FBA1B4-8A53-4EF2-B7FD-06C13D37EC95}">
      <dsp:nvSpPr>
        <dsp:cNvPr id="9" name="饼形 8"/>
        <dsp:cNvSpPr/>
      </dsp:nvSpPr>
      <dsp:spPr bwMode="white">
        <a:xfrm>
          <a:off x="1769510" y="3491486"/>
          <a:ext cx="3201970" cy="3201970"/>
        </a:xfrm>
        <a:prstGeom prst="pie">
          <a:avLst>
            <a:gd name="adj1" fmla="val 5400000"/>
            <a:gd name="adj2" fmla="val 16200000"/>
          </a:avLst>
        </a:prstGeom>
      </dsp:spPr>
      <dsp:style>
        <a:lnRef idx="2">
          <a:schemeClr val="lt1"/>
        </a:lnRef>
        <a:fillRef idx="1">
          <a:schemeClr val="accent5">
            <a:shade val="50000"/>
            <a:hueOff val="900000"/>
            <a:satOff val="-92940"/>
            <a:lumOff val="59608"/>
            <a:alpha val="100000"/>
          </a:schemeClr>
        </a:fillRef>
        <a:effectRef idx="0">
          <a:scrgbClr r="0" g="0" b="0"/>
        </a:effectRef>
        <a:fontRef idx="minor">
          <a:schemeClr val="lt1"/>
        </a:fontRef>
      </dsp:style>
      <dsp:txXfrm>
        <a:off x="1769510" y="3491486"/>
        <a:ext cx="3201970" cy="3201970"/>
      </dsp:txXfrm>
    </dsp:sp>
    <dsp:sp modelId="{6DA8E38B-5771-4A12-9623-CA0530FA5964}">
      <dsp:nvSpPr>
        <dsp:cNvPr id="10" name="矩形 9"/>
        <dsp:cNvSpPr/>
      </dsp:nvSpPr>
      <dsp:spPr bwMode="white">
        <a:xfrm>
          <a:off x="3370495" y="3491486"/>
          <a:ext cx="7864487" cy="3201970"/>
        </a:xfrm>
        <a:prstGeom prst="rect">
          <a:avLst/>
        </a:prstGeom>
      </dsp:spPr>
      <dsp:style>
        <a:lnRef idx="2">
          <a:schemeClr val="accent5">
            <a:shade val="50000"/>
            <a:hueOff val="900000"/>
            <a:satOff val="-92940"/>
            <a:lumOff val="59608"/>
            <a:alpha val="100000"/>
          </a:schemeClr>
        </a:lnRef>
        <a:fillRef idx="1">
          <a:schemeClr val="lt1">
            <a:alpha val="90000"/>
          </a:schemeClr>
        </a:fillRef>
        <a:effectRef idx="0">
          <a:scrgbClr r="0" g="0" b="0"/>
        </a:effectRef>
        <a:fontRef idx="minor"/>
      </dsp:style>
      <dsp:txBody>
        <a:bodyPr lIns="76200" tIns="76200" rIns="76200" bIns="76200" anchor="ctr"/>
        <a:lstStyle>
          <a:lvl1pPr algn="ctr">
            <a:defRPr sz="6500"/>
          </a:lvl1pPr>
          <a:lvl2pPr marL="285750" indent="-285750" algn="ctr">
            <a:defRPr sz="6500"/>
          </a:lvl2pPr>
          <a:lvl3pPr marL="571500" indent="-285750" algn="ctr">
            <a:defRPr sz="6500"/>
          </a:lvl3pPr>
          <a:lvl4pPr marL="857250" indent="-285750" algn="ctr">
            <a:defRPr sz="6500"/>
          </a:lvl4pPr>
          <a:lvl5pPr marL="1143000" indent="-285750" algn="ctr">
            <a:defRPr sz="6500"/>
          </a:lvl5pPr>
          <a:lvl6pPr marL="1428750" indent="-285750" algn="ctr">
            <a:defRPr sz="6500"/>
          </a:lvl6pPr>
          <a:lvl7pPr marL="1714500" indent="-285750" algn="ctr">
            <a:defRPr sz="6500"/>
          </a:lvl7pPr>
          <a:lvl8pPr marL="2000250" indent="-285750" algn="ctr">
            <a:defRPr sz="6500"/>
          </a:lvl8pPr>
          <a:lvl9pPr marL="2286000" indent="-285750" algn="ctr">
            <a:defRPr sz="6500"/>
          </a:lvl9pPr>
        </a:lstStyle>
        <a:p>
          <a:pPr lvl="0">
            <a:lnSpc>
              <a:spcPct val="100000"/>
            </a:lnSpc>
            <a:spcBef>
              <a:spcPct val="0"/>
            </a:spcBef>
            <a:spcAft>
              <a:spcPct val="35000"/>
            </a:spcAft>
          </a:pPr>
          <a:r>
            <a:rPr lang="en-GB" sz="2000" b="1">
              <a:solidFill>
                <a:schemeClr val="dk1"/>
              </a:solidFill>
            </a:rPr>
            <a:t>Markets and Competitors</a:t>
          </a:r>
          <a:endParaRPr lang="en-GB" sz="2000" b="1" dirty="0">
            <a:solidFill>
              <a:schemeClr val="dk1"/>
            </a:solidFill>
          </a:endParaRPr>
        </a:p>
      </dsp:txBody>
      <dsp:txXfrm>
        <a:off x="3370495" y="3491486"/>
        <a:ext cx="7864487" cy="3201970"/>
      </dsp:txXfrm>
    </dsp:sp>
    <dsp:sp modelId="{1AADB62D-43C5-481F-9B08-805E827F8FE5}">
      <dsp:nvSpPr>
        <dsp:cNvPr id="12" name="饼形 11"/>
        <dsp:cNvSpPr/>
      </dsp:nvSpPr>
      <dsp:spPr bwMode="white">
        <a:xfrm>
          <a:off x="2654264" y="4923947"/>
          <a:ext cx="1432460" cy="1432460"/>
        </a:xfrm>
        <a:prstGeom prst="pie">
          <a:avLst>
            <a:gd name="adj1" fmla="val 5400000"/>
            <a:gd name="adj2" fmla="val 16200000"/>
          </a:avLst>
        </a:prstGeom>
      </dsp:spPr>
      <dsp:style>
        <a:lnRef idx="2">
          <a:schemeClr val="lt1"/>
        </a:lnRef>
        <a:fillRef idx="1">
          <a:schemeClr val="accent5">
            <a:tint val="55000"/>
            <a:hueOff val="-450000"/>
            <a:satOff val="46471"/>
            <a:lumOff val="-29803"/>
            <a:alpha val="100000"/>
          </a:schemeClr>
        </a:fillRef>
        <a:effectRef idx="0">
          <a:scrgbClr r="0" g="0" b="0"/>
        </a:effectRef>
        <a:fontRef idx="minor">
          <a:schemeClr val="lt1"/>
        </a:fontRef>
      </dsp:style>
      <dsp:txXfrm>
        <a:off x="2654264" y="4923947"/>
        <a:ext cx="1432460" cy="1432460"/>
      </dsp:txXfrm>
    </dsp:sp>
    <dsp:sp modelId="{1B3D9CAC-7BD5-47BA-AEA6-AB0FDB0DA45B}">
      <dsp:nvSpPr>
        <dsp:cNvPr id="13" name="矩形 12"/>
        <dsp:cNvSpPr/>
      </dsp:nvSpPr>
      <dsp:spPr bwMode="white">
        <a:xfrm>
          <a:off x="3370495" y="4923947"/>
          <a:ext cx="7864487" cy="1432460"/>
        </a:xfrm>
        <a:prstGeom prst="rect">
          <a:avLst/>
        </a:prstGeom>
      </dsp:spPr>
      <dsp:style>
        <a:lnRef idx="2">
          <a:schemeClr val="accent5">
            <a:tint val="55000"/>
            <a:hueOff val="-450000"/>
            <a:satOff val="46471"/>
            <a:lumOff val="-29803"/>
            <a:alpha val="100000"/>
          </a:schemeClr>
        </a:lnRef>
        <a:fillRef idx="1">
          <a:schemeClr val="lt1">
            <a:alpha val="90000"/>
          </a:schemeClr>
        </a:fillRef>
        <a:effectRef idx="0">
          <a:scrgbClr r="0" g="0" b="0"/>
        </a:effectRef>
        <a:fontRef idx="minor"/>
      </dsp:style>
      <dsp:txBody>
        <a:bodyPr lIns="76200" tIns="76200" rIns="76200" bIns="76200" anchor="ctr"/>
        <a:lstStyle>
          <a:lvl1pPr algn="ctr">
            <a:defRPr sz="6500"/>
          </a:lvl1pPr>
          <a:lvl2pPr marL="285750" indent="-285750" algn="ctr">
            <a:defRPr sz="6500"/>
          </a:lvl2pPr>
          <a:lvl3pPr marL="571500" indent="-285750" algn="ctr">
            <a:defRPr sz="6500"/>
          </a:lvl3pPr>
          <a:lvl4pPr marL="857250" indent="-285750" algn="ctr">
            <a:defRPr sz="6500"/>
          </a:lvl4pPr>
          <a:lvl5pPr marL="1143000" indent="-285750" algn="ctr">
            <a:defRPr sz="6500"/>
          </a:lvl5pPr>
          <a:lvl6pPr marL="1428750" indent="-285750" algn="ctr">
            <a:defRPr sz="6500"/>
          </a:lvl6pPr>
          <a:lvl7pPr marL="1714500" indent="-285750" algn="ctr">
            <a:defRPr sz="6500"/>
          </a:lvl7pPr>
          <a:lvl8pPr marL="2000250" indent="-285750" algn="ctr">
            <a:defRPr sz="6500"/>
          </a:lvl8pPr>
          <a:lvl9pPr marL="2286000" indent="-285750" algn="ctr">
            <a:defRPr sz="6500"/>
          </a:lvl9pPr>
        </a:lstStyle>
        <a:p>
          <a:pPr lvl="0">
            <a:lnSpc>
              <a:spcPct val="100000"/>
            </a:lnSpc>
            <a:spcBef>
              <a:spcPct val="0"/>
            </a:spcBef>
            <a:spcAft>
              <a:spcPct val="35000"/>
            </a:spcAft>
          </a:pPr>
          <a:r>
            <a:rPr lang="en-GB" sz="2000" b="1" dirty="0">
              <a:solidFill>
                <a:schemeClr val="dk1"/>
              </a:solidFill>
            </a:rPr>
            <a:t>The Organisation</a:t>
          </a:r>
          <a:endParaRPr>
            <a:solidFill>
              <a:schemeClr val="dk1"/>
            </a:solidFill>
          </a:endParaRPr>
        </a:p>
      </dsp:txBody>
      <dsp:txXfrm>
        <a:off x="3370495" y="4923947"/>
        <a:ext cx="7864487" cy="1432460"/>
      </dsp:txXfrm>
    </dsp:sp>
    <dsp:sp modelId="{DFD0F45A-BFFF-4681-B6A3-CFC209319388}">
      <dsp:nvSpPr>
        <dsp:cNvPr id="5" name="矩形 4" hidden="1"/>
        <dsp:cNvSpPr/>
      </dsp:nvSpPr>
      <dsp:spPr>
        <a:xfrm>
          <a:off x="0" y="7030506"/>
          <a:ext cx="11234982" cy="337049"/>
        </a:xfrm>
        <a:prstGeom prst="rect">
          <a:avLst/>
        </a:prstGeom>
      </dsp:spPr>
      <dsp:txXfrm>
        <a:off x="0" y="7030506"/>
        <a:ext cx="11234982" cy="337049"/>
      </dsp:txXfrm>
    </dsp:sp>
    <dsp:sp modelId="{8BA1FD54-A312-4BF9-965E-05AF9FF9971B}">
      <dsp:nvSpPr>
        <dsp:cNvPr id="8" name="矩形 7" hidden="1"/>
        <dsp:cNvSpPr/>
      </dsp:nvSpPr>
      <dsp:spPr>
        <a:xfrm>
          <a:off x="0" y="6693456"/>
          <a:ext cx="11234982" cy="337049"/>
        </a:xfrm>
        <a:prstGeom prst="rect">
          <a:avLst/>
        </a:prstGeom>
      </dsp:spPr>
      <dsp:txXfrm>
        <a:off x="0" y="6693456"/>
        <a:ext cx="11234982" cy="337049"/>
      </dsp:txXfrm>
    </dsp:sp>
    <dsp:sp modelId="{DA2F0223-5A3C-4AA0-BACF-E55FDE33195A}">
      <dsp:nvSpPr>
        <dsp:cNvPr id="11" name="矩形 10" hidden="1"/>
        <dsp:cNvSpPr/>
      </dsp:nvSpPr>
      <dsp:spPr>
        <a:xfrm>
          <a:off x="0" y="6356407"/>
          <a:ext cx="11234982" cy="337049"/>
        </a:xfrm>
        <a:prstGeom prst="rect">
          <a:avLst/>
        </a:prstGeom>
      </dsp:spPr>
      <dsp:txXfrm>
        <a:off x="0" y="6356407"/>
        <a:ext cx="11234982" cy="337049"/>
      </dsp:txXfrm>
    </dsp:sp>
    <dsp:sp modelId="{2B1A3674-D7D1-4A8E-B995-BBA58CEBF0A7}">
      <dsp:nvSpPr>
        <dsp:cNvPr id="14" name="矩形 13"/>
        <dsp:cNvSpPr/>
      </dsp:nvSpPr>
      <dsp:spPr bwMode="white">
        <a:xfrm>
          <a:off x="7302738" y="626566"/>
          <a:ext cx="3932244" cy="1432460"/>
        </a:xfrm>
        <a:prstGeom prst="rect">
          <a:avLst/>
        </a:prstGeom>
        <a:noFill/>
        <a:ln>
          <a:noFill/>
        </a:ln>
      </dsp:spPr>
      <dsp:style>
        <a:lnRef idx="2">
          <a:scrgbClr r="0" g="0" b="0"/>
        </a:lnRef>
        <a:fillRef idx="1">
          <a:scrgbClr r="0" g="0" b="0"/>
        </a:fillRef>
        <a:effectRef idx="0">
          <a:scrgbClr r="0" g="0" b="0"/>
        </a:effectRef>
        <a:fontRef idx="minor"/>
      </dsp:style>
      <dsp:txBody>
        <a:bodyPr lIns="76200" tIns="76200" rIns="76200" bIns="76200" anchor="ctr"/>
        <a:lstStyle>
          <a:lvl1pPr algn="l">
            <a:defRPr sz="6500"/>
          </a:lvl1pPr>
          <a:lvl2pPr marL="285750" indent="-285750" algn="l">
            <a:defRPr sz="6500"/>
          </a:lvl2pPr>
          <a:lvl3pPr marL="571500" indent="-285750" algn="l">
            <a:defRPr sz="6500"/>
          </a:lvl3pPr>
          <a:lvl4pPr marL="857250" indent="-285750" algn="l">
            <a:defRPr sz="6500"/>
          </a:lvl4pPr>
          <a:lvl5pPr marL="1143000" indent="-285750" algn="l">
            <a:defRPr sz="6500"/>
          </a:lvl5pPr>
          <a:lvl6pPr marL="1428750" indent="-285750" algn="l">
            <a:defRPr sz="6500"/>
          </a:lvl6pPr>
          <a:lvl7pPr marL="1714500" indent="-285750" algn="l">
            <a:defRPr sz="6500"/>
          </a:lvl7pPr>
          <a:lvl8pPr marL="2000250" indent="-285750" algn="l">
            <a:defRPr sz="6500"/>
          </a:lvl8pPr>
          <a:lvl9pPr marL="2286000" indent="-285750" algn="l">
            <a:defRPr sz="6500"/>
          </a:lvl9pPr>
        </a:lstStyle>
        <a:p>
          <a:pPr marL="228600" lvl="1" indent="-228600">
            <a:lnSpc>
              <a:spcPct val="100000"/>
            </a:lnSpc>
            <a:spcBef>
              <a:spcPct val="0"/>
            </a:spcBef>
            <a:spcAft>
              <a:spcPct val="15000"/>
            </a:spcAft>
            <a:buChar char="•"/>
          </a:pPr>
          <a:r>
            <a:rPr lang="en-GB" sz="2000" b="1" dirty="0">
              <a:solidFill>
                <a:schemeClr val="dk1"/>
              </a:solidFill>
            </a:rPr>
            <a:t>Politics</a:t>
          </a:r>
          <a:endParaRPr lang="en-GB" sz="2000" b="1" dirty="0">
            <a:solidFill>
              <a:schemeClr val="dk1"/>
            </a:solidFill>
          </a:endParaRPr>
        </a:p>
        <a:p>
          <a:pPr marL="228600" lvl="1" indent="-228600">
            <a:lnSpc>
              <a:spcPct val="100000"/>
            </a:lnSpc>
            <a:spcBef>
              <a:spcPct val="0"/>
            </a:spcBef>
            <a:spcAft>
              <a:spcPct val="15000"/>
            </a:spcAft>
            <a:buChar char="•"/>
          </a:pPr>
          <a:r>
            <a:rPr lang="en-GB" sz="2000" b="1" dirty="0">
              <a:solidFill>
                <a:schemeClr val="dk1"/>
              </a:solidFill>
            </a:rPr>
            <a:t>Economics</a:t>
          </a:r>
          <a:endParaRPr lang="en-GB" sz="2000" b="1" dirty="0">
            <a:solidFill>
              <a:schemeClr val="dk1"/>
            </a:solidFill>
          </a:endParaRPr>
        </a:p>
        <a:p>
          <a:pPr marL="228600" lvl="1" indent="-228600">
            <a:lnSpc>
              <a:spcPct val="100000"/>
            </a:lnSpc>
            <a:spcBef>
              <a:spcPct val="0"/>
            </a:spcBef>
            <a:spcAft>
              <a:spcPct val="15000"/>
            </a:spcAft>
            <a:buChar char="•"/>
          </a:pPr>
          <a:r>
            <a:rPr lang="en-GB" sz="2000" b="1" dirty="0">
              <a:solidFill>
                <a:schemeClr val="dk1"/>
              </a:solidFill>
            </a:rPr>
            <a:t>Social</a:t>
          </a:r>
          <a:endParaRPr lang="en-GB" sz="2000" b="1" dirty="0">
            <a:solidFill>
              <a:schemeClr val="dk1"/>
            </a:solidFill>
          </a:endParaRPr>
        </a:p>
        <a:p>
          <a:pPr marL="228600" lvl="1" indent="-228600">
            <a:lnSpc>
              <a:spcPct val="100000"/>
            </a:lnSpc>
            <a:spcBef>
              <a:spcPct val="0"/>
            </a:spcBef>
            <a:spcAft>
              <a:spcPct val="15000"/>
            </a:spcAft>
            <a:buChar char="•"/>
          </a:pPr>
          <a:r>
            <a:rPr lang="en-GB" sz="2000" b="1" dirty="0">
              <a:solidFill>
                <a:schemeClr val="dk1"/>
              </a:solidFill>
            </a:rPr>
            <a:t>Technological  etc.</a:t>
          </a:r>
          <a:endParaRPr>
            <a:solidFill>
              <a:schemeClr val="dk1"/>
            </a:solidFill>
          </a:endParaRPr>
        </a:p>
      </dsp:txBody>
      <dsp:txXfrm>
        <a:off x="7302738" y="626566"/>
        <a:ext cx="3932244" cy="1432460"/>
      </dsp:txXfrm>
    </dsp:sp>
    <dsp:sp modelId="{F7BC5280-0463-43E7-BBC6-EF42F5F3D076}">
      <dsp:nvSpPr>
        <dsp:cNvPr id="15" name="矩形 14"/>
        <dsp:cNvSpPr/>
      </dsp:nvSpPr>
      <dsp:spPr bwMode="white">
        <a:xfrm>
          <a:off x="7302738" y="2059026"/>
          <a:ext cx="3932244" cy="1432460"/>
        </a:xfrm>
        <a:prstGeom prst="rect">
          <a:avLst/>
        </a:prstGeom>
        <a:noFill/>
        <a:ln>
          <a:noFill/>
        </a:ln>
      </dsp:spPr>
      <dsp:style>
        <a:lnRef idx="2">
          <a:scrgbClr r="0" g="0" b="0"/>
        </a:lnRef>
        <a:fillRef idx="1">
          <a:scrgbClr r="0" g="0" b="0"/>
        </a:fillRef>
        <a:effectRef idx="0">
          <a:scrgbClr r="0" g="0" b="0"/>
        </a:effectRef>
        <a:fontRef idx="minor"/>
      </dsp:style>
      <dsp:txBody>
        <a:bodyPr lIns="76200" tIns="76200" rIns="76200" bIns="76200" anchor="ctr"/>
        <a:lstStyle>
          <a:lvl1pPr algn="l">
            <a:defRPr sz="6500"/>
          </a:lvl1pPr>
          <a:lvl2pPr marL="285750" indent="-285750" algn="l">
            <a:defRPr sz="6500"/>
          </a:lvl2pPr>
          <a:lvl3pPr marL="571500" indent="-285750" algn="l">
            <a:defRPr sz="6500"/>
          </a:lvl3pPr>
          <a:lvl4pPr marL="857250" indent="-285750" algn="l">
            <a:defRPr sz="6500"/>
          </a:lvl4pPr>
          <a:lvl5pPr marL="1143000" indent="-285750" algn="l">
            <a:defRPr sz="6500"/>
          </a:lvl5pPr>
          <a:lvl6pPr marL="1428750" indent="-285750" algn="l">
            <a:defRPr sz="6500"/>
          </a:lvl6pPr>
          <a:lvl7pPr marL="1714500" indent="-285750" algn="l">
            <a:defRPr sz="6500"/>
          </a:lvl7pPr>
          <a:lvl8pPr marL="2000250" indent="-285750" algn="l">
            <a:defRPr sz="6500"/>
          </a:lvl8pPr>
          <a:lvl9pPr marL="2286000" indent="-285750" algn="l">
            <a:defRPr sz="6500"/>
          </a:lvl9pPr>
        </a:lstStyle>
        <a:p>
          <a:pPr marL="228600" lvl="1" indent="-228600">
            <a:lnSpc>
              <a:spcPct val="100000"/>
            </a:lnSpc>
            <a:spcBef>
              <a:spcPct val="0"/>
            </a:spcBef>
            <a:spcAft>
              <a:spcPct val="15000"/>
            </a:spcAft>
            <a:buChar char="•"/>
          </a:pPr>
          <a:r>
            <a:rPr lang="en-GB" sz="2000" b="1" dirty="0">
              <a:solidFill>
                <a:schemeClr val="dk1"/>
              </a:solidFill>
            </a:rPr>
            <a:t>Products and/or services</a:t>
          </a:r>
          <a:endParaRPr lang="en-GB" sz="2000" b="1" dirty="0">
            <a:solidFill>
              <a:schemeClr val="dk1"/>
            </a:solidFill>
          </a:endParaRPr>
        </a:p>
        <a:p>
          <a:pPr marL="228600" lvl="1" indent="-228600">
            <a:lnSpc>
              <a:spcPct val="100000"/>
            </a:lnSpc>
            <a:spcBef>
              <a:spcPct val="0"/>
            </a:spcBef>
            <a:spcAft>
              <a:spcPct val="15000"/>
            </a:spcAft>
            <a:buChar char="•"/>
          </a:pPr>
          <a:r>
            <a:rPr lang="en-GB" sz="2000" b="1" dirty="0">
              <a:solidFill>
                <a:schemeClr val="dk1"/>
              </a:solidFill>
            </a:rPr>
            <a:t>Development stage</a:t>
          </a:r>
          <a:endParaRPr lang="en-GB" sz="2000" b="1" dirty="0">
            <a:solidFill>
              <a:schemeClr val="dk1"/>
            </a:solidFill>
          </a:endParaRPr>
        </a:p>
        <a:p>
          <a:pPr marL="228600" lvl="1" indent="-228600">
            <a:lnSpc>
              <a:spcPct val="100000"/>
            </a:lnSpc>
            <a:spcBef>
              <a:spcPct val="0"/>
            </a:spcBef>
            <a:spcAft>
              <a:spcPct val="15000"/>
            </a:spcAft>
            <a:buChar char="•"/>
          </a:pPr>
          <a:r>
            <a:rPr lang="en-GB" sz="2000" b="1" dirty="0">
              <a:solidFill>
                <a:schemeClr val="dk1"/>
              </a:solidFill>
            </a:rPr>
            <a:t>Concentration</a:t>
          </a:r>
          <a:endParaRPr lang="en-GB" sz="2000" b="1" dirty="0">
            <a:solidFill>
              <a:schemeClr val="dk1"/>
            </a:solidFill>
          </a:endParaRPr>
        </a:p>
        <a:p>
          <a:pPr marL="228600" lvl="1" indent="-228600">
            <a:lnSpc>
              <a:spcPct val="100000"/>
            </a:lnSpc>
            <a:spcBef>
              <a:spcPct val="0"/>
            </a:spcBef>
            <a:spcAft>
              <a:spcPct val="15000"/>
            </a:spcAft>
            <a:buChar char="•"/>
          </a:pPr>
          <a:r>
            <a:rPr lang="en-GB" sz="2000" b="1" dirty="0">
              <a:solidFill>
                <a:schemeClr val="dk1"/>
              </a:solidFill>
            </a:rPr>
            <a:t>Value network</a:t>
          </a:r>
          <a:endParaRPr>
            <a:solidFill>
              <a:schemeClr val="dk1"/>
            </a:solidFill>
          </a:endParaRPr>
        </a:p>
      </dsp:txBody>
      <dsp:txXfrm>
        <a:off x="7302738" y="2059026"/>
        <a:ext cx="3932244" cy="1432460"/>
      </dsp:txXfrm>
    </dsp:sp>
    <dsp:sp modelId="{D9F4DBAC-4750-40FE-BF6A-C8B0179B87FE}">
      <dsp:nvSpPr>
        <dsp:cNvPr id="16" name="矩形 15"/>
        <dsp:cNvSpPr/>
      </dsp:nvSpPr>
      <dsp:spPr bwMode="white">
        <a:xfrm>
          <a:off x="7302738" y="3491486"/>
          <a:ext cx="3932244" cy="1432460"/>
        </a:xfrm>
        <a:prstGeom prst="rect">
          <a:avLst/>
        </a:prstGeom>
        <a:noFill/>
        <a:ln>
          <a:noFill/>
        </a:ln>
      </dsp:spPr>
      <dsp:style>
        <a:lnRef idx="2">
          <a:scrgbClr r="0" g="0" b="0"/>
        </a:lnRef>
        <a:fillRef idx="1">
          <a:scrgbClr r="0" g="0" b="0"/>
        </a:fillRef>
        <a:effectRef idx="0">
          <a:scrgbClr r="0" g="0" b="0"/>
        </a:effectRef>
        <a:fontRef idx="minor"/>
      </dsp:style>
      <dsp:txBody>
        <a:bodyPr lIns="76200" tIns="76200" rIns="76200" bIns="76200" anchor="ctr"/>
        <a:lstStyle>
          <a:lvl1pPr algn="l">
            <a:defRPr sz="6500"/>
          </a:lvl1pPr>
          <a:lvl2pPr marL="285750" indent="-285750" algn="l">
            <a:defRPr sz="6500"/>
          </a:lvl2pPr>
          <a:lvl3pPr marL="571500" indent="-285750" algn="l">
            <a:defRPr sz="6500"/>
          </a:lvl3pPr>
          <a:lvl4pPr marL="857250" indent="-285750" algn="l">
            <a:defRPr sz="6500"/>
          </a:lvl4pPr>
          <a:lvl5pPr marL="1143000" indent="-285750" algn="l">
            <a:defRPr sz="6500"/>
          </a:lvl5pPr>
          <a:lvl6pPr marL="1428750" indent="-285750" algn="l">
            <a:defRPr sz="6500"/>
          </a:lvl6pPr>
          <a:lvl7pPr marL="1714500" indent="-285750" algn="l">
            <a:defRPr sz="6500"/>
          </a:lvl7pPr>
          <a:lvl8pPr marL="2000250" indent="-285750" algn="l">
            <a:defRPr sz="6500"/>
          </a:lvl8pPr>
          <a:lvl9pPr marL="2286000" indent="-285750" algn="l">
            <a:defRPr sz="6500"/>
          </a:lvl9pPr>
        </a:lstStyle>
        <a:p>
          <a:pPr marL="228600" lvl="1" indent="-228600">
            <a:lnSpc>
              <a:spcPct val="100000"/>
            </a:lnSpc>
            <a:spcBef>
              <a:spcPct val="0"/>
            </a:spcBef>
            <a:spcAft>
              <a:spcPct val="15000"/>
            </a:spcAft>
            <a:buChar char="•"/>
          </a:pPr>
          <a:r>
            <a:rPr lang="en-GB" sz="2000" b="1" dirty="0">
              <a:solidFill>
                <a:schemeClr val="dk1"/>
              </a:solidFill>
            </a:rPr>
            <a:t>Market Segments</a:t>
          </a:r>
          <a:endParaRPr lang="en-GB" sz="2000" b="1" dirty="0">
            <a:solidFill>
              <a:schemeClr val="dk1"/>
            </a:solidFill>
          </a:endParaRPr>
        </a:p>
        <a:p>
          <a:pPr marL="228600" lvl="1" indent="-228600">
            <a:lnSpc>
              <a:spcPct val="100000"/>
            </a:lnSpc>
            <a:spcBef>
              <a:spcPct val="0"/>
            </a:spcBef>
            <a:spcAft>
              <a:spcPct val="15000"/>
            </a:spcAft>
            <a:buChar char="•"/>
          </a:pPr>
          <a:r>
            <a:rPr lang="en-GB" sz="2000" b="1" dirty="0">
              <a:solidFill>
                <a:schemeClr val="dk1"/>
              </a:solidFill>
            </a:rPr>
            <a:t>Scope of activities</a:t>
          </a:r>
          <a:endParaRPr lang="en-GB" sz="2000" b="1" dirty="0">
            <a:solidFill>
              <a:schemeClr val="dk1"/>
            </a:solidFill>
          </a:endParaRPr>
        </a:p>
        <a:p>
          <a:pPr marL="228600" lvl="1" indent="-228600">
            <a:lnSpc>
              <a:spcPct val="100000"/>
            </a:lnSpc>
            <a:spcBef>
              <a:spcPct val="0"/>
            </a:spcBef>
            <a:spcAft>
              <a:spcPct val="15000"/>
            </a:spcAft>
            <a:buChar char="•"/>
          </a:pPr>
          <a:r>
            <a:rPr lang="en-GB" sz="2000" b="1" dirty="0">
              <a:solidFill>
                <a:schemeClr val="dk1"/>
              </a:solidFill>
            </a:rPr>
            <a:t>Resource commitment</a:t>
          </a:r>
          <a:endParaRPr lang="en-GB" sz="2000" b="1" dirty="0">
            <a:solidFill>
              <a:schemeClr val="dk1"/>
            </a:solidFill>
          </a:endParaRPr>
        </a:p>
        <a:p>
          <a:pPr marL="228600" lvl="1" indent="-228600">
            <a:lnSpc>
              <a:spcPct val="100000"/>
            </a:lnSpc>
            <a:spcBef>
              <a:spcPct val="0"/>
            </a:spcBef>
            <a:spcAft>
              <a:spcPct val="15000"/>
            </a:spcAft>
            <a:buChar char="•"/>
          </a:pPr>
          <a:r>
            <a:rPr lang="en-GB" sz="2000" b="1" dirty="0">
              <a:solidFill>
                <a:schemeClr val="dk1"/>
              </a:solidFill>
            </a:rPr>
            <a:t>Critical success factors</a:t>
          </a:r>
          <a:endParaRPr>
            <a:solidFill>
              <a:schemeClr val="dk1"/>
            </a:solidFill>
          </a:endParaRPr>
        </a:p>
      </dsp:txBody>
      <dsp:txXfrm>
        <a:off x="7302738" y="3491486"/>
        <a:ext cx="3932244" cy="1432460"/>
      </dsp:txXfrm>
    </dsp:sp>
    <dsp:sp modelId="{AAC66275-E769-4AA7-B262-5DC0DB804286}">
      <dsp:nvSpPr>
        <dsp:cNvPr id="17" name="矩形 16"/>
        <dsp:cNvSpPr/>
      </dsp:nvSpPr>
      <dsp:spPr bwMode="white">
        <a:xfrm>
          <a:off x="7302738" y="4923947"/>
          <a:ext cx="3932244" cy="1432460"/>
        </a:xfrm>
        <a:prstGeom prst="rect">
          <a:avLst/>
        </a:prstGeom>
        <a:noFill/>
        <a:ln>
          <a:noFill/>
        </a:ln>
      </dsp:spPr>
      <dsp:style>
        <a:lnRef idx="2">
          <a:scrgbClr r="0" g="0" b="0"/>
        </a:lnRef>
        <a:fillRef idx="1">
          <a:scrgbClr r="0" g="0" b="0"/>
        </a:fillRef>
        <a:effectRef idx="0">
          <a:scrgbClr r="0" g="0" b="0"/>
        </a:effectRef>
        <a:fontRef idx="minor"/>
      </dsp:style>
      <dsp:txBody>
        <a:bodyPr lIns="76200" tIns="76200" rIns="76200" bIns="76200" anchor="ctr"/>
        <a:lstStyle>
          <a:lvl1pPr algn="l">
            <a:defRPr sz="6500"/>
          </a:lvl1pPr>
          <a:lvl2pPr marL="285750" indent="-285750" algn="l">
            <a:defRPr sz="6500"/>
          </a:lvl2pPr>
          <a:lvl3pPr marL="571500" indent="-285750" algn="l">
            <a:defRPr sz="6500"/>
          </a:lvl3pPr>
          <a:lvl4pPr marL="857250" indent="-285750" algn="l">
            <a:defRPr sz="6500"/>
          </a:lvl4pPr>
          <a:lvl5pPr marL="1143000" indent="-285750" algn="l">
            <a:defRPr sz="6500"/>
          </a:lvl5pPr>
          <a:lvl6pPr marL="1428750" indent="-285750" algn="l">
            <a:defRPr sz="6500"/>
          </a:lvl6pPr>
          <a:lvl7pPr marL="1714500" indent="-285750" algn="l">
            <a:defRPr sz="6500"/>
          </a:lvl7pPr>
          <a:lvl8pPr marL="2000250" indent="-285750" algn="l">
            <a:defRPr sz="6500"/>
          </a:lvl8pPr>
          <a:lvl9pPr marL="2286000" indent="-285750" algn="l">
            <a:defRPr sz="6500"/>
          </a:lvl9pPr>
        </a:lstStyle>
        <a:p>
          <a:pPr marL="228600" lvl="1" indent="-228600">
            <a:lnSpc>
              <a:spcPct val="100000"/>
            </a:lnSpc>
            <a:spcBef>
              <a:spcPct val="0"/>
            </a:spcBef>
            <a:spcAft>
              <a:spcPct val="15000"/>
            </a:spcAft>
            <a:buChar char="•"/>
          </a:pPr>
          <a:r>
            <a:rPr lang="en-GB" sz="2000" b="1" dirty="0">
              <a:solidFill>
                <a:schemeClr val="dk1"/>
              </a:solidFill>
            </a:rPr>
            <a:t>Resources</a:t>
          </a:r>
          <a:endParaRPr lang="en-GB" sz="2000" b="1" dirty="0">
            <a:solidFill>
              <a:schemeClr val="dk1"/>
            </a:solidFill>
          </a:endParaRPr>
        </a:p>
        <a:p>
          <a:pPr marL="228600" lvl="1" indent="-228600">
            <a:lnSpc>
              <a:spcPct val="100000"/>
            </a:lnSpc>
            <a:spcBef>
              <a:spcPct val="0"/>
            </a:spcBef>
            <a:spcAft>
              <a:spcPct val="15000"/>
            </a:spcAft>
            <a:buChar char="•"/>
          </a:pPr>
          <a:r>
            <a:rPr lang="en-GB" sz="2000" b="1" dirty="0">
              <a:solidFill>
                <a:schemeClr val="dk1"/>
              </a:solidFill>
            </a:rPr>
            <a:t>Capabilities</a:t>
          </a:r>
          <a:endParaRPr lang="en-GB" sz="2000" b="1" dirty="0">
            <a:solidFill>
              <a:schemeClr val="dk1"/>
            </a:solidFill>
          </a:endParaRPr>
        </a:p>
        <a:p>
          <a:pPr marL="228600" lvl="1" indent="-228600">
            <a:lnSpc>
              <a:spcPct val="100000"/>
            </a:lnSpc>
            <a:spcBef>
              <a:spcPct val="0"/>
            </a:spcBef>
            <a:spcAft>
              <a:spcPct val="15000"/>
            </a:spcAft>
            <a:buChar char="•"/>
          </a:pPr>
          <a:r>
            <a:rPr lang="en-GB" sz="2000" b="1" dirty="0">
              <a:solidFill>
                <a:schemeClr val="dk1"/>
              </a:solidFill>
            </a:rPr>
            <a:t>Competencies</a:t>
          </a:r>
          <a:endParaRPr>
            <a:solidFill>
              <a:schemeClr val="dk1"/>
            </a:solidFill>
          </a:endParaRPr>
        </a:p>
      </dsp:txBody>
      <dsp:txXfrm>
        <a:off x="7302738" y="4923947"/>
        <a:ext cx="3932244" cy="1432460"/>
      </dsp:txXfrm>
    </dsp:sp>
  </dsp:spTree>
</dsp:drawing>
</file>

<file path=ppt/diagrams/drawing3.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Group 1"/>
      <dsp:cNvGrpSpPr/>
    </dsp:nvGrpSpPr>
    <dsp:grpSpPr>
      <a:xfrm>
        <a:off x="0" y="0"/>
        <a:ext cx="12801600" cy="9215737"/>
        <a:chOff x="0" y="0"/>
        <a:chExt cx="12801600" cy="9215737"/>
      </a:xfrm>
    </dsp:grpSpPr>
    <dsp:sp modelId="{8783C543-5158-4BC7-BA17-52627A2B8BDB}">
      <dsp:nvSpPr>
        <dsp:cNvPr id="3" name="Oval 2"/>
        <dsp:cNvSpPr/>
      </dsp:nvSpPr>
      <dsp:spPr bwMode="white">
        <a:xfrm>
          <a:off x="5325694" y="0"/>
          <a:ext cx="2150213" cy="2150213"/>
        </a:xfrm>
        <a:prstGeom prst="ellipse">
          <a:avLst/>
        </a:prstGeom>
        <a:solidFill>
          <a:schemeClr val="accent5">
            <a:lumMod val="10000"/>
            <a:lumOff val="90000"/>
          </a:schemeClr>
        </a:solidFill>
      </dsp:spPr>
      <dsp:style>
        <a:lnRef idx="2">
          <a:schemeClr val="lt1"/>
        </a:lnRef>
        <a:fillRef idx="1">
          <a:schemeClr val="accent2"/>
        </a:fillRef>
        <a:effectRef idx="0">
          <a:scrgbClr r="0" g="0" b="0"/>
        </a:effectRef>
        <a:fontRef idx="minor">
          <a:schemeClr val="lt1"/>
        </a:fontRef>
      </dsp:style>
      <dsp:txBody>
        <a:bodyPr lIns="22860" tIns="22860" rIns="22860" bIns="2286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sz="1800" b="1" dirty="0">
              <a:solidFill>
                <a:schemeClr val="tx1"/>
              </a:solidFill>
            </a:rPr>
            <a:t>Financial Performance</a:t>
          </a:r>
        </a:p>
      </dsp:txBody>
      <dsp:txXfrm>
        <a:off x="5325694" y="0"/>
        <a:ext cx="2150213" cy="2150213"/>
      </dsp:txXfrm>
    </dsp:sp>
    <dsp:sp modelId="{030C53B7-86F5-4BDE-B1C6-6EB4B00F0913}">
      <dsp:nvSpPr>
        <dsp:cNvPr id="4" name="Right Arrow 3"/>
        <dsp:cNvSpPr/>
      </dsp:nvSpPr>
      <dsp:spPr bwMode="white">
        <a:xfrm rot="1542857">
          <a:off x="7568853" y="1411965"/>
          <a:ext cx="569806" cy="725697"/>
        </a:xfrm>
        <a:prstGeom prst="rightArrow">
          <a:avLst>
            <a:gd name="adj1" fmla="val 60000"/>
            <a:gd name="adj2" fmla="val 50000"/>
          </a:avLst>
        </a:prstGeom>
      </dsp:spPr>
      <dsp:style>
        <a:lnRef idx="0">
          <a:schemeClr val="accent2">
            <a:tint val="60000"/>
          </a:schemeClr>
        </a:lnRef>
        <a:fillRef idx="1">
          <a:schemeClr val="accent2">
            <a:tint val="60000"/>
          </a:schemeClr>
        </a:fillRef>
        <a:effectRef idx="0">
          <a:scrgbClr r="0" g="0" b="0"/>
        </a:effectRef>
        <a:fontRef idx="minor">
          <a:schemeClr val="lt1"/>
        </a:fontRef>
      </dsp:style>
      <dsp:txBody>
        <a:bodyPr anchor="ctr"/>
        <a:lstStyle>
          <a:lvl1pPr algn="ctr"/>
          <a:lvl2pPr algn="ctr"/>
          <a:lvl3pPr algn="ctr"/>
          <a:lvl4pPr algn="ctr"/>
          <a:lvl5pPr algn="ctr"/>
          <a:lvl6pPr algn="ctr"/>
          <a:lvl7pPr algn="ctr"/>
          <a:lvl8pPr algn="ctr"/>
          <a:lvl9pPr algn="ctr"/>
        </a:lstStyle>
        <a:p>
          <a:pPr lvl="0">
            <a:lnSpc>
              <a:spcPct val="100000"/>
            </a:lnSpc>
            <a:spcBef>
              <a:spcPct val="0"/>
            </a:spcBef>
            <a:spcAft>
              <a:spcPct val="35000"/>
            </a:spcAft>
          </a:pPr>
          <a:endParaRPr lang="en-US" sz="1800" b="1">
            <a:solidFill>
              <a:schemeClr val="tx1"/>
            </a:solidFill>
          </a:endParaRPr>
        </a:p>
      </dsp:txBody>
      <dsp:txXfrm rot="1542857">
        <a:off x="7568853" y="1411965"/>
        <a:ext cx="569806" cy="725697"/>
      </dsp:txXfrm>
    </dsp:sp>
    <dsp:sp modelId="{AFE2AEBA-AC18-4DD7-9241-0EC9935559B8}">
      <dsp:nvSpPr>
        <dsp:cNvPr id="5" name="Oval 4"/>
        <dsp:cNvSpPr/>
      </dsp:nvSpPr>
      <dsp:spPr bwMode="white">
        <a:xfrm>
          <a:off x="8231606" y="1399414"/>
          <a:ext cx="2150213" cy="2150213"/>
        </a:xfrm>
        <a:prstGeom prst="ellipse">
          <a:avLst/>
        </a:prstGeom>
        <a:solidFill>
          <a:schemeClr val="accent5">
            <a:lumMod val="10000"/>
            <a:lumOff val="90000"/>
          </a:schemeClr>
        </a:solidFill>
      </dsp:spPr>
      <dsp:style>
        <a:lnRef idx="2">
          <a:schemeClr val="lt1"/>
        </a:lnRef>
        <a:fillRef idx="1">
          <a:schemeClr val="accent2"/>
        </a:fillRef>
        <a:effectRef idx="0">
          <a:scrgbClr r="0" g="0" b="0"/>
        </a:effectRef>
        <a:fontRef idx="minor">
          <a:schemeClr val="lt1"/>
        </a:fontRef>
      </dsp:style>
      <dsp:txBody>
        <a:bodyPr lIns="22860" tIns="22860" rIns="22860" bIns="2286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sz="1800" b="1" dirty="0">
              <a:solidFill>
                <a:schemeClr val="tx1"/>
              </a:solidFill>
            </a:rPr>
            <a:t>Industries, Product Offerings and Market Segments</a:t>
          </a:r>
        </a:p>
      </dsp:txBody>
      <dsp:txXfrm>
        <a:off x="8231606" y="1399414"/>
        <a:ext cx="2150213" cy="2150213"/>
      </dsp:txXfrm>
    </dsp:sp>
    <dsp:sp modelId="{47455B5F-953E-4F65-8917-328F9CAE0235}">
      <dsp:nvSpPr>
        <dsp:cNvPr id="6" name="Right Arrow 5"/>
        <dsp:cNvSpPr/>
      </dsp:nvSpPr>
      <dsp:spPr bwMode="white">
        <a:xfrm rot="4628571">
          <a:off x="9380660" y="3683899"/>
          <a:ext cx="569806" cy="725697"/>
        </a:xfrm>
        <a:prstGeom prst="rightArrow">
          <a:avLst>
            <a:gd name="adj1" fmla="val 60000"/>
            <a:gd name="adj2" fmla="val 50000"/>
          </a:avLst>
        </a:prstGeom>
      </dsp:spPr>
      <dsp:style>
        <a:lnRef idx="0">
          <a:schemeClr val="accent2">
            <a:tint val="60000"/>
          </a:schemeClr>
        </a:lnRef>
        <a:fillRef idx="1">
          <a:schemeClr val="accent2">
            <a:tint val="60000"/>
          </a:schemeClr>
        </a:fillRef>
        <a:effectRef idx="0">
          <a:scrgbClr r="0" g="0" b="0"/>
        </a:effectRef>
        <a:fontRef idx="minor">
          <a:schemeClr val="lt1"/>
        </a:fontRef>
      </dsp:style>
      <dsp:txBody>
        <a:bodyPr anchor="ctr"/>
        <a:lstStyle>
          <a:lvl1pPr algn="ctr"/>
          <a:lvl2pPr algn="ctr"/>
          <a:lvl3pPr algn="ctr"/>
          <a:lvl4pPr algn="ctr"/>
          <a:lvl5pPr algn="ctr"/>
          <a:lvl6pPr algn="ctr"/>
          <a:lvl7pPr algn="ctr"/>
          <a:lvl8pPr algn="ctr"/>
          <a:lvl9pPr algn="ctr"/>
        </a:lstStyle>
        <a:p>
          <a:pPr lvl="0">
            <a:lnSpc>
              <a:spcPct val="100000"/>
            </a:lnSpc>
            <a:spcBef>
              <a:spcPct val="0"/>
            </a:spcBef>
            <a:spcAft>
              <a:spcPct val="35000"/>
            </a:spcAft>
          </a:pPr>
          <a:endParaRPr lang="en-US" sz="1800" b="1">
            <a:solidFill>
              <a:schemeClr val="tx1"/>
            </a:solidFill>
          </a:endParaRPr>
        </a:p>
      </dsp:txBody>
      <dsp:txXfrm rot="4628571">
        <a:off x="9380660" y="3683899"/>
        <a:ext cx="569806" cy="725697"/>
      </dsp:txXfrm>
    </dsp:sp>
    <dsp:sp modelId="{0DC01BFE-E9DC-4488-BDEF-8ED445732C1A}">
      <dsp:nvSpPr>
        <dsp:cNvPr id="7" name="Oval 6"/>
        <dsp:cNvSpPr/>
      </dsp:nvSpPr>
      <dsp:spPr bwMode="white">
        <a:xfrm>
          <a:off x="8949307" y="4543868"/>
          <a:ext cx="2150213" cy="2150213"/>
        </a:xfrm>
        <a:prstGeom prst="ellipse">
          <a:avLst/>
        </a:prstGeom>
        <a:solidFill>
          <a:schemeClr val="accent5">
            <a:lumMod val="10000"/>
            <a:lumOff val="90000"/>
          </a:schemeClr>
        </a:solidFill>
      </dsp:spPr>
      <dsp:style>
        <a:lnRef idx="2">
          <a:schemeClr val="lt1"/>
        </a:lnRef>
        <a:fillRef idx="1">
          <a:schemeClr val="accent2"/>
        </a:fillRef>
        <a:effectRef idx="0">
          <a:scrgbClr r="0" g="0" b="0"/>
        </a:effectRef>
        <a:fontRef idx="minor">
          <a:schemeClr val="lt1"/>
        </a:fontRef>
      </dsp:style>
      <dsp:txBody>
        <a:bodyPr lIns="22860" tIns="22860" rIns="22860" bIns="2286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sz="1800" b="1" dirty="0">
              <a:solidFill>
                <a:schemeClr val="tx1"/>
              </a:solidFill>
            </a:rPr>
            <a:t>Business Model and Value Network</a:t>
          </a:r>
        </a:p>
      </dsp:txBody>
      <dsp:txXfrm>
        <a:off x="8949307" y="4543868"/>
        <a:ext cx="2150213" cy="2150213"/>
      </dsp:txXfrm>
    </dsp:sp>
    <dsp:sp modelId="{3B05B343-DA73-442D-8F49-F8DF8085D7EE}">
      <dsp:nvSpPr>
        <dsp:cNvPr id="8" name="Right Arrow 7"/>
        <dsp:cNvSpPr/>
      </dsp:nvSpPr>
      <dsp:spPr bwMode="white">
        <a:xfrm rot="7714285">
          <a:off x="8734033" y="6516954"/>
          <a:ext cx="569806" cy="725697"/>
        </a:xfrm>
        <a:prstGeom prst="rightArrow">
          <a:avLst>
            <a:gd name="adj1" fmla="val 60000"/>
            <a:gd name="adj2" fmla="val 50000"/>
          </a:avLst>
        </a:prstGeom>
      </dsp:spPr>
      <dsp:style>
        <a:lnRef idx="0">
          <a:schemeClr val="accent2">
            <a:tint val="60000"/>
          </a:schemeClr>
        </a:lnRef>
        <a:fillRef idx="1">
          <a:schemeClr val="accent2">
            <a:tint val="60000"/>
          </a:schemeClr>
        </a:fillRef>
        <a:effectRef idx="0">
          <a:scrgbClr r="0" g="0" b="0"/>
        </a:effectRef>
        <a:fontRef idx="minor">
          <a:schemeClr val="lt1"/>
        </a:fontRef>
      </dsp:style>
      <dsp:txBody>
        <a:bodyPr rot="10800000" anchor="ctr"/>
        <a:lstStyle>
          <a:lvl1pPr algn="ctr"/>
          <a:lvl2pPr algn="ctr"/>
          <a:lvl3pPr algn="ctr"/>
          <a:lvl4pPr algn="ctr"/>
          <a:lvl5pPr algn="ctr"/>
          <a:lvl6pPr algn="ctr"/>
          <a:lvl7pPr algn="ctr"/>
          <a:lvl8pPr algn="ctr"/>
          <a:lvl9pPr algn="ctr"/>
        </a:lstStyle>
        <a:p>
          <a:pPr lvl="0">
            <a:lnSpc>
              <a:spcPct val="100000"/>
            </a:lnSpc>
            <a:spcBef>
              <a:spcPct val="0"/>
            </a:spcBef>
            <a:spcAft>
              <a:spcPct val="35000"/>
            </a:spcAft>
          </a:pPr>
          <a:endParaRPr lang="en-US" sz="1800" b="1">
            <a:solidFill>
              <a:schemeClr val="tx1"/>
            </a:solidFill>
          </a:endParaRPr>
        </a:p>
      </dsp:txBody>
      <dsp:txXfrm rot="7714285">
        <a:off x="8734033" y="6516954"/>
        <a:ext cx="569806" cy="725697"/>
      </dsp:txXfrm>
    </dsp:sp>
    <dsp:sp modelId="{96B088E9-0F19-4451-8EB7-A6792CB94CEE}">
      <dsp:nvSpPr>
        <dsp:cNvPr id="9" name="Oval 8"/>
        <dsp:cNvSpPr/>
      </dsp:nvSpPr>
      <dsp:spPr bwMode="white">
        <a:xfrm>
          <a:off x="6938353" y="7065524"/>
          <a:ext cx="2150213" cy="2150213"/>
        </a:xfrm>
        <a:prstGeom prst="ellipse">
          <a:avLst/>
        </a:prstGeom>
        <a:solidFill>
          <a:schemeClr val="accent5">
            <a:lumMod val="10000"/>
            <a:lumOff val="90000"/>
          </a:schemeClr>
        </a:solidFill>
      </dsp:spPr>
      <dsp:style>
        <a:lnRef idx="2">
          <a:schemeClr val="lt1"/>
        </a:lnRef>
        <a:fillRef idx="1">
          <a:schemeClr val="accent2"/>
        </a:fillRef>
        <a:effectRef idx="0">
          <a:scrgbClr r="0" g="0" b="0"/>
        </a:effectRef>
        <a:fontRef idx="minor">
          <a:schemeClr val="lt1"/>
        </a:fontRef>
      </dsp:style>
      <dsp:txBody>
        <a:bodyPr lIns="22860" tIns="22860" rIns="22860" bIns="2286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sz="1800" b="1" dirty="0">
              <a:solidFill>
                <a:schemeClr val="tx1"/>
              </a:solidFill>
            </a:rPr>
            <a:t>Capabilities</a:t>
          </a:r>
        </a:p>
      </dsp:txBody>
      <dsp:txXfrm>
        <a:off x="6938353" y="7065524"/>
        <a:ext cx="2150213" cy="2150213"/>
      </dsp:txXfrm>
    </dsp:sp>
    <dsp:sp modelId="{17CB52D1-6215-4F88-BE8E-D5EE2039301B}">
      <dsp:nvSpPr>
        <dsp:cNvPr id="10" name="Right Arrow 9"/>
        <dsp:cNvSpPr/>
      </dsp:nvSpPr>
      <dsp:spPr bwMode="white">
        <a:xfrm rot="10800000">
          <a:off x="6115897" y="7777782"/>
          <a:ext cx="569806" cy="725697"/>
        </a:xfrm>
        <a:prstGeom prst="rightArrow">
          <a:avLst>
            <a:gd name="adj1" fmla="val 60000"/>
            <a:gd name="adj2" fmla="val 50000"/>
          </a:avLst>
        </a:prstGeom>
      </dsp:spPr>
      <dsp:style>
        <a:lnRef idx="0">
          <a:schemeClr val="accent2">
            <a:tint val="60000"/>
          </a:schemeClr>
        </a:lnRef>
        <a:fillRef idx="1">
          <a:schemeClr val="accent2">
            <a:tint val="60000"/>
          </a:schemeClr>
        </a:fillRef>
        <a:effectRef idx="0">
          <a:scrgbClr r="0" g="0" b="0"/>
        </a:effectRef>
        <a:fontRef idx="minor">
          <a:schemeClr val="lt1"/>
        </a:fontRef>
      </dsp:style>
      <dsp:txBody>
        <a:bodyPr rot="10800000" anchor="ctr"/>
        <a:lstStyle>
          <a:lvl1pPr algn="ctr"/>
          <a:lvl2pPr algn="ctr"/>
          <a:lvl3pPr algn="ctr"/>
          <a:lvl4pPr algn="ctr"/>
          <a:lvl5pPr algn="ctr"/>
          <a:lvl6pPr algn="ctr"/>
          <a:lvl7pPr algn="ctr"/>
          <a:lvl8pPr algn="ctr"/>
          <a:lvl9pPr algn="ctr"/>
        </a:lstStyle>
        <a:p>
          <a:pPr lvl="0">
            <a:lnSpc>
              <a:spcPct val="100000"/>
            </a:lnSpc>
            <a:spcBef>
              <a:spcPct val="0"/>
            </a:spcBef>
            <a:spcAft>
              <a:spcPct val="35000"/>
            </a:spcAft>
          </a:pPr>
          <a:endParaRPr lang="en-US" sz="1800" b="1">
            <a:solidFill>
              <a:schemeClr val="tx1"/>
            </a:solidFill>
          </a:endParaRPr>
        </a:p>
      </dsp:txBody>
      <dsp:txXfrm rot="10800000">
        <a:off x="6115897" y="7777782"/>
        <a:ext cx="569806" cy="725697"/>
      </dsp:txXfrm>
    </dsp:sp>
    <dsp:sp modelId="{BA008574-FCCF-4D30-AB49-F6BF32EF5B1A}">
      <dsp:nvSpPr>
        <dsp:cNvPr id="11" name="Oval 10"/>
        <dsp:cNvSpPr/>
      </dsp:nvSpPr>
      <dsp:spPr bwMode="white">
        <a:xfrm>
          <a:off x="3713034" y="7065524"/>
          <a:ext cx="2150213" cy="2150213"/>
        </a:xfrm>
        <a:prstGeom prst="ellipse">
          <a:avLst/>
        </a:prstGeom>
        <a:solidFill>
          <a:schemeClr val="accent5">
            <a:lumMod val="10000"/>
            <a:lumOff val="90000"/>
          </a:schemeClr>
        </a:solidFill>
      </dsp:spPr>
      <dsp:style>
        <a:lnRef idx="2">
          <a:schemeClr val="lt1"/>
        </a:lnRef>
        <a:fillRef idx="1">
          <a:schemeClr val="accent2"/>
        </a:fillRef>
        <a:effectRef idx="0">
          <a:scrgbClr r="0" g="0" b="0"/>
        </a:effectRef>
        <a:fontRef idx="minor">
          <a:schemeClr val="lt1"/>
        </a:fontRef>
      </dsp:style>
      <dsp:txBody>
        <a:bodyPr lIns="22860" tIns="22860" rIns="22860" bIns="2286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sz="1800" b="1" dirty="0">
              <a:solidFill>
                <a:schemeClr val="tx1"/>
              </a:solidFill>
            </a:rPr>
            <a:t>Resources – Tangible and Intangible</a:t>
          </a:r>
        </a:p>
      </dsp:txBody>
      <dsp:txXfrm>
        <a:off x="3713034" y="7065524"/>
        <a:ext cx="2150213" cy="2150213"/>
      </dsp:txXfrm>
    </dsp:sp>
    <dsp:sp modelId="{2409F87F-E3FB-4439-99B5-89E1652BD77B}">
      <dsp:nvSpPr>
        <dsp:cNvPr id="12" name="Right Arrow 11"/>
        <dsp:cNvSpPr/>
      </dsp:nvSpPr>
      <dsp:spPr bwMode="white">
        <a:xfrm rot="13885714">
          <a:off x="3497760" y="6516954"/>
          <a:ext cx="569806" cy="725697"/>
        </a:xfrm>
        <a:prstGeom prst="rightArrow">
          <a:avLst>
            <a:gd name="adj1" fmla="val 60000"/>
            <a:gd name="adj2" fmla="val 50000"/>
          </a:avLst>
        </a:prstGeom>
      </dsp:spPr>
      <dsp:style>
        <a:lnRef idx="0">
          <a:schemeClr val="accent2">
            <a:tint val="60000"/>
          </a:schemeClr>
        </a:lnRef>
        <a:fillRef idx="1">
          <a:schemeClr val="accent2">
            <a:tint val="60000"/>
          </a:schemeClr>
        </a:fillRef>
        <a:effectRef idx="0">
          <a:scrgbClr r="0" g="0" b="0"/>
        </a:effectRef>
        <a:fontRef idx="minor">
          <a:schemeClr val="lt1"/>
        </a:fontRef>
      </dsp:style>
      <dsp:txBody>
        <a:bodyPr rot="10800000" anchor="ctr"/>
        <a:lstStyle>
          <a:lvl1pPr algn="ctr"/>
          <a:lvl2pPr algn="ctr"/>
          <a:lvl3pPr algn="ctr"/>
          <a:lvl4pPr algn="ctr"/>
          <a:lvl5pPr algn="ctr"/>
          <a:lvl6pPr algn="ctr"/>
          <a:lvl7pPr algn="ctr"/>
          <a:lvl8pPr algn="ctr"/>
          <a:lvl9pPr algn="ctr"/>
        </a:lstStyle>
        <a:p>
          <a:pPr lvl="0">
            <a:lnSpc>
              <a:spcPct val="100000"/>
            </a:lnSpc>
            <a:spcBef>
              <a:spcPct val="0"/>
            </a:spcBef>
            <a:spcAft>
              <a:spcPct val="35000"/>
            </a:spcAft>
          </a:pPr>
          <a:endParaRPr lang="en-US" sz="1800" b="1">
            <a:solidFill>
              <a:schemeClr val="tx1"/>
            </a:solidFill>
          </a:endParaRPr>
        </a:p>
      </dsp:txBody>
      <dsp:txXfrm rot="13885714">
        <a:off x="3497760" y="6516954"/>
        <a:ext cx="569806" cy="725697"/>
      </dsp:txXfrm>
    </dsp:sp>
    <dsp:sp modelId="{4762CF24-0F72-4063-A9C3-ABCB747B7FCE}">
      <dsp:nvSpPr>
        <dsp:cNvPr id="13" name="Oval 12"/>
        <dsp:cNvSpPr/>
      </dsp:nvSpPr>
      <dsp:spPr bwMode="white">
        <a:xfrm>
          <a:off x="1702080" y="4543868"/>
          <a:ext cx="2150213" cy="2150213"/>
        </a:xfrm>
        <a:prstGeom prst="ellipse">
          <a:avLst/>
        </a:prstGeom>
        <a:solidFill>
          <a:schemeClr val="accent5">
            <a:lumMod val="10000"/>
            <a:lumOff val="90000"/>
          </a:schemeClr>
        </a:solidFill>
      </dsp:spPr>
      <dsp:style>
        <a:lnRef idx="2">
          <a:schemeClr val="lt1"/>
        </a:lnRef>
        <a:fillRef idx="1">
          <a:schemeClr val="accent2"/>
        </a:fillRef>
        <a:effectRef idx="0">
          <a:scrgbClr r="0" g="0" b="0"/>
        </a:effectRef>
        <a:fontRef idx="minor">
          <a:schemeClr val="lt1"/>
        </a:fontRef>
      </dsp:style>
      <dsp:txBody>
        <a:bodyPr lIns="20320" tIns="20320" rIns="20320" bIns="2032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sz="1600" b="1" dirty="0">
              <a:solidFill>
                <a:schemeClr val="tx1"/>
              </a:solidFill>
            </a:rPr>
            <a:t>Competencies</a:t>
          </a:r>
          <a:endParaRPr lang="en-US" sz="2000" b="1" dirty="0">
            <a:solidFill>
              <a:schemeClr val="tx1"/>
            </a:solidFill>
          </a:endParaRPr>
        </a:p>
      </dsp:txBody>
      <dsp:txXfrm>
        <a:off x="1702080" y="4543868"/>
        <a:ext cx="2150213" cy="2150213"/>
      </dsp:txXfrm>
    </dsp:sp>
    <dsp:sp modelId="{D60DD64E-CBC8-4BBB-B9F1-4D407B144CBB}">
      <dsp:nvSpPr>
        <dsp:cNvPr id="14" name="Right Arrow 13"/>
        <dsp:cNvSpPr/>
      </dsp:nvSpPr>
      <dsp:spPr bwMode="white">
        <a:xfrm rot="-4628571">
          <a:off x="2851134" y="3683899"/>
          <a:ext cx="569806" cy="725697"/>
        </a:xfrm>
        <a:prstGeom prst="rightArrow">
          <a:avLst>
            <a:gd name="adj1" fmla="val 60000"/>
            <a:gd name="adj2" fmla="val 50000"/>
          </a:avLst>
        </a:prstGeom>
      </dsp:spPr>
      <dsp:style>
        <a:lnRef idx="0">
          <a:schemeClr val="accent2">
            <a:tint val="60000"/>
          </a:schemeClr>
        </a:lnRef>
        <a:fillRef idx="1">
          <a:schemeClr val="accent2">
            <a:tint val="60000"/>
          </a:schemeClr>
        </a:fillRef>
        <a:effectRef idx="0">
          <a:scrgbClr r="0" g="0" b="0"/>
        </a:effectRef>
        <a:fontRef idx="minor">
          <a:schemeClr val="lt1"/>
        </a:fontRef>
      </dsp:style>
      <dsp:txBody>
        <a:bodyPr anchor="ctr"/>
        <a:lstStyle>
          <a:lvl1pPr algn="ctr"/>
          <a:lvl2pPr algn="ctr"/>
          <a:lvl3pPr algn="ctr"/>
          <a:lvl4pPr algn="ctr"/>
          <a:lvl5pPr algn="ctr"/>
          <a:lvl6pPr algn="ctr"/>
          <a:lvl7pPr algn="ctr"/>
          <a:lvl8pPr algn="ctr"/>
          <a:lvl9pPr algn="ctr"/>
        </a:lstStyle>
        <a:p>
          <a:pPr lvl="0">
            <a:lnSpc>
              <a:spcPct val="100000"/>
            </a:lnSpc>
            <a:spcBef>
              <a:spcPct val="0"/>
            </a:spcBef>
            <a:spcAft>
              <a:spcPct val="35000"/>
            </a:spcAft>
          </a:pPr>
          <a:endParaRPr lang="en-US" sz="1800" b="1">
            <a:solidFill>
              <a:schemeClr val="tx1"/>
            </a:solidFill>
          </a:endParaRPr>
        </a:p>
      </dsp:txBody>
      <dsp:txXfrm rot="-4628571">
        <a:off x="2851134" y="3683899"/>
        <a:ext cx="569806" cy="725697"/>
      </dsp:txXfrm>
    </dsp:sp>
    <dsp:sp modelId="{B95A97CB-2C30-46DB-AA3E-84DE59C89390}">
      <dsp:nvSpPr>
        <dsp:cNvPr id="15" name="Oval 14"/>
        <dsp:cNvSpPr/>
      </dsp:nvSpPr>
      <dsp:spPr bwMode="white">
        <a:xfrm>
          <a:off x="2419781" y="1399414"/>
          <a:ext cx="2150213" cy="2150213"/>
        </a:xfrm>
        <a:prstGeom prst="ellipse">
          <a:avLst/>
        </a:prstGeom>
        <a:solidFill>
          <a:schemeClr val="accent6">
            <a:lumMod val="40000"/>
            <a:lumOff val="60000"/>
          </a:schemeClr>
        </a:solidFill>
      </dsp:spPr>
      <dsp:style>
        <a:lnRef idx="2">
          <a:schemeClr val="lt1"/>
        </a:lnRef>
        <a:fillRef idx="1">
          <a:schemeClr val="accent2"/>
        </a:fillRef>
        <a:effectRef idx="0">
          <a:scrgbClr r="0" g="0" b="0"/>
        </a:effectRef>
        <a:fontRef idx="minor">
          <a:schemeClr val="lt1"/>
        </a:fontRef>
      </dsp:style>
      <dsp:txBody>
        <a:bodyPr lIns="22860" tIns="22860" rIns="22860" bIns="2286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sz="1800" b="1" dirty="0">
              <a:solidFill>
                <a:schemeClr val="tx1"/>
              </a:solidFill>
            </a:rPr>
            <a:t>Competitive Advantage</a:t>
          </a:r>
        </a:p>
      </dsp:txBody>
      <dsp:txXfrm>
        <a:off x="2419781" y="1399414"/>
        <a:ext cx="2150213" cy="2150213"/>
      </dsp:txXfrm>
    </dsp:sp>
    <dsp:sp modelId="{73697F7C-0EDD-41B0-A708-7C8CE491C170}">
      <dsp:nvSpPr>
        <dsp:cNvPr id="16" name="Right Arrow 15"/>
        <dsp:cNvSpPr/>
      </dsp:nvSpPr>
      <dsp:spPr bwMode="white">
        <a:xfrm rot="-1542857">
          <a:off x="4662941" y="1411965"/>
          <a:ext cx="569806" cy="725697"/>
        </a:xfrm>
        <a:prstGeom prst="rightArrow">
          <a:avLst>
            <a:gd name="adj1" fmla="val 60000"/>
            <a:gd name="adj2" fmla="val 50000"/>
          </a:avLst>
        </a:prstGeom>
      </dsp:spPr>
      <dsp:style>
        <a:lnRef idx="0">
          <a:schemeClr val="accent2">
            <a:tint val="60000"/>
          </a:schemeClr>
        </a:lnRef>
        <a:fillRef idx="1">
          <a:schemeClr val="accent2">
            <a:tint val="60000"/>
          </a:schemeClr>
        </a:fillRef>
        <a:effectRef idx="0">
          <a:scrgbClr r="0" g="0" b="0"/>
        </a:effectRef>
        <a:fontRef idx="minor">
          <a:schemeClr val="lt1"/>
        </a:fontRef>
      </dsp:style>
      <dsp:txBody>
        <a:bodyPr lIns="0" tIns="0" rIns="0" bIns="0" anchor="ctr"/>
        <a:lstStyle>
          <a:lvl1pPr algn="ctr">
            <a:defRPr sz="2800"/>
          </a:lvl1pPr>
          <a:lvl2pPr marL="228600" indent="-228600" algn="ctr">
            <a:defRPr sz="2200"/>
          </a:lvl2pPr>
          <a:lvl3pPr marL="457200" indent="-228600" algn="ctr">
            <a:defRPr sz="2200"/>
          </a:lvl3pPr>
          <a:lvl4pPr marL="685800" indent="-228600" algn="ctr">
            <a:defRPr sz="2200"/>
          </a:lvl4pPr>
          <a:lvl5pPr marL="914400" indent="-228600" algn="ctr">
            <a:defRPr sz="2200"/>
          </a:lvl5pPr>
          <a:lvl6pPr marL="1143000" indent="-228600" algn="ctr">
            <a:defRPr sz="2200"/>
          </a:lvl6pPr>
          <a:lvl7pPr marL="1371600" indent="-228600" algn="ctr">
            <a:defRPr sz="2200"/>
          </a:lvl7pPr>
          <a:lvl8pPr marL="1600200" indent="-228600" algn="ctr">
            <a:defRPr sz="2200"/>
          </a:lvl8pPr>
          <a:lvl9pPr marL="1828800" indent="-228600" algn="ctr">
            <a:defRPr sz="2200"/>
          </a:lvl9pPr>
        </a:lstStyle>
        <a:p>
          <a:pPr lvl="0">
            <a:lnSpc>
              <a:spcPct val="100000"/>
            </a:lnSpc>
            <a:spcBef>
              <a:spcPct val="0"/>
            </a:spcBef>
            <a:spcAft>
              <a:spcPct val="35000"/>
            </a:spcAft>
          </a:pPr>
          <a:endParaRPr lang="en-GB"/>
        </a:p>
      </dsp:txBody>
      <dsp:txXfrm rot="-1542857">
        <a:off x="4662941" y="1411965"/>
        <a:ext cx="569806" cy="725697"/>
      </dsp:txXfrm>
    </dsp:sp>
  </dsp:spTree>
</dsp:drawing>
</file>

<file path=ppt/diagrams/layout1.xml><?xml version="1.0" encoding="utf-8"?>
<dgm:layoutDef xmlns:dgm="http://schemas.openxmlformats.org/drawingml/2006/diagram" xmlns:a="http://schemas.openxmlformats.org/drawingml/2006/main" uniqueId="urn:microsoft.com/office/officeart/2005/8/layout/bProcess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bkpt" val="bal"/>
          <dgm:param type="contDir" val="revDir"/>
          <dgm:param type="grDir" val="tL"/>
          <dgm:param type="flowDir" val="col"/>
        </dgm:alg>
      </dgm:if>
      <dgm:else name="Name3">
        <dgm:alg type="snake">
          <dgm:param type="bkpt" val="bal"/>
          <dgm:param type="contDir" val="revDir"/>
          <dgm:param type="grDir" val="tR"/>
          <dgm:param type="flowDir" val="co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Sty" val="noArr"/>
                <dgm:param type="endSty" val="noArr"/>
                <dgm:param type="begPts" val="auto auto tCtr"/>
                <dgm:param type="endPts" val="auto auto bCtr"/>
              </dgm:alg>
            </dgm:if>
            <dgm:else name="Name9">
              <dgm:alg type="conn">
                <dgm:param type="srcNode" val="dummyConnPt"/>
                <dgm:param type="dstNode" val="dummyConnPt"/>
                <dgm:param type="begSty" val="noArr"/>
                <dgm:param type="endSty" val="noArr"/>
                <dgm:param type="begPts" val="auto auto tCtr"/>
                <dgm:param type="endPts" val="auto auto bCt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CA33356-639E-F44D-97F6-77E05DC3366D}" type="datetimeFigureOut">
              <a:rPr lang="en-US" smtClean="0"/>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A2C36F0-DD85-C04E-8FF4-5C424DEF99CD}" type="slidenum">
              <a:rPr lang="en-US" smtClean="0"/>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A08A5F1-FC73-4832-98BA-D0BD25E5A626}" type="datetimeFigureOut">
              <a:rPr lang="en-GB" smtClean="0"/>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BBB3ABF-D706-4959-ACF4-B467BEA00A52}" type="slidenum">
              <a:rPr lang="en-GB" smtClean="0"/>
            </a:fld>
            <a:endParaRPr lang="en-GB"/>
          </a:p>
        </p:txBody>
      </p:sp>
    </p:spTree>
  </p:cSld>
  <p:clrMap bg1="lt1" tx1="dk1" bg2="lt2" tx2="dk2" accent1="accent1" accent2="accent2" accent3="accent3" accent4="accent4" accent5="accent5" accent6="accent6" hlink="hlink" folHlink="folHlink"/>
  <p:notesStyle>
    <a:lvl1pPr marL="0" algn="l" defTabSz="1626870" rtl="0" eaLnBrk="1" latinLnBrk="0" hangingPunct="1">
      <a:defRPr sz="2135" kern="1200">
        <a:solidFill>
          <a:schemeClr val="tx1"/>
        </a:solidFill>
        <a:latin typeface="+mn-lt"/>
        <a:ea typeface="+mn-ea"/>
        <a:cs typeface="+mn-cs"/>
      </a:defRPr>
    </a:lvl1pPr>
    <a:lvl2pPr marL="813435" algn="l" defTabSz="1626870" rtl="0" eaLnBrk="1" latinLnBrk="0" hangingPunct="1">
      <a:defRPr sz="2135" kern="1200">
        <a:solidFill>
          <a:schemeClr val="tx1"/>
        </a:solidFill>
        <a:latin typeface="+mn-lt"/>
        <a:ea typeface="+mn-ea"/>
        <a:cs typeface="+mn-cs"/>
      </a:defRPr>
    </a:lvl2pPr>
    <a:lvl3pPr marL="1626870" algn="l" defTabSz="1626870" rtl="0" eaLnBrk="1" latinLnBrk="0" hangingPunct="1">
      <a:defRPr sz="2135" kern="1200">
        <a:solidFill>
          <a:schemeClr val="tx1"/>
        </a:solidFill>
        <a:latin typeface="+mn-lt"/>
        <a:ea typeface="+mn-ea"/>
        <a:cs typeface="+mn-cs"/>
      </a:defRPr>
    </a:lvl3pPr>
    <a:lvl4pPr marL="2440305" algn="l" defTabSz="1626870" rtl="0" eaLnBrk="1" latinLnBrk="0" hangingPunct="1">
      <a:defRPr sz="2135" kern="1200">
        <a:solidFill>
          <a:schemeClr val="tx1"/>
        </a:solidFill>
        <a:latin typeface="+mn-lt"/>
        <a:ea typeface="+mn-ea"/>
        <a:cs typeface="+mn-cs"/>
      </a:defRPr>
    </a:lvl4pPr>
    <a:lvl5pPr marL="3253740" algn="l" defTabSz="1626870" rtl="0" eaLnBrk="1" latinLnBrk="0" hangingPunct="1">
      <a:defRPr sz="2135" kern="1200">
        <a:solidFill>
          <a:schemeClr val="tx1"/>
        </a:solidFill>
        <a:latin typeface="+mn-lt"/>
        <a:ea typeface="+mn-ea"/>
        <a:cs typeface="+mn-cs"/>
      </a:defRPr>
    </a:lvl5pPr>
    <a:lvl6pPr marL="4066540" algn="l" defTabSz="1626870" rtl="0" eaLnBrk="1" latinLnBrk="0" hangingPunct="1">
      <a:defRPr sz="2135" kern="1200">
        <a:solidFill>
          <a:schemeClr val="tx1"/>
        </a:solidFill>
        <a:latin typeface="+mn-lt"/>
        <a:ea typeface="+mn-ea"/>
        <a:cs typeface="+mn-cs"/>
      </a:defRPr>
    </a:lvl6pPr>
    <a:lvl7pPr marL="4879975" algn="l" defTabSz="1626870" rtl="0" eaLnBrk="1" latinLnBrk="0" hangingPunct="1">
      <a:defRPr sz="2135" kern="1200">
        <a:solidFill>
          <a:schemeClr val="tx1"/>
        </a:solidFill>
        <a:latin typeface="+mn-lt"/>
        <a:ea typeface="+mn-ea"/>
        <a:cs typeface="+mn-cs"/>
      </a:defRPr>
    </a:lvl7pPr>
    <a:lvl8pPr marL="5693410" algn="l" defTabSz="1626870" rtl="0" eaLnBrk="1" latinLnBrk="0" hangingPunct="1">
      <a:defRPr sz="2135" kern="1200">
        <a:solidFill>
          <a:schemeClr val="tx1"/>
        </a:solidFill>
        <a:latin typeface="+mn-lt"/>
        <a:ea typeface="+mn-ea"/>
        <a:cs typeface="+mn-cs"/>
      </a:defRPr>
    </a:lvl8pPr>
    <a:lvl9pPr marL="6506845" algn="l" defTabSz="1626870" rtl="0" eaLnBrk="1" latinLnBrk="0" hangingPunct="1">
      <a:defRPr sz="2135"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3.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4.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history.com/news/industrial-revolution-luddites-workers" TargetMode="External"/><Relationship Id="rId2" Type="http://schemas.openxmlformats.org/officeDocument/2006/relationships/notesMaster" Target="../notesMasters/notesMaster1.xml"/><Relationship Id="rId1" Type="http://schemas.openxmlformats.org/officeDocument/2006/relationships/slide" Target="../slides/slide51.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2.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5.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8.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9.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0.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4.xml"/></Relationships>
</file>

<file path=ppt/notesSlides/_rels/notesSlide31.xml.rels><?xml version="1.0" encoding="UTF-8" standalone="yes"?>
<Relationships xmlns="http://schemas.openxmlformats.org/package/2006/relationships"><Relationship Id="rId8" Type="http://schemas.openxmlformats.org/officeDocument/2006/relationships/hyperlink" Target="https://cfpub.epa.gov/ncea/hfstudy/recordisplay.cfm?deid=332990" TargetMode="External"/><Relationship Id="rId7" Type="http://schemas.openxmlformats.org/officeDocument/2006/relationships/hyperlink" Target="https://www.theguardian.com/news/2018/aug/30/how-the-us-fracking-boom-almost-fell-apart" TargetMode="External"/><Relationship Id="rId6" Type="http://schemas.openxmlformats.org/officeDocument/2006/relationships/hyperlink" Target="https://www.forbes.com/sites/davidblackmon/2013/01/28/horizontal-drilling-a-technological-marvel-ignored/#a9dcdab6f112" TargetMode="External"/><Relationship Id="rId5" Type="http://schemas.openxmlformats.org/officeDocument/2006/relationships/hyperlink" Target="https://aoghs.org/technology/hydraulic-fracturing/" TargetMode="External"/><Relationship Id="rId4" Type="http://schemas.openxmlformats.org/officeDocument/2006/relationships/hyperlink" Target="https://www.theatlantic.com/technology/archive/2013/08/shooting-the-well-the-petroleum-torpedoes-of-the-early-oil-fields/278901/" TargetMode="External"/><Relationship Id="rId3" Type="http://schemas.openxmlformats.org/officeDocument/2006/relationships/hyperlink" Target="https://www.nrdc.org/sites/default/files/policy-basics-fracking-FS.pdf" TargetMode="External"/><Relationship Id="rId2" Type="http://schemas.openxmlformats.org/officeDocument/2006/relationships/notesMaster" Target="../notesMasters/notesMaster1.xml"/><Relationship Id="rId1" Type="http://schemas.openxmlformats.org/officeDocument/2006/relationships/slide" Target="../slides/slide65.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BBB3ABF-D706-4959-ACF4-B467BEA00A52}" type="slidenum">
              <a:rPr lang="en-GB" smtClean="0"/>
            </a:fld>
            <a:endParaRPr lang="en-GB"/>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4BF7F5F-E982-2548-A539-E0493F24EC2A}" type="slidenum">
              <a:rPr lang="en-US" smtClean="0"/>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BBB3ABF-D706-4959-ACF4-B467BEA00A52}" type="slidenum">
              <a:rPr lang="en-GB" smtClean="0"/>
            </a:fld>
            <a:endParaRPr lang="en-GB"/>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Havin</a:t>
            </a:r>
            <a:r>
              <a:rPr lang="en-GB" baseline="0" dirty="0"/>
              <a:t>g decided on our industry boundary we can then analyse the industry. Michael Porter in 1985 created his 5 forces model for industry analysis and it remains a very popular choice for understanding an industry .  His 5 forces are:</a:t>
            </a:r>
            <a:endParaRPr lang="en-GB" baseline="0" dirty="0"/>
          </a:p>
          <a:p>
            <a:endParaRPr lang="en-GB" baseline="0" dirty="0"/>
          </a:p>
          <a:p>
            <a:pPr marL="171450" indent="-171450">
              <a:buFontTx/>
              <a:buChar char="-"/>
            </a:pPr>
            <a:r>
              <a:rPr lang="en-GB" baseline="0" dirty="0"/>
              <a:t>Rivalry among established firms in the industry</a:t>
            </a:r>
            <a:endParaRPr lang="en-GB" baseline="0" dirty="0"/>
          </a:p>
          <a:p>
            <a:pPr marL="171450" indent="-171450">
              <a:buFontTx/>
              <a:buChar char="-"/>
            </a:pPr>
            <a:r>
              <a:rPr lang="en-GB" baseline="0" dirty="0"/>
              <a:t>Risk of new entrants joining the industry – the potential competitors</a:t>
            </a:r>
            <a:endParaRPr lang="en-GB" baseline="0" dirty="0"/>
          </a:p>
          <a:p>
            <a:pPr marL="171450" indent="-171450">
              <a:buFontTx/>
              <a:buChar char="-"/>
            </a:pPr>
            <a:r>
              <a:rPr lang="en-GB" baseline="0" dirty="0"/>
              <a:t>The bargaining power of suppliers</a:t>
            </a:r>
            <a:endParaRPr lang="en-GB" baseline="0" dirty="0"/>
          </a:p>
          <a:p>
            <a:pPr marL="171450" indent="-171450">
              <a:buFontTx/>
              <a:buChar char="-"/>
            </a:pPr>
            <a:r>
              <a:rPr lang="en-GB" baseline="0" dirty="0"/>
              <a:t>The Threat of substitutes – tap water as a substitute for bottled water, for example, or an iPad or event iPhone in place of a PC</a:t>
            </a:r>
            <a:endParaRPr lang="en-GB" baseline="0" dirty="0"/>
          </a:p>
          <a:p>
            <a:pPr marL="171450" indent="-171450">
              <a:buFontTx/>
              <a:buChar char="-"/>
            </a:pPr>
            <a:r>
              <a:rPr lang="en-GB" baseline="0" dirty="0"/>
              <a:t>The bargaining power of buyers.</a:t>
            </a:r>
            <a:endParaRPr lang="en-GB" baseline="0" dirty="0"/>
          </a:p>
          <a:p>
            <a:pPr marL="171450" indent="-171450">
              <a:buFontTx/>
              <a:buChar char="-"/>
            </a:pPr>
            <a:endParaRPr lang="en-GB" baseline="0" dirty="0"/>
          </a:p>
          <a:p>
            <a:pPr marL="0" indent="0">
              <a:buFontTx/>
              <a:buNone/>
            </a:pPr>
            <a:r>
              <a:rPr lang="en-GB" baseline="0" dirty="0"/>
              <a:t>The text book adds a 6</a:t>
            </a:r>
            <a:r>
              <a:rPr lang="en-GB" baseline="30000" dirty="0"/>
              <a:t>th</a:t>
            </a:r>
            <a:r>
              <a:rPr lang="en-GB" baseline="0" dirty="0"/>
              <a:t> force, the power of complement providers. Microsoft Windows and Office remain key complements for a PC, which has given the company a great deal of power and profit now at risk as people substitute a tablet or phone for a PC and also through the potential for an Android PC OS.</a:t>
            </a:r>
            <a:endParaRPr lang="en-GB" dirty="0"/>
          </a:p>
        </p:txBody>
      </p:sp>
      <p:sp>
        <p:nvSpPr>
          <p:cNvPr id="4" name="Slide Number Placeholder 3"/>
          <p:cNvSpPr>
            <a:spLocks noGrp="1"/>
          </p:cNvSpPr>
          <p:nvPr>
            <p:ph type="sldNum" sz="quarter" idx="10"/>
          </p:nvPr>
        </p:nvSpPr>
        <p:spPr/>
        <p:txBody>
          <a:bodyPr/>
          <a:lstStyle/>
          <a:p>
            <a:fld id="{61F9F7A4-513B-4D97-8605-8F84188366A8}" type="slidenum">
              <a:rPr lang="en-GB" smtClean="0"/>
            </a:fld>
            <a:endParaRPr lang="en-GB"/>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There are clearly differing</a:t>
            </a:r>
            <a:r>
              <a:rPr lang="en-GB" baseline="0" dirty="0"/>
              <a:t> degrees of substitution for products. We have already looked at tap water and bottled water and determined that they are close substitutes only in limited circumstances.  The iPad and iPhone are both substitutes for a PC in many circumstances but clearly cannot perform all its tasks.  Microsoft initially did not see the opportunity and the threat of the smartphone and then tablet to its PC business and yet its lack of success is creating vulnerability, particularly from Alphabet and the Android operating system.</a:t>
            </a:r>
            <a:endParaRPr lang="en-GB" baseline="0" dirty="0"/>
          </a:p>
          <a:p>
            <a:endParaRPr lang="en-GB" baseline="0" dirty="0"/>
          </a:p>
          <a:p>
            <a:r>
              <a:rPr lang="en-GB" baseline="0" dirty="0"/>
              <a:t>Complements can turn into a threat if the suppliers become too powerful, with the complement provider able to win a greater share of the profit than the main product provider.</a:t>
            </a:r>
            <a:endParaRPr lang="en-GB" dirty="0"/>
          </a:p>
        </p:txBody>
      </p:sp>
      <p:sp>
        <p:nvSpPr>
          <p:cNvPr id="4" name="Slide Number Placeholder 3"/>
          <p:cNvSpPr>
            <a:spLocks noGrp="1"/>
          </p:cNvSpPr>
          <p:nvPr>
            <p:ph type="sldNum" sz="quarter" idx="10"/>
          </p:nvPr>
        </p:nvSpPr>
        <p:spPr/>
        <p:txBody>
          <a:bodyPr/>
          <a:lstStyle/>
          <a:p>
            <a:fld id="{61F9F7A4-513B-4D97-8605-8F84188366A8}" type="slidenum">
              <a:rPr lang="en-GB" smtClean="0"/>
            </a:fld>
            <a:endParaRPr lang="en-GB"/>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1F9F7A4-513B-4D97-8605-8F84188366A8}" type="slidenum">
              <a:rPr lang="en-GB" smtClean="0"/>
            </a:fld>
            <a:endParaRPr lang="en-GB"/>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1F9F7A4-513B-4D97-8605-8F84188366A8}" type="slidenum">
              <a:rPr lang="en-GB" smtClean="0"/>
            </a:fld>
            <a:endParaRPr lang="en-GB"/>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1F9F7A4-513B-4D97-8605-8F84188366A8}" type="slidenum">
              <a:rPr lang="en-GB" smtClean="0"/>
            </a:fld>
            <a:endParaRPr lang="en-GB"/>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1F9F7A4-513B-4D97-8605-8F84188366A8}" type="slidenum">
              <a:rPr lang="en-GB" smtClean="0"/>
            </a:fld>
            <a:endParaRPr lang="en-GB"/>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BBB3ABF-D706-4959-ACF4-B467BEA00A52}" type="slidenum">
              <a:rPr lang="en-GB" smtClean="0"/>
            </a:fld>
            <a:endParaRPr lang="en-GB"/>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GB" sz="1200" b="1" kern="1200" dirty="0">
                <a:solidFill>
                  <a:schemeClr val="tx1"/>
                </a:solidFill>
                <a:effectLst/>
                <a:latin typeface="+mn-lt"/>
                <a:ea typeface="+mn-ea"/>
                <a:cs typeface="+mn-cs"/>
              </a:rPr>
              <a:t>Strategic Groups within Industries </a:t>
            </a:r>
            <a:endParaRPr lang="en-GB" sz="1200" b="1"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Companies in an industry often differ significantly from one another with regard to the way they strategically position their products in the market.</a:t>
            </a:r>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Factors such as the distribution channels they use, the market segments they serve, the quality of their products, technological leadership, customer service, pricing policy, advertising policy, and promotions affect product position. </a:t>
            </a:r>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As a result of these differences, within most industries, it is possible to observe groups of companies in which each company follows a strategy that is similar to that pursued by other companies in the group, but different from the strategy pursued by companies in other groups. These different groups of companies are known as strategic groups. A simple example would be low cost airlines that typically fly point to point from minor airports and full service airlines operating</a:t>
            </a:r>
            <a:r>
              <a:rPr lang="en-GB" sz="1200" kern="1200" baseline="0" dirty="0">
                <a:solidFill>
                  <a:schemeClr val="tx1"/>
                </a:solidFill>
                <a:effectLst/>
                <a:latin typeface="+mn-lt"/>
                <a:ea typeface="+mn-ea"/>
                <a:cs typeface="+mn-cs"/>
              </a:rPr>
              <a:t> long and short haul services from hub airports.</a:t>
            </a:r>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concept of strategic groups has a number of implications for the identification of opportunities and threats within an industry. First, because all companies in a strategic group are pursuing a similar strategy, customers tend to view the products of such enterprises as direct substitutes for each other. </a:t>
            </a:r>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 second competitive implication is that different strategic groups can have different relationships to each of the competitive forces; thus, each strategic group may face a different set of opportunities and threats. </a:t>
            </a:r>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S</a:t>
            </a:r>
            <a:r>
              <a:rPr lang="en-GB" sz="1200" kern="1200" dirty="0">
                <a:solidFill>
                  <a:schemeClr val="tx1"/>
                </a:solidFill>
                <a:effectLst/>
                <a:latin typeface="+mn-lt"/>
                <a:ea typeface="+mn-ea"/>
                <a:cs typeface="+mn-cs"/>
              </a:rPr>
              <a:t>ome strategic groups are more desirable than others because competitive forces open up greater opportunities and present fewer threats for those groups. </a:t>
            </a:r>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Mobility barriers are within-industry factors that inhibit the movement of companies between strategic groups. They include the barriers to entry into a group and the barriers to exit from a company’s existing group. It is hard for</a:t>
            </a:r>
            <a:r>
              <a:rPr lang="en-GB" sz="1200" kern="1200" baseline="0" dirty="0">
                <a:solidFill>
                  <a:schemeClr val="tx1"/>
                </a:solidFill>
                <a:effectLst/>
                <a:latin typeface="+mn-lt"/>
                <a:ea typeface="+mn-ea"/>
                <a:cs typeface="+mn-cs"/>
              </a:rPr>
              <a:t> a Low Cost Airline to start to offer services that would </a:t>
            </a:r>
            <a:r>
              <a:rPr lang="en-GB" sz="1200" kern="1200" baseline="0" dirty="0" err="1">
                <a:solidFill>
                  <a:schemeClr val="tx1"/>
                </a:solidFill>
                <a:effectLst/>
                <a:latin typeface="+mn-lt"/>
                <a:ea typeface="+mn-ea"/>
                <a:cs typeface="+mn-cs"/>
              </a:rPr>
              <a:t>comete</a:t>
            </a:r>
            <a:r>
              <a:rPr lang="en-GB" sz="1200" kern="1200" baseline="0" dirty="0">
                <a:solidFill>
                  <a:schemeClr val="tx1"/>
                </a:solidFill>
                <a:effectLst/>
                <a:latin typeface="+mn-lt"/>
                <a:ea typeface="+mn-ea"/>
                <a:cs typeface="+mn-cs"/>
              </a:rPr>
              <a:t> with Long Haul carriers using hub airports; it is also hard fro full service airlines to compete with the low cost carriers successfully. A number have tried and failed.</a:t>
            </a:r>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61F9F7A4-513B-4D97-8605-8F84188366A8}" type="slidenum">
              <a:rPr lang="en-GB" smtClean="0"/>
            </a:fld>
            <a:endParaRPr lang="en-GB"/>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will look at competitors in a later topic.</a:t>
            </a:r>
            <a:endParaRPr lang="en-GB" dirty="0"/>
          </a:p>
        </p:txBody>
      </p:sp>
      <p:sp>
        <p:nvSpPr>
          <p:cNvPr id="4" name="Slide Number Placeholder 3"/>
          <p:cNvSpPr>
            <a:spLocks noGrp="1"/>
          </p:cNvSpPr>
          <p:nvPr>
            <p:ph type="sldNum" sz="quarter" idx="10"/>
          </p:nvPr>
        </p:nvSpPr>
        <p:spPr/>
        <p:txBody>
          <a:bodyPr/>
          <a:lstStyle/>
          <a:p>
            <a:fld id="{61F9F7A4-513B-4D97-8605-8F84188366A8}" type="slidenum">
              <a:rPr lang="en-GB" smtClean="0"/>
            </a:fld>
            <a:endParaRPr lang="en-GB"/>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BBB3ABF-D706-4959-ACF4-B467BEA00A52}" type="slidenum">
              <a:rPr lang="en-GB" smtClean="0"/>
            </a:fld>
            <a:endParaRPr lang="en-GB"/>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BBB3ABF-D706-4959-ACF4-B467BEA00A52}" type="slidenum">
              <a:rPr lang="en-GB" smtClean="0"/>
            </a:fld>
            <a:endParaRPr lang="en-GB"/>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GB" b="0" i="0" dirty="0">
              <a:solidFill>
                <a:srgbClr val="181818"/>
              </a:solidFill>
              <a:effectLst/>
              <a:latin typeface="open-sans"/>
            </a:endParaRPr>
          </a:p>
          <a:p>
            <a:pPr algn="l"/>
            <a:r>
              <a:rPr lang="en-GB" b="0" i="0" dirty="0">
                <a:solidFill>
                  <a:srgbClr val="181818"/>
                </a:solidFill>
                <a:effectLst/>
                <a:latin typeface="open-sans"/>
              </a:rPr>
              <a:t>https://www.history.com/news/who-were-the-luddites#:~:text=%E2%80%9CLuddite%E2%80%9D%20is%20now%20a%20blanket,skilled%20craftsmen%20of%20the%20day </a:t>
            </a:r>
            <a:endParaRPr lang="en-GB" b="0" i="0" dirty="0">
              <a:solidFill>
                <a:srgbClr val="181818"/>
              </a:solidFill>
              <a:effectLst/>
              <a:latin typeface="open-sans"/>
            </a:endParaRPr>
          </a:p>
          <a:p>
            <a:pPr algn="l"/>
            <a:endParaRPr lang="en-GB" b="0" i="0" dirty="0">
              <a:solidFill>
                <a:srgbClr val="181818"/>
              </a:solidFill>
              <a:effectLst/>
              <a:latin typeface="open-sans"/>
            </a:endParaRPr>
          </a:p>
          <a:p>
            <a:pPr algn="l"/>
            <a:r>
              <a:rPr lang="en-GB" b="0" i="0" dirty="0">
                <a:solidFill>
                  <a:srgbClr val="181818"/>
                </a:solidFill>
                <a:effectLst/>
                <a:latin typeface="open-sans"/>
              </a:rPr>
              <a:t>“Luddite” is now a blanket term used to describe people who dislike new technology, but its origins date back to an early 19th-century </a:t>
            </a:r>
            <a:r>
              <a:rPr lang="en-GB" b="0" i="0" dirty="0" err="1">
                <a:solidFill>
                  <a:srgbClr val="181818"/>
                </a:solidFill>
                <a:effectLst/>
                <a:latin typeface="open-sans"/>
              </a:rPr>
              <a:t>labor</a:t>
            </a:r>
            <a:r>
              <a:rPr lang="en-GB" b="0" i="0" dirty="0">
                <a:solidFill>
                  <a:srgbClr val="181818"/>
                </a:solidFill>
                <a:effectLst/>
                <a:latin typeface="open-sans"/>
              </a:rPr>
              <a:t> movement that railed against the ways that mechanized manufactures and their unskilled laborers undermined the skilled craftsmen of the day. </a:t>
            </a:r>
            <a:endParaRPr lang="en-GB" b="0" i="0" dirty="0">
              <a:solidFill>
                <a:srgbClr val="181818"/>
              </a:solidFill>
              <a:effectLst/>
              <a:latin typeface="open-sans"/>
            </a:endParaRPr>
          </a:p>
          <a:p>
            <a:pPr algn="l"/>
            <a:endParaRPr lang="en-GB" b="0" i="0" dirty="0">
              <a:solidFill>
                <a:srgbClr val="181818"/>
              </a:solidFill>
              <a:effectLst/>
              <a:latin typeface="open-sans"/>
            </a:endParaRPr>
          </a:p>
          <a:p>
            <a:pPr algn="l"/>
            <a:r>
              <a:rPr lang="en-GB" b="0" i="0" dirty="0">
                <a:solidFill>
                  <a:srgbClr val="181818"/>
                </a:solidFill>
                <a:effectLst/>
                <a:latin typeface="open-sans"/>
              </a:rPr>
              <a:t>The original Luddites were British weavers and textile workers who objected to the increased use of mechanized looms and knitting frames. Most were trained artisans who had spent years learning their craft, and they feared that unskilled machine operators were robbing them of their livelihood. When the economic pressures of the Napoleonic Wars made the cheap competition of early textile factories particularly threatening to the artisans, a few desperate weavers began breaking into factories and smashing textile machines. They called themselves “Luddites” after Ned </a:t>
            </a:r>
            <a:r>
              <a:rPr lang="en-GB" b="0" i="0" dirty="0" err="1">
                <a:solidFill>
                  <a:srgbClr val="181818"/>
                </a:solidFill>
                <a:effectLst/>
                <a:latin typeface="open-sans"/>
              </a:rPr>
              <a:t>Ludd</a:t>
            </a:r>
            <a:r>
              <a:rPr lang="en-GB" b="0" i="0" dirty="0">
                <a:solidFill>
                  <a:srgbClr val="181818"/>
                </a:solidFill>
                <a:effectLst/>
                <a:latin typeface="open-sans"/>
              </a:rPr>
              <a:t>, a young apprentice who was </a:t>
            </a:r>
            <a:r>
              <a:rPr lang="en-GB" b="0" i="0" dirty="0" err="1">
                <a:solidFill>
                  <a:srgbClr val="181818"/>
                </a:solidFill>
                <a:effectLst/>
                <a:latin typeface="open-sans"/>
              </a:rPr>
              <a:t>rumored</a:t>
            </a:r>
            <a:r>
              <a:rPr lang="en-GB" b="0" i="0" dirty="0">
                <a:solidFill>
                  <a:srgbClr val="181818"/>
                </a:solidFill>
                <a:effectLst/>
                <a:latin typeface="open-sans"/>
              </a:rPr>
              <a:t> to have wrecked a textile apparatus in 1779. </a:t>
            </a:r>
            <a:endParaRPr lang="en-GB" b="0" i="0" dirty="0">
              <a:solidFill>
                <a:srgbClr val="181818"/>
              </a:solidFill>
              <a:effectLst/>
              <a:latin typeface="open-sans"/>
            </a:endParaRPr>
          </a:p>
          <a:p>
            <a:pPr algn="l"/>
            <a:endParaRPr lang="en-GB" b="0" i="0" dirty="0">
              <a:solidFill>
                <a:srgbClr val="181818"/>
              </a:solidFill>
              <a:effectLst/>
              <a:latin typeface="open-sans"/>
            </a:endParaRPr>
          </a:p>
          <a:p>
            <a:pPr algn="l"/>
            <a:r>
              <a:rPr lang="en-GB" b="1" i="0" dirty="0">
                <a:solidFill>
                  <a:srgbClr val="181818"/>
                </a:solidFill>
                <a:effectLst/>
                <a:latin typeface="open-sans"/>
              </a:rPr>
              <a:t>READ MORE: </a:t>
            </a:r>
            <a:r>
              <a:rPr lang="en-GB" b="1" i="0" u="sng" dirty="0">
                <a:solidFill>
                  <a:srgbClr val="E80C30"/>
                </a:solidFill>
                <a:effectLst/>
                <a:latin typeface="open-sans"/>
                <a:hlinkClick r:id="rId3"/>
              </a:rPr>
              <a:t>The Original Luddites Raged Against the Machines of the Industrial Revolution</a:t>
            </a:r>
            <a:endParaRPr lang="en-GB" b="1" i="0" u="sng" dirty="0">
              <a:solidFill>
                <a:srgbClr val="E80C30"/>
              </a:solidFill>
              <a:effectLst/>
              <a:latin typeface="open-sans"/>
            </a:endParaRPr>
          </a:p>
          <a:p>
            <a:pPr algn="l"/>
            <a:endParaRPr lang="en-GB" b="0" i="0" dirty="0">
              <a:solidFill>
                <a:srgbClr val="181818"/>
              </a:solidFill>
              <a:effectLst/>
              <a:latin typeface="open-sans"/>
            </a:endParaRPr>
          </a:p>
          <a:p>
            <a:pPr algn="l"/>
            <a:r>
              <a:rPr lang="en-GB" b="0" i="0" dirty="0">
                <a:solidFill>
                  <a:srgbClr val="181818"/>
                </a:solidFill>
                <a:effectLst/>
                <a:latin typeface="open-sans"/>
              </a:rPr>
              <a:t>There’s no evidence </a:t>
            </a:r>
            <a:r>
              <a:rPr lang="en-GB" b="0" i="0" dirty="0" err="1">
                <a:solidFill>
                  <a:srgbClr val="181818"/>
                </a:solidFill>
                <a:effectLst/>
                <a:latin typeface="open-sans"/>
              </a:rPr>
              <a:t>Ludd</a:t>
            </a:r>
            <a:r>
              <a:rPr lang="en-GB" b="0" i="0" dirty="0">
                <a:solidFill>
                  <a:srgbClr val="181818"/>
                </a:solidFill>
                <a:effectLst/>
                <a:latin typeface="open-sans"/>
              </a:rPr>
              <a:t> actually existed—like Robin Hood, he was said to reside in Sherwood Forest—but he eventually became the mythical leader of the movement. The protestors claimed to be following orders from “General </a:t>
            </a:r>
            <a:r>
              <a:rPr lang="en-GB" b="0" i="0" dirty="0" err="1">
                <a:solidFill>
                  <a:srgbClr val="181818"/>
                </a:solidFill>
                <a:effectLst/>
                <a:latin typeface="open-sans"/>
              </a:rPr>
              <a:t>Ludd</a:t>
            </a:r>
            <a:r>
              <a:rPr lang="en-GB" b="0" i="0" dirty="0">
                <a:solidFill>
                  <a:srgbClr val="181818"/>
                </a:solidFill>
                <a:effectLst/>
                <a:latin typeface="open-sans"/>
              </a:rPr>
              <a:t>,” and they even issued manifestoes and threatening letters under his name.</a:t>
            </a:r>
            <a:endParaRPr lang="en-GB" b="0" i="0" dirty="0">
              <a:solidFill>
                <a:srgbClr val="181818"/>
              </a:solidFill>
              <a:effectLst/>
              <a:latin typeface="open-sans"/>
            </a:endParaRPr>
          </a:p>
          <a:p>
            <a:endParaRPr lang="en-GB" dirty="0"/>
          </a:p>
        </p:txBody>
      </p:sp>
      <p:sp>
        <p:nvSpPr>
          <p:cNvPr id="4" name="Slide Number Placeholder 3"/>
          <p:cNvSpPr>
            <a:spLocks noGrp="1"/>
          </p:cNvSpPr>
          <p:nvPr>
            <p:ph type="sldNum" sz="quarter" idx="5"/>
          </p:nvPr>
        </p:nvSpPr>
        <p:spPr/>
        <p:txBody>
          <a:bodyPr/>
          <a:lstStyle/>
          <a:p>
            <a:fld id="{8BBB3ABF-D706-4959-ACF4-B467BEA00A52}" type="slidenum">
              <a:rPr lang="en-GB" smtClean="0"/>
            </a:fld>
            <a:endParaRPr lang="en-GB"/>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https://americanhistory.si.edu/collections/object-groups/slide-rules </a:t>
            </a:r>
            <a:endParaRPr lang="en-GB" dirty="0"/>
          </a:p>
          <a:p>
            <a:endParaRPr lang="en-GB" dirty="0"/>
          </a:p>
          <a:p>
            <a:r>
              <a:rPr lang="en-GB" b="0" i="0" dirty="0">
                <a:solidFill>
                  <a:srgbClr val="4D4D4F"/>
                </a:solidFill>
                <a:effectLst/>
                <a:latin typeface="Open Sans" panose="020B0606030504020204" pitchFamily="34" charset="0"/>
              </a:rPr>
              <a:t>Slide rules are </a:t>
            </a:r>
            <a:r>
              <a:rPr lang="en-GB" b="0" i="0" dirty="0" err="1">
                <a:solidFill>
                  <a:srgbClr val="4D4D4F"/>
                </a:solidFill>
                <a:effectLst/>
                <a:latin typeface="Open Sans" panose="020B0606030504020204" pitchFamily="34" charset="0"/>
              </a:rPr>
              <a:t>analog</a:t>
            </a:r>
            <a:r>
              <a:rPr lang="en-GB" b="0" i="0" dirty="0">
                <a:solidFill>
                  <a:srgbClr val="4D4D4F"/>
                </a:solidFill>
                <a:effectLst/>
                <a:latin typeface="Open Sans" panose="020B0606030504020204" pitchFamily="34" charset="0"/>
              </a:rPr>
              <a:t> computing devices marked with linear or logarithmic scales, some on a moving slide and some stationary on the base of the instrument, so that two numbers may be added or multiplied by aligning the slide. Slide rules can perform the basic arithmetic operations of addition, subtraction, multiplication, and division, but they can also be marked for computing with logarithms, square and cube roots, exponents, trigonometric functions, and vectors. From the late 19th century until about 1970, slide rules served as the principal calculating instruments for engineers, scientists, electricians, navigators, high school and college students, and others. Firms in the United States, Europe, and Japan made millions of the objects, and slide rule cases that attached to a belt loop were as common a sight on the hips of technical students in the 1950s and 1960s as cell phone cases were in the 1990s and 2000s.</a:t>
            </a:r>
            <a:endParaRPr lang="en-GB" dirty="0"/>
          </a:p>
        </p:txBody>
      </p:sp>
      <p:sp>
        <p:nvSpPr>
          <p:cNvPr id="4" name="Slide Number Placeholder 3"/>
          <p:cNvSpPr>
            <a:spLocks noGrp="1"/>
          </p:cNvSpPr>
          <p:nvPr>
            <p:ph type="sldNum" sz="quarter" idx="5"/>
          </p:nvPr>
        </p:nvSpPr>
        <p:spPr/>
        <p:txBody>
          <a:bodyPr/>
          <a:lstStyle/>
          <a:p>
            <a:fld id="{8BBB3ABF-D706-4959-ACF4-B467BEA00A52}" type="slidenum">
              <a:rPr lang="en-GB" smtClean="0"/>
            </a:fld>
            <a:endParaRPr lang="en-GB"/>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BBB3ABF-D706-4959-ACF4-B467BEA00A52}" type="slidenum">
              <a:rPr lang="en-GB" smtClean="0"/>
            </a:fld>
            <a:endParaRPr lang="en-GB"/>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7500" lnSpcReduction="20000"/>
          </a:bodyPr>
          <a:lstStyle/>
          <a:p>
            <a:r>
              <a:rPr lang="en-GB" sz="1200" b="1" kern="1200" dirty="0">
                <a:solidFill>
                  <a:schemeClr val="tx1"/>
                </a:solidFill>
                <a:effectLst/>
                <a:latin typeface="+mn-lt"/>
                <a:ea typeface="+mn-ea"/>
                <a:cs typeface="+mn-cs"/>
              </a:rPr>
              <a:t>Embryonic Industries </a:t>
            </a:r>
            <a:endParaRPr lang="en-GB" sz="1200" b="1"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An embryonic industry refers to an industry just beginning to develop (for example, personal computers and biotechnology in the 1970s, wireless communications in the 1980s, Internet retailing in the late 1990s, and AI today). </a:t>
            </a:r>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Growth at this stage is slow because of factors such as buyers’ unfamiliarity with the industry’s product, high prices due to the inability of companies to reap any significant scale economies, and poorly developed distribution channels. </a:t>
            </a:r>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Rivalry in embryonic industries is based not so much on price as on educating customers, opening up distribution channels, and perfecting the design of the product.</a:t>
            </a:r>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Growth Industries</a:t>
            </a:r>
            <a:endParaRPr lang="en-GB" sz="1200" b="1"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Once demand for the industry’s product begins to increase, the industry develops the characteristics of a growth industry. In a growth industry, first-time demand is expanding rapidly as many new customers enter the market.  We can see this happening</a:t>
            </a:r>
            <a:r>
              <a:rPr lang="en-GB" sz="1200" kern="1200" baseline="0" dirty="0">
                <a:solidFill>
                  <a:schemeClr val="tx1"/>
                </a:solidFill>
                <a:effectLst/>
                <a:latin typeface="+mn-lt"/>
                <a:ea typeface="+mn-ea"/>
                <a:cs typeface="+mn-cs"/>
              </a:rPr>
              <a:t> today in </a:t>
            </a:r>
            <a:r>
              <a:rPr lang="en-GB" sz="1200" kern="1200" dirty="0">
                <a:solidFill>
                  <a:schemeClr val="tx1"/>
                </a:solidFill>
                <a:effectLst/>
                <a:latin typeface="+mn-lt"/>
                <a:ea typeface="+mn-ea"/>
                <a:cs typeface="+mn-cs"/>
              </a:rPr>
              <a:t>the taxi</a:t>
            </a:r>
            <a:r>
              <a:rPr lang="en-GB" sz="1200" kern="1200" baseline="0" dirty="0">
                <a:solidFill>
                  <a:schemeClr val="tx1"/>
                </a:solidFill>
                <a:effectLst/>
                <a:latin typeface="+mn-lt"/>
                <a:ea typeface="+mn-ea"/>
                <a:cs typeface="+mn-cs"/>
              </a:rPr>
              <a:t> ride platform industry, with now numerous companies seeking to grow their marker share – Uber, </a:t>
            </a:r>
            <a:r>
              <a:rPr lang="en-GB" sz="1200" kern="1200" baseline="0" dirty="0" err="1">
                <a:solidFill>
                  <a:schemeClr val="tx1"/>
                </a:solidFill>
                <a:effectLst/>
                <a:latin typeface="+mn-lt"/>
                <a:ea typeface="+mn-ea"/>
                <a:cs typeface="+mn-cs"/>
              </a:rPr>
              <a:t>Gett</a:t>
            </a:r>
            <a:r>
              <a:rPr lang="en-GB" sz="1200" kern="1200" baseline="0" dirty="0">
                <a:solidFill>
                  <a:schemeClr val="tx1"/>
                </a:solidFill>
                <a:effectLst/>
                <a:latin typeface="+mn-lt"/>
                <a:ea typeface="+mn-ea"/>
                <a:cs typeface="+mn-cs"/>
              </a:rPr>
              <a:t>, Juno, </a:t>
            </a:r>
            <a:r>
              <a:rPr lang="en-GB" sz="1200" kern="1200" baseline="0" dirty="0" err="1">
                <a:solidFill>
                  <a:schemeClr val="tx1"/>
                </a:solidFill>
                <a:effectLst/>
                <a:latin typeface="+mn-lt"/>
                <a:ea typeface="+mn-ea"/>
                <a:cs typeface="+mn-cs"/>
              </a:rPr>
              <a:t>Kabbee</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Hailo</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etc</a:t>
            </a:r>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Industry Shakeout</a:t>
            </a:r>
            <a:endParaRPr lang="en-GB" sz="1200" b="1"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Explosive growth cannot be maintained indefinitely. Sooner or later, the rate of growth slows, and the industry enters the shakeout stage. In the shakeout stage, demand approaches saturation levels: more and more of the demand is limited to replacement because fewer potential first-time buyers remain. </a:t>
            </a:r>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Expect this soon in taxi</a:t>
            </a:r>
            <a:r>
              <a:rPr lang="en-GB" sz="1200" kern="1200" baseline="0" dirty="0">
                <a:solidFill>
                  <a:schemeClr val="tx1"/>
                </a:solidFill>
                <a:effectLst/>
                <a:latin typeface="+mn-lt"/>
                <a:ea typeface="+mn-ea"/>
                <a:cs typeface="+mn-cs"/>
              </a:rPr>
              <a:t> app platforms!</a:t>
            </a:r>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Mature Industries </a:t>
            </a:r>
            <a:endParaRPr lang="en-GB" sz="1200" b="1"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shakeout stage ends when the industry enters its mature stage: the market is totally saturated, demand is limited to replacement demand, and growth is low or zero. Typically, the growth that remains comes from population expansion, bringing new customers into the market, or increasing replacement demand. </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As a result of the shakeout, most industries in the maturity stage have consolidated and become oligopolies. </a:t>
            </a:r>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Declining Industries </a:t>
            </a:r>
            <a:endParaRPr lang="en-GB" sz="1200" b="1"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Eventually, most industries enter a stage of decline: growth becomes negative for a </a:t>
            </a:r>
            <a:r>
              <a:rPr lang="en-GB" sz="1200" kern="1200" dirty="0" err="1">
                <a:solidFill>
                  <a:schemeClr val="tx1"/>
                </a:solidFill>
                <a:effectLst/>
                <a:latin typeface="+mn-lt"/>
                <a:ea typeface="+mn-ea"/>
                <a:cs typeface="+mn-cs"/>
              </a:rPr>
              <a:t>va</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riety</a:t>
            </a:r>
            <a:r>
              <a:rPr lang="en-GB" sz="1200" kern="1200" dirty="0">
                <a:solidFill>
                  <a:schemeClr val="tx1"/>
                </a:solidFill>
                <a:effectLst/>
                <a:latin typeface="+mn-lt"/>
                <a:ea typeface="+mn-ea"/>
                <a:cs typeface="+mn-cs"/>
              </a:rPr>
              <a:t> of reasons, including technological substitution (for example, air travel instead of rail travel), social changes (greater health consciousness impacting tobacco sales), demographics (the declining birth rate damaging the market for baby and child products), and international competition (low-cost foreign competition helped pushed the U.S. steel industry into decline).</a:t>
            </a:r>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It is important to remember that the industry life-cycle model is a generalization</a:t>
            </a:r>
            <a:r>
              <a:rPr lang="en-GB" sz="1200" kern="1200" baseline="0" dirty="0">
                <a:solidFill>
                  <a:schemeClr val="tx1"/>
                </a:solidFill>
                <a:effectLst/>
                <a:latin typeface="+mn-lt"/>
                <a:ea typeface="+mn-ea"/>
                <a:cs typeface="+mn-cs"/>
              </a:rPr>
              <a:t> and that t</a:t>
            </a:r>
            <a:r>
              <a:rPr lang="en-GB" sz="1200" kern="1200" dirty="0">
                <a:solidFill>
                  <a:schemeClr val="tx1"/>
                </a:solidFill>
                <a:effectLst/>
                <a:latin typeface="+mn-lt"/>
                <a:ea typeface="+mn-ea"/>
                <a:cs typeface="+mn-cs"/>
              </a:rPr>
              <a:t>he time span of these stages can also vary significantly from industry to industry. </a:t>
            </a:r>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A </a:t>
            </a:r>
            <a:r>
              <a:rPr lang="en-GB" sz="1200" kern="1200" dirty="0">
                <a:solidFill>
                  <a:schemeClr val="tx1"/>
                </a:solidFill>
                <a:effectLst/>
                <a:latin typeface="+mn-lt"/>
                <a:ea typeface="+mn-ea"/>
                <a:cs typeface="+mn-cs"/>
              </a:rPr>
              <a:t>criticism of industry models is that they overemphasize the importance of industry structure as a determinant of company performance, and underemphasize the importance of variations or differences among companies within an industry or a strategic group.</a:t>
            </a:r>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Research by Richard </a:t>
            </a:r>
            <a:r>
              <a:rPr lang="en-GB" sz="1200" kern="1200" dirty="0" err="1">
                <a:solidFill>
                  <a:schemeClr val="tx1"/>
                </a:solidFill>
                <a:effectLst/>
                <a:latin typeface="+mn-lt"/>
                <a:ea typeface="+mn-ea"/>
                <a:cs typeface="+mn-cs"/>
              </a:rPr>
              <a:t>Rumelt</a:t>
            </a:r>
            <a:r>
              <a:rPr lang="en-GB" sz="1200" kern="1200" dirty="0">
                <a:solidFill>
                  <a:schemeClr val="tx1"/>
                </a:solidFill>
                <a:effectLst/>
                <a:latin typeface="+mn-lt"/>
                <a:ea typeface="+mn-ea"/>
                <a:cs typeface="+mn-cs"/>
              </a:rPr>
              <a:t> and his associates, for example, suggests that industry structure explains only about 10% of the variance in profit rates across companies.</a:t>
            </a:r>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61F9F7A4-513B-4D97-8605-8F84188366A8}" type="slidenum">
              <a:rPr lang="en-GB" smtClean="0"/>
            </a:fld>
            <a:endParaRPr lang="en-GB"/>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1F9F7A4-513B-4D97-8605-8F84188366A8}" type="slidenum">
              <a:rPr lang="en-GB" smtClean="0"/>
            </a:fld>
            <a:endParaRPr lang="en-GB"/>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GB" sz="1200" kern="1200" dirty="0">
                <a:solidFill>
                  <a:schemeClr val="tx1"/>
                </a:solidFill>
                <a:effectLst/>
                <a:latin typeface="+mn-lt"/>
                <a:ea typeface="+mn-ea"/>
                <a:cs typeface="+mn-cs"/>
              </a:rPr>
              <a:t>Over any reasonable length of time, in many industries competition can be viewed as a process driven by innovation.18 Innovation is frequently the major factor in industry evolution and causes a company’s movement through the industry life cycle.</a:t>
            </a:r>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Michael Porter talks of innovations as “unfreezing” and “reshaping” industry structure. This is a model of change familiar to students of organisational change management in which in one common</a:t>
            </a:r>
            <a:r>
              <a:rPr lang="en-GB" sz="1200" kern="1200" baseline="0" dirty="0">
                <a:solidFill>
                  <a:schemeClr val="tx1"/>
                </a:solidFill>
                <a:effectLst/>
                <a:latin typeface="+mn-lt"/>
                <a:ea typeface="+mn-ea"/>
                <a:cs typeface="+mn-cs"/>
              </a:rPr>
              <a:t> model of change it is first necessary to unfreeze the organisation in order to have change, and then re-freeze in a new configuration.</a:t>
            </a:r>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Porter argues that after a period of turbulence triggered by innovation, the structure of an industry once more settles down into a fairly stable pattern, and the five forces and strategic group concepts can once more be applied. This view of the evolution of industry structure is often referred to as “punctuated equilibrium.</a:t>
            </a:r>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This</a:t>
            </a:r>
            <a:r>
              <a:rPr lang="en-GB" sz="1200" kern="1200" baseline="0" dirty="0">
                <a:solidFill>
                  <a:schemeClr val="tx1"/>
                </a:solidFill>
                <a:effectLst/>
                <a:latin typeface="+mn-lt"/>
                <a:ea typeface="+mn-ea"/>
                <a:cs typeface="+mn-cs"/>
              </a:rPr>
              <a:t> is what is happening with the taxi industry:  the old model of hailing or calling a cab has been disrupted by the availability of smart phones, apps and taxi platforms. A new shape of the industry can be expected to become established although it too may be quickly disrupted by driverless cars replacing taxis and their drivers.  It is interesting to note that car manufacturers are investing in platforms like Uber as part of preparing for the impact that driverless cars will have on their current business model. They are anticipating much lower levels of car ownership and much more sharing.</a:t>
            </a: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61F9F7A4-513B-4D97-8605-8F84188366A8}" type="slidenum">
              <a:rPr lang="en-GB" smtClean="0"/>
            </a:fld>
            <a:endParaRPr lang="en-GB"/>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sz="1200" b="1" dirty="0"/>
              <a:t>Industry rules </a:t>
            </a:r>
            <a:r>
              <a:rPr lang="en-GB" sz="1200" dirty="0"/>
              <a:t>are the demands dictated to the firm by the industry context, limiting the scope of potential strategic behaviours, e.g. ‘must have strong brand’</a:t>
            </a:r>
            <a:endParaRPr lang="en-GB" sz="1200" dirty="0"/>
          </a:p>
          <a:p>
            <a:pPr marL="171450" indent="-171450">
              <a:buFont typeface="Arial" panose="020B0604020202020204" pitchFamily="34" charset="0"/>
              <a:buChar char="•"/>
            </a:pPr>
            <a:r>
              <a:rPr lang="en-GB" sz="1200" dirty="0"/>
              <a:t>Industry rules arise from the </a:t>
            </a:r>
            <a:r>
              <a:rPr lang="en-GB" sz="1200" b="1" dirty="0"/>
              <a:t>structure of the industry</a:t>
            </a:r>
            <a:endParaRPr lang="en-GB" sz="1200" b="1" dirty="0"/>
          </a:p>
          <a:p>
            <a:pPr marL="171450" indent="-171450">
              <a:buFont typeface="Arial" panose="020B0604020202020204" pitchFamily="34" charset="0"/>
              <a:buChar char="•"/>
            </a:pPr>
            <a:r>
              <a:rPr lang="en-GB" sz="1200" dirty="0"/>
              <a:t>As industries develop, the </a:t>
            </a:r>
            <a:r>
              <a:rPr lang="en-GB" sz="1200" b="1" dirty="0"/>
              <a:t>rules of competition change. </a:t>
            </a:r>
            <a:endParaRPr lang="en-GB" sz="1200" b="1" dirty="0"/>
          </a:p>
          <a:p>
            <a:pPr marL="171450" indent="-171450">
              <a:buFont typeface="Arial" panose="020B0604020202020204" pitchFamily="34" charset="0"/>
              <a:buChar char="•"/>
            </a:pPr>
            <a:r>
              <a:rPr lang="en-GB" sz="1200" dirty="0" err="1"/>
              <a:t>Strategising</a:t>
            </a:r>
            <a:r>
              <a:rPr lang="en-GB" sz="1200" dirty="0"/>
              <a:t> managers need to </a:t>
            </a:r>
            <a:r>
              <a:rPr lang="en-GB" sz="1200" b="1" dirty="0"/>
              <a:t>identify</a:t>
            </a:r>
            <a:r>
              <a:rPr lang="en-GB" sz="1200" dirty="0"/>
              <a:t> </a:t>
            </a:r>
            <a:r>
              <a:rPr lang="en-GB" sz="1200" b="1" dirty="0"/>
              <a:t>which characteristics </a:t>
            </a:r>
            <a:r>
              <a:rPr lang="en-GB" sz="1200" dirty="0"/>
              <a:t>in the industry structure and which aspects of competitive interaction </a:t>
            </a:r>
            <a:r>
              <a:rPr lang="en-GB" sz="1200" b="1" dirty="0"/>
              <a:t>are changing</a:t>
            </a:r>
            <a:r>
              <a:rPr lang="en-GB" sz="1200" dirty="0"/>
              <a:t>.</a:t>
            </a:r>
            <a:endParaRPr lang="en-GB" sz="1200" dirty="0"/>
          </a:p>
          <a:p>
            <a:pPr marL="171450" indent="-171450">
              <a:buFont typeface="Arial" panose="020B0604020202020204" pitchFamily="34" charset="0"/>
              <a:buChar char="•"/>
            </a:pPr>
            <a:r>
              <a:rPr lang="en-GB" sz="1200" dirty="0"/>
              <a:t>Strategists need to recognise the </a:t>
            </a:r>
            <a:r>
              <a:rPr lang="en-GB" sz="1200" b="1" dirty="0"/>
              <a:t>drivers and the inhibitors</a:t>
            </a:r>
            <a:r>
              <a:rPr lang="en-GB" sz="1200" dirty="0"/>
              <a:t> of industry development</a:t>
            </a:r>
            <a:endParaRPr lang="en-GB" sz="1200" dirty="0"/>
          </a:p>
        </p:txBody>
      </p:sp>
      <p:sp>
        <p:nvSpPr>
          <p:cNvPr id="4" name="Slide Number Placeholder 3"/>
          <p:cNvSpPr>
            <a:spLocks noGrp="1"/>
          </p:cNvSpPr>
          <p:nvPr>
            <p:ph type="sldNum" sz="quarter" idx="10"/>
          </p:nvPr>
        </p:nvSpPr>
        <p:spPr/>
        <p:txBody>
          <a:bodyPr/>
          <a:lstStyle/>
          <a:p>
            <a:pPr>
              <a:defRPr/>
            </a:pPr>
            <a:fld id="{1043C796-B4ED-4385-AEAB-0CD801713F51}" type="slidenum">
              <a:rPr lang="en-GB" smtClean="0"/>
            </a:fld>
            <a:endParaRPr lang="en-GB"/>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dirty="0"/>
              <a:t>Gradual</a:t>
            </a:r>
            <a:r>
              <a:rPr lang="en-GB" sz="1200" dirty="0"/>
              <a:t> development</a:t>
            </a:r>
            <a:endParaRPr lang="en-GB" sz="1200" dirty="0"/>
          </a:p>
          <a:p>
            <a:r>
              <a:rPr lang="en-GB" sz="1200" b="1" dirty="0"/>
              <a:t>Continuous</a:t>
            </a:r>
            <a:r>
              <a:rPr lang="en-GB" sz="1200" dirty="0"/>
              <a:t> development</a:t>
            </a:r>
            <a:endParaRPr lang="en-GB" sz="1200" dirty="0"/>
          </a:p>
          <a:p>
            <a:r>
              <a:rPr lang="en-GB" sz="1200" b="1" dirty="0"/>
              <a:t>Discontinuous development </a:t>
            </a:r>
            <a:r>
              <a:rPr lang="en-GB" sz="1200" dirty="0"/>
              <a:t>– where one business model is dominant for a long period of time and is then suddenly displaced by a radically better one</a:t>
            </a:r>
            <a:endParaRPr lang="en-GB" sz="1200" dirty="0"/>
          </a:p>
          <a:p>
            <a:r>
              <a:rPr lang="en-GB" sz="1200" b="1" dirty="0"/>
              <a:t>Hypercompetitive development </a:t>
            </a:r>
            <a:r>
              <a:rPr lang="en-GB" sz="1200" dirty="0"/>
              <a:t>– where business models are frequently pushed aside by radically better ones</a:t>
            </a:r>
            <a:endParaRPr lang="en-GB" sz="1200" dirty="0"/>
          </a:p>
          <a:p>
            <a:endParaRPr lang="en-GB" dirty="0"/>
          </a:p>
        </p:txBody>
      </p:sp>
      <p:sp>
        <p:nvSpPr>
          <p:cNvPr id="4" name="Slide Number Placeholder 3"/>
          <p:cNvSpPr>
            <a:spLocks noGrp="1"/>
          </p:cNvSpPr>
          <p:nvPr>
            <p:ph type="sldNum" sz="quarter" idx="10"/>
          </p:nvPr>
        </p:nvSpPr>
        <p:spPr/>
        <p:txBody>
          <a:bodyPr/>
          <a:lstStyle/>
          <a:p>
            <a:pPr>
              <a:defRPr/>
            </a:pPr>
            <a:fld id="{1043C796-B4ED-4385-AEAB-0CD801713F51}" type="slidenum">
              <a:rPr lang="en-GB" smtClean="0"/>
            </a:fld>
            <a:endParaRPr lang="en-GB"/>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Rot="1" noChangeAspect="1" noChangeArrowheads="1" noTextEdit="1"/>
          </p:cNvSpPr>
          <p:nvPr>
            <p:ph type="sldImg"/>
          </p:nvPr>
        </p:nvSpPr>
        <p:spPr/>
      </p:sp>
      <p:sp>
        <p:nvSpPr>
          <p:cNvPr id="53251"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ea typeface="MS PGothic" panose="020B0600070205080204" pitchFamily="34"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t>Environmental factors that are external or internal to the industry</a:t>
            </a:r>
            <a:endParaRPr lang="en-GB" sz="1200" dirty="0"/>
          </a:p>
          <a:p>
            <a:r>
              <a:rPr lang="en-GB" sz="1200" dirty="0"/>
              <a:t>Factors in the contextual environment include socio-cultural, economic, political/regulatory and technological forces of change</a:t>
            </a:r>
            <a:endParaRPr lang="en-GB" sz="1200" dirty="0"/>
          </a:p>
          <a:p>
            <a:r>
              <a:rPr lang="en-GB" sz="1200" dirty="0"/>
              <a:t>Factors in the industry environment can be divided into groups surrounding suppliers, buyers, incumbent rivals, new entrants, substitutes and </a:t>
            </a:r>
            <a:r>
              <a:rPr lang="en-GB" sz="1200" dirty="0" err="1"/>
              <a:t>complementors</a:t>
            </a:r>
            <a:endParaRPr lang="en-GB" sz="1200" dirty="0"/>
          </a:p>
          <a:p>
            <a:r>
              <a:rPr lang="en-GB" sz="1200" dirty="0"/>
              <a:t>Where one firm is the major driver of industry development it can claim industry leadership</a:t>
            </a:r>
            <a:endParaRPr lang="en-GB" sz="1200" dirty="0"/>
          </a:p>
          <a:p>
            <a:r>
              <a:rPr lang="en-GB" sz="1200" dirty="0"/>
              <a:t>If there is no industry leader, the industry dynamics determine the path of industry development</a:t>
            </a:r>
            <a:endParaRPr lang="en-GB" sz="1200" dirty="0"/>
          </a:p>
          <a:p>
            <a:endParaRPr lang="en-GB" dirty="0"/>
          </a:p>
        </p:txBody>
      </p:sp>
      <p:sp>
        <p:nvSpPr>
          <p:cNvPr id="4" name="Slide Number Placeholder 3"/>
          <p:cNvSpPr>
            <a:spLocks noGrp="1"/>
          </p:cNvSpPr>
          <p:nvPr>
            <p:ph type="sldNum" sz="quarter" idx="10"/>
          </p:nvPr>
        </p:nvSpPr>
        <p:spPr/>
        <p:txBody>
          <a:bodyPr/>
          <a:lstStyle/>
          <a:p>
            <a:pPr>
              <a:defRPr/>
            </a:pPr>
            <a:fld id="{1043C796-B4ED-4385-AEAB-0CD801713F51}" type="slidenum">
              <a:rPr lang="en-GB" smtClean="0"/>
            </a:fld>
            <a:endParaRPr lang="en-GB"/>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https://www.nrdc.org/stories/fracking-101#whatis</a:t>
            </a:r>
            <a:endParaRPr lang="en-GB" dirty="0"/>
          </a:p>
          <a:p>
            <a:endParaRPr lang="en-GB" dirty="0"/>
          </a:p>
          <a:p>
            <a:pPr algn="l"/>
            <a:r>
              <a:rPr lang="en-GB" b="1" i="0" dirty="0">
                <a:solidFill>
                  <a:srgbClr val="666666"/>
                </a:solidFill>
                <a:effectLst/>
                <a:latin typeface="Knockout 32 A"/>
              </a:rPr>
              <a:t>What Is Fracking?</a:t>
            </a:r>
            <a:endParaRPr lang="en-GB" b="1" i="0" dirty="0">
              <a:solidFill>
                <a:srgbClr val="666666"/>
              </a:solidFill>
              <a:effectLst/>
              <a:latin typeface="Knockout 32 A"/>
            </a:endParaRPr>
          </a:p>
          <a:p>
            <a:pPr algn="l"/>
            <a:endParaRPr lang="en-GB" b="0" i="0" dirty="0">
              <a:solidFill>
                <a:srgbClr val="666666"/>
              </a:solidFill>
              <a:effectLst/>
              <a:latin typeface="Knockout 32 A"/>
            </a:endParaRPr>
          </a:p>
          <a:p>
            <a:pPr algn="l"/>
            <a:r>
              <a:rPr lang="en-GB" b="0" i="0" dirty="0">
                <a:solidFill>
                  <a:srgbClr val="666666"/>
                </a:solidFill>
                <a:effectLst/>
                <a:latin typeface="Helveticaneueltstd roman"/>
              </a:rPr>
              <a:t>Modern high-volume </a:t>
            </a:r>
            <a:r>
              <a:rPr lang="en-GB" b="0" i="0" u="none" strike="noStrike" dirty="0">
                <a:solidFill>
                  <a:srgbClr val="00B6F0"/>
                </a:solidFill>
                <a:effectLst/>
                <a:latin typeface="Helveticaneueltstd roman"/>
                <a:hlinkClick r:id="rId3"/>
              </a:rPr>
              <a:t>hydraulic fracturing</a:t>
            </a:r>
            <a:r>
              <a:rPr lang="en-GB" b="0" i="0" dirty="0">
                <a:solidFill>
                  <a:srgbClr val="666666"/>
                </a:solidFill>
                <a:effectLst/>
                <a:latin typeface="Helveticaneueltstd roman"/>
              </a:rPr>
              <a:t> is a technique used to enable the extraction of natural gas or oil from shale and other forms of “tight” rock (in other words, impermeable rock formations that lock in oil and gas and make fossil fuel production difficult). Large quantities of water, chemicals, and sand are blasted into these formations at pressures high enough to crack the rock, allowing the once-trapped gas and oil to flow to the surface.</a:t>
            </a:r>
            <a:endParaRPr lang="en-GB" b="0" i="0" dirty="0">
              <a:solidFill>
                <a:srgbClr val="666666"/>
              </a:solidFill>
              <a:effectLst/>
              <a:latin typeface="Helveticaneueltstd roman"/>
            </a:endParaRPr>
          </a:p>
          <a:p>
            <a:pPr algn="l"/>
            <a:endParaRPr lang="en-GB" b="0" i="0" dirty="0">
              <a:solidFill>
                <a:srgbClr val="666666"/>
              </a:solidFill>
              <a:effectLst/>
              <a:latin typeface="Helveticaneueltstd roman"/>
            </a:endParaRPr>
          </a:p>
          <a:p>
            <a:pPr algn="l"/>
            <a:r>
              <a:rPr lang="en-GB" b="1" i="0" dirty="0">
                <a:solidFill>
                  <a:srgbClr val="666666"/>
                </a:solidFill>
                <a:effectLst/>
                <a:latin typeface="Knockout 32 A"/>
              </a:rPr>
              <a:t>History of Fracking</a:t>
            </a:r>
            <a:endParaRPr lang="en-GB" b="1" i="0" dirty="0">
              <a:solidFill>
                <a:srgbClr val="666666"/>
              </a:solidFill>
              <a:effectLst/>
              <a:latin typeface="Knockout 32 A"/>
            </a:endParaRPr>
          </a:p>
          <a:p>
            <a:pPr algn="l"/>
            <a:endParaRPr lang="en-GB" b="0" i="0" dirty="0">
              <a:solidFill>
                <a:srgbClr val="666666"/>
              </a:solidFill>
              <a:effectLst/>
              <a:latin typeface="Knockout 32 A"/>
            </a:endParaRPr>
          </a:p>
          <a:p>
            <a:pPr algn="l"/>
            <a:r>
              <a:rPr lang="en-GB" b="0" i="0" dirty="0">
                <a:solidFill>
                  <a:srgbClr val="666666"/>
                </a:solidFill>
                <a:effectLst/>
                <a:latin typeface="Helveticaneueltstd roman"/>
              </a:rPr>
              <a:t>The idea for fracking—or “</a:t>
            </a:r>
            <a:r>
              <a:rPr lang="en-GB" b="0" i="0" u="none" strike="noStrike" dirty="0">
                <a:solidFill>
                  <a:srgbClr val="00B6F0"/>
                </a:solidFill>
                <a:effectLst/>
                <a:latin typeface="Helveticaneueltstd roman"/>
                <a:hlinkClick r:id="rId4"/>
              </a:rPr>
              <a:t>shooting the well</a:t>
            </a:r>
            <a:r>
              <a:rPr lang="en-GB" b="0" i="0" dirty="0">
                <a:solidFill>
                  <a:srgbClr val="666666"/>
                </a:solidFill>
                <a:effectLst/>
                <a:latin typeface="Helveticaneueltstd roman"/>
              </a:rPr>
              <a:t>,” as the practice was once referred to—dates back to 1862 and has been </a:t>
            </a:r>
            <a:r>
              <a:rPr lang="en-GB" b="0" i="0" u="none" strike="noStrike" dirty="0">
                <a:solidFill>
                  <a:srgbClr val="00B6F0"/>
                </a:solidFill>
                <a:effectLst/>
                <a:latin typeface="Helveticaneueltstd roman"/>
                <a:hlinkClick r:id="rId5"/>
              </a:rPr>
              <a:t>credited</a:t>
            </a:r>
            <a:r>
              <a:rPr lang="en-GB" b="0" i="0" dirty="0">
                <a:solidFill>
                  <a:srgbClr val="666666"/>
                </a:solidFill>
                <a:effectLst/>
                <a:latin typeface="Helveticaneueltstd roman"/>
              </a:rPr>
              <a:t> to a Colonel Edward A. L. Roberts. In the midst of fighting during the Civil War’s Battle of Fredericksburg, Roberts noted the impact that artillery had on narrow, water-filled channels. A few years later, he applied his battlefield observations to the design of an “exploding torpedo” that could be lowered into an oil well and detonated, shattering surrounding rock. When water was then pumped into the well, oil flows increased—in some cases by as much as 1,200 percent—and fracking was established as a way to increase a well’s productive potential. </a:t>
            </a:r>
            <a:endParaRPr lang="en-GB" b="0" i="0" dirty="0">
              <a:solidFill>
                <a:srgbClr val="666666"/>
              </a:solidFill>
              <a:effectLst/>
              <a:latin typeface="Helveticaneueltstd roman"/>
            </a:endParaRPr>
          </a:p>
          <a:p>
            <a:pPr algn="l"/>
            <a:r>
              <a:rPr lang="en-GB" b="0" i="0" dirty="0">
                <a:solidFill>
                  <a:srgbClr val="666666"/>
                </a:solidFill>
                <a:effectLst/>
                <a:latin typeface="Helveticaneueltstd roman"/>
              </a:rPr>
              <a:t>In the 1940s, explosives were replaced with high-pressure blasts of liquids, and so “hydraulic” fracking became the standard in the oil and gas industry. It wasn’t until the beginning of the 21st century, however, that two key changes helped spark fracking’s current boom. One was the use of a certain type of fracturing fluid: </a:t>
            </a:r>
            <a:r>
              <a:rPr lang="en-GB" b="0" i="0" dirty="0" err="1">
                <a:solidFill>
                  <a:srgbClr val="666666"/>
                </a:solidFill>
                <a:effectLst/>
                <a:latin typeface="Helveticaneueltstd roman"/>
              </a:rPr>
              <a:t>slickwater</a:t>
            </a:r>
            <a:r>
              <a:rPr lang="en-GB" b="0" i="0" dirty="0">
                <a:solidFill>
                  <a:srgbClr val="666666"/>
                </a:solidFill>
                <a:effectLst/>
                <a:latin typeface="Helveticaneueltstd roman"/>
              </a:rPr>
              <a:t>, a mix of water, sand, and chemicals to make the fluid less viscous. The other innovation was the pairing of fracking with </a:t>
            </a:r>
            <a:r>
              <a:rPr lang="en-GB" b="0" i="0" u="none" strike="noStrike" dirty="0">
                <a:solidFill>
                  <a:srgbClr val="00B6F0"/>
                </a:solidFill>
                <a:effectLst/>
                <a:latin typeface="Helveticaneueltstd roman"/>
                <a:hlinkClick r:id="rId6"/>
              </a:rPr>
              <a:t>horizontal drilling</a:t>
            </a:r>
            <a:r>
              <a:rPr lang="en-GB" b="0" i="0" dirty="0">
                <a:solidFill>
                  <a:srgbClr val="666666"/>
                </a:solidFill>
                <a:effectLst/>
                <a:latin typeface="Helveticaneueltstd roman"/>
              </a:rPr>
              <a:t>, a technique that increases the productive potential of each well because it can reach more of the rock formation that contains the oil and gas. These advances, combined with an </a:t>
            </a:r>
            <a:r>
              <a:rPr lang="en-GB" b="0" i="0" u="none" strike="noStrike" dirty="0">
                <a:solidFill>
                  <a:srgbClr val="00B6F0"/>
                </a:solidFill>
                <a:effectLst/>
                <a:latin typeface="Helveticaneueltstd roman"/>
                <a:hlinkClick r:id="rId7"/>
              </a:rPr>
              <a:t>influx of investment</a:t>
            </a:r>
            <a:r>
              <a:rPr lang="en-GB" b="0" i="0" dirty="0">
                <a:solidFill>
                  <a:srgbClr val="666666"/>
                </a:solidFill>
                <a:effectLst/>
                <a:latin typeface="Helveticaneueltstd roman"/>
              </a:rPr>
              <a:t> amid high global fossil fuel prices, sent fracking into overdrive. Indeed, of the approximately </a:t>
            </a:r>
            <a:r>
              <a:rPr lang="en-GB" b="0" i="0" u="none" strike="noStrike" dirty="0">
                <a:solidFill>
                  <a:srgbClr val="00B6F0"/>
                </a:solidFill>
                <a:effectLst/>
                <a:latin typeface="Helveticaneueltstd roman"/>
                <a:hlinkClick r:id="rId8"/>
              </a:rPr>
              <a:t>one million U.S. wells that were fractured between 1940 and 2014</a:t>
            </a:r>
            <a:r>
              <a:rPr lang="en-GB" b="0" i="0" dirty="0">
                <a:solidFill>
                  <a:srgbClr val="666666"/>
                </a:solidFill>
                <a:effectLst/>
                <a:latin typeface="Helveticaneueltstd roman"/>
              </a:rPr>
              <a:t>, about one-third of those were fractured after 2000.</a:t>
            </a:r>
            <a:endParaRPr lang="en-GB" b="0" i="0" dirty="0">
              <a:solidFill>
                <a:srgbClr val="666666"/>
              </a:solidFill>
              <a:effectLst/>
              <a:latin typeface="Helveticaneueltstd roman"/>
            </a:endParaRPr>
          </a:p>
          <a:p>
            <a:pPr algn="l"/>
            <a:endParaRPr lang="en-GB" b="1" i="0" dirty="0">
              <a:solidFill>
                <a:srgbClr val="666666"/>
              </a:solidFill>
              <a:effectLst/>
              <a:latin typeface="Helveticaneueltstd roman"/>
            </a:endParaRPr>
          </a:p>
          <a:p>
            <a:pPr algn="l"/>
            <a:r>
              <a:rPr lang="en-GB" b="1" i="0" dirty="0">
                <a:solidFill>
                  <a:srgbClr val="666666"/>
                </a:solidFill>
                <a:effectLst/>
                <a:latin typeface="Knockout 32 A"/>
              </a:rPr>
              <a:t>How Does Fracking Work?</a:t>
            </a:r>
            <a:endParaRPr lang="en-GB" b="1" i="0" dirty="0">
              <a:solidFill>
                <a:srgbClr val="666666"/>
              </a:solidFill>
              <a:effectLst/>
              <a:latin typeface="Knockout 32 A"/>
            </a:endParaRPr>
          </a:p>
          <a:p>
            <a:pPr algn="l"/>
            <a:endParaRPr lang="en-GB" b="0" i="0" dirty="0">
              <a:solidFill>
                <a:srgbClr val="666666"/>
              </a:solidFill>
              <a:effectLst/>
              <a:latin typeface="Knockout 32 A"/>
            </a:endParaRPr>
          </a:p>
          <a:p>
            <a:pPr algn="l"/>
            <a:r>
              <a:rPr lang="en-GB" b="0" i="0" dirty="0">
                <a:solidFill>
                  <a:srgbClr val="666666"/>
                </a:solidFill>
                <a:effectLst/>
                <a:latin typeface="Helveticaneueltstd roman"/>
              </a:rPr>
              <a:t>It involves blasting fluid deep below the earth’s surface to crack sedimentary rock formations—this includes shale, sandstone, limestone, and carbonite—to unlock natural gas and crude oil reserves.</a:t>
            </a:r>
            <a:endParaRPr lang="en-GB" b="0" i="0" dirty="0">
              <a:solidFill>
                <a:srgbClr val="666666"/>
              </a:solidFill>
              <a:effectLst/>
              <a:latin typeface="Helveticaneueltstd roman"/>
            </a:endParaRPr>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8BBB3ABF-D706-4959-ACF4-B467BEA00A52}" type="slidenum">
              <a:rPr lang="en-GB" smtClean="0"/>
            </a:fld>
            <a:endParaRPr lang="en-GB"/>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1F9F7A4-513B-4D97-8605-8F84188366A8}" type="slidenum">
              <a:rPr lang="en-GB" smtClean="0"/>
            </a:fld>
            <a:endParaRPr lang="en-GB"/>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BBB3ABF-D706-4959-ACF4-B467BEA00A52}" type="slidenum">
              <a:rPr lang="en-GB" smtClean="0"/>
            </a:fld>
            <a:endParaRPr lang="en-GB"/>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4BF7F5F-E982-2548-A539-E0493F24EC2A}" type="slidenum">
              <a:rPr lang="en-US" smtClean="0"/>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dirty="0"/>
              <a:t>Distinctive Competencies</a:t>
            </a:r>
            <a:endParaRPr lang="en-GB" sz="1200" b="1" dirty="0"/>
          </a:p>
          <a:p>
            <a:endParaRPr lang="en-GB" sz="1200" b="1" dirty="0"/>
          </a:p>
          <a:p>
            <a:r>
              <a:rPr lang="en-GB" sz="1200" dirty="0"/>
              <a:t>Competitive advantage is based upon distinctive competencies. </a:t>
            </a:r>
            <a:r>
              <a:rPr lang="en-GB" sz="1200" b="1" dirty="0"/>
              <a:t>Distinctive competencies</a:t>
            </a:r>
            <a:r>
              <a:rPr lang="en-GB" sz="1200" dirty="0"/>
              <a:t> are firm-specific strengths that allow a company to differentiate its products from those offered by rivals, and/or achieve substantially lower costs than its rivals. </a:t>
            </a:r>
            <a:endParaRPr lang="en-GB" sz="1200" dirty="0"/>
          </a:p>
          <a:p>
            <a:endParaRPr lang="en-GB" sz="1200" b="1" dirty="0"/>
          </a:p>
          <a:p>
            <a:r>
              <a:rPr lang="en-GB" sz="1200" b="1" dirty="0"/>
              <a:t>Resources </a:t>
            </a:r>
            <a:endParaRPr lang="en-GB" sz="1200" b="1" dirty="0"/>
          </a:p>
          <a:p>
            <a:endParaRPr lang="en-GB" sz="1200" b="1" dirty="0"/>
          </a:p>
          <a:p>
            <a:r>
              <a:rPr lang="en-GB" sz="1200" dirty="0"/>
              <a:t>A company’s resources can be divided into two types:. </a:t>
            </a:r>
            <a:endParaRPr lang="en-GB" sz="1200" dirty="0"/>
          </a:p>
          <a:p>
            <a:pPr lvl="0"/>
            <a:endParaRPr lang="en-GB" sz="1200" b="1" dirty="0"/>
          </a:p>
          <a:p>
            <a:pPr lvl="0"/>
            <a:r>
              <a:rPr lang="en-GB" sz="1200" b="1" dirty="0"/>
              <a:t>Tangible resources</a:t>
            </a:r>
            <a:r>
              <a:rPr lang="en-GB" sz="1200" dirty="0"/>
              <a:t> are physical entities, such as land, buildings, manufacturing plants, equipment, inventory, and money. </a:t>
            </a:r>
            <a:endParaRPr lang="en-GB" sz="1200" dirty="0"/>
          </a:p>
          <a:p>
            <a:pPr lvl="0"/>
            <a:endParaRPr lang="en-GB" sz="1200" dirty="0"/>
          </a:p>
          <a:p>
            <a:pPr lvl="0"/>
            <a:r>
              <a:rPr lang="en-GB" sz="1200" b="1" dirty="0"/>
              <a:t>Intangible resources</a:t>
            </a:r>
            <a:r>
              <a:rPr lang="en-GB" sz="1200" dirty="0"/>
              <a:t> are nonphysical entities that are created by managers and other employees, such as brand names, the reputation of the company, the knowledge that employees have gained through experience.  We could also include the intellectual property of the company, including patents, copyrights, and trademarks. </a:t>
            </a:r>
            <a:endParaRPr lang="en-GB" sz="1200" dirty="0"/>
          </a:p>
          <a:p>
            <a:endParaRPr lang="en-GB" sz="1200" dirty="0"/>
          </a:p>
          <a:p>
            <a:r>
              <a:rPr lang="en-GB" sz="1200" dirty="0"/>
              <a:t>Valuable resources are more likely to lead to a sustainable competitive advantage if they are rare, in the sense that competitors do not possess them, and difficult for rivals to imitate; that is, if there are barriers to imitation.</a:t>
            </a:r>
            <a:endParaRPr lang="en-GB" sz="1200" dirty="0"/>
          </a:p>
          <a:p>
            <a:endParaRPr lang="en-GB" sz="1200" dirty="0"/>
          </a:p>
          <a:p>
            <a:r>
              <a:rPr lang="en-GB" sz="1200" b="1" dirty="0"/>
              <a:t>Capabilities</a:t>
            </a:r>
            <a:endParaRPr lang="en-GB" sz="1200" b="1" dirty="0"/>
          </a:p>
          <a:p>
            <a:endParaRPr lang="en-GB" sz="1200" b="1" dirty="0"/>
          </a:p>
          <a:p>
            <a:r>
              <a:rPr lang="en-GB" sz="1200" dirty="0"/>
              <a:t>Capabilities refer to a company’s resource-coordinating skills and productive use. </a:t>
            </a:r>
            <a:endParaRPr lang="en-GB" sz="1200" dirty="0"/>
          </a:p>
          <a:p>
            <a:endParaRPr lang="en-GB" sz="1200" dirty="0"/>
          </a:p>
          <a:p>
            <a:r>
              <a:rPr lang="en-GB" sz="1200" dirty="0"/>
              <a:t>These skills reside in an organisation’s rules, routines, and procedures.</a:t>
            </a:r>
            <a:endParaRPr lang="en-GB" sz="1200" dirty="0"/>
          </a:p>
          <a:p>
            <a:endParaRPr lang="en-GB" sz="1200" dirty="0"/>
          </a:p>
          <a:p>
            <a:r>
              <a:rPr lang="en-GB" sz="1200" dirty="0"/>
              <a:t>More generally, a company’s capabilities are the product of its organisational structure, processes, control systems, and hiring strategy. They specify how and where decisions are made within a company, the kind of behaviours the company rewards, and the company’s cultural norms and values. </a:t>
            </a:r>
            <a:endParaRPr lang="en-GB" sz="1200" dirty="0"/>
          </a:p>
          <a:p>
            <a:endParaRPr lang="en-GB" sz="1200" dirty="0"/>
          </a:p>
          <a:p>
            <a:r>
              <a:rPr lang="en-GB" sz="1200" b="1" dirty="0"/>
              <a:t>Resources, Capabilities, and Competencies </a:t>
            </a:r>
            <a:endParaRPr lang="en-GB" sz="1200" b="1" dirty="0"/>
          </a:p>
          <a:p>
            <a:endParaRPr lang="en-GB" sz="1200" b="1" dirty="0"/>
          </a:p>
          <a:p>
            <a:r>
              <a:rPr lang="en-GB" sz="1200" dirty="0"/>
              <a:t>The distinction between resources and capabilities is critical to understanding what generates a distinctive competency. </a:t>
            </a:r>
            <a:endParaRPr lang="en-GB" sz="1200" dirty="0"/>
          </a:p>
          <a:p>
            <a:endParaRPr lang="en-GB" sz="1200" dirty="0"/>
          </a:p>
          <a:p>
            <a:r>
              <a:rPr lang="en-GB" sz="1200" dirty="0"/>
              <a:t>A company may have firm-specific and valuable resources, but unless it also has the capability to use those resources effectively, it may not be able to create a distinctive competency. Additionally, it is important to recognize that a company may not need firm-specific and valuable resources to establish a distinctive competency so long as it has capabilities that no other competitor possesses.</a:t>
            </a:r>
            <a:endParaRPr lang="en-GB" sz="1200" dirty="0"/>
          </a:p>
          <a:p>
            <a:r>
              <a:rPr lang="en-GB" sz="1200" dirty="0"/>
              <a:t> </a:t>
            </a:r>
            <a:endParaRPr lang="en-GB" sz="1200" dirty="0"/>
          </a:p>
          <a:p>
            <a:r>
              <a:rPr lang="en-GB" sz="1200" dirty="0"/>
              <a:t>In sum, for a company to possess a distinctive competency, it must—at a minimum— have either:</a:t>
            </a:r>
            <a:endParaRPr lang="en-GB" sz="1200" dirty="0"/>
          </a:p>
          <a:p>
            <a:endParaRPr lang="en-GB" sz="1200" dirty="0"/>
          </a:p>
          <a:p>
            <a:r>
              <a:rPr lang="en-GB" sz="1200" dirty="0"/>
              <a:t>(1) a firm-specific and valuable resource, and the capabilities (skills) necessary to take advantage of that resource, or </a:t>
            </a:r>
            <a:endParaRPr lang="en-GB" sz="1200" dirty="0"/>
          </a:p>
          <a:p>
            <a:r>
              <a:rPr lang="en-GB" sz="1200" dirty="0"/>
              <a:t>(2) a firm-specific capability to manage resources (as exemplified by Nucor).</a:t>
            </a:r>
            <a:endParaRPr lang="en-GB" sz="1200" dirty="0"/>
          </a:p>
          <a:p>
            <a:endParaRPr lang="en-GB" sz="1200" dirty="0"/>
          </a:p>
          <a:p>
            <a:r>
              <a:rPr lang="en-GB" sz="1200" b="1" dirty="0"/>
              <a:t>Distinctive competencies shape the strategies </a:t>
            </a:r>
            <a:r>
              <a:rPr lang="en-GB" sz="1200" dirty="0"/>
              <a:t>that the company pursues, which lead to competitive advantage and superior profitability. However, it is also very important to realise that the strategies a company adopts can build new resources and capabilities or strengthen the existing resources and capabilities of the company, thereby enhancing the distinctive competencies of the enterprise.</a:t>
            </a:r>
            <a:endParaRPr lang="en-GB" sz="1200" dirty="0"/>
          </a:p>
          <a:p>
            <a:endParaRPr lang="en-GB" sz="1200" dirty="0"/>
          </a:p>
          <a:p>
            <a:pPr defTabSz="939165">
              <a:defRPr/>
            </a:pPr>
            <a:r>
              <a:rPr lang="en-GB" sz="1200" dirty="0"/>
              <a:t>I worked for 10 years for Capgemini, a firm that had a wide range of technology capabilities that enabled it to provide the design and build large and complex IT systems successfully.  These capabilities, combined with the intangible resources of the firm,  gave Capgemini a distinctive competence in Systems Integration. At the time. however. Capgemini lacked the ability to win large IT service contracts and  was losing market share in services to EDS.  </a:t>
            </a:r>
            <a:endParaRPr lang="en-GB" sz="1200" dirty="0"/>
          </a:p>
          <a:p>
            <a:pPr defTabSz="939165">
              <a:defRPr/>
            </a:pPr>
            <a:endParaRPr lang="en-GB" sz="1200" dirty="0"/>
          </a:p>
          <a:p>
            <a:pPr defTabSz="939165">
              <a:defRPr/>
            </a:pPr>
            <a:r>
              <a:rPr lang="en-GB" sz="1200" dirty="0"/>
              <a:t>I moved to EDS to understand the companies deal making Competence, which was very strong, but embedded in a relatively small number of people.  Unfortunately the EDS delivery capability, particularly System Integration, was far less strong than Capgemini.  </a:t>
            </a:r>
            <a:endParaRPr lang="en-GB" sz="1200" dirty="0"/>
          </a:p>
          <a:p>
            <a:pPr defTabSz="939165">
              <a:defRPr/>
            </a:pPr>
            <a:endParaRPr lang="en-GB" sz="1200" dirty="0"/>
          </a:p>
          <a:p>
            <a:pPr defTabSz="939165">
              <a:defRPr/>
            </a:pPr>
            <a:r>
              <a:rPr lang="en-GB" sz="1200" dirty="0"/>
              <a:t>Ultimately Capgemini acquired the deal making competence mainly through selective recruitment of key people, but EDS failed to with a number of over-ambitious projects because it lacked the necessary capabilities and some key resources; for example the right project management culture,  to create the necessary delivery competence.</a:t>
            </a:r>
            <a:endParaRPr lang="en-GB" sz="1200" dirty="0"/>
          </a:p>
          <a:p>
            <a:endParaRPr lang="en-GB" sz="1200" dirty="0"/>
          </a:p>
          <a:p>
            <a:endParaRPr lang="en-GB" dirty="0"/>
          </a:p>
        </p:txBody>
      </p:sp>
      <p:sp>
        <p:nvSpPr>
          <p:cNvPr id="4" name="Slide Number Placeholder 3"/>
          <p:cNvSpPr>
            <a:spLocks noGrp="1"/>
          </p:cNvSpPr>
          <p:nvPr>
            <p:ph type="sldNum" sz="quarter" idx="10"/>
          </p:nvPr>
        </p:nvSpPr>
        <p:spPr/>
        <p:txBody>
          <a:bodyPr/>
          <a:lstStyle/>
          <a:p>
            <a:fld id="{61F9F7A4-513B-4D97-8605-8F84188366A8}" type="slidenum">
              <a:rPr lang="en-GB" smtClean="0"/>
            </a:fld>
            <a:endParaRPr lang="en-GB"/>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t>Four factors help a company to build and sustain competitive advantage: </a:t>
            </a:r>
            <a:endParaRPr lang="en-GB" sz="1200" dirty="0"/>
          </a:p>
          <a:p>
            <a:pPr marL="175895" indent="-175895">
              <a:buFont typeface="Arial" panose="020B0604020202020204" pitchFamily="34" charset="0"/>
              <a:buChar char="•"/>
            </a:pPr>
            <a:r>
              <a:rPr lang="en-GB" sz="1200" dirty="0"/>
              <a:t>superior efficiency</a:t>
            </a:r>
            <a:endParaRPr lang="en-GB" sz="1200" dirty="0"/>
          </a:p>
          <a:p>
            <a:pPr marL="175895" indent="-175895">
              <a:buFont typeface="Arial" panose="020B0604020202020204" pitchFamily="34" charset="0"/>
              <a:buChar char="•"/>
            </a:pPr>
            <a:r>
              <a:rPr lang="en-GB" sz="1200" dirty="0"/>
              <a:t>quality </a:t>
            </a:r>
            <a:endParaRPr lang="en-GB" sz="1200" dirty="0"/>
          </a:p>
          <a:p>
            <a:pPr marL="175895" indent="-175895">
              <a:buFont typeface="Arial" panose="020B0604020202020204" pitchFamily="34" charset="0"/>
              <a:buChar char="•"/>
            </a:pPr>
            <a:r>
              <a:rPr lang="en-GB" sz="1200" dirty="0"/>
              <a:t>innovation</a:t>
            </a:r>
            <a:endParaRPr lang="en-GB" sz="1200" dirty="0"/>
          </a:p>
          <a:p>
            <a:pPr marL="175895" indent="-175895">
              <a:buFont typeface="Arial" panose="020B0604020202020204" pitchFamily="34" charset="0"/>
              <a:buChar char="•"/>
            </a:pPr>
            <a:r>
              <a:rPr lang="en-GB" sz="1200" dirty="0"/>
              <a:t>and customer responsiveness</a:t>
            </a:r>
            <a:endParaRPr lang="en-GB" sz="1200" dirty="0"/>
          </a:p>
          <a:p>
            <a:pPr marL="175895" indent="-175895">
              <a:buFont typeface="Arial" panose="020B0604020202020204" pitchFamily="34" charset="0"/>
              <a:buChar char="•"/>
            </a:pPr>
            <a:endParaRPr lang="en-GB" sz="1200" dirty="0"/>
          </a:p>
          <a:p>
            <a:r>
              <a:rPr lang="en-GB" sz="1200" dirty="0"/>
              <a:t>I am going to focus on quality and innovation.</a:t>
            </a:r>
            <a:endParaRPr lang="en-GB" sz="1200" dirty="0"/>
          </a:p>
          <a:p>
            <a:endParaRPr lang="en-GB" sz="1200" dirty="0"/>
          </a:p>
          <a:p>
            <a:r>
              <a:rPr lang="en-GB" sz="1200" dirty="0"/>
              <a:t>Firstly quality – a simple way to understand quality if “fitness for purpose”.  Does the product have the necessary attributes to satisfy my needs?</a:t>
            </a:r>
            <a:endParaRPr lang="en-GB" sz="1200" dirty="0"/>
          </a:p>
          <a:p>
            <a:pPr marL="175895" indent="-175895">
              <a:buFont typeface="Arial" panose="020B0604020202020204" pitchFamily="34" charset="0"/>
              <a:buChar char="•"/>
            </a:pPr>
            <a:endParaRPr lang="en-GB" sz="1200" dirty="0"/>
          </a:p>
          <a:p>
            <a:r>
              <a:rPr lang="en-GB" sz="1200" dirty="0"/>
              <a:t>When customers evaluate the quality of a product, they commonly measure it against two kinds of attributes: those related to </a:t>
            </a:r>
            <a:r>
              <a:rPr lang="en-GB" sz="1200" b="1" dirty="0"/>
              <a:t>quality as excellence</a:t>
            </a:r>
            <a:r>
              <a:rPr lang="en-GB" sz="1200" dirty="0"/>
              <a:t> and those related to </a:t>
            </a:r>
            <a:r>
              <a:rPr lang="en-GB" sz="1200" b="1" dirty="0"/>
              <a:t>quality as reliability. </a:t>
            </a:r>
            <a:endParaRPr lang="en-GB" sz="1200" b="1" dirty="0"/>
          </a:p>
          <a:p>
            <a:endParaRPr lang="en-GB" sz="1200" dirty="0"/>
          </a:p>
          <a:p>
            <a:pPr lvl="0"/>
            <a:r>
              <a:rPr lang="en-GB" sz="1200" dirty="0"/>
              <a:t>From a </a:t>
            </a:r>
            <a:r>
              <a:rPr lang="en-GB" sz="1200" b="1" dirty="0"/>
              <a:t>quality-as-excellence</a:t>
            </a:r>
            <a:r>
              <a:rPr lang="en-GB" sz="1200" dirty="0"/>
              <a:t> perspective, the important attributes are things such as a product’s design and styling, its aesthetic appeal, its features and functions.  This is an are that Apple particularly understand.</a:t>
            </a:r>
            <a:endParaRPr lang="en-GB" sz="1200" dirty="0"/>
          </a:p>
          <a:p>
            <a:pPr lvl="0"/>
            <a:endParaRPr lang="en-GB" sz="1200" dirty="0"/>
          </a:p>
          <a:p>
            <a:pPr lvl="0"/>
            <a:r>
              <a:rPr lang="en-GB" sz="1200" dirty="0"/>
              <a:t>With regard to </a:t>
            </a:r>
            <a:r>
              <a:rPr lang="en-GB" sz="1200" b="1" dirty="0"/>
              <a:t>quality as reliability</a:t>
            </a:r>
            <a:r>
              <a:rPr lang="en-GB" sz="1200" dirty="0"/>
              <a:t>, a product can be said to be reliable when it consistently performs the function it was designed for, performs it well, and rarely, if ever, breaks down. Apple in recent years have been less successful in this respect, as have a number of highly respected firms – Boeing, Toyota and Samsung currently to name but a few.</a:t>
            </a:r>
            <a:endParaRPr lang="en-GB" sz="1200" dirty="0"/>
          </a:p>
          <a:p>
            <a:pPr lvl="0"/>
            <a:endParaRPr lang="en-GB" sz="1200" dirty="0"/>
          </a:p>
          <a:p>
            <a:r>
              <a:rPr lang="en-GB" sz="1200" dirty="0"/>
              <a:t>When products are reliable, less employee time is wasted making defective products, or providing substandard services, and less time has to be spent fixing mistakes—which means higher employee productivity and lower unit costs. Thus, high product quality not only enables a company to differentiate its product from that of rivals, but, if the product is reliable, it also lowers costs. </a:t>
            </a:r>
            <a:endParaRPr lang="en-GB" sz="1200" dirty="0"/>
          </a:p>
          <a:p>
            <a:endParaRPr lang="en-GB" sz="1200" dirty="0"/>
          </a:p>
          <a:p>
            <a:r>
              <a:rPr lang="en-GB" sz="1200" b="1" dirty="0"/>
              <a:t>Innovation</a:t>
            </a:r>
            <a:r>
              <a:rPr lang="en-GB" sz="1200" dirty="0"/>
              <a:t> refers to the act of creating new products or processes. There are two main types of innovation: </a:t>
            </a:r>
            <a:r>
              <a:rPr lang="en-GB" sz="1200" b="1" dirty="0"/>
              <a:t>product innovation</a:t>
            </a:r>
            <a:r>
              <a:rPr lang="en-GB" sz="1200" dirty="0"/>
              <a:t> and </a:t>
            </a:r>
            <a:r>
              <a:rPr lang="en-GB" sz="1200" b="1" dirty="0"/>
              <a:t>process innovation</a:t>
            </a:r>
            <a:r>
              <a:rPr lang="en-GB" sz="1200" dirty="0"/>
              <a:t>. </a:t>
            </a:r>
            <a:endParaRPr lang="en-GB" sz="1200" dirty="0"/>
          </a:p>
          <a:p>
            <a:endParaRPr lang="en-GB" sz="1200" dirty="0"/>
          </a:p>
          <a:p>
            <a:pPr marL="175895" indent="-175895">
              <a:buFont typeface="Arial" panose="020B0604020202020204" pitchFamily="34" charset="0"/>
              <a:buChar char="•"/>
            </a:pPr>
            <a:r>
              <a:rPr lang="en-GB" sz="1200" b="1" dirty="0"/>
              <a:t>Product innovation</a:t>
            </a:r>
            <a:r>
              <a:rPr lang="en-GB" sz="1200" dirty="0"/>
              <a:t> is the development of products that are new to the world or have superior attributes to existing products.</a:t>
            </a:r>
            <a:endParaRPr lang="en-GB" sz="1200" dirty="0"/>
          </a:p>
          <a:p>
            <a:pPr marL="175895" indent="-175895">
              <a:buFont typeface="Arial" panose="020B0604020202020204" pitchFamily="34" charset="0"/>
              <a:buChar char="•"/>
            </a:pPr>
            <a:endParaRPr lang="en-GB" sz="1200" dirty="0"/>
          </a:p>
          <a:p>
            <a:pPr marL="175895" indent="-175895">
              <a:buFont typeface="Arial" panose="020B0604020202020204" pitchFamily="34" charset="0"/>
              <a:buChar char="•"/>
            </a:pPr>
            <a:r>
              <a:rPr lang="en-GB" sz="1200" b="1" dirty="0"/>
              <a:t>Process innovation</a:t>
            </a:r>
            <a:r>
              <a:rPr lang="en-GB" sz="1200" dirty="0"/>
              <a:t> is the development of a new process for producing products and delivering them to customers.</a:t>
            </a:r>
            <a:endParaRPr lang="en-GB" sz="1200" dirty="0"/>
          </a:p>
          <a:p>
            <a:pPr lvl="0"/>
            <a:endParaRPr lang="en-GB" sz="1200" dirty="0"/>
          </a:p>
          <a:p>
            <a:pPr lvl="0"/>
            <a:r>
              <a:rPr lang="en-GB" sz="1200" dirty="0"/>
              <a:t>Innovation is linked very much to culture. In an organisation where there is a strong desire for centralised control, innovation will be less likely to occur.  There is a tension then between  control and creativity.</a:t>
            </a:r>
            <a:endParaRPr lang="en-GB" sz="1200" dirty="0"/>
          </a:p>
          <a:p>
            <a:pPr lvl="0"/>
            <a:endParaRPr lang="en-GB" sz="1200" dirty="0"/>
          </a:p>
          <a:p>
            <a:pPr lvl="0"/>
            <a:endParaRPr lang="en-GB" sz="1200" dirty="0"/>
          </a:p>
          <a:p>
            <a:pPr lvl="0"/>
            <a:endParaRPr lang="en-GB" sz="1200" dirty="0"/>
          </a:p>
          <a:p>
            <a:endParaRPr lang="en-GB" dirty="0"/>
          </a:p>
        </p:txBody>
      </p:sp>
      <p:sp>
        <p:nvSpPr>
          <p:cNvPr id="4" name="Slide Number Placeholder 3"/>
          <p:cNvSpPr>
            <a:spLocks noGrp="1"/>
          </p:cNvSpPr>
          <p:nvPr>
            <p:ph type="sldNum" sz="quarter" idx="10"/>
          </p:nvPr>
        </p:nvSpPr>
        <p:spPr/>
        <p:txBody>
          <a:bodyPr/>
          <a:lstStyle/>
          <a:p>
            <a:fld id="{61F9F7A4-513B-4D97-8605-8F84188366A8}" type="slidenum">
              <a:rPr lang="en-GB" smtClean="0"/>
            </a:fld>
            <a:endParaRPr lang="en-GB"/>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Let’s consider two firms – one provides tap</a:t>
            </a:r>
            <a:r>
              <a:rPr lang="en-GB" baseline="0" dirty="0"/>
              <a:t> water piped to homes and businesses and the other provides bottled water.</a:t>
            </a:r>
            <a:endParaRPr lang="en-GB" baseline="0" dirty="0"/>
          </a:p>
          <a:p>
            <a:endParaRPr lang="en-GB" baseline="0" dirty="0"/>
          </a:p>
          <a:p>
            <a:r>
              <a:rPr lang="en-GB" baseline="0" dirty="0"/>
              <a:t>Are they in the same industry?  They have a common product – water and a considerable number of market segments in common.</a:t>
            </a:r>
            <a:endParaRPr lang="en-GB" baseline="0" dirty="0"/>
          </a:p>
          <a:p>
            <a:endParaRPr lang="en-GB" baseline="0" dirty="0"/>
          </a:p>
          <a:p>
            <a:r>
              <a:rPr lang="en-GB" baseline="0" dirty="0"/>
              <a:t>First of all – are they close substitutes for each other?  And secondly – do the firms use similar value adding processes or resources?</a:t>
            </a:r>
            <a:endParaRPr lang="en-GB" baseline="0" dirty="0"/>
          </a:p>
          <a:p>
            <a:endParaRPr lang="en-GB" baseline="0" dirty="0"/>
          </a:p>
          <a:p>
            <a:r>
              <a:rPr lang="en-GB" baseline="0" dirty="0"/>
              <a:t>Tap water can be a close substitute for bottled water – indeed in many instances blind tasting suggests that the premium paid for bottled water is not merited.  In most cases however these products are not close substitutes and the production processes and resources are quite different.</a:t>
            </a:r>
            <a:endParaRPr lang="en-GB" dirty="0"/>
          </a:p>
        </p:txBody>
      </p:sp>
      <p:sp>
        <p:nvSpPr>
          <p:cNvPr id="4" name="Slide Number Placeholder 3"/>
          <p:cNvSpPr>
            <a:spLocks noGrp="1"/>
          </p:cNvSpPr>
          <p:nvPr>
            <p:ph type="sldNum" sz="quarter" idx="10"/>
          </p:nvPr>
        </p:nvSpPr>
        <p:spPr/>
        <p:txBody>
          <a:bodyPr/>
          <a:lstStyle/>
          <a:p>
            <a:fld id="{61F9F7A4-513B-4D97-8605-8F84188366A8}" type="slidenum">
              <a:rPr lang="en-GB" smtClean="0"/>
            </a:fld>
            <a:endParaRPr lang="en-GB"/>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6_Content basic white">
    <p:bg>
      <p:bgPr>
        <a:solidFill>
          <a:srgbClr val="B6D3F0"/>
        </a:solidFill>
        <a:effectLst/>
      </p:bgPr>
    </p:bg>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1001596" y="1068033"/>
            <a:ext cx="16284808" cy="567191"/>
          </a:xfrm>
        </p:spPr>
        <p:txBody>
          <a:bodyPr anchor="b">
            <a:normAutofit/>
          </a:bodyPr>
          <a:lstStyle>
            <a:lvl1pPr algn="l">
              <a:defRPr sz="3000" b="1" i="0" baseline="0">
                <a:latin typeface="Arial" panose="020B0604020202020204" pitchFamily="34" charset="0"/>
              </a:defRPr>
            </a:lvl1pPr>
          </a:lstStyle>
          <a:p>
            <a:r>
              <a:rPr lang="en-GB" dirty="0"/>
              <a:t>Slide title – Please use Arial, size 30</a:t>
            </a:r>
            <a:endParaRPr lang="en-GB" dirty="0"/>
          </a:p>
        </p:txBody>
      </p:sp>
      <p:sp>
        <p:nvSpPr>
          <p:cNvPr id="4" name="Subtitle 2"/>
          <p:cNvSpPr>
            <a:spLocks noGrp="1"/>
          </p:cNvSpPr>
          <p:nvPr>
            <p:ph type="subTitle" idx="1" hasCustomPrompt="1"/>
          </p:nvPr>
        </p:nvSpPr>
        <p:spPr>
          <a:xfrm>
            <a:off x="1001596" y="1928923"/>
            <a:ext cx="16284808" cy="6439825"/>
          </a:xfrm>
        </p:spPr>
        <p:txBody>
          <a:bodyPr>
            <a:normAutofit/>
          </a:bodyPr>
          <a:lstStyle>
            <a:lvl1pPr marL="457200" marR="0" indent="-457200" algn="l" rtl="0">
              <a:lnSpc>
                <a:spcPct val="100000"/>
              </a:lnSpc>
              <a:spcBef>
                <a:spcPts val="0"/>
              </a:spcBef>
              <a:buClr>
                <a:srgbClr val="272727"/>
              </a:buClr>
              <a:buSzPct val="100000"/>
              <a:buFont typeface="Arial" panose="020B0604020202020204" pitchFamily="34" charset="0"/>
              <a:buChar char="•"/>
              <a:defRPr sz="3000" baseline="0">
                <a:solidFill>
                  <a:schemeClr val="tx1"/>
                </a:solidFill>
                <a:latin typeface="Arial" panose="020B0604020202020204" pitchFamily="34" charset="0"/>
              </a:defRPr>
            </a:lvl1pPr>
            <a:lvl2pPr marL="685800" indent="0" algn="ctr">
              <a:buNone/>
              <a:defRPr sz="3000"/>
            </a:lvl2pPr>
            <a:lvl3pPr marL="1371600" indent="0" algn="ctr">
              <a:buNone/>
              <a:defRPr sz="2700"/>
            </a:lvl3pPr>
            <a:lvl4pPr marL="2058035" indent="0" algn="ctr">
              <a:buNone/>
              <a:defRPr sz="2400"/>
            </a:lvl4pPr>
            <a:lvl5pPr marL="2743835" indent="0" algn="ctr">
              <a:buNone/>
              <a:defRPr sz="2400"/>
            </a:lvl5pPr>
            <a:lvl6pPr marL="3429635" indent="0" algn="ctr">
              <a:buNone/>
              <a:defRPr sz="2400"/>
            </a:lvl6pPr>
            <a:lvl7pPr marL="4115435" indent="0" algn="ctr">
              <a:buNone/>
              <a:defRPr sz="2400"/>
            </a:lvl7pPr>
            <a:lvl8pPr marL="4801235" indent="0" algn="ctr">
              <a:buNone/>
              <a:defRPr sz="2400"/>
            </a:lvl8pPr>
            <a:lvl9pPr marL="5487035" indent="0" algn="ctr">
              <a:buNone/>
              <a:defRPr sz="2400"/>
            </a:lvl9pPr>
          </a:lstStyle>
          <a:p>
            <a:r>
              <a:rPr lang="en-GB" dirty="0"/>
              <a:t>Please do not change the formatting of this slide. </a:t>
            </a:r>
            <a:endParaRPr lang="en-GB" dirty="0"/>
          </a:p>
          <a:p>
            <a:endParaRPr lang="en-GB" dirty="0"/>
          </a:p>
          <a:p>
            <a:r>
              <a:rPr lang="en-GB" dirty="0"/>
              <a:t>Remember to keep your slides brief. Only include key points of prompts on the screen.</a:t>
            </a:r>
            <a:endParaRPr lang="en-GB" dirty="0"/>
          </a:p>
          <a:p>
            <a:endParaRPr lang="en-GB" dirty="0"/>
          </a:p>
          <a:p>
            <a:r>
              <a:rPr lang="en-GB" dirty="0"/>
              <a:t>Retain the formatting set out here. Elements of the slide are aligned as per the brand guidelines.</a:t>
            </a:r>
            <a:endParaRPr lang="en-GB" dirty="0"/>
          </a:p>
          <a:p>
            <a:endParaRPr lang="en-GB" dirty="0"/>
          </a:p>
          <a:p>
            <a:r>
              <a:rPr lang="en-GB" dirty="0"/>
              <a:t>If emphasis of one or two words is called for then bold text is permitted, though use this sparingly.</a:t>
            </a:r>
            <a:endParaRPr lang="en-GB" dirty="0"/>
          </a:p>
          <a:p>
            <a:endParaRPr lang="en-GB" dirty="0"/>
          </a:p>
          <a:p>
            <a:r>
              <a:rPr lang="en-GB" dirty="0"/>
              <a:t>For more information about our editorial style and to download the latest templates, visit: londonmet.ac.uk/brand.</a:t>
            </a:r>
            <a:endParaRPr lang="en-GB" dirty="0"/>
          </a:p>
          <a:p>
            <a:endParaRPr lang="en-GB" dirty="0"/>
          </a:p>
          <a:p>
            <a:r>
              <a:rPr lang="en-GB" dirty="0"/>
              <a:t> </a:t>
            </a:r>
            <a:endParaRPr lang="en-GB"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6_Title slide 2">
    <p:bg>
      <p:bgPr>
        <a:solidFill>
          <a:srgbClr val="69C2E9"/>
        </a:solidFill>
        <a:effectLst/>
      </p:bgPr>
    </p:bg>
    <p:spTree>
      <p:nvGrpSpPr>
        <p:cNvPr id="1" name=""/>
        <p:cNvGrpSpPr/>
        <p:nvPr/>
      </p:nvGrpSpPr>
      <p:grpSpPr>
        <a:xfrm>
          <a:off x="0" y="0"/>
          <a:ext cx="0" cy="0"/>
          <a:chOff x="0" y="0"/>
          <a:chExt cx="0" cy="0"/>
        </a:xfrm>
      </p:grpSpPr>
      <p:sp>
        <p:nvSpPr>
          <p:cNvPr id="12" name="Title 1"/>
          <p:cNvSpPr>
            <a:spLocks noGrp="1"/>
          </p:cNvSpPr>
          <p:nvPr>
            <p:ph type="title" hasCustomPrompt="1"/>
          </p:nvPr>
        </p:nvSpPr>
        <p:spPr>
          <a:xfrm>
            <a:off x="648000" y="7668585"/>
            <a:ext cx="16320325" cy="1268273"/>
          </a:xfrm>
          <a:noFill/>
        </p:spPr>
        <p:txBody>
          <a:bodyPr>
            <a:normAutofit/>
          </a:bodyPr>
          <a:lstStyle>
            <a:lvl1pPr marL="0" indent="0">
              <a:defRPr sz="6000" b="1" baseline="0">
                <a:solidFill>
                  <a:schemeClr val="tx1"/>
                </a:solidFill>
                <a:latin typeface="Arial" panose="020B0604020202020204" pitchFamily="34" charset="0"/>
                <a:cs typeface="Arial" panose="020B0604020202020204" pitchFamily="34" charset="0"/>
              </a:defRPr>
            </a:lvl1pPr>
          </a:lstStyle>
          <a:p>
            <a:r>
              <a:rPr lang="en-US" dirty="0"/>
              <a:t>Section title</a:t>
            </a:r>
            <a:endParaRPr lang="en-GB"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Content picture white">
    <p:bg>
      <p:bgPr>
        <a:solidFill>
          <a:srgbClr val="B6D3F0"/>
        </a:solidFill>
        <a:effectLst/>
      </p:bgPr>
    </p:bg>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928380" y="993419"/>
            <a:ext cx="16425342" cy="593571"/>
          </a:xfrm>
          <a:prstGeom prst="rect">
            <a:avLst/>
          </a:prstGeom>
        </p:spPr>
        <p:txBody>
          <a:bodyPr anchor="b">
            <a:normAutofit/>
          </a:bodyPr>
          <a:lstStyle>
            <a:lvl1pPr>
              <a:defRPr sz="3000" b="1" baseline="0">
                <a:latin typeface="Arial" panose="020B0604020202020204" pitchFamily="34" charset="0"/>
                <a:cs typeface="Arial" panose="020B0604020202020204" pitchFamily="34" charset="0"/>
              </a:defRPr>
            </a:lvl1pPr>
          </a:lstStyle>
          <a:p>
            <a:r>
              <a:rPr lang="en-US" dirty="0"/>
              <a:t>Slide title</a:t>
            </a:r>
            <a:endParaRPr lang="en-GB" dirty="0"/>
          </a:p>
        </p:txBody>
      </p:sp>
      <p:sp>
        <p:nvSpPr>
          <p:cNvPr id="6" name="Picture Placeholder 2"/>
          <p:cNvSpPr>
            <a:spLocks noGrp="1"/>
          </p:cNvSpPr>
          <p:nvPr>
            <p:ph type="pic" idx="1"/>
          </p:nvPr>
        </p:nvSpPr>
        <p:spPr>
          <a:xfrm>
            <a:off x="8140646" y="2158610"/>
            <a:ext cx="9213076" cy="5242843"/>
          </a:xfrm>
          <a:prstGeom prst="rect">
            <a:avLst/>
          </a:prstGeom>
        </p:spPr>
        <p:txBody>
          <a:bodyPr/>
          <a:lstStyle>
            <a:lvl1pPr marL="0" indent="0">
              <a:buNone/>
              <a:defRPr sz="4800">
                <a:latin typeface="Arial" panose="020B0604020202020204" pitchFamily="34" charset="0"/>
                <a:cs typeface="Arial" panose="020B0604020202020204" pitchFamily="34" charset="0"/>
              </a:defRPr>
            </a:lvl1pPr>
            <a:lvl2pPr marL="685800" indent="0">
              <a:buNone/>
              <a:defRPr sz="4200"/>
            </a:lvl2pPr>
            <a:lvl3pPr marL="1371600" indent="0">
              <a:buNone/>
              <a:defRPr sz="3600"/>
            </a:lvl3pPr>
            <a:lvl4pPr marL="2058035" indent="0">
              <a:buNone/>
              <a:defRPr sz="3000"/>
            </a:lvl4pPr>
            <a:lvl5pPr marL="2743835" indent="0">
              <a:buNone/>
              <a:defRPr sz="3000"/>
            </a:lvl5pPr>
            <a:lvl6pPr marL="3429635" indent="0">
              <a:buNone/>
              <a:defRPr sz="3000"/>
            </a:lvl6pPr>
            <a:lvl7pPr marL="4115435" indent="0">
              <a:buNone/>
              <a:defRPr sz="3000"/>
            </a:lvl7pPr>
            <a:lvl8pPr marL="4801235" indent="0">
              <a:buNone/>
              <a:defRPr sz="3000"/>
            </a:lvl8pPr>
            <a:lvl9pPr marL="5487035" indent="0">
              <a:buNone/>
              <a:defRPr sz="3000"/>
            </a:lvl9pPr>
          </a:lstStyle>
          <a:p>
            <a:endParaRPr lang="en-GB" dirty="0"/>
          </a:p>
        </p:txBody>
      </p:sp>
      <p:sp>
        <p:nvSpPr>
          <p:cNvPr id="7" name="Text Placeholder 3"/>
          <p:cNvSpPr>
            <a:spLocks noGrp="1"/>
          </p:cNvSpPr>
          <p:nvPr>
            <p:ph type="body" sz="half" idx="2" hasCustomPrompt="1"/>
          </p:nvPr>
        </p:nvSpPr>
        <p:spPr>
          <a:xfrm>
            <a:off x="928381" y="2158610"/>
            <a:ext cx="6764506" cy="6170381"/>
          </a:xfrm>
          <a:prstGeom prst="rect">
            <a:avLst/>
          </a:prstGeom>
        </p:spPr>
        <p:txBody>
          <a:bodyPr/>
          <a:lstStyle>
            <a:lvl1pPr marL="0" marR="0" indent="0" algn="l" defTabSz="923925" rtl="0" eaLnBrk="1" fontAlgn="auto" latinLnBrk="0" hangingPunct="1">
              <a:lnSpc>
                <a:spcPct val="100000"/>
              </a:lnSpc>
              <a:spcBef>
                <a:spcPts val="0"/>
              </a:spcBef>
              <a:spcAft>
                <a:spcPts val="0"/>
              </a:spcAft>
              <a:buClrTx/>
              <a:buSzTx/>
              <a:buFontTx/>
              <a:buNone/>
              <a:defRPr sz="3000" baseline="0">
                <a:latin typeface="Arial" panose="020B0604020202020204" pitchFamily="34" charset="0"/>
                <a:cs typeface="Arial" panose="020B0604020202020204" pitchFamily="34" charset="0"/>
              </a:defRPr>
            </a:lvl1pPr>
            <a:lvl2pPr marL="685800" indent="0">
              <a:buNone/>
              <a:defRPr sz="2100"/>
            </a:lvl2pPr>
            <a:lvl3pPr marL="1371600" indent="0">
              <a:buNone/>
              <a:defRPr sz="1800"/>
            </a:lvl3pPr>
            <a:lvl4pPr marL="2058035" indent="0">
              <a:buNone/>
              <a:defRPr sz="1500"/>
            </a:lvl4pPr>
            <a:lvl5pPr marL="2743835" indent="0">
              <a:buNone/>
              <a:defRPr sz="1500"/>
            </a:lvl5pPr>
            <a:lvl6pPr marL="3429635" indent="0">
              <a:buNone/>
              <a:defRPr sz="1500"/>
            </a:lvl6pPr>
            <a:lvl7pPr marL="4115435" indent="0">
              <a:buNone/>
              <a:defRPr sz="1500"/>
            </a:lvl7pPr>
            <a:lvl8pPr marL="4801235" indent="0">
              <a:buNone/>
              <a:defRPr sz="1500"/>
            </a:lvl8pPr>
            <a:lvl9pPr marL="5487035" indent="0">
              <a:buNone/>
              <a:defRPr sz="1500"/>
            </a:lvl9pPr>
          </a:lstStyle>
          <a:p>
            <a:pPr marL="0" marR="0" indent="0" algn="l" defTabSz="914400" rtl="0" eaLnBrk="1" fontAlgn="auto" latinLnBrk="0" hangingPunct="1">
              <a:lnSpc>
                <a:spcPct val="100000"/>
              </a:lnSpc>
              <a:spcBef>
                <a:spcPts val="0"/>
              </a:spcBef>
              <a:spcAft>
                <a:spcPts val="0"/>
              </a:spcAft>
              <a:buClrTx/>
              <a:buSzTx/>
              <a:buFontTx/>
              <a:buNone/>
              <a:defRPr/>
            </a:pPr>
            <a:r>
              <a:rPr lang="en-US" sz="3000" b="0" dirty="0">
                <a:solidFill>
                  <a:schemeClr val="tx1"/>
                </a:solidFill>
                <a:ea typeface="+mn-ea"/>
                <a:sym typeface="Arial" panose="020B0604020202020204"/>
              </a:rPr>
              <a:t>“This is a slide that</a:t>
            </a:r>
            <a:r>
              <a:rPr lang="en-US" sz="3000" b="0" baseline="0" dirty="0">
                <a:solidFill>
                  <a:schemeClr val="tx1"/>
                </a:solidFill>
                <a:ea typeface="+mn-ea"/>
                <a:sym typeface="Arial" panose="020B0604020202020204"/>
              </a:rPr>
              <a:t> shows an image alongside a quote.” </a:t>
            </a:r>
            <a:endParaRPr lang="en-US" sz="3000" b="0" baseline="0" dirty="0">
              <a:solidFill>
                <a:schemeClr val="tx1"/>
              </a:solidFill>
              <a:ea typeface="+mn-ea"/>
              <a:sym typeface="Arial" panose="020B0604020202020204"/>
            </a:endParaRPr>
          </a:p>
          <a:p>
            <a:pPr marL="0" marR="0" indent="0" algn="l" defTabSz="914400" rtl="0" eaLnBrk="1" fontAlgn="auto" latinLnBrk="0" hangingPunct="1">
              <a:lnSpc>
                <a:spcPct val="100000"/>
              </a:lnSpc>
              <a:spcBef>
                <a:spcPts val="0"/>
              </a:spcBef>
              <a:spcAft>
                <a:spcPts val="0"/>
              </a:spcAft>
              <a:buClrTx/>
              <a:buSzTx/>
              <a:buFontTx/>
              <a:buNone/>
              <a:defRPr/>
            </a:pPr>
            <a:endParaRPr lang="en-US" sz="3000" b="0" baseline="0" dirty="0">
              <a:solidFill>
                <a:schemeClr val="tx1"/>
              </a:solidFill>
              <a:ea typeface="+mn-ea"/>
              <a:sym typeface="Arial" panose="020B0604020202020204"/>
            </a:endParaRPr>
          </a:p>
          <a:p>
            <a:pPr marL="0" marR="0" indent="0" algn="l" defTabSz="914400" rtl="0" eaLnBrk="1" fontAlgn="auto" latinLnBrk="0" hangingPunct="1">
              <a:lnSpc>
                <a:spcPct val="100000"/>
              </a:lnSpc>
              <a:spcBef>
                <a:spcPts val="0"/>
              </a:spcBef>
              <a:spcAft>
                <a:spcPts val="0"/>
              </a:spcAft>
              <a:buClrTx/>
              <a:buSzTx/>
              <a:buFontTx/>
              <a:buNone/>
              <a:defRPr/>
            </a:pPr>
            <a:r>
              <a:rPr lang="en-US" sz="3000" b="0" baseline="0" dirty="0">
                <a:solidFill>
                  <a:schemeClr val="tx1"/>
                </a:solidFill>
                <a:ea typeface="+mn-ea"/>
                <a:sym typeface="Arial" panose="020B0604020202020204"/>
              </a:rPr>
              <a:t>Alter this text and the picture, as required. You can change the shape but please don’t use borders, shadows or reflections.</a:t>
            </a:r>
            <a:endParaRPr lang="en-US" sz="3000" b="0" baseline="0" dirty="0">
              <a:solidFill>
                <a:schemeClr val="tx1"/>
              </a:solidFill>
              <a:ea typeface="+mn-ea"/>
              <a:sym typeface="Arial" panose="020B0604020202020204"/>
            </a:endParaRPr>
          </a:p>
          <a:p>
            <a:pPr marL="0" marR="0" indent="0" algn="l" defTabSz="914400" rtl="0" eaLnBrk="1" fontAlgn="auto" latinLnBrk="0" hangingPunct="1">
              <a:lnSpc>
                <a:spcPct val="100000"/>
              </a:lnSpc>
              <a:spcBef>
                <a:spcPts val="0"/>
              </a:spcBef>
              <a:spcAft>
                <a:spcPts val="0"/>
              </a:spcAft>
              <a:buClrTx/>
              <a:buSzTx/>
              <a:buFontTx/>
              <a:buNone/>
              <a:defRPr/>
            </a:pPr>
            <a:endParaRPr lang="en-US" sz="3000" b="1" baseline="0" dirty="0">
              <a:solidFill>
                <a:schemeClr val="tx1"/>
              </a:solidFill>
              <a:ea typeface="+mn-ea"/>
              <a:sym typeface="Arial" panose="020B0604020202020204"/>
            </a:endParaRPr>
          </a:p>
          <a:p>
            <a:pPr lvl="0"/>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Content picture white">
    <p:bg>
      <p:bgPr>
        <a:solidFill>
          <a:srgbClr val="FFE2C3"/>
        </a:solidFill>
        <a:effectLst/>
      </p:bgPr>
    </p:bg>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1030720" y="1033176"/>
            <a:ext cx="16226559" cy="593571"/>
          </a:xfrm>
          <a:prstGeom prst="rect">
            <a:avLst/>
          </a:prstGeom>
        </p:spPr>
        <p:txBody>
          <a:bodyPr anchor="b">
            <a:normAutofit/>
          </a:bodyPr>
          <a:lstStyle>
            <a:lvl1pPr>
              <a:defRPr sz="3000" b="1" baseline="0">
                <a:latin typeface="Arial" panose="020B0604020202020204" pitchFamily="34" charset="0"/>
                <a:cs typeface="Arial" panose="020B0604020202020204" pitchFamily="34" charset="0"/>
              </a:defRPr>
            </a:lvl1pPr>
          </a:lstStyle>
          <a:p>
            <a:r>
              <a:rPr lang="en-US" dirty="0"/>
              <a:t>Slide title</a:t>
            </a:r>
            <a:endParaRPr lang="en-GB" dirty="0"/>
          </a:p>
        </p:txBody>
      </p:sp>
      <p:sp>
        <p:nvSpPr>
          <p:cNvPr id="7" name="Text Placeholder 3"/>
          <p:cNvSpPr>
            <a:spLocks noGrp="1"/>
          </p:cNvSpPr>
          <p:nvPr>
            <p:ph type="body" sz="half" idx="2" hasCustomPrompt="1"/>
          </p:nvPr>
        </p:nvSpPr>
        <p:spPr>
          <a:xfrm>
            <a:off x="1030722" y="2198368"/>
            <a:ext cx="6923532" cy="6130623"/>
          </a:xfrm>
          <a:prstGeom prst="rect">
            <a:avLst/>
          </a:prstGeom>
        </p:spPr>
        <p:txBody>
          <a:bodyPr/>
          <a:lstStyle>
            <a:lvl1pPr marL="0" marR="0" indent="0" algn="l" defTabSz="923925" rtl="0" eaLnBrk="1" fontAlgn="auto" latinLnBrk="0" hangingPunct="1">
              <a:lnSpc>
                <a:spcPct val="100000"/>
              </a:lnSpc>
              <a:spcBef>
                <a:spcPts val="0"/>
              </a:spcBef>
              <a:spcAft>
                <a:spcPts val="0"/>
              </a:spcAft>
              <a:buClrTx/>
              <a:buSzTx/>
              <a:buFontTx/>
              <a:buNone/>
              <a:defRPr sz="3000" baseline="0">
                <a:latin typeface="Arial" panose="020B0604020202020204" pitchFamily="34" charset="0"/>
                <a:cs typeface="Arial" panose="020B0604020202020204" pitchFamily="34" charset="0"/>
              </a:defRPr>
            </a:lvl1pPr>
            <a:lvl2pPr marL="685800" indent="0">
              <a:buNone/>
              <a:defRPr sz="2100"/>
            </a:lvl2pPr>
            <a:lvl3pPr marL="1371600" indent="0">
              <a:buNone/>
              <a:defRPr sz="1800"/>
            </a:lvl3pPr>
            <a:lvl4pPr marL="2058035" indent="0">
              <a:buNone/>
              <a:defRPr sz="1500"/>
            </a:lvl4pPr>
            <a:lvl5pPr marL="2743835" indent="0">
              <a:buNone/>
              <a:defRPr sz="1500"/>
            </a:lvl5pPr>
            <a:lvl6pPr marL="3429635" indent="0">
              <a:buNone/>
              <a:defRPr sz="1500"/>
            </a:lvl6pPr>
            <a:lvl7pPr marL="4115435" indent="0">
              <a:buNone/>
              <a:defRPr sz="1500"/>
            </a:lvl7pPr>
            <a:lvl8pPr marL="4801235" indent="0">
              <a:buNone/>
              <a:defRPr sz="1500"/>
            </a:lvl8pPr>
            <a:lvl9pPr marL="5487035" indent="0">
              <a:buNone/>
              <a:defRPr sz="1500"/>
            </a:lvl9pPr>
          </a:lstStyle>
          <a:p>
            <a:pPr marL="0" marR="0" indent="0" algn="l" defTabSz="914400" rtl="0" eaLnBrk="1" fontAlgn="auto" latinLnBrk="0" hangingPunct="1">
              <a:lnSpc>
                <a:spcPct val="100000"/>
              </a:lnSpc>
              <a:spcBef>
                <a:spcPts val="0"/>
              </a:spcBef>
              <a:spcAft>
                <a:spcPts val="0"/>
              </a:spcAft>
              <a:buClrTx/>
              <a:buSzTx/>
              <a:buFontTx/>
              <a:buNone/>
              <a:defRPr/>
            </a:pPr>
            <a:r>
              <a:rPr lang="en-US" sz="3000" b="0" dirty="0">
                <a:solidFill>
                  <a:schemeClr val="tx1"/>
                </a:solidFill>
                <a:ea typeface="+mn-ea"/>
                <a:sym typeface="Arial" panose="020B0604020202020204"/>
              </a:rPr>
              <a:t>“This is a slide that</a:t>
            </a:r>
            <a:r>
              <a:rPr lang="en-US" sz="3000" b="0" baseline="0" dirty="0">
                <a:solidFill>
                  <a:schemeClr val="tx1"/>
                </a:solidFill>
                <a:ea typeface="+mn-ea"/>
                <a:sym typeface="Arial" panose="020B0604020202020204"/>
              </a:rPr>
              <a:t> shows an image alongside a quote.” </a:t>
            </a:r>
            <a:endParaRPr lang="en-US" sz="3000" b="0" baseline="0" dirty="0">
              <a:solidFill>
                <a:schemeClr val="tx1"/>
              </a:solidFill>
              <a:ea typeface="+mn-ea"/>
              <a:sym typeface="Arial" panose="020B0604020202020204"/>
            </a:endParaRPr>
          </a:p>
          <a:p>
            <a:pPr marL="0" marR="0" indent="0" algn="l" defTabSz="914400" rtl="0" eaLnBrk="1" fontAlgn="auto" latinLnBrk="0" hangingPunct="1">
              <a:lnSpc>
                <a:spcPct val="100000"/>
              </a:lnSpc>
              <a:spcBef>
                <a:spcPts val="0"/>
              </a:spcBef>
              <a:spcAft>
                <a:spcPts val="0"/>
              </a:spcAft>
              <a:buClrTx/>
              <a:buSzTx/>
              <a:buFontTx/>
              <a:buNone/>
              <a:defRPr/>
            </a:pPr>
            <a:endParaRPr lang="en-US" sz="3000" b="0" baseline="0" dirty="0">
              <a:solidFill>
                <a:schemeClr val="tx1"/>
              </a:solidFill>
              <a:ea typeface="+mn-ea"/>
              <a:sym typeface="Arial" panose="020B0604020202020204"/>
            </a:endParaRPr>
          </a:p>
          <a:p>
            <a:pPr marL="0" marR="0" indent="0" algn="l" defTabSz="914400" rtl="0" eaLnBrk="1" fontAlgn="auto" latinLnBrk="0" hangingPunct="1">
              <a:lnSpc>
                <a:spcPct val="100000"/>
              </a:lnSpc>
              <a:spcBef>
                <a:spcPts val="0"/>
              </a:spcBef>
              <a:spcAft>
                <a:spcPts val="0"/>
              </a:spcAft>
              <a:buClrTx/>
              <a:buSzTx/>
              <a:buFontTx/>
              <a:buNone/>
              <a:defRPr/>
            </a:pPr>
            <a:r>
              <a:rPr lang="en-US" sz="3000" b="0" baseline="0" dirty="0">
                <a:solidFill>
                  <a:schemeClr val="tx1"/>
                </a:solidFill>
                <a:ea typeface="+mn-ea"/>
                <a:sym typeface="Arial" panose="020B0604020202020204"/>
              </a:rPr>
              <a:t>Alter this text and the picture, as required. You can change the shape but please don’t use borders, shadows or reflections.</a:t>
            </a:r>
            <a:endParaRPr lang="en-US" sz="3000" b="0" baseline="0" dirty="0">
              <a:solidFill>
                <a:schemeClr val="tx1"/>
              </a:solidFill>
              <a:ea typeface="+mn-ea"/>
              <a:sym typeface="Arial" panose="020B0604020202020204"/>
            </a:endParaRPr>
          </a:p>
          <a:p>
            <a:pPr marL="0" marR="0" indent="0" algn="l" defTabSz="914400" rtl="0" eaLnBrk="1" fontAlgn="auto" latinLnBrk="0" hangingPunct="1">
              <a:lnSpc>
                <a:spcPct val="100000"/>
              </a:lnSpc>
              <a:spcBef>
                <a:spcPts val="0"/>
              </a:spcBef>
              <a:spcAft>
                <a:spcPts val="0"/>
              </a:spcAft>
              <a:buClrTx/>
              <a:buSzTx/>
              <a:buFontTx/>
              <a:buNone/>
              <a:defRPr/>
            </a:pPr>
            <a:endParaRPr lang="en-US" sz="3000" b="1" baseline="0" dirty="0">
              <a:solidFill>
                <a:schemeClr val="tx1"/>
              </a:solidFill>
              <a:ea typeface="+mn-ea"/>
              <a:sym typeface="Arial" panose="020B0604020202020204"/>
            </a:endParaRPr>
          </a:p>
          <a:p>
            <a:pPr lvl="0"/>
            <a:endParaRPr lang="en-US" dirty="0"/>
          </a:p>
        </p:txBody>
      </p:sp>
      <p:sp>
        <p:nvSpPr>
          <p:cNvPr id="16" name="Picture Placeholder 2"/>
          <p:cNvSpPr>
            <a:spLocks noGrp="1"/>
          </p:cNvSpPr>
          <p:nvPr>
            <p:ph type="pic" idx="1"/>
          </p:nvPr>
        </p:nvSpPr>
        <p:spPr>
          <a:xfrm>
            <a:off x="8140646" y="2158610"/>
            <a:ext cx="9213076" cy="5242843"/>
          </a:xfrm>
          <a:prstGeom prst="rect">
            <a:avLst/>
          </a:prstGeom>
        </p:spPr>
        <p:txBody>
          <a:bodyPr/>
          <a:lstStyle>
            <a:lvl1pPr marL="0" indent="0">
              <a:buNone/>
              <a:defRPr sz="4800">
                <a:latin typeface="Arial" panose="020B0604020202020204" pitchFamily="34" charset="0"/>
                <a:cs typeface="Arial" panose="020B0604020202020204" pitchFamily="34" charset="0"/>
              </a:defRPr>
            </a:lvl1pPr>
            <a:lvl2pPr marL="685800" indent="0">
              <a:buNone/>
              <a:defRPr sz="4200"/>
            </a:lvl2pPr>
            <a:lvl3pPr marL="1371600" indent="0">
              <a:buNone/>
              <a:defRPr sz="3600"/>
            </a:lvl3pPr>
            <a:lvl4pPr marL="2058035" indent="0">
              <a:buNone/>
              <a:defRPr sz="3000"/>
            </a:lvl4pPr>
            <a:lvl5pPr marL="2743835" indent="0">
              <a:buNone/>
              <a:defRPr sz="3000"/>
            </a:lvl5pPr>
            <a:lvl6pPr marL="3429635" indent="0">
              <a:buNone/>
              <a:defRPr sz="3000"/>
            </a:lvl6pPr>
            <a:lvl7pPr marL="4115435" indent="0">
              <a:buNone/>
              <a:defRPr sz="3000"/>
            </a:lvl7pPr>
            <a:lvl8pPr marL="4801235" indent="0">
              <a:buNone/>
              <a:defRPr sz="3000"/>
            </a:lvl8pPr>
            <a:lvl9pPr marL="5487035" indent="0">
              <a:buNone/>
              <a:defRPr sz="3000"/>
            </a:lvl9pPr>
          </a:lstStyle>
          <a:p>
            <a:endParaRPr lang="en-GB"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_Content picture white">
    <p:bg>
      <p:bgPr>
        <a:solidFill>
          <a:srgbClr val="FEF2BE"/>
        </a:solidFill>
        <a:effectLst/>
      </p:bgPr>
    </p:bg>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951207" y="953663"/>
            <a:ext cx="16385585" cy="593571"/>
          </a:xfrm>
          <a:prstGeom prst="rect">
            <a:avLst/>
          </a:prstGeom>
        </p:spPr>
        <p:txBody>
          <a:bodyPr anchor="b">
            <a:normAutofit/>
          </a:bodyPr>
          <a:lstStyle>
            <a:lvl1pPr>
              <a:defRPr sz="3000" b="1" baseline="0">
                <a:latin typeface="Arial" panose="020B0604020202020204" pitchFamily="34" charset="0"/>
                <a:cs typeface="Arial" panose="020B0604020202020204" pitchFamily="34" charset="0"/>
              </a:defRPr>
            </a:lvl1pPr>
          </a:lstStyle>
          <a:p>
            <a:r>
              <a:rPr lang="en-US" dirty="0"/>
              <a:t>Slide title</a:t>
            </a:r>
            <a:endParaRPr lang="en-GB" dirty="0"/>
          </a:p>
        </p:txBody>
      </p:sp>
      <p:sp>
        <p:nvSpPr>
          <p:cNvPr id="6" name="Picture Placeholder 2"/>
          <p:cNvSpPr>
            <a:spLocks noGrp="1"/>
          </p:cNvSpPr>
          <p:nvPr>
            <p:ph type="pic" idx="1"/>
          </p:nvPr>
        </p:nvSpPr>
        <p:spPr>
          <a:xfrm>
            <a:off x="8447667" y="2118854"/>
            <a:ext cx="8815510" cy="5242843"/>
          </a:xfrm>
          <a:prstGeom prst="rect">
            <a:avLst/>
          </a:prstGeom>
        </p:spPr>
        <p:txBody>
          <a:bodyPr/>
          <a:lstStyle>
            <a:lvl1pPr marL="0" indent="0">
              <a:buNone/>
              <a:defRPr sz="4800">
                <a:latin typeface="Arial" panose="020B0604020202020204" pitchFamily="34" charset="0"/>
                <a:cs typeface="Arial" panose="020B0604020202020204" pitchFamily="34" charset="0"/>
              </a:defRPr>
            </a:lvl1pPr>
            <a:lvl2pPr marL="685800" indent="0">
              <a:buNone/>
              <a:defRPr sz="4200"/>
            </a:lvl2pPr>
            <a:lvl3pPr marL="1371600" indent="0">
              <a:buNone/>
              <a:defRPr sz="3600"/>
            </a:lvl3pPr>
            <a:lvl4pPr marL="2058035" indent="0">
              <a:buNone/>
              <a:defRPr sz="3000"/>
            </a:lvl4pPr>
            <a:lvl5pPr marL="2743835" indent="0">
              <a:buNone/>
              <a:defRPr sz="3000"/>
            </a:lvl5pPr>
            <a:lvl6pPr marL="3429635" indent="0">
              <a:buNone/>
              <a:defRPr sz="3000"/>
            </a:lvl6pPr>
            <a:lvl7pPr marL="4115435" indent="0">
              <a:buNone/>
              <a:defRPr sz="3000"/>
            </a:lvl7pPr>
            <a:lvl8pPr marL="4801235" indent="0">
              <a:buNone/>
              <a:defRPr sz="3000"/>
            </a:lvl8pPr>
            <a:lvl9pPr marL="5487035" indent="0">
              <a:buNone/>
              <a:defRPr sz="3000"/>
            </a:lvl9pPr>
          </a:lstStyle>
          <a:p>
            <a:endParaRPr lang="en-GB" dirty="0"/>
          </a:p>
        </p:txBody>
      </p:sp>
      <p:sp>
        <p:nvSpPr>
          <p:cNvPr id="7" name="Text Placeholder 3"/>
          <p:cNvSpPr>
            <a:spLocks noGrp="1"/>
          </p:cNvSpPr>
          <p:nvPr>
            <p:ph type="body" sz="half" idx="2" hasCustomPrompt="1"/>
          </p:nvPr>
        </p:nvSpPr>
        <p:spPr>
          <a:xfrm>
            <a:off x="951209" y="2118855"/>
            <a:ext cx="7082558" cy="6249894"/>
          </a:xfrm>
          <a:prstGeom prst="rect">
            <a:avLst/>
          </a:prstGeom>
        </p:spPr>
        <p:txBody>
          <a:bodyPr/>
          <a:lstStyle>
            <a:lvl1pPr marL="457200" marR="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defRPr/>
            </a:lvl1pPr>
            <a:lvl2pPr marL="685800" indent="0">
              <a:buNone/>
              <a:defRPr sz="2100"/>
            </a:lvl2pPr>
            <a:lvl3pPr marL="1371600" indent="0">
              <a:buNone/>
              <a:defRPr sz="1800"/>
            </a:lvl3pPr>
            <a:lvl4pPr marL="2058035" indent="0">
              <a:buNone/>
              <a:defRPr sz="1500"/>
            </a:lvl4pPr>
            <a:lvl5pPr marL="2743835" indent="0">
              <a:buNone/>
              <a:defRPr sz="1500"/>
            </a:lvl5pPr>
            <a:lvl6pPr marL="3429635" indent="0">
              <a:buNone/>
              <a:defRPr sz="1500"/>
            </a:lvl6pPr>
            <a:lvl7pPr marL="4115435" indent="0">
              <a:buNone/>
              <a:defRPr sz="1500"/>
            </a:lvl7pPr>
            <a:lvl8pPr marL="4801235" indent="0">
              <a:buNone/>
              <a:defRPr sz="1500"/>
            </a:lvl8pPr>
            <a:lvl9pPr marL="5487035" indent="0">
              <a:buNone/>
              <a:defRPr sz="1500"/>
            </a:lvl9pPr>
          </a:lstStyle>
          <a:p>
            <a:pPr marL="0" marR="0" indent="0" algn="l" defTabSz="914400" rtl="0" eaLnBrk="1" fontAlgn="auto" latinLnBrk="0" hangingPunct="1">
              <a:lnSpc>
                <a:spcPct val="100000"/>
              </a:lnSpc>
              <a:spcBef>
                <a:spcPts val="0"/>
              </a:spcBef>
              <a:spcAft>
                <a:spcPts val="0"/>
              </a:spcAft>
              <a:buClrTx/>
              <a:buSzTx/>
              <a:buFontTx/>
              <a:buNone/>
              <a:defRPr/>
            </a:pPr>
            <a:r>
              <a:rPr lang="en-US" sz="3000" b="0" dirty="0">
                <a:solidFill>
                  <a:schemeClr val="tx1"/>
                </a:solidFill>
                <a:ea typeface="+mn-ea"/>
                <a:sym typeface="Arial" panose="020B0604020202020204"/>
              </a:rPr>
              <a:t>“This is a slide that</a:t>
            </a:r>
            <a:r>
              <a:rPr lang="en-US" sz="3000" b="0" baseline="0" dirty="0">
                <a:solidFill>
                  <a:schemeClr val="tx1"/>
                </a:solidFill>
                <a:ea typeface="+mn-ea"/>
                <a:sym typeface="Arial" panose="020B0604020202020204"/>
              </a:rPr>
              <a:t> shows an image alongside a quote.” </a:t>
            </a:r>
            <a:endParaRPr lang="en-US" sz="3000" b="0" baseline="0" dirty="0">
              <a:solidFill>
                <a:schemeClr val="tx1"/>
              </a:solidFill>
              <a:ea typeface="+mn-ea"/>
              <a:sym typeface="Arial" panose="020B0604020202020204"/>
            </a:endParaRPr>
          </a:p>
          <a:p>
            <a:pPr marL="0" marR="0" indent="0" algn="l" defTabSz="914400" rtl="0" eaLnBrk="1" fontAlgn="auto" latinLnBrk="0" hangingPunct="1">
              <a:lnSpc>
                <a:spcPct val="100000"/>
              </a:lnSpc>
              <a:spcBef>
                <a:spcPts val="0"/>
              </a:spcBef>
              <a:spcAft>
                <a:spcPts val="0"/>
              </a:spcAft>
              <a:buClrTx/>
              <a:buSzTx/>
              <a:buFontTx/>
              <a:buNone/>
              <a:defRPr/>
            </a:pPr>
            <a:endParaRPr lang="en-US" sz="3000" b="0" baseline="0" dirty="0">
              <a:solidFill>
                <a:schemeClr val="tx1"/>
              </a:solidFill>
              <a:ea typeface="+mn-ea"/>
              <a:sym typeface="Arial" panose="020B0604020202020204"/>
            </a:endParaRPr>
          </a:p>
          <a:p>
            <a:pPr marL="0" marR="0" indent="0" algn="l" defTabSz="914400" rtl="0" eaLnBrk="1" fontAlgn="auto" latinLnBrk="0" hangingPunct="1">
              <a:lnSpc>
                <a:spcPct val="100000"/>
              </a:lnSpc>
              <a:spcBef>
                <a:spcPts val="0"/>
              </a:spcBef>
              <a:spcAft>
                <a:spcPts val="0"/>
              </a:spcAft>
              <a:buClrTx/>
              <a:buSzTx/>
              <a:buFontTx/>
              <a:buNone/>
              <a:defRPr/>
            </a:pPr>
            <a:r>
              <a:rPr lang="en-US" sz="3000" b="0" baseline="0" dirty="0">
                <a:solidFill>
                  <a:schemeClr val="tx1"/>
                </a:solidFill>
                <a:ea typeface="+mn-ea"/>
                <a:sym typeface="Arial" panose="020B0604020202020204"/>
              </a:rPr>
              <a:t>Alter this text and the picture, as required. You can change the shape but please don’t use borders, shadows or reflections.</a:t>
            </a:r>
            <a:endParaRPr lang="en-US" sz="3000" b="0" baseline="0" dirty="0">
              <a:solidFill>
                <a:schemeClr val="tx1"/>
              </a:solidFill>
              <a:ea typeface="+mn-ea"/>
              <a:sym typeface="Arial" panose="020B0604020202020204"/>
            </a:endParaRPr>
          </a:p>
          <a:p>
            <a:pPr marL="0" marR="0" indent="0" algn="l" defTabSz="914400" rtl="0" eaLnBrk="1" fontAlgn="auto" latinLnBrk="0" hangingPunct="1">
              <a:lnSpc>
                <a:spcPct val="100000"/>
              </a:lnSpc>
              <a:spcBef>
                <a:spcPts val="0"/>
              </a:spcBef>
              <a:spcAft>
                <a:spcPts val="0"/>
              </a:spcAft>
              <a:buClrTx/>
              <a:buSzTx/>
              <a:buFontTx/>
              <a:buNone/>
              <a:defRPr/>
            </a:pPr>
            <a:endParaRPr lang="en-US" sz="3000" b="1" baseline="0" dirty="0">
              <a:solidFill>
                <a:schemeClr val="tx1"/>
              </a:solidFill>
              <a:ea typeface="+mn-ea"/>
              <a:sym typeface="Arial" panose="020B0604020202020204"/>
            </a:endParaRPr>
          </a:p>
          <a:p>
            <a:pPr lvl="0"/>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End white">
    <p:bg>
      <p:bgPr>
        <a:solidFill>
          <a:srgbClr val="B6D3F0"/>
        </a:solidFill>
        <a:effectLst/>
      </p:bgPr>
    </p:bg>
    <p:spTree>
      <p:nvGrpSpPr>
        <p:cNvPr id="1" name=""/>
        <p:cNvGrpSpPr/>
        <p:nvPr/>
      </p:nvGrpSpPr>
      <p:grpSpPr>
        <a:xfrm>
          <a:off x="0" y="0"/>
          <a:ext cx="0" cy="0"/>
          <a:chOff x="0" y="0"/>
          <a:chExt cx="0" cy="0"/>
        </a:xfrm>
      </p:grpSpPr>
      <p:sp>
        <p:nvSpPr>
          <p:cNvPr id="34" name="Title 1"/>
          <p:cNvSpPr>
            <a:spLocks noGrp="1"/>
          </p:cNvSpPr>
          <p:nvPr>
            <p:ph type="title" hasCustomPrompt="1"/>
          </p:nvPr>
        </p:nvSpPr>
        <p:spPr>
          <a:xfrm>
            <a:off x="980375" y="4557148"/>
            <a:ext cx="15773400" cy="1988651"/>
          </a:xfrm>
          <a:prstGeom prst="rect">
            <a:avLst/>
          </a:prstGeom>
          <a:noFill/>
        </p:spPr>
        <p:txBody>
          <a:bodyPr>
            <a:normAutofit/>
          </a:bodyPr>
          <a:lstStyle>
            <a:lvl1pPr>
              <a:defRPr sz="6600" b="1" baseline="0">
                <a:solidFill>
                  <a:schemeClr val="tx1"/>
                </a:solidFill>
                <a:latin typeface="Arial" panose="020B0604020202020204" pitchFamily="34" charset="0"/>
                <a:cs typeface="Arial" panose="020B0604020202020204" pitchFamily="34" charset="0"/>
              </a:defRPr>
            </a:lvl1pPr>
          </a:lstStyle>
          <a:p>
            <a:r>
              <a:rPr lang="en-GB" dirty="0"/>
              <a:t>Thank you for listening...</a:t>
            </a:r>
            <a:endParaRPr lang="en-GB"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End white">
    <p:bg>
      <p:bgPr>
        <a:solidFill>
          <a:srgbClr val="FFE2C3"/>
        </a:soli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980375" y="4557148"/>
            <a:ext cx="15773400" cy="1988651"/>
          </a:xfrm>
          <a:prstGeom prst="rect">
            <a:avLst/>
          </a:prstGeom>
          <a:noFill/>
        </p:spPr>
        <p:txBody>
          <a:bodyPr>
            <a:normAutofit/>
          </a:bodyPr>
          <a:lstStyle>
            <a:lvl1pPr>
              <a:defRPr sz="6600" b="1" baseline="0">
                <a:solidFill>
                  <a:schemeClr val="tx1"/>
                </a:solidFill>
                <a:latin typeface="Arial" panose="020B0604020202020204" pitchFamily="34" charset="0"/>
                <a:cs typeface="Arial" panose="020B0604020202020204" pitchFamily="34" charset="0"/>
              </a:defRPr>
            </a:lvl1pPr>
          </a:lstStyle>
          <a:p>
            <a:r>
              <a:rPr lang="en-GB" dirty="0"/>
              <a:t>Thank you for listening...</a:t>
            </a:r>
            <a:endParaRPr lang="en-GB"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End white">
    <p:bg>
      <p:bgPr>
        <a:solidFill>
          <a:srgbClr val="FEF2BE"/>
        </a:soli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980375" y="4557148"/>
            <a:ext cx="15773400" cy="1988651"/>
          </a:xfrm>
          <a:prstGeom prst="rect">
            <a:avLst/>
          </a:prstGeom>
          <a:noFill/>
        </p:spPr>
        <p:txBody>
          <a:bodyPr>
            <a:normAutofit/>
          </a:bodyPr>
          <a:lstStyle>
            <a:lvl1pPr>
              <a:defRPr sz="6600" b="1" baseline="0">
                <a:solidFill>
                  <a:schemeClr val="tx1"/>
                </a:solidFill>
                <a:latin typeface="Arial" panose="020B0604020202020204" pitchFamily="34" charset="0"/>
                <a:cs typeface="Arial" panose="020B0604020202020204" pitchFamily="34" charset="0"/>
              </a:defRPr>
            </a:lvl1pPr>
          </a:lstStyle>
          <a:p>
            <a:r>
              <a:rPr lang="en-GB" dirty="0"/>
              <a:t>Thank you for listening...</a:t>
            </a:r>
            <a:endParaRPr lang="en-GB"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2_Title slide 2">
    <p:bg>
      <p:bgPr>
        <a:solidFill>
          <a:srgbClr val="B6D3F0"/>
        </a:solidFill>
        <a:effectLst/>
      </p:bgPr>
    </p:bg>
    <p:spTree>
      <p:nvGrpSpPr>
        <p:cNvPr id="1" name=""/>
        <p:cNvGrpSpPr/>
        <p:nvPr/>
      </p:nvGrpSpPr>
      <p:grpSpPr>
        <a:xfrm>
          <a:off x="0" y="0"/>
          <a:ext cx="0" cy="0"/>
          <a:chOff x="0" y="0"/>
          <a:chExt cx="0" cy="0"/>
        </a:xfrm>
      </p:grpSpPr>
      <p:sp>
        <p:nvSpPr>
          <p:cNvPr id="14" name="Title 1"/>
          <p:cNvSpPr>
            <a:spLocks noGrp="1"/>
          </p:cNvSpPr>
          <p:nvPr>
            <p:ph type="title" hasCustomPrompt="1"/>
          </p:nvPr>
        </p:nvSpPr>
        <p:spPr>
          <a:xfrm>
            <a:off x="983837" y="3681414"/>
            <a:ext cx="16320326" cy="1268273"/>
          </a:xfrm>
          <a:noFill/>
        </p:spPr>
        <p:txBody>
          <a:bodyPr/>
          <a:lstStyle>
            <a:lvl1pPr marL="0" indent="0">
              <a:defRPr b="1" baseline="0">
                <a:solidFill>
                  <a:schemeClr val="tx1"/>
                </a:solidFill>
                <a:latin typeface="Arial" panose="020B0604020202020204" pitchFamily="34" charset="0"/>
                <a:cs typeface="Arial" panose="020B0604020202020204" pitchFamily="34" charset="0"/>
              </a:defRPr>
            </a:lvl1pPr>
          </a:lstStyle>
          <a:p>
            <a:r>
              <a:rPr lang="en-US" dirty="0"/>
              <a:t>Lecture title</a:t>
            </a:r>
            <a:endParaRPr lang="en-GB" dirty="0"/>
          </a:p>
        </p:txBody>
      </p:sp>
      <p:sp>
        <p:nvSpPr>
          <p:cNvPr id="11" name="Text Placeholder 19"/>
          <p:cNvSpPr>
            <a:spLocks noGrp="1"/>
          </p:cNvSpPr>
          <p:nvPr>
            <p:ph type="body" sz="quarter" idx="12" hasCustomPrompt="1"/>
          </p:nvPr>
        </p:nvSpPr>
        <p:spPr>
          <a:xfrm>
            <a:off x="983837" y="5239791"/>
            <a:ext cx="16320326" cy="882713"/>
          </a:xfrm>
          <a:prstGeom prst="rect">
            <a:avLst/>
          </a:prstGeom>
        </p:spPr>
        <p:txBody>
          <a:bodyPr>
            <a:noAutofit/>
          </a:bodyPr>
          <a:lstStyle>
            <a:lvl1pPr marL="0" indent="0">
              <a:buNone/>
              <a:defRPr sz="4500">
                <a:latin typeface="Arial" panose="020B0604020202020204" pitchFamily="34" charset="0"/>
                <a:cs typeface="Arial" panose="020B0604020202020204" pitchFamily="34" charset="0"/>
              </a:defRPr>
            </a:lvl1pPr>
          </a:lstStyle>
          <a:p>
            <a:pPr lvl="0"/>
            <a:r>
              <a:rPr lang="en-GB" dirty="0"/>
              <a:t>Lecturer name</a:t>
            </a:r>
            <a:endParaRPr lang="en-GB"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3_Title slide 2">
    <p:bg>
      <p:bgPr>
        <a:solidFill>
          <a:srgbClr val="FFE2C3"/>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983836" y="3681414"/>
            <a:ext cx="16320325" cy="1268273"/>
          </a:xfrm>
          <a:noFill/>
        </p:spPr>
        <p:txBody>
          <a:bodyPr/>
          <a:lstStyle>
            <a:lvl1pPr marL="0" indent="0">
              <a:defRPr b="1" baseline="0">
                <a:solidFill>
                  <a:schemeClr val="tx1"/>
                </a:solidFill>
                <a:latin typeface="Arial" panose="020B0604020202020204" pitchFamily="34" charset="0"/>
                <a:cs typeface="Arial" panose="020B0604020202020204" pitchFamily="34" charset="0"/>
              </a:defRPr>
            </a:lvl1pPr>
          </a:lstStyle>
          <a:p>
            <a:r>
              <a:rPr lang="en-US" dirty="0"/>
              <a:t>Lecture title</a:t>
            </a:r>
            <a:endParaRPr lang="en-GB" dirty="0"/>
          </a:p>
        </p:txBody>
      </p:sp>
      <p:sp>
        <p:nvSpPr>
          <p:cNvPr id="12" name="Text Placeholder 19"/>
          <p:cNvSpPr>
            <a:spLocks noGrp="1"/>
          </p:cNvSpPr>
          <p:nvPr>
            <p:ph type="body" sz="quarter" idx="12" hasCustomPrompt="1"/>
          </p:nvPr>
        </p:nvSpPr>
        <p:spPr>
          <a:xfrm>
            <a:off x="983837" y="5239791"/>
            <a:ext cx="16320326" cy="882713"/>
          </a:xfrm>
          <a:prstGeom prst="rect">
            <a:avLst/>
          </a:prstGeom>
        </p:spPr>
        <p:txBody>
          <a:bodyPr>
            <a:noAutofit/>
          </a:bodyPr>
          <a:lstStyle>
            <a:lvl1pPr marL="0" indent="0">
              <a:buNone/>
              <a:defRPr sz="4500">
                <a:latin typeface="Arial" panose="020B0604020202020204" pitchFamily="34" charset="0"/>
                <a:cs typeface="Arial" panose="020B0604020202020204" pitchFamily="34" charset="0"/>
              </a:defRPr>
            </a:lvl1pPr>
          </a:lstStyle>
          <a:p>
            <a:pPr lvl="0"/>
            <a:r>
              <a:rPr lang="en-GB" dirty="0"/>
              <a:t>Lecturer name</a:t>
            </a:r>
            <a:endParaRPr lang="en-GB"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5_Title slide 2">
    <p:bg>
      <p:bgPr>
        <a:solidFill>
          <a:srgbClr val="FEF2BE"/>
        </a:solidFill>
        <a:effectLst/>
      </p:bgPr>
    </p:bg>
    <p:spTree>
      <p:nvGrpSpPr>
        <p:cNvPr id="1" name=""/>
        <p:cNvGrpSpPr/>
        <p:nvPr/>
      </p:nvGrpSpPr>
      <p:grpSpPr>
        <a:xfrm>
          <a:off x="0" y="0"/>
          <a:ext cx="0" cy="0"/>
          <a:chOff x="0" y="0"/>
          <a:chExt cx="0" cy="0"/>
        </a:xfrm>
      </p:grpSpPr>
      <p:sp>
        <p:nvSpPr>
          <p:cNvPr id="12" name="Title 1"/>
          <p:cNvSpPr>
            <a:spLocks noGrp="1"/>
          </p:cNvSpPr>
          <p:nvPr>
            <p:ph type="title" hasCustomPrompt="1"/>
          </p:nvPr>
        </p:nvSpPr>
        <p:spPr>
          <a:xfrm>
            <a:off x="983836" y="3681414"/>
            <a:ext cx="16320325" cy="1268273"/>
          </a:xfrm>
          <a:noFill/>
        </p:spPr>
        <p:txBody>
          <a:bodyPr/>
          <a:lstStyle>
            <a:lvl1pPr marL="0" indent="0">
              <a:defRPr b="1" baseline="0">
                <a:solidFill>
                  <a:schemeClr val="tx1"/>
                </a:solidFill>
                <a:latin typeface="Arial" panose="020B0604020202020204" pitchFamily="34" charset="0"/>
                <a:cs typeface="Arial" panose="020B0604020202020204" pitchFamily="34" charset="0"/>
              </a:defRPr>
            </a:lvl1pPr>
          </a:lstStyle>
          <a:p>
            <a:r>
              <a:rPr lang="en-US" dirty="0"/>
              <a:t>Lecture title</a:t>
            </a:r>
            <a:endParaRPr lang="en-GB" dirty="0"/>
          </a:p>
        </p:txBody>
      </p:sp>
      <p:sp>
        <p:nvSpPr>
          <p:cNvPr id="16" name="Text Placeholder 19"/>
          <p:cNvSpPr>
            <a:spLocks noGrp="1"/>
          </p:cNvSpPr>
          <p:nvPr>
            <p:ph type="body" sz="quarter" idx="12" hasCustomPrompt="1"/>
          </p:nvPr>
        </p:nvSpPr>
        <p:spPr>
          <a:xfrm>
            <a:off x="983837" y="5239791"/>
            <a:ext cx="16320326" cy="882713"/>
          </a:xfrm>
          <a:prstGeom prst="rect">
            <a:avLst/>
          </a:prstGeom>
        </p:spPr>
        <p:txBody>
          <a:bodyPr>
            <a:noAutofit/>
          </a:bodyPr>
          <a:lstStyle>
            <a:lvl1pPr marL="0" indent="0">
              <a:buNone/>
              <a:defRPr sz="4500">
                <a:latin typeface="Arial" panose="020B0604020202020204" pitchFamily="34" charset="0"/>
                <a:cs typeface="Arial" panose="020B0604020202020204" pitchFamily="34" charset="0"/>
              </a:defRPr>
            </a:lvl1pPr>
          </a:lstStyle>
          <a:p>
            <a:pPr lvl="0"/>
            <a:r>
              <a:rPr lang="en-GB" dirty="0"/>
              <a:t>Lecturer name</a:t>
            </a:r>
            <a:endParaRPr lang="en-GB"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7_Content basic white">
    <p:bg>
      <p:bgPr>
        <a:solidFill>
          <a:srgbClr val="B6D3F0"/>
        </a:solidFill>
        <a:effectLst/>
      </p:bgPr>
    </p:bg>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1001596" y="1068033"/>
            <a:ext cx="16284808" cy="567191"/>
          </a:xfrm>
        </p:spPr>
        <p:txBody>
          <a:bodyPr anchor="b">
            <a:normAutofit/>
          </a:bodyPr>
          <a:lstStyle>
            <a:lvl1pPr algn="l">
              <a:defRPr sz="3000" b="1" i="0" baseline="0">
                <a:latin typeface="Arial" panose="020B0604020202020204" pitchFamily="34" charset="0"/>
              </a:defRPr>
            </a:lvl1pPr>
          </a:lstStyle>
          <a:p>
            <a:r>
              <a:rPr lang="en-GB" dirty="0"/>
              <a:t>Slide title – Please use Arial, size 30</a:t>
            </a:r>
            <a:endParaRPr lang="en-GB"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6_Title slide 2">
    <p:bg>
      <p:bgPr>
        <a:solidFill>
          <a:srgbClr val="69C2E9"/>
        </a:solidFill>
        <a:effectLst/>
      </p:bgPr>
    </p:bg>
    <p:spTree>
      <p:nvGrpSpPr>
        <p:cNvPr id="1" name=""/>
        <p:cNvGrpSpPr/>
        <p:nvPr/>
      </p:nvGrpSpPr>
      <p:grpSpPr>
        <a:xfrm>
          <a:off x="0" y="0"/>
          <a:ext cx="0" cy="0"/>
          <a:chOff x="0" y="0"/>
          <a:chExt cx="0" cy="0"/>
        </a:xfrm>
      </p:grpSpPr>
      <p:sp>
        <p:nvSpPr>
          <p:cNvPr id="12" name="Title 1"/>
          <p:cNvSpPr>
            <a:spLocks noGrp="1"/>
          </p:cNvSpPr>
          <p:nvPr>
            <p:ph type="title" hasCustomPrompt="1"/>
          </p:nvPr>
        </p:nvSpPr>
        <p:spPr>
          <a:xfrm>
            <a:off x="648000" y="7668585"/>
            <a:ext cx="16320325" cy="1268273"/>
          </a:xfrm>
          <a:noFill/>
        </p:spPr>
        <p:txBody>
          <a:bodyPr>
            <a:normAutofit/>
          </a:bodyPr>
          <a:lstStyle>
            <a:lvl1pPr marL="0" indent="0">
              <a:defRPr sz="6000" b="1" baseline="0">
                <a:solidFill>
                  <a:schemeClr val="tx1"/>
                </a:solidFill>
                <a:latin typeface="Arial" panose="020B0604020202020204" pitchFamily="34" charset="0"/>
                <a:cs typeface="Arial" panose="020B0604020202020204" pitchFamily="34" charset="0"/>
              </a:defRPr>
            </a:lvl1pPr>
          </a:lstStyle>
          <a:p>
            <a:r>
              <a:rPr lang="en-US" dirty="0"/>
              <a:t>Section title</a:t>
            </a:r>
            <a:endParaRPr lang="en-GB"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GB"/>
          </a:p>
        </p:txBody>
      </p:sp>
      <p:sp>
        <p:nvSpPr>
          <p:cNvPr id="4" name="Date Placeholder 3"/>
          <p:cNvSpPr>
            <a:spLocks noGrp="1"/>
          </p:cNvSpPr>
          <p:nvPr>
            <p:ph type="dt" sz="half" idx="10"/>
          </p:nvPr>
        </p:nvSpPr>
        <p:spPr>
          <a:xfrm>
            <a:off x="914400" y="9535998"/>
            <a:ext cx="4267200" cy="547772"/>
          </a:xfrm>
          <a:prstGeom prst="rect">
            <a:avLst/>
          </a:prstGeom>
        </p:spPr>
        <p:txBody>
          <a:bodyPr/>
          <a:lstStyle/>
          <a:p>
            <a:fld id="{E8D61048-43AC-4C43-B4DF-F0623617FE46}" type="datetime1">
              <a:rPr lang="en-GB" smtClean="0"/>
            </a:fld>
            <a:endParaRPr lang="en-GB"/>
          </a:p>
        </p:txBody>
      </p:sp>
      <p:sp>
        <p:nvSpPr>
          <p:cNvPr id="5" name="Footer Placeholder 4"/>
          <p:cNvSpPr>
            <a:spLocks noGrp="1"/>
          </p:cNvSpPr>
          <p:nvPr>
            <p:ph type="ftr" sz="quarter" idx="11"/>
          </p:nvPr>
        </p:nvSpPr>
        <p:spPr/>
        <p:txBody>
          <a:bodyPr/>
          <a:lstStyle/>
          <a:p>
            <a:r>
              <a:rPr lang="en-GB"/>
              <a:t>Inserted footer!</a:t>
            </a:r>
            <a:endParaRPr lang="en-GB"/>
          </a:p>
        </p:txBody>
      </p:sp>
      <p:sp>
        <p:nvSpPr>
          <p:cNvPr id="6" name="Slide Number Placeholder 5"/>
          <p:cNvSpPr>
            <a:spLocks noGrp="1"/>
          </p:cNvSpPr>
          <p:nvPr>
            <p:ph type="sldNum" sz="quarter" idx="12"/>
          </p:nvPr>
        </p:nvSpPr>
        <p:spPr>
          <a:xfrm>
            <a:off x="13106400" y="9535998"/>
            <a:ext cx="4267200" cy="547772"/>
          </a:xfrm>
          <a:prstGeom prst="rect">
            <a:avLst/>
          </a:prstGeom>
        </p:spPr>
        <p:txBody>
          <a:bodyPr/>
          <a:lstStyle/>
          <a:p>
            <a:fld id="{A4C02166-8DB2-43AD-B098-2C4A697178AF}" type="slidenum">
              <a:rPr lang="en-GB" smtClean="0"/>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Content basic white">
    <p:bg>
      <p:bgPr>
        <a:solidFill>
          <a:srgbClr val="FFE2C3"/>
        </a:solidFill>
        <a:effectLst/>
      </p:bgPr>
    </p:bg>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963959" y="954885"/>
            <a:ext cx="16330128" cy="567191"/>
          </a:xfrm>
        </p:spPr>
        <p:txBody>
          <a:bodyPr anchor="b">
            <a:normAutofit/>
          </a:bodyPr>
          <a:lstStyle>
            <a:lvl1pPr algn="l">
              <a:defRPr sz="3000" b="1" i="0" baseline="0">
                <a:latin typeface="Arial" panose="020B0604020202020204" pitchFamily="34" charset="0"/>
              </a:defRPr>
            </a:lvl1pPr>
          </a:lstStyle>
          <a:p>
            <a:r>
              <a:rPr lang="en-GB" dirty="0"/>
              <a:t>Slide title – Please use Arial, size 30</a:t>
            </a:r>
            <a:endParaRPr lang="en-GB" dirty="0"/>
          </a:p>
        </p:txBody>
      </p:sp>
      <p:sp>
        <p:nvSpPr>
          <p:cNvPr id="4" name="Subtitle 2"/>
          <p:cNvSpPr>
            <a:spLocks noGrp="1"/>
          </p:cNvSpPr>
          <p:nvPr>
            <p:ph type="subTitle" idx="1" hasCustomPrompt="1"/>
          </p:nvPr>
        </p:nvSpPr>
        <p:spPr>
          <a:xfrm>
            <a:off x="963959" y="1815775"/>
            <a:ext cx="16330128" cy="6552973"/>
          </a:xfrm>
        </p:spPr>
        <p:txBody>
          <a:bodyPr>
            <a:normAutofit/>
          </a:bodyPr>
          <a:lstStyle>
            <a:lvl1pPr marL="457200" marR="0" indent="-457200" algn="l" rtl="0">
              <a:lnSpc>
                <a:spcPct val="100000"/>
              </a:lnSpc>
              <a:spcBef>
                <a:spcPts val="0"/>
              </a:spcBef>
              <a:buClr>
                <a:srgbClr val="272727"/>
              </a:buClr>
              <a:buSzPct val="100000"/>
              <a:buFont typeface="Arial" panose="020B0604020202020204" pitchFamily="34" charset="0"/>
              <a:buChar char="•"/>
              <a:defRPr sz="3000" baseline="0">
                <a:solidFill>
                  <a:schemeClr val="tx1"/>
                </a:solidFill>
                <a:latin typeface="Arial" panose="020B0604020202020204" pitchFamily="34" charset="0"/>
              </a:defRPr>
            </a:lvl1pPr>
            <a:lvl2pPr marL="685800" indent="0" algn="ctr">
              <a:buNone/>
              <a:defRPr sz="3000"/>
            </a:lvl2pPr>
            <a:lvl3pPr marL="1371600" indent="0" algn="ctr">
              <a:buNone/>
              <a:defRPr sz="2700"/>
            </a:lvl3pPr>
            <a:lvl4pPr marL="2058035" indent="0" algn="ctr">
              <a:buNone/>
              <a:defRPr sz="2400"/>
            </a:lvl4pPr>
            <a:lvl5pPr marL="2743835" indent="0" algn="ctr">
              <a:buNone/>
              <a:defRPr sz="2400"/>
            </a:lvl5pPr>
            <a:lvl6pPr marL="3429635" indent="0" algn="ctr">
              <a:buNone/>
              <a:defRPr sz="2400"/>
            </a:lvl6pPr>
            <a:lvl7pPr marL="4115435" indent="0" algn="ctr">
              <a:buNone/>
              <a:defRPr sz="2400"/>
            </a:lvl7pPr>
            <a:lvl8pPr marL="4801235" indent="0" algn="ctr">
              <a:buNone/>
              <a:defRPr sz="2400"/>
            </a:lvl8pPr>
            <a:lvl9pPr marL="5487035" indent="0" algn="ctr">
              <a:buNone/>
              <a:defRPr sz="2400"/>
            </a:lvl9pPr>
          </a:lstStyle>
          <a:p>
            <a:r>
              <a:rPr lang="en-GB" dirty="0"/>
              <a:t>Please do not change the formatting of this slide. </a:t>
            </a:r>
            <a:endParaRPr lang="en-GB" dirty="0"/>
          </a:p>
          <a:p>
            <a:endParaRPr lang="en-GB" dirty="0"/>
          </a:p>
          <a:p>
            <a:r>
              <a:rPr lang="en-GB" dirty="0"/>
              <a:t>Remember to keep your slides brief. Only include key points of prompts on the screen.</a:t>
            </a:r>
            <a:endParaRPr lang="en-GB" dirty="0"/>
          </a:p>
          <a:p>
            <a:endParaRPr lang="en-GB" dirty="0"/>
          </a:p>
          <a:p>
            <a:r>
              <a:rPr lang="en-GB" dirty="0"/>
              <a:t>Retain the formatting set out here. Elements of the slide are aligned as per the brand guidelines.</a:t>
            </a:r>
            <a:endParaRPr lang="en-GB" dirty="0"/>
          </a:p>
          <a:p>
            <a:endParaRPr lang="en-GB" dirty="0"/>
          </a:p>
          <a:p>
            <a:r>
              <a:rPr lang="en-GB" dirty="0"/>
              <a:t>If emphasis of one or two words is called for then bold text is permitted, though use this sparingly.</a:t>
            </a:r>
            <a:endParaRPr lang="en-GB" dirty="0"/>
          </a:p>
          <a:p>
            <a:endParaRPr lang="en-GB" dirty="0"/>
          </a:p>
          <a:p>
            <a:r>
              <a:rPr lang="en-GB" dirty="0"/>
              <a:t>For more information about our editorial style and to download the latest templates, visit: londonmet.ac.uk/brand.</a:t>
            </a:r>
            <a:endParaRPr lang="en-GB" dirty="0"/>
          </a:p>
          <a:p>
            <a:endParaRPr lang="en-GB" dirty="0"/>
          </a:p>
          <a:p>
            <a:endParaRPr lang="en-GB"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5_Content basic white">
    <p:bg>
      <p:bgPr>
        <a:solidFill>
          <a:srgbClr val="FFE2C3"/>
        </a:solidFill>
        <a:effectLst/>
      </p:bgPr>
    </p:bg>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963959" y="954885"/>
            <a:ext cx="16330128" cy="567191"/>
          </a:xfrm>
        </p:spPr>
        <p:txBody>
          <a:bodyPr anchor="b">
            <a:normAutofit/>
          </a:bodyPr>
          <a:lstStyle>
            <a:lvl1pPr algn="l">
              <a:defRPr sz="3000" b="1" i="0" baseline="0">
                <a:latin typeface="Arial" panose="020B0604020202020204" pitchFamily="34" charset="0"/>
              </a:defRPr>
            </a:lvl1pPr>
          </a:lstStyle>
          <a:p>
            <a:r>
              <a:rPr lang="en-GB" dirty="0"/>
              <a:t>Slide title – Please use Arial, size 30</a:t>
            </a:r>
            <a:endParaRPr lang="en-GB"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Content basic white">
    <p:bg>
      <p:bgPr>
        <a:solidFill>
          <a:srgbClr val="FFE2C3"/>
        </a:solidFill>
        <a:effectLst/>
      </p:bgPr>
    </p:bg>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963959" y="954885"/>
            <a:ext cx="16330128" cy="567191"/>
          </a:xfrm>
        </p:spPr>
        <p:txBody>
          <a:bodyPr anchor="b">
            <a:normAutofit/>
          </a:bodyPr>
          <a:lstStyle>
            <a:lvl1pPr algn="l">
              <a:defRPr sz="3000" b="1" i="0" baseline="0">
                <a:latin typeface="Arial" panose="020B0604020202020204" pitchFamily="34" charset="0"/>
              </a:defRPr>
            </a:lvl1pPr>
          </a:lstStyle>
          <a:p>
            <a:r>
              <a:rPr lang="en-GB" dirty="0"/>
              <a:t>Slide title – Please use Arial, size 30</a:t>
            </a:r>
            <a:endParaRPr lang="en-GB" dirty="0"/>
          </a:p>
        </p:txBody>
      </p:sp>
      <p:sp>
        <p:nvSpPr>
          <p:cNvPr id="4" name="Subtitle 2"/>
          <p:cNvSpPr>
            <a:spLocks noGrp="1"/>
          </p:cNvSpPr>
          <p:nvPr>
            <p:ph type="subTitle" idx="1" hasCustomPrompt="1"/>
          </p:nvPr>
        </p:nvSpPr>
        <p:spPr>
          <a:xfrm>
            <a:off x="963959" y="1815775"/>
            <a:ext cx="16330128" cy="6552973"/>
          </a:xfrm>
        </p:spPr>
        <p:txBody>
          <a:bodyPr>
            <a:normAutofit/>
          </a:bodyPr>
          <a:lstStyle>
            <a:lvl1pPr marL="457200" marR="0" indent="-457200" algn="l" rtl="0">
              <a:lnSpc>
                <a:spcPct val="100000"/>
              </a:lnSpc>
              <a:spcBef>
                <a:spcPts val="0"/>
              </a:spcBef>
              <a:buClr>
                <a:srgbClr val="272727"/>
              </a:buClr>
              <a:buSzPct val="100000"/>
              <a:buFont typeface="Arial" panose="020B0604020202020204" pitchFamily="34" charset="0"/>
              <a:buChar char="•"/>
              <a:defRPr sz="3000" baseline="0">
                <a:solidFill>
                  <a:schemeClr val="tx1"/>
                </a:solidFill>
                <a:latin typeface="Arial" panose="020B0604020202020204" pitchFamily="34" charset="0"/>
              </a:defRPr>
            </a:lvl1pPr>
            <a:lvl2pPr marL="685800" indent="0" algn="ctr">
              <a:buNone/>
              <a:defRPr sz="3000"/>
            </a:lvl2pPr>
            <a:lvl3pPr marL="1371600" indent="0" algn="ctr">
              <a:buNone/>
              <a:defRPr sz="2700"/>
            </a:lvl3pPr>
            <a:lvl4pPr marL="2058035" indent="0" algn="ctr">
              <a:buNone/>
              <a:defRPr sz="2400"/>
            </a:lvl4pPr>
            <a:lvl5pPr marL="2743835" indent="0" algn="ctr">
              <a:buNone/>
              <a:defRPr sz="2400"/>
            </a:lvl5pPr>
            <a:lvl6pPr marL="3429635" indent="0" algn="ctr">
              <a:buNone/>
              <a:defRPr sz="2400"/>
            </a:lvl6pPr>
            <a:lvl7pPr marL="4115435" indent="0" algn="ctr">
              <a:buNone/>
              <a:defRPr sz="2400"/>
            </a:lvl7pPr>
            <a:lvl8pPr marL="4801235" indent="0" algn="ctr">
              <a:buNone/>
              <a:defRPr sz="2400"/>
            </a:lvl8pPr>
            <a:lvl9pPr marL="5487035" indent="0" algn="ctr">
              <a:buNone/>
              <a:defRPr sz="2400"/>
            </a:lvl9pPr>
          </a:lstStyle>
          <a:p>
            <a:r>
              <a:rPr lang="en-GB" dirty="0"/>
              <a:t>Please do not change the formatting of this slide. </a:t>
            </a:r>
            <a:endParaRPr lang="en-GB" dirty="0"/>
          </a:p>
          <a:p>
            <a:endParaRPr lang="en-GB" dirty="0"/>
          </a:p>
          <a:p>
            <a:r>
              <a:rPr lang="en-GB" dirty="0"/>
              <a:t>Remember to keep your slides brief. Only include key points of prompts on the screen.</a:t>
            </a:r>
            <a:endParaRPr lang="en-GB" dirty="0"/>
          </a:p>
          <a:p>
            <a:endParaRPr lang="en-GB" dirty="0"/>
          </a:p>
          <a:p>
            <a:r>
              <a:rPr lang="en-GB" dirty="0"/>
              <a:t>Retain the formatting set out here. Elements of the slide are aligned as per the brand guidelines.</a:t>
            </a:r>
            <a:endParaRPr lang="en-GB" dirty="0"/>
          </a:p>
          <a:p>
            <a:endParaRPr lang="en-GB" dirty="0"/>
          </a:p>
          <a:p>
            <a:r>
              <a:rPr lang="en-GB" dirty="0"/>
              <a:t>If emphasis of one or two words is called for then bold text is permitted, though use this sparingly.</a:t>
            </a:r>
            <a:endParaRPr lang="en-GB" dirty="0"/>
          </a:p>
          <a:p>
            <a:endParaRPr lang="en-GB" dirty="0"/>
          </a:p>
          <a:p>
            <a:r>
              <a:rPr lang="en-GB" dirty="0"/>
              <a:t>For more information about our editorial style and to download the latest templates, visit: londonmet.ac.uk/brand.</a:t>
            </a:r>
            <a:endParaRPr lang="en-GB" dirty="0"/>
          </a:p>
          <a:p>
            <a:endParaRPr lang="en-GB" dirty="0"/>
          </a:p>
          <a:p>
            <a:r>
              <a:rPr lang="en-GB" dirty="0"/>
              <a:t> </a:t>
            </a:r>
            <a:endParaRPr lang="en-GB" dirty="0"/>
          </a:p>
        </p:txBody>
      </p:sp>
      <p:pic>
        <p:nvPicPr>
          <p:cNvPr id="5" name="Graphic 4" descr="Artificial Intelligence"/>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 y="40484"/>
            <a:ext cx="1122947" cy="1122947"/>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Content basic white">
    <p:bg>
      <p:bgPr>
        <a:solidFill>
          <a:srgbClr val="FEF2BE"/>
        </a:solidFill>
        <a:effectLst/>
      </p:bgPr>
    </p:bg>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963959" y="954885"/>
            <a:ext cx="16310250" cy="567191"/>
          </a:xfrm>
        </p:spPr>
        <p:txBody>
          <a:bodyPr anchor="b">
            <a:normAutofit/>
          </a:bodyPr>
          <a:lstStyle>
            <a:lvl1pPr algn="l">
              <a:defRPr sz="3000" b="1" i="0" baseline="0">
                <a:latin typeface="Arial" panose="020B0604020202020204" pitchFamily="34" charset="0"/>
              </a:defRPr>
            </a:lvl1pPr>
          </a:lstStyle>
          <a:p>
            <a:r>
              <a:rPr lang="en-GB" dirty="0"/>
              <a:t>Slide title – Please use Arial, size 30</a:t>
            </a:r>
            <a:endParaRPr lang="en-GB" dirty="0"/>
          </a:p>
        </p:txBody>
      </p:sp>
      <p:sp>
        <p:nvSpPr>
          <p:cNvPr id="4" name="Subtitle 2"/>
          <p:cNvSpPr>
            <a:spLocks noGrp="1"/>
          </p:cNvSpPr>
          <p:nvPr>
            <p:ph type="subTitle" idx="1" hasCustomPrompt="1"/>
          </p:nvPr>
        </p:nvSpPr>
        <p:spPr>
          <a:xfrm>
            <a:off x="963959" y="1815775"/>
            <a:ext cx="16310250" cy="6513216"/>
          </a:xfrm>
        </p:spPr>
        <p:txBody>
          <a:bodyPr>
            <a:normAutofit/>
          </a:bodyPr>
          <a:lstStyle>
            <a:lvl1pPr marL="457200" marR="0" indent="-457200" algn="l" rtl="0">
              <a:lnSpc>
                <a:spcPct val="100000"/>
              </a:lnSpc>
              <a:spcBef>
                <a:spcPts val="0"/>
              </a:spcBef>
              <a:buClr>
                <a:srgbClr val="272727"/>
              </a:buClr>
              <a:buSzPct val="100000"/>
              <a:buFont typeface="Arial" panose="020B0604020202020204" pitchFamily="34" charset="0"/>
              <a:buChar char="•"/>
              <a:defRPr sz="3000" baseline="0">
                <a:solidFill>
                  <a:schemeClr val="tx1"/>
                </a:solidFill>
                <a:latin typeface="Arial" panose="020B0604020202020204" pitchFamily="34" charset="0"/>
              </a:defRPr>
            </a:lvl1pPr>
            <a:lvl2pPr marL="685800" indent="0" algn="ctr">
              <a:buNone/>
              <a:defRPr sz="3000"/>
            </a:lvl2pPr>
            <a:lvl3pPr marL="1371600" indent="0" algn="ctr">
              <a:buNone/>
              <a:defRPr sz="2700"/>
            </a:lvl3pPr>
            <a:lvl4pPr marL="2058035" indent="0" algn="ctr">
              <a:buNone/>
              <a:defRPr sz="2400"/>
            </a:lvl4pPr>
            <a:lvl5pPr marL="2743835" indent="0" algn="ctr">
              <a:buNone/>
              <a:defRPr sz="2400"/>
            </a:lvl5pPr>
            <a:lvl6pPr marL="3429635" indent="0" algn="ctr">
              <a:buNone/>
              <a:defRPr sz="2400"/>
            </a:lvl6pPr>
            <a:lvl7pPr marL="4115435" indent="0" algn="ctr">
              <a:buNone/>
              <a:defRPr sz="2400"/>
            </a:lvl7pPr>
            <a:lvl8pPr marL="4801235" indent="0" algn="ctr">
              <a:buNone/>
              <a:defRPr sz="2400"/>
            </a:lvl8pPr>
            <a:lvl9pPr marL="5487035" indent="0" algn="ctr">
              <a:buNone/>
              <a:defRPr sz="2400"/>
            </a:lvl9pPr>
          </a:lstStyle>
          <a:p>
            <a:r>
              <a:rPr lang="en-GB" dirty="0"/>
              <a:t>Please do not change the formatting of this slide. </a:t>
            </a:r>
            <a:endParaRPr lang="en-GB" dirty="0"/>
          </a:p>
          <a:p>
            <a:endParaRPr lang="en-GB" dirty="0"/>
          </a:p>
          <a:p>
            <a:r>
              <a:rPr lang="en-GB" dirty="0"/>
              <a:t>Remember to keep your slides brief. Only include key points of prompts on the screen.</a:t>
            </a:r>
            <a:endParaRPr lang="en-GB" dirty="0"/>
          </a:p>
          <a:p>
            <a:endParaRPr lang="en-GB" dirty="0"/>
          </a:p>
          <a:p>
            <a:r>
              <a:rPr lang="en-GB" dirty="0"/>
              <a:t>Retain the formatting set out here. Elements of the slide are aligned as per the brand guidelines.</a:t>
            </a:r>
            <a:endParaRPr lang="en-GB" dirty="0"/>
          </a:p>
          <a:p>
            <a:endParaRPr lang="en-GB" dirty="0"/>
          </a:p>
          <a:p>
            <a:r>
              <a:rPr lang="en-GB" dirty="0"/>
              <a:t>If emphasis of one or two words is called for then bold text is permitted, though use this sparingly.</a:t>
            </a:r>
            <a:endParaRPr lang="en-GB" dirty="0"/>
          </a:p>
          <a:p>
            <a:endParaRPr lang="en-GB" dirty="0"/>
          </a:p>
          <a:p>
            <a:r>
              <a:rPr lang="en-GB" dirty="0"/>
              <a:t>For more information about our editorial style and to download the latest templates, visit: londonmet.ac.uk/brand.</a:t>
            </a:r>
            <a:endParaRPr lang="en-GB" dirty="0"/>
          </a:p>
          <a:p>
            <a:endParaRPr lang="en-GB" dirty="0"/>
          </a:p>
          <a:p>
            <a:endParaRPr lang="en-GB"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8_Content basic white">
    <p:bg>
      <p:bgPr>
        <a:solidFill>
          <a:srgbClr val="FEF2BE"/>
        </a:solidFill>
        <a:effectLst/>
      </p:bgPr>
    </p:bg>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963959" y="954885"/>
            <a:ext cx="16310250" cy="567191"/>
          </a:xfrm>
        </p:spPr>
        <p:txBody>
          <a:bodyPr anchor="b">
            <a:normAutofit/>
          </a:bodyPr>
          <a:lstStyle>
            <a:lvl1pPr algn="l">
              <a:defRPr sz="3000" b="1" i="0" baseline="0">
                <a:latin typeface="Arial" panose="020B0604020202020204" pitchFamily="34" charset="0"/>
              </a:defRPr>
            </a:lvl1pPr>
          </a:lstStyle>
          <a:p>
            <a:r>
              <a:rPr lang="en-GB" dirty="0"/>
              <a:t>Slide title – Please use Arial, size 30</a:t>
            </a:r>
            <a:endParaRPr lang="en-GB"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7_Title slide 2">
    <p:bg>
      <p:bgPr>
        <a:solidFill>
          <a:srgbClr val="FFE2C3"/>
        </a:solidFill>
        <a:effectLst/>
      </p:bgPr>
    </p:bg>
    <p:spTree>
      <p:nvGrpSpPr>
        <p:cNvPr id="1" name=""/>
        <p:cNvGrpSpPr/>
        <p:nvPr/>
      </p:nvGrpSpPr>
      <p:grpSpPr>
        <a:xfrm>
          <a:off x="0" y="0"/>
          <a:ext cx="0" cy="0"/>
          <a:chOff x="0" y="0"/>
          <a:chExt cx="0" cy="0"/>
        </a:xfrm>
      </p:grpSpPr>
      <p:sp>
        <p:nvSpPr>
          <p:cNvPr id="12" name="Title 1"/>
          <p:cNvSpPr>
            <a:spLocks noGrp="1"/>
          </p:cNvSpPr>
          <p:nvPr>
            <p:ph type="title" hasCustomPrompt="1"/>
          </p:nvPr>
        </p:nvSpPr>
        <p:spPr>
          <a:xfrm>
            <a:off x="648000" y="7796214"/>
            <a:ext cx="16320325" cy="1268273"/>
          </a:xfrm>
          <a:noFill/>
        </p:spPr>
        <p:txBody>
          <a:bodyPr>
            <a:normAutofit/>
          </a:bodyPr>
          <a:lstStyle>
            <a:lvl1pPr marL="0" indent="0" algn="l">
              <a:defRPr sz="4800" b="1" baseline="0">
                <a:solidFill>
                  <a:schemeClr val="tx1"/>
                </a:solidFill>
                <a:latin typeface="Arial" panose="020B0604020202020204" pitchFamily="34" charset="0"/>
                <a:cs typeface="Arial" panose="020B0604020202020204" pitchFamily="34" charset="0"/>
              </a:defRPr>
            </a:lvl1pPr>
          </a:lstStyle>
          <a:p>
            <a:r>
              <a:rPr lang="en-US" dirty="0"/>
              <a:t>Section Title</a:t>
            </a:r>
            <a:endParaRPr lang="en-GB"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914400" y="412020"/>
            <a:ext cx="16459200" cy="1714765"/>
          </a:xfrm>
          <a:prstGeom prst="rect">
            <a:avLst/>
          </a:prstGeom>
        </p:spPr>
        <p:txBody>
          <a:bodyPr/>
          <a:lstStyle/>
          <a:p>
            <a:r>
              <a:rPr lang="de-DE"/>
              <a:t>Titelmasterformat durch Klicken bearbeiten</a:t>
            </a:r>
            <a:endParaRPr lang="de-DE"/>
          </a:p>
        </p:txBody>
      </p:sp>
      <p:sp>
        <p:nvSpPr>
          <p:cNvPr id="3" name="Inhaltsplatzhalter 2"/>
          <p:cNvSpPr>
            <a:spLocks noGrp="1"/>
          </p:cNvSpPr>
          <p:nvPr>
            <p:ph idx="1" hasCustomPrompt="1"/>
          </p:nvPr>
        </p:nvSpPr>
        <p:spPr>
          <a:xfrm>
            <a:off x="914400" y="2400674"/>
            <a:ext cx="16459200" cy="6789993"/>
          </a:xfrm>
          <a:prstGeom prst="rect">
            <a:avLst/>
          </a:prstGeom>
        </p:spPr>
        <p:txBody>
          <a:bodyPr/>
          <a:lstStyle/>
          <a:p>
            <a:pPr lvl="0"/>
            <a:r>
              <a:rPr lang="de-DE"/>
              <a:t>Textmasterformate durch Klicken bearbeiten</a:t>
            </a:r>
            <a:endParaRPr lang="de-DE"/>
          </a:p>
          <a:p>
            <a:pPr lvl="1"/>
            <a:r>
              <a:rPr lang="de-DE"/>
              <a:t>Zweite Ebene</a:t>
            </a:r>
            <a:endParaRPr lang="de-DE"/>
          </a:p>
          <a:p>
            <a:pPr lvl="2"/>
            <a:r>
              <a:rPr lang="de-DE"/>
              <a:t>Dritte Ebene</a:t>
            </a:r>
            <a:endParaRPr lang="de-DE"/>
          </a:p>
          <a:p>
            <a:pPr lvl="3"/>
            <a:r>
              <a:rPr lang="de-DE"/>
              <a:t>Vierte Ebene</a:t>
            </a:r>
            <a:endParaRPr lang="de-DE"/>
          </a:p>
          <a:p>
            <a:pPr lvl="4"/>
            <a:r>
              <a:rPr lang="de-DE"/>
              <a:t>Fünfte Ebene</a:t>
            </a:r>
            <a:endParaRPr lang="de-DE"/>
          </a:p>
        </p:txBody>
      </p:sp>
      <p:sp>
        <p:nvSpPr>
          <p:cNvPr id="4" name="Datumsplatzhalter 3"/>
          <p:cNvSpPr>
            <a:spLocks noGrp="1"/>
          </p:cNvSpPr>
          <p:nvPr>
            <p:ph type="dt" sz="half" idx="10"/>
          </p:nvPr>
        </p:nvSpPr>
        <p:spPr>
          <a:xfrm>
            <a:off x="914400" y="9535998"/>
            <a:ext cx="7518400" cy="547772"/>
          </a:xfrm>
          <a:prstGeom prst="rect">
            <a:avLst/>
          </a:prstGeom>
        </p:spPr>
        <p:txBody>
          <a:bodyPr vert="horz" wrap="square" lIns="91440" tIns="45720" rIns="91440" bIns="45720" numCol="1" anchor="t" anchorCtr="0" compatLnSpc="1"/>
          <a:lstStyle>
            <a:lvl1pPr eaLnBrk="1" hangingPunct="1">
              <a:defRPr sz="1950">
                <a:solidFill>
                  <a:srgbClr val="231F20"/>
                </a:solidFill>
                <a:latin typeface="Arial" panose="020B0604020202020204" pitchFamily="34" charset="0"/>
              </a:defRPr>
            </a:lvl1pPr>
          </a:lstStyle>
          <a:p>
            <a:pPr>
              <a:defRPr/>
            </a:pPr>
            <a:fld id="{DED9455A-34ED-44F8-BF25-617176B96E41}" type="datetimeFigureOut">
              <a:rPr lang="de-DE" altLang="en-US"/>
            </a:fld>
            <a:endParaRPr lang="de-DE" altLang="en-US"/>
          </a:p>
        </p:txBody>
      </p:sp>
      <p:sp>
        <p:nvSpPr>
          <p:cNvPr id="5" name="Fußzeilenplatzhalter 4"/>
          <p:cNvSpPr>
            <a:spLocks noGrp="1"/>
          </p:cNvSpPr>
          <p:nvPr>
            <p:ph type="ftr" sz="quarter" idx="11"/>
          </p:nvPr>
        </p:nvSpPr>
        <p:spPr/>
        <p:txBody>
          <a:bodyPr/>
          <a:lstStyle>
            <a:lvl1pPr eaLnBrk="0" hangingPunct="0">
              <a:defRPr sz="3600">
                <a:latin typeface="Times New Roman" panose="02020603050405020304" pitchFamily="18" charset="0"/>
              </a:defRPr>
            </a:lvl1pPr>
          </a:lstStyle>
          <a:p>
            <a:pPr>
              <a:defRPr/>
            </a:pPr>
            <a:endParaRPr lang="en-US" altLang="en-US"/>
          </a:p>
        </p:txBody>
      </p:sp>
      <p:sp>
        <p:nvSpPr>
          <p:cNvPr id="6" name="Foliennummernplatzhalter 5"/>
          <p:cNvSpPr>
            <a:spLocks noGrp="1"/>
          </p:cNvSpPr>
          <p:nvPr>
            <p:ph type="sldNum" sz="quarter" idx="12"/>
          </p:nvPr>
        </p:nvSpPr>
        <p:spPr/>
        <p:txBody>
          <a:bodyPr/>
          <a:lstStyle>
            <a:lvl1pPr eaLnBrk="0" hangingPunct="0">
              <a:buSzTx/>
              <a:defRPr/>
            </a:lvl1pPr>
          </a:lstStyle>
          <a:p>
            <a:pPr>
              <a:defRPr/>
            </a:pPr>
            <a:fld id="{6D44D922-1581-499D-B41F-954AB7DBA676}" type="slidenum">
              <a:rPr lang="en-GB" altLang="en-US"/>
            </a:fld>
            <a:endParaRPr lang="en-GB" altLang="en-US"/>
          </a:p>
        </p:txBody>
      </p:sp>
    </p:spTree>
  </p:cSld>
  <p:clrMapOvr>
    <a:masterClrMapping/>
  </p:clrMapOvr>
  <p:hf hdr="0" ftr="0" dt="0"/>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1" Type="http://schemas.openxmlformats.org/officeDocument/2006/relationships/theme" Target="../theme/theme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4" Type="http://schemas.openxmlformats.org/officeDocument/2006/relationships/theme" Target="../theme/theme2.xml"/><Relationship Id="rId3" Type="http://schemas.openxmlformats.org/officeDocument/2006/relationships/slideLayout" Target="../slideLayouts/slideLayout13.xml"/><Relationship Id="rId2" Type="http://schemas.openxmlformats.org/officeDocument/2006/relationships/slideLayout" Target="../slideLayouts/slideLayout12.xml"/><Relationship Id="rId1"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4" Type="http://schemas.openxmlformats.org/officeDocument/2006/relationships/theme" Target="../theme/theme3.xml"/><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s>
</file>

<file path=ppt/slideMasters/_rels/slideMaster4.xml.rels><?xml version="1.0" encoding="UTF-8" standalone="yes"?>
<Relationships xmlns="http://schemas.openxmlformats.org/package/2006/relationships"><Relationship Id="rId6" Type="http://schemas.openxmlformats.org/officeDocument/2006/relationships/theme" Target="../theme/theme4.xml"/><Relationship Id="rId5" Type="http://schemas.openxmlformats.org/officeDocument/2006/relationships/slideLayout" Target="../slideLayouts/slideLayout21.xml"/><Relationship Id="rId4" Type="http://schemas.openxmlformats.org/officeDocument/2006/relationships/slideLayout" Target="../slideLayouts/slideLayout20.xml"/><Relationship Id="rId3" Type="http://schemas.openxmlformats.org/officeDocument/2006/relationships/slideLayout" Target="../slideLayouts/slideLayout19.xml"/><Relationship Id="rId2" Type="http://schemas.openxmlformats.org/officeDocument/2006/relationships/slideLayout" Target="../slideLayouts/slideLayout18.xml"/><Relationship Id="rId1"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773"/>
            <a:ext cx="15773400" cy="1988651"/>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1257300" y="2738861"/>
            <a:ext cx="15773400" cy="6528014"/>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GB"/>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935"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735"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2535"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8335"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4135"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935"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8035" algn="l" defTabSz="1371600" rtl="0" eaLnBrk="1" latinLnBrk="0" hangingPunct="1">
        <a:defRPr sz="2700" kern="1200">
          <a:solidFill>
            <a:schemeClr val="tx1"/>
          </a:solidFill>
          <a:latin typeface="+mn-lt"/>
          <a:ea typeface="+mn-ea"/>
          <a:cs typeface="+mn-cs"/>
        </a:defRPr>
      </a:lvl4pPr>
      <a:lvl5pPr marL="2743835" algn="l" defTabSz="1371600" rtl="0" eaLnBrk="1" latinLnBrk="0" hangingPunct="1">
        <a:defRPr sz="2700" kern="1200">
          <a:solidFill>
            <a:schemeClr val="tx1"/>
          </a:solidFill>
          <a:latin typeface="+mn-lt"/>
          <a:ea typeface="+mn-ea"/>
          <a:cs typeface="+mn-cs"/>
        </a:defRPr>
      </a:lvl5pPr>
      <a:lvl6pPr marL="3429635" algn="l" defTabSz="1371600" rtl="0" eaLnBrk="1" latinLnBrk="0" hangingPunct="1">
        <a:defRPr sz="2700" kern="1200">
          <a:solidFill>
            <a:schemeClr val="tx1"/>
          </a:solidFill>
          <a:latin typeface="+mn-lt"/>
          <a:ea typeface="+mn-ea"/>
          <a:cs typeface="+mn-cs"/>
        </a:defRPr>
      </a:lvl6pPr>
      <a:lvl7pPr marL="4115435" algn="l" defTabSz="1371600" rtl="0" eaLnBrk="1" latinLnBrk="0" hangingPunct="1">
        <a:defRPr sz="2700" kern="1200">
          <a:solidFill>
            <a:schemeClr val="tx1"/>
          </a:solidFill>
          <a:latin typeface="+mn-lt"/>
          <a:ea typeface="+mn-ea"/>
          <a:cs typeface="+mn-cs"/>
        </a:defRPr>
      </a:lvl7pPr>
      <a:lvl8pPr marL="4801235" algn="l" defTabSz="1371600" rtl="0" eaLnBrk="1" latinLnBrk="0" hangingPunct="1">
        <a:defRPr sz="2700" kern="1200">
          <a:solidFill>
            <a:schemeClr val="tx1"/>
          </a:solidFill>
          <a:latin typeface="+mn-lt"/>
          <a:ea typeface="+mn-ea"/>
          <a:cs typeface="+mn-cs"/>
        </a:defRPr>
      </a:lvl8pPr>
      <a:lvl9pPr marL="5487035" algn="l" defTabSz="1371600" rtl="0" eaLnBrk="1" latinLnBrk="0" hangingPunct="1">
        <a:defRPr sz="27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935"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735"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2535"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8335"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4135"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935"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8035" algn="l" defTabSz="1371600" rtl="0" eaLnBrk="1" latinLnBrk="0" hangingPunct="1">
        <a:defRPr sz="2700" kern="1200">
          <a:solidFill>
            <a:schemeClr val="tx1"/>
          </a:solidFill>
          <a:latin typeface="+mn-lt"/>
          <a:ea typeface="+mn-ea"/>
          <a:cs typeface="+mn-cs"/>
        </a:defRPr>
      </a:lvl4pPr>
      <a:lvl5pPr marL="2743835" algn="l" defTabSz="1371600" rtl="0" eaLnBrk="1" latinLnBrk="0" hangingPunct="1">
        <a:defRPr sz="2700" kern="1200">
          <a:solidFill>
            <a:schemeClr val="tx1"/>
          </a:solidFill>
          <a:latin typeface="+mn-lt"/>
          <a:ea typeface="+mn-ea"/>
          <a:cs typeface="+mn-cs"/>
        </a:defRPr>
      </a:lvl5pPr>
      <a:lvl6pPr marL="3429635" algn="l" defTabSz="1371600" rtl="0" eaLnBrk="1" latinLnBrk="0" hangingPunct="1">
        <a:defRPr sz="2700" kern="1200">
          <a:solidFill>
            <a:schemeClr val="tx1"/>
          </a:solidFill>
          <a:latin typeface="+mn-lt"/>
          <a:ea typeface="+mn-ea"/>
          <a:cs typeface="+mn-cs"/>
        </a:defRPr>
      </a:lvl6pPr>
      <a:lvl7pPr marL="4115435" algn="l" defTabSz="1371600" rtl="0" eaLnBrk="1" latinLnBrk="0" hangingPunct="1">
        <a:defRPr sz="2700" kern="1200">
          <a:solidFill>
            <a:schemeClr val="tx1"/>
          </a:solidFill>
          <a:latin typeface="+mn-lt"/>
          <a:ea typeface="+mn-ea"/>
          <a:cs typeface="+mn-cs"/>
        </a:defRPr>
      </a:lvl7pPr>
      <a:lvl8pPr marL="4801235" algn="l" defTabSz="1371600" rtl="0" eaLnBrk="1" latinLnBrk="0" hangingPunct="1">
        <a:defRPr sz="2700" kern="1200">
          <a:solidFill>
            <a:schemeClr val="tx1"/>
          </a:solidFill>
          <a:latin typeface="+mn-lt"/>
          <a:ea typeface="+mn-ea"/>
          <a:cs typeface="+mn-cs"/>
        </a:defRPr>
      </a:lvl8pPr>
      <a:lvl9pPr marL="5487035"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935"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735"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2535"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8335"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4135"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935"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8035" algn="l" defTabSz="1371600" rtl="0" eaLnBrk="1" latinLnBrk="0" hangingPunct="1">
        <a:defRPr sz="2700" kern="1200">
          <a:solidFill>
            <a:schemeClr val="tx1"/>
          </a:solidFill>
          <a:latin typeface="+mn-lt"/>
          <a:ea typeface="+mn-ea"/>
          <a:cs typeface="+mn-cs"/>
        </a:defRPr>
      </a:lvl4pPr>
      <a:lvl5pPr marL="2743835" algn="l" defTabSz="1371600" rtl="0" eaLnBrk="1" latinLnBrk="0" hangingPunct="1">
        <a:defRPr sz="2700" kern="1200">
          <a:solidFill>
            <a:schemeClr val="tx1"/>
          </a:solidFill>
          <a:latin typeface="+mn-lt"/>
          <a:ea typeface="+mn-ea"/>
          <a:cs typeface="+mn-cs"/>
        </a:defRPr>
      </a:lvl5pPr>
      <a:lvl6pPr marL="3429635" algn="l" defTabSz="1371600" rtl="0" eaLnBrk="1" latinLnBrk="0" hangingPunct="1">
        <a:defRPr sz="2700" kern="1200">
          <a:solidFill>
            <a:schemeClr val="tx1"/>
          </a:solidFill>
          <a:latin typeface="+mn-lt"/>
          <a:ea typeface="+mn-ea"/>
          <a:cs typeface="+mn-cs"/>
        </a:defRPr>
      </a:lvl6pPr>
      <a:lvl7pPr marL="4115435" algn="l" defTabSz="1371600" rtl="0" eaLnBrk="1" latinLnBrk="0" hangingPunct="1">
        <a:defRPr sz="2700" kern="1200">
          <a:solidFill>
            <a:schemeClr val="tx1"/>
          </a:solidFill>
          <a:latin typeface="+mn-lt"/>
          <a:ea typeface="+mn-ea"/>
          <a:cs typeface="+mn-cs"/>
        </a:defRPr>
      </a:lvl7pPr>
      <a:lvl8pPr marL="4801235" algn="l" defTabSz="1371600" rtl="0" eaLnBrk="1" latinLnBrk="0" hangingPunct="1">
        <a:defRPr sz="2700" kern="1200">
          <a:solidFill>
            <a:schemeClr val="tx1"/>
          </a:solidFill>
          <a:latin typeface="+mn-lt"/>
          <a:ea typeface="+mn-ea"/>
          <a:cs typeface="+mn-cs"/>
        </a:defRPr>
      </a:lvl8pPr>
      <a:lvl9pPr marL="5487035"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773"/>
            <a:ext cx="15773400" cy="198865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57300" y="2738860"/>
            <a:ext cx="15773400" cy="6528015"/>
          </a:xfrm>
          <a:prstGeom prst="rect">
            <a:avLst/>
          </a:prstGeom>
        </p:spPr>
        <p:txBody>
          <a:bodyPr vert="horz" lIns="91440" tIns="45720" rIns="91440" bIns="45720" rtlCol="0">
            <a:normAutofit/>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2"/>
          </p:nvPr>
        </p:nvSpPr>
        <p:spPr>
          <a:xfrm>
            <a:off x="1257300" y="9535998"/>
            <a:ext cx="4114800" cy="547772"/>
          </a:xfrm>
          <a:prstGeom prst="rect">
            <a:avLst/>
          </a:prstGeom>
        </p:spPr>
        <p:txBody>
          <a:bodyPr vert="horz" lIns="91440" tIns="45720" rIns="91440" bIns="45720" rtlCol="0" anchor="ctr"/>
          <a:lstStyle>
            <a:lvl1pPr algn="l">
              <a:defRPr sz="1800">
                <a:solidFill>
                  <a:schemeClr val="tx1">
                    <a:tint val="75000"/>
                  </a:schemeClr>
                </a:solidFill>
              </a:defRPr>
            </a:lvl1pPr>
          </a:lstStyle>
          <a:p>
            <a:fld id="{C764DE79-268F-4C1A-8933-263129D2AF90}" type="datetimeFigureOut">
              <a:rPr lang="en-US" dirty="0"/>
            </a:fld>
            <a:endParaRPr lang="en-US" dirty="0"/>
          </a:p>
        </p:txBody>
      </p:sp>
      <p:sp>
        <p:nvSpPr>
          <p:cNvPr id="5" name="Footer Placeholder 4"/>
          <p:cNvSpPr>
            <a:spLocks noGrp="1"/>
          </p:cNvSpPr>
          <p:nvPr>
            <p:ph type="ftr" sz="quarter" idx="3"/>
          </p:nvPr>
        </p:nvSpPr>
        <p:spPr>
          <a:xfrm>
            <a:off x="6057900" y="9535998"/>
            <a:ext cx="6172200" cy="547772"/>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2915900" y="9535998"/>
            <a:ext cx="4114800" cy="547772"/>
          </a:xfrm>
          <a:prstGeom prst="rect">
            <a:avLst/>
          </a:prstGeom>
        </p:spPr>
        <p:txBody>
          <a:bodyPr vert="horz" lIns="91440" tIns="45720" rIns="91440" bIns="45720" rtlCol="0" anchor="ctr"/>
          <a:lstStyle>
            <a:lvl1pPr algn="r">
              <a:defRPr sz="1800">
                <a:solidFill>
                  <a:schemeClr val="tx1">
                    <a:tint val="75000"/>
                  </a:schemeClr>
                </a:solidFill>
              </a:defRPr>
            </a:lvl1pPr>
          </a:lstStyle>
          <a:p>
            <a:fld id="{48F63A3B-78C7-47BE-AE5E-E10140E04643}" type="slidenum">
              <a:rPr lang="en-US" dirty="0"/>
            </a:fld>
            <a:endParaRPr lang="en-US" dirty="0"/>
          </a:p>
        </p:txBody>
      </p:sp>
    </p:spTree>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7.xml"/><Relationship Id="rId1" Type="http://schemas.openxmlformats.org/officeDocument/2006/relationships/image" Target="../media/image3.png"/></Relationships>
</file>

<file path=ppt/slides/_rels/slide10.xml.rels><?xml version="1.0" encoding="UTF-8" standalone="yes"?>
<Relationships xmlns="http://schemas.openxmlformats.org/package/2006/relationships"><Relationship Id="rId5" Type="http://schemas.openxmlformats.org/officeDocument/2006/relationships/notesSlide" Target="../notesSlides/notesSlide4.xml"/><Relationship Id="rId4" Type="http://schemas.openxmlformats.org/officeDocument/2006/relationships/slideLayout" Target="../slideLayouts/slideLayout2.xml"/><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image" Target="../media/image7.pn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10.jpe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1.jpeg"/></Relationships>
</file>

<file path=ppt/slides/_rels/slide13.xml.rels><?xml version="1.0" encoding="UTF-8" standalone="yes"?>
<Relationships xmlns="http://schemas.openxmlformats.org/package/2006/relationships"><Relationship Id="rId7" Type="http://schemas.openxmlformats.org/officeDocument/2006/relationships/notesSlide" Target="../notesSlides/notesSlide5.xml"/><Relationship Id="rId6" Type="http://schemas.openxmlformats.org/officeDocument/2006/relationships/slideLayout" Target="../slideLayouts/slideLayout6.xml"/><Relationship Id="rId5" Type="http://schemas.microsoft.com/office/2007/relationships/diagramDrawing" Target="../diagrams/drawing3.xml"/><Relationship Id="rId4" Type="http://schemas.openxmlformats.org/officeDocument/2006/relationships/diagramColors" Target="../diagrams/colors3.xml"/><Relationship Id="rId3" Type="http://schemas.openxmlformats.org/officeDocument/2006/relationships/diagramQuickStyle" Target="../diagrams/quickStyle3.xml"/><Relationship Id="rId2" Type="http://schemas.openxmlformats.org/officeDocument/2006/relationships/diagramLayout" Target="../diagrams/layout3.xml"/><Relationship Id="rId1" Type="http://schemas.openxmlformats.org/officeDocument/2006/relationships/diagramData" Target="../diagrams/data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image" Target="../media/image1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image" Target="../media/image14.png"/></Relationships>
</file>

<file path=ppt/slides/_rels/slide2.xml.rels><?xml version="1.0" encoding="UTF-8" standalone="yes"?>
<Relationships xmlns="http://schemas.openxmlformats.org/package/2006/relationships"><Relationship Id="rId7" Type="http://schemas.openxmlformats.org/officeDocument/2006/relationships/notesSlide" Target="../notesSlides/notesSlide1.xml"/><Relationship Id="rId6" Type="http://schemas.openxmlformats.org/officeDocument/2006/relationships/slideLayout" Target="../slideLayouts/slideLayout7.xml"/><Relationship Id="rId5" Type="http://schemas.microsoft.com/office/2007/relationships/diagramDrawing" Target="../diagrams/drawing1.xml"/><Relationship Id="rId4" Type="http://schemas.openxmlformats.org/officeDocument/2006/relationships/diagramColors" Target="../diagrams/colors1.xml"/><Relationship Id="rId3" Type="http://schemas.openxmlformats.org/officeDocument/2006/relationships/diagramQuickStyle" Target="../diagrams/quickStyle1.xml"/><Relationship Id="rId2" Type="http://schemas.openxmlformats.org/officeDocument/2006/relationships/diagramLayout" Target="../diagrams/layout1.xml"/><Relationship Id="rId1" Type="http://schemas.openxmlformats.org/officeDocument/2006/relationships/diagramData" Target="../diagrams/data1.xm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15.png"/></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6.png"/></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17.png"/></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18.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4" Type="http://schemas.openxmlformats.org/officeDocument/2006/relationships/notesSlide" Target="../notesSlides/notesSlide9.xml"/><Relationship Id="rId3" Type="http://schemas.openxmlformats.org/officeDocument/2006/relationships/slideLayout" Target="../slideLayouts/slideLayout1.xml"/><Relationship Id="rId2" Type="http://schemas.openxmlformats.org/officeDocument/2006/relationships/image" Target="../media/image20.jpeg"/><Relationship Id="rId1" Type="http://schemas.openxmlformats.org/officeDocument/2006/relationships/image" Target="../media/image19.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image" Target="../media/image21.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6.xml"/><Relationship Id="rId1" Type="http://schemas.openxmlformats.org/officeDocument/2006/relationships/image" Target="../media/image22.png"/></Relationships>
</file>

<file path=ppt/slides/_rels/slide32.xml.rels><?xml version="1.0" encoding="UTF-8" standalone="yes"?>
<Relationships xmlns="http://schemas.openxmlformats.org/package/2006/relationships"><Relationship Id="rId4" Type="http://schemas.openxmlformats.org/officeDocument/2006/relationships/notesSlide" Target="../notesSlides/notesSlide13.xml"/><Relationship Id="rId3" Type="http://schemas.openxmlformats.org/officeDocument/2006/relationships/slideLayout" Target="../slideLayouts/slideLayout1.xml"/><Relationship Id="rId2" Type="http://schemas.openxmlformats.org/officeDocument/2006/relationships/image" Target="../media/image24.jpeg"/><Relationship Id="rId1" Type="http://schemas.openxmlformats.org/officeDocument/2006/relationships/image" Target="../media/image23.jpe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7" Type="http://schemas.openxmlformats.org/officeDocument/2006/relationships/notesSlide" Target="../notesSlides/notesSlide2.xml"/><Relationship Id="rId6" Type="http://schemas.openxmlformats.org/officeDocument/2006/relationships/slideLayout" Target="../slideLayouts/slideLayout4.xml"/><Relationship Id="rId5" Type="http://schemas.microsoft.com/office/2007/relationships/diagramDrawing" Target="../diagrams/drawing2.xml"/><Relationship Id="rId4" Type="http://schemas.openxmlformats.org/officeDocument/2006/relationships/diagramColors" Target="../diagrams/colors2.xml"/><Relationship Id="rId3" Type="http://schemas.openxmlformats.org/officeDocument/2006/relationships/diagramQuickStyle" Target="../diagrams/quickStyle2.xml"/><Relationship Id="rId2" Type="http://schemas.openxmlformats.org/officeDocument/2006/relationships/diagramLayout" Target="../diagrams/layout2.xml"/><Relationship Id="rId1" Type="http://schemas.openxmlformats.org/officeDocument/2006/relationships/diagramData" Target="../diagrams/data2.xml"/></Relationships>
</file>

<file path=ppt/slides/_rels/slide40.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25.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6" Type="http://schemas.openxmlformats.org/officeDocument/2006/relationships/notesSlide" Target="../notesSlides/notesSlide19.xml"/><Relationship Id="rId5" Type="http://schemas.openxmlformats.org/officeDocument/2006/relationships/slideLayout" Target="../slideLayouts/slideLayout1.xml"/><Relationship Id="rId4" Type="http://schemas.openxmlformats.org/officeDocument/2006/relationships/image" Target="../media/image29.png"/><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image" Target="../media/image26.jpeg"/></Relationships>
</file>

<file path=ppt/slides/_rels/slide43.xml.rels><?xml version="1.0" encoding="UTF-8" standalone="yes"?>
<Relationships xmlns="http://schemas.openxmlformats.org/package/2006/relationships"><Relationship Id="rId6" Type="http://schemas.openxmlformats.org/officeDocument/2006/relationships/notesSlide" Target="../notesSlides/notesSlide20.xml"/><Relationship Id="rId5" Type="http://schemas.openxmlformats.org/officeDocument/2006/relationships/slideLayout" Target="../slideLayouts/slideLayout4.xml"/><Relationship Id="rId4" Type="http://schemas.openxmlformats.org/officeDocument/2006/relationships/image" Target="../media/image33.png"/><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image" Target="../media/image30.pn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4.xml"/><Relationship Id="rId1" Type="http://schemas.openxmlformats.org/officeDocument/2006/relationships/image" Target="../media/image30.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0.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34.png"/></Relationships>
</file>

<file path=ppt/slides/_rels/slide51.xml.rels><?xml version="1.0" encoding="UTF-8" standalone="yes"?>
<Relationships xmlns="http://schemas.openxmlformats.org/package/2006/relationships"><Relationship Id="rId5" Type="http://schemas.openxmlformats.org/officeDocument/2006/relationships/notesSlide" Target="../notesSlides/notesSlide22.xml"/><Relationship Id="rId4" Type="http://schemas.openxmlformats.org/officeDocument/2006/relationships/slideLayout" Target="../slideLayouts/slideLayout4.xml"/><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image" Target="../media/image35.pn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xml"/><Relationship Id="rId1" Type="http://schemas.openxmlformats.org/officeDocument/2006/relationships/image" Target="../media/image38.jpeg"/></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39.jpeg"/><Relationship Id="rId1" Type="http://schemas.openxmlformats.org/officeDocument/2006/relationships/hyperlink" Target="http://books.google.com/books?id=gOFqVaBlPvYC&amp;lpg=PP1&amp;ots=8pvrAC78_p&amp;dq=The%20Carriage%20Trade:%20Making%20Horse-Drawn%20Vehicles%20in%20America&amp;pg=PP1#v=onepage&amp;q&amp;f=false" TargetMode="Externa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image" Target="../media/image40.pn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4.xml"/><Relationship Id="rId1" Type="http://schemas.openxmlformats.org/officeDocument/2006/relationships/image" Target="../media/image41.png"/></Relationships>
</file>

<file path=ppt/slides/_rels/slide56.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42.png"/></Relationships>
</file>

<file path=ppt/slides/_rels/slide57.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43.pn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7.xml"/><Relationship Id="rId1" Type="http://schemas.openxmlformats.org/officeDocument/2006/relationships/image" Target="../media/image44.pn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GIF"/></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image" Target="../media/image45.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7.xml"/><Relationship Id="rId1" Type="http://schemas.openxmlformats.org/officeDocument/2006/relationships/image" Target="../media/image46.jpeg"/></Relationships>
</file>

<file path=ppt/slides/_rels/slide6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47.jpeg"/></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7.xml"/><Relationship Id="rId1" Type="http://schemas.openxmlformats.org/officeDocument/2006/relationships/image" Target="../media/image48.jpeg"/></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xml"/><Relationship Id="rId1" Type="http://schemas.openxmlformats.org/officeDocument/2006/relationships/image" Target="../media/image49.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50.jpeg"/></Relationships>
</file>

<file path=ppt/slides/_rels/slide69.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hyperlink" Target="https://doi.org/10.1177/0008125618790246" TargetMode="Externa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5.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image" Target="../media/image6.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sz="4800" dirty="0"/>
              <a:t>MN7031 Topic 4 – Why Are Some Industries More Profitable Than Others?</a:t>
            </a:r>
            <a:endParaRPr lang="en-GB" sz="4800" dirty="0"/>
          </a:p>
        </p:txBody>
      </p:sp>
      <p:sp>
        <p:nvSpPr>
          <p:cNvPr id="3" name="Text Placeholder 2"/>
          <p:cNvSpPr>
            <a:spLocks noGrp="1"/>
          </p:cNvSpPr>
          <p:nvPr>
            <p:ph type="body" sz="quarter" idx="4294967295"/>
          </p:nvPr>
        </p:nvSpPr>
        <p:spPr>
          <a:xfrm>
            <a:off x="648000" y="9247411"/>
            <a:ext cx="6807200" cy="393177"/>
          </a:xfrm>
          <a:prstGeom prst="rect">
            <a:avLst/>
          </a:prstGeom>
        </p:spPr>
        <p:txBody>
          <a:bodyPr/>
          <a:lstStyle/>
          <a:p>
            <a:r>
              <a:rPr lang="en-GB" dirty="0"/>
              <a:t>londonmet.ac.uk</a:t>
            </a:r>
            <a:endParaRPr lang="en-GB" dirty="0"/>
          </a:p>
        </p:txBody>
      </p:sp>
      <p:sp>
        <p:nvSpPr>
          <p:cNvPr id="8" name="Text Placeholder 7"/>
          <p:cNvSpPr>
            <a:spLocks noGrp="1"/>
          </p:cNvSpPr>
          <p:nvPr>
            <p:ph type="body" sz="quarter" idx="12"/>
          </p:nvPr>
        </p:nvSpPr>
        <p:spPr/>
        <p:txBody>
          <a:bodyPr/>
          <a:lstStyle/>
          <a:p>
            <a:r>
              <a:rPr lang="en-GB" dirty="0"/>
              <a:t>Daniel Jones</a:t>
            </a:r>
            <a:endParaRPr lang="en-GB" dirty="0"/>
          </a:p>
        </p:txBody>
      </p:sp>
      <p:pic>
        <p:nvPicPr>
          <p:cNvPr id="6" name="Picture 5" descr="Graphical user interface&#10;&#10;Description automatically generated with medium confidence"/>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168403" y="6115298"/>
            <a:ext cx="15951193" cy="3000116"/>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308853" y="53212"/>
            <a:ext cx="16310250" cy="567191"/>
          </a:xfrm>
        </p:spPr>
        <p:txBody>
          <a:bodyPr/>
          <a:lstStyle/>
          <a:p>
            <a:r>
              <a:rPr lang="en-GB" dirty="0"/>
              <a:t>The Value System</a:t>
            </a:r>
            <a:endParaRPr lang="en-GB" dirty="0"/>
          </a:p>
        </p:txBody>
      </p:sp>
      <p:pic>
        <p:nvPicPr>
          <p:cNvPr id="4" name="Picture 3"/>
          <p:cNvPicPr>
            <a:picLocks noChangeAspect="1"/>
          </p:cNvPicPr>
          <p:nvPr/>
        </p:nvPicPr>
        <p:blipFill>
          <a:blip r:embed="rId1"/>
          <a:stretch>
            <a:fillRect/>
          </a:stretch>
        </p:blipFill>
        <p:spPr>
          <a:xfrm>
            <a:off x="563206" y="3969279"/>
            <a:ext cx="10319173" cy="5520836"/>
          </a:xfrm>
          <a:prstGeom prst="rect">
            <a:avLst/>
          </a:prstGeom>
        </p:spPr>
      </p:pic>
      <p:sp>
        <p:nvSpPr>
          <p:cNvPr id="5" name="TextBox 4"/>
          <p:cNvSpPr txBox="1"/>
          <p:nvPr/>
        </p:nvSpPr>
        <p:spPr>
          <a:xfrm>
            <a:off x="233902" y="9490115"/>
            <a:ext cx="7967699" cy="923330"/>
          </a:xfrm>
          <a:prstGeom prst="rect">
            <a:avLst/>
          </a:prstGeom>
          <a:noFill/>
        </p:spPr>
        <p:txBody>
          <a:bodyPr wrap="square" rtlCol="0">
            <a:spAutoFit/>
          </a:bodyPr>
          <a:lstStyle/>
          <a:p>
            <a:r>
              <a:rPr lang="en-GB" sz="1800" dirty="0"/>
              <a:t>Johnson, G. et al., 2013, Exploring Corporate Strategy: Texts and Cases, 10th, Harlow: Pearson p 87</a:t>
            </a:r>
            <a:endParaRPr lang="en-GB" sz="1800" dirty="0"/>
          </a:p>
          <a:p>
            <a:endParaRPr lang="en-GB" sz="1800" dirty="0"/>
          </a:p>
        </p:txBody>
      </p:sp>
      <p:sp>
        <p:nvSpPr>
          <p:cNvPr id="7" name="Oval 6"/>
          <p:cNvSpPr/>
          <p:nvPr/>
        </p:nvSpPr>
        <p:spPr>
          <a:xfrm>
            <a:off x="308853" y="4214904"/>
            <a:ext cx="10116892" cy="1424152"/>
          </a:xfrm>
          <a:prstGeom prst="ellipse">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p:cNvPicPr>
            <a:picLocks noChangeAspect="1"/>
          </p:cNvPicPr>
          <p:nvPr/>
        </p:nvPicPr>
        <p:blipFill rotWithShape="1">
          <a:blip r:embed="rId2"/>
          <a:srcRect l="11088" r="16267"/>
          <a:stretch>
            <a:fillRect/>
          </a:stretch>
        </p:blipFill>
        <p:spPr>
          <a:xfrm>
            <a:off x="10967163" y="1456040"/>
            <a:ext cx="7011984" cy="6941880"/>
          </a:xfrm>
          <a:prstGeom prst="rect">
            <a:avLst/>
          </a:prstGeom>
        </p:spPr>
      </p:pic>
      <p:pic>
        <p:nvPicPr>
          <p:cNvPr id="8" name="Picture 7" descr="Figure 6.jpg"/>
          <p:cNvPicPr>
            <a:picLocks noChangeAspect="1"/>
          </p:cNvPicPr>
          <p:nvPr/>
        </p:nvPicPr>
        <p:blipFill rotWithShape="1">
          <a:blip r:embed="rId3" cstate="print"/>
          <a:srcRect l="14361" t="19666" r="15264" b="7189"/>
          <a:stretch>
            <a:fillRect/>
          </a:stretch>
        </p:blipFill>
        <p:spPr>
          <a:xfrm>
            <a:off x="3957617" y="282832"/>
            <a:ext cx="6839978" cy="352183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Types of Firm Resources</a:t>
            </a:r>
            <a:endParaRPr lang="en-GB" dirty="0"/>
          </a:p>
        </p:txBody>
      </p:sp>
      <p:pic>
        <p:nvPicPr>
          <p:cNvPr id="7" name="Picture 6" descr="Figure 7.jpg"/>
          <p:cNvPicPr>
            <a:picLocks noChangeAspect="1"/>
          </p:cNvPicPr>
          <p:nvPr/>
        </p:nvPicPr>
        <p:blipFill rotWithShape="1">
          <a:blip r:embed="rId1" cstate="print"/>
          <a:srcRect l="14597" t="18835" r="14496" b="5865"/>
          <a:stretch>
            <a:fillRect/>
          </a:stretch>
        </p:blipFill>
        <p:spPr>
          <a:xfrm>
            <a:off x="2466514" y="1960383"/>
            <a:ext cx="12669467" cy="6928277"/>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r>
              <a:rPr lang="en-GB" sz="3600" dirty="0"/>
              <a:t>Components of the Organisational System</a:t>
            </a:r>
            <a:endParaRPr lang="en-GB" sz="3600" dirty="0"/>
          </a:p>
        </p:txBody>
      </p:sp>
      <p:pic>
        <p:nvPicPr>
          <p:cNvPr id="8" name="Picture 7" descr="Figure 3.jpg"/>
          <p:cNvPicPr>
            <a:picLocks noChangeAspect="1"/>
          </p:cNvPicPr>
          <p:nvPr/>
        </p:nvPicPr>
        <p:blipFill rotWithShape="1">
          <a:blip r:embed="rId1" cstate="print"/>
          <a:srcRect l="9687" t="10182" r="3067" b="2947"/>
          <a:stretch>
            <a:fillRect/>
          </a:stretch>
        </p:blipFill>
        <p:spPr>
          <a:xfrm>
            <a:off x="3982730" y="2146002"/>
            <a:ext cx="9670593" cy="7231776"/>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GB" sz="3200" dirty="0"/>
              <a:t>Strategy Diagnosis – An Iterative and Incremental Process</a:t>
            </a:r>
            <a:endParaRPr lang="en-GB" sz="3200" dirty="0"/>
          </a:p>
        </p:txBody>
      </p:sp>
      <p:sp>
        <p:nvSpPr>
          <p:cNvPr id="6" name="Subtitle 5"/>
          <p:cNvSpPr>
            <a:spLocks noGrp="1"/>
          </p:cNvSpPr>
          <p:nvPr>
            <p:ph type="subTitle" idx="1"/>
          </p:nvPr>
        </p:nvSpPr>
        <p:spPr>
          <a:xfrm>
            <a:off x="714696" y="1627192"/>
            <a:ext cx="7844197" cy="8209862"/>
          </a:xfrm>
        </p:spPr>
        <p:txBody>
          <a:bodyPr>
            <a:noAutofit/>
          </a:bodyPr>
          <a:lstStyle/>
          <a:p>
            <a:pPr marL="428625" indent="-428625">
              <a:buFont typeface="Arial" panose="020B0604020202020204" pitchFamily="34" charset="0"/>
              <a:buChar char="•"/>
            </a:pPr>
            <a:r>
              <a:rPr lang="en-GB" sz="2800" dirty="0">
                <a:cs typeface="Arial" panose="020B0604020202020204" pitchFamily="34" charset="0"/>
              </a:rPr>
              <a:t>Start with the 7 areas in the diagram, beginning with financial performance over the last 5 years:</a:t>
            </a:r>
            <a:endParaRPr lang="en-GB" sz="2800" dirty="0">
              <a:cs typeface="Arial" panose="020B0604020202020204" pitchFamily="34" charset="0"/>
            </a:endParaRPr>
          </a:p>
          <a:p>
            <a:pPr marL="1114425" lvl="1" indent="-428625" algn="l">
              <a:buFont typeface="Arial" panose="020B0604020202020204" pitchFamily="34" charset="0"/>
              <a:buChar char="•"/>
            </a:pPr>
            <a:r>
              <a:rPr lang="en-GB" sz="2800" dirty="0">
                <a:latin typeface="Arial" panose="020B0604020202020204" pitchFamily="34" charset="0"/>
                <a:cs typeface="Arial" panose="020B0604020202020204" pitchFamily="34" charset="0"/>
              </a:rPr>
              <a:t>Is the business profitable?</a:t>
            </a:r>
            <a:endParaRPr lang="en-GB" sz="2800" dirty="0">
              <a:latin typeface="Arial" panose="020B0604020202020204" pitchFamily="34" charset="0"/>
              <a:cs typeface="Arial" panose="020B0604020202020204" pitchFamily="34" charset="0"/>
            </a:endParaRPr>
          </a:p>
          <a:p>
            <a:pPr marL="1114425" lvl="1" indent="-428625" algn="l">
              <a:buFont typeface="Arial" panose="020B0604020202020204" pitchFamily="34" charset="0"/>
              <a:buChar char="•"/>
            </a:pPr>
            <a:r>
              <a:rPr lang="en-GB" sz="2800" dirty="0">
                <a:latin typeface="Arial" panose="020B0604020202020204" pitchFamily="34" charset="0"/>
                <a:cs typeface="Arial" panose="020B0604020202020204" pitchFamily="34" charset="0"/>
              </a:rPr>
              <a:t>Is it growing or declining?</a:t>
            </a:r>
            <a:endParaRPr lang="en-GB" sz="2800" dirty="0">
              <a:latin typeface="Arial" panose="020B0604020202020204" pitchFamily="34" charset="0"/>
              <a:cs typeface="Arial" panose="020B0604020202020204" pitchFamily="34" charset="0"/>
            </a:endParaRPr>
          </a:p>
          <a:p>
            <a:pPr marL="1114425" lvl="1" indent="-428625" algn="l">
              <a:buFont typeface="Arial" panose="020B0604020202020204" pitchFamily="34" charset="0"/>
              <a:buChar char="•"/>
            </a:pPr>
            <a:r>
              <a:rPr lang="en-GB" sz="2800" dirty="0">
                <a:latin typeface="Arial" panose="020B0604020202020204" pitchFamily="34" charset="0"/>
                <a:cs typeface="Arial" panose="020B0604020202020204" pitchFamily="34" charset="0"/>
              </a:rPr>
              <a:t>How does it compare with the rest of its industry?</a:t>
            </a:r>
            <a:endParaRPr lang="en-GB" sz="2800" dirty="0">
              <a:latin typeface="Arial" panose="020B0604020202020204" pitchFamily="34" charset="0"/>
              <a:cs typeface="Arial" panose="020B0604020202020204" pitchFamily="34" charset="0"/>
            </a:endParaRPr>
          </a:p>
          <a:p>
            <a:pPr marL="1114425" lvl="1" indent="-428625" algn="l">
              <a:buFont typeface="Arial" panose="020B0604020202020204" pitchFamily="34" charset="0"/>
              <a:buChar char="•"/>
            </a:pPr>
            <a:r>
              <a:rPr lang="en-GB" sz="2800" dirty="0">
                <a:latin typeface="Arial" panose="020B0604020202020204" pitchFamily="34" charset="0"/>
                <a:cs typeface="Arial" panose="020B0604020202020204" pitchFamily="34" charset="0"/>
              </a:rPr>
              <a:t>Share price and capitalisation</a:t>
            </a:r>
            <a:endParaRPr lang="en-GB" sz="2800" dirty="0">
              <a:latin typeface="Arial" panose="020B0604020202020204" pitchFamily="34" charset="0"/>
              <a:cs typeface="Arial" panose="020B0604020202020204" pitchFamily="34" charset="0"/>
            </a:endParaRPr>
          </a:p>
          <a:p>
            <a:pPr marL="428625" indent="-428625">
              <a:buFont typeface="Arial" panose="020B0604020202020204" pitchFamily="34" charset="0"/>
              <a:buChar char="•"/>
            </a:pPr>
            <a:r>
              <a:rPr lang="en-GB" sz="2800" dirty="0">
                <a:cs typeface="Arial" panose="020B0604020202020204" pitchFamily="34" charset="0"/>
              </a:rPr>
              <a:t>Investigate the other 5 areas</a:t>
            </a:r>
            <a:endParaRPr lang="en-GB" sz="2800" dirty="0">
              <a:cs typeface="Arial" panose="020B0604020202020204" pitchFamily="34" charset="0"/>
            </a:endParaRPr>
          </a:p>
          <a:p>
            <a:pPr marL="428625" indent="-428625">
              <a:buFont typeface="Arial" panose="020B0604020202020204" pitchFamily="34" charset="0"/>
              <a:buChar char="•"/>
            </a:pPr>
            <a:r>
              <a:rPr lang="en-GB" sz="2800" dirty="0">
                <a:cs typeface="Arial" panose="020B0604020202020204" pitchFamily="34" charset="0"/>
              </a:rPr>
              <a:t>The process of diagnosis may lead to questions in other areas e.g.:</a:t>
            </a:r>
            <a:endParaRPr lang="en-GB" sz="2800" dirty="0">
              <a:cs typeface="Arial" panose="020B0604020202020204" pitchFamily="34" charset="0"/>
            </a:endParaRPr>
          </a:p>
          <a:p>
            <a:pPr marL="1114425" lvl="1" indent="-428625" algn="l">
              <a:buFont typeface="Arial" panose="020B0604020202020204" pitchFamily="34" charset="0"/>
              <a:buChar char="•"/>
            </a:pPr>
            <a:r>
              <a:rPr lang="en-GB" sz="2800" dirty="0">
                <a:latin typeface="Arial" panose="020B0604020202020204" pitchFamily="34" charset="0"/>
                <a:cs typeface="Arial" panose="020B0604020202020204" pitchFamily="34" charset="0"/>
              </a:rPr>
              <a:t>Leadership</a:t>
            </a:r>
            <a:endParaRPr lang="en-GB" sz="2800" dirty="0">
              <a:latin typeface="Arial" panose="020B0604020202020204" pitchFamily="34" charset="0"/>
              <a:cs typeface="Arial" panose="020B0604020202020204" pitchFamily="34" charset="0"/>
            </a:endParaRPr>
          </a:p>
          <a:p>
            <a:pPr marL="1114425" lvl="1" indent="-428625" algn="l">
              <a:buFont typeface="Arial" panose="020B0604020202020204" pitchFamily="34" charset="0"/>
              <a:buChar char="•"/>
            </a:pPr>
            <a:r>
              <a:rPr lang="en-GB" sz="2800" dirty="0">
                <a:latin typeface="Arial" panose="020B0604020202020204" pitchFamily="34" charset="0"/>
                <a:cs typeface="Arial" panose="020B0604020202020204" pitchFamily="34" charset="0"/>
              </a:rPr>
              <a:t>Ownership</a:t>
            </a:r>
            <a:endParaRPr lang="en-GB" sz="2800" dirty="0">
              <a:latin typeface="Arial" panose="020B0604020202020204" pitchFamily="34" charset="0"/>
              <a:cs typeface="Arial" panose="020B0604020202020204" pitchFamily="34" charset="0"/>
            </a:endParaRPr>
          </a:p>
          <a:p>
            <a:pPr marL="1114425" lvl="1" indent="-428625" algn="l">
              <a:buFont typeface="Arial" panose="020B0604020202020204" pitchFamily="34" charset="0"/>
              <a:buChar char="•"/>
            </a:pPr>
            <a:r>
              <a:rPr lang="en-GB" sz="2800" dirty="0">
                <a:latin typeface="Arial" panose="020B0604020202020204" pitchFamily="34" charset="0"/>
                <a:cs typeface="Arial" panose="020B0604020202020204" pitchFamily="34" charset="0"/>
              </a:rPr>
              <a:t>Information Systems</a:t>
            </a:r>
            <a:endParaRPr lang="en-GB" sz="2800" dirty="0">
              <a:latin typeface="Arial" panose="020B0604020202020204" pitchFamily="34" charset="0"/>
              <a:cs typeface="Arial" panose="020B0604020202020204" pitchFamily="34" charset="0"/>
            </a:endParaRPr>
          </a:p>
          <a:p>
            <a:pPr marL="1114425" lvl="1" indent="-428625" algn="l">
              <a:buFont typeface="Arial" panose="020B0604020202020204" pitchFamily="34" charset="0"/>
              <a:buChar char="•"/>
            </a:pPr>
            <a:r>
              <a:rPr lang="en-GB" sz="2800" dirty="0">
                <a:latin typeface="Arial" panose="020B0604020202020204" pitchFamily="34" charset="0"/>
                <a:cs typeface="Arial" panose="020B0604020202020204" pitchFamily="34" charset="0"/>
              </a:rPr>
              <a:t>Acquisition Integration</a:t>
            </a:r>
            <a:endParaRPr lang="en-GB" sz="2800" dirty="0">
              <a:latin typeface="Arial" panose="020B0604020202020204" pitchFamily="34" charset="0"/>
              <a:cs typeface="Arial" panose="020B0604020202020204" pitchFamily="34" charset="0"/>
            </a:endParaRPr>
          </a:p>
          <a:p>
            <a:pPr marL="1114425" lvl="1" indent="-428625" algn="l">
              <a:buFont typeface="Arial" panose="020B0604020202020204" pitchFamily="34" charset="0"/>
              <a:buChar char="•"/>
            </a:pPr>
            <a:r>
              <a:rPr lang="en-GB" sz="2800" dirty="0">
                <a:latin typeface="Arial" panose="020B0604020202020204" pitchFamily="34" charset="0"/>
                <a:cs typeface="Arial" panose="020B0604020202020204" pitchFamily="34" charset="0"/>
              </a:rPr>
              <a:t>Culture</a:t>
            </a:r>
            <a:endParaRPr lang="en-GB" sz="2800" dirty="0">
              <a:latin typeface="Arial" panose="020B0604020202020204" pitchFamily="34" charset="0"/>
              <a:cs typeface="Arial" panose="020B0604020202020204" pitchFamily="34" charset="0"/>
            </a:endParaRPr>
          </a:p>
          <a:p>
            <a:pPr marL="1114425" lvl="1" indent="-428625" algn="l">
              <a:buFont typeface="Arial" panose="020B0604020202020204" pitchFamily="34" charset="0"/>
              <a:buChar char="•"/>
            </a:pPr>
            <a:r>
              <a:rPr lang="en-GB" sz="2800" dirty="0">
                <a:latin typeface="Arial" panose="020B0604020202020204" pitchFamily="34" charset="0"/>
                <a:cs typeface="Arial" panose="020B0604020202020204" pitchFamily="34" charset="0"/>
              </a:rPr>
              <a:t>Sustainability </a:t>
            </a:r>
            <a:endParaRPr lang="en-GB" sz="2800" dirty="0">
              <a:latin typeface="Arial" panose="020B0604020202020204" pitchFamily="34" charset="0"/>
              <a:cs typeface="Arial" panose="020B0604020202020204" pitchFamily="34" charset="0"/>
            </a:endParaRPr>
          </a:p>
          <a:p>
            <a:pPr marL="1114425" lvl="1" indent="-428625" algn="l">
              <a:buFont typeface="Arial" panose="020B0604020202020204" pitchFamily="34" charset="0"/>
              <a:buChar char="•"/>
            </a:pPr>
            <a:r>
              <a:rPr lang="en-GB" sz="2800" dirty="0">
                <a:latin typeface="Arial" panose="020B0604020202020204" pitchFamily="34" charset="0"/>
                <a:cs typeface="Arial" panose="020B0604020202020204" pitchFamily="34" charset="0"/>
              </a:rPr>
              <a:t>Etc..</a:t>
            </a:r>
            <a:endParaRPr lang="en-GB" sz="2800" dirty="0">
              <a:latin typeface="Arial" panose="020B0604020202020204" pitchFamily="34" charset="0"/>
              <a:cs typeface="Arial" panose="020B0604020202020204" pitchFamily="34" charset="0"/>
            </a:endParaRPr>
          </a:p>
          <a:p>
            <a:endParaRPr lang="en-GB" sz="2800" dirty="0">
              <a:cs typeface="Arial" panose="020B0604020202020204" pitchFamily="34" charset="0"/>
            </a:endParaRPr>
          </a:p>
        </p:txBody>
      </p:sp>
      <p:graphicFrame>
        <p:nvGraphicFramePr>
          <p:cNvPr id="4" name="Content Placeholder 3"/>
          <p:cNvGraphicFramePr>
            <a:graphicFrameLocks noGrp="1"/>
          </p:cNvGraphicFramePr>
          <p:nvPr>
            <p:ph idx="4294967295"/>
          </p:nvPr>
        </p:nvGraphicFramePr>
        <p:xfrm>
          <a:off x="7010400" y="954885"/>
          <a:ext cx="12801600" cy="9215737"/>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
        <p:nvSpPr>
          <p:cNvPr id="3" name="TextBox 2"/>
          <p:cNvSpPr txBox="1"/>
          <p:nvPr/>
        </p:nvSpPr>
        <p:spPr>
          <a:xfrm>
            <a:off x="12158826" y="5142367"/>
            <a:ext cx="3037177" cy="1570623"/>
          </a:xfrm>
          <a:prstGeom prst="rect">
            <a:avLst/>
          </a:prstGeom>
          <a:solidFill>
            <a:schemeClr val="accent5">
              <a:lumMod val="20000"/>
              <a:lumOff val="80000"/>
            </a:schemeClr>
          </a:solidFill>
        </p:spPr>
        <p:txBody>
          <a:bodyPr wrap="none" rtlCol="0">
            <a:spAutoFit/>
          </a:bodyPr>
          <a:lstStyle/>
          <a:p>
            <a:pPr algn="ctr"/>
            <a:r>
              <a:rPr lang="en-US" b="1" dirty="0">
                <a:latin typeface="Arial" panose="020B0604020202020204" pitchFamily="34" charset="0"/>
                <a:cs typeface="Arial" panose="020B0604020202020204" pitchFamily="34" charset="0"/>
              </a:rPr>
              <a:t>Strategy </a:t>
            </a:r>
            <a:endParaRPr lang="en-US" b="1" dirty="0">
              <a:latin typeface="Arial" panose="020B0604020202020204" pitchFamily="34" charset="0"/>
              <a:cs typeface="Arial" panose="020B0604020202020204" pitchFamily="34" charset="0"/>
            </a:endParaRPr>
          </a:p>
          <a:p>
            <a:pPr algn="ctr"/>
            <a:r>
              <a:rPr lang="en-US" b="1" dirty="0">
                <a:latin typeface="Arial" panose="020B0604020202020204" pitchFamily="34" charset="0"/>
                <a:cs typeface="Arial" panose="020B0604020202020204" pitchFamily="34" charset="0"/>
              </a:rPr>
              <a:t>Diagnosis – </a:t>
            </a:r>
            <a:endParaRPr lang="en-US" b="1" dirty="0">
              <a:latin typeface="Arial" panose="020B0604020202020204" pitchFamily="34" charset="0"/>
              <a:cs typeface="Arial" panose="020B0604020202020204" pitchFamily="34" charset="0"/>
            </a:endParaRPr>
          </a:p>
          <a:p>
            <a:pPr algn="ctr"/>
            <a:r>
              <a:rPr lang="en-US" b="1" dirty="0">
                <a:latin typeface="Arial" panose="020B0604020202020204" pitchFamily="34" charset="0"/>
                <a:cs typeface="Arial" panose="020B0604020202020204" pitchFamily="34" charset="0"/>
              </a:rPr>
              <a:t>Initial Analysis</a:t>
            </a:r>
            <a:endParaRPr lang="en-GB" b="1"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1000"/>
                                        <p:tgtEl>
                                          <p:spTgt spid="6">
                                            <p:txEl>
                                              <p:pRg st="1" end="1"/>
                                            </p:txEl>
                                          </p:spTgt>
                                        </p:tgtEl>
                                      </p:cBhvr>
                                    </p:animEffect>
                                    <p:anim calcmode="lin" valueType="num">
                                      <p:cBhvr>
                                        <p:cTn id="13"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6">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1000"/>
                                        <p:tgtEl>
                                          <p:spTgt spid="6">
                                            <p:txEl>
                                              <p:pRg st="2" end="2"/>
                                            </p:txEl>
                                          </p:spTgt>
                                        </p:tgtEl>
                                      </p:cBhvr>
                                    </p:animEffect>
                                    <p:anim calcmode="lin" valueType="num">
                                      <p:cBhvr>
                                        <p:cTn id="18"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6">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1000"/>
                                        <p:tgtEl>
                                          <p:spTgt spid="6">
                                            <p:txEl>
                                              <p:pRg st="3" end="3"/>
                                            </p:txEl>
                                          </p:spTgt>
                                        </p:tgtEl>
                                      </p:cBhvr>
                                    </p:animEffect>
                                    <p:anim calcmode="lin" valueType="num">
                                      <p:cBhvr>
                                        <p:cTn id="23"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6">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fade">
                                      <p:cBhvr>
                                        <p:cTn id="27" dur="1000"/>
                                        <p:tgtEl>
                                          <p:spTgt spid="6">
                                            <p:txEl>
                                              <p:pRg st="4" end="4"/>
                                            </p:txEl>
                                          </p:spTgt>
                                        </p:tgtEl>
                                      </p:cBhvr>
                                    </p:animEffect>
                                    <p:anim calcmode="lin" valueType="num">
                                      <p:cBhvr>
                                        <p:cTn id="28"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6">
                                            <p:txEl>
                                              <p:pRg st="5" end="5"/>
                                            </p:txEl>
                                          </p:spTgt>
                                        </p:tgtEl>
                                        <p:attrNameLst>
                                          <p:attrName>style.visibility</p:attrName>
                                        </p:attrNameLst>
                                      </p:cBhvr>
                                      <p:to>
                                        <p:strVal val="visible"/>
                                      </p:to>
                                    </p:set>
                                    <p:animEffect transition="in" filter="fade">
                                      <p:cBhvr>
                                        <p:cTn id="34" dur="1000"/>
                                        <p:tgtEl>
                                          <p:spTgt spid="6">
                                            <p:txEl>
                                              <p:pRg st="5" end="5"/>
                                            </p:txEl>
                                          </p:spTgt>
                                        </p:tgtEl>
                                      </p:cBhvr>
                                    </p:animEffect>
                                    <p:anim calcmode="lin" valueType="num">
                                      <p:cBhvr>
                                        <p:cTn id="35" dur="1000" fill="hold"/>
                                        <p:tgtEl>
                                          <p:spTgt spid="6">
                                            <p:txEl>
                                              <p:pRg st="5" end="5"/>
                                            </p:txEl>
                                          </p:spTgt>
                                        </p:tgtEl>
                                        <p:attrNameLst>
                                          <p:attrName>ppt_x</p:attrName>
                                        </p:attrNameLst>
                                      </p:cBhvr>
                                      <p:tavLst>
                                        <p:tav tm="0">
                                          <p:val>
                                            <p:strVal val="#ppt_x"/>
                                          </p:val>
                                        </p:tav>
                                        <p:tav tm="100000">
                                          <p:val>
                                            <p:strVal val="#ppt_x"/>
                                          </p:val>
                                        </p:tav>
                                      </p:tavLst>
                                    </p:anim>
                                    <p:anim calcmode="lin" valueType="num">
                                      <p:cBhvr>
                                        <p:cTn id="36" dur="1000" fill="hold"/>
                                        <p:tgtEl>
                                          <p:spTgt spid="6">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6">
                                            <p:txEl>
                                              <p:pRg st="6" end="6"/>
                                            </p:txEl>
                                          </p:spTgt>
                                        </p:tgtEl>
                                        <p:attrNameLst>
                                          <p:attrName>style.visibility</p:attrName>
                                        </p:attrNameLst>
                                      </p:cBhvr>
                                      <p:to>
                                        <p:strVal val="visible"/>
                                      </p:to>
                                    </p:set>
                                    <p:animEffect transition="in" filter="fade">
                                      <p:cBhvr>
                                        <p:cTn id="41" dur="1000"/>
                                        <p:tgtEl>
                                          <p:spTgt spid="6">
                                            <p:txEl>
                                              <p:pRg st="6" end="6"/>
                                            </p:txEl>
                                          </p:spTgt>
                                        </p:tgtEl>
                                      </p:cBhvr>
                                    </p:animEffect>
                                    <p:anim calcmode="lin" valueType="num">
                                      <p:cBhvr>
                                        <p:cTn id="42" dur="1000" fill="hold"/>
                                        <p:tgtEl>
                                          <p:spTgt spid="6">
                                            <p:txEl>
                                              <p:pRg st="6" end="6"/>
                                            </p:txEl>
                                          </p:spTgt>
                                        </p:tgtEl>
                                        <p:attrNameLst>
                                          <p:attrName>ppt_x</p:attrName>
                                        </p:attrNameLst>
                                      </p:cBhvr>
                                      <p:tavLst>
                                        <p:tav tm="0">
                                          <p:val>
                                            <p:strVal val="#ppt_x"/>
                                          </p:val>
                                        </p:tav>
                                        <p:tav tm="100000">
                                          <p:val>
                                            <p:strVal val="#ppt_x"/>
                                          </p:val>
                                        </p:tav>
                                      </p:tavLst>
                                    </p:anim>
                                    <p:anim calcmode="lin" valueType="num">
                                      <p:cBhvr>
                                        <p:cTn id="43" dur="1000" fill="hold"/>
                                        <p:tgtEl>
                                          <p:spTgt spid="6">
                                            <p:txEl>
                                              <p:pRg st="6" end="6"/>
                                            </p:txEl>
                                          </p:spTgt>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6">
                                            <p:txEl>
                                              <p:pRg st="7" end="7"/>
                                            </p:txEl>
                                          </p:spTgt>
                                        </p:tgtEl>
                                        <p:attrNameLst>
                                          <p:attrName>style.visibility</p:attrName>
                                        </p:attrNameLst>
                                      </p:cBhvr>
                                      <p:to>
                                        <p:strVal val="visible"/>
                                      </p:to>
                                    </p:set>
                                    <p:animEffect transition="in" filter="fade">
                                      <p:cBhvr>
                                        <p:cTn id="46" dur="1000"/>
                                        <p:tgtEl>
                                          <p:spTgt spid="6">
                                            <p:txEl>
                                              <p:pRg st="7" end="7"/>
                                            </p:txEl>
                                          </p:spTgt>
                                        </p:tgtEl>
                                      </p:cBhvr>
                                    </p:animEffect>
                                    <p:anim calcmode="lin" valueType="num">
                                      <p:cBhvr>
                                        <p:cTn id="47" dur="1000" fill="hold"/>
                                        <p:tgtEl>
                                          <p:spTgt spid="6">
                                            <p:txEl>
                                              <p:pRg st="7" end="7"/>
                                            </p:txEl>
                                          </p:spTgt>
                                        </p:tgtEl>
                                        <p:attrNameLst>
                                          <p:attrName>ppt_x</p:attrName>
                                        </p:attrNameLst>
                                      </p:cBhvr>
                                      <p:tavLst>
                                        <p:tav tm="0">
                                          <p:val>
                                            <p:strVal val="#ppt_x"/>
                                          </p:val>
                                        </p:tav>
                                        <p:tav tm="100000">
                                          <p:val>
                                            <p:strVal val="#ppt_x"/>
                                          </p:val>
                                        </p:tav>
                                      </p:tavLst>
                                    </p:anim>
                                    <p:anim calcmode="lin" valueType="num">
                                      <p:cBhvr>
                                        <p:cTn id="48" dur="1000" fill="hold"/>
                                        <p:tgtEl>
                                          <p:spTgt spid="6">
                                            <p:txEl>
                                              <p:pRg st="7" end="7"/>
                                            </p:txEl>
                                          </p:spTgt>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6">
                                            <p:txEl>
                                              <p:pRg st="8" end="8"/>
                                            </p:txEl>
                                          </p:spTgt>
                                        </p:tgtEl>
                                        <p:attrNameLst>
                                          <p:attrName>style.visibility</p:attrName>
                                        </p:attrNameLst>
                                      </p:cBhvr>
                                      <p:to>
                                        <p:strVal val="visible"/>
                                      </p:to>
                                    </p:set>
                                    <p:animEffect transition="in" filter="fade">
                                      <p:cBhvr>
                                        <p:cTn id="51" dur="1000"/>
                                        <p:tgtEl>
                                          <p:spTgt spid="6">
                                            <p:txEl>
                                              <p:pRg st="8" end="8"/>
                                            </p:txEl>
                                          </p:spTgt>
                                        </p:tgtEl>
                                      </p:cBhvr>
                                    </p:animEffect>
                                    <p:anim calcmode="lin" valueType="num">
                                      <p:cBhvr>
                                        <p:cTn id="52" dur="1000" fill="hold"/>
                                        <p:tgtEl>
                                          <p:spTgt spid="6">
                                            <p:txEl>
                                              <p:pRg st="8" end="8"/>
                                            </p:txEl>
                                          </p:spTgt>
                                        </p:tgtEl>
                                        <p:attrNameLst>
                                          <p:attrName>ppt_x</p:attrName>
                                        </p:attrNameLst>
                                      </p:cBhvr>
                                      <p:tavLst>
                                        <p:tav tm="0">
                                          <p:val>
                                            <p:strVal val="#ppt_x"/>
                                          </p:val>
                                        </p:tav>
                                        <p:tav tm="100000">
                                          <p:val>
                                            <p:strVal val="#ppt_x"/>
                                          </p:val>
                                        </p:tav>
                                      </p:tavLst>
                                    </p:anim>
                                    <p:anim calcmode="lin" valueType="num">
                                      <p:cBhvr>
                                        <p:cTn id="53" dur="1000" fill="hold"/>
                                        <p:tgtEl>
                                          <p:spTgt spid="6">
                                            <p:txEl>
                                              <p:pRg st="8" end="8"/>
                                            </p:txEl>
                                          </p:spTgt>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6">
                                            <p:txEl>
                                              <p:pRg st="9" end="9"/>
                                            </p:txEl>
                                          </p:spTgt>
                                        </p:tgtEl>
                                        <p:attrNameLst>
                                          <p:attrName>style.visibility</p:attrName>
                                        </p:attrNameLst>
                                      </p:cBhvr>
                                      <p:to>
                                        <p:strVal val="visible"/>
                                      </p:to>
                                    </p:set>
                                    <p:animEffect transition="in" filter="fade">
                                      <p:cBhvr>
                                        <p:cTn id="56" dur="1000"/>
                                        <p:tgtEl>
                                          <p:spTgt spid="6">
                                            <p:txEl>
                                              <p:pRg st="9" end="9"/>
                                            </p:txEl>
                                          </p:spTgt>
                                        </p:tgtEl>
                                      </p:cBhvr>
                                    </p:animEffect>
                                    <p:anim calcmode="lin" valueType="num">
                                      <p:cBhvr>
                                        <p:cTn id="57" dur="1000" fill="hold"/>
                                        <p:tgtEl>
                                          <p:spTgt spid="6">
                                            <p:txEl>
                                              <p:pRg st="9" end="9"/>
                                            </p:txEl>
                                          </p:spTgt>
                                        </p:tgtEl>
                                        <p:attrNameLst>
                                          <p:attrName>ppt_x</p:attrName>
                                        </p:attrNameLst>
                                      </p:cBhvr>
                                      <p:tavLst>
                                        <p:tav tm="0">
                                          <p:val>
                                            <p:strVal val="#ppt_x"/>
                                          </p:val>
                                        </p:tav>
                                        <p:tav tm="100000">
                                          <p:val>
                                            <p:strVal val="#ppt_x"/>
                                          </p:val>
                                        </p:tav>
                                      </p:tavLst>
                                    </p:anim>
                                    <p:anim calcmode="lin" valueType="num">
                                      <p:cBhvr>
                                        <p:cTn id="58" dur="1000" fill="hold"/>
                                        <p:tgtEl>
                                          <p:spTgt spid="6">
                                            <p:txEl>
                                              <p:pRg st="9" end="9"/>
                                            </p:txEl>
                                          </p:spTgt>
                                        </p:tgtEl>
                                        <p:attrNameLst>
                                          <p:attrName>ppt_y</p:attrName>
                                        </p:attrNameLst>
                                      </p:cBhvr>
                                      <p:tavLst>
                                        <p:tav tm="0">
                                          <p:val>
                                            <p:strVal val="#ppt_y+.1"/>
                                          </p:val>
                                        </p:tav>
                                        <p:tav tm="100000">
                                          <p:val>
                                            <p:strVal val="#ppt_y"/>
                                          </p:val>
                                        </p:tav>
                                      </p:tavLst>
                                    </p:anim>
                                  </p:childTnLst>
                                </p:cTn>
                              </p:par>
                              <p:par>
                                <p:cTn id="59" presetID="42" presetClass="entr" presetSubtype="0" fill="hold" grpId="0" nodeType="withEffect">
                                  <p:stCondLst>
                                    <p:cond delay="0"/>
                                  </p:stCondLst>
                                  <p:childTnLst>
                                    <p:set>
                                      <p:cBhvr>
                                        <p:cTn id="60" dur="1" fill="hold">
                                          <p:stCondLst>
                                            <p:cond delay="0"/>
                                          </p:stCondLst>
                                        </p:cTn>
                                        <p:tgtEl>
                                          <p:spTgt spid="6">
                                            <p:txEl>
                                              <p:pRg st="10" end="10"/>
                                            </p:txEl>
                                          </p:spTgt>
                                        </p:tgtEl>
                                        <p:attrNameLst>
                                          <p:attrName>style.visibility</p:attrName>
                                        </p:attrNameLst>
                                      </p:cBhvr>
                                      <p:to>
                                        <p:strVal val="visible"/>
                                      </p:to>
                                    </p:set>
                                    <p:animEffect transition="in" filter="fade">
                                      <p:cBhvr>
                                        <p:cTn id="61" dur="1000"/>
                                        <p:tgtEl>
                                          <p:spTgt spid="6">
                                            <p:txEl>
                                              <p:pRg st="10" end="10"/>
                                            </p:txEl>
                                          </p:spTgt>
                                        </p:tgtEl>
                                      </p:cBhvr>
                                    </p:animEffect>
                                    <p:anim calcmode="lin" valueType="num">
                                      <p:cBhvr>
                                        <p:cTn id="62" dur="1000" fill="hold"/>
                                        <p:tgtEl>
                                          <p:spTgt spid="6">
                                            <p:txEl>
                                              <p:pRg st="10" end="10"/>
                                            </p:txEl>
                                          </p:spTgt>
                                        </p:tgtEl>
                                        <p:attrNameLst>
                                          <p:attrName>ppt_x</p:attrName>
                                        </p:attrNameLst>
                                      </p:cBhvr>
                                      <p:tavLst>
                                        <p:tav tm="0">
                                          <p:val>
                                            <p:strVal val="#ppt_x"/>
                                          </p:val>
                                        </p:tav>
                                        <p:tav tm="100000">
                                          <p:val>
                                            <p:strVal val="#ppt_x"/>
                                          </p:val>
                                        </p:tav>
                                      </p:tavLst>
                                    </p:anim>
                                    <p:anim calcmode="lin" valueType="num">
                                      <p:cBhvr>
                                        <p:cTn id="63" dur="1000" fill="hold"/>
                                        <p:tgtEl>
                                          <p:spTgt spid="6">
                                            <p:txEl>
                                              <p:pRg st="10" end="10"/>
                                            </p:txEl>
                                          </p:spTgt>
                                        </p:tgtEl>
                                        <p:attrNameLst>
                                          <p:attrName>ppt_y</p:attrName>
                                        </p:attrNameLst>
                                      </p:cBhvr>
                                      <p:tavLst>
                                        <p:tav tm="0">
                                          <p:val>
                                            <p:strVal val="#ppt_y+.1"/>
                                          </p:val>
                                        </p:tav>
                                        <p:tav tm="100000">
                                          <p:val>
                                            <p:strVal val="#ppt_y"/>
                                          </p:val>
                                        </p:tav>
                                      </p:tavLst>
                                    </p:anim>
                                  </p:childTnLst>
                                </p:cTn>
                              </p:par>
                              <p:par>
                                <p:cTn id="64" presetID="42" presetClass="entr" presetSubtype="0" fill="hold" grpId="0" nodeType="withEffect">
                                  <p:stCondLst>
                                    <p:cond delay="0"/>
                                  </p:stCondLst>
                                  <p:childTnLst>
                                    <p:set>
                                      <p:cBhvr>
                                        <p:cTn id="65" dur="1" fill="hold">
                                          <p:stCondLst>
                                            <p:cond delay="0"/>
                                          </p:stCondLst>
                                        </p:cTn>
                                        <p:tgtEl>
                                          <p:spTgt spid="6">
                                            <p:txEl>
                                              <p:pRg st="11" end="11"/>
                                            </p:txEl>
                                          </p:spTgt>
                                        </p:tgtEl>
                                        <p:attrNameLst>
                                          <p:attrName>style.visibility</p:attrName>
                                        </p:attrNameLst>
                                      </p:cBhvr>
                                      <p:to>
                                        <p:strVal val="visible"/>
                                      </p:to>
                                    </p:set>
                                    <p:animEffect transition="in" filter="fade">
                                      <p:cBhvr>
                                        <p:cTn id="66" dur="1000"/>
                                        <p:tgtEl>
                                          <p:spTgt spid="6">
                                            <p:txEl>
                                              <p:pRg st="11" end="11"/>
                                            </p:txEl>
                                          </p:spTgt>
                                        </p:tgtEl>
                                      </p:cBhvr>
                                    </p:animEffect>
                                    <p:anim calcmode="lin" valueType="num">
                                      <p:cBhvr>
                                        <p:cTn id="67" dur="1000" fill="hold"/>
                                        <p:tgtEl>
                                          <p:spTgt spid="6">
                                            <p:txEl>
                                              <p:pRg st="11" end="11"/>
                                            </p:txEl>
                                          </p:spTgt>
                                        </p:tgtEl>
                                        <p:attrNameLst>
                                          <p:attrName>ppt_x</p:attrName>
                                        </p:attrNameLst>
                                      </p:cBhvr>
                                      <p:tavLst>
                                        <p:tav tm="0">
                                          <p:val>
                                            <p:strVal val="#ppt_x"/>
                                          </p:val>
                                        </p:tav>
                                        <p:tav tm="100000">
                                          <p:val>
                                            <p:strVal val="#ppt_x"/>
                                          </p:val>
                                        </p:tav>
                                      </p:tavLst>
                                    </p:anim>
                                    <p:anim calcmode="lin" valueType="num">
                                      <p:cBhvr>
                                        <p:cTn id="68" dur="1000" fill="hold"/>
                                        <p:tgtEl>
                                          <p:spTgt spid="6">
                                            <p:txEl>
                                              <p:pRg st="11" end="11"/>
                                            </p:txEl>
                                          </p:spTgt>
                                        </p:tgtEl>
                                        <p:attrNameLst>
                                          <p:attrName>ppt_y</p:attrName>
                                        </p:attrNameLst>
                                      </p:cBhvr>
                                      <p:tavLst>
                                        <p:tav tm="0">
                                          <p:val>
                                            <p:strVal val="#ppt_y+.1"/>
                                          </p:val>
                                        </p:tav>
                                        <p:tav tm="100000">
                                          <p:val>
                                            <p:strVal val="#ppt_y"/>
                                          </p:val>
                                        </p:tav>
                                      </p:tavLst>
                                    </p:anim>
                                  </p:childTnLst>
                                </p:cTn>
                              </p:par>
                              <p:par>
                                <p:cTn id="69" presetID="42" presetClass="entr" presetSubtype="0" fill="hold" grpId="0" nodeType="withEffect">
                                  <p:stCondLst>
                                    <p:cond delay="0"/>
                                  </p:stCondLst>
                                  <p:childTnLst>
                                    <p:set>
                                      <p:cBhvr>
                                        <p:cTn id="70" dur="1" fill="hold">
                                          <p:stCondLst>
                                            <p:cond delay="0"/>
                                          </p:stCondLst>
                                        </p:cTn>
                                        <p:tgtEl>
                                          <p:spTgt spid="6">
                                            <p:txEl>
                                              <p:pRg st="12" end="12"/>
                                            </p:txEl>
                                          </p:spTgt>
                                        </p:tgtEl>
                                        <p:attrNameLst>
                                          <p:attrName>style.visibility</p:attrName>
                                        </p:attrNameLst>
                                      </p:cBhvr>
                                      <p:to>
                                        <p:strVal val="visible"/>
                                      </p:to>
                                    </p:set>
                                    <p:animEffect transition="in" filter="fade">
                                      <p:cBhvr>
                                        <p:cTn id="71" dur="1000"/>
                                        <p:tgtEl>
                                          <p:spTgt spid="6">
                                            <p:txEl>
                                              <p:pRg st="12" end="12"/>
                                            </p:txEl>
                                          </p:spTgt>
                                        </p:tgtEl>
                                      </p:cBhvr>
                                    </p:animEffect>
                                    <p:anim calcmode="lin" valueType="num">
                                      <p:cBhvr>
                                        <p:cTn id="72" dur="1000" fill="hold"/>
                                        <p:tgtEl>
                                          <p:spTgt spid="6">
                                            <p:txEl>
                                              <p:pRg st="12" end="12"/>
                                            </p:txEl>
                                          </p:spTgt>
                                        </p:tgtEl>
                                        <p:attrNameLst>
                                          <p:attrName>ppt_x</p:attrName>
                                        </p:attrNameLst>
                                      </p:cBhvr>
                                      <p:tavLst>
                                        <p:tav tm="0">
                                          <p:val>
                                            <p:strVal val="#ppt_x"/>
                                          </p:val>
                                        </p:tav>
                                        <p:tav tm="100000">
                                          <p:val>
                                            <p:strVal val="#ppt_x"/>
                                          </p:val>
                                        </p:tav>
                                      </p:tavLst>
                                    </p:anim>
                                    <p:anim calcmode="lin" valueType="num">
                                      <p:cBhvr>
                                        <p:cTn id="73" dur="1000" fill="hold"/>
                                        <p:tgtEl>
                                          <p:spTgt spid="6">
                                            <p:txEl>
                                              <p:pRg st="12" end="12"/>
                                            </p:txEl>
                                          </p:spTgt>
                                        </p:tgtEl>
                                        <p:attrNameLst>
                                          <p:attrName>ppt_y</p:attrName>
                                        </p:attrNameLst>
                                      </p:cBhvr>
                                      <p:tavLst>
                                        <p:tav tm="0">
                                          <p:val>
                                            <p:strVal val="#ppt_y+.1"/>
                                          </p:val>
                                        </p:tav>
                                        <p:tav tm="100000">
                                          <p:val>
                                            <p:strVal val="#ppt_y"/>
                                          </p:val>
                                        </p:tav>
                                      </p:tavLst>
                                    </p:anim>
                                  </p:childTnLst>
                                </p:cTn>
                              </p:par>
                              <p:par>
                                <p:cTn id="74" presetID="42" presetClass="entr" presetSubtype="0" fill="hold" grpId="0" nodeType="withEffect">
                                  <p:stCondLst>
                                    <p:cond delay="0"/>
                                  </p:stCondLst>
                                  <p:childTnLst>
                                    <p:set>
                                      <p:cBhvr>
                                        <p:cTn id="75" dur="1" fill="hold">
                                          <p:stCondLst>
                                            <p:cond delay="0"/>
                                          </p:stCondLst>
                                        </p:cTn>
                                        <p:tgtEl>
                                          <p:spTgt spid="6">
                                            <p:txEl>
                                              <p:pRg st="13" end="13"/>
                                            </p:txEl>
                                          </p:spTgt>
                                        </p:tgtEl>
                                        <p:attrNameLst>
                                          <p:attrName>style.visibility</p:attrName>
                                        </p:attrNameLst>
                                      </p:cBhvr>
                                      <p:to>
                                        <p:strVal val="visible"/>
                                      </p:to>
                                    </p:set>
                                    <p:animEffect transition="in" filter="fade">
                                      <p:cBhvr>
                                        <p:cTn id="76" dur="1000"/>
                                        <p:tgtEl>
                                          <p:spTgt spid="6">
                                            <p:txEl>
                                              <p:pRg st="13" end="13"/>
                                            </p:txEl>
                                          </p:spTgt>
                                        </p:tgtEl>
                                      </p:cBhvr>
                                    </p:animEffect>
                                    <p:anim calcmode="lin" valueType="num">
                                      <p:cBhvr>
                                        <p:cTn id="77" dur="1000" fill="hold"/>
                                        <p:tgtEl>
                                          <p:spTgt spid="6">
                                            <p:txEl>
                                              <p:pRg st="13" end="13"/>
                                            </p:txEl>
                                          </p:spTgt>
                                        </p:tgtEl>
                                        <p:attrNameLst>
                                          <p:attrName>ppt_x</p:attrName>
                                        </p:attrNameLst>
                                      </p:cBhvr>
                                      <p:tavLst>
                                        <p:tav tm="0">
                                          <p:val>
                                            <p:strVal val="#ppt_x"/>
                                          </p:val>
                                        </p:tav>
                                        <p:tav tm="100000">
                                          <p:val>
                                            <p:strVal val="#ppt_x"/>
                                          </p:val>
                                        </p:tav>
                                      </p:tavLst>
                                    </p:anim>
                                    <p:anim calcmode="lin" valueType="num">
                                      <p:cBhvr>
                                        <p:cTn id="78" dur="1000" fill="hold"/>
                                        <p:tgtEl>
                                          <p:spTgt spid="6">
                                            <p:txEl>
                                              <p:pRg st="13" end="1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Strategy in Firms</a:t>
            </a:r>
            <a:endParaRPr lang="en-US" dirty="0"/>
          </a:p>
        </p:txBody>
      </p:sp>
      <p:sp>
        <p:nvSpPr>
          <p:cNvPr id="8" name="Rectangle 7"/>
          <p:cNvSpPr/>
          <p:nvPr/>
        </p:nvSpPr>
        <p:spPr>
          <a:xfrm>
            <a:off x="2723159" y="2400671"/>
            <a:ext cx="3734376" cy="131465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dirty="0">
                <a:solidFill>
                  <a:schemeClr val="tx1"/>
                </a:solidFill>
              </a:rPr>
              <a:t>1</a:t>
            </a:r>
            <a:r>
              <a:rPr lang="en-US" sz="3200" b="1" baseline="30000" dirty="0">
                <a:solidFill>
                  <a:schemeClr val="tx1"/>
                </a:solidFill>
              </a:rPr>
              <a:t>st</a:t>
            </a:r>
            <a:r>
              <a:rPr lang="en-US" sz="3200" b="1" dirty="0">
                <a:solidFill>
                  <a:schemeClr val="tx1"/>
                </a:solidFill>
              </a:rPr>
              <a:t> Goal of a firm: survive</a:t>
            </a:r>
            <a:endParaRPr lang="en-US" sz="3200" b="1" dirty="0">
              <a:solidFill>
                <a:schemeClr val="tx1"/>
              </a:solidFill>
            </a:endParaRPr>
          </a:p>
        </p:txBody>
      </p:sp>
      <p:cxnSp>
        <p:nvCxnSpPr>
          <p:cNvPr id="10" name="Straight Arrow Connector 9"/>
          <p:cNvCxnSpPr>
            <a:stCxn id="8" idx="2"/>
          </p:cNvCxnSpPr>
          <p:nvPr/>
        </p:nvCxnSpPr>
        <p:spPr>
          <a:xfrm>
            <a:off x="4590347" y="3715324"/>
            <a:ext cx="0" cy="146707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1" name="Rectangle 10"/>
          <p:cNvSpPr/>
          <p:nvPr/>
        </p:nvSpPr>
        <p:spPr>
          <a:xfrm>
            <a:off x="2723159" y="5144294"/>
            <a:ext cx="3734376" cy="131465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a:solidFill>
                  <a:schemeClr val="tx1"/>
                </a:solidFill>
              </a:rPr>
              <a:t>Rate of return above the cost of capital</a:t>
            </a:r>
            <a:endParaRPr lang="en-US" sz="2800" b="1" dirty="0">
              <a:solidFill>
                <a:schemeClr val="tx1"/>
              </a:solidFill>
            </a:endParaRPr>
          </a:p>
        </p:txBody>
      </p:sp>
      <p:sp>
        <p:nvSpPr>
          <p:cNvPr id="12" name="TextBox 11"/>
          <p:cNvSpPr txBox="1"/>
          <p:nvPr/>
        </p:nvSpPr>
        <p:spPr>
          <a:xfrm>
            <a:off x="3018480" y="6501307"/>
            <a:ext cx="3143735" cy="738664"/>
          </a:xfrm>
          <a:prstGeom prst="rect">
            <a:avLst/>
          </a:prstGeom>
          <a:noFill/>
        </p:spPr>
        <p:txBody>
          <a:bodyPr wrap="square" rtlCol="0">
            <a:spAutoFit/>
          </a:bodyPr>
          <a:lstStyle/>
          <a:p>
            <a:r>
              <a:rPr lang="en-US" sz="2100" dirty="0"/>
              <a:t>How do we make money?</a:t>
            </a:r>
            <a:endParaRPr lang="en-US" sz="2100" dirty="0"/>
          </a:p>
        </p:txBody>
      </p:sp>
      <p:cxnSp>
        <p:nvCxnSpPr>
          <p:cNvPr id="14" name="Straight Arrow Connector 13"/>
          <p:cNvCxnSpPr>
            <a:stCxn id="11" idx="3"/>
            <a:endCxn id="15" idx="1"/>
          </p:cNvCxnSpPr>
          <p:nvPr/>
        </p:nvCxnSpPr>
        <p:spPr>
          <a:xfrm flipV="1">
            <a:off x="6457535" y="4094149"/>
            <a:ext cx="1438497" cy="170747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5" name="Rectangle 14"/>
          <p:cNvSpPr/>
          <p:nvPr/>
        </p:nvSpPr>
        <p:spPr>
          <a:xfrm>
            <a:off x="7896033" y="3436822"/>
            <a:ext cx="3734376" cy="131465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dirty="0">
                <a:solidFill>
                  <a:schemeClr val="tx1"/>
                </a:solidFill>
              </a:rPr>
              <a:t>Industry Attractiveness</a:t>
            </a:r>
            <a:endParaRPr lang="en-US" sz="3200" b="1" dirty="0">
              <a:solidFill>
                <a:schemeClr val="tx1"/>
              </a:solidFill>
            </a:endParaRPr>
          </a:p>
        </p:txBody>
      </p:sp>
      <p:sp>
        <p:nvSpPr>
          <p:cNvPr id="16" name="TextBox 15"/>
          <p:cNvSpPr txBox="1"/>
          <p:nvPr/>
        </p:nvSpPr>
        <p:spPr>
          <a:xfrm>
            <a:off x="8057982" y="4809838"/>
            <a:ext cx="3143735" cy="415498"/>
          </a:xfrm>
          <a:prstGeom prst="rect">
            <a:avLst/>
          </a:prstGeom>
          <a:noFill/>
        </p:spPr>
        <p:txBody>
          <a:bodyPr wrap="square" rtlCol="0">
            <a:spAutoFit/>
          </a:bodyPr>
          <a:lstStyle/>
          <a:p>
            <a:pPr algn="ctr"/>
            <a:r>
              <a:rPr lang="en-US" sz="2100" dirty="0"/>
              <a:t>Where do we compete?</a:t>
            </a:r>
            <a:endParaRPr lang="en-US" sz="2100" dirty="0"/>
          </a:p>
        </p:txBody>
      </p:sp>
      <p:cxnSp>
        <p:nvCxnSpPr>
          <p:cNvPr id="18" name="Straight Arrow Connector 17"/>
          <p:cNvCxnSpPr>
            <a:stCxn id="11" idx="3"/>
            <a:endCxn id="19" idx="1"/>
          </p:cNvCxnSpPr>
          <p:nvPr/>
        </p:nvCxnSpPr>
        <p:spPr>
          <a:xfrm>
            <a:off x="6457535" y="5801621"/>
            <a:ext cx="1438497" cy="134769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9" name="Rectangle 18"/>
          <p:cNvSpPr/>
          <p:nvPr/>
        </p:nvSpPr>
        <p:spPr>
          <a:xfrm>
            <a:off x="7896033" y="6491992"/>
            <a:ext cx="3734376" cy="131465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dirty="0">
                <a:solidFill>
                  <a:schemeClr val="tx1"/>
                </a:solidFill>
              </a:rPr>
              <a:t>Competitive Advantage</a:t>
            </a:r>
            <a:endParaRPr lang="en-US" sz="3200" b="1" dirty="0">
              <a:solidFill>
                <a:schemeClr val="tx1"/>
              </a:solidFill>
            </a:endParaRPr>
          </a:p>
        </p:txBody>
      </p:sp>
      <p:sp>
        <p:nvSpPr>
          <p:cNvPr id="20" name="TextBox 19"/>
          <p:cNvSpPr txBox="1"/>
          <p:nvPr/>
        </p:nvSpPr>
        <p:spPr>
          <a:xfrm>
            <a:off x="8210406" y="7812141"/>
            <a:ext cx="3143735" cy="415498"/>
          </a:xfrm>
          <a:prstGeom prst="rect">
            <a:avLst/>
          </a:prstGeom>
          <a:noFill/>
        </p:spPr>
        <p:txBody>
          <a:bodyPr wrap="square" rtlCol="0">
            <a:spAutoFit/>
          </a:bodyPr>
          <a:lstStyle/>
          <a:p>
            <a:pPr algn="ctr"/>
            <a:r>
              <a:rPr lang="en-US" sz="2100" dirty="0"/>
              <a:t>How do we compete?</a:t>
            </a:r>
            <a:endParaRPr lang="en-US" sz="2100" dirty="0"/>
          </a:p>
        </p:txBody>
      </p:sp>
      <p:cxnSp>
        <p:nvCxnSpPr>
          <p:cNvPr id="24" name="Straight Arrow Connector 23"/>
          <p:cNvCxnSpPr>
            <a:stCxn id="15" idx="3"/>
            <a:endCxn id="25" idx="1"/>
          </p:cNvCxnSpPr>
          <p:nvPr/>
        </p:nvCxnSpPr>
        <p:spPr>
          <a:xfrm flipV="1">
            <a:off x="11630409" y="4070881"/>
            <a:ext cx="1076491" cy="23268"/>
          </a:xfrm>
          <a:prstGeom prst="straightConnector1">
            <a:avLst/>
          </a:prstGeom>
          <a:ln>
            <a:prstDash val="dash"/>
            <a:tailEnd type="arrow"/>
          </a:ln>
        </p:spPr>
        <p:style>
          <a:lnRef idx="2">
            <a:schemeClr val="accent1"/>
          </a:lnRef>
          <a:fillRef idx="0">
            <a:schemeClr val="accent1"/>
          </a:fillRef>
          <a:effectRef idx="1">
            <a:schemeClr val="accent1"/>
          </a:effectRef>
          <a:fontRef idx="minor">
            <a:schemeClr val="tx1"/>
          </a:fontRef>
        </p:style>
      </p:cxnSp>
      <p:sp>
        <p:nvSpPr>
          <p:cNvPr id="25" name="TextBox 24"/>
          <p:cNvSpPr txBox="1"/>
          <p:nvPr/>
        </p:nvSpPr>
        <p:spPr>
          <a:xfrm>
            <a:off x="12706900" y="2893635"/>
            <a:ext cx="3143735" cy="2354491"/>
          </a:xfrm>
          <a:prstGeom prst="rect">
            <a:avLst/>
          </a:prstGeom>
          <a:noFill/>
        </p:spPr>
        <p:txBody>
          <a:bodyPr wrap="square" rtlCol="0">
            <a:spAutoFit/>
          </a:bodyPr>
          <a:lstStyle/>
          <a:p>
            <a:r>
              <a:rPr lang="en-US" sz="2100" b="1" dirty="0"/>
              <a:t>Corporate Strategy</a:t>
            </a:r>
            <a:endParaRPr lang="en-US" sz="2100" b="1" dirty="0"/>
          </a:p>
          <a:p>
            <a:r>
              <a:rPr lang="en-US" sz="2100" dirty="0"/>
              <a:t>Scope of business</a:t>
            </a:r>
            <a:endParaRPr lang="en-US" sz="2100" dirty="0"/>
          </a:p>
          <a:p>
            <a:r>
              <a:rPr lang="en-US" sz="2100" dirty="0"/>
              <a:t>Big choices; sustainability, structure </a:t>
            </a:r>
            <a:r>
              <a:rPr lang="en-US" sz="2100" dirty="0" err="1"/>
              <a:t>etc</a:t>
            </a:r>
            <a:endParaRPr lang="en-US" sz="2100" dirty="0"/>
          </a:p>
          <a:p>
            <a:endParaRPr lang="en-US" sz="2100" dirty="0"/>
          </a:p>
          <a:p>
            <a:r>
              <a:rPr lang="en-US" sz="2100" b="1" dirty="0"/>
              <a:t>(Top management)</a:t>
            </a:r>
            <a:endParaRPr lang="en-US" sz="2100" b="1" dirty="0"/>
          </a:p>
        </p:txBody>
      </p:sp>
      <p:cxnSp>
        <p:nvCxnSpPr>
          <p:cNvPr id="26" name="Straight Arrow Connector 25"/>
          <p:cNvCxnSpPr>
            <a:stCxn id="19" idx="3"/>
            <a:endCxn id="27" idx="1"/>
          </p:cNvCxnSpPr>
          <p:nvPr/>
        </p:nvCxnSpPr>
        <p:spPr>
          <a:xfrm flipV="1">
            <a:off x="11630409" y="7122885"/>
            <a:ext cx="1076492" cy="26434"/>
          </a:xfrm>
          <a:prstGeom prst="straightConnector1">
            <a:avLst/>
          </a:prstGeom>
          <a:ln>
            <a:prstDash val="dash"/>
            <a:tailEnd type="arrow"/>
          </a:ln>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12706901" y="6268805"/>
            <a:ext cx="3012250" cy="1708160"/>
          </a:xfrm>
          <a:prstGeom prst="rect">
            <a:avLst/>
          </a:prstGeom>
          <a:noFill/>
        </p:spPr>
        <p:txBody>
          <a:bodyPr wrap="square" rtlCol="0">
            <a:spAutoFit/>
          </a:bodyPr>
          <a:lstStyle/>
          <a:p>
            <a:r>
              <a:rPr lang="en-US" sz="2100" b="1" dirty="0"/>
              <a:t>Business Strategy</a:t>
            </a:r>
            <a:endParaRPr lang="en-US" sz="2100" b="1" dirty="0"/>
          </a:p>
          <a:p>
            <a:r>
              <a:rPr lang="en-US" sz="2100" dirty="0"/>
              <a:t>Markets, segments, </a:t>
            </a:r>
            <a:r>
              <a:rPr lang="en-US" sz="2100" b="1" dirty="0"/>
              <a:t>(Divisional</a:t>
            </a:r>
            <a:endParaRPr lang="en-US" sz="2100" b="1" dirty="0"/>
          </a:p>
          <a:p>
            <a:r>
              <a:rPr lang="en-US" sz="2100" b="1" dirty="0"/>
              <a:t>management)</a:t>
            </a:r>
            <a:endParaRPr lang="en-US" sz="2100" b="1" dirty="0"/>
          </a:p>
          <a:p>
            <a:endParaRPr lang="en-US" sz="2100" dirty="0"/>
          </a:p>
        </p:txBody>
      </p:sp>
      <p:cxnSp>
        <p:nvCxnSpPr>
          <p:cNvPr id="36" name="Straight Arrow Connector 35"/>
          <p:cNvCxnSpPr>
            <a:stCxn id="25" idx="2"/>
            <a:endCxn id="27" idx="0"/>
          </p:cNvCxnSpPr>
          <p:nvPr/>
        </p:nvCxnSpPr>
        <p:spPr>
          <a:xfrm flipH="1">
            <a:off x="14213026" y="5248126"/>
            <a:ext cx="65742" cy="1020679"/>
          </a:xfrm>
          <a:prstGeom prst="straightConnector1">
            <a:avLst/>
          </a:prstGeom>
          <a:ln>
            <a:prstDash val="dash"/>
            <a:headEnd type="arrow"/>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Resources, Capabilities and Competencies and the Link to Competitive Advantage</a:t>
            </a:r>
            <a:endParaRPr lang="en-US" dirty="0"/>
          </a:p>
        </p:txBody>
      </p:sp>
      <p:pic>
        <p:nvPicPr>
          <p:cNvPr id="4" name="Content Placeholder 3"/>
          <p:cNvPicPr>
            <a:picLocks noGrp="1" noChangeAspect="1"/>
          </p:cNvPicPr>
          <p:nvPr>
            <p:ph idx="4294967295"/>
          </p:nvPr>
        </p:nvPicPr>
        <p:blipFill rotWithShape="1">
          <a:blip r:embed="rId1">
            <a:extLst>
              <a:ext uri="{28A0092B-C50C-407E-A947-70E740481C1C}">
                <a14:useLocalDpi xmlns:a14="http://schemas.microsoft.com/office/drawing/2010/main" val="0"/>
              </a:ext>
            </a:extLst>
          </a:blip>
          <a:srcRect r="2315"/>
          <a:stretch>
            <a:fillRect/>
          </a:stretch>
        </p:blipFill>
        <p:spPr>
          <a:xfrm>
            <a:off x="4521201" y="2931866"/>
            <a:ext cx="13101186" cy="5346505"/>
          </a:xfrm>
        </p:spPr>
      </p:pic>
      <p:sp>
        <p:nvSpPr>
          <p:cNvPr id="6" name="TextBox 5"/>
          <p:cNvSpPr txBox="1"/>
          <p:nvPr/>
        </p:nvSpPr>
        <p:spPr>
          <a:xfrm>
            <a:off x="16020002" y="8444744"/>
            <a:ext cx="1319848" cy="323165"/>
          </a:xfrm>
          <a:prstGeom prst="rect">
            <a:avLst/>
          </a:prstGeom>
          <a:noFill/>
        </p:spPr>
        <p:txBody>
          <a:bodyPr wrap="none" rtlCol="0">
            <a:spAutoFit/>
          </a:bodyPr>
          <a:lstStyle/>
          <a:p>
            <a:r>
              <a:rPr lang="en-GB" sz="1500" b="1" dirty="0"/>
              <a:t>Hill et al, 2015</a:t>
            </a:r>
            <a:endParaRPr lang="en-GB" sz="1500" b="1" dirty="0"/>
          </a:p>
        </p:txBody>
      </p:sp>
      <p:sp>
        <p:nvSpPr>
          <p:cNvPr id="3" name="Speech Bubble: Rectangle 2"/>
          <p:cNvSpPr/>
          <p:nvPr/>
        </p:nvSpPr>
        <p:spPr>
          <a:xfrm>
            <a:off x="4521201" y="8767909"/>
            <a:ext cx="3860800" cy="826188"/>
          </a:xfrm>
          <a:prstGeom prst="wedgeRectCallout">
            <a:avLst>
              <a:gd name="adj1" fmla="val -36184"/>
              <a:gd name="adj2" fmla="val -14845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Able to do things</a:t>
            </a:r>
            <a:endParaRPr lang="en-GB" dirty="0"/>
          </a:p>
        </p:txBody>
      </p:sp>
      <p:sp>
        <p:nvSpPr>
          <p:cNvPr id="5" name="Speech Bubble: Rectangle 4"/>
          <p:cNvSpPr/>
          <p:nvPr/>
        </p:nvSpPr>
        <p:spPr>
          <a:xfrm>
            <a:off x="304800" y="2658533"/>
            <a:ext cx="3860800" cy="1770899"/>
          </a:xfrm>
          <a:prstGeom prst="wedgeRectCallout">
            <a:avLst>
              <a:gd name="adj1" fmla="val 61623"/>
              <a:gd name="adj2" fmla="val 13591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Able to do things successfully or efficiently</a:t>
            </a:r>
            <a:endParaRPr lang="en-GB"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1627716" y="608433"/>
          <a:ext cx="13867280" cy="9502436"/>
        </p:xfrm>
        <a:graphic>
          <a:graphicData uri="http://schemas.openxmlformats.org/drawingml/2006/table">
            <a:tbl>
              <a:tblPr firstRow="1" bandRow="1">
                <a:tableStyleId>{5C22544A-7EE6-4342-B048-85BDC9FD1C3A}</a:tableStyleId>
              </a:tblPr>
              <a:tblGrid>
                <a:gridCol w="1733412"/>
                <a:gridCol w="5143857"/>
                <a:gridCol w="334096"/>
                <a:gridCol w="1808005"/>
                <a:gridCol w="2029358"/>
                <a:gridCol w="2818552"/>
              </a:tblGrid>
              <a:tr h="650790">
                <a:tc>
                  <a:txBody>
                    <a:bodyPr/>
                    <a:lstStyle/>
                    <a:p>
                      <a:pPr algn="ctr"/>
                      <a:r>
                        <a:rPr lang="en-GB" sz="1800" b="1" dirty="0"/>
                        <a:t>WALMART</a:t>
                      </a:r>
                      <a:endParaRPr lang="en-GB" sz="1800" b="1" dirty="0"/>
                    </a:p>
                  </a:txBody>
                  <a:tcPr marL="129326" marR="129326" marT="64663" marB="64663" anchor="ctr"/>
                </a:tc>
                <a:tc gridSpan="2">
                  <a:txBody>
                    <a:bodyPr/>
                    <a:lstStyle/>
                    <a:p>
                      <a:pPr algn="ctr"/>
                      <a:r>
                        <a:rPr lang="en-GB" sz="2800" dirty="0"/>
                        <a:t>Productivity Strategy</a:t>
                      </a:r>
                      <a:endParaRPr lang="en-GB" sz="2800" dirty="0"/>
                    </a:p>
                  </a:txBody>
                  <a:tcPr marL="129326" marR="129326" marT="64663" marB="64663"/>
                </a:tc>
                <a:tc hMerge="1">
                  <a:tcPr/>
                </a:tc>
                <a:tc gridSpan="3">
                  <a:txBody>
                    <a:bodyPr/>
                    <a:lstStyle/>
                    <a:p>
                      <a:pPr algn="ctr"/>
                      <a:r>
                        <a:rPr lang="en-GB" sz="2800" dirty="0"/>
                        <a:t>Growth Strategy</a:t>
                      </a:r>
                      <a:endParaRPr lang="en-GB" sz="2800" dirty="0"/>
                    </a:p>
                  </a:txBody>
                  <a:tcPr marL="129326" marR="129326" marT="64663" marB="64663"/>
                </a:tc>
                <a:tc hMerge="1">
                  <a:tcPr/>
                </a:tc>
                <a:tc hMerge="1">
                  <a:tcPr/>
                </a:tc>
              </a:tr>
              <a:tr h="1655412">
                <a:tc>
                  <a:txBody>
                    <a:bodyPr/>
                    <a:lstStyle/>
                    <a:p>
                      <a:r>
                        <a:rPr lang="en-GB" sz="1800" b="1" dirty="0"/>
                        <a:t>Financial Perspective</a:t>
                      </a:r>
                      <a:endParaRPr lang="en-GB" sz="1800" b="1" dirty="0"/>
                    </a:p>
                  </a:txBody>
                  <a:tcPr marL="129326" marR="129326" marT="64663" marB="64663" anchor="ctr"/>
                </a:tc>
                <a:tc gridSpan="2">
                  <a:txBody>
                    <a:bodyPr/>
                    <a:lstStyle/>
                    <a:p>
                      <a:pPr marL="171450" indent="-171450">
                        <a:buFont typeface="Arial" panose="020B0604020202020204" pitchFamily="34" charset="0"/>
                        <a:buChar char="•"/>
                      </a:pPr>
                      <a:r>
                        <a:rPr lang="en-GB" sz="1800" dirty="0"/>
                        <a:t>Local</a:t>
                      </a:r>
                      <a:r>
                        <a:rPr lang="en-GB" sz="1800" baseline="0" dirty="0"/>
                        <a:t> discretion over pricing</a:t>
                      </a:r>
                      <a:endParaRPr lang="en-GB" sz="1800" baseline="0" dirty="0"/>
                    </a:p>
                    <a:p>
                      <a:pPr marL="171450" indent="-171450">
                        <a:buFont typeface="Arial" panose="020B0604020202020204" pitchFamily="34" charset="0"/>
                        <a:buChar char="•"/>
                      </a:pPr>
                      <a:r>
                        <a:rPr lang="en-GB" sz="1800" baseline="0" dirty="0"/>
                        <a:t>Drive down cost continuously</a:t>
                      </a:r>
                      <a:endParaRPr lang="en-GB" sz="1800" baseline="0" dirty="0"/>
                    </a:p>
                    <a:p>
                      <a:pPr marL="171450" indent="-171450">
                        <a:buFont typeface="Arial" panose="020B0604020202020204" pitchFamily="34" charset="0"/>
                        <a:buChar char="•"/>
                      </a:pPr>
                      <a:r>
                        <a:rPr lang="en-GB" sz="1800" baseline="0" dirty="0"/>
                        <a:t>Obsession with retail and cost reduction</a:t>
                      </a:r>
                      <a:endParaRPr lang="en-GB" sz="1800" baseline="0" dirty="0"/>
                    </a:p>
                    <a:p>
                      <a:pPr marL="171450" indent="-171450">
                        <a:buFont typeface="Arial" panose="020B0604020202020204" pitchFamily="34" charset="0"/>
                        <a:buChar char="•"/>
                      </a:pPr>
                      <a:r>
                        <a:rPr lang="en-GB" sz="1800" baseline="0" dirty="0"/>
                        <a:t>High asset and inventory turnover</a:t>
                      </a:r>
                      <a:endParaRPr lang="en-GB" sz="1800" baseline="0" dirty="0"/>
                    </a:p>
                    <a:p>
                      <a:pPr marL="171450" indent="-171450">
                        <a:buFont typeface="Arial" panose="020B0604020202020204" pitchFamily="34" charset="0"/>
                        <a:buChar char="•"/>
                      </a:pPr>
                      <a:r>
                        <a:rPr lang="en-GB" sz="1800" baseline="0" dirty="0"/>
                        <a:t>Low spend on advertising(lowest in the industry)</a:t>
                      </a:r>
                      <a:endParaRPr lang="en-GB" sz="1800" baseline="0" dirty="0"/>
                    </a:p>
                  </a:txBody>
                  <a:tcPr marL="129326" marR="129326" marT="64663" marB="64663"/>
                </a:tc>
                <a:tc hMerge="1">
                  <a:tcPr/>
                </a:tc>
                <a:tc gridSpan="3">
                  <a:txBody>
                    <a:bodyPr/>
                    <a:lstStyle/>
                    <a:p>
                      <a:pPr marL="285750" indent="-285750">
                        <a:buFont typeface="Arial" panose="020B0604020202020204" pitchFamily="34" charset="0"/>
                        <a:buChar char="•"/>
                      </a:pPr>
                      <a:r>
                        <a:rPr lang="en-GB" sz="1800" dirty="0"/>
                        <a:t>Locate in small towns and create a monopoly on discount retail in that area</a:t>
                      </a:r>
                      <a:endParaRPr lang="en-GB" sz="1800" dirty="0"/>
                    </a:p>
                    <a:p>
                      <a:pPr marL="285750" indent="-285750">
                        <a:buFont typeface="Arial" panose="020B0604020202020204" pitchFamily="34" charset="0"/>
                        <a:buChar char="•"/>
                      </a:pPr>
                      <a:r>
                        <a:rPr lang="en-GB" sz="1800" dirty="0"/>
                        <a:t>International expansion</a:t>
                      </a:r>
                      <a:endParaRPr lang="en-GB" sz="1800" dirty="0"/>
                    </a:p>
                    <a:p>
                      <a:pPr marL="285750" indent="-285750">
                        <a:buFont typeface="Arial" panose="020B0604020202020204" pitchFamily="34" charset="0"/>
                        <a:buChar char="•"/>
                      </a:pPr>
                      <a:r>
                        <a:rPr lang="en-GB" sz="1800" dirty="0"/>
                        <a:t>Multiple formats – discount stores, warehouse clubs, supercentres and neighbourhood stores, online</a:t>
                      </a:r>
                      <a:endParaRPr lang="en-GB" sz="1800" dirty="0"/>
                    </a:p>
                  </a:txBody>
                  <a:tcPr marL="129326" marR="129326" marT="64663" marB="64663"/>
                </a:tc>
                <a:tc hMerge="1">
                  <a:tcPr/>
                </a:tc>
                <a:tc hMerge="1">
                  <a:tcPr/>
                </a:tc>
              </a:tr>
              <a:tr h="985340">
                <a:tc>
                  <a:txBody>
                    <a:bodyPr/>
                    <a:lstStyle/>
                    <a:p>
                      <a:r>
                        <a:rPr lang="en-GB" sz="1800" b="1" dirty="0"/>
                        <a:t>Customer Perspective</a:t>
                      </a:r>
                      <a:endParaRPr lang="en-GB" sz="1800" b="1" dirty="0"/>
                    </a:p>
                  </a:txBody>
                  <a:tcPr marL="129326" marR="129326" marT="64663" marB="64663" anchor="ctr"/>
                </a:tc>
                <a:tc gridSpan="2">
                  <a:txBody>
                    <a:bodyPr/>
                    <a:lstStyle/>
                    <a:p>
                      <a:pPr marL="0" indent="0" algn="ctr">
                        <a:buFont typeface="Arial" panose="020B0604020202020204" pitchFamily="34" charset="0"/>
                        <a:buNone/>
                      </a:pPr>
                      <a:r>
                        <a:rPr lang="en-GB" sz="1800" dirty="0"/>
                        <a:t>Everyday</a:t>
                      </a:r>
                      <a:r>
                        <a:rPr lang="en-GB" sz="1800" baseline="0" dirty="0"/>
                        <a:t> </a:t>
                      </a:r>
                      <a:r>
                        <a:rPr lang="en-GB" sz="1800" dirty="0"/>
                        <a:t>Low prices</a:t>
                      </a:r>
                      <a:endParaRPr lang="en-GB" sz="1800" dirty="0"/>
                    </a:p>
                    <a:p>
                      <a:pPr marL="0" indent="0" algn="ctr">
                        <a:buFont typeface="Arial" panose="020B0604020202020204" pitchFamily="34" charset="0"/>
                        <a:buNone/>
                      </a:pPr>
                      <a:r>
                        <a:rPr lang="en-GB" sz="1800" dirty="0"/>
                        <a:t>“Greeters”</a:t>
                      </a:r>
                      <a:endParaRPr lang="en-GB" sz="1800" dirty="0"/>
                    </a:p>
                    <a:p>
                      <a:pPr marL="0" indent="0" algn="ctr">
                        <a:buFont typeface="Arial" panose="020B0604020202020204" pitchFamily="34" charset="0"/>
                        <a:buNone/>
                      </a:pPr>
                      <a:r>
                        <a:rPr lang="en-GB" sz="1800" dirty="0"/>
                        <a:t>“Satisfaction Guaranteed</a:t>
                      </a:r>
                      <a:endParaRPr lang="en-GB" sz="1800" dirty="0"/>
                    </a:p>
                  </a:txBody>
                  <a:tcPr marL="129326" marR="129326" marT="64663" marB="64663"/>
                </a:tc>
                <a:tc hMerge="1">
                  <a:tcPr/>
                </a:tc>
                <a:tc gridSpan="3">
                  <a:txBody>
                    <a:bodyPr/>
                    <a:lstStyle/>
                    <a:p>
                      <a:pPr marL="0" indent="0" algn="ctr">
                        <a:buFont typeface="Arial" panose="020B0604020202020204" pitchFamily="34" charset="0"/>
                        <a:buNone/>
                      </a:pPr>
                      <a:r>
                        <a:rPr lang="en-GB" sz="1800" dirty="0"/>
                        <a:t>Adjust to local needs and preferences</a:t>
                      </a:r>
                      <a:endParaRPr lang="en-GB" sz="1800" dirty="0"/>
                    </a:p>
                    <a:p>
                      <a:pPr marL="0" indent="0" algn="ctr">
                        <a:buFont typeface="Arial" panose="020B0604020202020204" pitchFamily="34" charset="0"/>
                        <a:buNone/>
                      </a:pPr>
                      <a:r>
                        <a:rPr lang="en-GB" sz="1800" dirty="0"/>
                        <a:t>Wide range of goods</a:t>
                      </a:r>
                      <a:endParaRPr lang="en-GB" sz="1800" dirty="0"/>
                    </a:p>
                    <a:p>
                      <a:pPr marL="0" indent="0" algn="ctr">
                        <a:buFont typeface="Arial" panose="020B0604020202020204" pitchFamily="34" charset="0"/>
                        <a:buNone/>
                      </a:pPr>
                      <a:r>
                        <a:rPr lang="en-GB" sz="1800" dirty="0"/>
                        <a:t>Avoid</a:t>
                      </a:r>
                      <a:r>
                        <a:rPr lang="en-GB" sz="1800" baseline="0" dirty="0"/>
                        <a:t> stock-outs</a:t>
                      </a:r>
                      <a:endParaRPr lang="en-GB" sz="1800" dirty="0"/>
                    </a:p>
                  </a:txBody>
                  <a:tcPr marL="129326" marR="129326" marT="64663" marB="64663"/>
                </a:tc>
                <a:tc hMerge="1">
                  <a:tcPr/>
                </a:tc>
                <a:tc hMerge="1">
                  <a:tcPr/>
                </a:tc>
              </a:tr>
              <a:tr h="759254">
                <a:tc rowSpan="2">
                  <a:txBody>
                    <a:bodyPr/>
                    <a:lstStyle/>
                    <a:p>
                      <a:r>
                        <a:rPr lang="en-GB" sz="1800" b="1" dirty="0"/>
                        <a:t>Internal Perspective</a:t>
                      </a:r>
                      <a:endParaRPr lang="en-GB" sz="1800" b="1" dirty="0"/>
                    </a:p>
                  </a:txBody>
                  <a:tcPr marL="129326" marR="129326" marT="64663" marB="64663" anchor="ctr"/>
                </a:tc>
                <a:tc>
                  <a:txBody>
                    <a:bodyPr/>
                    <a:lstStyle/>
                    <a:p>
                      <a:pPr algn="ctr"/>
                      <a:r>
                        <a:rPr lang="en-GB" sz="1800" b="1" dirty="0"/>
                        <a:t>Operations Management</a:t>
                      </a:r>
                      <a:endParaRPr lang="en-GB" sz="1800" b="1" dirty="0"/>
                    </a:p>
                  </a:txBody>
                  <a:tcPr marL="129326" marR="129326" marT="64663" marB="64663"/>
                </a:tc>
                <a:tc gridSpan="2">
                  <a:txBody>
                    <a:bodyPr/>
                    <a:lstStyle/>
                    <a:p>
                      <a:pPr algn="ctr"/>
                      <a:r>
                        <a:rPr lang="en-GB" sz="1800" b="1" dirty="0"/>
                        <a:t>Customer Management</a:t>
                      </a:r>
                      <a:endParaRPr lang="en-GB" sz="1800" b="1" dirty="0"/>
                    </a:p>
                  </a:txBody>
                  <a:tcPr marL="129326" marR="129326" marT="64663" marB="64663"/>
                </a:tc>
                <a:tc hMerge="1">
                  <a:tcPr/>
                </a:tc>
                <a:tc>
                  <a:txBody>
                    <a:bodyPr/>
                    <a:lstStyle/>
                    <a:p>
                      <a:pPr algn="ctr"/>
                      <a:r>
                        <a:rPr lang="en-GB" sz="1800" b="1" dirty="0"/>
                        <a:t>Innovation</a:t>
                      </a:r>
                      <a:r>
                        <a:rPr lang="en-GB" sz="1800" b="1" baseline="0" dirty="0"/>
                        <a:t> </a:t>
                      </a:r>
                      <a:endParaRPr lang="en-GB" sz="1800" b="1" baseline="0" dirty="0"/>
                    </a:p>
                    <a:p>
                      <a:pPr algn="ctr"/>
                      <a:r>
                        <a:rPr lang="en-GB" sz="1800" b="1" baseline="0" dirty="0"/>
                        <a:t>Processes</a:t>
                      </a:r>
                      <a:endParaRPr lang="en-GB" sz="1800" b="1" dirty="0"/>
                    </a:p>
                  </a:txBody>
                  <a:tcPr marL="129326" marR="129326" marT="64663" marB="64663"/>
                </a:tc>
                <a:tc>
                  <a:txBody>
                    <a:bodyPr/>
                    <a:lstStyle/>
                    <a:p>
                      <a:pPr algn="ctr"/>
                      <a:r>
                        <a:rPr lang="en-GB" sz="1800" b="1" dirty="0"/>
                        <a:t>Regulatory and Social Processes</a:t>
                      </a:r>
                      <a:endParaRPr lang="en-GB" sz="1800" b="1" dirty="0"/>
                    </a:p>
                  </a:txBody>
                  <a:tcPr marL="129326" marR="129326" marT="64663" marB="64663"/>
                </a:tc>
              </a:tr>
              <a:tr h="2886048">
                <a:tc vMerge="1">
                  <a:tcPr/>
                </a:tc>
                <a:tc>
                  <a:txBody>
                    <a:bodyPr/>
                    <a:lstStyle/>
                    <a:p>
                      <a:pPr marL="171450" indent="-171450">
                        <a:buFont typeface="Arial" panose="020B0604020202020204" pitchFamily="34" charset="0"/>
                        <a:buChar char="•"/>
                      </a:pPr>
                      <a:r>
                        <a:rPr lang="en-GB" sz="1800" dirty="0"/>
                        <a:t>Purchasing</a:t>
                      </a:r>
                      <a:endParaRPr lang="en-GB" sz="1800" dirty="0"/>
                    </a:p>
                    <a:p>
                      <a:pPr marL="450850" lvl="1" indent="-273050">
                        <a:buFont typeface="Arial" panose="020B0604020202020204" pitchFamily="34" charset="0"/>
                        <a:buChar char="•"/>
                        <a:tabLst>
                          <a:tab pos="355600" algn="l"/>
                        </a:tabLst>
                      </a:pPr>
                      <a:r>
                        <a:rPr lang="en-GB" sz="1800" dirty="0"/>
                        <a:t>Centralised buying</a:t>
                      </a:r>
                      <a:endParaRPr lang="en-GB" sz="1800" dirty="0"/>
                    </a:p>
                    <a:p>
                      <a:pPr marL="450850" lvl="1" indent="-273050">
                        <a:buFont typeface="Arial" panose="020B0604020202020204" pitchFamily="34" charset="0"/>
                        <a:buChar char="•"/>
                        <a:tabLst>
                          <a:tab pos="355600" algn="l"/>
                        </a:tabLst>
                      </a:pPr>
                      <a:r>
                        <a:rPr lang="en-GB" sz="1800" baseline="0" dirty="0"/>
                        <a:t>Limit supplier power – max 2.5% of total</a:t>
                      </a:r>
                      <a:endParaRPr lang="en-GB" sz="1800" baseline="0" dirty="0"/>
                    </a:p>
                    <a:p>
                      <a:pPr marL="450850" lvl="1" indent="-273050">
                        <a:buFont typeface="Arial" panose="020B0604020202020204" pitchFamily="34" charset="0"/>
                        <a:buChar char="•"/>
                        <a:tabLst>
                          <a:tab pos="355600" algn="l"/>
                        </a:tabLst>
                      </a:pPr>
                      <a:r>
                        <a:rPr lang="en-GB" sz="1800" baseline="0" dirty="0"/>
                        <a:t>Exploit technology</a:t>
                      </a:r>
                      <a:endParaRPr lang="en-GB" sz="1800" baseline="0" dirty="0"/>
                    </a:p>
                    <a:p>
                      <a:pPr marL="450850" lvl="1" indent="-273050">
                        <a:buFont typeface="Arial" panose="020B0604020202020204" pitchFamily="34" charset="0"/>
                        <a:buChar char="•"/>
                        <a:tabLst>
                          <a:tab pos="355600" algn="l"/>
                        </a:tabLst>
                      </a:pPr>
                      <a:r>
                        <a:rPr lang="en-GB" sz="1800" baseline="0" dirty="0"/>
                        <a:t>Use of EDI and Online buying</a:t>
                      </a:r>
                      <a:endParaRPr lang="en-GB" sz="1800" baseline="0" dirty="0"/>
                    </a:p>
                    <a:p>
                      <a:pPr marL="177800" lvl="0" indent="-177800">
                        <a:buFont typeface="Arial" panose="020B0604020202020204" pitchFamily="34" charset="0"/>
                        <a:buChar char="•"/>
                        <a:tabLst>
                          <a:tab pos="177800" algn="l"/>
                        </a:tabLst>
                      </a:pPr>
                      <a:r>
                        <a:rPr lang="en-GB" sz="1800" baseline="0" dirty="0"/>
                        <a:t>Warehousing and Distribution</a:t>
                      </a:r>
                      <a:endParaRPr lang="en-GB" sz="1800" baseline="0" dirty="0"/>
                    </a:p>
                    <a:p>
                      <a:pPr marL="450850" lvl="1" indent="-273050">
                        <a:buFont typeface="Arial" panose="020B0604020202020204" pitchFamily="34" charset="0"/>
                        <a:buChar char="•"/>
                        <a:tabLst>
                          <a:tab pos="355600" algn="l"/>
                        </a:tabLst>
                      </a:pPr>
                      <a:r>
                        <a:rPr lang="en-GB" sz="1800" baseline="0" dirty="0"/>
                        <a:t>Own distribution system – hub and spoke rather than supplier delivers to stores</a:t>
                      </a:r>
                      <a:endParaRPr lang="en-GB" sz="1800" baseline="0" dirty="0"/>
                    </a:p>
                    <a:p>
                      <a:pPr marL="450850" lvl="1" indent="-273050">
                        <a:buFont typeface="Arial" panose="020B0604020202020204" pitchFamily="34" charset="0"/>
                        <a:buChar char="•"/>
                        <a:tabLst>
                          <a:tab pos="355600" algn="l"/>
                        </a:tabLst>
                      </a:pPr>
                      <a:r>
                        <a:rPr lang="en-GB" sz="1800" baseline="0" dirty="0"/>
                        <a:t>Total control and large drop volumes</a:t>
                      </a:r>
                      <a:endParaRPr lang="en-GB" sz="1800" dirty="0"/>
                    </a:p>
                  </a:txBody>
                  <a:tcPr marL="129326" marR="129326" marT="64663" marB="64663"/>
                </a:tc>
                <a:tc gridSpan="2">
                  <a:txBody>
                    <a:bodyPr/>
                    <a:lstStyle/>
                    <a:p>
                      <a:pPr marL="171450" indent="-171450">
                        <a:buFont typeface="Arial" panose="020B0604020202020204" pitchFamily="34" charset="0"/>
                        <a:buChar char="•"/>
                      </a:pPr>
                      <a:r>
                        <a:rPr lang="en-GB" sz="1800" dirty="0"/>
                        <a:t>Store location</a:t>
                      </a:r>
                      <a:endParaRPr lang="en-GB" sz="1800" dirty="0"/>
                    </a:p>
                    <a:p>
                      <a:pPr marL="171450" indent="-171450">
                        <a:buFont typeface="Arial" panose="020B0604020202020204" pitchFamily="34" charset="0"/>
                        <a:buChar char="•"/>
                      </a:pPr>
                      <a:r>
                        <a:rPr lang="en-GB" sz="1800" dirty="0"/>
                        <a:t>Store format</a:t>
                      </a:r>
                      <a:endParaRPr lang="en-GB" sz="1800" dirty="0"/>
                    </a:p>
                    <a:p>
                      <a:pPr marL="171450" indent="-171450">
                        <a:buFont typeface="Arial" panose="020B0604020202020204" pitchFamily="34" charset="0"/>
                        <a:buChar char="•"/>
                      </a:pPr>
                      <a:r>
                        <a:rPr lang="en-GB" sz="1800" dirty="0"/>
                        <a:t>Decentralised decision making</a:t>
                      </a:r>
                      <a:endParaRPr lang="en-GB" sz="1800" dirty="0"/>
                    </a:p>
                    <a:p>
                      <a:pPr marL="171450" indent="-171450">
                        <a:buFont typeface="Arial" panose="020B0604020202020204" pitchFamily="34" charset="0"/>
                        <a:buChar char="•"/>
                      </a:pPr>
                      <a:r>
                        <a:rPr lang="en-GB" sz="1800" dirty="0"/>
                        <a:t>High level of service</a:t>
                      </a:r>
                      <a:endParaRPr lang="en-GB" sz="1800" dirty="0"/>
                    </a:p>
                  </a:txBody>
                  <a:tcPr marL="129326" marR="129326" marT="64663" marB="64663"/>
                </a:tc>
                <a:tc hMerge="1">
                  <a:tcPr/>
                </a:tc>
                <a:tc>
                  <a:txBody>
                    <a:bodyPr/>
                    <a:lstStyle/>
                    <a:p>
                      <a:pPr marL="177800" indent="-177800">
                        <a:buFont typeface="Arial" panose="020B0604020202020204" pitchFamily="34" charset="0"/>
                        <a:buChar char="•"/>
                      </a:pPr>
                      <a:r>
                        <a:rPr lang="en-GB" sz="1800" dirty="0"/>
                        <a:t>Insourced activities</a:t>
                      </a:r>
                      <a:r>
                        <a:rPr lang="en-GB" sz="1800" baseline="0" dirty="0"/>
                        <a:t> allow innovation in IT, warehousing, distribution and store operations</a:t>
                      </a:r>
                      <a:endParaRPr lang="en-GB" sz="1800" baseline="0" dirty="0"/>
                    </a:p>
                    <a:p>
                      <a:pPr marL="177800" indent="-177800">
                        <a:buFont typeface="Arial" panose="020B0604020202020204" pitchFamily="34" charset="0"/>
                        <a:buChar char="•"/>
                      </a:pPr>
                      <a:endParaRPr lang="en-GB" sz="1800" baseline="0" dirty="0"/>
                    </a:p>
                    <a:p>
                      <a:pPr marL="285750" indent="-285750">
                        <a:buFont typeface="Arial" panose="020B0604020202020204" pitchFamily="34" charset="0"/>
                        <a:buChar char="•"/>
                      </a:pPr>
                      <a:endParaRPr lang="en-GB" sz="1800" dirty="0"/>
                    </a:p>
                  </a:txBody>
                  <a:tcPr marL="129326" marR="129326" marT="64663" marB="64663"/>
                </a:tc>
                <a:tc>
                  <a:txBody>
                    <a:bodyPr/>
                    <a:lstStyle/>
                    <a:p>
                      <a:pPr marL="171450" indent="-171450">
                        <a:buFont typeface="Arial" panose="020B0604020202020204" pitchFamily="34" charset="0"/>
                        <a:buChar char="•"/>
                      </a:pPr>
                      <a:r>
                        <a:rPr lang="en-GB" sz="1800" dirty="0"/>
                        <a:t>Patriotism</a:t>
                      </a:r>
                      <a:endParaRPr lang="en-GB" sz="1800" dirty="0"/>
                    </a:p>
                    <a:p>
                      <a:pPr marL="171450" indent="-171450">
                        <a:buFont typeface="Arial" panose="020B0604020202020204" pitchFamily="34" charset="0"/>
                        <a:buChar char="•"/>
                      </a:pPr>
                      <a:r>
                        <a:rPr lang="en-GB" sz="1800" dirty="0"/>
                        <a:t>Traditional American Values</a:t>
                      </a:r>
                      <a:endParaRPr lang="en-GB" sz="1800" dirty="0"/>
                    </a:p>
                    <a:p>
                      <a:pPr marL="171450" indent="-171450">
                        <a:buFont typeface="Arial" panose="020B0604020202020204" pitchFamily="34" charset="0"/>
                        <a:buChar char="•"/>
                      </a:pPr>
                      <a:r>
                        <a:rPr lang="en-GB" sz="1800" dirty="0"/>
                        <a:t>Environmental responsibility</a:t>
                      </a:r>
                      <a:endParaRPr lang="en-GB" sz="1800" dirty="0"/>
                    </a:p>
                    <a:p>
                      <a:pPr marL="171450" indent="-171450">
                        <a:buFont typeface="Arial" panose="020B0604020202020204" pitchFamily="34" charset="0"/>
                        <a:buChar char="•"/>
                      </a:pPr>
                      <a:r>
                        <a:rPr lang="en-GB" sz="1800" dirty="0"/>
                        <a:t>Counter the criticisms from Unions,</a:t>
                      </a:r>
                      <a:r>
                        <a:rPr lang="en-GB" sz="1800" baseline="0" dirty="0"/>
                        <a:t> politicians and environmentalists</a:t>
                      </a:r>
                      <a:endParaRPr lang="en-GB" sz="1800" baseline="0" dirty="0"/>
                    </a:p>
                    <a:p>
                      <a:pPr marL="171450" indent="-171450">
                        <a:buFont typeface="Arial" panose="020B0604020202020204" pitchFamily="34" charset="0"/>
                        <a:buChar char="•"/>
                      </a:pPr>
                      <a:r>
                        <a:rPr lang="en-GB" sz="1800" baseline="0" dirty="0"/>
                        <a:t>Employee empowerment</a:t>
                      </a:r>
                      <a:endParaRPr lang="en-GB" sz="1800" dirty="0"/>
                    </a:p>
                  </a:txBody>
                  <a:tcPr marL="129326" marR="129326" marT="64663" marB="64663"/>
                </a:tc>
              </a:tr>
              <a:tr h="855197">
                <a:tc rowSpan="3">
                  <a:txBody>
                    <a:bodyPr/>
                    <a:lstStyle/>
                    <a:p>
                      <a:r>
                        <a:rPr lang="en-GB" sz="1800" b="1" dirty="0"/>
                        <a:t>Learning and Growth Perspective</a:t>
                      </a:r>
                      <a:endParaRPr lang="en-GB" sz="1800" b="1" dirty="0"/>
                    </a:p>
                  </a:txBody>
                  <a:tcPr marL="129326" marR="129326" marT="64663" marB="64663" anchor="ctr"/>
                </a:tc>
                <a:tc gridSpan="5">
                  <a:txBody>
                    <a:bodyPr/>
                    <a:lstStyle/>
                    <a:p>
                      <a:r>
                        <a:rPr lang="en-GB" sz="1800" b="1" dirty="0"/>
                        <a:t>Human Capital </a:t>
                      </a:r>
                      <a:r>
                        <a:rPr lang="en-GB" sz="1800" b="1" baseline="0" dirty="0"/>
                        <a:t> </a:t>
                      </a:r>
                      <a:r>
                        <a:rPr lang="en-GB" sz="1800" baseline="0" dirty="0"/>
                        <a:t>- promote from within, career opportunities, profit sharing, share ownership, empowerment, decision and consultation rights, treat as individuals and show them respect, listen to suggestions. Family atmosphere.</a:t>
                      </a:r>
                      <a:endParaRPr lang="en-GB" sz="1800" dirty="0"/>
                    </a:p>
                  </a:txBody>
                  <a:tcPr marL="129326" marR="129326" marT="64663" marB="64663"/>
                </a:tc>
                <a:tc hMerge="1">
                  <a:tcPr/>
                </a:tc>
                <a:tc hMerge="1">
                  <a:tcPr/>
                </a:tc>
                <a:tc hMerge="1">
                  <a:tcPr/>
                </a:tc>
                <a:tc hMerge="1">
                  <a:tcPr/>
                </a:tc>
              </a:tr>
              <a:tr h="855198">
                <a:tc vMerge="1">
                  <a:tcPr/>
                </a:tc>
                <a:tc gridSpan="5">
                  <a:txBody>
                    <a:bodyPr/>
                    <a:lstStyle/>
                    <a:p>
                      <a:r>
                        <a:rPr lang="en-GB" sz="1800" b="1" dirty="0"/>
                        <a:t>Information Capital </a:t>
                      </a:r>
                      <a:r>
                        <a:rPr lang="en-GB" sz="1800" dirty="0"/>
                        <a:t>– pioneer the use of technology</a:t>
                      </a:r>
                      <a:r>
                        <a:rPr lang="en-GB" sz="1800" baseline="0" dirty="0"/>
                        <a:t> – EDI, EPOS, Satellite communication and RFID.  Systems closely tailored to Walmart’s needs, constant analysis of POS data.  Used to closely link the entire supply chain.</a:t>
                      </a:r>
                      <a:endParaRPr lang="en-GB" sz="1800" dirty="0"/>
                    </a:p>
                  </a:txBody>
                  <a:tcPr marL="129326" marR="129326" marT="64663" marB="64663"/>
                </a:tc>
                <a:tc hMerge="1">
                  <a:tcPr/>
                </a:tc>
                <a:tc hMerge="1">
                  <a:tcPr/>
                </a:tc>
                <a:tc hMerge="1">
                  <a:tcPr/>
                </a:tc>
                <a:tc hMerge="1">
                  <a:tcPr/>
                </a:tc>
              </a:tr>
              <a:tr h="855197">
                <a:tc vMerge="1">
                  <a:tcPr/>
                </a:tc>
                <a:tc gridSpan="5">
                  <a:txBody>
                    <a:bodyPr/>
                    <a:lstStyle/>
                    <a:p>
                      <a:r>
                        <a:rPr lang="en-GB" sz="1800" b="1" dirty="0"/>
                        <a:t>Organisational</a:t>
                      </a:r>
                      <a:r>
                        <a:rPr lang="en-GB" sz="1800" b="1" baseline="0" dirty="0"/>
                        <a:t> Capital </a:t>
                      </a:r>
                      <a:r>
                        <a:rPr lang="en-GB" sz="1800" baseline="0" dirty="0"/>
                        <a:t>– Principles and values of Sam Walton – thrift, hard work, fairness, simplicity and friendliness. Management culture – the Friday and Saturday meeting’s.</a:t>
                      </a:r>
                      <a:endParaRPr lang="en-GB" sz="1800" dirty="0"/>
                    </a:p>
                  </a:txBody>
                  <a:tcPr marL="129326" marR="129326" marT="64663" marB="64663"/>
                </a:tc>
                <a:tc hMerge="1">
                  <a:tcPr/>
                </a:tc>
                <a:tc hMerge="1">
                  <a:tcPr/>
                </a:tc>
                <a:tc hMerge="1">
                  <a:tcPr/>
                </a:tc>
                <a:tc hMerge="1">
                  <a:tcPr/>
                </a:tc>
              </a:tr>
            </a:tbl>
          </a:graphicData>
        </a:graphic>
      </p:graphicFrame>
      <p:sp>
        <p:nvSpPr>
          <p:cNvPr id="4" name="Title 3"/>
          <p:cNvSpPr>
            <a:spLocks noGrp="1"/>
          </p:cNvSpPr>
          <p:nvPr>
            <p:ph type="ctrTitle"/>
          </p:nvPr>
        </p:nvSpPr>
        <p:spPr>
          <a:xfrm>
            <a:off x="167406" y="41242"/>
            <a:ext cx="16284808" cy="567191"/>
          </a:xfrm>
        </p:spPr>
        <p:txBody>
          <a:bodyPr/>
          <a:lstStyle/>
          <a:p>
            <a:r>
              <a:rPr lang="en-GB" dirty="0"/>
              <a:t>Walmart Strategy Map</a:t>
            </a:r>
            <a:endParaRPr lang="en-GB"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Topic 3 – Creating Competitive Advantage</a:t>
            </a:r>
            <a:endParaRPr lang="en-GB"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GB" sz="3200" dirty="0"/>
              <a:t>Positioning A Business</a:t>
            </a:r>
            <a:endParaRPr lang="en-GB" sz="3200" dirty="0"/>
          </a:p>
        </p:txBody>
      </p:sp>
      <p:sp>
        <p:nvSpPr>
          <p:cNvPr id="3" name="Content Placeholder 2"/>
          <p:cNvSpPr>
            <a:spLocks noGrp="1"/>
          </p:cNvSpPr>
          <p:nvPr>
            <p:ph idx="4294967295"/>
          </p:nvPr>
        </p:nvSpPr>
        <p:spPr>
          <a:xfrm>
            <a:off x="524380" y="1965278"/>
            <a:ext cx="7615449" cy="7138111"/>
          </a:xfrm>
        </p:spPr>
        <p:txBody>
          <a:bodyPr>
            <a:noAutofit/>
          </a:bodyPr>
          <a:lstStyle/>
          <a:p>
            <a:r>
              <a:rPr lang="en-GB" sz="2800" dirty="0"/>
              <a:t>Where and How to compete?</a:t>
            </a:r>
            <a:endParaRPr lang="en-GB" sz="2800" dirty="0"/>
          </a:p>
          <a:p>
            <a:r>
              <a:rPr lang="en-GB" sz="2800" dirty="0"/>
              <a:t>Bases of competitive advantage: </a:t>
            </a:r>
            <a:endParaRPr lang="en-GB" sz="2800" dirty="0"/>
          </a:p>
          <a:p>
            <a:pPr lvl="1"/>
            <a:r>
              <a:rPr lang="en-GB" sz="2800" dirty="0"/>
              <a:t>Price, Features, Bundling</a:t>
            </a:r>
            <a:endParaRPr lang="en-GB" sz="2800" dirty="0"/>
          </a:p>
          <a:p>
            <a:pPr lvl="1"/>
            <a:r>
              <a:rPr lang="en-GB" sz="2800" dirty="0"/>
              <a:t>Efficiency</a:t>
            </a:r>
            <a:endParaRPr lang="en-GB" sz="2800" dirty="0"/>
          </a:p>
          <a:p>
            <a:pPr lvl="1"/>
            <a:r>
              <a:rPr lang="en-GB" sz="2800" dirty="0"/>
              <a:t>Quality</a:t>
            </a:r>
            <a:endParaRPr lang="en-GB" sz="2800" dirty="0"/>
          </a:p>
          <a:p>
            <a:pPr lvl="1"/>
            <a:r>
              <a:rPr lang="en-GB" sz="2800" dirty="0"/>
              <a:t>Innovation</a:t>
            </a:r>
            <a:endParaRPr lang="en-GB" sz="2800" dirty="0"/>
          </a:p>
          <a:p>
            <a:pPr lvl="1"/>
            <a:r>
              <a:rPr lang="en-GB" sz="2800" dirty="0"/>
              <a:t>Customer responsiveness</a:t>
            </a:r>
            <a:endParaRPr lang="en-GB" sz="2800" dirty="0"/>
          </a:p>
          <a:p>
            <a:pPr lvl="1"/>
            <a:r>
              <a:rPr lang="en-GB" sz="2800" dirty="0"/>
              <a:t>Availability</a:t>
            </a:r>
            <a:endParaRPr lang="en-GB" sz="2800" dirty="0"/>
          </a:p>
          <a:p>
            <a:pPr lvl="1"/>
            <a:r>
              <a:rPr lang="en-GB" sz="2800" dirty="0"/>
              <a:t>Image and relations</a:t>
            </a:r>
            <a:endParaRPr lang="en-GB" sz="2800" dirty="0"/>
          </a:p>
          <a:p>
            <a:r>
              <a:rPr lang="en-GB" sz="2800" dirty="0"/>
              <a:t>Porter’s three generic competitive advantages: </a:t>
            </a:r>
            <a:endParaRPr lang="en-GB" sz="2800" dirty="0"/>
          </a:p>
          <a:p>
            <a:pPr lvl="1"/>
            <a:r>
              <a:rPr lang="en-GB" sz="2800" dirty="0"/>
              <a:t>operational excellence</a:t>
            </a:r>
            <a:endParaRPr lang="en-GB" sz="2800" dirty="0"/>
          </a:p>
          <a:p>
            <a:pPr lvl="1"/>
            <a:r>
              <a:rPr lang="en-GB" sz="2800" dirty="0"/>
              <a:t>product leadership</a:t>
            </a:r>
            <a:endParaRPr lang="en-GB" sz="2800" dirty="0"/>
          </a:p>
          <a:p>
            <a:pPr lvl="1"/>
            <a:r>
              <a:rPr lang="en-GB" sz="2800" dirty="0"/>
              <a:t>customer intimacy</a:t>
            </a:r>
            <a:endParaRPr lang="en-GB" sz="2800" dirty="0"/>
          </a:p>
        </p:txBody>
      </p:sp>
      <p:grpSp>
        <p:nvGrpSpPr>
          <p:cNvPr id="6" name="Group 5"/>
          <p:cNvGrpSpPr/>
          <p:nvPr/>
        </p:nvGrpSpPr>
        <p:grpSpPr>
          <a:xfrm>
            <a:off x="8529851" y="1965278"/>
            <a:ext cx="9233769" cy="5844697"/>
            <a:chOff x="7548273" y="2964883"/>
            <a:chExt cx="8454786" cy="5331362"/>
          </a:xfrm>
        </p:grpSpPr>
        <p:pic>
          <p:nvPicPr>
            <p:cNvPr id="4" name="Picture 3"/>
            <p:cNvPicPr>
              <a:picLocks noChangeAspect="1"/>
            </p:cNvPicPr>
            <p:nvPr/>
          </p:nvPicPr>
          <p:blipFill>
            <a:blip r:embed="rId1"/>
            <a:stretch>
              <a:fillRect/>
            </a:stretch>
          </p:blipFill>
          <p:spPr>
            <a:xfrm>
              <a:off x="7548273" y="2964883"/>
              <a:ext cx="8454786" cy="5331362"/>
            </a:xfrm>
            <a:prstGeom prst="rect">
              <a:avLst/>
            </a:prstGeom>
          </p:spPr>
        </p:pic>
        <p:sp>
          <p:nvSpPr>
            <p:cNvPr id="5" name="TextBox 4"/>
            <p:cNvSpPr txBox="1"/>
            <p:nvPr/>
          </p:nvSpPr>
          <p:spPr>
            <a:xfrm>
              <a:off x="11414771" y="4667240"/>
              <a:ext cx="1962397" cy="954107"/>
            </a:xfrm>
            <a:prstGeom prst="rect">
              <a:avLst/>
            </a:prstGeom>
            <a:noFill/>
          </p:spPr>
          <p:txBody>
            <a:bodyPr wrap="none" rtlCol="0">
              <a:spAutoFit/>
            </a:bodyPr>
            <a:lstStyle/>
            <a:p>
              <a:r>
                <a:rPr lang="en-GB" sz="2800" b="1" dirty="0"/>
                <a:t>Stuck in </a:t>
              </a:r>
              <a:endParaRPr lang="en-GB" sz="2800" b="1" dirty="0"/>
            </a:p>
            <a:p>
              <a:r>
                <a:rPr lang="en-GB" sz="2800" b="1" dirty="0"/>
                <a:t>the Middle</a:t>
              </a:r>
              <a:endParaRPr lang="en-GB" sz="2800" b="1"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fade">
                                      <p:cBhvr>
                                        <p:cTn id="24" dur="1000"/>
                                        <p:tgtEl>
                                          <p:spTgt spid="3">
                                            <p:txEl>
                                              <p:pRg st="3" end="3"/>
                                            </p:txEl>
                                          </p:spTgt>
                                        </p:tgtEl>
                                      </p:cBhvr>
                                    </p:animEffect>
                                    <p:anim calcmode="lin" valueType="num">
                                      <p:cBhvr>
                                        <p:cTn id="2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fade">
                                      <p:cBhvr>
                                        <p:cTn id="29" dur="1000"/>
                                        <p:tgtEl>
                                          <p:spTgt spid="3">
                                            <p:txEl>
                                              <p:pRg st="4" end="4"/>
                                            </p:txEl>
                                          </p:spTgt>
                                        </p:tgtEl>
                                      </p:cBhvr>
                                    </p:animEffect>
                                    <p:anim calcmode="lin" valueType="num">
                                      <p:cBhvr>
                                        <p:cTn id="30"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3">
                                            <p:txEl>
                                              <p:pRg st="5" end="5"/>
                                            </p:txEl>
                                          </p:spTgt>
                                        </p:tgtEl>
                                        <p:attrNameLst>
                                          <p:attrName>style.visibility</p:attrName>
                                        </p:attrNameLst>
                                      </p:cBhvr>
                                      <p:to>
                                        <p:strVal val="visible"/>
                                      </p:to>
                                    </p:set>
                                    <p:animEffect transition="in" filter="fade">
                                      <p:cBhvr>
                                        <p:cTn id="34" dur="1000"/>
                                        <p:tgtEl>
                                          <p:spTgt spid="3">
                                            <p:txEl>
                                              <p:pRg st="5" end="5"/>
                                            </p:txEl>
                                          </p:spTgt>
                                        </p:tgtEl>
                                      </p:cBhvr>
                                    </p:animEffect>
                                    <p:anim calcmode="lin" valueType="num">
                                      <p:cBhvr>
                                        <p:cTn id="35"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6" dur="1000" fill="hold"/>
                                        <p:tgtEl>
                                          <p:spTgt spid="3">
                                            <p:txEl>
                                              <p:pRg st="5" end="5"/>
                                            </p:txEl>
                                          </p:spTgt>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animEffect transition="in" filter="fade">
                                      <p:cBhvr>
                                        <p:cTn id="39" dur="1000"/>
                                        <p:tgtEl>
                                          <p:spTgt spid="3">
                                            <p:txEl>
                                              <p:pRg st="6" end="6"/>
                                            </p:txEl>
                                          </p:spTgt>
                                        </p:tgtEl>
                                      </p:cBhvr>
                                    </p:animEffect>
                                    <p:anim calcmode="lin" valueType="num">
                                      <p:cBhvr>
                                        <p:cTn id="4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1" dur="1000" fill="hold"/>
                                        <p:tgtEl>
                                          <p:spTgt spid="3">
                                            <p:txEl>
                                              <p:pRg st="6" end="6"/>
                                            </p:txEl>
                                          </p:spTgt>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3">
                                            <p:txEl>
                                              <p:pRg st="7" end="7"/>
                                            </p:txEl>
                                          </p:spTgt>
                                        </p:tgtEl>
                                        <p:attrNameLst>
                                          <p:attrName>style.visibility</p:attrName>
                                        </p:attrNameLst>
                                      </p:cBhvr>
                                      <p:to>
                                        <p:strVal val="visible"/>
                                      </p:to>
                                    </p:set>
                                    <p:animEffect transition="in" filter="fade">
                                      <p:cBhvr>
                                        <p:cTn id="44" dur="1000"/>
                                        <p:tgtEl>
                                          <p:spTgt spid="3">
                                            <p:txEl>
                                              <p:pRg st="7" end="7"/>
                                            </p:txEl>
                                          </p:spTgt>
                                        </p:tgtEl>
                                      </p:cBhvr>
                                    </p:animEffect>
                                    <p:anim calcmode="lin" valueType="num">
                                      <p:cBhvr>
                                        <p:cTn id="45"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6" dur="1000" fill="hold"/>
                                        <p:tgtEl>
                                          <p:spTgt spid="3">
                                            <p:txEl>
                                              <p:pRg st="7" end="7"/>
                                            </p:txEl>
                                          </p:spTgt>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3">
                                            <p:txEl>
                                              <p:pRg st="8" end="8"/>
                                            </p:txEl>
                                          </p:spTgt>
                                        </p:tgtEl>
                                        <p:attrNameLst>
                                          <p:attrName>style.visibility</p:attrName>
                                        </p:attrNameLst>
                                      </p:cBhvr>
                                      <p:to>
                                        <p:strVal val="visible"/>
                                      </p:to>
                                    </p:set>
                                    <p:animEffect transition="in" filter="fade">
                                      <p:cBhvr>
                                        <p:cTn id="49" dur="1000"/>
                                        <p:tgtEl>
                                          <p:spTgt spid="3">
                                            <p:txEl>
                                              <p:pRg st="8" end="8"/>
                                            </p:txEl>
                                          </p:spTgt>
                                        </p:tgtEl>
                                      </p:cBhvr>
                                    </p:animEffect>
                                    <p:anim calcmode="lin" valueType="num">
                                      <p:cBhvr>
                                        <p:cTn id="50"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3">
                                            <p:txEl>
                                              <p:pRg st="9" end="9"/>
                                            </p:txEl>
                                          </p:spTgt>
                                        </p:tgtEl>
                                        <p:attrNameLst>
                                          <p:attrName>style.visibility</p:attrName>
                                        </p:attrNameLst>
                                      </p:cBhvr>
                                      <p:to>
                                        <p:strVal val="visible"/>
                                      </p:to>
                                    </p:set>
                                    <p:animEffect transition="in" filter="fade">
                                      <p:cBhvr>
                                        <p:cTn id="56" dur="1000"/>
                                        <p:tgtEl>
                                          <p:spTgt spid="3">
                                            <p:txEl>
                                              <p:pRg st="9" end="9"/>
                                            </p:txEl>
                                          </p:spTgt>
                                        </p:tgtEl>
                                      </p:cBhvr>
                                    </p:animEffect>
                                    <p:anim calcmode="lin" valueType="num">
                                      <p:cBhvr>
                                        <p:cTn id="57"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9" end="9"/>
                                            </p:txEl>
                                          </p:spTgt>
                                        </p:tgtEl>
                                        <p:attrNameLst>
                                          <p:attrName>ppt_y</p:attrName>
                                        </p:attrNameLst>
                                      </p:cBhvr>
                                      <p:tavLst>
                                        <p:tav tm="0">
                                          <p:val>
                                            <p:strVal val="#ppt_y+.1"/>
                                          </p:val>
                                        </p:tav>
                                        <p:tav tm="100000">
                                          <p:val>
                                            <p:strVal val="#ppt_y"/>
                                          </p:val>
                                        </p:tav>
                                      </p:tavLst>
                                    </p:anim>
                                  </p:childTnLst>
                                </p:cTn>
                              </p:par>
                              <p:par>
                                <p:cTn id="59" presetID="42" presetClass="entr" presetSubtype="0" fill="hold" grpId="0" nodeType="withEffect">
                                  <p:stCondLst>
                                    <p:cond delay="0"/>
                                  </p:stCondLst>
                                  <p:childTnLst>
                                    <p:set>
                                      <p:cBhvr>
                                        <p:cTn id="60" dur="1" fill="hold">
                                          <p:stCondLst>
                                            <p:cond delay="0"/>
                                          </p:stCondLst>
                                        </p:cTn>
                                        <p:tgtEl>
                                          <p:spTgt spid="3">
                                            <p:txEl>
                                              <p:pRg st="10" end="10"/>
                                            </p:txEl>
                                          </p:spTgt>
                                        </p:tgtEl>
                                        <p:attrNameLst>
                                          <p:attrName>style.visibility</p:attrName>
                                        </p:attrNameLst>
                                      </p:cBhvr>
                                      <p:to>
                                        <p:strVal val="visible"/>
                                      </p:to>
                                    </p:set>
                                    <p:animEffect transition="in" filter="fade">
                                      <p:cBhvr>
                                        <p:cTn id="61" dur="1000"/>
                                        <p:tgtEl>
                                          <p:spTgt spid="3">
                                            <p:txEl>
                                              <p:pRg st="10" end="10"/>
                                            </p:txEl>
                                          </p:spTgt>
                                        </p:tgtEl>
                                      </p:cBhvr>
                                    </p:animEffect>
                                    <p:anim calcmode="lin" valueType="num">
                                      <p:cBhvr>
                                        <p:cTn id="62"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63" dur="1000" fill="hold"/>
                                        <p:tgtEl>
                                          <p:spTgt spid="3">
                                            <p:txEl>
                                              <p:pRg st="10" end="10"/>
                                            </p:txEl>
                                          </p:spTgt>
                                        </p:tgtEl>
                                        <p:attrNameLst>
                                          <p:attrName>ppt_y</p:attrName>
                                        </p:attrNameLst>
                                      </p:cBhvr>
                                      <p:tavLst>
                                        <p:tav tm="0">
                                          <p:val>
                                            <p:strVal val="#ppt_y+.1"/>
                                          </p:val>
                                        </p:tav>
                                        <p:tav tm="100000">
                                          <p:val>
                                            <p:strVal val="#ppt_y"/>
                                          </p:val>
                                        </p:tav>
                                      </p:tavLst>
                                    </p:anim>
                                  </p:childTnLst>
                                </p:cTn>
                              </p:par>
                              <p:par>
                                <p:cTn id="64" presetID="42" presetClass="entr" presetSubtype="0" fill="hold" grpId="0" nodeType="withEffect">
                                  <p:stCondLst>
                                    <p:cond delay="0"/>
                                  </p:stCondLst>
                                  <p:childTnLst>
                                    <p:set>
                                      <p:cBhvr>
                                        <p:cTn id="65" dur="1" fill="hold">
                                          <p:stCondLst>
                                            <p:cond delay="0"/>
                                          </p:stCondLst>
                                        </p:cTn>
                                        <p:tgtEl>
                                          <p:spTgt spid="3">
                                            <p:txEl>
                                              <p:pRg st="11" end="11"/>
                                            </p:txEl>
                                          </p:spTgt>
                                        </p:tgtEl>
                                        <p:attrNameLst>
                                          <p:attrName>style.visibility</p:attrName>
                                        </p:attrNameLst>
                                      </p:cBhvr>
                                      <p:to>
                                        <p:strVal val="visible"/>
                                      </p:to>
                                    </p:set>
                                    <p:animEffect transition="in" filter="fade">
                                      <p:cBhvr>
                                        <p:cTn id="66" dur="1000"/>
                                        <p:tgtEl>
                                          <p:spTgt spid="3">
                                            <p:txEl>
                                              <p:pRg st="11" end="11"/>
                                            </p:txEl>
                                          </p:spTgt>
                                        </p:tgtEl>
                                      </p:cBhvr>
                                    </p:animEffect>
                                    <p:anim calcmode="lin" valueType="num">
                                      <p:cBhvr>
                                        <p:cTn id="67"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68" dur="1000" fill="hold"/>
                                        <p:tgtEl>
                                          <p:spTgt spid="3">
                                            <p:txEl>
                                              <p:pRg st="11" end="11"/>
                                            </p:txEl>
                                          </p:spTgt>
                                        </p:tgtEl>
                                        <p:attrNameLst>
                                          <p:attrName>ppt_y</p:attrName>
                                        </p:attrNameLst>
                                      </p:cBhvr>
                                      <p:tavLst>
                                        <p:tav tm="0">
                                          <p:val>
                                            <p:strVal val="#ppt_y+.1"/>
                                          </p:val>
                                        </p:tav>
                                        <p:tav tm="100000">
                                          <p:val>
                                            <p:strVal val="#ppt_y"/>
                                          </p:val>
                                        </p:tav>
                                      </p:tavLst>
                                    </p:anim>
                                  </p:childTnLst>
                                </p:cTn>
                              </p:par>
                              <p:par>
                                <p:cTn id="69" presetID="42" presetClass="entr" presetSubtype="0" fill="hold" grpId="0" nodeType="withEffect">
                                  <p:stCondLst>
                                    <p:cond delay="0"/>
                                  </p:stCondLst>
                                  <p:childTnLst>
                                    <p:set>
                                      <p:cBhvr>
                                        <p:cTn id="70" dur="1" fill="hold">
                                          <p:stCondLst>
                                            <p:cond delay="0"/>
                                          </p:stCondLst>
                                        </p:cTn>
                                        <p:tgtEl>
                                          <p:spTgt spid="3">
                                            <p:txEl>
                                              <p:pRg st="12" end="12"/>
                                            </p:txEl>
                                          </p:spTgt>
                                        </p:tgtEl>
                                        <p:attrNameLst>
                                          <p:attrName>style.visibility</p:attrName>
                                        </p:attrNameLst>
                                      </p:cBhvr>
                                      <p:to>
                                        <p:strVal val="visible"/>
                                      </p:to>
                                    </p:set>
                                    <p:animEffect transition="in" filter="fade">
                                      <p:cBhvr>
                                        <p:cTn id="71" dur="1000"/>
                                        <p:tgtEl>
                                          <p:spTgt spid="3">
                                            <p:txEl>
                                              <p:pRg st="12" end="12"/>
                                            </p:txEl>
                                          </p:spTgt>
                                        </p:tgtEl>
                                      </p:cBhvr>
                                    </p:animEffect>
                                    <p:anim calcmode="lin" valueType="num">
                                      <p:cBhvr>
                                        <p:cTn id="72" dur="1000" fill="hold"/>
                                        <p:tgtEl>
                                          <p:spTgt spid="3">
                                            <p:txEl>
                                              <p:pRg st="12" end="12"/>
                                            </p:txEl>
                                          </p:spTgt>
                                        </p:tgtEl>
                                        <p:attrNameLst>
                                          <p:attrName>ppt_x</p:attrName>
                                        </p:attrNameLst>
                                      </p:cBhvr>
                                      <p:tavLst>
                                        <p:tav tm="0">
                                          <p:val>
                                            <p:strVal val="#ppt_x"/>
                                          </p:val>
                                        </p:tav>
                                        <p:tav tm="100000">
                                          <p:val>
                                            <p:strVal val="#ppt_x"/>
                                          </p:val>
                                        </p:tav>
                                      </p:tavLst>
                                    </p:anim>
                                    <p:anim calcmode="lin" valueType="num">
                                      <p:cBhvr>
                                        <p:cTn id="73" dur="1000" fill="hold"/>
                                        <p:tgtEl>
                                          <p:spTgt spid="3">
                                            <p:txEl>
                                              <p:pRg st="12" end="1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Sources of Competitive Advantage </a:t>
            </a:r>
            <a:endParaRPr lang="en-US" dirty="0"/>
          </a:p>
        </p:txBody>
      </p:sp>
      <p:pic>
        <p:nvPicPr>
          <p:cNvPr id="4" name="Content Placeholder 3"/>
          <p:cNvPicPr>
            <a:picLocks noGrp="1" noChangeAspect="1"/>
          </p:cNvPicPr>
          <p:nvPr>
            <p:ph idx="4294967295"/>
          </p:nvPr>
        </p:nvPicPr>
        <p:blipFill rotWithShape="1">
          <a:blip r:embed="rId1">
            <a:extLst>
              <a:ext uri="{28A0092B-C50C-407E-A947-70E740481C1C}">
                <a14:useLocalDpi xmlns:a14="http://schemas.microsoft.com/office/drawing/2010/main" val="0"/>
              </a:ext>
            </a:extLst>
          </a:blip>
          <a:srcRect r="2525"/>
          <a:stretch>
            <a:fillRect/>
          </a:stretch>
        </p:blipFill>
        <p:spPr>
          <a:xfrm>
            <a:off x="3874414" y="1807434"/>
            <a:ext cx="12356186" cy="8006168"/>
          </a:xfrm>
        </p:spPr>
      </p:pic>
      <p:sp>
        <p:nvSpPr>
          <p:cNvPr id="5" name="TextBox 4"/>
          <p:cNvSpPr txBox="1"/>
          <p:nvPr/>
        </p:nvSpPr>
        <p:spPr>
          <a:xfrm>
            <a:off x="869428" y="9225766"/>
            <a:ext cx="1319848" cy="323165"/>
          </a:xfrm>
          <a:prstGeom prst="rect">
            <a:avLst/>
          </a:prstGeom>
          <a:noFill/>
        </p:spPr>
        <p:txBody>
          <a:bodyPr wrap="none" rtlCol="0">
            <a:spAutoFit/>
          </a:bodyPr>
          <a:lstStyle/>
          <a:p>
            <a:r>
              <a:rPr lang="en-GB" sz="1500" b="1" dirty="0"/>
              <a:t>Hill et al, 2015</a:t>
            </a:r>
            <a:endParaRPr lang="en-GB" sz="1500" b="1"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r>
              <a:rPr lang="en-GB" dirty="0"/>
              <a:t>Module Overview</a:t>
            </a:r>
            <a:endParaRPr lang="en-GB" dirty="0"/>
          </a:p>
        </p:txBody>
      </p:sp>
      <p:grpSp>
        <p:nvGrpSpPr>
          <p:cNvPr id="3" name="Group 2"/>
          <p:cNvGrpSpPr/>
          <p:nvPr/>
        </p:nvGrpSpPr>
        <p:grpSpPr>
          <a:xfrm>
            <a:off x="3804557" y="660971"/>
            <a:ext cx="13904357" cy="9304565"/>
            <a:chOff x="-153909" y="1324572"/>
            <a:chExt cx="8537418" cy="5024593"/>
          </a:xfrm>
        </p:grpSpPr>
        <p:graphicFrame>
          <p:nvGraphicFramePr>
            <p:cNvPr id="8" name="Diagram 7"/>
            <p:cNvGraphicFramePr/>
            <p:nvPr/>
          </p:nvGraphicFramePr>
          <p:xfrm>
            <a:off x="-153909" y="1324572"/>
            <a:ext cx="8537418" cy="4351951"/>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
          <p:nvSpPr>
            <p:cNvPr id="2" name="Arrow: Right 1"/>
            <p:cNvSpPr/>
            <p:nvPr/>
          </p:nvSpPr>
          <p:spPr>
            <a:xfrm>
              <a:off x="217282" y="5355579"/>
              <a:ext cx="6917647" cy="993586"/>
            </a:xfrm>
            <a:prstGeom prst="rightArrow">
              <a:avLst/>
            </a:prstGeom>
            <a:solidFill>
              <a:schemeClr val="accent5">
                <a:lumMod val="25000"/>
                <a:lumOff val="75000"/>
                <a:alpha val="66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81" tIns="68591" rIns="137181" bIns="68591" numCol="1" spcCol="0" rtlCol="0" fromWordArt="0" anchor="ctr" anchorCtr="0" forceAA="0" compatLnSpc="1">
              <a:noAutofit/>
            </a:bodyPr>
            <a:lstStyle/>
            <a:p>
              <a:pPr algn="ctr"/>
              <a:r>
                <a:rPr lang="en-GB" sz="3600" dirty="0">
                  <a:ln w="0"/>
                  <a:solidFill>
                    <a:schemeClr val="tx1"/>
                  </a:solidFill>
                  <a:effectLst>
                    <a:outerShdw blurRad="38100" dist="19050" dir="2700000" algn="tl" rotWithShape="0">
                      <a:schemeClr val="dk1">
                        <a:alpha val="40000"/>
                      </a:schemeClr>
                    </a:outerShdw>
                  </a:effectLst>
                </a:rPr>
                <a:t>Business Simulation – </a:t>
              </a:r>
              <a:r>
                <a:rPr lang="en-GB" sz="3600" dirty="0" err="1">
                  <a:ln w="0"/>
                  <a:solidFill>
                    <a:schemeClr val="tx1"/>
                  </a:solidFill>
                  <a:effectLst>
                    <a:outerShdw blurRad="38100" dist="19050" dir="2700000" algn="tl" rotWithShape="0">
                      <a:schemeClr val="dk1">
                        <a:alpha val="40000"/>
                      </a:schemeClr>
                    </a:outerShdw>
                  </a:effectLst>
                </a:rPr>
                <a:t>Cesim</a:t>
              </a:r>
              <a:r>
                <a:rPr lang="en-GB" sz="3600" dirty="0">
                  <a:ln w="0"/>
                  <a:solidFill>
                    <a:schemeClr val="tx1"/>
                  </a:solidFill>
                  <a:effectLst>
                    <a:outerShdw blurRad="38100" dist="19050" dir="2700000" algn="tl" rotWithShape="0">
                      <a:schemeClr val="dk1">
                        <a:alpha val="40000"/>
                      </a:schemeClr>
                    </a:outerShdw>
                  </a:effectLst>
                </a:rPr>
                <a:t> Global Challenge</a:t>
              </a:r>
              <a:endParaRPr lang="en-GB" sz="3600" dirty="0">
                <a:ln w="0"/>
                <a:solidFill>
                  <a:schemeClr val="tx1"/>
                </a:solidFill>
                <a:effectLst>
                  <a:outerShdw blurRad="38100" dist="19050" dir="2700000" algn="tl" rotWithShape="0">
                    <a:schemeClr val="dk1">
                      <a:alpha val="40000"/>
                    </a:schemeClr>
                  </a:outerShdw>
                </a:effectLst>
              </a:endParaRPr>
            </a:p>
          </p:txBody>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Efficiency and Economies of scale</a:t>
            </a:r>
            <a:endParaRPr lang="en-US" dirty="0"/>
          </a:p>
        </p:txBody>
      </p:sp>
      <p:sp>
        <p:nvSpPr>
          <p:cNvPr id="3" name="Content Placeholder 2"/>
          <p:cNvSpPr>
            <a:spLocks noGrp="1"/>
          </p:cNvSpPr>
          <p:nvPr>
            <p:ph type="subTitle" idx="4294967295"/>
          </p:nvPr>
        </p:nvSpPr>
        <p:spPr>
          <a:xfrm>
            <a:off x="775759" y="1888331"/>
            <a:ext cx="16309975" cy="6511925"/>
          </a:xfrm>
        </p:spPr>
        <p:txBody>
          <a:bodyPr>
            <a:noAutofit/>
          </a:bodyPr>
          <a:lstStyle/>
          <a:p>
            <a:r>
              <a:rPr lang="en-US" sz="3200" b="1" dirty="0"/>
              <a:t>Efficiency </a:t>
            </a:r>
            <a:r>
              <a:rPr lang="en-US" sz="3200" dirty="0"/>
              <a:t>- Measured by the quantity of inputs that it takes to produce a given output</a:t>
            </a:r>
            <a:endParaRPr lang="en-US" sz="3200" dirty="0"/>
          </a:p>
          <a:p>
            <a:r>
              <a:rPr lang="en-US" sz="3200" b="1" dirty="0"/>
              <a:t>Economies of scale</a:t>
            </a:r>
            <a:r>
              <a:rPr lang="en-US" sz="3200" dirty="0"/>
              <a:t>: Reductions in unit costs attributed to a larger output</a:t>
            </a:r>
            <a:endParaRPr lang="en-US" sz="3200" dirty="0"/>
          </a:p>
          <a:p>
            <a:pPr lvl="1"/>
            <a:r>
              <a:rPr lang="en-US" sz="3200" dirty="0"/>
              <a:t>Ability to spread </a:t>
            </a:r>
            <a:r>
              <a:rPr lang="en-US" sz="3200" b="1" dirty="0"/>
              <a:t>fixed costs </a:t>
            </a:r>
            <a:r>
              <a:rPr lang="en-US" sz="3200" dirty="0"/>
              <a:t>over a large production volume and produce in large volumes </a:t>
            </a:r>
            <a:endParaRPr lang="en-US" sz="3200" dirty="0"/>
          </a:p>
          <a:p>
            <a:pPr lvl="1"/>
            <a:r>
              <a:rPr lang="en-US" sz="3200" dirty="0"/>
              <a:t>To achieve greater division of labor and specialization</a:t>
            </a:r>
            <a:endParaRPr lang="en-US" sz="3200" dirty="0"/>
          </a:p>
          <a:p>
            <a:r>
              <a:rPr lang="en-US" sz="3200" b="1" dirty="0"/>
              <a:t>Diseconomies of scale</a:t>
            </a:r>
            <a:r>
              <a:rPr lang="en-US" sz="3200" dirty="0"/>
              <a:t>: Unit cost increases associated with a large scale of output</a:t>
            </a:r>
            <a:endParaRPr lang="en-US" sz="3200" dirty="0"/>
          </a:p>
        </p:txBody>
      </p:sp>
      <p:sp>
        <p:nvSpPr>
          <p:cNvPr id="4" name="Slide Number Placeholder 3"/>
          <p:cNvSpPr>
            <a:spLocks noGrp="1"/>
          </p:cNvSpPr>
          <p:nvPr>
            <p:ph type="sldNum" sz="quarter" idx="4294967295"/>
          </p:nvPr>
        </p:nvSpPr>
        <p:spPr>
          <a:xfrm>
            <a:off x="0" y="9731375"/>
            <a:ext cx="495300" cy="547688"/>
          </a:xfrm>
          <a:prstGeom prst="rect">
            <a:avLst/>
          </a:prstGeom>
        </p:spPr>
        <p:txBody>
          <a:bodyPr vert="horz" lIns="96466" tIns="68583" rIns="96466" bIns="68583" rtlCol="0" anchor="ctr"/>
          <a:lstStyle>
            <a:defPPr>
              <a:defRPr lang="en-US"/>
            </a:defPPr>
            <a:lvl1pPr marL="0" algn="l" defTabSz="1371600" rtl="0" eaLnBrk="1" latinLnBrk="0" hangingPunct="1">
              <a:defRPr sz="1200" b="1"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835" algn="l" defTabSz="1371600" rtl="0" eaLnBrk="1" latinLnBrk="0" hangingPunct="1">
              <a:defRPr sz="2700" kern="1200">
                <a:solidFill>
                  <a:schemeClr val="tx1"/>
                </a:solidFill>
                <a:latin typeface="+mn-lt"/>
                <a:ea typeface="+mn-ea"/>
                <a:cs typeface="+mn-cs"/>
              </a:defRPr>
            </a:lvl5pPr>
            <a:lvl6pPr marL="3429635" algn="l" defTabSz="1371600" rtl="0" eaLnBrk="1" latinLnBrk="0" hangingPunct="1">
              <a:defRPr sz="2700" kern="1200">
                <a:solidFill>
                  <a:schemeClr val="tx1"/>
                </a:solidFill>
                <a:latin typeface="+mn-lt"/>
                <a:ea typeface="+mn-ea"/>
                <a:cs typeface="+mn-cs"/>
              </a:defRPr>
            </a:lvl6pPr>
            <a:lvl7pPr marL="4115435" algn="l" defTabSz="1371600" rtl="0" eaLnBrk="1" latinLnBrk="0" hangingPunct="1">
              <a:defRPr sz="2700" kern="1200">
                <a:solidFill>
                  <a:schemeClr val="tx1"/>
                </a:solidFill>
                <a:latin typeface="+mn-lt"/>
                <a:ea typeface="+mn-ea"/>
                <a:cs typeface="+mn-cs"/>
              </a:defRPr>
            </a:lvl7pPr>
            <a:lvl8pPr marL="4801235" algn="l" defTabSz="1371600" rtl="0" eaLnBrk="1" latinLnBrk="0" hangingPunct="1">
              <a:defRPr sz="2700" kern="1200">
                <a:solidFill>
                  <a:schemeClr val="tx1"/>
                </a:solidFill>
                <a:latin typeface="+mn-lt"/>
                <a:ea typeface="+mn-ea"/>
                <a:cs typeface="+mn-cs"/>
              </a:defRPr>
            </a:lvl8pPr>
            <a:lvl9pPr marL="5487035" algn="l" defTabSz="1371600" rtl="0" eaLnBrk="1" latinLnBrk="0" hangingPunct="1">
              <a:defRPr sz="2700" kern="1200">
                <a:solidFill>
                  <a:schemeClr val="tx1"/>
                </a:solidFill>
                <a:latin typeface="+mn-lt"/>
                <a:ea typeface="+mn-ea"/>
                <a:cs typeface="+mn-cs"/>
              </a:defRPr>
            </a:lvl9pPr>
          </a:lstStyle>
          <a:p>
            <a:fld id="{2E2937AF-005D-46E8-9CFE-6D1A0E950D4E}" type="slidenum">
              <a:rPr lang="en-GB" smtClean="0"/>
            </a:fld>
            <a:endParaRPr lang="en-US" dirty="0"/>
          </a:p>
        </p:txBody>
      </p:sp>
      <p:pic>
        <p:nvPicPr>
          <p:cNvPr id="5" name="Content Placeholder 3"/>
          <p:cNvPicPr>
            <a:picLocks noChangeAspect="1"/>
          </p:cNvPicPr>
          <p:nvPr/>
        </p:nvPicPr>
        <p:blipFill rotWithShape="1">
          <a:blip r:embed="rId1">
            <a:extLst>
              <a:ext uri="{28A0092B-C50C-407E-A947-70E740481C1C}">
                <a14:useLocalDpi xmlns:a14="http://schemas.microsoft.com/office/drawing/2010/main" val="0"/>
              </a:ext>
            </a:extLst>
          </a:blip>
          <a:srcRect r="2318"/>
          <a:stretch>
            <a:fillRect/>
          </a:stretch>
        </p:blipFill>
        <p:spPr>
          <a:xfrm>
            <a:off x="4959099" y="5382280"/>
            <a:ext cx="7459871" cy="447292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000"/>
                                        <p:tgtEl>
                                          <p:spTgt spid="5"/>
                                        </p:tgtEl>
                                      </p:cBhvr>
                                    </p:animEffect>
                                    <p:anim calcmode="lin" valueType="num">
                                      <p:cBhvr>
                                        <p:cTn id="28" dur="1000" fill="hold"/>
                                        <p:tgtEl>
                                          <p:spTgt spid="5"/>
                                        </p:tgtEl>
                                        <p:attrNameLst>
                                          <p:attrName>ppt_x</p:attrName>
                                        </p:attrNameLst>
                                      </p:cBhvr>
                                      <p:tavLst>
                                        <p:tav tm="0">
                                          <p:val>
                                            <p:strVal val="#ppt_x"/>
                                          </p:val>
                                        </p:tav>
                                        <p:tav tm="100000">
                                          <p:val>
                                            <p:strVal val="#ppt_x"/>
                                          </p:val>
                                        </p:tav>
                                      </p:tavLst>
                                    </p:anim>
                                    <p:anim calcmode="lin" valueType="num">
                                      <p:cBhvr>
                                        <p:cTn id="2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Learning Effects</a:t>
            </a:r>
            <a:endParaRPr lang="en-US" dirty="0"/>
          </a:p>
        </p:txBody>
      </p:sp>
      <p:sp>
        <p:nvSpPr>
          <p:cNvPr id="3" name="Content Placeholder 2"/>
          <p:cNvSpPr>
            <a:spLocks noGrp="1"/>
          </p:cNvSpPr>
          <p:nvPr>
            <p:ph type="subTitle" idx="1"/>
          </p:nvPr>
        </p:nvSpPr>
        <p:spPr>
          <a:xfrm>
            <a:off x="763584" y="1887686"/>
            <a:ext cx="16310250" cy="6513216"/>
          </a:xfrm>
        </p:spPr>
        <p:txBody>
          <a:bodyPr>
            <a:normAutofit/>
          </a:bodyPr>
          <a:lstStyle/>
          <a:p>
            <a:pPr marL="457200" indent="-457200">
              <a:buFont typeface="Arial" panose="020B0604020202020204" pitchFamily="34" charset="0"/>
              <a:buChar char="•"/>
            </a:pPr>
            <a:r>
              <a:rPr lang="en-US" sz="3200" dirty="0"/>
              <a:t>Cost savings that come from learning by doing</a:t>
            </a:r>
            <a:endParaRPr lang="en-US" sz="3200" dirty="0"/>
          </a:p>
          <a:p>
            <a:pPr marL="457200" indent="-457200">
              <a:buFont typeface="Arial" panose="020B0604020202020204" pitchFamily="34" charset="0"/>
              <a:buChar char="•"/>
            </a:pPr>
            <a:r>
              <a:rPr lang="en-US" altLang="en-US" sz="3200" dirty="0">
                <a:solidFill>
                  <a:srgbClr val="000000"/>
                </a:solidFill>
              </a:rPr>
              <a:t>More significant when </a:t>
            </a:r>
            <a:r>
              <a:rPr lang="en-US" altLang="en-US" sz="3200" b="1" i="1" dirty="0">
                <a:solidFill>
                  <a:srgbClr val="000000"/>
                </a:solidFill>
              </a:rPr>
              <a:t>a technologically complex task is repeated, as there is more to learn</a:t>
            </a:r>
            <a:endParaRPr lang="en-US" altLang="en-US" sz="3200" b="1" i="1" dirty="0">
              <a:solidFill>
                <a:srgbClr val="000000"/>
              </a:solidFill>
            </a:endParaRPr>
          </a:p>
          <a:p>
            <a:pPr marL="457200" indent="-457200">
              <a:buFont typeface="Arial" panose="020B0604020202020204" pitchFamily="34" charset="0"/>
              <a:buChar char="•"/>
            </a:pPr>
            <a:r>
              <a:rPr lang="en-US" sz="3200" dirty="0">
                <a:solidFill>
                  <a:srgbClr val="000000"/>
                </a:solidFill>
              </a:rPr>
              <a:t>Diminish in importance after a period of time</a:t>
            </a:r>
            <a:endParaRPr lang="en-US" sz="3200" dirty="0">
              <a:solidFill>
                <a:srgbClr val="000000"/>
              </a:solidFill>
            </a:endParaRPr>
          </a:p>
          <a:p>
            <a:pPr marL="457200" indent="-457200">
              <a:buFont typeface="Arial" panose="020B0604020202020204" pitchFamily="34" charset="0"/>
              <a:buChar char="•"/>
            </a:pPr>
            <a:r>
              <a:rPr lang="en-US" sz="3200" dirty="0">
                <a:solidFill>
                  <a:srgbClr val="000000"/>
                </a:solidFill>
              </a:rPr>
              <a:t>Triggered by changes in a company’s production system</a:t>
            </a:r>
            <a:endParaRPr lang="en-US" sz="3200" dirty="0"/>
          </a:p>
        </p:txBody>
      </p:sp>
      <p:pic>
        <p:nvPicPr>
          <p:cNvPr id="4" name="Picture 3"/>
          <p:cNvPicPr>
            <a:picLocks noChangeAspect="1"/>
          </p:cNvPicPr>
          <p:nvPr/>
        </p:nvPicPr>
        <p:blipFill rotWithShape="1">
          <a:blip r:embed="rId1"/>
          <a:srcRect r="3094"/>
          <a:stretch>
            <a:fillRect/>
          </a:stretch>
        </p:blipFill>
        <p:spPr>
          <a:xfrm>
            <a:off x="1029600" y="4567716"/>
            <a:ext cx="8421141" cy="5181164"/>
          </a:xfrm>
          <a:prstGeom prst="rect">
            <a:avLst/>
          </a:prstGeom>
        </p:spPr>
      </p:pic>
      <p:sp>
        <p:nvSpPr>
          <p:cNvPr id="5" name="TextBox 4"/>
          <p:cNvSpPr txBox="1"/>
          <p:nvPr/>
        </p:nvSpPr>
        <p:spPr>
          <a:xfrm>
            <a:off x="9716757" y="5666282"/>
            <a:ext cx="8421141" cy="2556149"/>
          </a:xfrm>
          <a:prstGeom prst="rect">
            <a:avLst/>
          </a:prstGeom>
          <a:noFill/>
        </p:spPr>
        <p:txBody>
          <a:bodyPr wrap="square" rtlCol="0">
            <a:spAutoFit/>
          </a:bodyPr>
          <a:lstStyle/>
          <a:p>
            <a:pPr algn="ctr"/>
            <a:r>
              <a:rPr lang="en-GB" b="1" dirty="0"/>
              <a:t>Simulation</a:t>
            </a:r>
            <a:endParaRPr lang="en-GB" b="1" dirty="0"/>
          </a:p>
          <a:p>
            <a:pPr marL="457200" indent="-457200">
              <a:buFont typeface="Arial" panose="020B0604020202020204" pitchFamily="34" charset="0"/>
              <a:buChar char="•"/>
            </a:pPr>
            <a:r>
              <a:rPr lang="en-GB" dirty="0"/>
              <a:t>Developing and launching new products or features</a:t>
            </a:r>
            <a:endParaRPr lang="en-GB" dirty="0"/>
          </a:p>
          <a:p>
            <a:pPr marL="457200" indent="-457200">
              <a:buFont typeface="Arial" panose="020B0604020202020204" pitchFamily="34" charset="0"/>
              <a:buChar char="•"/>
            </a:pPr>
            <a:r>
              <a:rPr lang="en-GB" dirty="0"/>
              <a:t>Manufacturing a new phone</a:t>
            </a:r>
            <a:endParaRPr lang="en-GB" dirty="0"/>
          </a:p>
          <a:p>
            <a:pPr marL="457200" indent="-457200">
              <a:buFont typeface="Arial" panose="020B0604020202020204" pitchFamily="34" charset="0"/>
              <a:buChar char="•"/>
            </a:pPr>
            <a:r>
              <a:rPr lang="en-GB" dirty="0"/>
              <a:t>Commissioning new plants</a:t>
            </a:r>
            <a:endParaRPr lang="en-GB"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fade">
                                      <p:cBhvr>
                                        <p:cTn id="35" dur="1000"/>
                                        <p:tgtEl>
                                          <p:spTgt spid="4"/>
                                        </p:tgtEl>
                                      </p:cBhvr>
                                    </p:animEffect>
                                    <p:anim calcmode="lin" valueType="num">
                                      <p:cBhvr>
                                        <p:cTn id="36" dur="1000" fill="hold"/>
                                        <p:tgtEl>
                                          <p:spTgt spid="4"/>
                                        </p:tgtEl>
                                        <p:attrNameLst>
                                          <p:attrName>ppt_x</p:attrName>
                                        </p:attrNameLst>
                                      </p:cBhvr>
                                      <p:tavLst>
                                        <p:tav tm="0">
                                          <p:val>
                                            <p:strVal val="#ppt_x"/>
                                          </p:val>
                                        </p:tav>
                                        <p:tav tm="100000">
                                          <p:val>
                                            <p:strVal val="#ppt_x"/>
                                          </p:val>
                                        </p:tav>
                                      </p:tavLst>
                                    </p:anim>
                                    <p:anim calcmode="lin" valueType="num">
                                      <p:cBhvr>
                                        <p:cTn id="3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fade">
                                      <p:cBhvr>
                                        <p:cTn id="42" dur="1000"/>
                                        <p:tgtEl>
                                          <p:spTgt spid="5"/>
                                        </p:tgtEl>
                                      </p:cBhvr>
                                    </p:animEffect>
                                    <p:anim calcmode="lin" valueType="num">
                                      <p:cBhvr>
                                        <p:cTn id="43" dur="1000" fill="hold"/>
                                        <p:tgtEl>
                                          <p:spTgt spid="5"/>
                                        </p:tgtEl>
                                        <p:attrNameLst>
                                          <p:attrName>ppt_x</p:attrName>
                                        </p:attrNameLst>
                                      </p:cBhvr>
                                      <p:tavLst>
                                        <p:tav tm="0">
                                          <p:val>
                                            <p:strVal val="#ppt_x"/>
                                          </p:val>
                                        </p:tav>
                                        <p:tav tm="100000">
                                          <p:val>
                                            <p:strVal val="#ppt_x"/>
                                          </p:val>
                                        </p:tav>
                                      </p:tavLst>
                                    </p:anim>
                                    <p:anim calcmode="lin" valueType="num">
                                      <p:cBhvr>
                                        <p:cTn id="4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Experience Curve</a:t>
            </a:r>
            <a:endParaRPr lang="en-US" dirty="0"/>
          </a:p>
        </p:txBody>
      </p:sp>
      <p:sp>
        <p:nvSpPr>
          <p:cNvPr id="3" name="Content Placeholder 2"/>
          <p:cNvSpPr>
            <a:spLocks noGrp="1"/>
          </p:cNvSpPr>
          <p:nvPr>
            <p:ph type="subTitle" idx="4294967295"/>
          </p:nvPr>
        </p:nvSpPr>
        <p:spPr>
          <a:xfrm>
            <a:off x="1029875" y="1888331"/>
            <a:ext cx="16309975" cy="6511925"/>
          </a:xfrm>
        </p:spPr>
        <p:txBody>
          <a:bodyPr>
            <a:normAutofit/>
          </a:bodyPr>
          <a:lstStyle/>
          <a:p>
            <a:r>
              <a:rPr lang="en-US" sz="3200" dirty="0"/>
              <a:t>Systematic lowering of the cost structure, and consequent unit cost reductions - occur over the life of a product</a:t>
            </a:r>
            <a:endParaRPr lang="en-US" sz="3200" dirty="0"/>
          </a:p>
          <a:p>
            <a:r>
              <a:rPr lang="en-US" sz="3200" dirty="0"/>
              <a:t>A product’s per-unit production costs decline each time its accumulated output doubles - accumulated output - Total output of a product since its introduction</a:t>
            </a:r>
            <a:endParaRPr lang="en-US" sz="3200" dirty="0"/>
          </a:p>
          <a:p>
            <a:r>
              <a:rPr lang="en-US" sz="3200" dirty="0"/>
              <a:t>Useful in industries that </a:t>
            </a:r>
            <a:r>
              <a:rPr lang="en-US" sz="3200" b="1" i="1" dirty="0"/>
              <a:t>mass-produce a </a:t>
            </a:r>
            <a:r>
              <a:rPr lang="en-US" sz="3200" b="1" i="1" dirty="0" err="1"/>
              <a:t>standardised</a:t>
            </a:r>
            <a:r>
              <a:rPr lang="en-US" sz="3200" b="1" i="1" dirty="0"/>
              <a:t> output</a:t>
            </a:r>
            <a:endParaRPr lang="en-US" sz="3200" b="1" i="1" dirty="0"/>
          </a:p>
        </p:txBody>
      </p:sp>
      <p:pic>
        <p:nvPicPr>
          <p:cNvPr id="4" name="Content Placeholder 3"/>
          <p:cNvPicPr>
            <a:picLocks noChangeAspect="1"/>
          </p:cNvPicPr>
          <p:nvPr/>
        </p:nvPicPr>
        <p:blipFill rotWithShape="1">
          <a:blip r:embed="rId1">
            <a:extLst>
              <a:ext uri="{28A0092B-C50C-407E-A947-70E740481C1C}">
                <a14:useLocalDpi xmlns:a14="http://schemas.microsoft.com/office/drawing/2010/main" val="0"/>
              </a:ext>
            </a:extLst>
          </a:blip>
          <a:srcRect r="3118"/>
          <a:stretch>
            <a:fillRect/>
          </a:stretch>
        </p:blipFill>
        <p:spPr>
          <a:xfrm>
            <a:off x="4535297" y="4606722"/>
            <a:ext cx="7309490" cy="5316767"/>
          </a:xfrm>
          <a:prstGeom prst="rect">
            <a:avLst/>
          </a:prstGeom>
        </p:spPr>
      </p:pic>
      <p:sp>
        <p:nvSpPr>
          <p:cNvPr id="5" name="TextBox 4"/>
          <p:cNvSpPr txBox="1"/>
          <p:nvPr/>
        </p:nvSpPr>
        <p:spPr>
          <a:xfrm>
            <a:off x="2828983" y="9600324"/>
            <a:ext cx="1319848" cy="323165"/>
          </a:xfrm>
          <a:prstGeom prst="rect">
            <a:avLst/>
          </a:prstGeom>
          <a:noFill/>
        </p:spPr>
        <p:txBody>
          <a:bodyPr wrap="none" rtlCol="0">
            <a:spAutoFit/>
          </a:bodyPr>
          <a:lstStyle/>
          <a:p>
            <a:r>
              <a:rPr lang="en-GB" sz="1500" b="1" dirty="0"/>
              <a:t>Hill et al, 2015</a:t>
            </a:r>
            <a:endParaRPr lang="en-GB" sz="15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r>
              <a:rPr lang="en-GB" sz="4000" dirty="0"/>
              <a:t>Two Perspectives On Shaping The Business Model</a:t>
            </a:r>
            <a:endParaRPr lang="en-GB" sz="4000" dirty="0"/>
          </a:p>
        </p:txBody>
      </p:sp>
      <p:sp>
        <p:nvSpPr>
          <p:cNvPr id="3" name="Content Placeholder 2"/>
          <p:cNvSpPr>
            <a:spLocks noGrp="1"/>
          </p:cNvSpPr>
          <p:nvPr>
            <p:ph type="subTitle" idx="1"/>
          </p:nvPr>
        </p:nvSpPr>
        <p:spPr/>
        <p:txBody>
          <a:bodyPr>
            <a:normAutofit/>
          </a:bodyPr>
          <a:lstStyle/>
          <a:p>
            <a:pPr algn="ctr">
              <a:buNone/>
            </a:pPr>
            <a:endParaRPr lang="en-GB" sz="3900" dirty="0"/>
          </a:p>
          <a:p>
            <a:pPr algn="ctr">
              <a:buNone/>
            </a:pPr>
            <a:endParaRPr lang="en-GB" sz="3900" dirty="0"/>
          </a:p>
        </p:txBody>
      </p:sp>
      <p:pic>
        <p:nvPicPr>
          <p:cNvPr id="8" name="Picture 7" descr="Figure 8.jpg"/>
          <p:cNvPicPr>
            <a:picLocks noChangeAspect="1"/>
          </p:cNvPicPr>
          <p:nvPr/>
        </p:nvPicPr>
        <p:blipFill rotWithShape="1">
          <a:blip r:embed="rId1" cstate="print"/>
          <a:srcRect l="21157" t="12361" r="19480" b="5314"/>
          <a:stretch>
            <a:fillRect/>
          </a:stretch>
        </p:blipFill>
        <p:spPr>
          <a:xfrm>
            <a:off x="4909458" y="1713491"/>
            <a:ext cx="7739225" cy="8056551"/>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GB" sz="4400" dirty="0">
                <a:latin typeface="Arial" panose="020B0604020202020204"/>
                <a:cs typeface="Arial" panose="020B0604020202020204"/>
              </a:rPr>
              <a:t>Topic 4 – Why Are Some Industries More Profitable Than Others?</a:t>
            </a:r>
            <a:endParaRPr lang="en-GB" sz="4400"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latin typeface="Arial" panose="020B0604020202020204"/>
                <a:cs typeface="Arial" panose="020B0604020202020204"/>
              </a:rPr>
              <a:t>Industry Structure</a:t>
            </a:r>
            <a:endParaRPr lang="en-GB"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Defining an Industry</a:t>
            </a:r>
            <a:endParaRPr lang="en-US" dirty="0"/>
          </a:p>
        </p:txBody>
      </p:sp>
      <p:sp>
        <p:nvSpPr>
          <p:cNvPr id="3" name="Content Placeholder 2"/>
          <p:cNvSpPr>
            <a:spLocks noGrp="1"/>
          </p:cNvSpPr>
          <p:nvPr>
            <p:ph type="subTitle" idx="1"/>
          </p:nvPr>
        </p:nvSpPr>
        <p:spPr>
          <a:xfrm>
            <a:off x="1029599" y="2159999"/>
            <a:ext cx="10437875" cy="7253823"/>
          </a:xfrm>
        </p:spPr>
        <p:txBody>
          <a:bodyPr>
            <a:noAutofit/>
          </a:bodyPr>
          <a:lstStyle/>
          <a:p>
            <a:r>
              <a:rPr lang="en-US" sz="3200" b="1" dirty="0"/>
              <a:t>Industry</a:t>
            </a:r>
            <a:r>
              <a:rPr lang="en-US" sz="3200" dirty="0"/>
              <a:t>: </a:t>
            </a:r>
            <a:endParaRPr lang="en-US" sz="3200" dirty="0"/>
          </a:p>
          <a:p>
            <a:pPr marL="457200" indent="-457200">
              <a:buFont typeface="Arial" panose="020B0604020202020204" pitchFamily="34" charset="0"/>
              <a:buChar char="•"/>
            </a:pPr>
            <a:r>
              <a:rPr lang="en-US" sz="3200" dirty="0"/>
              <a:t>Group of companies offering products or services that are close substitutes for each other</a:t>
            </a:r>
            <a:endParaRPr lang="en-US" sz="3200" dirty="0"/>
          </a:p>
          <a:p>
            <a:pPr marL="457200" indent="-457200">
              <a:buFont typeface="Arial" panose="020B0604020202020204" pitchFamily="34" charset="0"/>
              <a:buChar char="•"/>
            </a:pPr>
            <a:r>
              <a:rPr lang="en-US" sz="3200" dirty="0"/>
              <a:t>A group of firms making a similar type of product or employing a similar set of value-adding processes or resources</a:t>
            </a:r>
            <a:endParaRPr lang="en-US" sz="3200" dirty="0"/>
          </a:p>
          <a:p>
            <a:pPr marL="457200" indent="-457200">
              <a:buFont typeface="Arial" panose="020B0604020202020204" pitchFamily="34" charset="0"/>
              <a:buChar char="•"/>
            </a:pPr>
            <a:endParaRPr lang="en-US" sz="3200" dirty="0"/>
          </a:p>
          <a:p>
            <a:r>
              <a:rPr lang="en-US" sz="3200" b="1" dirty="0"/>
              <a:t>Sector</a:t>
            </a:r>
            <a:r>
              <a:rPr lang="en-US" sz="3200" dirty="0"/>
              <a:t>: Group of closely related industries</a:t>
            </a:r>
            <a:endParaRPr lang="en-US" sz="3200" dirty="0"/>
          </a:p>
          <a:p>
            <a:endParaRPr lang="en-US" sz="3200" dirty="0"/>
          </a:p>
          <a:p>
            <a:r>
              <a:rPr lang="en-US" sz="3200" b="1" dirty="0"/>
              <a:t>Market segments </a:t>
            </a:r>
            <a:r>
              <a:rPr lang="en-US" sz="3200" dirty="0"/>
              <a:t>- Distinct groups of customers within a market that can be differentiated on the basis of their:</a:t>
            </a:r>
            <a:endParaRPr lang="en-US" sz="3200" dirty="0"/>
          </a:p>
          <a:p>
            <a:pPr marL="457200" indent="-457200">
              <a:buFont typeface="Arial" panose="020B0604020202020204" pitchFamily="34" charset="0"/>
              <a:buChar char="•"/>
            </a:pPr>
            <a:r>
              <a:rPr lang="en-US" sz="3200" dirty="0"/>
              <a:t>Individual attributes</a:t>
            </a:r>
            <a:endParaRPr lang="en-US" sz="3200" dirty="0"/>
          </a:p>
          <a:p>
            <a:pPr marL="457200" indent="-457200">
              <a:buFont typeface="Arial" panose="020B0604020202020204" pitchFamily="34" charset="0"/>
              <a:buChar char="•"/>
            </a:pPr>
            <a:r>
              <a:rPr lang="en-US" sz="3200" dirty="0"/>
              <a:t>Specific demands</a:t>
            </a:r>
            <a:endParaRPr lang="en-US" sz="3200" dirty="0"/>
          </a:p>
        </p:txBody>
      </p:sp>
      <p:pic>
        <p:nvPicPr>
          <p:cNvPr id="5" name="Picture 2" descr="https://www.igd.com/Global/ContentImages/Online%20guides/Content/Securing%20future%20food%20supplies/water-supply.jp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2236062" y="2011463"/>
            <a:ext cx="4984840" cy="373863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http://s.ngeo.com/wpf/media-live/photos/000/215/cache/freshwater-gleick-bottled-water_21519_600x45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36062" y="5881725"/>
            <a:ext cx="4984840" cy="364812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r>
              <a:rPr lang="en-GB" sz="3200" dirty="0"/>
              <a:t>The Issue Of Industry Development</a:t>
            </a:r>
            <a:endParaRPr lang="en-GB" sz="3200" dirty="0"/>
          </a:p>
        </p:txBody>
      </p:sp>
      <p:sp>
        <p:nvSpPr>
          <p:cNvPr id="3" name="Content Placeholder 2"/>
          <p:cNvSpPr>
            <a:spLocks noGrp="1"/>
          </p:cNvSpPr>
          <p:nvPr>
            <p:ph type="subTitle" idx="1"/>
          </p:nvPr>
        </p:nvSpPr>
        <p:spPr/>
        <p:txBody>
          <a:bodyPr>
            <a:normAutofit/>
          </a:bodyPr>
          <a:lstStyle/>
          <a:p>
            <a:r>
              <a:rPr lang="en-GB" sz="3200" dirty="0"/>
              <a:t>Industry rules are the demands dictated to the firm by the industry context, limiting the scope of potential strategic </a:t>
            </a:r>
            <a:r>
              <a:rPr lang="en-GB" sz="3200" dirty="0" err="1"/>
              <a:t>behaviors</a:t>
            </a:r>
            <a:r>
              <a:rPr lang="en-GB" sz="3200" dirty="0"/>
              <a:t>, e.g. ‘must have strong brand’</a:t>
            </a:r>
            <a:endParaRPr lang="en-GB" sz="3200" dirty="0"/>
          </a:p>
          <a:p>
            <a:endParaRPr lang="en-GB" sz="3200" dirty="0"/>
          </a:p>
          <a:p>
            <a:r>
              <a:rPr lang="en-GB" sz="3200" dirty="0"/>
              <a:t>Industry rules arise from the structure of the industry</a:t>
            </a:r>
            <a:endParaRPr lang="en-GB" sz="3200" dirty="0"/>
          </a:p>
          <a:p>
            <a:endParaRPr lang="en-GB" sz="3200" dirty="0"/>
          </a:p>
          <a:p>
            <a:r>
              <a:rPr lang="en-GB" sz="3200" dirty="0"/>
              <a:t>As industries develop, the rules of competition change. </a:t>
            </a:r>
            <a:r>
              <a:rPr lang="en-GB" sz="3200" dirty="0" err="1"/>
              <a:t>Strategising</a:t>
            </a:r>
            <a:r>
              <a:rPr lang="en-GB" sz="3200" dirty="0"/>
              <a:t> managers need to identify which characteristics in the industry structure and which aspects of competitive interaction are changing.</a:t>
            </a:r>
            <a:endParaRPr lang="en-GB" sz="3200" dirty="0"/>
          </a:p>
          <a:p>
            <a:endParaRPr lang="en-GB" sz="3200" dirty="0"/>
          </a:p>
          <a:p>
            <a:r>
              <a:rPr lang="en-GB" sz="3200" dirty="0"/>
              <a:t>Strategists need to recognise the drivers and the inhibitors of industry development</a:t>
            </a:r>
            <a:endParaRPr lang="en-GB" sz="3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000"/>
                                        <p:tgtEl>
                                          <p:spTgt spid="3">
                                            <p:txEl>
                                              <p:pRg st="6" end="6"/>
                                            </p:txEl>
                                          </p:spTgt>
                                        </p:tgtEl>
                                      </p:cBhvr>
                                    </p:animEffect>
                                    <p:anim calcmode="lin" valueType="num">
                                      <p:cBhvr>
                                        <p:cTn id="2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GB" sz="4400" dirty="0"/>
              <a:t>What Makes One Industry More Profitable Than Another?</a:t>
            </a:r>
            <a:endParaRPr lang="en-GB" sz="4400"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r>
              <a:rPr lang="en-US" sz="3200" dirty="0"/>
              <a:t>How Do We Understand Industry Profitability?</a:t>
            </a:r>
            <a:endParaRPr lang="en-US" sz="3200" dirty="0"/>
          </a:p>
        </p:txBody>
      </p:sp>
      <p:sp>
        <p:nvSpPr>
          <p:cNvPr id="4" name="Subtitle 3"/>
          <p:cNvSpPr>
            <a:spLocks noGrp="1"/>
          </p:cNvSpPr>
          <p:nvPr>
            <p:ph type="subTitle" idx="1"/>
          </p:nvPr>
        </p:nvSpPr>
        <p:spPr>
          <a:xfrm>
            <a:off x="461398" y="2732996"/>
            <a:ext cx="5160477" cy="7098988"/>
          </a:xfrm>
        </p:spPr>
        <p:txBody>
          <a:bodyPr>
            <a:normAutofit/>
          </a:bodyPr>
          <a:lstStyle/>
          <a:p>
            <a:pPr marL="428625" indent="-428625">
              <a:buFont typeface="Arial" panose="020B0604020202020204" pitchFamily="34" charset="0"/>
              <a:buChar char="•"/>
            </a:pPr>
            <a:r>
              <a:rPr lang="en-GB" sz="3200" dirty="0"/>
              <a:t>According to Porter (2008), competition for profit extends beyond direct rivals (e.g. Pepsi v Coke) to include 4 other industry components</a:t>
            </a:r>
            <a:endParaRPr lang="en-GB" sz="3200" dirty="0"/>
          </a:p>
          <a:p>
            <a:pPr marL="428625" indent="-428625">
              <a:buFont typeface="Arial" panose="020B0604020202020204" pitchFamily="34" charset="0"/>
              <a:buChar char="•"/>
            </a:pPr>
            <a:endParaRPr lang="en-GB" sz="3200" dirty="0"/>
          </a:p>
          <a:p>
            <a:pPr marL="428625" indent="-428625">
              <a:buFont typeface="Arial" panose="020B0604020202020204" pitchFamily="34" charset="0"/>
              <a:buChar char="•"/>
            </a:pPr>
            <a:r>
              <a:rPr lang="en-GB" sz="3200" dirty="0"/>
              <a:t>This extended rivalry defines the structure of the industry and the level of profitability</a:t>
            </a:r>
            <a:endParaRPr lang="en-GB" sz="3200" dirty="0"/>
          </a:p>
          <a:p>
            <a:endParaRPr lang="en-GB" sz="3200" dirty="0"/>
          </a:p>
        </p:txBody>
      </p:sp>
      <p:grpSp>
        <p:nvGrpSpPr>
          <p:cNvPr id="3" name="Group 2"/>
          <p:cNvGrpSpPr/>
          <p:nvPr/>
        </p:nvGrpSpPr>
        <p:grpSpPr>
          <a:xfrm>
            <a:off x="6102876" y="2265123"/>
            <a:ext cx="10334291" cy="7444570"/>
            <a:chOff x="109475" y="1264576"/>
            <a:chExt cx="9530494" cy="5034060"/>
          </a:xfrm>
        </p:grpSpPr>
        <p:sp>
          <p:nvSpPr>
            <p:cNvPr id="8" name="Quad Arrow Callout 7"/>
            <p:cNvSpPr/>
            <p:nvPr/>
          </p:nvSpPr>
          <p:spPr>
            <a:xfrm>
              <a:off x="2331841" y="2025512"/>
              <a:ext cx="4375895" cy="3426947"/>
            </a:xfrm>
            <a:prstGeom prst="quadArrowCallou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2100" b="1" dirty="0"/>
                <a:t>Industry Competitors</a:t>
              </a:r>
              <a:endParaRPr lang="en-US" sz="2100" b="1" dirty="0"/>
            </a:p>
            <a:p>
              <a:pPr algn="ctr"/>
              <a:r>
                <a:rPr lang="en-US" sz="2100" dirty="0"/>
                <a:t>Rivalry among </a:t>
              </a:r>
              <a:endParaRPr lang="en-US" sz="2100" dirty="0"/>
            </a:p>
            <a:p>
              <a:pPr algn="ctr"/>
              <a:r>
                <a:rPr lang="en-US" sz="2100" dirty="0"/>
                <a:t>existing firms</a:t>
              </a:r>
              <a:endParaRPr lang="en-US" sz="2100" dirty="0"/>
            </a:p>
          </p:txBody>
        </p:sp>
        <p:sp>
          <p:nvSpPr>
            <p:cNvPr id="9" name="Rectangle 8"/>
            <p:cNvSpPr/>
            <p:nvPr/>
          </p:nvSpPr>
          <p:spPr>
            <a:xfrm>
              <a:off x="3382815" y="1264576"/>
              <a:ext cx="2222367" cy="470795"/>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2400" b="1" dirty="0"/>
                <a:t>Suppliers</a:t>
              </a:r>
              <a:endParaRPr lang="en-US" sz="2400" b="1" dirty="0"/>
            </a:p>
          </p:txBody>
        </p:sp>
        <p:sp>
          <p:nvSpPr>
            <p:cNvPr id="10" name="TextBox 9"/>
            <p:cNvSpPr txBox="1"/>
            <p:nvPr/>
          </p:nvSpPr>
          <p:spPr>
            <a:xfrm>
              <a:off x="2494663" y="1733266"/>
              <a:ext cx="4375894" cy="312180"/>
            </a:xfrm>
            <a:prstGeom prst="rect">
              <a:avLst/>
            </a:prstGeom>
            <a:noFill/>
          </p:spPr>
          <p:txBody>
            <a:bodyPr wrap="square" rtlCol="0">
              <a:spAutoFit/>
            </a:bodyPr>
            <a:lstStyle>
              <a:defPPr>
                <a:defRPr lang="en-US"/>
              </a:defPPr>
              <a:lvl1pPr algn="ctr">
                <a:defRPr sz="2400" b="1"/>
              </a:lvl1pPr>
            </a:lstStyle>
            <a:p>
              <a:r>
                <a:rPr lang="en-US" dirty="0"/>
                <a:t>Bargaining power of suppliers</a:t>
              </a:r>
              <a:endParaRPr lang="en-US" dirty="0"/>
            </a:p>
          </p:txBody>
        </p:sp>
        <p:sp>
          <p:nvSpPr>
            <p:cNvPr id="11" name="Rectangle 10"/>
            <p:cNvSpPr/>
            <p:nvPr/>
          </p:nvSpPr>
          <p:spPr>
            <a:xfrm>
              <a:off x="3382815" y="5482230"/>
              <a:ext cx="2222367" cy="470795"/>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2400" b="1" dirty="0"/>
                <a:t>Buyers</a:t>
              </a:r>
              <a:endParaRPr lang="en-US" sz="2400" b="1" dirty="0"/>
            </a:p>
          </p:txBody>
        </p:sp>
        <p:sp>
          <p:nvSpPr>
            <p:cNvPr id="12" name="TextBox 11"/>
            <p:cNvSpPr txBox="1"/>
            <p:nvPr/>
          </p:nvSpPr>
          <p:spPr>
            <a:xfrm>
              <a:off x="2331841" y="5986456"/>
              <a:ext cx="4538714" cy="312180"/>
            </a:xfrm>
            <a:prstGeom prst="rect">
              <a:avLst/>
            </a:prstGeom>
            <a:noFill/>
          </p:spPr>
          <p:txBody>
            <a:bodyPr wrap="square" rtlCol="0">
              <a:spAutoFit/>
            </a:bodyPr>
            <a:lstStyle>
              <a:defPPr>
                <a:defRPr lang="en-US"/>
              </a:defPPr>
              <a:lvl1pPr algn="ctr">
                <a:defRPr sz="2400" b="1"/>
              </a:lvl1pPr>
            </a:lstStyle>
            <a:p>
              <a:r>
                <a:rPr lang="en-US"/>
                <a:t>Bargaining power </a:t>
              </a:r>
              <a:r>
                <a:rPr lang="en-US" dirty="0"/>
                <a:t>of buyers</a:t>
              </a:r>
              <a:endParaRPr lang="en-US" dirty="0"/>
            </a:p>
          </p:txBody>
        </p:sp>
        <p:sp>
          <p:nvSpPr>
            <p:cNvPr id="13" name="Rectangle 12"/>
            <p:cNvSpPr/>
            <p:nvPr/>
          </p:nvSpPr>
          <p:spPr>
            <a:xfrm>
              <a:off x="6707737" y="3493495"/>
              <a:ext cx="2222367" cy="470795"/>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2400" b="1" dirty="0"/>
                <a:t>Substitutes</a:t>
              </a:r>
              <a:endParaRPr lang="en-US" sz="2400" b="1" dirty="0"/>
            </a:p>
          </p:txBody>
        </p:sp>
        <p:sp>
          <p:nvSpPr>
            <p:cNvPr id="14" name="TextBox 13"/>
            <p:cNvSpPr txBox="1"/>
            <p:nvPr/>
          </p:nvSpPr>
          <p:spPr>
            <a:xfrm>
              <a:off x="6203568" y="3981142"/>
              <a:ext cx="3436401" cy="312180"/>
            </a:xfrm>
            <a:prstGeom prst="rect">
              <a:avLst/>
            </a:prstGeom>
            <a:noFill/>
          </p:spPr>
          <p:txBody>
            <a:bodyPr wrap="square" rtlCol="0">
              <a:spAutoFit/>
            </a:bodyPr>
            <a:lstStyle>
              <a:defPPr>
                <a:defRPr lang="en-US"/>
              </a:defPPr>
              <a:lvl1pPr algn="ctr">
                <a:defRPr sz="2400" b="1"/>
              </a:lvl1pPr>
            </a:lstStyle>
            <a:p>
              <a:r>
                <a:rPr lang="en-US" dirty="0"/>
                <a:t>Threats of substitutes</a:t>
              </a:r>
              <a:endParaRPr lang="en-US" dirty="0"/>
            </a:p>
          </p:txBody>
        </p:sp>
        <p:sp>
          <p:nvSpPr>
            <p:cNvPr id="15" name="Rectangle 14"/>
            <p:cNvSpPr/>
            <p:nvPr/>
          </p:nvSpPr>
          <p:spPr>
            <a:xfrm>
              <a:off x="109475" y="3493495"/>
              <a:ext cx="2222367" cy="470795"/>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2400" b="1" dirty="0"/>
                <a:t>Potential Entrants</a:t>
              </a:r>
              <a:endParaRPr lang="en-US" sz="2400" b="1" dirty="0"/>
            </a:p>
          </p:txBody>
        </p:sp>
        <p:sp>
          <p:nvSpPr>
            <p:cNvPr id="16" name="TextBox 15"/>
            <p:cNvSpPr txBox="1"/>
            <p:nvPr/>
          </p:nvSpPr>
          <p:spPr>
            <a:xfrm>
              <a:off x="109475" y="3964290"/>
              <a:ext cx="2222368" cy="561925"/>
            </a:xfrm>
            <a:prstGeom prst="rect">
              <a:avLst/>
            </a:prstGeom>
            <a:noFill/>
          </p:spPr>
          <p:txBody>
            <a:bodyPr wrap="square" rtlCol="0">
              <a:spAutoFit/>
            </a:bodyPr>
            <a:lstStyle/>
            <a:p>
              <a:pPr algn="ctr"/>
              <a:r>
                <a:rPr lang="en-US" sz="2400" b="1" dirty="0"/>
                <a:t>Threat of new entrants</a:t>
              </a:r>
              <a:endParaRPr lang="en-US" sz="2400" b="1" dirty="0"/>
            </a:p>
          </p:txBody>
        </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xEl>
                                              <p:pRg st="2" end="2"/>
                                            </p:txEl>
                                          </p:spTgt>
                                        </p:tgtEl>
                                        <p:attrNameLst>
                                          <p:attrName>style.visibility</p:attrName>
                                        </p:attrNameLst>
                                      </p:cBhvr>
                                      <p:to>
                                        <p:strVal val="visible"/>
                                      </p:to>
                                    </p:set>
                                    <p:animEffect transition="in" filter="fade">
                                      <p:cBhvr>
                                        <p:cTn id="14" dur="1000"/>
                                        <p:tgtEl>
                                          <p:spTgt spid="4">
                                            <p:txEl>
                                              <p:pRg st="2" end="2"/>
                                            </p:txEl>
                                          </p:spTgt>
                                        </p:tgtEl>
                                      </p:cBhvr>
                                    </p:animEffect>
                                    <p:anim calcmode="lin" valueType="num">
                                      <p:cBhvr>
                                        <p:cTn id="15"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GB" sz="3200" dirty="0"/>
              <a:t>Today’s Agenda</a:t>
            </a:r>
            <a:endParaRPr lang="en-GB" sz="3200" dirty="0"/>
          </a:p>
        </p:txBody>
      </p:sp>
      <p:sp>
        <p:nvSpPr>
          <p:cNvPr id="3" name="Content Placeholder 2"/>
          <p:cNvSpPr>
            <a:spLocks noGrp="1"/>
          </p:cNvSpPr>
          <p:nvPr>
            <p:ph type="subTitle" idx="1"/>
          </p:nvPr>
        </p:nvSpPr>
        <p:spPr>
          <a:xfrm>
            <a:off x="1001596" y="1928923"/>
            <a:ext cx="16284808" cy="7476334"/>
          </a:xfrm>
        </p:spPr>
        <p:txBody>
          <a:bodyPr>
            <a:normAutofit/>
          </a:bodyPr>
          <a:lstStyle/>
          <a:p>
            <a:pPr marL="0" indent="0">
              <a:buNone/>
            </a:pPr>
            <a:r>
              <a:rPr lang="en-US" sz="3200" b="1" dirty="0"/>
              <a:t>Review of Sprint 1</a:t>
            </a:r>
            <a:endParaRPr lang="en-US" sz="3200" b="1" dirty="0"/>
          </a:p>
          <a:p>
            <a:pPr marL="0" indent="0">
              <a:buNone/>
            </a:pPr>
            <a:endParaRPr lang="en-US" sz="3200" b="1" dirty="0"/>
          </a:p>
          <a:p>
            <a:pPr marL="0" indent="0">
              <a:buNone/>
            </a:pPr>
            <a:r>
              <a:rPr lang="en-US" sz="3200" b="1" dirty="0"/>
              <a:t>Lecture</a:t>
            </a:r>
            <a:endParaRPr lang="en-US" sz="3200" b="1" dirty="0"/>
          </a:p>
          <a:p>
            <a:pPr marL="457200" indent="-457200">
              <a:buFont typeface="Arial" panose="020B0604020202020204" pitchFamily="34" charset="0"/>
              <a:buChar char="•"/>
            </a:pPr>
            <a:r>
              <a:rPr lang="en-US" sz="3200" dirty="0">
                <a:effectLst/>
              </a:rPr>
              <a:t>Industry definition, boundaries and analysis</a:t>
            </a:r>
            <a:endParaRPr lang="en-US" sz="3200" dirty="0"/>
          </a:p>
          <a:p>
            <a:pPr marL="457200" indent="-457200">
              <a:buFont typeface="Arial" panose="020B0604020202020204" pitchFamily="34" charset="0"/>
              <a:buChar char="•"/>
            </a:pPr>
            <a:r>
              <a:rPr lang="en-US" sz="3200" dirty="0">
                <a:effectLst/>
              </a:rPr>
              <a:t>Industry Profitability - 5 Force and 5 Force plus 1 analysis</a:t>
            </a:r>
            <a:endParaRPr lang="en-US" sz="3200" dirty="0">
              <a:effectLst/>
            </a:endParaRPr>
          </a:p>
          <a:p>
            <a:pPr marL="457200" indent="-457200">
              <a:buFont typeface="Arial" panose="020B0604020202020204" pitchFamily="34" charset="0"/>
              <a:buChar char="•"/>
            </a:pPr>
            <a:r>
              <a:rPr lang="en-US" sz="3200" dirty="0"/>
              <a:t>Industry rivalry – monopolies, oligopolies, and competitive markets</a:t>
            </a:r>
            <a:endParaRPr lang="en-US" sz="3200" dirty="0"/>
          </a:p>
          <a:p>
            <a:pPr marL="457200" indent="-457200">
              <a:buFont typeface="Arial" panose="020B0604020202020204" pitchFamily="34" charset="0"/>
              <a:buChar char="•"/>
            </a:pPr>
            <a:r>
              <a:rPr lang="en-US" sz="3200" dirty="0"/>
              <a:t>Strategic groups</a:t>
            </a:r>
            <a:endParaRPr lang="en-US" sz="3200" dirty="0"/>
          </a:p>
          <a:p>
            <a:pPr marL="457200" indent="-457200">
              <a:buFont typeface="Arial" panose="020B0604020202020204" pitchFamily="34" charset="0"/>
              <a:buChar char="•"/>
            </a:pPr>
            <a:r>
              <a:rPr lang="en-US" sz="3200" dirty="0">
                <a:effectLst/>
              </a:rPr>
              <a:t>Competitor Analysis</a:t>
            </a:r>
            <a:endParaRPr lang="en-US" sz="3200" dirty="0"/>
          </a:p>
          <a:p>
            <a:pPr marL="457200" indent="-457200">
              <a:buFont typeface="Arial" panose="020B0604020202020204" pitchFamily="34" charset="0"/>
              <a:buChar char="•"/>
            </a:pPr>
            <a:r>
              <a:rPr lang="en-US" sz="3200" dirty="0">
                <a:effectLst/>
              </a:rPr>
              <a:t>Industry Lifecycles, Development and Disruption</a:t>
            </a:r>
            <a:endParaRPr lang="en-US" sz="3200" dirty="0">
              <a:effectLst/>
            </a:endParaRPr>
          </a:p>
          <a:p>
            <a:pPr marL="457200" indent="-457200">
              <a:buFont typeface="Arial" panose="020B0604020202020204" pitchFamily="34" charset="0"/>
              <a:buChar char="•"/>
            </a:pPr>
            <a:endParaRPr lang="en-US" sz="3200" dirty="0">
              <a:effectLst/>
            </a:endParaRPr>
          </a:p>
          <a:p>
            <a:pPr marL="0" indent="0">
              <a:buNone/>
            </a:pPr>
            <a:r>
              <a:rPr lang="en-US" sz="3200" b="1" dirty="0" err="1"/>
              <a:t>Cesim</a:t>
            </a:r>
            <a:r>
              <a:rPr lang="en-US" sz="3200" b="1" dirty="0"/>
              <a:t> Global Challenge </a:t>
            </a:r>
            <a:r>
              <a:rPr lang="en-US" sz="3200" dirty="0"/>
              <a:t>- Round 2</a:t>
            </a:r>
            <a:endParaRPr lang="en-US" sz="3200" dirty="0"/>
          </a:p>
          <a:p>
            <a:pPr marL="0" indent="0">
              <a:buNone/>
            </a:pPr>
            <a:endParaRPr lang="en-US" sz="3200" dirty="0"/>
          </a:p>
          <a:p>
            <a:pPr marL="0" indent="0">
              <a:buNone/>
            </a:pPr>
            <a:r>
              <a:rPr lang="en-US" sz="3200" b="1" dirty="0"/>
              <a:t>Portfolio</a:t>
            </a:r>
            <a:r>
              <a:rPr lang="en-US" sz="3200" dirty="0"/>
              <a:t> - Case Study 1 Discussion</a:t>
            </a:r>
            <a:endParaRPr lang="en-US" sz="3200" dirty="0"/>
          </a:p>
          <a:p>
            <a:pPr marL="0" indent="0">
              <a:buNone/>
            </a:pPr>
            <a:endParaRPr lang="en-US" sz="3200" dirty="0"/>
          </a:p>
          <a:p>
            <a:pPr marL="0" indent="0">
              <a:buNone/>
            </a:pPr>
            <a:r>
              <a:rPr lang="en-US" sz="3200" b="1" dirty="0"/>
              <a:t>Nintendo Case Study</a:t>
            </a:r>
            <a:endParaRPr lang="en-US" sz="3200" b="1" dirty="0"/>
          </a:p>
          <a:p>
            <a:pPr marL="0" indent="0">
              <a:buNone/>
            </a:pPr>
            <a:endParaRPr lang="en-US" sz="3200" dirty="0"/>
          </a:p>
          <a:p>
            <a:pPr marL="0" indent="0">
              <a:buNone/>
            </a:pPr>
            <a:endParaRPr lang="en-US" sz="3200" dirty="0"/>
          </a:p>
          <a:p>
            <a:pPr marL="457200" indent="-457200">
              <a:buFont typeface="Arial" panose="020B0604020202020204" pitchFamily="34" charset="0"/>
              <a:buChar char="•"/>
            </a:pPr>
            <a:endParaRPr lang="en-GB" sz="3200"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GB" sz="3600" b="1" dirty="0"/>
              <a:t>Return on Invested Capital (Porter, 2008)</a:t>
            </a:r>
            <a:endParaRPr lang="en-GB" sz="3600" b="1" dirty="0"/>
          </a:p>
        </p:txBody>
      </p:sp>
      <p:pic>
        <p:nvPicPr>
          <p:cNvPr id="5" name="Content Placeholder 4"/>
          <p:cNvPicPr>
            <a:picLocks noGrp="1" noChangeAspect="1"/>
          </p:cNvPicPr>
          <p:nvPr>
            <p:ph idx="4294967295"/>
          </p:nvPr>
        </p:nvPicPr>
        <p:blipFill>
          <a:blip r:embed="rId1"/>
          <a:stretch>
            <a:fillRect/>
          </a:stretch>
        </p:blipFill>
        <p:spPr>
          <a:xfrm>
            <a:off x="6137031" y="1861649"/>
            <a:ext cx="11869615" cy="7848722"/>
          </a:xfrm>
          <a:prstGeom prst="rect">
            <a:avLst/>
          </a:prstGeom>
        </p:spPr>
      </p:pic>
      <p:sp>
        <p:nvSpPr>
          <p:cNvPr id="7" name="TextBox 6"/>
          <p:cNvSpPr txBox="1"/>
          <p:nvPr/>
        </p:nvSpPr>
        <p:spPr>
          <a:xfrm>
            <a:off x="808893" y="3949416"/>
            <a:ext cx="4610364" cy="2556149"/>
          </a:xfrm>
          <a:prstGeom prst="rect">
            <a:avLst/>
          </a:prstGeom>
          <a:noFill/>
        </p:spPr>
        <p:txBody>
          <a:bodyPr wrap="square" rtlCol="0">
            <a:spAutoFit/>
          </a:bodyPr>
          <a:lstStyle/>
          <a:p>
            <a:r>
              <a:rPr lang="en-GB" b="1" dirty="0"/>
              <a:t>ROIC – earnings before interest and tax divided by average invested capital less excess cash</a:t>
            </a:r>
            <a:endParaRPr lang="en-GB" b="1"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3200" dirty="0"/>
              <a:t>5 + 1 Competitive Forces</a:t>
            </a:r>
            <a:endParaRPr lang="en-US" sz="3200" dirty="0"/>
          </a:p>
        </p:txBody>
      </p:sp>
      <p:pic>
        <p:nvPicPr>
          <p:cNvPr id="4" name="Content Placeholder 3"/>
          <p:cNvPicPr>
            <a:picLocks noGrp="1" noChangeAspect="1"/>
          </p:cNvPicPr>
          <p:nvPr>
            <p:ph idx="4294967295"/>
          </p:nvPr>
        </p:nvPicPr>
        <p:blipFill>
          <a:blip r:embed="rId1">
            <a:extLst>
              <a:ext uri="{28A0092B-C50C-407E-A947-70E740481C1C}">
                <a14:useLocalDpi xmlns:a14="http://schemas.microsoft.com/office/drawing/2010/main" val="0"/>
              </a:ext>
            </a:extLst>
          </a:blip>
          <a:stretch>
            <a:fillRect/>
          </a:stretch>
        </p:blipFill>
        <p:spPr>
          <a:xfrm>
            <a:off x="4002378" y="1888428"/>
            <a:ext cx="7065963" cy="6886575"/>
          </a:xfrm>
        </p:spPr>
      </p:pic>
      <p:sp>
        <p:nvSpPr>
          <p:cNvPr id="6" name="TextBox 5"/>
          <p:cNvSpPr txBox="1"/>
          <p:nvPr/>
        </p:nvSpPr>
        <p:spPr>
          <a:xfrm>
            <a:off x="2948528" y="9141355"/>
            <a:ext cx="9173665" cy="300082"/>
          </a:xfrm>
          <a:prstGeom prst="rect">
            <a:avLst/>
          </a:prstGeom>
          <a:noFill/>
        </p:spPr>
        <p:txBody>
          <a:bodyPr wrap="none" rtlCol="0">
            <a:spAutoFit/>
          </a:bodyPr>
          <a:lstStyle/>
          <a:p>
            <a:r>
              <a:rPr lang="en-GB" sz="1350" dirty="0"/>
              <a:t>Hill, C., Jones, G. &amp; Schilling, M. (2015) Strategic Management; Theory &amp; Cases: an integrated approach, 11e, Stamford, Cengage</a:t>
            </a:r>
            <a:endParaRPr lang="en-GB" sz="1350" dirty="0"/>
          </a:p>
        </p:txBody>
      </p:sp>
      <p:sp>
        <p:nvSpPr>
          <p:cNvPr id="7" name="Oval 6"/>
          <p:cNvSpPr/>
          <p:nvPr/>
        </p:nvSpPr>
        <p:spPr>
          <a:xfrm>
            <a:off x="7657725" y="6254720"/>
            <a:ext cx="3024803" cy="267619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805"/>
          </a:p>
        </p:txBody>
      </p:sp>
      <p:sp>
        <p:nvSpPr>
          <p:cNvPr id="5" name="TextBox 4"/>
          <p:cNvSpPr txBox="1"/>
          <p:nvPr/>
        </p:nvSpPr>
        <p:spPr>
          <a:xfrm>
            <a:off x="12239206" y="5931354"/>
            <a:ext cx="3475182" cy="2800767"/>
          </a:xfrm>
          <a:prstGeom prst="rect">
            <a:avLst/>
          </a:prstGeom>
          <a:solidFill>
            <a:schemeClr val="accent5">
              <a:lumMod val="10000"/>
              <a:lumOff val="90000"/>
            </a:schemeClr>
          </a:solidFill>
        </p:spPr>
        <p:txBody>
          <a:bodyPr wrap="none" rtlCol="0">
            <a:spAutoFit/>
          </a:bodyPr>
          <a:lstStyle/>
          <a:p>
            <a:r>
              <a:rPr lang="en-GB" sz="3200" b="1" dirty="0"/>
              <a:t>Government?</a:t>
            </a:r>
            <a:endParaRPr lang="en-GB" sz="3200" b="1" dirty="0"/>
          </a:p>
          <a:p>
            <a:pPr marL="428625" indent="-428625">
              <a:buFont typeface="Arial" panose="020B0604020202020204" pitchFamily="34" charset="0"/>
              <a:buChar char="•"/>
            </a:pPr>
            <a:r>
              <a:rPr lang="en-GB" sz="2400" dirty="0"/>
              <a:t>Price control</a:t>
            </a:r>
            <a:endParaRPr lang="en-GB" sz="2400" dirty="0"/>
          </a:p>
          <a:p>
            <a:pPr marL="428625" indent="-428625">
              <a:buFont typeface="Arial" panose="020B0604020202020204" pitchFamily="34" charset="0"/>
              <a:buChar char="•"/>
            </a:pPr>
            <a:r>
              <a:rPr lang="en-GB" sz="2400" dirty="0"/>
              <a:t>Licensing</a:t>
            </a:r>
            <a:endParaRPr lang="en-GB" sz="2400" dirty="0"/>
          </a:p>
          <a:p>
            <a:pPr marL="428625" indent="-428625">
              <a:buFont typeface="Arial" panose="020B0604020202020204" pitchFamily="34" charset="0"/>
              <a:buChar char="•"/>
            </a:pPr>
            <a:r>
              <a:rPr lang="en-GB" sz="2400" dirty="0"/>
              <a:t>Tax rates and breaks</a:t>
            </a:r>
            <a:endParaRPr lang="en-GB" sz="2400" dirty="0"/>
          </a:p>
          <a:p>
            <a:pPr marL="428625" indent="-428625">
              <a:buFont typeface="Arial" panose="020B0604020202020204" pitchFamily="34" charset="0"/>
              <a:buChar char="•"/>
            </a:pPr>
            <a:r>
              <a:rPr lang="en-GB" sz="2400" dirty="0"/>
              <a:t>Subsidies</a:t>
            </a:r>
            <a:endParaRPr lang="en-GB" sz="2400" dirty="0"/>
          </a:p>
          <a:p>
            <a:pPr marL="428625" indent="-428625">
              <a:buFont typeface="Arial" panose="020B0604020202020204" pitchFamily="34" charset="0"/>
              <a:buChar char="•"/>
            </a:pPr>
            <a:r>
              <a:rPr lang="en-GB" sz="2400" dirty="0"/>
              <a:t>Regulation</a:t>
            </a:r>
            <a:endParaRPr lang="en-GB" sz="2400" dirty="0"/>
          </a:p>
          <a:p>
            <a:pPr marL="428625" indent="-428625">
              <a:buFont typeface="Arial" panose="020B0604020202020204" pitchFamily="34" charset="0"/>
              <a:buChar char="•"/>
            </a:pPr>
            <a:r>
              <a:rPr lang="en-GB" sz="2400" dirty="0"/>
              <a:t>Law Making</a:t>
            </a:r>
            <a:endParaRPr lang="en-GB" sz="2400" dirty="0"/>
          </a:p>
        </p:txBody>
      </p:sp>
      <p:sp>
        <p:nvSpPr>
          <p:cNvPr id="8" name="TextBox 7"/>
          <p:cNvSpPr txBox="1"/>
          <p:nvPr/>
        </p:nvSpPr>
        <p:spPr>
          <a:xfrm>
            <a:off x="12239206" y="2900280"/>
            <a:ext cx="3667992" cy="2431435"/>
          </a:xfrm>
          <a:prstGeom prst="rect">
            <a:avLst/>
          </a:prstGeom>
          <a:solidFill>
            <a:schemeClr val="accent5">
              <a:lumMod val="10000"/>
              <a:lumOff val="90000"/>
            </a:schemeClr>
          </a:solidFill>
        </p:spPr>
        <p:txBody>
          <a:bodyPr wrap="none" rtlCol="0">
            <a:spAutoFit/>
          </a:bodyPr>
          <a:lstStyle/>
          <a:p>
            <a:r>
              <a:rPr lang="en-GB" sz="3200" b="1" dirty="0"/>
              <a:t>Social Resistance</a:t>
            </a:r>
            <a:endParaRPr lang="en-GB" sz="3200" b="1" dirty="0"/>
          </a:p>
          <a:p>
            <a:pPr marL="428625" indent="-428625">
              <a:buFont typeface="Arial" panose="020B0604020202020204" pitchFamily="34" charset="0"/>
              <a:buChar char="•"/>
            </a:pPr>
            <a:r>
              <a:rPr lang="en-GB" sz="2400" dirty="0"/>
              <a:t>Air pollution</a:t>
            </a:r>
            <a:endParaRPr lang="en-GB" sz="2400" dirty="0"/>
          </a:p>
          <a:p>
            <a:pPr marL="428625" indent="-428625">
              <a:buFont typeface="Arial" panose="020B0604020202020204" pitchFamily="34" charset="0"/>
              <a:buChar char="•"/>
            </a:pPr>
            <a:r>
              <a:rPr lang="en-GB" sz="2400" dirty="0"/>
              <a:t>Climate Change</a:t>
            </a:r>
            <a:endParaRPr lang="en-GB" sz="2400" dirty="0"/>
          </a:p>
          <a:p>
            <a:pPr marL="428625" indent="-428625">
              <a:buFont typeface="Arial" panose="020B0604020202020204" pitchFamily="34" charset="0"/>
              <a:buChar char="•"/>
            </a:pPr>
            <a:r>
              <a:rPr lang="en-GB" sz="2400" dirty="0"/>
              <a:t>Single Use Plastics</a:t>
            </a:r>
            <a:endParaRPr lang="en-GB" sz="2400" dirty="0"/>
          </a:p>
          <a:p>
            <a:pPr marL="428625" indent="-428625">
              <a:buFont typeface="Arial" panose="020B0604020202020204" pitchFamily="34" charset="0"/>
              <a:buChar char="•"/>
            </a:pPr>
            <a:r>
              <a:rPr lang="en-GB" sz="2400" dirty="0" err="1"/>
              <a:t>Deforrestation</a:t>
            </a:r>
            <a:endParaRPr lang="en-GB" sz="2400" dirty="0"/>
          </a:p>
          <a:p>
            <a:pPr marL="428625" indent="-428625">
              <a:buFont typeface="Arial" panose="020B0604020202020204" pitchFamily="34" charset="0"/>
              <a:buChar char="•"/>
            </a:pPr>
            <a:r>
              <a:rPr lang="en-GB" sz="2400" dirty="0"/>
              <a:t>Extinction Rebellion</a:t>
            </a:r>
            <a:endParaRPr lang="en-GB" sz="2400" dirty="0"/>
          </a:p>
        </p:txBody>
      </p:sp>
      <p:sp>
        <p:nvSpPr>
          <p:cNvPr id="3" name="TextBox 2"/>
          <p:cNvSpPr txBox="1"/>
          <p:nvPr/>
        </p:nvSpPr>
        <p:spPr>
          <a:xfrm>
            <a:off x="12997543" y="2106386"/>
            <a:ext cx="1781257" cy="585097"/>
          </a:xfrm>
          <a:prstGeom prst="rect">
            <a:avLst/>
          </a:prstGeom>
          <a:solidFill>
            <a:schemeClr val="accent5">
              <a:lumMod val="10000"/>
              <a:lumOff val="90000"/>
            </a:schemeClr>
          </a:solidFill>
        </p:spPr>
        <p:txBody>
          <a:bodyPr wrap="none" rtlCol="0">
            <a:spAutoFit/>
          </a:bodyPr>
          <a:lstStyle/>
          <a:p>
            <a:r>
              <a:rPr lang="en-GB" b="1" dirty="0"/>
              <a:t>PESTEL</a:t>
            </a:r>
            <a:endParaRPr lang="en-GB"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chor="ctr">
            <a:normAutofit/>
          </a:bodyPr>
          <a:lstStyle/>
          <a:p>
            <a:r>
              <a:rPr lang="en-US" sz="3200" dirty="0"/>
              <a:t>Substitute Products and Complementors</a:t>
            </a:r>
            <a:endParaRPr lang="en-US" sz="3200" dirty="0"/>
          </a:p>
        </p:txBody>
      </p:sp>
      <p:sp>
        <p:nvSpPr>
          <p:cNvPr id="3" name="Content Placeholder 2"/>
          <p:cNvSpPr>
            <a:spLocks noGrp="1"/>
          </p:cNvSpPr>
          <p:nvPr>
            <p:ph type="subTitle" idx="1"/>
          </p:nvPr>
        </p:nvSpPr>
        <p:spPr>
          <a:xfrm>
            <a:off x="494676" y="2159999"/>
            <a:ext cx="10013430" cy="7294243"/>
          </a:xfrm>
        </p:spPr>
        <p:txBody>
          <a:bodyPr>
            <a:noAutofit/>
          </a:bodyPr>
          <a:lstStyle/>
          <a:p>
            <a:r>
              <a:rPr lang="en-US" sz="3200" b="1" dirty="0">
                <a:latin typeface="+mn-lt"/>
              </a:rPr>
              <a:t>Substitute Products </a:t>
            </a:r>
            <a:endParaRPr lang="en-US" sz="3200" b="1" dirty="0">
              <a:latin typeface="+mn-lt"/>
            </a:endParaRPr>
          </a:p>
          <a:p>
            <a:pPr marL="457200" indent="-457200">
              <a:buFont typeface="Arial" panose="020B0604020202020204" pitchFamily="34" charset="0"/>
              <a:buChar char="•"/>
            </a:pPr>
            <a:r>
              <a:rPr lang="en-US" sz="3200" dirty="0">
                <a:latin typeface="+mn-lt"/>
              </a:rPr>
              <a:t>Products of different businesses that satisfy similar customer needs – e.g. electric bikes as a substitute for motor driven scooters</a:t>
            </a:r>
            <a:endParaRPr lang="en-US" sz="3200" dirty="0">
              <a:latin typeface="+mn-lt"/>
            </a:endParaRPr>
          </a:p>
          <a:p>
            <a:pPr marL="457200" indent="-457200">
              <a:buFont typeface="Arial" panose="020B0604020202020204" pitchFamily="34" charset="0"/>
              <a:buChar char="•"/>
            </a:pPr>
            <a:r>
              <a:rPr lang="en-US" sz="3200" dirty="0">
                <a:latin typeface="+mn-lt"/>
              </a:rPr>
              <a:t>Limit the price that companies in an industry can charge for their product</a:t>
            </a:r>
            <a:endParaRPr lang="en-US" sz="3200" dirty="0">
              <a:latin typeface="+mn-lt"/>
            </a:endParaRPr>
          </a:p>
          <a:p>
            <a:pPr marL="1114425" lvl="1" indent="-428625" algn="l">
              <a:buFont typeface="Arial" panose="020B0604020202020204"/>
              <a:buChar char="•"/>
            </a:pPr>
            <a:r>
              <a:rPr lang="en-US" sz="3200" dirty="0"/>
              <a:t>Buyer propensity to substitute</a:t>
            </a:r>
            <a:endParaRPr lang="en-US" sz="3200" dirty="0"/>
          </a:p>
          <a:p>
            <a:pPr marL="1114425" lvl="1" indent="-428625" algn="l">
              <a:buFont typeface="Arial" panose="020B0604020202020204"/>
              <a:buChar char="•"/>
            </a:pPr>
            <a:r>
              <a:rPr lang="en-US" sz="3200" dirty="0"/>
              <a:t>Relative prices and performance of substitutes</a:t>
            </a:r>
            <a:endParaRPr lang="en-US" sz="3200" dirty="0"/>
          </a:p>
          <a:p>
            <a:pPr marL="1114425" lvl="1" indent="-428625" algn="l">
              <a:buFont typeface="Arial" panose="020B0604020202020204"/>
              <a:buChar char="•"/>
            </a:pPr>
            <a:endParaRPr lang="en-US" sz="3200" dirty="0"/>
          </a:p>
          <a:p>
            <a:r>
              <a:rPr lang="en-US" sz="3200" b="1" dirty="0">
                <a:latin typeface="+mn-lt"/>
              </a:rPr>
              <a:t>Complementors - Companies that sell products that add value to the other products</a:t>
            </a:r>
            <a:endParaRPr lang="en-US" sz="3200" b="1" dirty="0">
              <a:latin typeface="+mn-lt"/>
            </a:endParaRPr>
          </a:p>
          <a:p>
            <a:pPr marL="457200" indent="-457200">
              <a:buFont typeface="Arial" panose="020B0604020202020204" pitchFamily="34" charset="0"/>
              <a:buChar char="•"/>
            </a:pPr>
            <a:r>
              <a:rPr lang="en-US" sz="3200" dirty="0">
                <a:latin typeface="+mn-lt"/>
              </a:rPr>
              <a:t>Windows and the PC</a:t>
            </a:r>
            <a:endParaRPr lang="en-US" sz="3200" dirty="0">
              <a:latin typeface="+mn-lt"/>
            </a:endParaRPr>
          </a:p>
          <a:p>
            <a:pPr marL="457200" indent="-457200">
              <a:buFont typeface="Arial" panose="020B0604020202020204" pitchFamily="34" charset="0"/>
              <a:buChar char="•"/>
            </a:pPr>
            <a:r>
              <a:rPr lang="en-US" sz="3200" dirty="0">
                <a:latin typeface="+mn-lt"/>
              </a:rPr>
              <a:t>Game software and Gaming Machines</a:t>
            </a:r>
            <a:endParaRPr lang="en-US" sz="3200" dirty="0">
              <a:latin typeface="+mn-lt"/>
            </a:endParaRPr>
          </a:p>
          <a:p>
            <a:pPr marL="457200" indent="-457200">
              <a:buFont typeface="Arial" panose="020B0604020202020204" pitchFamily="34" charset="0"/>
              <a:buChar char="•"/>
            </a:pPr>
            <a:r>
              <a:rPr lang="en-US" sz="3200" dirty="0">
                <a:latin typeface="+mn-lt"/>
              </a:rPr>
              <a:t>Charging points and battery powered cars</a:t>
            </a:r>
            <a:endParaRPr lang="en-US" sz="3200" dirty="0">
              <a:latin typeface="+mn-lt"/>
            </a:endParaRPr>
          </a:p>
          <a:p>
            <a:pPr lvl="1" algn="l"/>
            <a:endParaRPr lang="en-US" sz="3200" dirty="0"/>
          </a:p>
        </p:txBody>
      </p:sp>
      <p:pic>
        <p:nvPicPr>
          <p:cNvPr id="2050" name="Picture 2" descr="https://content.halocdn.com/media/Default/games/halo-4/page/halo-4-square-542x542-5f6a1dbe533c498da85ab81c94b5b09d.jp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1108739" y="4822925"/>
            <a:ext cx="5260520" cy="526052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electric bik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08739" y="211296"/>
            <a:ext cx="6684586" cy="445639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1000"/>
                                        <p:tgtEl>
                                          <p:spTgt spid="3">
                                            <p:txEl>
                                              <p:pRg st="3" end="3"/>
                                            </p:txEl>
                                          </p:spTgt>
                                        </p:tgtEl>
                                      </p:cBhvr>
                                    </p:animEffect>
                                    <p:anim calcmode="lin" valueType="num">
                                      <p:cBhvr>
                                        <p:cTn id="27"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1000"/>
                                        <p:tgtEl>
                                          <p:spTgt spid="3">
                                            <p:txEl>
                                              <p:pRg st="4" end="4"/>
                                            </p:txEl>
                                          </p:spTgt>
                                        </p:tgtEl>
                                      </p:cBhvr>
                                    </p:animEffect>
                                    <p:anim calcmode="lin" valueType="num">
                                      <p:cBhvr>
                                        <p:cTn id="3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3">
                                            <p:txEl>
                                              <p:pRg st="6" end="6"/>
                                            </p:txEl>
                                          </p:spTgt>
                                        </p:tgtEl>
                                        <p:attrNameLst>
                                          <p:attrName>style.visibility</p:attrName>
                                        </p:attrNameLst>
                                      </p:cBhvr>
                                      <p:to>
                                        <p:strVal val="visible"/>
                                      </p:to>
                                    </p:set>
                                    <p:animEffect transition="in" filter="fade">
                                      <p:cBhvr>
                                        <p:cTn id="38" dur="1000"/>
                                        <p:tgtEl>
                                          <p:spTgt spid="3">
                                            <p:txEl>
                                              <p:pRg st="6" end="6"/>
                                            </p:txEl>
                                          </p:spTgt>
                                        </p:tgtEl>
                                      </p:cBhvr>
                                    </p:animEffect>
                                    <p:anim calcmode="lin" valueType="num">
                                      <p:cBhvr>
                                        <p:cTn id="3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3">
                                            <p:txEl>
                                              <p:pRg st="7" end="7"/>
                                            </p:txEl>
                                          </p:spTgt>
                                        </p:tgtEl>
                                        <p:attrNameLst>
                                          <p:attrName>style.visibility</p:attrName>
                                        </p:attrNameLst>
                                      </p:cBhvr>
                                      <p:to>
                                        <p:strVal val="visible"/>
                                      </p:to>
                                    </p:set>
                                    <p:animEffect transition="in" filter="fade">
                                      <p:cBhvr>
                                        <p:cTn id="45" dur="1000"/>
                                        <p:tgtEl>
                                          <p:spTgt spid="3">
                                            <p:txEl>
                                              <p:pRg st="7" end="7"/>
                                            </p:txEl>
                                          </p:spTgt>
                                        </p:tgtEl>
                                      </p:cBhvr>
                                    </p:animEffect>
                                    <p:anim calcmode="lin" valueType="num">
                                      <p:cBhvr>
                                        <p:cTn id="46"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7"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grpId="0" nodeType="clickEffect">
                                  <p:stCondLst>
                                    <p:cond delay="0"/>
                                  </p:stCondLst>
                                  <p:childTnLst>
                                    <p:set>
                                      <p:cBhvr>
                                        <p:cTn id="51" dur="1" fill="hold">
                                          <p:stCondLst>
                                            <p:cond delay="0"/>
                                          </p:stCondLst>
                                        </p:cTn>
                                        <p:tgtEl>
                                          <p:spTgt spid="3">
                                            <p:txEl>
                                              <p:pRg st="8" end="8"/>
                                            </p:txEl>
                                          </p:spTgt>
                                        </p:tgtEl>
                                        <p:attrNameLst>
                                          <p:attrName>style.visibility</p:attrName>
                                        </p:attrNameLst>
                                      </p:cBhvr>
                                      <p:to>
                                        <p:strVal val="visible"/>
                                      </p:to>
                                    </p:set>
                                    <p:animEffect transition="in" filter="fade">
                                      <p:cBhvr>
                                        <p:cTn id="52" dur="1000"/>
                                        <p:tgtEl>
                                          <p:spTgt spid="3">
                                            <p:txEl>
                                              <p:pRg st="8" end="8"/>
                                            </p:txEl>
                                          </p:spTgt>
                                        </p:tgtEl>
                                      </p:cBhvr>
                                    </p:animEffect>
                                    <p:anim calcmode="lin" valueType="num">
                                      <p:cBhvr>
                                        <p:cTn id="53"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54"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grpId="0" nodeType="clickEffect">
                                  <p:stCondLst>
                                    <p:cond delay="0"/>
                                  </p:stCondLst>
                                  <p:childTnLst>
                                    <p:set>
                                      <p:cBhvr>
                                        <p:cTn id="58" dur="1" fill="hold">
                                          <p:stCondLst>
                                            <p:cond delay="0"/>
                                          </p:stCondLst>
                                        </p:cTn>
                                        <p:tgtEl>
                                          <p:spTgt spid="3">
                                            <p:txEl>
                                              <p:pRg st="9" end="9"/>
                                            </p:txEl>
                                          </p:spTgt>
                                        </p:tgtEl>
                                        <p:attrNameLst>
                                          <p:attrName>style.visibility</p:attrName>
                                        </p:attrNameLst>
                                      </p:cBhvr>
                                      <p:to>
                                        <p:strVal val="visible"/>
                                      </p:to>
                                    </p:set>
                                    <p:animEffect transition="in" filter="fade">
                                      <p:cBhvr>
                                        <p:cTn id="59" dur="1000"/>
                                        <p:tgtEl>
                                          <p:spTgt spid="3">
                                            <p:txEl>
                                              <p:pRg st="9" end="9"/>
                                            </p:txEl>
                                          </p:spTgt>
                                        </p:tgtEl>
                                      </p:cBhvr>
                                    </p:animEffect>
                                    <p:anim calcmode="lin" valueType="num">
                                      <p:cBhvr>
                                        <p:cTn id="60"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61"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63959" y="326571"/>
            <a:ext cx="16310250" cy="1257300"/>
          </a:xfrm>
        </p:spPr>
        <p:txBody>
          <a:bodyPr>
            <a:noAutofit/>
          </a:bodyPr>
          <a:lstStyle/>
          <a:p>
            <a:r>
              <a:rPr lang="en-GB" sz="3200" dirty="0"/>
              <a:t>Threat of Entry – What Factors Should a Firm Consider When Assessing the Potential for Successful Industry Entry?</a:t>
            </a:r>
            <a:endParaRPr lang="en-GB" sz="3200" dirty="0"/>
          </a:p>
        </p:txBody>
      </p:sp>
      <p:graphicFrame>
        <p:nvGraphicFramePr>
          <p:cNvPr id="4" name="Content Placeholder 3"/>
          <p:cNvGraphicFramePr>
            <a:graphicFrameLocks noGrp="1"/>
          </p:cNvGraphicFramePr>
          <p:nvPr>
            <p:ph idx="4294967295"/>
          </p:nvPr>
        </p:nvGraphicFramePr>
        <p:xfrm>
          <a:off x="1355271" y="2159483"/>
          <a:ext cx="16099972" cy="5969621"/>
        </p:xfrm>
        <a:graphic>
          <a:graphicData uri="http://schemas.openxmlformats.org/drawingml/2006/table">
            <a:tbl>
              <a:tblPr firstRow="1" bandRow="1">
                <a:tableStyleId>{5C22544A-7EE6-4342-B048-85BDC9FD1C3A}</a:tableStyleId>
              </a:tblPr>
              <a:tblGrid>
                <a:gridCol w="6106886"/>
                <a:gridCol w="9993086"/>
              </a:tblGrid>
              <a:tr h="619192">
                <a:tc>
                  <a:txBody>
                    <a:bodyPr/>
                    <a:lstStyle/>
                    <a:p>
                      <a:r>
                        <a:rPr lang="en-GB" sz="2700" b="1" dirty="0"/>
                        <a:t>Factors</a:t>
                      </a:r>
                      <a:endParaRPr lang="en-GB" sz="2700" b="1" dirty="0"/>
                    </a:p>
                  </a:txBody>
                  <a:tcPr marL="130981" marR="130981" marT="68591" marB="68591"/>
                </a:tc>
                <a:tc>
                  <a:txBody>
                    <a:bodyPr/>
                    <a:lstStyle/>
                    <a:p>
                      <a:r>
                        <a:rPr lang="en-GB" sz="2700" b="1" dirty="0"/>
                        <a:t>Analysis</a:t>
                      </a:r>
                      <a:endParaRPr lang="en-GB" sz="2700" b="1" dirty="0"/>
                    </a:p>
                  </a:txBody>
                  <a:tcPr marL="130981" marR="130981" marT="68591" marB="68591"/>
                </a:tc>
              </a:tr>
              <a:tr h="564491">
                <a:tc>
                  <a:txBody>
                    <a:bodyPr/>
                    <a:lstStyle/>
                    <a:p>
                      <a:pPr marL="0" indent="0">
                        <a:buFont typeface="Arial" panose="020B0604020202020204"/>
                        <a:buNone/>
                      </a:pPr>
                      <a:r>
                        <a:rPr lang="en-US" sz="2700" b="1" dirty="0">
                          <a:solidFill>
                            <a:schemeClr val="tx1"/>
                          </a:solidFill>
                        </a:rPr>
                        <a:t>Capital requirements</a:t>
                      </a:r>
                      <a:endParaRPr lang="en-US" sz="2700" b="1" dirty="0">
                        <a:solidFill>
                          <a:schemeClr val="tx1"/>
                        </a:solidFill>
                      </a:endParaRPr>
                    </a:p>
                  </a:txBody>
                  <a:tcPr marL="130981" marR="130981" marT="68591" marB="68591"/>
                </a:tc>
                <a:tc>
                  <a:txBody>
                    <a:bodyPr/>
                    <a:lstStyle/>
                    <a:p>
                      <a:endParaRPr lang="en-GB" sz="2700" b="1" kern="1200" dirty="0">
                        <a:solidFill>
                          <a:schemeClr val="dk1"/>
                        </a:solidFill>
                        <a:effectLst/>
                        <a:latin typeface="+mn-lt"/>
                        <a:ea typeface="+mn-ea"/>
                        <a:cs typeface="+mn-cs"/>
                      </a:endParaRPr>
                    </a:p>
                  </a:txBody>
                  <a:tcPr marL="130981" marR="130981" marT="68591" marB="68591"/>
                </a:tc>
              </a:tr>
              <a:tr h="548725">
                <a:tc>
                  <a:txBody>
                    <a:bodyPr/>
                    <a:lstStyle/>
                    <a:p>
                      <a:pPr marL="0" indent="0">
                        <a:buFont typeface="Arial" panose="020B0604020202020204"/>
                        <a:buNone/>
                      </a:pPr>
                      <a:r>
                        <a:rPr lang="en-US" sz="2700" b="1" dirty="0">
                          <a:solidFill>
                            <a:schemeClr val="tx1"/>
                          </a:solidFill>
                        </a:rPr>
                        <a:t>Brand Loyalty</a:t>
                      </a:r>
                      <a:endParaRPr lang="en-US" sz="2700" b="1" dirty="0">
                        <a:solidFill>
                          <a:schemeClr val="tx1"/>
                        </a:solidFill>
                      </a:endParaRPr>
                    </a:p>
                  </a:txBody>
                  <a:tcPr marL="130981" marR="130981" marT="68591" marB="68591"/>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GB" sz="2700" b="1" kern="1200" dirty="0">
                        <a:solidFill>
                          <a:schemeClr val="dk1"/>
                        </a:solidFill>
                        <a:effectLst/>
                        <a:latin typeface="+mn-lt"/>
                        <a:ea typeface="+mn-ea"/>
                        <a:cs typeface="+mn-cs"/>
                      </a:endParaRPr>
                    </a:p>
                  </a:txBody>
                  <a:tcPr marL="130981" marR="130981" marT="68591" marB="68591"/>
                </a:tc>
              </a:tr>
              <a:tr h="592528">
                <a:tc>
                  <a:txBody>
                    <a:bodyPr/>
                    <a:lstStyle/>
                    <a:p>
                      <a:pPr marL="0" indent="0">
                        <a:buFont typeface="Arial" panose="020B0604020202020204"/>
                        <a:buNone/>
                      </a:pPr>
                      <a:r>
                        <a:rPr lang="en-US" sz="2700" b="1" dirty="0">
                          <a:solidFill>
                            <a:schemeClr val="tx1"/>
                          </a:solidFill>
                        </a:rPr>
                        <a:t>Customer Switching Costs</a:t>
                      </a:r>
                      <a:endParaRPr lang="en-US" sz="2700" b="1" dirty="0">
                        <a:solidFill>
                          <a:schemeClr val="tx1"/>
                        </a:solidFill>
                      </a:endParaRPr>
                    </a:p>
                  </a:txBody>
                  <a:tcPr marL="130981" marR="130981" marT="68591" marB="68591"/>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GB" sz="2700" b="1" kern="1200" dirty="0">
                        <a:solidFill>
                          <a:schemeClr val="dk1"/>
                        </a:solidFill>
                        <a:effectLst/>
                        <a:latin typeface="+mn-lt"/>
                        <a:ea typeface="+mn-ea"/>
                        <a:cs typeface="+mn-cs"/>
                      </a:endParaRPr>
                    </a:p>
                  </a:txBody>
                  <a:tcPr marL="130981" marR="130981" marT="68591" marB="68591"/>
                </a:tc>
              </a:tr>
              <a:tr h="548725">
                <a:tc>
                  <a:txBody>
                    <a:bodyPr/>
                    <a:lstStyle/>
                    <a:p>
                      <a:pPr marL="0" indent="0">
                        <a:buFont typeface="Arial" panose="020B0604020202020204"/>
                        <a:buNone/>
                      </a:pPr>
                      <a:r>
                        <a:rPr lang="en-US" sz="2700" b="1" dirty="0">
                          <a:solidFill>
                            <a:schemeClr val="tx1"/>
                          </a:solidFill>
                        </a:rPr>
                        <a:t>Economies of scale</a:t>
                      </a:r>
                      <a:endParaRPr lang="en-US" sz="2700" b="1" dirty="0">
                        <a:solidFill>
                          <a:schemeClr val="tx1"/>
                        </a:solidFill>
                      </a:endParaRPr>
                    </a:p>
                  </a:txBody>
                  <a:tcPr marL="130981" marR="130981" marT="68591" marB="68591"/>
                </a:tc>
                <a:tc>
                  <a:txBody>
                    <a:bodyPr/>
                    <a:lstStyle/>
                    <a:p>
                      <a:endParaRPr lang="en-GB" sz="2700" b="1" kern="1200" dirty="0">
                        <a:solidFill>
                          <a:schemeClr val="dk1"/>
                        </a:solidFill>
                        <a:effectLst/>
                        <a:latin typeface="+mn-lt"/>
                        <a:ea typeface="+mn-ea"/>
                        <a:cs typeface="+mn-cs"/>
                      </a:endParaRPr>
                    </a:p>
                  </a:txBody>
                  <a:tcPr marL="130981" marR="130981" marT="68591" marB="68591"/>
                </a:tc>
              </a:tr>
              <a:tr h="619192">
                <a:tc>
                  <a:txBody>
                    <a:bodyPr/>
                    <a:lstStyle/>
                    <a:p>
                      <a:pPr marL="0" indent="0">
                        <a:buFont typeface="Arial" panose="020B0604020202020204"/>
                        <a:buNone/>
                      </a:pPr>
                      <a:r>
                        <a:rPr lang="en-US" sz="2700" b="1" dirty="0">
                          <a:solidFill>
                            <a:schemeClr val="tx1"/>
                          </a:solidFill>
                        </a:rPr>
                        <a:t>Absolute cost advantage</a:t>
                      </a:r>
                      <a:endParaRPr lang="en-US" sz="2700" b="1" dirty="0">
                        <a:solidFill>
                          <a:schemeClr val="tx1"/>
                        </a:solidFill>
                      </a:endParaRPr>
                    </a:p>
                  </a:txBody>
                  <a:tcPr marL="130981" marR="130981" marT="68591" marB="68591"/>
                </a:tc>
                <a:tc>
                  <a:txBody>
                    <a:bodyPr/>
                    <a:lstStyle/>
                    <a:p>
                      <a:endParaRPr lang="en-GB" sz="2700" b="1" dirty="0"/>
                    </a:p>
                  </a:txBody>
                  <a:tcPr marL="130981" marR="130981" marT="68591" marB="68591"/>
                </a:tc>
              </a:tr>
              <a:tr h="619192">
                <a:tc>
                  <a:txBody>
                    <a:bodyPr/>
                    <a:lstStyle/>
                    <a:p>
                      <a:pPr marL="0" indent="0">
                        <a:buFont typeface="Arial" panose="020B0604020202020204"/>
                        <a:buNone/>
                      </a:pPr>
                      <a:r>
                        <a:rPr lang="en-US" sz="2700" b="1" dirty="0">
                          <a:solidFill>
                            <a:schemeClr val="tx1"/>
                          </a:solidFill>
                        </a:rPr>
                        <a:t>Product differentiation</a:t>
                      </a:r>
                      <a:endParaRPr lang="en-US" sz="2700" b="1" dirty="0">
                        <a:solidFill>
                          <a:schemeClr val="tx1"/>
                        </a:solidFill>
                      </a:endParaRPr>
                    </a:p>
                  </a:txBody>
                  <a:tcPr marL="130981" marR="130981" marT="68591" marB="68591"/>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GB" sz="2700" b="1" kern="1200" dirty="0">
                        <a:solidFill>
                          <a:schemeClr val="dk1"/>
                        </a:solidFill>
                        <a:effectLst/>
                        <a:latin typeface="+mn-lt"/>
                        <a:ea typeface="+mn-ea"/>
                        <a:cs typeface="+mn-cs"/>
                      </a:endParaRPr>
                    </a:p>
                  </a:txBody>
                  <a:tcPr marL="130981" marR="130981" marT="68591" marB="68591"/>
                </a:tc>
              </a:tr>
              <a:tr h="619192">
                <a:tc>
                  <a:txBody>
                    <a:bodyPr/>
                    <a:lstStyle/>
                    <a:p>
                      <a:pPr marL="0" indent="0">
                        <a:buFont typeface="Arial" panose="020B0604020202020204"/>
                        <a:buNone/>
                      </a:pPr>
                      <a:r>
                        <a:rPr lang="en-US" sz="2700" b="1" dirty="0">
                          <a:solidFill>
                            <a:schemeClr val="tx1"/>
                          </a:solidFill>
                        </a:rPr>
                        <a:t>Access to distribution channels</a:t>
                      </a:r>
                      <a:endParaRPr lang="en-US" sz="2700" b="1" dirty="0">
                        <a:solidFill>
                          <a:schemeClr val="tx1"/>
                        </a:solidFill>
                      </a:endParaRPr>
                    </a:p>
                  </a:txBody>
                  <a:tcPr marL="130981" marR="130981" marT="68591" marB="68591"/>
                </a:tc>
                <a:tc>
                  <a:txBody>
                    <a:bodyPr/>
                    <a:lstStyle/>
                    <a:p>
                      <a:endParaRPr lang="en-GB" sz="2700" b="1" dirty="0"/>
                    </a:p>
                  </a:txBody>
                  <a:tcPr marL="130981" marR="130981" marT="68591" marB="68591"/>
                </a:tc>
              </a:tr>
              <a:tr h="619192">
                <a:tc>
                  <a:txBody>
                    <a:bodyPr/>
                    <a:lstStyle/>
                    <a:p>
                      <a:pPr marL="0" indent="0">
                        <a:buFont typeface="Arial" panose="020B0604020202020204"/>
                        <a:buNone/>
                      </a:pPr>
                      <a:r>
                        <a:rPr lang="en-US" sz="2700" b="1" dirty="0">
                          <a:solidFill>
                            <a:schemeClr val="tx1"/>
                          </a:solidFill>
                        </a:rPr>
                        <a:t>Governmental and legal barriers</a:t>
                      </a:r>
                      <a:endParaRPr lang="en-US" sz="2700" b="1" dirty="0">
                        <a:solidFill>
                          <a:schemeClr val="tx1"/>
                        </a:solidFill>
                      </a:endParaRPr>
                    </a:p>
                  </a:txBody>
                  <a:tcPr marL="130981" marR="130981" marT="68591" marB="68591"/>
                </a:tc>
                <a:tc>
                  <a:txBody>
                    <a:bodyPr/>
                    <a:lstStyle/>
                    <a:p>
                      <a:endParaRPr lang="en-GB" sz="2700" b="1" dirty="0"/>
                    </a:p>
                  </a:txBody>
                  <a:tcPr marL="130981" marR="130981" marT="68591" marB="68591"/>
                </a:tc>
              </a:tr>
              <a:tr h="619192">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defRPr/>
                      </a:pPr>
                      <a:r>
                        <a:rPr lang="en-US" sz="2700" b="1" dirty="0">
                          <a:solidFill>
                            <a:schemeClr val="tx1"/>
                          </a:solidFill>
                        </a:rPr>
                        <a:t>Retaliation by established firms </a:t>
                      </a:r>
                      <a:endParaRPr lang="en-US" sz="2700" b="1" dirty="0">
                        <a:solidFill>
                          <a:schemeClr val="tx1"/>
                        </a:solidFill>
                      </a:endParaRPr>
                    </a:p>
                  </a:txBody>
                  <a:tcPr marL="130981" marR="130981" marT="68591" marB="68591"/>
                </a:tc>
                <a:tc>
                  <a:txBody>
                    <a:bodyPr/>
                    <a:lstStyle/>
                    <a:p>
                      <a:endParaRPr lang="en-GB" sz="2700" b="1" dirty="0"/>
                    </a:p>
                  </a:txBody>
                  <a:tcPr marL="130981" marR="130981" marT="68591" marB="68591"/>
                </a:tc>
              </a:tr>
            </a:tbl>
          </a:graphicData>
        </a:graphic>
      </p:graphicFrame>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r>
              <a:rPr lang="en-GB" sz="3200" dirty="0"/>
              <a:t>Bargaining</a:t>
            </a:r>
            <a:r>
              <a:rPr lang="en-GB" dirty="0"/>
              <a:t> Power Of Buyers</a:t>
            </a:r>
            <a:endParaRPr lang="en-GB" dirty="0"/>
          </a:p>
        </p:txBody>
      </p:sp>
      <p:graphicFrame>
        <p:nvGraphicFramePr>
          <p:cNvPr id="4" name="Content Placeholder 3"/>
          <p:cNvGraphicFramePr>
            <a:graphicFrameLocks noGrp="1"/>
          </p:cNvGraphicFramePr>
          <p:nvPr>
            <p:ph idx="4294967295"/>
          </p:nvPr>
        </p:nvGraphicFramePr>
        <p:xfrm>
          <a:off x="577053" y="1852839"/>
          <a:ext cx="17172104" cy="7516786"/>
        </p:xfrm>
        <a:graphic>
          <a:graphicData uri="http://schemas.openxmlformats.org/drawingml/2006/table">
            <a:tbl>
              <a:tblPr firstRow="1" bandRow="1">
                <a:tableStyleId>{5C22544A-7EE6-4342-B048-85BDC9FD1C3A}</a:tableStyleId>
              </a:tblPr>
              <a:tblGrid>
                <a:gridCol w="8109747"/>
                <a:gridCol w="9062357"/>
              </a:tblGrid>
              <a:tr h="619192">
                <a:tc>
                  <a:txBody>
                    <a:bodyPr/>
                    <a:lstStyle/>
                    <a:p>
                      <a:r>
                        <a:rPr lang="en-GB" sz="2700" b="1" dirty="0"/>
                        <a:t>Factors</a:t>
                      </a:r>
                      <a:endParaRPr lang="en-GB" sz="2700" b="1" dirty="0"/>
                    </a:p>
                  </a:txBody>
                  <a:tcPr marL="130981" marR="130981" marT="68591" marB="68591"/>
                </a:tc>
                <a:tc>
                  <a:txBody>
                    <a:bodyPr/>
                    <a:lstStyle/>
                    <a:p>
                      <a:r>
                        <a:rPr lang="en-GB" sz="2700" dirty="0"/>
                        <a:t>Analysis</a:t>
                      </a:r>
                      <a:endParaRPr lang="en-GB" sz="2700" dirty="0"/>
                    </a:p>
                  </a:txBody>
                  <a:tcPr marL="130981" marR="130981" marT="68591" marB="68591"/>
                </a:tc>
              </a:tr>
              <a:tr h="865171">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a:buNone/>
                        <a:defRPr/>
                      </a:pPr>
                      <a:r>
                        <a:rPr lang="en-US" sz="2700" b="1" dirty="0">
                          <a:solidFill>
                            <a:schemeClr val="tx1"/>
                          </a:solidFill>
                        </a:rPr>
                        <a:t>Cost of product relative to total expenses.</a:t>
                      </a:r>
                      <a:endParaRPr lang="en-US" sz="2700" b="1" dirty="0">
                        <a:solidFill>
                          <a:schemeClr val="tx1"/>
                        </a:solidFill>
                      </a:endParaRPr>
                    </a:p>
                  </a:txBody>
                  <a:tcPr marL="130981" marR="130981" marT="68591" marB="68591"/>
                </a:tc>
                <a:tc>
                  <a:txBody>
                    <a:bodyPr/>
                    <a:lstStyle/>
                    <a:p>
                      <a:endParaRPr lang="en-GB" sz="2700" kern="1200" dirty="0">
                        <a:solidFill>
                          <a:schemeClr val="dk1"/>
                        </a:solidFill>
                        <a:effectLst/>
                        <a:latin typeface="+mn-lt"/>
                        <a:ea typeface="+mn-ea"/>
                        <a:cs typeface="+mn-cs"/>
                      </a:endParaRPr>
                    </a:p>
                  </a:txBody>
                  <a:tcPr marL="130981" marR="130981" marT="68591" marB="68591"/>
                </a:tc>
              </a:tr>
              <a:tr h="619192">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a:buNone/>
                        <a:defRPr/>
                      </a:pPr>
                      <a:r>
                        <a:rPr lang="en-US" sz="2700" b="1" dirty="0">
                          <a:solidFill>
                            <a:schemeClr val="tx1"/>
                          </a:solidFill>
                        </a:rPr>
                        <a:t>Product differentiation</a:t>
                      </a:r>
                      <a:endParaRPr lang="en-US" sz="2700" b="1" dirty="0">
                        <a:solidFill>
                          <a:schemeClr val="tx1"/>
                        </a:solidFill>
                      </a:endParaRPr>
                    </a:p>
                  </a:txBody>
                  <a:tcPr marL="130981" marR="130981" marT="68591" marB="68591"/>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GB" sz="2700" kern="1200" dirty="0">
                        <a:solidFill>
                          <a:schemeClr val="dk1"/>
                        </a:solidFill>
                        <a:effectLst/>
                        <a:latin typeface="+mn-lt"/>
                        <a:ea typeface="+mn-ea"/>
                        <a:cs typeface="+mn-cs"/>
                      </a:endParaRPr>
                    </a:p>
                  </a:txBody>
                  <a:tcPr marL="130981" marR="130981" marT="68591" marB="68591"/>
                </a:tc>
              </a:tr>
              <a:tr h="865171">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a:buNone/>
                        <a:defRPr/>
                      </a:pPr>
                      <a:r>
                        <a:rPr lang="en-US" sz="2700" b="1" dirty="0">
                          <a:solidFill>
                            <a:schemeClr val="tx1"/>
                          </a:solidFill>
                        </a:rPr>
                        <a:t>Competition between buyers</a:t>
                      </a:r>
                      <a:endParaRPr lang="en-US" sz="2700" b="1" dirty="0">
                        <a:solidFill>
                          <a:schemeClr val="tx1"/>
                        </a:solidFill>
                      </a:endParaRPr>
                    </a:p>
                  </a:txBody>
                  <a:tcPr marL="130981" marR="130981" marT="68591" marB="68591"/>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GB" sz="2700" kern="1200" dirty="0">
                        <a:solidFill>
                          <a:schemeClr val="dk1"/>
                        </a:solidFill>
                        <a:effectLst/>
                        <a:latin typeface="+mn-lt"/>
                        <a:ea typeface="+mn-ea"/>
                        <a:cs typeface="+mn-cs"/>
                      </a:endParaRPr>
                    </a:p>
                  </a:txBody>
                  <a:tcPr marL="130981" marR="130981" marT="68591" marB="68591"/>
                </a:tc>
              </a:tr>
              <a:tr h="762806">
                <a:tc>
                  <a:txBody>
                    <a:bodyPr/>
                    <a:lstStyle/>
                    <a:p>
                      <a:pPr marL="0" lvl="0" indent="0">
                        <a:buFont typeface="Arial" panose="020B0604020202020204" pitchFamily="34" charset="0"/>
                        <a:buNone/>
                      </a:pPr>
                      <a:r>
                        <a:rPr lang="en-US" sz="2700" b="1" dirty="0">
                          <a:solidFill>
                            <a:schemeClr val="tx1"/>
                          </a:solidFill>
                        </a:rPr>
                        <a:t>Size &amp; concentration of buyers relative to producers</a:t>
                      </a:r>
                      <a:endParaRPr lang="en-US" sz="2700" b="1" dirty="0">
                        <a:solidFill>
                          <a:schemeClr val="tx1"/>
                        </a:solidFill>
                      </a:endParaRPr>
                    </a:p>
                  </a:txBody>
                  <a:tcPr marL="130981" marR="130981" marT="68591" marB="68591"/>
                </a:tc>
                <a:tc>
                  <a:txBody>
                    <a:bodyPr/>
                    <a:lstStyle/>
                    <a:p>
                      <a:endParaRPr lang="en-GB" sz="2700" kern="1200" dirty="0">
                        <a:solidFill>
                          <a:schemeClr val="dk1"/>
                        </a:solidFill>
                        <a:effectLst/>
                        <a:latin typeface="+mn-lt"/>
                        <a:ea typeface="+mn-ea"/>
                        <a:cs typeface="+mn-cs"/>
                      </a:endParaRPr>
                    </a:p>
                  </a:txBody>
                  <a:tcPr marL="130981" marR="130981" marT="68591" marB="68591"/>
                </a:tc>
              </a:tr>
              <a:tr h="619192">
                <a:tc>
                  <a:txBody>
                    <a:bodyPr/>
                    <a:lstStyle/>
                    <a:p>
                      <a:pPr marL="0" lvl="0" indent="0">
                        <a:buFont typeface="Arial" panose="020B0604020202020204" pitchFamily="34" charset="0"/>
                        <a:buNone/>
                      </a:pPr>
                      <a:r>
                        <a:rPr lang="en-US" sz="2700" b="1" dirty="0">
                          <a:solidFill>
                            <a:schemeClr val="tx1"/>
                          </a:solidFill>
                        </a:rPr>
                        <a:t>Buyer’s volume</a:t>
                      </a:r>
                      <a:endParaRPr lang="en-US" sz="2700" b="1" dirty="0">
                        <a:solidFill>
                          <a:schemeClr val="tx1"/>
                        </a:solidFill>
                      </a:endParaRPr>
                    </a:p>
                  </a:txBody>
                  <a:tcPr marL="130981" marR="130981" marT="68591" marB="68591"/>
                </a:tc>
                <a:tc>
                  <a:txBody>
                    <a:bodyPr/>
                    <a:lstStyle/>
                    <a:p>
                      <a:endParaRPr lang="en-GB" sz="2700" dirty="0"/>
                    </a:p>
                  </a:txBody>
                  <a:tcPr marL="130981" marR="130981" marT="68591" marB="68591"/>
                </a:tc>
              </a:tr>
              <a:tr h="619192">
                <a:tc>
                  <a:txBody>
                    <a:bodyPr/>
                    <a:lstStyle/>
                    <a:p>
                      <a:pPr marL="0" lvl="0" indent="0">
                        <a:buFont typeface="Arial" panose="020B0604020202020204" pitchFamily="34" charset="0"/>
                        <a:buNone/>
                      </a:pPr>
                      <a:r>
                        <a:rPr lang="en-US" sz="2700" b="1" dirty="0">
                          <a:solidFill>
                            <a:schemeClr val="tx1"/>
                          </a:solidFill>
                        </a:rPr>
                        <a:t>Buyers’ switching costs</a:t>
                      </a:r>
                      <a:endParaRPr lang="en-US" sz="2700" b="1" dirty="0">
                        <a:solidFill>
                          <a:schemeClr val="tx1"/>
                        </a:solidFill>
                      </a:endParaRPr>
                    </a:p>
                  </a:txBody>
                  <a:tcPr marL="130981" marR="130981" marT="68591" marB="68591"/>
                </a:tc>
                <a:tc>
                  <a:txBody>
                    <a:bodyPr/>
                    <a:lstStyle/>
                    <a:p>
                      <a:endParaRPr lang="en-GB" sz="2700" dirty="0"/>
                    </a:p>
                  </a:txBody>
                  <a:tcPr marL="130981" marR="130981" marT="68591" marB="68591"/>
                </a:tc>
              </a:tr>
              <a:tr h="619192">
                <a:tc>
                  <a:txBody>
                    <a:bodyPr/>
                    <a:lstStyle/>
                    <a:p>
                      <a:pPr marL="0" lvl="0" indent="0">
                        <a:buFont typeface="Arial" panose="020B0604020202020204" pitchFamily="34" charset="0"/>
                        <a:buNone/>
                      </a:pPr>
                      <a:r>
                        <a:rPr lang="en-US" sz="2700" b="1" kern="1200" dirty="0">
                          <a:solidFill>
                            <a:schemeClr val="dk1"/>
                          </a:solidFill>
                          <a:effectLst/>
                          <a:latin typeface="+mn-lt"/>
                          <a:ea typeface="+mn-ea"/>
                          <a:cs typeface="+mn-cs"/>
                        </a:rPr>
                        <a:t>Buyer’s information</a:t>
                      </a:r>
                      <a:endParaRPr lang="en-US" sz="2700" b="1" kern="1200" dirty="0">
                        <a:solidFill>
                          <a:schemeClr val="dk1"/>
                        </a:solidFill>
                        <a:effectLst/>
                        <a:latin typeface="+mn-lt"/>
                        <a:ea typeface="+mn-ea"/>
                        <a:cs typeface="+mn-cs"/>
                      </a:endParaRPr>
                    </a:p>
                  </a:txBody>
                  <a:tcPr marL="130981" marR="130981" marT="68591" marB="68591"/>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GB" sz="2700" kern="1200" dirty="0">
                        <a:solidFill>
                          <a:schemeClr val="dk1"/>
                        </a:solidFill>
                        <a:effectLst/>
                        <a:latin typeface="+mn-lt"/>
                        <a:ea typeface="+mn-ea"/>
                        <a:cs typeface="+mn-cs"/>
                      </a:endParaRPr>
                    </a:p>
                  </a:txBody>
                  <a:tcPr marL="130981" marR="130981" marT="68591" marB="68591"/>
                </a:tc>
              </a:tr>
              <a:tr h="865171">
                <a:tc>
                  <a:txBody>
                    <a:bodyPr/>
                    <a:lstStyle/>
                    <a:p>
                      <a:pPr marL="0" lvl="0" indent="0">
                        <a:buFont typeface="Arial" panose="020B0604020202020204" pitchFamily="34" charset="0"/>
                        <a:buNone/>
                      </a:pPr>
                      <a:r>
                        <a:rPr lang="en-US" sz="2700" b="1" dirty="0">
                          <a:solidFill>
                            <a:schemeClr val="tx1"/>
                          </a:solidFill>
                        </a:rPr>
                        <a:t>Buyer’s ability to multi-source</a:t>
                      </a:r>
                      <a:endParaRPr lang="en-US" sz="2700" b="1" dirty="0">
                        <a:solidFill>
                          <a:schemeClr val="tx1"/>
                        </a:solidFill>
                      </a:endParaRPr>
                    </a:p>
                  </a:txBody>
                  <a:tcPr marL="130981" marR="130981" marT="68591" marB="68591"/>
                </a:tc>
                <a:tc>
                  <a:txBody>
                    <a:bodyPr/>
                    <a:lstStyle/>
                    <a:p>
                      <a:endParaRPr lang="en-GB" sz="2700" dirty="0"/>
                    </a:p>
                  </a:txBody>
                  <a:tcPr marL="130981" marR="130981" marT="68591" marB="68591"/>
                </a:tc>
              </a:tr>
              <a:tr h="865171">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sz="2700" b="1" dirty="0">
                          <a:solidFill>
                            <a:schemeClr val="tx1"/>
                          </a:solidFill>
                        </a:rPr>
                        <a:t>Buyer’s ability to backwards integration </a:t>
                      </a:r>
                      <a:endParaRPr lang="en-US" sz="2700" b="1" dirty="0">
                        <a:solidFill>
                          <a:schemeClr val="tx1"/>
                        </a:solidFill>
                      </a:endParaRPr>
                    </a:p>
                  </a:txBody>
                  <a:tcPr marL="130981" marR="130981" marT="68591" marB="68591"/>
                </a:tc>
                <a:tc>
                  <a:txBody>
                    <a:bodyPr/>
                    <a:lstStyle/>
                    <a:p>
                      <a:endParaRPr lang="en-GB" sz="2700" dirty="0"/>
                    </a:p>
                  </a:txBody>
                  <a:tcPr marL="130981" marR="130981" marT="68591" marB="68591"/>
                </a:tc>
              </a:tr>
            </a:tbl>
          </a:graphicData>
        </a:graphic>
      </p:graphicFrame>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r>
              <a:rPr lang="en-GB" sz="3200" dirty="0"/>
              <a:t>Bargaining Power Of Suppliers</a:t>
            </a:r>
            <a:endParaRPr lang="en-GB" sz="3200" dirty="0"/>
          </a:p>
        </p:txBody>
      </p:sp>
      <p:graphicFrame>
        <p:nvGraphicFramePr>
          <p:cNvPr id="4" name="Content Placeholder 3"/>
          <p:cNvGraphicFramePr>
            <a:graphicFrameLocks noGrp="1"/>
          </p:cNvGraphicFramePr>
          <p:nvPr>
            <p:ph idx="4294967295"/>
          </p:nvPr>
        </p:nvGraphicFramePr>
        <p:xfrm>
          <a:off x="1371600" y="2511879"/>
          <a:ext cx="13161364" cy="5833360"/>
        </p:xfrm>
        <a:graphic>
          <a:graphicData uri="http://schemas.openxmlformats.org/drawingml/2006/table">
            <a:tbl>
              <a:tblPr firstRow="1" bandRow="1">
                <a:tableStyleId>{5C22544A-7EE6-4342-B048-85BDC9FD1C3A}</a:tableStyleId>
              </a:tblPr>
              <a:tblGrid>
                <a:gridCol w="7600013"/>
                <a:gridCol w="5561351"/>
              </a:tblGrid>
              <a:tr h="606435">
                <a:tc>
                  <a:txBody>
                    <a:bodyPr/>
                    <a:lstStyle/>
                    <a:p>
                      <a:r>
                        <a:rPr lang="en-GB" sz="2700" b="1" dirty="0"/>
                        <a:t>Factors</a:t>
                      </a:r>
                      <a:endParaRPr lang="en-GB" sz="2700" b="1" dirty="0"/>
                    </a:p>
                  </a:txBody>
                  <a:tcPr marL="132181" marR="132181" marT="68591" marB="68591"/>
                </a:tc>
                <a:tc>
                  <a:txBody>
                    <a:bodyPr/>
                    <a:lstStyle/>
                    <a:p>
                      <a:r>
                        <a:rPr lang="en-GB" sz="2700" dirty="0"/>
                        <a:t>Analysis</a:t>
                      </a:r>
                      <a:endParaRPr lang="en-GB" sz="2700" dirty="0"/>
                    </a:p>
                  </a:txBody>
                  <a:tcPr marL="132181" marR="132181" marT="68591" marB="68591"/>
                </a:tc>
              </a:tr>
              <a:tr h="684905">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a:buNone/>
                        <a:defRPr/>
                      </a:pPr>
                      <a:r>
                        <a:rPr lang="en-US" sz="2700" b="1" dirty="0">
                          <a:solidFill>
                            <a:schemeClr val="tx1"/>
                          </a:solidFill>
                        </a:rPr>
                        <a:t>Cost of product relative to total cost.</a:t>
                      </a:r>
                      <a:endParaRPr lang="en-US" sz="2700" b="1" dirty="0">
                        <a:solidFill>
                          <a:schemeClr val="tx1"/>
                        </a:solidFill>
                      </a:endParaRPr>
                    </a:p>
                  </a:txBody>
                  <a:tcPr marL="132181" marR="132181" marT="68591" marB="68591"/>
                </a:tc>
                <a:tc>
                  <a:txBody>
                    <a:bodyPr/>
                    <a:lstStyle/>
                    <a:p>
                      <a:endParaRPr lang="en-GB" sz="2700" kern="1200" dirty="0">
                        <a:solidFill>
                          <a:schemeClr val="dk1"/>
                        </a:solidFill>
                        <a:effectLst/>
                        <a:latin typeface="+mn-lt"/>
                        <a:ea typeface="+mn-ea"/>
                        <a:cs typeface="+mn-cs"/>
                      </a:endParaRPr>
                    </a:p>
                  </a:txBody>
                  <a:tcPr marL="132181" marR="132181" marT="68591" marB="68591"/>
                </a:tc>
              </a:tr>
              <a:tr h="684313">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a:buNone/>
                        <a:defRPr/>
                      </a:pPr>
                      <a:r>
                        <a:rPr lang="en-US" sz="2700" b="1" dirty="0">
                          <a:solidFill>
                            <a:schemeClr val="tx1"/>
                          </a:solidFill>
                        </a:rPr>
                        <a:t>Product differentiation</a:t>
                      </a:r>
                      <a:endParaRPr lang="en-US" sz="2700" b="1" dirty="0">
                        <a:solidFill>
                          <a:schemeClr val="tx1"/>
                        </a:solidFill>
                      </a:endParaRPr>
                    </a:p>
                  </a:txBody>
                  <a:tcPr marL="132181" marR="132181" marT="68591" marB="68591"/>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GB" sz="2700" kern="1200" dirty="0">
                        <a:solidFill>
                          <a:schemeClr val="dk1"/>
                        </a:solidFill>
                        <a:effectLst/>
                        <a:latin typeface="+mn-lt"/>
                        <a:ea typeface="+mn-ea"/>
                        <a:cs typeface="+mn-cs"/>
                      </a:endParaRPr>
                    </a:p>
                  </a:txBody>
                  <a:tcPr marL="132181" marR="132181" marT="68591" marB="68591"/>
                </a:tc>
              </a:tr>
              <a:tr h="723329">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a:buNone/>
                        <a:defRPr/>
                      </a:pPr>
                      <a:r>
                        <a:rPr lang="en-US" sz="2700" b="1" dirty="0">
                          <a:solidFill>
                            <a:schemeClr val="tx1"/>
                          </a:solidFill>
                        </a:rPr>
                        <a:t>Competition between suppliers</a:t>
                      </a:r>
                      <a:endParaRPr lang="en-US" sz="2700" b="1" dirty="0">
                        <a:solidFill>
                          <a:schemeClr val="tx1"/>
                        </a:solidFill>
                      </a:endParaRPr>
                    </a:p>
                  </a:txBody>
                  <a:tcPr marL="132181" marR="132181" marT="68591" marB="68591"/>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GB" sz="2700" kern="1200" dirty="0">
                        <a:solidFill>
                          <a:schemeClr val="dk1"/>
                        </a:solidFill>
                        <a:effectLst/>
                        <a:latin typeface="+mn-lt"/>
                        <a:ea typeface="+mn-ea"/>
                        <a:cs typeface="+mn-cs"/>
                      </a:endParaRPr>
                    </a:p>
                  </a:txBody>
                  <a:tcPr marL="132181" marR="132181" marT="68591" marB="68591"/>
                </a:tc>
              </a:tr>
              <a:tr h="1041330">
                <a:tc>
                  <a:txBody>
                    <a:bodyPr/>
                    <a:lstStyle/>
                    <a:p>
                      <a:pPr marL="0" lvl="0" indent="0">
                        <a:buFont typeface="Arial" panose="020B0604020202020204" pitchFamily="34" charset="0"/>
                        <a:buNone/>
                      </a:pPr>
                      <a:r>
                        <a:rPr lang="en-US" sz="2700" b="1" dirty="0">
                          <a:solidFill>
                            <a:schemeClr val="tx1"/>
                          </a:solidFill>
                        </a:rPr>
                        <a:t>Size &amp; concentration of suppliers relative to Producers</a:t>
                      </a:r>
                      <a:endParaRPr lang="en-US" sz="2700" b="1" dirty="0">
                        <a:solidFill>
                          <a:schemeClr val="tx1"/>
                        </a:solidFill>
                      </a:endParaRPr>
                    </a:p>
                  </a:txBody>
                  <a:tcPr marL="132181" marR="132181" marT="68591" marB="68591"/>
                </a:tc>
                <a:tc>
                  <a:txBody>
                    <a:bodyPr/>
                    <a:lstStyle/>
                    <a:p>
                      <a:endParaRPr lang="en-GB" sz="2700" kern="1200" dirty="0">
                        <a:solidFill>
                          <a:schemeClr val="dk1"/>
                        </a:solidFill>
                        <a:effectLst/>
                        <a:latin typeface="+mn-lt"/>
                        <a:ea typeface="+mn-ea"/>
                        <a:cs typeface="+mn-cs"/>
                      </a:endParaRPr>
                    </a:p>
                  </a:txBody>
                  <a:tcPr marL="132181" marR="132181" marT="68591" marB="68591"/>
                </a:tc>
              </a:tr>
              <a:tr h="684313">
                <a:tc>
                  <a:txBody>
                    <a:bodyPr/>
                    <a:lstStyle/>
                    <a:p>
                      <a:pPr marL="0" lvl="0" indent="0">
                        <a:buFont typeface="Arial" panose="020B0604020202020204" pitchFamily="34" charset="0"/>
                        <a:buNone/>
                      </a:pPr>
                      <a:r>
                        <a:rPr lang="en-US" sz="2700" b="1" dirty="0">
                          <a:solidFill>
                            <a:schemeClr val="tx1"/>
                          </a:solidFill>
                        </a:rPr>
                        <a:t>Buyer’s volume</a:t>
                      </a:r>
                      <a:endParaRPr lang="en-US" sz="2700" b="1" dirty="0">
                        <a:solidFill>
                          <a:schemeClr val="tx1"/>
                        </a:solidFill>
                      </a:endParaRPr>
                    </a:p>
                  </a:txBody>
                  <a:tcPr marL="132181" marR="132181" marT="68591" marB="68591"/>
                </a:tc>
                <a:tc>
                  <a:txBody>
                    <a:bodyPr/>
                    <a:lstStyle/>
                    <a:p>
                      <a:endParaRPr lang="en-GB" sz="2700" dirty="0"/>
                    </a:p>
                  </a:txBody>
                  <a:tcPr marL="132181" marR="132181" marT="68591" marB="68591"/>
                </a:tc>
              </a:tr>
              <a:tr h="684313">
                <a:tc>
                  <a:txBody>
                    <a:bodyPr/>
                    <a:lstStyle/>
                    <a:p>
                      <a:pPr marL="0" lvl="0" indent="0">
                        <a:buFont typeface="Arial" panose="020B0604020202020204" pitchFamily="34" charset="0"/>
                        <a:buNone/>
                      </a:pPr>
                      <a:r>
                        <a:rPr lang="en-US" sz="2700" b="1" dirty="0">
                          <a:solidFill>
                            <a:schemeClr val="tx1"/>
                          </a:solidFill>
                        </a:rPr>
                        <a:t>Buyers’ switching costs</a:t>
                      </a:r>
                      <a:endParaRPr lang="en-US" sz="2700" b="1" dirty="0">
                        <a:solidFill>
                          <a:schemeClr val="tx1"/>
                        </a:solidFill>
                      </a:endParaRPr>
                    </a:p>
                  </a:txBody>
                  <a:tcPr marL="132181" marR="132181" marT="68591" marB="68591"/>
                </a:tc>
                <a:tc>
                  <a:txBody>
                    <a:bodyPr/>
                    <a:lstStyle/>
                    <a:p>
                      <a:endParaRPr lang="en-GB" sz="2700" kern="1200" dirty="0">
                        <a:solidFill>
                          <a:schemeClr val="dk1"/>
                        </a:solidFill>
                        <a:effectLst/>
                        <a:latin typeface="+mn-lt"/>
                        <a:ea typeface="+mn-ea"/>
                        <a:cs typeface="+mn-cs"/>
                      </a:endParaRPr>
                    </a:p>
                  </a:txBody>
                  <a:tcPr marL="132181" marR="132181" marT="68591" marB="68591"/>
                </a:tc>
              </a:tr>
              <a:tr h="724422">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sz="2700" b="1" dirty="0">
                          <a:solidFill>
                            <a:schemeClr val="tx1"/>
                          </a:solidFill>
                        </a:rPr>
                        <a:t>Supplier’s ability to forwards integrate </a:t>
                      </a:r>
                      <a:endParaRPr lang="en-US" sz="2700" b="1" dirty="0">
                        <a:solidFill>
                          <a:schemeClr val="tx1"/>
                        </a:solidFill>
                      </a:endParaRPr>
                    </a:p>
                  </a:txBody>
                  <a:tcPr marL="132181" marR="132181" marT="68591" marB="68591"/>
                </a:tc>
                <a:tc>
                  <a:txBody>
                    <a:bodyPr/>
                    <a:lstStyle/>
                    <a:p>
                      <a:endParaRPr lang="en-GB" sz="2700" dirty="0"/>
                    </a:p>
                  </a:txBody>
                  <a:tcPr marL="132181" marR="132181" marT="68591" marB="68591"/>
                </a:tc>
              </a:tr>
            </a:tbl>
          </a:graphicData>
        </a:graphic>
      </p:graphicFrame>
      <p:sp>
        <p:nvSpPr>
          <p:cNvPr id="3" name="Rectangle 2"/>
          <p:cNvSpPr/>
          <p:nvPr/>
        </p:nvSpPr>
        <p:spPr>
          <a:xfrm>
            <a:off x="8962192" y="4867252"/>
            <a:ext cx="338554" cy="831638"/>
          </a:xfrm>
          <a:prstGeom prst="rect">
            <a:avLst/>
          </a:prstGeom>
        </p:spPr>
        <p:txBody>
          <a:bodyPr wrap="none">
            <a:spAutoFit/>
          </a:bodyPr>
          <a:lstStyle/>
          <a:p>
            <a:r>
              <a:rPr lang="en-GB" sz="4805" dirty="0">
                <a:solidFill>
                  <a:srgbClr val="000000"/>
                </a:solidFill>
                <a:latin typeface="Times New Roman" panose="02020603050405020304" pitchFamily="18" charset="0"/>
              </a:rPr>
              <a:t> </a:t>
            </a:r>
            <a:endParaRPr lang="en-GB" sz="4805" dirty="0"/>
          </a:p>
        </p:txBody>
      </p:sp>
      <p:sp>
        <p:nvSpPr>
          <p:cNvPr id="5" name="Rectangle 4"/>
          <p:cNvSpPr/>
          <p:nvPr/>
        </p:nvSpPr>
        <p:spPr>
          <a:xfrm>
            <a:off x="8962192" y="4867252"/>
            <a:ext cx="338554" cy="831638"/>
          </a:xfrm>
          <a:prstGeom prst="rect">
            <a:avLst/>
          </a:prstGeom>
        </p:spPr>
        <p:txBody>
          <a:bodyPr wrap="none">
            <a:spAutoFit/>
          </a:bodyPr>
          <a:lstStyle/>
          <a:p>
            <a:r>
              <a:rPr lang="en-GB" sz="4805" dirty="0">
                <a:solidFill>
                  <a:srgbClr val="000000"/>
                </a:solidFill>
                <a:latin typeface="Times New Roman" panose="02020603050405020304" pitchFamily="18" charset="0"/>
              </a:rPr>
              <a:t> </a:t>
            </a:r>
            <a:endParaRPr lang="en-GB" sz="4805" dirty="0"/>
          </a:p>
        </p:txBody>
      </p:sp>
      <p:sp>
        <p:nvSpPr>
          <p:cNvPr id="6" name="Rectangle 5"/>
          <p:cNvSpPr/>
          <p:nvPr/>
        </p:nvSpPr>
        <p:spPr>
          <a:xfrm>
            <a:off x="8962192" y="4867252"/>
            <a:ext cx="338554" cy="831638"/>
          </a:xfrm>
          <a:prstGeom prst="rect">
            <a:avLst/>
          </a:prstGeom>
        </p:spPr>
        <p:txBody>
          <a:bodyPr wrap="none">
            <a:spAutoFit/>
          </a:bodyPr>
          <a:lstStyle/>
          <a:p>
            <a:r>
              <a:rPr lang="en-GB" sz="4805" dirty="0">
                <a:solidFill>
                  <a:srgbClr val="000000"/>
                </a:solidFill>
                <a:latin typeface="Times New Roman" panose="02020603050405020304" pitchFamily="18" charset="0"/>
              </a:rPr>
              <a:t> </a:t>
            </a:r>
            <a:endParaRPr lang="en-GB" sz="4805" dirty="0"/>
          </a:p>
        </p:txBody>
      </p:sp>
      <p:sp>
        <p:nvSpPr>
          <p:cNvPr id="7" name="Rectangle 6"/>
          <p:cNvSpPr/>
          <p:nvPr/>
        </p:nvSpPr>
        <p:spPr>
          <a:xfrm>
            <a:off x="8962192" y="4867252"/>
            <a:ext cx="338554" cy="831638"/>
          </a:xfrm>
          <a:prstGeom prst="rect">
            <a:avLst/>
          </a:prstGeom>
        </p:spPr>
        <p:txBody>
          <a:bodyPr wrap="none">
            <a:spAutoFit/>
          </a:bodyPr>
          <a:lstStyle/>
          <a:p>
            <a:r>
              <a:rPr lang="en-GB" sz="4805" dirty="0">
                <a:solidFill>
                  <a:srgbClr val="000000"/>
                </a:solidFill>
                <a:latin typeface="Times New Roman" panose="02020603050405020304" pitchFamily="18" charset="0"/>
              </a:rPr>
              <a:t> </a:t>
            </a:r>
            <a:endParaRPr lang="en-GB" sz="4805"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r>
              <a:rPr lang="en-GB" dirty="0"/>
              <a:t>Industry Rivalry</a:t>
            </a:r>
            <a:endParaRPr lang="en-GB" dirty="0"/>
          </a:p>
        </p:txBody>
      </p:sp>
      <p:graphicFrame>
        <p:nvGraphicFramePr>
          <p:cNvPr id="4" name="Content Placeholder 3"/>
          <p:cNvGraphicFramePr>
            <a:graphicFrameLocks noGrp="1"/>
          </p:cNvGraphicFramePr>
          <p:nvPr>
            <p:ph idx="4294967295"/>
          </p:nvPr>
        </p:nvGraphicFramePr>
        <p:xfrm>
          <a:off x="1306286" y="2185761"/>
          <a:ext cx="15980118" cy="6811282"/>
        </p:xfrm>
        <a:graphic>
          <a:graphicData uri="http://schemas.openxmlformats.org/drawingml/2006/table">
            <a:tbl>
              <a:tblPr firstRow="1" bandRow="1">
                <a:tableStyleId>{5C22544A-7EE6-4342-B048-85BDC9FD1C3A}</a:tableStyleId>
              </a:tblPr>
              <a:tblGrid>
                <a:gridCol w="9349790"/>
                <a:gridCol w="6630328"/>
              </a:tblGrid>
              <a:tr h="802747">
                <a:tc>
                  <a:txBody>
                    <a:bodyPr/>
                    <a:lstStyle/>
                    <a:p>
                      <a:r>
                        <a:rPr lang="en-GB" sz="2700" b="1" dirty="0"/>
                        <a:t>Factors</a:t>
                      </a:r>
                      <a:endParaRPr lang="en-GB" sz="2700" b="1" dirty="0"/>
                    </a:p>
                  </a:txBody>
                  <a:tcPr marL="130981" marR="130981" marT="68591" marB="68591"/>
                </a:tc>
                <a:tc>
                  <a:txBody>
                    <a:bodyPr/>
                    <a:lstStyle/>
                    <a:p>
                      <a:r>
                        <a:rPr lang="en-GB" sz="2700" b="1" dirty="0"/>
                        <a:t>Analysis</a:t>
                      </a:r>
                      <a:endParaRPr lang="en-GB" sz="2700" b="1" dirty="0"/>
                    </a:p>
                  </a:txBody>
                  <a:tcPr marL="130981" marR="130981" marT="68591" marB="68591"/>
                </a:tc>
              </a:tr>
              <a:tr h="628230">
                <a:tc>
                  <a:txBody>
                    <a:bodyPr/>
                    <a:lstStyle/>
                    <a:p>
                      <a:pPr marL="0" indent="0">
                        <a:buFont typeface="Arial" panose="020B0604020202020204"/>
                        <a:buNone/>
                      </a:pPr>
                      <a:r>
                        <a:rPr lang="en-US" sz="2700" b="1" dirty="0">
                          <a:solidFill>
                            <a:schemeClr val="tx1"/>
                          </a:solidFill>
                        </a:rPr>
                        <a:t>Industry demand</a:t>
                      </a:r>
                      <a:endParaRPr lang="en-US" sz="2700" b="1" dirty="0">
                        <a:solidFill>
                          <a:schemeClr val="tx1"/>
                        </a:solidFill>
                      </a:endParaRPr>
                    </a:p>
                  </a:txBody>
                  <a:tcPr marL="130981" marR="130981" marT="68591" marB="68591"/>
                </a:tc>
                <a:tc>
                  <a:txBody>
                    <a:bodyPr/>
                    <a:lstStyle/>
                    <a:p>
                      <a:endParaRPr lang="en-GB" sz="2700" b="1" kern="1200" dirty="0">
                        <a:solidFill>
                          <a:schemeClr val="dk1"/>
                        </a:solidFill>
                        <a:effectLst/>
                        <a:latin typeface="+mn-lt"/>
                        <a:ea typeface="+mn-ea"/>
                        <a:cs typeface="+mn-cs"/>
                      </a:endParaRPr>
                    </a:p>
                  </a:txBody>
                  <a:tcPr marL="130981" marR="130981" marT="68591" marB="68591"/>
                </a:tc>
              </a:tr>
              <a:tr h="1059997">
                <a:tc>
                  <a:txBody>
                    <a:bodyPr/>
                    <a:lstStyle/>
                    <a:p>
                      <a:pPr marL="0" lvl="0" indent="0">
                        <a:buFont typeface="Arial" panose="020B0604020202020204" pitchFamily="34" charset="0"/>
                        <a:buNone/>
                      </a:pPr>
                      <a:r>
                        <a:rPr lang="en-US" sz="2700" b="1" dirty="0">
                          <a:solidFill>
                            <a:schemeClr val="tx1"/>
                          </a:solidFill>
                        </a:rPr>
                        <a:t>Number of competitors – fragmented or consolidated industry</a:t>
                      </a:r>
                      <a:endParaRPr lang="en-US" sz="2700" b="1" dirty="0">
                        <a:solidFill>
                          <a:schemeClr val="tx1"/>
                        </a:solidFill>
                      </a:endParaRPr>
                    </a:p>
                  </a:txBody>
                  <a:tcPr marL="130981" marR="130981" marT="68591" marB="68591"/>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GB" sz="2700" b="1" kern="1200" dirty="0">
                        <a:solidFill>
                          <a:schemeClr val="dk1"/>
                        </a:solidFill>
                        <a:effectLst/>
                        <a:latin typeface="+mn-lt"/>
                        <a:ea typeface="+mn-ea"/>
                        <a:cs typeface="+mn-cs"/>
                      </a:endParaRPr>
                    </a:p>
                  </a:txBody>
                  <a:tcPr marL="130981" marR="130981" marT="68591" marB="68591"/>
                </a:tc>
              </a:tr>
              <a:tr h="608245">
                <a:tc>
                  <a:txBody>
                    <a:bodyPr/>
                    <a:lstStyle/>
                    <a:p>
                      <a:pPr marL="0" lvl="0" indent="0">
                        <a:buFont typeface="Arial" panose="020B0604020202020204"/>
                        <a:buNone/>
                      </a:pPr>
                      <a:r>
                        <a:rPr lang="en-US" sz="2700" b="1" dirty="0">
                          <a:solidFill>
                            <a:schemeClr val="tx1"/>
                          </a:solidFill>
                        </a:rPr>
                        <a:t>Diversity of competitors</a:t>
                      </a:r>
                      <a:endParaRPr lang="en-US" sz="2700" b="1" dirty="0">
                        <a:solidFill>
                          <a:schemeClr val="tx1"/>
                        </a:solidFill>
                      </a:endParaRPr>
                    </a:p>
                  </a:txBody>
                  <a:tcPr marL="130981" marR="130981" marT="68591" marB="68591"/>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GB" sz="2700" b="1" kern="1200" dirty="0">
                        <a:solidFill>
                          <a:schemeClr val="dk1"/>
                        </a:solidFill>
                        <a:effectLst/>
                        <a:latin typeface="+mn-lt"/>
                        <a:ea typeface="+mn-ea"/>
                        <a:cs typeface="+mn-cs"/>
                      </a:endParaRPr>
                    </a:p>
                  </a:txBody>
                  <a:tcPr marL="130981" marR="130981" marT="68591" marB="68591"/>
                </a:tc>
              </a:tr>
              <a:tr h="605713">
                <a:tc>
                  <a:txBody>
                    <a:bodyPr/>
                    <a:lstStyle/>
                    <a:p>
                      <a:pPr marL="0" indent="0">
                        <a:buFont typeface="Arial" panose="020B0604020202020204"/>
                        <a:buNone/>
                      </a:pPr>
                      <a:r>
                        <a:rPr lang="en-US" sz="2700" b="1" dirty="0">
                          <a:solidFill>
                            <a:schemeClr val="tx1"/>
                          </a:solidFill>
                        </a:rPr>
                        <a:t>Product differentiation</a:t>
                      </a:r>
                      <a:endParaRPr lang="en-US" sz="2700" b="1" dirty="0">
                        <a:solidFill>
                          <a:schemeClr val="tx1"/>
                        </a:solidFill>
                      </a:endParaRPr>
                    </a:p>
                  </a:txBody>
                  <a:tcPr marL="130981" marR="130981" marT="68591" marB="68591"/>
                </a:tc>
                <a:tc>
                  <a:txBody>
                    <a:bodyPr/>
                    <a:lstStyle/>
                    <a:p>
                      <a:endParaRPr lang="en-GB" sz="2700" b="1" kern="1200" dirty="0">
                        <a:solidFill>
                          <a:schemeClr val="dk1"/>
                        </a:solidFill>
                        <a:effectLst/>
                        <a:latin typeface="+mn-lt"/>
                        <a:ea typeface="+mn-ea"/>
                        <a:cs typeface="+mn-cs"/>
                      </a:endParaRPr>
                    </a:p>
                  </a:txBody>
                  <a:tcPr marL="130981" marR="130981" marT="68591" marB="68591"/>
                </a:tc>
              </a:tr>
              <a:tr h="2422851">
                <a:tc>
                  <a:txBody>
                    <a:bodyPr/>
                    <a:lstStyle/>
                    <a:p>
                      <a:pPr marL="0" indent="0">
                        <a:buFont typeface="Arial" panose="020B0604020202020204"/>
                        <a:buNone/>
                      </a:pPr>
                      <a:r>
                        <a:rPr lang="en-US" sz="2700" b="1" dirty="0">
                          <a:solidFill>
                            <a:schemeClr val="tx1"/>
                          </a:solidFill>
                        </a:rPr>
                        <a:t>Excess capacity and Exit barriers</a:t>
                      </a:r>
                      <a:endParaRPr lang="en-US" sz="2700" b="1" dirty="0">
                        <a:solidFill>
                          <a:schemeClr val="tx1"/>
                        </a:solidFill>
                      </a:endParaRPr>
                    </a:p>
                    <a:p>
                      <a:pPr marL="285750" lvl="0" indent="-285750">
                        <a:buFont typeface="Arial" panose="020B0604020202020204"/>
                        <a:buChar char="•"/>
                      </a:pPr>
                      <a:r>
                        <a:rPr lang="en-US" sz="2700" b="1" dirty="0">
                          <a:solidFill>
                            <a:schemeClr val="tx1"/>
                          </a:solidFill>
                        </a:rPr>
                        <a:t>Investment in assets with no alternative use</a:t>
                      </a:r>
                      <a:endParaRPr lang="en-US" sz="2700" b="1" dirty="0">
                        <a:solidFill>
                          <a:schemeClr val="tx1"/>
                        </a:solidFill>
                      </a:endParaRPr>
                    </a:p>
                    <a:p>
                      <a:pPr marL="285750" lvl="0" indent="-285750">
                        <a:buFont typeface="Arial" panose="020B0604020202020204"/>
                        <a:buChar char="•"/>
                      </a:pPr>
                      <a:r>
                        <a:rPr lang="en-US" sz="2700" b="1" dirty="0">
                          <a:solidFill>
                            <a:schemeClr val="tx1"/>
                          </a:solidFill>
                        </a:rPr>
                        <a:t>High fixed costs of exit</a:t>
                      </a:r>
                      <a:endParaRPr lang="en-US" sz="2700" b="1" dirty="0">
                        <a:solidFill>
                          <a:schemeClr val="tx1"/>
                        </a:solidFill>
                      </a:endParaRPr>
                    </a:p>
                    <a:p>
                      <a:pPr marL="285750" lvl="0" indent="-285750">
                        <a:buFont typeface="Arial" panose="020B0604020202020204"/>
                        <a:buChar char="•"/>
                      </a:pPr>
                      <a:r>
                        <a:rPr lang="en-US" sz="2700" b="1" dirty="0">
                          <a:solidFill>
                            <a:schemeClr val="tx1"/>
                          </a:solidFill>
                        </a:rPr>
                        <a:t>Emotional attachment</a:t>
                      </a:r>
                      <a:endParaRPr lang="en-US" sz="2700" b="1" dirty="0">
                        <a:solidFill>
                          <a:schemeClr val="tx1"/>
                        </a:solidFill>
                      </a:endParaRPr>
                    </a:p>
                    <a:p>
                      <a:pPr marL="285750" lvl="0" indent="-285750">
                        <a:buFont typeface="Arial" panose="020B0604020202020204"/>
                        <a:buChar char="•"/>
                      </a:pPr>
                      <a:r>
                        <a:rPr lang="en-US" sz="2700" b="1" dirty="0">
                          <a:solidFill>
                            <a:schemeClr val="tx1"/>
                          </a:solidFill>
                        </a:rPr>
                        <a:t>Dependence on the industry</a:t>
                      </a:r>
                      <a:endParaRPr lang="en-US" sz="2700" b="1" dirty="0">
                        <a:solidFill>
                          <a:schemeClr val="tx1"/>
                        </a:solidFill>
                      </a:endParaRPr>
                    </a:p>
                  </a:txBody>
                  <a:tcPr marL="130981" marR="130981" marT="68591" marB="68591"/>
                </a:tc>
                <a:tc>
                  <a:txBody>
                    <a:bodyPr/>
                    <a:lstStyle/>
                    <a:p>
                      <a:endParaRPr lang="en-GB" sz="2700" b="1" dirty="0"/>
                    </a:p>
                  </a:txBody>
                  <a:tcPr marL="130981" marR="130981" marT="68591" marB="68591"/>
                </a:tc>
              </a:tr>
              <a:tr h="683499">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defRPr/>
                      </a:pPr>
                      <a:r>
                        <a:rPr lang="en-US" sz="2700" b="1" dirty="0">
                          <a:solidFill>
                            <a:schemeClr val="tx1"/>
                          </a:solidFill>
                        </a:rPr>
                        <a:t>Cost conditions (Fixed/Var. Costs)</a:t>
                      </a:r>
                      <a:endParaRPr lang="en-US" sz="2700" b="1" dirty="0">
                        <a:solidFill>
                          <a:schemeClr val="tx1"/>
                        </a:solidFill>
                      </a:endParaRPr>
                    </a:p>
                  </a:txBody>
                  <a:tcPr marL="130981" marR="130981" marT="68591" marB="68591"/>
                </a:tc>
                <a:tc>
                  <a:txBody>
                    <a:bodyPr/>
                    <a:lstStyle/>
                    <a:p>
                      <a:endParaRPr lang="en-GB" sz="2700" b="1" dirty="0"/>
                    </a:p>
                  </a:txBody>
                  <a:tcPr marL="130981" marR="130981" marT="68591" marB="68591"/>
                </a:tc>
              </a:tr>
            </a:tbl>
          </a:graphicData>
        </a:graphic>
      </p:graphicFrame>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Monopolies and Oligopolies</a:t>
            </a:r>
            <a:endParaRPr lang="en-GB"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GB" sz="3200" dirty="0"/>
              <a:t>Monopolies</a:t>
            </a:r>
            <a:endParaRPr lang="en-GB" sz="3200" dirty="0"/>
          </a:p>
        </p:txBody>
      </p:sp>
      <p:sp>
        <p:nvSpPr>
          <p:cNvPr id="3" name="Subtitle 2"/>
          <p:cNvSpPr>
            <a:spLocks noGrp="1"/>
          </p:cNvSpPr>
          <p:nvPr>
            <p:ph type="subTitle" idx="1"/>
          </p:nvPr>
        </p:nvSpPr>
        <p:spPr/>
        <p:txBody>
          <a:bodyPr>
            <a:noAutofit/>
          </a:bodyPr>
          <a:lstStyle/>
          <a:p>
            <a:pPr>
              <a:spcBef>
                <a:spcPts val="600"/>
              </a:spcBef>
              <a:spcAft>
                <a:spcPts val="600"/>
              </a:spcAft>
            </a:pPr>
            <a:r>
              <a:rPr lang="en-GB" sz="3200" spc="-15" dirty="0">
                <a:solidFill>
                  <a:srgbClr val="000000"/>
                </a:solidFill>
                <a:effectLst/>
                <a:latin typeface="+mn-lt"/>
                <a:ea typeface="Times New Roman" panose="02020603050405020304" pitchFamily="18" charset="0"/>
                <a:cs typeface="Times New Roman" panose="02020603050405020304" pitchFamily="18" charset="0"/>
              </a:rPr>
              <a:t>There is only one seller, so a single firm will control the entire market. </a:t>
            </a:r>
            <a:endParaRPr lang="en-GB" sz="3200" spc="-15" dirty="0">
              <a:solidFill>
                <a:srgbClr val="000000"/>
              </a:solidFill>
              <a:effectLst/>
              <a:latin typeface="+mn-lt"/>
              <a:ea typeface="Times New Roman" panose="02020603050405020304" pitchFamily="18" charset="0"/>
              <a:cs typeface="Times New Roman" panose="02020603050405020304" pitchFamily="18" charset="0"/>
            </a:endParaRPr>
          </a:p>
          <a:p>
            <a:pPr>
              <a:spcBef>
                <a:spcPts val="600"/>
              </a:spcBef>
              <a:spcAft>
                <a:spcPts val="600"/>
              </a:spcAft>
            </a:pPr>
            <a:r>
              <a:rPr lang="en-GB" sz="3200" spc="-15" dirty="0">
                <a:solidFill>
                  <a:srgbClr val="000000"/>
                </a:solidFill>
                <a:effectLst/>
                <a:latin typeface="+mn-lt"/>
                <a:ea typeface="Times New Roman" panose="02020603050405020304" pitchFamily="18" charset="0"/>
                <a:cs typeface="Times New Roman" panose="02020603050405020304" pitchFamily="18" charset="0"/>
              </a:rPr>
              <a:t>It can set any price it wishes since it has all the market power. Consumers do not have any alternative and must pay the price set by the seller.</a:t>
            </a:r>
            <a:endParaRPr lang="en-GB" sz="3200" dirty="0">
              <a:effectLst/>
              <a:latin typeface="+mn-lt"/>
              <a:ea typeface="Calibri" panose="020F0502020204030204" charset="0"/>
              <a:cs typeface="Times New Roman" panose="02020603050405020304" pitchFamily="18" charset="0"/>
            </a:endParaRPr>
          </a:p>
          <a:p>
            <a:pPr>
              <a:spcBef>
                <a:spcPts val="600"/>
              </a:spcBef>
              <a:spcAft>
                <a:spcPts val="600"/>
              </a:spcAft>
            </a:pPr>
            <a:r>
              <a:rPr lang="en-GB" sz="3200" spc="-15" dirty="0">
                <a:solidFill>
                  <a:srgbClr val="000000"/>
                </a:solidFill>
                <a:effectLst/>
                <a:latin typeface="+mn-lt"/>
                <a:ea typeface="Times New Roman" panose="02020603050405020304" pitchFamily="18" charset="0"/>
                <a:cs typeface="Times New Roman" panose="02020603050405020304" pitchFamily="18" charset="0"/>
              </a:rPr>
              <a:t>Monopolies are extremely undesirable. Here the consumer loose all their power and market forces become irrelevant. </a:t>
            </a:r>
            <a:endParaRPr lang="en-GB" sz="3200" spc="-15" dirty="0">
              <a:solidFill>
                <a:srgbClr val="000000"/>
              </a:solidFill>
              <a:effectLst/>
              <a:latin typeface="+mn-lt"/>
              <a:ea typeface="Times New Roman" panose="02020603050405020304" pitchFamily="18" charset="0"/>
              <a:cs typeface="Times New Roman" panose="02020603050405020304" pitchFamily="18" charset="0"/>
            </a:endParaRPr>
          </a:p>
          <a:p>
            <a:pPr>
              <a:spcBef>
                <a:spcPts val="600"/>
              </a:spcBef>
              <a:spcAft>
                <a:spcPts val="600"/>
              </a:spcAft>
            </a:pPr>
            <a:r>
              <a:rPr lang="en-GB" sz="3200" spc="-15" dirty="0">
                <a:solidFill>
                  <a:srgbClr val="000000"/>
                </a:solidFill>
                <a:effectLst/>
                <a:latin typeface="+mn-lt"/>
                <a:ea typeface="Times New Roman" panose="02020603050405020304" pitchFamily="18" charset="0"/>
                <a:cs typeface="Times New Roman" panose="02020603050405020304" pitchFamily="18" charset="0"/>
              </a:rPr>
              <a:t>However, a pure monopoly is very rare in reality – typically US/UK/European Governments will regulate or break up monopolies. Examples:</a:t>
            </a:r>
            <a:endParaRPr lang="en-GB" sz="3200" spc="-15" dirty="0">
              <a:solidFill>
                <a:srgbClr val="000000"/>
              </a:solidFill>
              <a:effectLst/>
              <a:latin typeface="+mn-lt"/>
              <a:ea typeface="Times New Roman" panose="02020603050405020304" pitchFamily="18" charset="0"/>
              <a:cs typeface="Times New Roman" panose="02020603050405020304" pitchFamily="18" charset="0"/>
            </a:endParaRPr>
          </a:p>
          <a:p>
            <a:pPr marL="457200" indent="-457200">
              <a:spcBef>
                <a:spcPts val="600"/>
              </a:spcBef>
              <a:spcAft>
                <a:spcPts val="600"/>
              </a:spcAft>
              <a:buFont typeface="Arial" panose="020B0604020202020204" pitchFamily="34" charset="0"/>
              <a:buChar char="•"/>
            </a:pPr>
            <a:r>
              <a:rPr lang="en-GB" sz="3200" spc="-15" dirty="0">
                <a:solidFill>
                  <a:srgbClr val="000000"/>
                </a:solidFill>
                <a:latin typeface="+mn-lt"/>
                <a:ea typeface="Calibri" panose="020F0502020204030204" charset="0"/>
                <a:cs typeface="Times New Roman" panose="02020603050405020304" pitchFamily="18" charset="0"/>
              </a:rPr>
              <a:t>UK Water companies – regulated by the government</a:t>
            </a:r>
            <a:endParaRPr lang="en-GB" sz="3200" spc="-15" dirty="0">
              <a:solidFill>
                <a:srgbClr val="000000"/>
              </a:solidFill>
              <a:latin typeface="+mn-lt"/>
              <a:ea typeface="Calibri" panose="020F0502020204030204" charset="0"/>
              <a:cs typeface="Times New Roman" panose="02020603050405020304" pitchFamily="18" charset="0"/>
            </a:endParaRPr>
          </a:p>
          <a:p>
            <a:pPr marL="457200" indent="-457200">
              <a:spcBef>
                <a:spcPts val="600"/>
              </a:spcBef>
              <a:spcAft>
                <a:spcPts val="600"/>
              </a:spcAft>
              <a:buFont typeface="Arial" panose="020B0604020202020204" pitchFamily="34" charset="0"/>
              <a:buChar char="•"/>
            </a:pPr>
            <a:r>
              <a:rPr lang="en-GB" sz="3200" spc="-15" dirty="0">
                <a:solidFill>
                  <a:srgbClr val="000000"/>
                </a:solidFill>
                <a:latin typeface="+mn-lt"/>
                <a:ea typeface="Calibri" panose="020F0502020204030204" charset="0"/>
                <a:cs typeface="Times New Roman" panose="02020603050405020304" pitchFamily="18" charset="0"/>
              </a:rPr>
              <a:t>Networks – rail, road, communications, power, gas – arms length ownership or regulation</a:t>
            </a:r>
            <a:endParaRPr lang="en-GB" sz="3200" spc="-15" dirty="0">
              <a:solidFill>
                <a:srgbClr val="000000"/>
              </a:solidFill>
              <a:latin typeface="+mn-lt"/>
              <a:ea typeface="Calibri" panose="020F0502020204030204" charset="0"/>
              <a:cs typeface="Times New Roman" panose="02020603050405020304" pitchFamily="18" charset="0"/>
            </a:endParaRPr>
          </a:p>
          <a:p>
            <a:pPr marL="457200" indent="-457200">
              <a:spcBef>
                <a:spcPts val="600"/>
              </a:spcBef>
              <a:spcAft>
                <a:spcPts val="600"/>
              </a:spcAft>
              <a:buFont typeface="Arial" panose="020B0604020202020204" pitchFamily="34" charset="0"/>
              <a:buChar char="•"/>
            </a:pPr>
            <a:r>
              <a:rPr lang="en-GB" sz="3200" spc="-15" dirty="0">
                <a:solidFill>
                  <a:srgbClr val="000000"/>
                </a:solidFill>
                <a:latin typeface="+mn-lt"/>
                <a:ea typeface="Calibri" panose="020F0502020204030204" charset="0"/>
                <a:cs typeface="Times New Roman" panose="02020603050405020304" pitchFamily="18" charset="0"/>
              </a:rPr>
              <a:t>British Plaster Board – investigated by the monopolies commission</a:t>
            </a:r>
            <a:endParaRPr lang="en-GB" sz="3200" spc="-15" dirty="0">
              <a:solidFill>
                <a:srgbClr val="000000"/>
              </a:solidFill>
              <a:latin typeface="+mn-lt"/>
              <a:ea typeface="Calibri" panose="020F0502020204030204" charset="0"/>
              <a:cs typeface="Times New Roman" panose="02020603050405020304" pitchFamily="18" charset="0"/>
            </a:endParaRPr>
          </a:p>
          <a:p>
            <a:pPr marL="457200" indent="-457200">
              <a:spcBef>
                <a:spcPts val="600"/>
              </a:spcBef>
              <a:spcAft>
                <a:spcPts val="600"/>
              </a:spcAft>
              <a:buFont typeface="Arial" panose="020B0604020202020204" pitchFamily="34" charset="0"/>
              <a:buChar char="•"/>
            </a:pPr>
            <a:r>
              <a:rPr lang="en-GB" sz="3200" spc="-15" dirty="0">
                <a:solidFill>
                  <a:srgbClr val="000000"/>
                </a:solidFill>
                <a:latin typeface="+mn-lt"/>
                <a:ea typeface="Calibri" panose="020F0502020204030204" charset="0"/>
                <a:cs typeface="Times New Roman" panose="02020603050405020304" pitchFamily="18" charset="0"/>
              </a:rPr>
              <a:t>London Black Cabs – displaced by Uber</a:t>
            </a:r>
            <a:endParaRPr lang="en-GB" sz="3200" spc="-15" dirty="0">
              <a:solidFill>
                <a:srgbClr val="000000"/>
              </a:solidFill>
              <a:latin typeface="+mn-lt"/>
              <a:ea typeface="Calibri" panose="020F0502020204030204" charset="0"/>
              <a:cs typeface="Times New Roman" panose="02020603050405020304" pitchFamily="18" charset="0"/>
            </a:endParaRPr>
          </a:p>
          <a:p>
            <a:pPr marL="457200" indent="-457200">
              <a:spcBef>
                <a:spcPts val="600"/>
              </a:spcBef>
              <a:spcAft>
                <a:spcPts val="600"/>
              </a:spcAft>
              <a:buFont typeface="Arial" panose="020B0604020202020204" pitchFamily="34" charset="0"/>
              <a:buChar char="•"/>
            </a:pPr>
            <a:r>
              <a:rPr lang="en-GB" sz="3200" spc="-15" dirty="0">
                <a:solidFill>
                  <a:srgbClr val="000000"/>
                </a:solidFill>
                <a:latin typeface="+mn-lt"/>
                <a:ea typeface="Calibri" panose="020F0502020204030204" charset="0"/>
                <a:cs typeface="Times New Roman" panose="02020603050405020304" pitchFamily="18" charset="0"/>
              </a:rPr>
              <a:t>BT – telephone network to homes</a:t>
            </a:r>
            <a:endParaRPr lang="en-GB" sz="3200" spc="-15" dirty="0">
              <a:solidFill>
                <a:srgbClr val="000000"/>
              </a:solidFill>
              <a:latin typeface="+mn-lt"/>
              <a:ea typeface="Calibri" panose="020F0502020204030204" charset="0"/>
              <a:cs typeface="Times New Roman" panose="02020603050405020304" pitchFamily="18" charset="0"/>
            </a:endParaRPr>
          </a:p>
          <a:p>
            <a:pPr marL="457200" indent="-457200">
              <a:lnSpc>
                <a:spcPct val="107000"/>
              </a:lnSpc>
              <a:spcBef>
                <a:spcPts val="750"/>
              </a:spcBef>
              <a:spcAft>
                <a:spcPts val="2250"/>
              </a:spcAft>
              <a:buFont typeface="Arial" panose="020B0604020202020204" pitchFamily="34" charset="0"/>
              <a:buChar char="•"/>
            </a:pPr>
            <a:endParaRPr lang="en-GB" sz="3200" dirty="0">
              <a:effectLst/>
              <a:latin typeface="+mn-lt"/>
              <a:ea typeface="Calibri" panose="020F0502020204030204" charset="0"/>
              <a:cs typeface="Times New Roman" panose="02020603050405020304" pitchFamily="18" charset="0"/>
            </a:endParaRPr>
          </a:p>
          <a:p>
            <a:endParaRPr lang="en-GB" sz="3200" dirty="0">
              <a:latin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Effect transition="in" filter="fade">
                                      <p:cBhvr>
                                        <p:cTn id="49" dur="1000"/>
                                        <p:tgtEl>
                                          <p:spTgt spid="3">
                                            <p:txEl>
                                              <p:pRg st="6" end="6"/>
                                            </p:txEl>
                                          </p:spTgt>
                                        </p:tgtEl>
                                      </p:cBhvr>
                                    </p:animEffect>
                                    <p:anim calcmode="lin" valueType="num">
                                      <p:cBhvr>
                                        <p:cTn id="5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3">
                                            <p:txEl>
                                              <p:pRg st="7" end="7"/>
                                            </p:txEl>
                                          </p:spTgt>
                                        </p:tgtEl>
                                        <p:attrNameLst>
                                          <p:attrName>style.visibility</p:attrName>
                                        </p:attrNameLst>
                                      </p:cBhvr>
                                      <p:to>
                                        <p:strVal val="visible"/>
                                      </p:to>
                                    </p:set>
                                    <p:animEffect transition="in" filter="fade">
                                      <p:cBhvr>
                                        <p:cTn id="56" dur="1000"/>
                                        <p:tgtEl>
                                          <p:spTgt spid="3">
                                            <p:txEl>
                                              <p:pRg st="7" end="7"/>
                                            </p:txEl>
                                          </p:spTgt>
                                        </p:tgtEl>
                                      </p:cBhvr>
                                    </p:animEffect>
                                    <p:anim calcmode="lin" valueType="num">
                                      <p:cBhvr>
                                        <p:cTn id="57"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3">
                                            <p:txEl>
                                              <p:pRg st="8" end="8"/>
                                            </p:txEl>
                                          </p:spTgt>
                                        </p:tgtEl>
                                        <p:attrNameLst>
                                          <p:attrName>style.visibility</p:attrName>
                                        </p:attrNameLst>
                                      </p:cBhvr>
                                      <p:to>
                                        <p:strVal val="visible"/>
                                      </p:to>
                                    </p:set>
                                    <p:animEffect transition="in" filter="fade">
                                      <p:cBhvr>
                                        <p:cTn id="63" dur="1000"/>
                                        <p:tgtEl>
                                          <p:spTgt spid="3">
                                            <p:txEl>
                                              <p:pRg st="8" end="8"/>
                                            </p:txEl>
                                          </p:spTgt>
                                        </p:tgtEl>
                                      </p:cBhvr>
                                    </p:animEffect>
                                    <p:anim calcmode="lin" valueType="num">
                                      <p:cBhvr>
                                        <p:cTn id="64"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65"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normAutofit/>
          </a:bodyPr>
          <a:lstStyle/>
          <a:p>
            <a:r>
              <a:rPr lang="en-GB" sz="3200" dirty="0"/>
              <a:t>Competitive Markets and Industries</a:t>
            </a:r>
            <a:endParaRPr lang="en-GB" sz="3200" dirty="0"/>
          </a:p>
        </p:txBody>
      </p:sp>
      <p:sp>
        <p:nvSpPr>
          <p:cNvPr id="4" name="Subtitle 3"/>
          <p:cNvSpPr>
            <a:spLocks noGrp="1"/>
          </p:cNvSpPr>
          <p:nvPr>
            <p:ph type="subTitle" idx="1"/>
          </p:nvPr>
        </p:nvSpPr>
        <p:spPr>
          <a:xfrm>
            <a:off x="1029600" y="2160000"/>
            <a:ext cx="7080079" cy="7098988"/>
          </a:xfrm>
        </p:spPr>
        <p:txBody>
          <a:bodyPr>
            <a:normAutofit lnSpcReduction="10000"/>
          </a:bodyPr>
          <a:lstStyle/>
          <a:p>
            <a:r>
              <a:rPr lang="en-US" sz="3200" b="0" i="0" dirty="0">
                <a:effectLst/>
                <a:cs typeface="Arial" panose="020B0604020202020204" pitchFamily="34" charset="0"/>
              </a:rPr>
              <a:t>A large number of producers compete with each other to satisfy the wants and needs of a large number of consumers. </a:t>
            </a:r>
            <a:endParaRPr lang="en-US" sz="3200" b="0" i="0" dirty="0">
              <a:effectLst/>
              <a:cs typeface="Arial" panose="020B0604020202020204" pitchFamily="34" charset="0"/>
            </a:endParaRPr>
          </a:p>
          <a:p>
            <a:endParaRPr lang="en-US" sz="3200" b="0" i="0" dirty="0">
              <a:effectLst/>
              <a:cs typeface="Arial" panose="020B0604020202020204" pitchFamily="34" charset="0"/>
            </a:endParaRPr>
          </a:p>
          <a:p>
            <a:r>
              <a:rPr lang="en-US" sz="3200" b="0" i="0" dirty="0">
                <a:effectLst/>
                <a:cs typeface="Arial" panose="020B0604020202020204" pitchFamily="34" charset="0"/>
              </a:rPr>
              <a:t>No single producer, or group of producers, and no single consumer, or group of consumers:</a:t>
            </a:r>
            <a:endParaRPr lang="en-US" sz="3200" b="0" i="0" dirty="0">
              <a:effectLst/>
              <a:cs typeface="Arial" panose="020B0604020202020204" pitchFamily="34" charset="0"/>
            </a:endParaRPr>
          </a:p>
          <a:p>
            <a:endParaRPr lang="en-US" sz="3200" dirty="0">
              <a:cs typeface="Arial" panose="020B0604020202020204" pitchFamily="34" charset="0"/>
            </a:endParaRPr>
          </a:p>
          <a:p>
            <a:pPr marL="457200" indent="-457200">
              <a:buFont typeface="Arial" panose="020B0604020202020204" pitchFamily="34" charset="0"/>
              <a:buChar char="•"/>
            </a:pPr>
            <a:r>
              <a:rPr lang="en-US" sz="3200" b="0" i="0" dirty="0">
                <a:effectLst/>
                <a:cs typeface="Arial" panose="020B0604020202020204" pitchFamily="34" charset="0"/>
              </a:rPr>
              <a:t>can dictate how the market operates. </a:t>
            </a:r>
            <a:endParaRPr lang="en-US" sz="3200" b="0" i="0" dirty="0">
              <a:effectLst/>
              <a:cs typeface="Arial" panose="020B0604020202020204" pitchFamily="34" charset="0"/>
            </a:endParaRPr>
          </a:p>
          <a:p>
            <a:pPr marL="457200" indent="-457200">
              <a:buFont typeface="Arial" panose="020B0604020202020204" pitchFamily="34" charset="0"/>
              <a:buChar char="•"/>
            </a:pPr>
            <a:endParaRPr lang="en-US" sz="3200" dirty="0">
              <a:cs typeface="Arial" panose="020B0604020202020204" pitchFamily="34" charset="0"/>
            </a:endParaRPr>
          </a:p>
          <a:p>
            <a:pPr marL="457200" indent="-457200">
              <a:buFont typeface="Arial" panose="020B0604020202020204" pitchFamily="34" charset="0"/>
              <a:buChar char="•"/>
            </a:pPr>
            <a:r>
              <a:rPr lang="en-US" sz="3200" b="0" i="0" dirty="0">
                <a:effectLst/>
                <a:cs typeface="Arial" panose="020B0604020202020204" pitchFamily="34" charset="0"/>
              </a:rPr>
              <a:t>can they individually determine the price of goods and services, and how much will be exchanged.</a:t>
            </a:r>
            <a:endParaRPr lang="en-GB" sz="3200" dirty="0">
              <a:cs typeface="Arial" panose="020B0604020202020204" pitchFamily="34" charset="0"/>
            </a:endParaRPr>
          </a:p>
        </p:txBody>
      </p:sp>
      <p:sp>
        <p:nvSpPr>
          <p:cNvPr id="5" name="TextBox 4"/>
          <p:cNvSpPr txBox="1"/>
          <p:nvPr/>
        </p:nvSpPr>
        <p:spPr>
          <a:xfrm>
            <a:off x="9943199" y="2213986"/>
            <a:ext cx="7315201" cy="6991016"/>
          </a:xfrm>
          <a:prstGeom prst="rect">
            <a:avLst/>
          </a:prstGeom>
          <a:solidFill>
            <a:srgbClr val="FEF2BE"/>
          </a:solidFill>
        </p:spPr>
        <p:txBody>
          <a:bodyPr wrap="square" rtlCol="0">
            <a:spAutoFit/>
          </a:bodyPr>
          <a:lstStyle/>
          <a:p>
            <a:pPr algn="ctr"/>
            <a:r>
              <a:rPr lang="en-GB" b="1" i="0" dirty="0">
                <a:solidFill>
                  <a:srgbClr val="000000"/>
                </a:solidFill>
                <a:effectLst/>
                <a:latin typeface="roboto"/>
              </a:rPr>
              <a:t>Impact of Competition</a:t>
            </a:r>
            <a:endParaRPr lang="en-GB" b="1" i="0" dirty="0">
              <a:solidFill>
                <a:srgbClr val="000000"/>
              </a:solidFill>
              <a:effectLst/>
              <a:latin typeface="roboto"/>
            </a:endParaRPr>
          </a:p>
          <a:p>
            <a:endParaRPr lang="en-GB" dirty="0">
              <a:solidFill>
                <a:srgbClr val="000000"/>
              </a:solidFill>
              <a:latin typeface="roboto"/>
            </a:endParaRPr>
          </a:p>
          <a:p>
            <a:pPr marL="457200" indent="-457200">
              <a:buFont typeface="Arial" panose="020B0604020202020204" pitchFamily="34" charset="0"/>
              <a:buChar char="•"/>
            </a:pPr>
            <a:r>
              <a:rPr lang="en-US" dirty="0">
                <a:solidFill>
                  <a:srgbClr val="000000"/>
                </a:solidFill>
                <a:latin typeface="roboto"/>
              </a:rPr>
              <a:t>Higher quality at same prices</a:t>
            </a:r>
            <a:endParaRPr lang="en-US" dirty="0">
              <a:solidFill>
                <a:srgbClr val="000000"/>
              </a:solidFill>
              <a:latin typeface="roboto"/>
            </a:endParaRPr>
          </a:p>
          <a:p>
            <a:pPr marL="457200" indent="-457200">
              <a:buFont typeface="Arial" panose="020B0604020202020204" pitchFamily="34" charset="0"/>
              <a:buChar char="•"/>
            </a:pPr>
            <a:endParaRPr lang="en-GB" i="0" dirty="0">
              <a:solidFill>
                <a:srgbClr val="000000"/>
              </a:solidFill>
              <a:effectLst/>
              <a:latin typeface="roboto"/>
            </a:endParaRPr>
          </a:p>
          <a:p>
            <a:pPr marL="457200" indent="-457200">
              <a:buFont typeface="Arial" panose="020B0604020202020204" pitchFamily="34" charset="0"/>
              <a:buChar char="•"/>
            </a:pPr>
            <a:r>
              <a:rPr lang="en-GB" dirty="0">
                <a:solidFill>
                  <a:srgbClr val="000000"/>
                </a:solidFill>
                <a:latin typeface="roboto"/>
              </a:rPr>
              <a:t>Differentiation</a:t>
            </a:r>
            <a:endParaRPr lang="en-GB" dirty="0">
              <a:solidFill>
                <a:srgbClr val="000000"/>
              </a:solidFill>
              <a:latin typeface="roboto"/>
            </a:endParaRPr>
          </a:p>
          <a:p>
            <a:pPr marL="457200" indent="-457200">
              <a:buFont typeface="Arial" panose="020B0604020202020204" pitchFamily="34" charset="0"/>
              <a:buChar char="•"/>
            </a:pPr>
            <a:endParaRPr lang="en-GB" dirty="0">
              <a:solidFill>
                <a:srgbClr val="000000"/>
              </a:solidFill>
              <a:latin typeface="roboto"/>
            </a:endParaRPr>
          </a:p>
          <a:p>
            <a:pPr marL="457200" indent="-457200">
              <a:buFont typeface="Arial" panose="020B0604020202020204" pitchFamily="34" charset="0"/>
              <a:buChar char="•"/>
            </a:pPr>
            <a:r>
              <a:rPr lang="en-GB" dirty="0">
                <a:solidFill>
                  <a:srgbClr val="000000"/>
                </a:solidFill>
                <a:latin typeface="roboto"/>
              </a:rPr>
              <a:t>Increases Efficiency</a:t>
            </a:r>
            <a:endParaRPr lang="en-GB" dirty="0">
              <a:solidFill>
                <a:srgbClr val="000000"/>
              </a:solidFill>
              <a:latin typeface="roboto"/>
            </a:endParaRPr>
          </a:p>
          <a:p>
            <a:pPr marL="457200" indent="-457200">
              <a:buFont typeface="Arial" panose="020B0604020202020204" pitchFamily="34" charset="0"/>
              <a:buChar char="•"/>
            </a:pPr>
            <a:endParaRPr lang="en-GB" dirty="0">
              <a:solidFill>
                <a:srgbClr val="000000"/>
              </a:solidFill>
              <a:latin typeface="roboto"/>
            </a:endParaRPr>
          </a:p>
          <a:p>
            <a:pPr marL="457200" indent="-457200">
              <a:buFont typeface="Arial" panose="020B0604020202020204" pitchFamily="34" charset="0"/>
              <a:buChar char="•"/>
            </a:pPr>
            <a:r>
              <a:rPr lang="en-GB" dirty="0">
                <a:solidFill>
                  <a:srgbClr val="000000"/>
                </a:solidFill>
                <a:latin typeface="roboto"/>
              </a:rPr>
              <a:t>Customer service and satisfaction</a:t>
            </a:r>
            <a:endParaRPr lang="en-GB" dirty="0">
              <a:solidFill>
                <a:srgbClr val="000000"/>
              </a:solidFill>
              <a:latin typeface="roboto"/>
            </a:endParaRPr>
          </a:p>
          <a:p>
            <a:pPr marL="457200" indent="-457200">
              <a:buFont typeface="Arial" panose="020B0604020202020204" pitchFamily="34" charset="0"/>
              <a:buChar char="•"/>
            </a:pPr>
            <a:endParaRPr lang="en-GB" i="0" dirty="0">
              <a:solidFill>
                <a:srgbClr val="000000"/>
              </a:solidFill>
              <a:effectLst/>
              <a:latin typeface="roboto"/>
            </a:endParaRPr>
          </a:p>
          <a:p>
            <a:pPr marL="457200" indent="-457200">
              <a:buFont typeface="Arial" panose="020B0604020202020204" pitchFamily="34" charset="0"/>
              <a:buChar char="•"/>
            </a:pPr>
            <a:r>
              <a:rPr lang="en-GB" i="0" dirty="0">
                <a:solidFill>
                  <a:srgbClr val="000000"/>
                </a:solidFill>
                <a:effectLst/>
                <a:latin typeface="roboto"/>
              </a:rPr>
              <a:t>Awareness and market penetration</a:t>
            </a:r>
            <a:endParaRPr lang="en-GB" i="0" dirty="0">
              <a:solidFill>
                <a:srgbClr val="000000"/>
              </a:solidFill>
              <a:effectLst/>
              <a:latin typeface="roboto"/>
            </a:endParaRPr>
          </a:p>
          <a:p>
            <a:pPr marL="457200" indent="-457200">
              <a:buFont typeface="Arial" panose="020B0604020202020204" pitchFamily="34" charset="0"/>
              <a:buChar char="•"/>
            </a:pPr>
            <a:endParaRPr lang="en-GB" i="0" dirty="0">
              <a:solidFill>
                <a:srgbClr val="000000"/>
              </a:solidFill>
              <a:effectLst/>
              <a:latin typeface="roboto"/>
            </a:endParaRPr>
          </a:p>
          <a:p>
            <a:pPr marL="457200" indent="-457200">
              <a:buFont typeface="Arial" panose="020B0604020202020204" pitchFamily="34" charset="0"/>
              <a:buChar char="•"/>
            </a:pPr>
            <a:r>
              <a:rPr lang="en-GB" i="0" dirty="0">
                <a:solidFill>
                  <a:srgbClr val="000000"/>
                </a:solidFill>
                <a:effectLst/>
                <a:latin typeface="roboto"/>
              </a:rPr>
              <a:t>Consumption increases</a:t>
            </a:r>
            <a:endParaRPr lang="en-GB" i="0" dirty="0">
              <a:solidFill>
                <a:srgbClr val="000000"/>
              </a:solidFill>
              <a:effectLst/>
              <a:latin typeface="roboto"/>
            </a:endParaRPr>
          </a:p>
          <a:p>
            <a:endParaRPr lang="en-GB" dirty="0">
              <a:solidFill>
                <a:srgbClr val="000000"/>
              </a:solidFill>
              <a:latin typeface="robot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GB" dirty="0"/>
              <a:t>Strategic Diagnosis</a:t>
            </a:r>
            <a:endParaRPr lang="en-GB" dirty="0"/>
          </a:p>
        </p:txBody>
      </p:sp>
      <p:graphicFrame>
        <p:nvGraphicFramePr>
          <p:cNvPr id="4" name="Diagram 3"/>
          <p:cNvGraphicFramePr/>
          <p:nvPr/>
        </p:nvGraphicFramePr>
        <p:xfrm>
          <a:off x="556118" y="1687377"/>
          <a:ext cx="11234982" cy="7994121"/>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
        <p:nvSpPr>
          <p:cNvPr id="5" name="Right Brace 4"/>
          <p:cNvSpPr/>
          <p:nvPr/>
        </p:nvSpPr>
        <p:spPr>
          <a:xfrm>
            <a:off x="11267483" y="2335549"/>
            <a:ext cx="648172" cy="3790922"/>
          </a:xfrm>
          <a:prstGeom prst="rightBrace">
            <a:avLst/>
          </a:prstGeom>
          <a:ln w="381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4800" dirty="0"/>
          </a:p>
        </p:txBody>
      </p:sp>
      <p:sp>
        <p:nvSpPr>
          <p:cNvPr id="6" name="TextBox 5"/>
          <p:cNvSpPr txBox="1"/>
          <p:nvPr/>
        </p:nvSpPr>
        <p:spPr>
          <a:xfrm>
            <a:off x="16058630" y="4180498"/>
            <a:ext cx="1761188" cy="646331"/>
          </a:xfrm>
          <a:prstGeom prst="rect">
            <a:avLst/>
          </a:prstGeom>
          <a:noFill/>
        </p:spPr>
        <p:txBody>
          <a:bodyPr wrap="none" rtlCol="0">
            <a:spAutoFit/>
          </a:bodyPr>
          <a:lstStyle/>
          <a:p>
            <a:r>
              <a:rPr lang="en-GB" sz="3600" b="1" dirty="0"/>
              <a:t>External</a:t>
            </a:r>
            <a:endParaRPr lang="en-GB" sz="3600" b="1" dirty="0"/>
          </a:p>
        </p:txBody>
      </p:sp>
      <p:sp>
        <p:nvSpPr>
          <p:cNvPr id="7" name="Right Brace 6"/>
          <p:cNvSpPr/>
          <p:nvPr/>
        </p:nvSpPr>
        <p:spPr>
          <a:xfrm>
            <a:off x="11250956" y="6752147"/>
            <a:ext cx="648172" cy="1080552"/>
          </a:xfrm>
          <a:prstGeom prst="rightBrace">
            <a:avLst/>
          </a:prstGeom>
          <a:ln w="381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4800" dirty="0"/>
          </a:p>
        </p:txBody>
      </p:sp>
      <p:sp>
        <p:nvSpPr>
          <p:cNvPr id="8" name="TextBox 7"/>
          <p:cNvSpPr txBox="1"/>
          <p:nvPr/>
        </p:nvSpPr>
        <p:spPr>
          <a:xfrm>
            <a:off x="15912739" y="7118077"/>
            <a:ext cx="1859996" cy="707886"/>
          </a:xfrm>
          <a:prstGeom prst="rect">
            <a:avLst/>
          </a:prstGeom>
          <a:noFill/>
        </p:spPr>
        <p:txBody>
          <a:bodyPr wrap="none" rtlCol="0">
            <a:spAutoFit/>
          </a:bodyPr>
          <a:lstStyle/>
          <a:p>
            <a:r>
              <a:rPr lang="en-GB" sz="4000" b="1" dirty="0"/>
              <a:t>Internal</a:t>
            </a:r>
            <a:endParaRPr lang="en-GB" sz="4000" b="1" dirty="0"/>
          </a:p>
        </p:txBody>
      </p:sp>
      <p:grpSp>
        <p:nvGrpSpPr>
          <p:cNvPr id="22" name="Group 21"/>
          <p:cNvGrpSpPr/>
          <p:nvPr/>
        </p:nvGrpSpPr>
        <p:grpSpPr>
          <a:xfrm>
            <a:off x="4105539" y="1925891"/>
            <a:ext cx="1953236" cy="7626609"/>
            <a:chOff x="2545426" y="1283729"/>
            <a:chExt cx="1301956" cy="5083621"/>
          </a:xfrm>
          <a:solidFill>
            <a:srgbClr val="DEEBF7">
              <a:alpha val="40000"/>
            </a:srgbClr>
          </a:solidFill>
        </p:grpSpPr>
        <p:sp>
          <p:nvSpPr>
            <p:cNvPr id="9" name="Arrow: Down 8"/>
            <p:cNvSpPr/>
            <p:nvPr/>
          </p:nvSpPr>
          <p:spPr>
            <a:xfrm>
              <a:off x="2545426" y="1283729"/>
              <a:ext cx="1301956" cy="5083621"/>
            </a:xfrm>
            <a:prstGeom prst="downArrow">
              <a:avLst/>
            </a:prstGeom>
            <a:grp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805"/>
            </a:p>
          </p:txBody>
        </p:sp>
        <p:sp>
          <p:nvSpPr>
            <p:cNvPr id="13" name="TextBox 12"/>
            <p:cNvSpPr txBox="1"/>
            <p:nvPr/>
          </p:nvSpPr>
          <p:spPr>
            <a:xfrm>
              <a:off x="2757485" y="5977560"/>
              <a:ext cx="860359" cy="389790"/>
            </a:xfrm>
            <a:prstGeom prst="rect">
              <a:avLst/>
            </a:prstGeom>
            <a:noFill/>
            <a:ln>
              <a:noFill/>
            </a:ln>
          </p:spPr>
          <p:txBody>
            <a:bodyPr wrap="none" rtlCol="0">
              <a:spAutoFit/>
            </a:bodyPr>
            <a:lstStyle/>
            <a:p>
              <a:r>
                <a:rPr lang="en-GB" sz="3200" b="1" dirty="0"/>
                <a:t>Global</a:t>
              </a:r>
              <a:endParaRPr lang="en-GB" sz="3200" b="1" dirty="0"/>
            </a:p>
          </p:txBody>
        </p:sp>
      </p:grpSp>
      <p:grpSp>
        <p:nvGrpSpPr>
          <p:cNvPr id="24" name="Group 23"/>
          <p:cNvGrpSpPr/>
          <p:nvPr/>
        </p:nvGrpSpPr>
        <p:grpSpPr>
          <a:xfrm>
            <a:off x="8037264" y="1899861"/>
            <a:ext cx="1953236" cy="7626609"/>
            <a:chOff x="5166170" y="1266378"/>
            <a:chExt cx="1301956" cy="5083621"/>
          </a:xfrm>
          <a:solidFill>
            <a:schemeClr val="accent5">
              <a:lumMod val="20000"/>
              <a:lumOff val="80000"/>
            </a:schemeClr>
          </a:solidFill>
        </p:grpSpPr>
        <p:sp>
          <p:nvSpPr>
            <p:cNvPr id="11" name="Arrow: Down 10"/>
            <p:cNvSpPr/>
            <p:nvPr/>
          </p:nvSpPr>
          <p:spPr>
            <a:xfrm>
              <a:off x="5166170" y="1266378"/>
              <a:ext cx="1301956" cy="5083621"/>
            </a:xfrm>
            <a:prstGeom prst="downArrow">
              <a:avLst/>
            </a:prstGeom>
            <a:solidFill>
              <a:srgbClr val="DEEBF7">
                <a:alpha val="40000"/>
              </a:srgb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805"/>
            </a:p>
          </p:txBody>
        </p:sp>
        <p:sp>
          <p:nvSpPr>
            <p:cNvPr id="15" name="TextBox 14"/>
            <p:cNvSpPr txBox="1"/>
            <p:nvPr/>
          </p:nvSpPr>
          <p:spPr>
            <a:xfrm>
              <a:off x="5314698" y="5960207"/>
              <a:ext cx="1093977" cy="389790"/>
            </a:xfrm>
            <a:prstGeom prst="rect">
              <a:avLst/>
            </a:prstGeom>
            <a:noFill/>
            <a:ln>
              <a:noFill/>
            </a:ln>
          </p:spPr>
          <p:txBody>
            <a:bodyPr wrap="none" rtlCol="0">
              <a:spAutoFit/>
            </a:bodyPr>
            <a:lstStyle/>
            <a:p>
              <a:r>
                <a:rPr lang="en-GB" sz="3200" b="1" dirty="0"/>
                <a:t>National</a:t>
              </a:r>
              <a:endParaRPr lang="en-GB" sz="3200" b="1" dirty="0"/>
            </a:p>
          </p:txBody>
        </p:sp>
      </p:grpSp>
      <p:grpSp>
        <p:nvGrpSpPr>
          <p:cNvPr id="23" name="Group 22"/>
          <p:cNvGrpSpPr/>
          <p:nvPr/>
        </p:nvGrpSpPr>
        <p:grpSpPr>
          <a:xfrm>
            <a:off x="6058287" y="1925891"/>
            <a:ext cx="1953235" cy="7626608"/>
            <a:chOff x="3847058" y="1283729"/>
            <a:chExt cx="1301956" cy="5083621"/>
          </a:xfrm>
          <a:solidFill>
            <a:schemeClr val="accent5">
              <a:lumMod val="20000"/>
              <a:lumOff val="80000"/>
            </a:schemeClr>
          </a:solidFill>
        </p:grpSpPr>
        <p:sp>
          <p:nvSpPr>
            <p:cNvPr id="10" name="Arrow: Down 9"/>
            <p:cNvSpPr/>
            <p:nvPr/>
          </p:nvSpPr>
          <p:spPr>
            <a:xfrm>
              <a:off x="3847058" y="1283729"/>
              <a:ext cx="1301956" cy="5083621"/>
            </a:xfrm>
            <a:prstGeom prst="downArrow">
              <a:avLst/>
            </a:prstGeom>
            <a:solidFill>
              <a:schemeClr val="accent5">
                <a:lumMod val="10000"/>
                <a:lumOff val="90000"/>
                <a:alpha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805"/>
            </a:p>
          </p:txBody>
        </p:sp>
        <p:sp>
          <p:nvSpPr>
            <p:cNvPr id="16" name="TextBox 15"/>
            <p:cNvSpPr txBox="1"/>
            <p:nvPr/>
          </p:nvSpPr>
          <p:spPr>
            <a:xfrm>
              <a:off x="3923927" y="5960209"/>
              <a:ext cx="1103167" cy="389790"/>
            </a:xfrm>
            <a:prstGeom prst="rect">
              <a:avLst/>
            </a:prstGeom>
            <a:noFill/>
            <a:ln>
              <a:noFill/>
            </a:ln>
          </p:spPr>
          <p:txBody>
            <a:bodyPr wrap="none" rtlCol="0">
              <a:spAutoFit/>
            </a:bodyPr>
            <a:lstStyle/>
            <a:p>
              <a:r>
                <a:rPr lang="en-GB" sz="3200" b="1" dirty="0"/>
                <a:t>Regional</a:t>
              </a:r>
              <a:endParaRPr lang="en-GB" sz="3200" b="1" dirty="0"/>
            </a:p>
          </p:txBody>
        </p:sp>
      </p:grpSp>
      <p:grpSp>
        <p:nvGrpSpPr>
          <p:cNvPr id="25" name="Group 24"/>
          <p:cNvGrpSpPr/>
          <p:nvPr/>
        </p:nvGrpSpPr>
        <p:grpSpPr>
          <a:xfrm>
            <a:off x="10008174" y="1899859"/>
            <a:ext cx="1953235" cy="7626609"/>
            <a:chOff x="6479911" y="1266377"/>
            <a:chExt cx="1301956" cy="5083621"/>
          </a:xfrm>
          <a:solidFill>
            <a:srgbClr val="D5E5FF">
              <a:alpha val="40000"/>
            </a:srgbClr>
          </a:solidFill>
        </p:grpSpPr>
        <p:sp>
          <p:nvSpPr>
            <p:cNvPr id="12" name="Arrow: Down 11"/>
            <p:cNvSpPr/>
            <p:nvPr/>
          </p:nvSpPr>
          <p:spPr>
            <a:xfrm>
              <a:off x="6479911" y="1266377"/>
              <a:ext cx="1301956" cy="5083621"/>
            </a:xfrm>
            <a:prstGeom prst="downArrow">
              <a:avLst/>
            </a:prstGeom>
            <a:grp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805"/>
            </a:p>
          </p:txBody>
        </p:sp>
        <p:sp>
          <p:nvSpPr>
            <p:cNvPr id="17" name="TextBox 16"/>
            <p:cNvSpPr txBox="1"/>
            <p:nvPr/>
          </p:nvSpPr>
          <p:spPr>
            <a:xfrm>
              <a:off x="6823732" y="5956384"/>
              <a:ext cx="700597" cy="389790"/>
            </a:xfrm>
            <a:prstGeom prst="rect">
              <a:avLst/>
            </a:prstGeom>
            <a:noFill/>
            <a:ln>
              <a:noFill/>
            </a:ln>
          </p:spPr>
          <p:txBody>
            <a:bodyPr wrap="none" rtlCol="0">
              <a:spAutoFit/>
            </a:bodyPr>
            <a:lstStyle/>
            <a:p>
              <a:r>
                <a:rPr lang="en-GB" sz="3200" b="1" dirty="0"/>
                <a:t>Local</a:t>
              </a:r>
              <a:endParaRPr lang="en-GB" sz="3200" b="1" dirty="0"/>
            </a:p>
          </p:txBody>
        </p:sp>
      </p:grpSp>
      <p:sp>
        <p:nvSpPr>
          <p:cNvPr id="18" name="TextBox 17"/>
          <p:cNvSpPr txBox="1"/>
          <p:nvPr/>
        </p:nvSpPr>
        <p:spPr>
          <a:xfrm>
            <a:off x="12424441" y="2763163"/>
            <a:ext cx="3252324" cy="400110"/>
          </a:xfrm>
          <a:prstGeom prst="rect">
            <a:avLst/>
          </a:prstGeom>
          <a:solidFill>
            <a:schemeClr val="accent4">
              <a:lumMod val="60000"/>
              <a:lumOff val="40000"/>
            </a:schemeClr>
          </a:solidFill>
        </p:spPr>
        <p:txBody>
          <a:bodyPr wrap="square" rtlCol="0">
            <a:spAutoFit/>
          </a:bodyPr>
          <a:lstStyle/>
          <a:p>
            <a:r>
              <a:rPr lang="en-GB" sz="2000" b="1" dirty="0"/>
              <a:t>PESTEL</a:t>
            </a:r>
            <a:endParaRPr lang="en-GB" sz="2000" b="1" dirty="0"/>
          </a:p>
        </p:txBody>
      </p:sp>
      <p:sp>
        <p:nvSpPr>
          <p:cNvPr id="19" name="TextBox 18"/>
          <p:cNvSpPr txBox="1"/>
          <p:nvPr/>
        </p:nvSpPr>
        <p:spPr>
          <a:xfrm>
            <a:off x="12437796" y="3721310"/>
            <a:ext cx="3252325" cy="400110"/>
          </a:xfrm>
          <a:prstGeom prst="rect">
            <a:avLst/>
          </a:prstGeom>
          <a:solidFill>
            <a:srgbClr val="FBBECE"/>
          </a:solidFill>
        </p:spPr>
        <p:txBody>
          <a:bodyPr wrap="square" rtlCol="0">
            <a:spAutoFit/>
          </a:bodyPr>
          <a:lstStyle/>
          <a:p>
            <a:r>
              <a:rPr lang="en-GB" sz="2000" b="1" dirty="0"/>
              <a:t>5 Forces</a:t>
            </a:r>
            <a:endParaRPr lang="en-GB" sz="2000" b="1" dirty="0"/>
          </a:p>
        </p:txBody>
      </p:sp>
      <p:sp>
        <p:nvSpPr>
          <p:cNvPr id="20" name="TextBox 19"/>
          <p:cNvSpPr txBox="1"/>
          <p:nvPr/>
        </p:nvSpPr>
        <p:spPr>
          <a:xfrm>
            <a:off x="12437796" y="4672632"/>
            <a:ext cx="3265681" cy="400110"/>
          </a:xfrm>
          <a:prstGeom prst="rect">
            <a:avLst/>
          </a:prstGeom>
          <a:solidFill>
            <a:srgbClr val="FBBECE"/>
          </a:solidFill>
        </p:spPr>
        <p:txBody>
          <a:bodyPr wrap="square" rtlCol="0">
            <a:spAutoFit/>
          </a:bodyPr>
          <a:lstStyle/>
          <a:p>
            <a:r>
              <a:rPr lang="en-GB" sz="2000" b="1" dirty="0"/>
              <a:t>Blue Ocean Theory</a:t>
            </a:r>
            <a:endParaRPr lang="en-GB" sz="2000" b="1" dirty="0"/>
          </a:p>
        </p:txBody>
      </p:sp>
      <p:sp>
        <p:nvSpPr>
          <p:cNvPr id="21" name="TextBox 20"/>
          <p:cNvSpPr txBox="1"/>
          <p:nvPr/>
        </p:nvSpPr>
        <p:spPr>
          <a:xfrm>
            <a:off x="12424440" y="4194502"/>
            <a:ext cx="3265681" cy="400110"/>
          </a:xfrm>
          <a:prstGeom prst="rect">
            <a:avLst/>
          </a:prstGeom>
          <a:solidFill>
            <a:srgbClr val="FBBECE"/>
          </a:solidFill>
        </p:spPr>
        <p:txBody>
          <a:bodyPr wrap="square" rtlCol="0">
            <a:spAutoFit/>
          </a:bodyPr>
          <a:lstStyle/>
          <a:p>
            <a:r>
              <a:rPr lang="en-GB" sz="2000" b="1" dirty="0"/>
              <a:t>Industry Lifecycle</a:t>
            </a:r>
            <a:endParaRPr lang="en-GB" sz="2000" b="1" dirty="0"/>
          </a:p>
        </p:txBody>
      </p:sp>
      <p:sp>
        <p:nvSpPr>
          <p:cNvPr id="27" name="TextBox 26"/>
          <p:cNvSpPr txBox="1"/>
          <p:nvPr/>
        </p:nvSpPr>
        <p:spPr>
          <a:xfrm>
            <a:off x="12443376" y="6088467"/>
            <a:ext cx="3265681" cy="400110"/>
          </a:xfrm>
          <a:prstGeom prst="rect">
            <a:avLst/>
          </a:prstGeom>
          <a:solidFill>
            <a:srgbClr val="FBBECE"/>
          </a:solidFill>
        </p:spPr>
        <p:txBody>
          <a:bodyPr wrap="square" rtlCol="0">
            <a:spAutoFit/>
          </a:bodyPr>
          <a:lstStyle/>
          <a:p>
            <a:r>
              <a:rPr lang="en-GB" sz="2000" b="1" dirty="0"/>
              <a:t>Competitor Analysis</a:t>
            </a:r>
            <a:endParaRPr lang="en-GB" sz="2000" b="1" dirty="0"/>
          </a:p>
        </p:txBody>
      </p:sp>
      <p:sp>
        <p:nvSpPr>
          <p:cNvPr id="28" name="TextBox 27"/>
          <p:cNvSpPr txBox="1"/>
          <p:nvPr/>
        </p:nvSpPr>
        <p:spPr>
          <a:xfrm>
            <a:off x="12424440" y="3236343"/>
            <a:ext cx="3252325" cy="400110"/>
          </a:xfrm>
          <a:prstGeom prst="rect">
            <a:avLst/>
          </a:prstGeom>
          <a:solidFill>
            <a:schemeClr val="accent4">
              <a:lumMod val="60000"/>
              <a:lumOff val="40000"/>
            </a:schemeClr>
          </a:solidFill>
        </p:spPr>
        <p:txBody>
          <a:bodyPr wrap="square" rtlCol="0">
            <a:spAutoFit/>
          </a:bodyPr>
          <a:lstStyle/>
          <a:p>
            <a:r>
              <a:rPr lang="en-GB" sz="2000" b="1" dirty="0"/>
              <a:t>Scenario Planning</a:t>
            </a:r>
            <a:endParaRPr lang="en-GB" sz="2000" b="1" dirty="0"/>
          </a:p>
        </p:txBody>
      </p:sp>
      <p:sp>
        <p:nvSpPr>
          <p:cNvPr id="29" name="TextBox 28"/>
          <p:cNvSpPr txBox="1"/>
          <p:nvPr/>
        </p:nvSpPr>
        <p:spPr>
          <a:xfrm>
            <a:off x="12461700" y="6552976"/>
            <a:ext cx="3265681" cy="400110"/>
          </a:xfrm>
          <a:prstGeom prst="rect">
            <a:avLst/>
          </a:prstGeom>
          <a:solidFill>
            <a:schemeClr val="accent5">
              <a:lumMod val="20000"/>
              <a:lumOff val="80000"/>
            </a:schemeClr>
          </a:solidFill>
        </p:spPr>
        <p:txBody>
          <a:bodyPr wrap="square" rtlCol="0">
            <a:spAutoFit/>
          </a:bodyPr>
          <a:lstStyle/>
          <a:p>
            <a:r>
              <a:rPr lang="en-GB" sz="2000" b="1" dirty="0"/>
              <a:t>Resource Based View</a:t>
            </a:r>
            <a:endParaRPr lang="en-GB" sz="2000" b="1" dirty="0"/>
          </a:p>
        </p:txBody>
      </p:sp>
      <p:sp>
        <p:nvSpPr>
          <p:cNvPr id="30" name="TextBox 29"/>
          <p:cNvSpPr txBox="1"/>
          <p:nvPr/>
        </p:nvSpPr>
        <p:spPr>
          <a:xfrm>
            <a:off x="12457891" y="7530278"/>
            <a:ext cx="3265681" cy="400110"/>
          </a:xfrm>
          <a:prstGeom prst="rect">
            <a:avLst/>
          </a:prstGeom>
          <a:solidFill>
            <a:schemeClr val="accent5">
              <a:lumMod val="20000"/>
              <a:lumOff val="80000"/>
            </a:schemeClr>
          </a:solidFill>
        </p:spPr>
        <p:txBody>
          <a:bodyPr wrap="square" rtlCol="0">
            <a:spAutoFit/>
          </a:bodyPr>
          <a:lstStyle/>
          <a:p>
            <a:r>
              <a:rPr lang="en-GB" sz="2000" b="1" dirty="0"/>
              <a:t>Core Competencies</a:t>
            </a:r>
            <a:endParaRPr lang="en-GB" sz="2000" b="1" dirty="0"/>
          </a:p>
        </p:txBody>
      </p:sp>
      <p:sp>
        <p:nvSpPr>
          <p:cNvPr id="31" name="TextBox 30"/>
          <p:cNvSpPr txBox="1"/>
          <p:nvPr/>
        </p:nvSpPr>
        <p:spPr>
          <a:xfrm>
            <a:off x="12481817" y="7985479"/>
            <a:ext cx="3265681" cy="400110"/>
          </a:xfrm>
          <a:prstGeom prst="rect">
            <a:avLst/>
          </a:prstGeom>
          <a:solidFill>
            <a:schemeClr val="accent5">
              <a:lumMod val="20000"/>
              <a:lumOff val="80000"/>
            </a:schemeClr>
          </a:solidFill>
        </p:spPr>
        <p:txBody>
          <a:bodyPr wrap="square" rtlCol="0">
            <a:spAutoFit/>
          </a:bodyPr>
          <a:lstStyle/>
          <a:p>
            <a:r>
              <a:rPr lang="en-GB" sz="2000" b="1" dirty="0"/>
              <a:t>Organisational Structure</a:t>
            </a:r>
            <a:endParaRPr lang="en-GB" sz="2000" b="1" dirty="0"/>
          </a:p>
        </p:txBody>
      </p:sp>
      <p:sp>
        <p:nvSpPr>
          <p:cNvPr id="32" name="TextBox 31"/>
          <p:cNvSpPr txBox="1"/>
          <p:nvPr/>
        </p:nvSpPr>
        <p:spPr>
          <a:xfrm>
            <a:off x="12481817" y="8450167"/>
            <a:ext cx="3241755" cy="400110"/>
          </a:xfrm>
          <a:prstGeom prst="rect">
            <a:avLst/>
          </a:prstGeom>
          <a:solidFill>
            <a:schemeClr val="accent5">
              <a:lumMod val="20000"/>
              <a:lumOff val="80000"/>
            </a:schemeClr>
          </a:solidFill>
        </p:spPr>
        <p:txBody>
          <a:bodyPr wrap="square" rtlCol="0">
            <a:spAutoFit/>
          </a:bodyPr>
          <a:lstStyle/>
          <a:p>
            <a:r>
              <a:rPr lang="en-GB" sz="2000" b="1" dirty="0"/>
              <a:t>Culture</a:t>
            </a:r>
            <a:endParaRPr lang="en-GB" sz="2000" b="1" dirty="0"/>
          </a:p>
        </p:txBody>
      </p:sp>
      <p:sp>
        <p:nvSpPr>
          <p:cNvPr id="33" name="TextBox 32"/>
          <p:cNvSpPr txBox="1"/>
          <p:nvPr/>
        </p:nvSpPr>
        <p:spPr>
          <a:xfrm>
            <a:off x="12493779" y="8928297"/>
            <a:ext cx="3241755" cy="400110"/>
          </a:xfrm>
          <a:prstGeom prst="rect">
            <a:avLst/>
          </a:prstGeom>
          <a:solidFill>
            <a:schemeClr val="accent5">
              <a:lumMod val="20000"/>
              <a:lumOff val="80000"/>
            </a:schemeClr>
          </a:solidFill>
        </p:spPr>
        <p:txBody>
          <a:bodyPr wrap="square" rtlCol="0">
            <a:spAutoFit/>
          </a:bodyPr>
          <a:lstStyle/>
          <a:p>
            <a:r>
              <a:rPr lang="en-GB" sz="2000" b="1" dirty="0"/>
              <a:t>Systems</a:t>
            </a:r>
            <a:endParaRPr lang="en-GB" sz="2000" b="1" dirty="0"/>
          </a:p>
        </p:txBody>
      </p:sp>
      <p:sp>
        <p:nvSpPr>
          <p:cNvPr id="34" name="TextBox 33"/>
          <p:cNvSpPr txBox="1"/>
          <p:nvPr/>
        </p:nvSpPr>
        <p:spPr>
          <a:xfrm>
            <a:off x="12425613" y="5606377"/>
            <a:ext cx="3265681" cy="400110"/>
          </a:xfrm>
          <a:prstGeom prst="rect">
            <a:avLst/>
          </a:prstGeom>
          <a:solidFill>
            <a:srgbClr val="FBBECE"/>
          </a:solidFill>
        </p:spPr>
        <p:txBody>
          <a:bodyPr wrap="square" rtlCol="0">
            <a:spAutoFit/>
          </a:bodyPr>
          <a:lstStyle/>
          <a:p>
            <a:r>
              <a:rPr lang="en-GB" sz="2000" b="1" dirty="0"/>
              <a:t>Market Analysis</a:t>
            </a:r>
            <a:endParaRPr lang="en-GB" sz="2000" b="1" dirty="0"/>
          </a:p>
        </p:txBody>
      </p:sp>
      <p:sp>
        <p:nvSpPr>
          <p:cNvPr id="35" name="TextBox 34"/>
          <p:cNvSpPr txBox="1"/>
          <p:nvPr/>
        </p:nvSpPr>
        <p:spPr>
          <a:xfrm>
            <a:off x="12437796" y="5144041"/>
            <a:ext cx="3265681" cy="400110"/>
          </a:xfrm>
          <a:prstGeom prst="rect">
            <a:avLst/>
          </a:prstGeom>
          <a:solidFill>
            <a:srgbClr val="FBBECE"/>
          </a:solidFill>
        </p:spPr>
        <p:txBody>
          <a:bodyPr wrap="square" rtlCol="0">
            <a:spAutoFit/>
          </a:bodyPr>
          <a:lstStyle/>
          <a:p>
            <a:r>
              <a:rPr lang="en-GB" sz="2000" b="1" dirty="0"/>
              <a:t>Red Queen Theory</a:t>
            </a:r>
            <a:endParaRPr lang="en-GB" sz="2000" b="1" dirty="0"/>
          </a:p>
        </p:txBody>
      </p:sp>
      <p:sp>
        <p:nvSpPr>
          <p:cNvPr id="3" name="TextBox 2"/>
          <p:cNvSpPr txBox="1"/>
          <p:nvPr/>
        </p:nvSpPr>
        <p:spPr>
          <a:xfrm>
            <a:off x="12105691" y="2141525"/>
            <a:ext cx="3998210" cy="461665"/>
          </a:xfrm>
          <a:prstGeom prst="rect">
            <a:avLst/>
          </a:prstGeom>
          <a:noFill/>
        </p:spPr>
        <p:txBody>
          <a:bodyPr wrap="none" rtlCol="0">
            <a:spAutoFit/>
          </a:bodyPr>
          <a:lstStyle/>
          <a:p>
            <a:r>
              <a:rPr lang="en-GB" sz="2400" b="1" dirty="0">
                <a:latin typeface="Arial" panose="020B0604020202020204" pitchFamily="34" charset="0"/>
                <a:cs typeface="Arial" panose="020B0604020202020204" pitchFamily="34" charset="0"/>
              </a:rPr>
              <a:t>Theories and Frameworks</a:t>
            </a:r>
            <a:endParaRPr lang="en-GB" sz="2400" b="1" dirty="0">
              <a:latin typeface="Arial" panose="020B0604020202020204" pitchFamily="34" charset="0"/>
              <a:cs typeface="Arial" panose="020B0604020202020204" pitchFamily="34" charset="0"/>
            </a:endParaRPr>
          </a:p>
        </p:txBody>
      </p:sp>
      <p:sp>
        <p:nvSpPr>
          <p:cNvPr id="36" name="TextBox 35"/>
          <p:cNvSpPr txBox="1"/>
          <p:nvPr/>
        </p:nvSpPr>
        <p:spPr>
          <a:xfrm>
            <a:off x="12481817" y="7042661"/>
            <a:ext cx="3241755" cy="400110"/>
          </a:xfrm>
          <a:prstGeom prst="rect">
            <a:avLst/>
          </a:prstGeom>
          <a:solidFill>
            <a:schemeClr val="accent5">
              <a:lumMod val="20000"/>
              <a:lumOff val="80000"/>
            </a:schemeClr>
          </a:solidFill>
        </p:spPr>
        <p:txBody>
          <a:bodyPr wrap="square" rtlCol="0">
            <a:spAutoFit/>
          </a:bodyPr>
          <a:lstStyle/>
          <a:p>
            <a:r>
              <a:rPr lang="en-GB" sz="2000" b="1" dirty="0"/>
              <a:t>Business Model</a:t>
            </a:r>
            <a:endParaRPr lang="en-GB" sz="2000" b="1" dirty="0"/>
          </a:p>
        </p:txBody>
      </p:sp>
      <p:sp>
        <p:nvSpPr>
          <p:cNvPr id="14" name="Rectangle 13"/>
          <p:cNvSpPr/>
          <p:nvPr/>
        </p:nvSpPr>
        <p:spPr>
          <a:xfrm>
            <a:off x="310243" y="6552976"/>
            <a:ext cx="17853077" cy="312852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a:bodyPr>
          <a:lstStyle/>
          <a:p>
            <a:r>
              <a:rPr lang="en-GB" sz="3200" dirty="0"/>
              <a:t>Oligopolies</a:t>
            </a:r>
            <a:endParaRPr lang="en-GB" sz="3200" dirty="0"/>
          </a:p>
        </p:txBody>
      </p:sp>
      <p:sp>
        <p:nvSpPr>
          <p:cNvPr id="5" name="Subtitle 4"/>
          <p:cNvSpPr>
            <a:spLocks noGrp="1"/>
          </p:cNvSpPr>
          <p:nvPr>
            <p:ph type="subTitle" idx="1"/>
          </p:nvPr>
        </p:nvSpPr>
        <p:spPr>
          <a:xfrm>
            <a:off x="555171" y="1815774"/>
            <a:ext cx="8444812" cy="7720111"/>
          </a:xfrm>
        </p:spPr>
        <p:txBody>
          <a:bodyPr>
            <a:normAutofit fontScale="92500" lnSpcReduction="20000"/>
          </a:bodyPr>
          <a:lstStyle/>
          <a:p>
            <a:pPr>
              <a:lnSpc>
                <a:spcPct val="107000"/>
              </a:lnSpc>
              <a:spcBef>
                <a:spcPts val="750"/>
              </a:spcBef>
              <a:spcAft>
                <a:spcPts val="2250"/>
              </a:spcAft>
            </a:pPr>
            <a:r>
              <a:rPr lang="en-GB" sz="3200" spc="-15" dirty="0">
                <a:solidFill>
                  <a:srgbClr val="000000"/>
                </a:solidFill>
                <a:effectLst/>
                <a:ea typeface="Times New Roman" panose="02020603050405020304" pitchFamily="18" charset="0"/>
                <a:cs typeface="Arial" panose="020B0604020202020204" pitchFamily="34" charset="0"/>
              </a:rPr>
              <a:t>Only a few firms in the market. </a:t>
            </a:r>
            <a:r>
              <a:rPr lang="en-US" sz="3200" spc="-15" dirty="0">
                <a:solidFill>
                  <a:srgbClr val="000000"/>
                </a:solidFill>
                <a:cs typeface="Arial" panose="020B0604020202020204" pitchFamily="34" charset="0"/>
              </a:rPr>
              <a:t>The UK definition of an oligopoly is a five-firm concentration ratio of more than 50% (this means the five biggest firms have more than 50% of the total market share) </a:t>
            </a:r>
            <a:endParaRPr lang="en-GB" sz="3200" spc="-15" dirty="0">
              <a:solidFill>
                <a:srgbClr val="000000"/>
              </a:solidFill>
              <a:cs typeface="Arial" panose="020B0604020202020204" pitchFamily="34" charset="0"/>
            </a:endParaRPr>
          </a:p>
          <a:p>
            <a:pPr>
              <a:lnSpc>
                <a:spcPct val="107000"/>
              </a:lnSpc>
              <a:spcBef>
                <a:spcPts val="750"/>
              </a:spcBef>
              <a:spcAft>
                <a:spcPts val="2250"/>
              </a:spcAft>
            </a:pPr>
            <a:r>
              <a:rPr lang="en-GB" sz="3200" spc="-15" dirty="0">
                <a:solidFill>
                  <a:srgbClr val="000000"/>
                </a:solidFill>
                <a:ea typeface="Times New Roman" panose="02020603050405020304" pitchFamily="18" charset="0"/>
                <a:cs typeface="Arial" panose="020B0604020202020204" pitchFamily="34" charset="0"/>
              </a:rPr>
              <a:t>T</a:t>
            </a:r>
            <a:r>
              <a:rPr lang="en-GB" sz="3200" spc="-15" dirty="0">
                <a:solidFill>
                  <a:srgbClr val="000000"/>
                </a:solidFill>
                <a:effectLst/>
                <a:ea typeface="Times New Roman" panose="02020603050405020304" pitchFamily="18" charset="0"/>
                <a:cs typeface="Arial" panose="020B0604020202020204" pitchFamily="34" charset="0"/>
              </a:rPr>
              <a:t>he buyers are far greater in number than the sellers.</a:t>
            </a:r>
            <a:endParaRPr lang="en-GB" sz="3200" dirty="0">
              <a:effectLst/>
              <a:ea typeface="Calibri" panose="020F0502020204030204" charset="0"/>
              <a:cs typeface="Arial" panose="020B0604020202020204" pitchFamily="34" charset="0"/>
            </a:endParaRPr>
          </a:p>
          <a:p>
            <a:pPr>
              <a:lnSpc>
                <a:spcPct val="107000"/>
              </a:lnSpc>
              <a:spcBef>
                <a:spcPts val="750"/>
              </a:spcBef>
              <a:spcAft>
                <a:spcPts val="2250"/>
              </a:spcAft>
            </a:pPr>
            <a:r>
              <a:rPr lang="en-GB" sz="3200" spc="-15" dirty="0">
                <a:solidFill>
                  <a:srgbClr val="000000"/>
                </a:solidFill>
                <a:effectLst/>
                <a:ea typeface="Times New Roman" panose="02020603050405020304" pitchFamily="18" charset="0"/>
                <a:cs typeface="Arial" panose="020B0604020202020204" pitchFamily="34" charset="0"/>
              </a:rPr>
              <a:t>The firms in an Oligopoly either compete with each another or collaborate together</a:t>
            </a:r>
            <a:r>
              <a:rPr lang="en-GB" sz="3200" spc="-15" dirty="0">
                <a:solidFill>
                  <a:srgbClr val="000000"/>
                </a:solidFill>
                <a:ea typeface="Times New Roman" panose="02020603050405020304" pitchFamily="18" charset="0"/>
                <a:cs typeface="Arial" panose="020B0604020202020204" pitchFamily="34" charset="0"/>
              </a:rPr>
              <a:t> and </a:t>
            </a:r>
            <a:r>
              <a:rPr lang="en-GB" sz="3200" spc="-15" dirty="0">
                <a:solidFill>
                  <a:srgbClr val="000000"/>
                </a:solidFill>
                <a:effectLst/>
                <a:ea typeface="Times New Roman" panose="02020603050405020304" pitchFamily="18" charset="0"/>
                <a:cs typeface="Arial" panose="020B0604020202020204" pitchFamily="34" charset="0"/>
              </a:rPr>
              <a:t>may use their market influence to set the prices and in turn maximise their profits.. </a:t>
            </a:r>
            <a:endParaRPr lang="en-GB" sz="3200" spc="-15" dirty="0">
              <a:solidFill>
                <a:srgbClr val="000000"/>
              </a:solidFill>
              <a:effectLst/>
              <a:ea typeface="Times New Roman" panose="02020603050405020304" pitchFamily="18" charset="0"/>
              <a:cs typeface="Arial" panose="020B0604020202020204" pitchFamily="34" charset="0"/>
            </a:endParaRPr>
          </a:p>
          <a:p>
            <a:pPr>
              <a:lnSpc>
                <a:spcPct val="107000"/>
              </a:lnSpc>
              <a:spcBef>
                <a:spcPts val="750"/>
              </a:spcBef>
              <a:spcAft>
                <a:spcPts val="2250"/>
              </a:spcAft>
            </a:pPr>
            <a:r>
              <a:rPr lang="en-GB" sz="3200" spc="-15" dirty="0">
                <a:solidFill>
                  <a:srgbClr val="000000"/>
                </a:solidFill>
                <a:effectLst/>
                <a:ea typeface="Times New Roman" panose="02020603050405020304" pitchFamily="18" charset="0"/>
                <a:cs typeface="Arial" panose="020B0604020202020204" pitchFamily="34" charset="0"/>
              </a:rPr>
              <a:t>In an oligopoly, there are various barriers to entry in the market, and new firms find it difficult to establish themselves.</a:t>
            </a:r>
            <a:endParaRPr lang="en-GB" sz="3200" dirty="0">
              <a:effectLst/>
              <a:ea typeface="Calibri" panose="020F0502020204030204" charset="0"/>
              <a:cs typeface="Arial" panose="020B0604020202020204" pitchFamily="34" charset="0"/>
            </a:endParaRPr>
          </a:p>
          <a:p>
            <a:endParaRPr lang="en-GB" sz="4000" dirty="0">
              <a:cs typeface="Arial" panose="020B0604020202020204" pitchFamily="34" charset="0"/>
            </a:endParaRPr>
          </a:p>
        </p:txBody>
      </p:sp>
      <p:pic>
        <p:nvPicPr>
          <p:cNvPr id="6" name="Picture 5"/>
          <p:cNvPicPr>
            <a:picLocks noChangeAspect="1"/>
          </p:cNvPicPr>
          <p:nvPr/>
        </p:nvPicPr>
        <p:blipFill>
          <a:blip r:embed="rId1"/>
          <a:stretch>
            <a:fillRect/>
          </a:stretch>
        </p:blipFill>
        <p:spPr>
          <a:xfrm>
            <a:off x="9288018" y="1903751"/>
            <a:ext cx="8664469" cy="624730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fade">
                                      <p:cBhvr>
                                        <p:cTn id="28" dur="1000"/>
                                        <p:tgtEl>
                                          <p:spTgt spid="5">
                                            <p:txEl>
                                              <p:pRg st="3" end="3"/>
                                            </p:txEl>
                                          </p:spTgt>
                                        </p:tgtEl>
                                      </p:cBhvr>
                                    </p:animEffect>
                                    <p:anim calcmode="lin" valueType="num">
                                      <p:cBhvr>
                                        <p:cTn id="29"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t>Strategic Groups</a:t>
            </a:r>
            <a:endParaRPr lang="en-GB"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3200" dirty="0">
                <a:latin typeface="+mn-lt"/>
              </a:rPr>
              <a:t>Strategic Groups Within Industries</a:t>
            </a:r>
            <a:endParaRPr lang="en-US" sz="3200" dirty="0">
              <a:latin typeface="+mn-lt"/>
            </a:endParaRPr>
          </a:p>
        </p:txBody>
      </p:sp>
      <p:sp>
        <p:nvSpPr>
          <p:cNvPr id="3" name="Content Placeholder 2"/>
          <p:cNvSpPr>
            <a:spLocks noGrp="1"/>
          </p:cNvSpPr>
          <p:nvPr>
            <p:ph type="subTitle" idx="1"/>
          </p:nvPr>
        </p:nvSpPr>
        <p:spPr>
          <a:xfrm>
            <a:off x="1029600" y="2160000"/>
            <a:ext cx="9433534" cy="6513216"/>
          </a:xfrm>
        </p:spPr>
        <p:txBody>
          <a:bodyPr>
            <a:normAutofit/>
          </a:bodyPr>
          <a:lstStyle/>
          <a:p>
            <a:pPr marL="0" indent="0">
              <a:buNone/>
            </a:pPr>
            <a:r>
              <a:rPr lang="en-US" sz="3200" dirty="0"/>
              <a:t>Product positioning is determined by the:</a:t>
            </a:r>
            <a:endParaRPr lang="en-US" sz="3200" dirty="0"/>
          </a:p>
          <a:p>
            <a:pPr marL="0" indent="0">
              <a:buNone/>
            </a:pPr>
            <a:endParaRPr lang="en-US" sz="3200" dirty="0"/>
          </a:p>
          <a:p>
            <a:pPr marL="571500" indent="-571500">
              <a:buFont typeface="Arial" panose="020B0604020202020204" pitchFamily="34" charset="0"/>
              <a:buChar char="•"/>
            </a:pPr>
            <a:r>
              <a:rPr lang="en-US" sz="3200" b="1" dirty="0"/>
              <a:t>Product quality</a:t>
            </a:r>
            <a:r>
              <a:rPr lang="en-US" sz="3200" dirty="0"/>
              <a:t>, distribution channels and </a:t>
            </a:r>
            <a:r>
              <a:rPr lang="en-US" sz="3200" b="1" dirty="0"/>
              <a:t>market segments served</a:t>
            </a:r>
            <a:endParaRPr lang="en-US" sz="3200" b="1" dirty="0"/>
          </a:p>
          <a:p>
            <a:pPr marL="571500" indent="-571500">
              <a:buFont typeface="Arial" panose="020B0604020202020204" pitchFamily="34" charset="0"/>
              <a:buChar char="•"/>
            </a:pPr>
            <a:endParaRPr lang="en-US" sz="3200" dirty="0"/>
          </a:p>
          <a:p>
            <a:pPr marL="571500" indent="-571500">
              <a:buFont typeface="Arial" panose="020B0604020202020204" pitchFamily="34" charset="0"/>
              <a:buChar char="•"/>
            </a:pPr>
            <a:r>
              <a:rPr lang="en-US" sz="3200" b="1" dirty="0"/>
              <a:t>Technological leadership </a:t>
            </a:r>
            <a:r>
              <a:rPr lang="en-US" sz="3200" dirty="0"/>
              <a:t>and customer service </a:t>
            </a:r>
            <a:endParaRPr lang="en-US" sz="3200" dirty="0"/>
          </a:p>
          <a:p>
            <a:pPr marL="571500" indent="-571500">
              <a:buFont typeface="Arial" panose="020B0604020202020204" pitchFamily="34" charset="0"/>
              <a:buChar char="•"/>
            </a:pPr>
            <a:endParaRPr lang="en-US" sz="3200" dirty="0"/>
          </a:p>
          <a:p>
            <a:pPr marL="571500" indent="-571500">
              <a:buFont typeface="Arial" panose="020B0604020202020204" pitchFamily="34" charset="0"/>
              <a:buChar char="•"/>
            </a:pPr>
            <a:r>
              <a:rPr lang="en-US" sz="3200" b="1" dirty="0"/>
              <a:t>Pricing and advertising policy</a:t>
            </a:r>
            <a:endParaRPr lang="en-US" sz="3200" b="1" dirty="0"/>
          </a:p>
          <a:p>
            <a:pPr marL="571500" indent="-571500">
              <a:buFont typeface="Arial" panose="020B0604020202020204" pitchFamily="34" charset="0"/>
              <a:buChar char="•"/>
            </a:pPr>
            <a:endParaRPr lang="en-US" sz="3200" dirty="0"/>
          </a:p>
          <a:p>
            <a:pPr marL="571500" indent="-571500">
              <a:buFont typeface="Arial" panose="020B0604020202020204" pitchFamily="34" charset="0"/>
              <a:buChar char="•"/>
            </a:pPr>
            <a:r>
              <a:rPr lang="en-US" sz="3200" dirty="0"/>
              <a:t>Promotions offered </a:t>
            </a:r>
            <a:endParaRPr lang="en-US" sz="3200" dirty="0"/>
          </a:p>
          <a:p>
            <a:pPr marL="533400" lvl="1" indent="0" algn="l">
              <a:buNone/>
            </a:pPr>
            <a:endParaRPr lang="en-US" sz="3200" dirty="0"/>
          </a:p>
        </p:txBody>
      </p:sp>
      <p:pic>
        <p:nvPicPr>
          <p:cNvPr id="4098" name="Picture 2" descr="Official Logo of Air India Express.jp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1707631" y="8821966"/>
            <a:ext cx="3572426" cy="1182598"/>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IndiGo Log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28376" y="4932933"/>
            <a:ext cx="3572426" cy="3572426"/>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SpiceJet logo.sv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07631" y="3474265"/>
            <a:ext cx="3572426" cy="130036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Air Indi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63134" y="321838"/>
            <a:ext cx="6624989" cy="196201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000"/>
                                        <p:tgtEl>
                                          <p:spTgt spid="3">
                                            <p:txEl>
                                              <p:pRg st="6" end="6"/>
                                            </p:txEl>
                                          </p:spTgt>
                                        </p:tgtEl>
                                      </p:cBhvr>
                                    </p:animEffect>
                                    <p:anim calcmode="lin" valueType="num">
                                      <p:cBhvr>
                                        <p:cTn id="2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animEffect transition="in" filter="fade">
                                      <p:cBhvr>
                                        <p:cTn id="35" dur="1000"/>
                                        <p:tgtEl>
                                          <p:spTgt spid="3">
                                            <p:txEl>
                                              <p:pRg st="8" end="8"/>
                                            </p:txEl>
                                          </p:spTgt>
                                        </p:tgtEl>
                                      </p:cBhvr>
                                    </p:animEffect>
                                    <p:anim calcmode="lin" valueType="num">
                                      <p:cBhvr>
                                        <p:cTn id="36"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3200" dirty="0"/>
              <a:t>Strategic Groups in the Commercial Aerospace Industry</a:t>
            </a:r>
            <a:endParaRPr lang="en-US" sz="3200" dirty="0"/>
          </a:p>
        </p:txBody>
      </p:sp>
      <p:pic>
        <p:nvPicPr>
          <p:cNvPr id="4" name="Content Placeholder 3"/>
          <p:cNvPicPr>
            <a:picLocks noGrp="1" noChangeAspect="1"/>
          </p:cNvPicPr>
          <p:nvPr>
            <p:ph idx="4294967295"/>
          </p:nvPr>
        </p:nvPicPr>
        <p:blipFill rotWithShape="1">
          <a:blip r:embed="rId1">
            <a:extLst>
              <a:ext uri="{28A0092B-C50C-407E-A947-70E740481C1C}">
                <a14:useLocalDpi xmlns:a14="http://schemas.microsoft.com/office/drawing/2010/main" val="0"/>
              </a:ext>
            </a:extLst>
          </a:blip>
          <a:srcRect r="2111"/>
          <a:stretch>
            <a:fillRect/>
          </a:stretch>
        </p:blipFill>
        <p:spPr>
          <a:xfrm>
            <a:off x="355235" y="2333206"/>
            <a:ext cx="11146875" cy="6203870"/>
          </a:xfrm>
        </p:spPr>
      </p:pic>
      <p:pic>
        <p:nvPicPr>
          <p:cNvPr id="5" name="Picture 4"/>
          <p:cNvPicPr>
            <a:picLocks noChangeAspect="1"/>
          </p:cNvPicPr>
          <p:nvPr/>
        </p:nvPicPr>
        <p:blipFill>
          <a:blip r:embed="rId2"/>
          <a:stretch>
            <a:fillRect/>
          </a:stretch>
        </p:blipFill>
        <p:spPr>
          <a:xfrm>
            <a:off x="12141377" y="411568"/>
            <a:ext cx="5821931" cy="2751589"/>
          </a:xfrm>
          <a:prstGeom prst="rect">
            <a:avLst/>
          </a:prstGeom>
        </p:spPr>
      </p:pic>
      <p:pic>
        <p:nvPicPr>
          <p:cNvPr id="7" name="Picture 6"/>
          <p:cNvPicPr>
            <a:picLocks noChangeAspect="1"/>
          </p:cNvPicPr>
          <p:nvPr/>
        </p:nvPicPr>
        <p:blipFill>
          <a:blip r:embed="rId3"/>
          <a:stretch>
            <a:fillRect/>
          </a:stretch>
        </p:blipFill>
        <p:spPr>
          <a:xfrm>
            <a:off x="12202465" y="6974008"/>
            <a:ext cx="5821931" cy="2224023"/>
          </a:xfrm>
          <a:prstGeom prst="rect">
            <a:avLst/>
          </a:prstGeom>
        </p:spPr>
      </p:pic>
      <p:pic>
        <p:nvPicPr>
          <p:cNvPr id="9" name="Picture 8"/>
          <p:cNvPicPr>
            <a:picLocks noChangeAspect="1"/>
          </p:cNvPicPr>
          <p:nvPr/>
        </p:nvPicPr>
        <p:blipFill>
          <a:blip r:embed="rId4"/>
          <a:stretch>
            <a:fillRect/>
          </a:stretch>
        </p:blipFill>
        <p:spPr>
          <a:xfrm>
            <a:off x="12141377" y="3314700"/>
            <a:ext cx="5883019" cy="3390132"/>
          </a:xfrm>
          <a:prstGeom prst="rect">
            <a:avLst/>
          </a:prstGeom>
        </p:spPr>
      </p:pic>
      <p:sp>
        <p:nvSpPr>
          <p:cNvPr id="10" name="Arrow: Left 9"/>
          <p:cNvSpPr/>
          <p:nvPr/>
        </p:nvSpPr>
        <p:spPr>
          <a:xfrm>
            <a:off x="9144000" y="2939143"/>
            <a:ext cx="2677886" cy="189411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CR929</a:t>
            </a:r>
            <a:endParaRPr lang="en-GB" b="1" dirty="0"/>
          </a:p>
        </p:txBody>
      </p:sp>
      <p:sp>
        <p:nvSpPr>
          <p:cNvPr id="11" name="TextBox 10"/>
          <p:cNvSpPr txBox="1"/>
          <p:nvPr/>
        </p:nvSpPr>
        <p:spPr>
          <a:xfrm>
            <a:off x="7944295" y="9569243"/>
            <a:ext cx="10203691" cy="307777"/>
          </a:xfrm>
          <a:prstGeom prst="rect">
            <a:avLst/>
          </a:prstGeom>
          <a:noFill/>
        </p:spPr>
        <p:txBody>
          <a:bodyPr wrap="none" rtlCol="0">
            <a:spAutoFit/>
          </a:bodyPr>
          <a:lstStyle/>
          <a:p>
            <a:r>
              <a:rPr lang="en-GB" sz="1400" dirty="0"/>
              <a:t>https://www.defenseworld.net/news/28513/Sino_Russian_JV_Targets_Delivery_of_1000_CR929_Jets_by_2045#.YJY-l7X0lPY</a:t>
            </a:r>
            <a:endParaRPr lang="en-GB" sz="1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64314" y="157567"/>
            <a:ext cx="16310250" cy="567191"/>
          </a:xfrm>
        </p:spPr>
        <p:txBody>
          <a:bodyPr>
            <a:normAutofit/>
          </a:bodyPr>
          <a:lstStyle/>
          <a:p>
            <a:r>
              <a:rPr lang="en-US" dirty="0"/>
              <a:t>Strategic Groups in the Commercial Aerospace Industry</a:t>
            </a:r>
            <a:endParaRPr lang="en-US" dirty="0"/>
          </a:p>
        </p:txBody>
      </p:sp>
      <p:pic>
        <p:nvPicPr>
          <p:cNvPr id="4" name="Content Placeholder 3"/>
          <p:cNvPicPr>
            <a:picLocks noGrp="1" noChangeAspect="1"/>
          </p:cNvPicPr>
          <p:nvPr>
            <p:ph idx="4294967295"/>
          </p:nvPr>
        </p:nvPicPr>
        <p:blipFill rotWithShape="1">
          <a:blip r:embed="rId1">
            <a:extLst>
              <a:ext uri="{28A0092B-C50C-407E-A947-70E740481C1C}">
                <a14:useLocalDpi xmlns:a14="http://schemas.microsoft.com/office/drawing/2010/main" val="0"/>
              </a:ext>
            </a:extLst>
          </a:blip>
          <a:srcRect r="2191"/>
          <a:stretch>
            <a:fillRect/>
          </a:stretch>
        </p:blipFill>
        <p:spPr>
          <a:xfrm>
            <a:off x="4751875" y="2479675"/>
            <a:ext cx="12007124" cy="6688138"/>
          </a:xfrm>
        </p:spPr>
      </p:pic>
      <p:sp>
        <p:nvSpPr>
          <p:cNvPr id="3" name="Slide Number Placeholder 2"/>
          <p:cNvSpPr>
            <a:spLocks noGrp="1"/>
          </p:cNvSpPr>
          <p:nvPr>
            <p:ph type="sldNum" sz="quarter" idx="4294967295"/>
          </p:nvPr>
        </p:nvSpPr>
        <p:spPr>
          <a:xfrm>
            <a:off x="12915900" y="9535998"/>
            <a:ext cx="4114800" cy="547772"/>
          </a:xfrm>
          <a:prstGeom prst="rect">
            <a:avLst/>
          </a:prstGeom>
        </p:spPr>
        <p:txBody>
          <a:bodyPr vert="horz" lIns="91440" tIns="45720" rIns="91440" bIns="45720" rtlCol="0" anchor="ctr"/>
          <a:lstStyle>
            <a:defPPr>
              <a:defRPr lang="en-US"/>
            </a:defPPr>
            <a:lvl1pPr marL="0" algn="r" defTabSz="1626870" rtl="0" eaLnBrk="1" latinLnBrk="0" hangingPunct="1">
              <a:defRPr sz="1800" kern="1200">
                <a:solidFill>
                  <a:schemeClr val="tx1">
                    <a:tint val="75000"/>
                  </a:schemeClr>
                </a:solidFill>
                <a:latin typeface="+mn-lt"/>
                <a:ea typeface="+mn-ea"/>
                <a:cs typeface="+mn-cs"/>
              </a:defRPr>
            </a:lvl1pPr>
            <a:lvl2pPr marL="813435" algn="l" defTabSz="1626870" rtl="0" eaLnBrk="1" latinLnBrk="0" hangingPunct="1">
              <a:defRPr sz="3200" kern="1200">
                <a:solidFill>
                  <a:schemeClr val="tx1"/>
                </a:solidFill>
                <a:latin typeface="+mn-lt"/>
                <a:ea typeface="+mn-ea"/>
                <a:cs typeface="+mn-cs"/>
              </a:defRPr>
            </a:lvl2pPr>
            <a:lvl3pPr marL="1626870" algn="l" defTabSz="1626870" rtl="0" eaLnBrk="1" latinLnBrk="0" hangingPunct="1">
              <a:defRPr sz="3200" kern="1200">
                <a:solidFill>
                  <a:schemeClr val="tx1"/>
                </a:solidFill>
                <a:latin typeface="+mn-lt"/>
                <a:ea typeface="+mn-ea"/>
                <a:cs typeface="+mn-cs"/>
              </a:defRPr>
            </a:lvl3pPr>
            <a:lvl4pPr marL="2440305" algn="l" defTabSz="1626870" rtl="0" eaLnBrk="1" latinLnBrk="0" hangingPunct="1">
              <a:defRPr sz="3200" kern="1200">
                <a:solidFill>
                  <a:schemeClr val="tx1"/>
                </a:solidFill>
                <a:latin typeface="+mn-lt"/>
                <a:ea typeface="+mn-ea"/>
                <a:cs typeface="+mn-cs"/>
              </a:defRPr>
            </a:lvl4pPr>
            <a:lvl5pPr marL="3253740" algn="l" defTabSz="1626870" rtl="0" eaLnBrk="1" latinLnBrk="0" hangingPunct="1">
              <a:defRPr sz="3200" kern="1200">
                <a:solidFill>
                  <a:schemeClr val="tx1"/>
                </a:solidFill>
                <a:latin typeface="+mn-lt"/>
                <a:ea typeface="+mn-ea"/>
                <a:cs typeface="+mn-cs"/>
              </a:defRPr>
            </a:lvl5pPr>
            <a:lvl6pPr marL="4066540" algn="l" defTabSz="1626870" rtl="0" eaLnBrk="1" latinLnBrk="0" hangingPunct="1">
              <a:defRPr sz="3200" kern="1200">
                <a:solidFill>
                  <a:schemeClr val="tx1"/>
                </a:solidFill>
                <a:latin typeface="+mn-lt"/>
                <a:ea typeface="+mn-ea"/>
                <a:cs typeface="+mn-cs"/>
              </a:defRPr>
            </a:lvl6pPr>
            <a:lvl7pPr marL="4879975" algn="l" defTabSz="1626870" rtl="0" eaLnBrk="1" latinLnBrk="0" hangingPunct="1">
              <a:defRPr sz="3200" kern="1200">
                <a:solidFill>
                  <a:schemeClr val="tx1"/>
                </a:solidFill>
                <a:latin typeface="+mn-lt"/>
                <a:ea typeface="+mn-ea"/>
                <a:cs typeface="+mn-cs"/>
              </a:defRPr>
            </a:lvl7pPr>
            <a:lvl8pPr marL="5693410" algn="l" defTabSz="1626870" rtl="0" eaLnBrk="1" latinLnBrk="0" hangingPunct="1">
              <a:defRPr sz="3200" kern="1200">
                <a:solidFill>
                  <a:schemeClr val="tx1"/>
                </a:solidFill>
                <a:latin typeface="+mn-lt"/>
                <a:ea typeface="+mn-ea"/>
                <a:cs typeface="+mn-cs"/>
              </a:defRPr>
            </a:lvl8pPr>
            <a:lvl9pPr marL="6506845" algn="l" defTabSz="1626870" rtl="0" eaLnBrk="1" latinLnBrk="0" hangingPunct="1">
              <a:defRPr sz="3200" kern="1200">
                <a:solidFill>
                  <a:schemeClr val="tx1"/>
                </a:solidFill>
                <a:latin typeface="+mn-lt"/>
                <a:ea typeface="+mn-ea"/>
                <a:cs typeface="+mn-cs"/>
              </a:defRPr>
            </a:lvl9pPr>
          </a:lstStyle>
          <a:p>
            <a:fld id="{48F63A3B-78C7-47BE-AE5E-E10140E04643}" type="slidenum">
              <a:rPr lang="en-US" smtClean="0"/>
            </a:fld>
            <a:endParaRPr lang="en-US" dirty="0"/>
          </a:p>
        </p:txBody>
      </p:sp>
      <p:sp>
        <p:nvSpPr>
          <p:cNvPr id="7" name="Rounded Rectangular Callout 6"/>
          <p:cNvSpPr/>
          <p:nvPr/>
        </p:nvSpPr>
        <p:spPr>
          <a:xfrm>
            <a:off x="14561848" y="178172"/>
            <a:ext cx="2592688" cy="1188315"/>
          </a:xfrm>
          <a:prstGeom prst="wedgeRoundRectCallout">
            <a:avLst>
              <a:gd name="adj1" fmla="val -85664"/>
              <a:gd name="adj2" fmla="val 313216"/>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solidFill>
              </a:rPr>
              <a:t>Boeing Dreamliner</a:t>
            </a:r>
            <a:endParaRPr lang="en-GB" sz="2000" b="1" dirty="0">
              <a:solidFill>
                <a:schemeClr val="bg1"/>
              </a:solidFill>
            </a:endParaRPr>
          </a:p>
          <a:p>
            <a:pPr algn="ctr"/>
            <a:r>
              <a:rPr lang="en-GB" sz="2000" b="1" dirty="0">
                <a:solidFill>
                  <a:schemeClr val="bg1"/>
                </a:solidFill>
              </a:rPr>
              <a:t>248 – 336 seats</a:t>
            </a:r>
            <a:endParaRPr lang="en-GB" sz="2000" b="1" dirty="0">
              <a:solidFill>
                <a:schemeClr val="bg1"/>
              </a:solidFill>
            </a:endParaRPr>
          </a:p>
          <a:p>
            <a:pPr algn="ctr"/>
            <a:r>
              <a:rPr lang="en-GB" sz="2000" b="1" dirty="0">
                <a:solidFill>
                  <a:schemeClr val="bg1"/>
                </a:solidFill>
              </a:rPr>
              <a:t> ~15,000km</a:t>
            </a:r>
            <a:endParaRPr lang="en-GB" sz="2000" b="1" dirty="0">
              <a:solidFill>
                <a:schemeClr val="bg1"/>
              </a:solidFill>
            </a:endParaRPr>
          </a:p>
        </p:txBody>
      </p:sp>
      <p:sp>
        <p:nvSpPr>
          <p:cNvPr id="8" name="Rounded Rectangular Callout 7"/>
          <p:cNvSpPr/>
          <p:nvPr/>
        </p:nvSpPr>
        <p:spPr>
          <a:xfrm>
            <a:off x="15462655" y="1701368"/>
            <a:ext cx="2592688" cy="1188315"/>
          </a:xfrm>
          <a:prstGeom prst="wedgeRoundRectCallout">
            <a:avLst>
              <a:gd name="adj1" fmla="val -83071"/>
              <a:gd name="adj2" fmla="val 107524"/>
              <a:gd name="adj3" fmla="val 16667"/>
            </a:avLst>
          </a:prstGeom>
          <a:solidFill>
            <a:schemeClr val="accent5">
              <a:lumMod val="10000"/>
              <a:lumOff val="90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rPr>
              <a:t>Airbus 380 up to 853 seats</a:t>
            </a:r>
            <a:endParaRPr lang="en-GB" sz="2000" b="1" dirty="0">
              <a:solidFill>
                <a:schemeClr val="tx1"/>
              </a:solidFill>
            </a:endParaRPr>
          </a:p>
        </p:txBody>
      </p:sp>
      <p:sp>
        <p:nvSpPr>
          <p:cNvPr id="9" name="Oval 8"/>
          <p:cNvSpPr/>
          <p:nvPr/>
        </p:nvSpPr>
        <p:spPr>
          <a:xfrm>
            <a:off x="9243035" y="5354223"/>
            <a:ext cx="3024803" cy="1296344"/>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tx1"/>
                </a:solidFill>
              </a:rPr>
              <a:t>Bombardier CRJ Series – 60-100 seats, 3,000km</a:t>
            </a:r>
            <a:endParaRPr lang="en-GB" sz="1600" b="1" dirty="0">
              <a:solidFill>
                <a:schemeClr val="tx1"/>
              </a:solidFill>
            </a:endParaRPr>
          </a:p>
        </p:txBody>
      </p:sp>
      <p:sp>
        <p:nvSpPr>
          <p:cNvPr id="6" name="Oval 5"/>
          <p:cNvSpPr/>
          <p:nvPr/>
        </p:nvSpPr>
        <p:spPr>
          <a:xfrm>
            <a:off x="11403609" y="4632797"/>
            <a:ext cx="3024803" cy="1296344"/>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tx1"/>
                </a:solidFill>
              </a:rPr>
              <a:t>Bombardier C Series – 150 seats, 6,000km</a:t>
            </a:r>
            <a:endParaRPr lang="en-GB" sz="1600" b="1" dirty="0">
              <a:solidFill>
                <a:schemeClr val="tx1"/>
              </a:solidFill>
            </a:endParaRPr>
          </a:p>
        </p:txBody>
      </p:sp>
      <p:sp>
        <p:nvSpPr>
          <p:cNvPr id="10" name="TextBox 9"/>
          <p:cNvSpPr txBox="1"/>
          <p:nvPr/>
        </p:nvSpPr>
        <p:spPr>
          <a:xfrm>
            <a:off x="109988" y="1770475"/>
            <a:ext cx="4521967" cy="2862322"/>
          </a:xfrm>
          <a:prstGeom prst="rect">
            <a:avLst/>
          </a:prstGeom>
          <a:solidFill>
            <a:schemeClr val="accent5">
              <a:lumMod val="10000"/>
              <a:lumOff val="90000"/>
            </a:schemeClr>
          </a:solidFill>
          <a:ln>
            <a:solidFill>
              <a:schemeClr val="tx1"/>
            </a:solidFill>
          </a:ln>
        </p:spPr>
        <p:txBody>
          <a:bodyPr wrap="square">
            <a:spAutoFit/>
          </a:bodyPr>
          <a:lstStyle/>
          <a:p>
            <a:r>
              <a:rPr lang="en-US" sz="2000" b="1" i="0" dirty="0">
                <a:solidFill>
                  <a:srgbClr val="333333"/>
                </a:solidFill>
                <a:effectLst/>
              </a:rPr>
              <a:t>2017</a:t>
            </a:r>
            <a:r>
              <a:rPr lang="en-US" sz="2000" b="0" i="0" dirty="0">
                <a:solidFill>
                  <a:srgbClr val="333333"/>
                </a:solidFill>
                <a:effectLst/>
              </a:rPr>
              <a:t> - Bombardier gave Airbus a 50.01% share in the program, formerly known as the C-series, to stem the financial bleeding. The cost of developing the plane had almost doubled to $6 billion and sales had been disappointing amid a fierce competitive response by Airbus and Boeing.</a:t>
            </a:r>
            <a:endParaRPr lang="en-GB" sz="2000" dirty="0"/>
          </a:p>
        </p:txBody>
      </p:sp>
      <p:sp>
        <p:nvSpPr>
          <p:cNvPr id="12" name="TextBox 11"/>
          <p:cNvSpPr txBox="1"/>
          <p:nvPr/>
        </p:nvSpPr>
        <p:spPr>
          <a:xfrm>
            <a:off x="109988" y="5017425"/>
            <a:ext cx="4521967" cy="3785652"/>
          </a:xfrm>
          <a:prstGeom prst="rect">
            <a:avLst/>
          </a:prstGeom>
          <a:solidFill>
            <a:schemeClr val="accent5">
              <a:lumMod val="10000"/>
              <a:lumOff val="90000"/>
            </a:schemeClr>
          </a:solidFill>
          <a:ln>
            <a:solidFill>
              <a:schemeClr val="tx1"/>
            </a:solidFill>
          </a:ln>
        </p:spPr>
        <p:txBody>
          <a:bodyPr wrap="square">
            <a:spAutoFit/>
          </a:bodyPr>
          <a:lstStyle>
            <a:defPPr>
              <a:defRPr lang="en-US"/>
            </a:defPPr>
            <a:lvl1pPr>
              <a:defRPr sz="2000" b="0" i="0">
                <a:solidFill>
                  <a:srgbClr val="333333"/>
                </a:solidFill>
                <a:effectLst/>
              </a:defRPr>
            </a:lvl1pPr>
          </a:lstStyle>
          <a:p>
            <a:r>
              <a:rPr lang="en-US" b="1" dirty="0"/>
              <a:t>2020</a:t>
            </a:r>
            <a:r>
              <a:rPr lang="en-US" dirty="0"/>
              <a:t> - Airbus and the government of Québec have become the sole owners of the A220 program with the exit of Bombardier, which developed the plane but was driven to the brink of bankruptcy by the spiraling costs of the ambitious program. The deal marks Bombardier’s exit from commercial aviation, with more divestitures expected as the Canadian manufacturer tries to reduce its crushing debt load of $9.7 billion.</a:t>
            </a:r>
            <a:endParaRPr lang="en-GB"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6"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Competitor Analysis</a:t>
            </a:r>
            <a:endParaRPr lang="en-GB"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63959" y="628651"/>
            <a:ext cx="16310250" cy="893426"/>
          </a:xfrm>
        </p:spPr>
        <p:txBody>
          <a:bodyPr>
            <a:normAutofit/>
          </a:bodyPr>
          <a:lstStyle/>
          <a:p>
            <a:r>
              <a:rPr lang="en-GB" sz="3600" dirty="0"/>
              <a:t>Understanding the Competition</a:t>
            </a:r>
            <a:endParaRPr lang="en-GB" sz="3600" dirty="0"/>
          </a:p>
        </p:txBody>
      </p:sp>
      <p:sp>
        <p:nvSpPr>
          <p:cNvPr id="3" name="Content Placeholder 2"/>
          <p:cNvSpPr>
            <a:spLocks noGrp="1"/>
          </p:cNvSpPr>
          <p:nvPr>
            <p:ph type="subTitle" idx="1"/>
          </p:nvPr>
        </p:nvSpPr>
        <p:spPr>
          <a:xfrm>
            <a:off x="963959" y="1815774"/>
            <a:ext cx="16310250" cy="7148611"/>
          </a:xfrm>
        </p:spPr>
        <p:txBody>
          <a:bodyPr>
            <a:noAutofit/>
          </a:bodyPr>
          <a:lstStyle/>
          <a:p>
            <a:r>
              <a:rPr lang="en-GB" sz="3200" dirty="0"/>
              <a:t>There may be many firms competing in the industry, in which case treat then as a group or category e.g. discount retailers like Aldi and Lidl</a:t>
            </a:r>
            <a:endParaRPr lang="en-GB" sz="3200" dirty="0"/>
          </a:p>
          <a:p>
            <a:endParaRPr lang="en-GB" sz="3200" dirty="0"/>
          </a:p>
          <a:p>
            <a:r>
              <a:rPr lang="en-GB" sz="3200" b="1" dirty="0"/>
              <a:t>Key competitors </a:t>
            </a:r>
            <a:r>
              <a:rPr lang="en-GB" sz="3200" dirty="0"/>
              <a:t>– which firms are in the same strategic group and most likely to be a close substitute? Focus on 3-5 main competitors and gather as much detail as possible</a:t>
            </a:r>
            <a:endParaRPr lang="en-GB" sz="3200" dirty="0"/>
          </a:p>
          <a:p>
            <a:endParaRPr lang="en-GB" sz="3200" dirty="0"/>
          </a:p>
          <a:p>
            <a:r>
              <a:rPr lang="en-GB" sz="3200" dirty="0"/>
              <a:t>For each competitor acquire and analyse:</a:t>
            </a:r>
            <a:endParaRPr lang="en-GB" sz="3200" dirty="0"/>
          </a:p>
          <a:p>
            <a:pPr marL="1143000" lvl="1" indent="-457200" algn="l">
              <a:buFont typeface="Arial" panose="020B0604020202020204" pitchFamily="34" charset="0"/>
              <a:buChar char="•"/>
            </a:pPr>
            <a:r>
              <a:rPr lang="en-GB" sz="3200" dirty="0"/>
              <a:t>Financial data – may be difficult for a firm like Ikea but UK accounts are available</a:t>
            </a:r>
            <a:endParaRPr lang="en-GB" sz="3200" dirty="0"/>
          </a:p>
          <a:p>
            <a:pPr marL="1143000" lvl="1" indent="-457200" algn="l">
              <a:buFont typeface="Arial" panose="020B0604020202020204" pitchFamily="34" charset="0"/>
              <a:buChar char="•"/>
            </a:pPr>
            <a:r>
              <a:rPr lang="en-GB" sz="3200" dirty="0"/>
              <a:t>Products and Services Details</a:t>
            </a:r>
            <a:endParaRPr lang="en-GB" sz="3200" dirty="0"/>
          </a:p>
          <a:p>
            <a:pPr marL="1143000" lvl="1" indent="-457200" algn="l">
              <a:buFont typeface="Arial" panose="020B0604020202020204" pitchFamily="34" charset="0"/>
              <a:buChar char="•"/>
            </a:pPr>
            <a:r>
              <a:rPr lang="en-GB" sz="3200" dirty="0"/>
              <a:t>Geographic scope</a:t>
            </a:r>
            <a:endParaRPr lang="en-GB" sz="3200" dirty="0"/>
          </a:p>
          <a:p>
            <a:pPr marL="1143000" lvl="1" indent="-457200" algn="l">
              <a:buFont typeface="Arial" panose="020B0604020202020204" pitchFamily="34" charset="0"/>
              <a:buChar char="•"/>
            </a:pPr>
            <a:r>
              <a:rPr lang="en-GB" sz="3200" dirty="0"/>
              <a:t>Strategic actions e.g. mergers and acquisitions, expansion, contraction etc.</a:t>
            </a:r>
            <a:endParaRPr lang="en-GB" sz="3200" dirty="0"/>
          </a:p>
          <a:p>
            <a:pPr marL="1143000" lvl="1" indent="-457200" algn="l">
              <a:buFont typeface="Arial" panose="020B0604020202020204" pitchFamily="34" charset="0"/>
              <a:buChar char="•"/>
            </a:pPr>
            <a:r>
              <a:rPr lang="en-GB" sz="3200" dirty="0"/>
              <a:t>Resources, Competencies and Competitive Advantage</a:t>
            </a:r>
            <a:endParaRPr lang="en-GB" sz="3200" dirty="0"/>
          </a:p>
          <a:p>
            <a:pPr marL="1143000" lvl="1" indent="-457200" algn="l">
              <a:buFont typeface="Arial" panose="020B0604020202020204" pitchFamily="34" charset="0"/>
              <a:buChar char="•"/>
            </a:pPr>
            <a:r>
              <a:rPr lang="en-GB" sz="3200" dirty="0"/>
              <a:t>Ethics and Sustainability</a:t>
            </a:r>
            <a:endParaRPr lang="en-GB" sz="3200" dirty="0"/>
          </a:p>
          <a:p>
            <a:pPr lvl="1" algn="l"/>
            <a:endParaRPr lang="en-GB" sz="3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1000"/>
                                        <p:tgtEl>
                                          <p:spTgt spid="3">
                                            <p:txEl>
                                              <p:pRg st="5" end="5"/>
                                            </p:txEl>
                                          </p:spTgt>
                                        </p:tgtEl>
                                      </p:cBhvr>
                                    </p:animEffect>
                                    <p:anim calcmode="lin" valueType="num">
                                      <p:cBhvr>
                                        <p:cTn id="27"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5" end="5"/>
                                            </p:txEl>
                                          </p:spTgt>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1000"/>
                                        <p:tgtEl>
                                          <p:spTgt spid="3">
                                            <p:txEl>
                                              <p:pRg st="6" end="6"/>
                                            </p:txEl>
                                          </p:spTgt>
                                        </p:tgtEl>
                                      </p:cBhvr>
                                    </p:animEffect>
                                    <p:anim calcmode="lin" valueType="num">
                                      <p:cBhvr>
                                        <p:cTn id="32"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6" end="6"/>
                                            </p:txEl>
                                          </p:spTgt>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3">
                                            <p:txEl>
                                              <p:pRg st="7" end="7"/>
                                            </p:txEl>
                                          </p:spTgt>
                                        </p:tgtEl>
                                        <p:attrNameLst>
                                          <p:attrName>style.visibility</p:attrName>
                                        </p:attrNameLst>
                                      </p:cBhvr>
                                      <p:to>
                                        <p:strVal val="visible"/>
                                      </p:to>
                                    </p:set>
                                    <p:animEffect transition="in" filter="fade">
                                      <p:cBhvr>
                                        <p:cTn id="36" dur="1000"/>
                                        <p:tgtEl>
                                          <p:spTgt spid="3">
                                            <p:txEl>
                                              <p:pRg st="7" end="7"/>
                                            </p:txEl>
                                          </p:spTgt>
                                        </p:tgtEl>
                                      </p:cBhvr>
                                    </p:animEffect>
                                    <p:anim calcmode="lin" valueType="num">
                                      <p:cBhvr>
                                        <p:cTn id="37"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8" dur="1000" fill="hold"/>
                                        <p:tgtEl>
                                          <p:spTgt spid="3">
                                            <p:txEl>
                                              <p:pRg st="7" end="7"/>
                                            </p:txEl>
                                          </p:spTgt>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3">
                                            <p:txEl>
                                              <p:pRg st="8" end="8"/>
                                            </p:txEl>
                                          </p:spTgt>
                                        </p:tgtEl>
                                        <p:attrNameLst>
                                          <p:attrName>style.visibility</p:attrName>
                                        </p:attrNameLst>
                                      </p:cBhvr>
                                      <p:to>
                                        <p:strVal val="visible"/>
                                      </p:to>
                                    </p:set>
                                    <p:animEffect transition="in" filter="fade">
                                      <p:cBhvr>
                                        <p:cTn id="41" dur="1000"/>
                                        <p:tgtEl>
                                          <p:spTgt spid="3">
                                            <p:txEl>
                                              <p:pRg st="8" end="8"/>
                                            </p:txEl>
                                          </p:spTgt>
                                        </p:tgtEl>
                                      </p:cBhvr>
                                    </p:animEffect>
                                    <p:anim calcmode="lin" valueType="num">
                                      <p:cBhvr>
                                        <p:cTn id="42"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43" dur="1000" fill="hold"/>
                                        <p:tgtEl>
                                          <p:spTgt spid="3">
                                            <p:txEl>
                                              <p:pRg st="8" end="8"/>
                                            </p:txEl>
                                          </p:spTgt>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3">
                                            <p:txEl>
                                              <p:pRg st="9" end="9"/>
                                            </p:txEl>
                                          </p:spTgt>
                                        </p:tgtEl>
                                        <p:attrNameLst>
                                          <p:attrName>style.visibility</p:attrName>
                                        </p:attrNameLst>
                                      </p:cBhvr>
                                      <p:to>
                                        <p:strVal val="visible"/>
                                      </p:to>
                                    </p:set>
                                    <p:animEffect transition="in" filter="fade">
                                      <p:cBhvr>
                                        <p:cTn id="46" dur="1000"/>
                                        <p:tgtEl>
                                          <p:spTgt spid="3">
                                            <p:txEl>
                                              <p:pRg st="9" end="9"/>
                                            </p:txEl>
                                          </p:spTgt>
                                        </p:tgtEl>
                                      </p:cBhvr>
                                    </p:animEffect>
                                    <p:anim calcmode="lin" valueType="num">
                                      <p:cBhvr>
                                        <p:cTn id="47"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48" dur="1000" fill="hold"/>
                                        <p:tgtEl>
                                          <p:spTgt spid="3">
                                            <p:txEl>
                                              <p:pRg st="9" end="9"/>
                                            </p:txEl>
                                          </p:spTgt>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3">
                                            <p:txEl>
                                              <p:pRg st="10" end="10"/>
                                            </p:txEl>
                                          </p:spTgt>
                                        </p:tgtEl>
                                        <p:attrNameLst>
                                          <p:attrName>style.visibility</p:attrName>
                                        </p:attrNameLst>
                                      </p:cBhvr>
                                      <p:to>
                                        <p:strVal val="visible"/>
                                      </p:to>
                                    </p:set>
                                    <p:animEffect transition="in" filter="fade">
                                      <p:cBhvr>
                                        <p:cTn id="51" dur="1000"/>
                                        <p:tgtEl>
                                          <p:spTgt spid="3">
                                            <p:txEl>
                                              <p:pRg st="10" end="10"/>
                                            </p:txEl>
                                          </p:spTgt>
                                        </p:tgtEl>
                                      </p:cBhvr>
                                    </p:animEffect>
                                    <p:anim calcmode="lin" valueType="num">
                                      <p:cBhvr>
                                        <p:cTn id="52"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53"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GB" sz="3200" dirty="0"/>
              <a:t>Competitor Comparisons Over at Least 3 and Ideally 5 - 10 years</a:t>
            </a:r>
            <a:endParaRPr lang="en-GB" sz="3200" dirty="0"/>
          </a:p>
        </p:txBody>
      </p:sp>
      <p:sp>
        <p:nvSpPr>
          <p:cNvPr id="3" name="Content Placeholder 2"/>
          <p:cNvSpPr>
            <a:spLocks noGrp="1"/>
          </p:cNvSpPr>
          <p:nvPr>
            <p:ph type="subTitle" idx="1"/>
          </p:nvPr>
        </p:nvSpPr>
        <p:spPr>
          <a:xfrm>
            <a:off x="1029600" y="2010099"/>
            <a:ext cx="17127771" cy="7098988"/>
          </a:xfrm>
        </p:spPr>
        <p:txBody>
          <a:bodyPr>
            <a:noAutofit/>
          </a:bodyPr>
          <a:lstStyle/>
          <a:p>
            <a:pPr marL="457200" indent="-457200">
              <a:buFont typeface="Arial" panose="020B0604020202020204" pitchFamily="34" charset="0"/>
              <a:buChar char="•"/>
            </a:pPr>
            <a:r>
              <a:rPr lang="en-GB" sz="3600" dirty="0"/>
              <a:t>Revenues and </a:t>
            </a:r>
            <a:r>
              <a:rPr lang="en-GB" sz="3600" b="1" dirty="0"/>
              <a:t>Profits</a:t>
            </a:r>
            <a:r>
              <a:rPr lang="en-GB" sz="3600" dirty="0"/>
              <a:t> – trends, major and sudden changes</a:t>
            </a:r>
            <a:endParaRPr lang="en-GB" sz="3600" dirty="0"/>
          </a:p>
          <a:p>
            <a:pPr marL="457200" indent="-457200">
              <a:buFont typeface="Arial" panose="020B0604020202020204" pitchFamily="34" charset="0"/>
              <a:buChar char="•"/>
            </a:pPr>
            <a:r>
              <a:rPr lang="en-GB" sz="3600" dirty="0"/>
              <a:t>Share Price – trends, major and sudden changes</a:t>
            </a:r>
            <a:endParaRPr lang="en-GB" sz="3600" dirty="0"/>
          </a:p>
          <a:p>
            <a:r>
              <a:rPr lang="en-GB" sz="3600" dirty="0"/>
              <a:t>Degree of </a:t>
            </a:r>
            <a:r>
              <a:rPr lang="en-GB" sz="3600" b="1" dirty="0"/>
              <a:t>diversification</a:t>
            </a:r>
            <a:endParaRPr lang="en-GB" sz="3600" b="1" dirty="0"/>
          </a:p>
          <a:p>
            <a:r>
              <a:rPr lang="en-GB" sz="3600" dirty="0"/>
              <a:t>Degree of </a:t>
            </a:r>
            <a:r>
              <a:rPr lang="en-GB" sz="3600" b="1" dirty="0"/>
              <a:t>Internationalisation/Globalisation</a:t>
            </a:r>
            <a:endParaRPr lang="en-GB" sz="3600" b="1" dirty="0"/>
          </a:p>
          <a:p>
            <a:r>
              <a:rPr lang="en-GB" sz="3600" dirty="0"/>
              <a:t>Degree of </a:t>
            </a:r>
            <a:r>
              <a:rPr lang="en-GB" sz="3600" b="1" dirty="0"/>
              <a:t>vertical integration</a:t>
            </a:r>
            <a:endParaRPr lang="en-GB" sz="3600" b="1" dirty="0"/>
          </a:p>
          <a:p>
            <a:r>
              <a:rPr lang="en-GB" sz="3600" b="1" dirty="0"/>
              <a:t>Resources</a:t>
            </a:r>
            <a:endParaRPr lang="en-GB" sz="3600" b="1" dirty="0"/>
          </a:p>
          <a:p>
            <a:r>
              <a:rPr lang="en-GB" sz="3600" dirty="0"/>
              <a:t>Product or service characteristics (Strategic Groups?)</a:t>
            </a:r>
            <a:endParaRPr lang="en-GB" sz="3600" dirty="0"/>
          </a:p>
          <a:p>
            <a:r>
              <a:rPr lang="en-GB" sz="3600" dirty="0"/>
              <a:t>Market Share</a:t>
            </a:r>
            <a:endParaRPr lang="en-GB" sz="3600" dirty="0"/>
          </a:p>
          <a:p>
            <a:pPr marL="457200" indent="-457200">
              <a:buFont typeface="Arial" panose="020B0604020202020204" pitchFamily="34" charset="0"/>
              <a:buChar char="•"/>
            </a:pPr>
            <a:r>
              <a:rPr lang="en-GB" sz="3600" dirty="0"/>
              <a:t>Mergers and acquisitions</a:t>
            </a:r>
            <a:endParaRPr lang="en-GB" sz="3600" dirty="0"/>
          </a:p>
          <a:p>
            <a:r>
              <a:rPr lang="en-GB" sz="3600" dirty="0"/>
              <a:t>Ratios - trends, major and sudden changes</a:t>
            </a:r>
            <a:endParaRPr lang="en-GB" sz="3600" dirty="0"/>
          </a:p>
          <a:p>
            <a:r>
              <a:rPr lang="en-GB" sz="3600" dirty="0"/>
              <a:t>Debt - trends, major and sudden changes</a:t>
            </a:r>
            <a:endParaRPr lang="en-GB" sz="3600" dirty="0"/>
          </a:p>
          <a:p>
            <a:endParaRPr lang="en-GB" sz="3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Effect transition="in" filter="fade">
                                      <p:cBhvr>
                                        <p:cTn id="49" dur="1000"/>
                                        <p:tgtEl>
                                          <p:spTgt spid="3">
                                            <p:txEl>
                                              <p:pRg st="6" end="6"/>
                                            </p:txEl>
                                          </p:spTgt>
                                        </p:tgtEl>
                                      </p:cBhvr>
                                    </p:animEffect>
                                    <p:anim calcmode="lin" valueType="num">
                                      <p:cBhvr>
                                        <p:cTn id="5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3">
                                            <p:txEl>
                                              <p:pRg st="7" end="7"/>
                                            </p:txEl>
                                          </p:spTgt>
                                        </p:tgtEl>
                                        <p:attrNameLst>
                                          <p:attrName>style.visibility</p:attrName>
                                        </p:attrNameLst>
                                      </p:cBhvr>
                                      <p:to>
                                        <p:strVal val="visible"/>
                                      </p:to>
                                    </p:set>
                                    <p:animEffect transition="in" filter="fade">
                                      <p:cBhvr>
                                        <p:cTn id="56" dur="1000"/>
                                        <p:tgtEl>
                                          <p:spTgt spid="3">
                                            <p:txEl>
                                              <p:pRg st="7" end="7"/>
                                            </p:txEl>
                                          </p:spTgt>
                                        </p:tgtEl>
                                      </p:cBhvr>
                                    </p:animEffect>
                                    <p:anim calcmode="lin" valueType="num">
                                      <p:cBhvr>
                                        <p:cTn id="57"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3">
                                            <p:txEl>
                                              <p:pRg st="8" end="8"/>
                                            </p:txEl>
                                          </p:spTgt>
                                        </p:tgtEl>
                                        <p:attrNameLst>
                                          <p:attrName>style.visibility</p:attrName>
                                        </p:attrNameLst>
                                      </p:cBhvr>
                                      <p:to>
                                        <p:strVal val="visible"/>
                                      </p:to>
                                    </p:set>
                                    <p:animEffect transition="in" filter="fade">
                                      <p:cBhvr>
                                        <p:cTn id="63" dur="1000"/>
                                        <p:tgtEl>
                                          <p:spTgt spid="3">
                                            <p:txEl>
                                              <p:pRg st="8" end="8"/>
                                            </p:txEl>
                                          </p:spTgt>
                                        </p:tgtEl>
                                      </p:cBhvr>
                                    </p:animEffect>
                                    <p:anim calcmode="lin" valueType="num">
                                      <p:cBhvr>
                                        <p:cTn id="64"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65"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3">
                                            <p:txEl>
                                              <p:pRg st="9" end="9"/>
                                            </p:txEl>
                                          </p:spTgt>
                                        </p:tgtEl>
                                        <p:attrNameLst>
                                          <p:attrName>style.visibility</p:attrName>
                                        </p:attrNameLst>
                                      </p:cBhvr>
                                      <p:to>
                                        <p:strVal val="visible"/>
                                      </p:to>
                                    </p:set>
                                    <p:animEffect transition="in" filter="fade">
                                      <p:cBhvr>
                                        <p:cTn id="70" dur="1000"/>
                                        <p:tgtEl>
                                          <p:spTgt spid="3">
                                            <p:txEl>
                                              <p:pRg st="9" end="9"/>
                                            </p:txEl>
                                          </p:spTgt>
                                        </p:tgtEl>
                                      </p:cBhvr>
                                    </p:animEffect>
                                    <p:anim calcmode="lin" valueType="num">
                                      <p:cBhvr>
                                        <p:cTn id="71"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72"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grpId="0" nodeType="clickEffect">
                                  <p:stCondLst>
                                    <p:cond delay="0"/>
                                  </p:stCondLst>
                                  <p:childTnLst>
                                    <p:set>
                                      <p:cBhvr>
                                        <p:cTn id="76" dur="1" fill="hold">
                                          <p:stCondLst>
                                            <p:cond delay="0"/>
                                          </p:stCondLst>
                                        </p:cTn>
                                        <p:tgtEl>
                                          <p:spTgt spid="3">
                                            <p:txEl>
                                              <p:pRg st="10" end="10"/>
                                            </p:txEl>
                                          </p:spTgt>
                                        </p:tgtEl>
                                        <p:attrNameLst>
                                          <p:attrName>style.visibility</p:attrName>
                                        </p:attrNameLst>
                                      </p:cBhvr>
                                      <p:to>
                                        <p:strVal val="visible"/>
                                      </p:to>
                                    </p:set>
                                    <p:animEffect transition="in" filter="fade">
                                      <p:cBhvr>
                                        <p:cTn id="77" dur="1000"/>
                                        <p:tgtEl>
                                          <p:spTgt spid="3">
                                            <p:txEl>
                                              <p:pRg st="10" end="10"/>
                                            </p:txEl>
                                          </p:spTgt>
                                        </p:tgtEl>
                                      </p:cBhvr>
                                    </p:animEffect>
                                    <p:anim calcmode="lin" valueType="num">
                                      <p:cBhvr>
                                        <p:cTn id="78"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79"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GB" dirty="0"/>
              <a:t>Critical Success Factor Analysis</a:t>
            </a:r>
            <a:endParaRPr lang="en-GB" dirty="0"/>
          </a:p>
        </p:txBody>
      </p:sp>
      <p:graphicFrame>
        <p:nvGraphicFramePr>
          <p:cNvPr id="4" name="Content Placeholder 3"/>
          <p:cNvGraphicFramePr>
            <a:graphicFrameLocks noGrp="1"/>
          </p:cNvGraphicFramePr>
          <p:nvPr>
            <p:ph idx="4294967295"/>
          </p:nvPr>
        </p:nvGraphicFramePr>
        <p:xfrm>
          <a:off x="1029599" y="3269593"/>
          <a:ext cx="16228800" cy="5388060"/>
        </p:xfrm>
        <a:graphic>
          <a:graphicData uri="http://schemas.openxmlformats.org/drawingml/2006/table">
            <a:tbl>
              <a:tblPr firstRow="1" bandRow="1">
                <a:tableStyleId>{5C22544A-7EE6-4342-B048-85BDC9FD1C3A}</a:tableStyleId>
              </a:tblPr>
              <a:tblGrid>
                <a:gridCol w="3712396"/>
                <a:gridCol w="2130000"/>
                <a:gridCol w="2130000"/>
                <a:gridCol w="1988001"/>
                <a:gridCol w="2130000"/>
                <a:gridCol w="2130000"/>
                <a:gridCol w="2008403"/>
              </a:tblGrid>
              <a:tr h="960268">
                <a:tc>
                  <a:txBody>
                    <a:bodyPr/>
                    <a:lstStyle/>
                    <a:p>
                      <a:pPr algn="ctr"/>
                      <a:r>
                        <a:rPr lang="en-GB" sz="2000" dirty="0"/>
                        <a:t>Critical Success Factor</a:t>
                      </a:r>
                      <a:endParaRPr lang="en-GB" sz="2000" dirty="0"/>
                    </a:p>
                  </a:txBody>
                  <a:tcPr marL="136388" marR="136388" marT="68591" marB="68591"/>
                </a:tc>
                <a:tc>
                  <a:txBody>
                    <a:bodyPr/>
                    <a:lstStyle/>
                    <a:p>
                      <a:pPr algn="ctr"/>
                      <a:r>
                        <a:rPr lang="en-GB" sz="2000" dirty="0"/>
                        <a:t>Harley Davidson</a:t>
                      </a:r>
                      <a:endParaRPr lang="en-GB" sz="2000" dirty="0"/>
                    </a:p>
                  </a:txBody>
                  <a:tcPr marL="136388" marR="136388" marT="68591" marB="68591"/>
                </a:tc>
                <a:tc>
                  <a:txBody>
                    <a:bodyPr/>
                    <a:lstStyle/>
                    <a:p>
                      <a:pPr algn="ctr"/>
                      <a:r>
                        <a:rPr lang="en-GB" sz="2000" dirty="0"/>
                        <a:t>Competitor A</a:t>
                      </a:r>
                      <a:endParaRPr lang="en-GB" sz="2000" dirty="0"/>
                    </a:p>
                  </a:txBody>
                  <a:tcPr marL="136388" marR="136388" marT="68591" marB="68591"/>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GB" sz="2000" dirty="0"/>
                        <a:t>Competitor B</a:t>
                      </a:r>
                      <a:endParaRPr lang="en-GB" sz="2000" dirty="0"/>
                    </a:p>
                    <a:p>
                      <a:pPr algn="ctr"/>
                      <a:endParaRPr lang="en-GB" sz="2000" dirty="0"/>
                    </a:p>
                  </a:txBody>
                  <a:tcPr marL="136388" marR="136388" marT="68591" marB="68591"/>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GB" sz="2000" dirty="0"/>
                        <a:t>Competitor C</a:t>
                      </a:r>
                      <a:endParaRPr lang="en-GB" sz="2000" dirty="0"/>
                    </a:p>
                    <a:p>
                      <a:pPr algn="ctr"/>
                      <a:endParaRPr lang="en-GB" sz="2000" dirty="0"/>
                    </a:p>
                  </a:txBody>
                  <a:tcPr marL="136388" marR="136388" marT="68591" marB="68591"/>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GB" sz="2000" dirty="0"/>
                        <a:t>Competitor D</a:t>
                      </a:r>
                      <a:endParaRPr lang="en-GB" sz="2000" dirty="0"/>
                    </a:p>
                    <a:p>
                      <a:pPr algn="ctr"/>
                      <a:endParaRPr lang="en-GB" sz="2000" dirty="0"/>
                    </a:p>
                  </a:txBody>
                  <a:tcPr marL="136388" marR="136388" marT="68591" marB="68591"/>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GB" sz="2000" dirty="0"/>
                        <a:t>Competitor E</a:t>
                      </a:r>
                      <a:endParaRPr lang="en-GB" sz="2000" dirty="0"/>
                    </a:p>
                    <a:p>
                      <a:pPr algn="ctr"/>
                      <a:endParaRPr lang="en-GB" sz="2000" dirty="0"/>
                    </a:p>
                  </a:txBody>
                  <a:tcPr marL="136388" marR="136388" marT="68591" marB="68591"/>
                </a:tc>
              </a:tr>
              <a:tr h="556346">
                <a:tc>
                  <a:txBody>
                    <a:bodyPr/>
                    <a:lstStyle/>
                    <a:p>
                      <a:pPr algn="l"/>
                      <a:r>
                        <a:rPr lang="en-GB" sz="2400" dirty="0"/>
                        <a:t>Engine Technology</a:t>
                      </a:r>
                      <a:endParaRPr lang="en-GB" sz="2400" dirty="0"/>
                    </a:p>
                  </a:txBody>
                  <a:tcPr marL="136388" marR="136388" marT="68591" marB="68591"/>
                </a:tc>
                <a:tc>
                  <a:txBody>
                    <a:bodyPr/>
                    <a:lstStyle/>
                    <a:p>
                      <a:pPr algn="ctr"/>
                      <a:r>
                        <a:rPr lang="en-GB" sz="2400" dirty="0"/>
                        <a:t>6</a:t>
                      </a:r>
                      <a:endParaRPr lang="en-GB" sz="2400" dirty="0"/>
                    </a:p>
                  </a:txBody>
                  <a:tcPr marL="136388" marR="136388" marT="68591" marB="68591"/>
                </a:tc>
                <a:tc>
                  <a:txBody>
                    <a:bodyPr/>
                    <a:lstStyle/>
                    <a:p>
                      <a:pPr algn="ctr"/>
                      <a:r>
                        <a:rPr lang="en-GB" sz="2400" dirty="0"/>
                        <a:t>10</a:t>
                      </a:r>
                      <a:endParaRPr lang="en-GB" sz="2400" dirty="0"/>
                    </a:p>
                  </a:txBody>
                  <a:tcPr marL="136388" marR="136388" marT="68591" marB="68591"/>
                </a:tc>
                <a:tc>
                  <a:txBody>
                    <a:bodyPr/>
                    <a:lstStyle/>
                    <a:p>
                      <a:pPr algn="ctr"/>
                      <a:endParaRPr lang="en-GB" sz="2400"/>
                    </a:p>
                  </a:txBody>
                  <a:tcPr marL="136388" marR="136388" marT="68591" marB="68591"/>
                </a:tc>
                <a:tc>
                  <a:txBody>
                    <a:bodyPr/>
                    <a:lstStyle/>
                    <a:p>
                      <a:pPr algn="ctr"/>
                      <a:endParaRPr lang="en-GB" sz="2400"/>
                    </a:p>
                  </a:txBody>
                  <a:tcPr marL="136388" marR="136388" marT="68591" marB="68591"/>
                </a:tc>
                <a:tc>
                  <a:txBody>
                    <a:bodyPr/>
                    <a:lstStyle/>
                    <a:p>
                      <a:pPr algn="ctr"/>
                      <a:endParaRPr lang="en-GB" sz="2400"/>
                    </a:p>
                  </a:txBody>
                  <a:tcPr marL="136388" marR="136388" marT="68591" marB="68591"/>
                </a:tc>
                <a:tc>
                  <a:txBody>
                    <a:bodyPr/>
                    <a:lstStyle/>
                    <a:p>
                      <a:pPr algn="ctr"/>
                      <a:endParaRPr lang="en-GB" sz="2400" dirty="0"/>
                    </a:p>
                  </a:txBody>
                  <a:tcPr marL="136388" marR="136388" marT="68591" marB="68591"/>
                </a:tc>
              </a:tr>
              <a:tr h="556346">
                <a:tc>
                  <a:txBody>
                    <a:bodyPr/>
                    <a:lstStyle/>
                    <a:p>
                      <a:pPr algn="l"/>
                      <a:r>
                        <a:rPr lang="en-GB" sz="2400" dirty="0"/>
                        <a:t>Styling and Features</a:t>
                      </a:r>
                      <a:endParaRPr lang="en-GB" sz="2400" dirty="0"/>
                    </a:p>
                  </a:txBody>
                  <a:tcPr marL="136388" marR="136388" marT="68591" marB="68591"/>
                </a:tc>
                <a:tc>
                  <a:txBody>
                    <a:bodyPr/>
                    <a:lstStyle/>
                    <a:p>
                      <a:pPr algn="ctr"/>
                      <a:r>
                        <a:rPr lang="en-GB" sz="2400" dirty="0"/>
                        <a:t>9</a:t>
                      </a:r>
                      <a:endParaRPr lang="en-GB" sz="2400" dirty="0"/>
                    </a:p>
                  </a:txBody>
                  <a:tcPr marL="136388" marR="136388" marT="68591" marB="68591"/>
                </a:tc>
                <a:tc>
                  <a:txBody>
                    <a:bodyPr/>
                    <a:lstStyle/>
                    <a:p>
                      <a:pPr algn="ctr"/>
                      <a:r>
                        <a:rPr lang="en-GB" sz="2400" dirty="0"/>
                        <a:t>8</a:t>
                      </a:r>
                      <a:endParaRPr lang="en-GB" sz="2400" dirty="0"/>
                    </a:p>
                  </a:txBody>
                  <a:tcPr marL="136388" marR="136388" marT="68591" marB="68591"/>
                </a:tc>
                <a:tc>
                  <a:txBody>
                    <a:bodyPr/>
                    <a:lstStyle/>
                    <a:p>
                      <a:pPr algn="ctr"/>
                      <a:endParaRPr lang="en-GB" sz="2400"/>
                    </a:p>
                  </a:txBody>
                  <a:tcPr marL="136388" marR="136388" marT="68591" marB="68591"/>
                </a:tc>
                <a:tc>
                  <a:txBody>
                    <a:bodyPr/>
                    <a:lstStyle/>
                    <a:p>
                      <a:pPr algn="ctr"/>
                      <a:endParaRPr lang="en-GB" sz="2400"/>
                    </a:p>
                  </a:txBody>
                  <a:tcPr marL="136388" marR="136388" marT="68591" marB="68591"/>
                </a:tc>
                <a:tc>
                  <a:txBody>
                    <a:bodyPr/>
                    <a:lstStyle/>
                    <a:p>
                      <a:pPr algn="ctr"/>
                      <a:endParaRPr lang="en-GB" sz="2400"/>
                    </a:p>
                  </a:txBody>
                  <a:tcPr marL="136388" marR="136388" marT="68591" marB="68591"/>
                </a:tc>
                <a:tc>
                  <a:txBody>
                    <a:bodyPr/>
                    <a:lstStyle/>
                    <a:p>
                      <a:pPr algn="ctr"/>
                      <a:endParaRPr lang="en-GB" sz="2400" dirty="0"/>
                    </a:p>
                  </a:txBody>
                  <a:tcPr marL="136388" marR="136388" marT="68591" marB="68591"/>
                </a:tc>
              </a:tr>
              <a:tr h="556346">
                <a:tc>
                  <a:txBody>
                    <a:bodyPr/>
                    <a:lstStyle/>
                    <a:p>
                      <a:pPr algn="l"/>
                      <a:r>
                        <a:rPr lang="en-GB" sz="2400" dirty="0"/>
                        <a:t>Brand Reputation</a:t>
                      </a:r>
                      <a:endParaRPr lang="en-GB" sz="2400" dirty="0"/>
                    </a:p>
                  </a:txBody>
                  <a:tcPr marL="136388" marR="136388" marT="68591" marB="68591"/>
                </a:tc>
                <a:tc>
                  <a:txBody>
                    <a:bodyPr/>
                    <a:lstStyle/>
                    <a:p>
                      <a:pPr algn="ctr"/>
                      <a:r>
                        <a:rPr lang="en-GB" sz="2400" dirty="0"/>
                        <a:t>10</a:t>
                      </a:r>
                      <a:endParaRPr lang="en-GB" sz="2400" dirty="0"/>
                    </a:p>
                  </a:txBody>
                  <a:tcPr marL="136388" marR="136388" marT="68591" marB="68591"/>
                </a:tc>
                <a:tc>
                  <a:txBody>
                    <a:bodyPr/>
                    <a:lstStyle/>
                    <a:p>
                      <a:pPr algn="ctr"/>
                      <a:r>
                        <a:rPr lang="en-GB" sz="2400" dirty="0"/>
                        <a:t>7</a:t>
                      </a:r>
                      <a:endParaRPr lang="en-GB" sz="2400" dirty="0"/>
                    </a:p>
                  </a:txBody>
                  <a:tcPr marL="136388" marR="136388" marT="68591" marB="68591"/>
                </a:tc>
                <a:tc>
                  <a:txBody>
                    <a:bodyPr/>
                    <a:lstStyle/>
                    <a:p>
                      <a:pPr algn="ctr"/>
                      <a:endParaRPr lang="en-GB" sz="2400"/>
                    </a:p>
                  </a:txBody>
                  <a:tcPr marL="136388" marR="136388" marT="68591" marB="68591"/>
                </a:tc>
                <a:tc>
                  <a:txBody>
                    <a:bodyPr/>
                    <a:lstStyle/>
                    <a:p>
                      <a:pPr algn="ctr"/>
                      <a:endParaRPr lang="en-GB" sz="2400"/>
                    </a:p>
                  </a:txBody>
                  <a:tcPr marL="136388" marR="136388" marT="68591" marB="68591"/>
                </a:tc>
                <a:tc>
                  <a:txBody>
                    <a:bodyPr/>
                    <a:lstStyle/>
                    <a:p>
                      <a:pPr algn="ctr"/>
                      <a:endParaRPr lang="en-GB" sz="2400"/>
                    </a:p>
                  </a:txBody>
                  <a:tcPr marL="136388" marR="136388" marT="68591" marB="68591"/>
                </a:tc>
                <a:tc>
                  <a:txBody>
                    <a:bodyPr/>
                    <a:lstStyle/>
                    <a:p>
                      <a:pPr algn="ctr"/>
                      <a:endParaRPr lang="en-GB" sz="2400" dirty="0"/>
                    </a:p>
                  </a:txBody>
                  <a:tcPr marL="136388" marR="136388" marT="68591" marB="68591"/>
                </a:tc>
              </a:tr>
              <a:tr h="556346">
                <a:tc>
                  <a:txBody>
                    <a:bodyPr/>
                    <a:lstStyle/>
                    <a:p>
                      <a:pPr algn="l"/>
                      <a:r>
                        <a:rPr lang="en-GB" sz="2400" dirty="0"/>
                        <a:t>Loyal Customers</a:t>
                      </a:r>
                      <a:endParaRPr lang="en-GB" sz="2400" dirty="0"/>
                    </a:p>
                  </a:txBody>
                  <a:tcPr marL="136388" marR="136388" marT="68591" marB="68591"/>
                </a:tc>
                <a:tc>
                  <a:txBody>
                    <a:bodyPr/>
                    <a:lstStyle/>
                    <a:p>
                      <a:pPr algn="ctr"/>
                      <a:r>
                        <a:rPr lang="en-GB" sz="2400" dirty="0"/>
                        <a:t>10</a:t>
                      </a:r>
                      <a:endParaRPr lang="en-GB" sz="2400" dirty="0"/>
                    </a:p>
                  </a:txBody>
                  <a:tcPr marL="136388" marR="136388" marT="68591" marB="68591"/>
                </a:tc>
                <a:tc>
                  <a:txBody>
                    <a:bodyPr/>
                    <a:lstStyle/>
                    <a:p>
                      <a:pPr algn="ctr"/>
                      <a:r>
                        <a:rPr lang="en-GB" sz="2400" dirty="0"/>
                        <a:t>7</a:t>
                      </a:r>
                      <a:endParaRPr lang="en-GB" sz="2400" dirty="0"/>
                    </a:p>
                  </a:txBody>
                  <a:tcPr marL="136388" marR="136388" marT="68591" marB="68591"/>
                </a:tc>
                <a:tc>
                  <a:txBody>
                    <a:bodyPr/>
                    <a:lstStyle/>
                    <a:p>
                      <a:pPr algn="ctr"/>
                      <a:endParaRPr lang="en-GB" sz="2400"/>
                    </a:p>
                  </a:txBody>
                  <a:tcPr marL="136388" marR="136388" marT="68591" marB="68591"/>
                </a:tc>
                <a:tc>
                  <a:txBody>
                    <a:bodyPr/>
                    <a:lstStyle/>
                    <a:p>
                      <a:pPr algn="ctr"/>
                      <a:endParaRPr lang="en-GB" sz="2400"/>
                    </a:p>
                  </a:txBody>
                  <a:tcPr marL="136388" marR="136388" marT="68591" marB="68591"/>
                </a:tc>
                <a:tc>
                  <a:txBody>
                    <a:bodyPr/>
                    <a:lstStyle/>
                    <a:p>
                      <a:pPr algn="ctr"/>
                      <a:endParaRPr lang="en-GB" sz="2400"/>
                    </a:p>
                  </a:txBody>
                  <a:tcPr marL="136388" marR="136388" marT="68591" marB="68591"/>
                </a:tc>
                <a:tc>
                  <a:txBody>
                    <a:bodyPr/>
                    <a:lstStyle/>
                    <a:p>
                      <a:pPr algn="ctr"/>
                      <a:endParaRPr lang="en-GB" sz="2400" dirty="0"/>
                    </a:p>
                  </a:txBody>
                  <a:tcPr marL="136388" marR="136388" marT="68591" marB="68591"/>
                </a:tc>
              </a:tr>
              <a:tr h="777360">
                <a:tc>
                  <a:txBody>
                    <a:bodyPr/>
                    <a:lstStyle/>
                    <a:p>
                      <a:pPr algn="l"/>
                      <a:r>
                        <a:rPr lang="en-GB" sz="2400" dirty="0"/>
                        <a:t>Strong</a:t>
                      </a:r>
                      <a:r>
                        <a:rPr lang="en-GB" sz="2400" baseline="0" dirty="0"/>
                        <a:t> Distribution Network</a:t>
                      </a:r>
                      <a:endParaRPr lang="en-GB" sz="2400" dirty="0"/>
                    </a:p>
                  </a:txBody>
                  <a:tcPr marL="136388" marR="136388" marT="68591" marB="68591"/>
                </a:tc>
                <a:tc>
                  <a:txBody>
                    <a:bodyPr/>
                    <a:lstStyle/>
                    <a:p>
                      <a:pPr algn="ctr"/>
                      <a:r>
                        <a:rPr lang="en-GB" sz="2400" dirty="0"/>
                        <a:t>8</a:t>
                      </a:r>
                      <a:endParaRPr lang="en-GB" sz="2400" dirty="0"/>
                    </a:p>
                  </a:txBody>
                  <a:tcPr marL="136388" marR="136388" marT="68591" marB="68591"/>
                </a:tc>
                <a:tc>
                  <a:txBody>
                    <a:bodyPr/>
                    <a:lstStyle/>
                    <a:p>
                      <a:pPr algn="ctr"/>
                      <a:r>
                        <a:rPr lang="en-GB" sz="2400" dirty="0"/>
                        <a:t>9</a:t>
                      </a:r>
                      <a:endParaRPr lang="en-GB" sz="2400" dirty="0"/>
                    </a:p>
                  </a:txBody>
                  <a:tcPr marL="136388" marR="136388" marT="68591" marB="68591"/>
                </a:tc>
                <a:tc>
                  <a:txBody>
                    <a:bodyPr/>
                    <a:lstStyle/>
                    <a:p>
                      <a:pPr algn="ctr"/>
                      <a:endParaRPr lang="en-GB" sz="2400"/>
                    </a:p>
                  </a:txBody>
                  <a:tcPr marL="136388" marR="136388" marT="68591" marB="68591"/>
                </a:tc>
                <a:tc>
                  <a:txBody>
                    <a:bodyPr/>
                    <a:lstStyle/>
                    <a:p>
                      <a:pPr algn="ctr"/>
                      <a:endParaRPr lang="en-GB" sz="2400"/>
                    </a:p>
                  </a:txBody>
                  <a:tcPr marL="136388" marR="136388" marT="68591" marB="68591"/>
                </a:tc>
                <a:tc>
                  <a:txBody>
                    <a:bodyPr/>
                    <a:lstStyle/>
                    <a:p>
                      <a:pPr algn="ctr"/>
                      <a:endParaRPr lang="en-GB" sz="2400"/>
                    </a:p>
                  </a:txBody>
                  <a:tcPr marL="136388" marR="136388" marT="68591" marB="68591"/>
                </a:tc>
                <a:tc>
                  <a:txBody>
                    <a:bodyPr/>
                    <a:lstStyle/>
                    <a:p>
                      <a:pPr algn="ctr"/>
                      <a:endParaRPr lang="en-GB" sz="2400" dirty="0"/>
                    </a:p>
                  </a:txBody>
                  <a:tcPr marL="136388" marR="136388" marT="68591" marB="68591"/>
                </a:tc>
              </a:tr>
              <a:tr h="556346">
                <a:tc>
                  <a:txBody>
                    <a:bodyPr/>
                    <a:lstStyle/>
                    <a:p>
                      <a:pPr algn="l"/>
                      <a:r>
                        <a:rPr lang="en-GB" sz="2400" dirty="0"/>
                        <a:t>Efficient</a:t>
                      </a:r>
                      <a:r>
                        <a:rPr lang="en-GB" sz="2400" baseline="0" dirty="0"/>
                        <a:t> manufacturing</a:t>
                      </a:r>
                      <a:endParaRPr lang="en-GB" sz="2400" dirty="0"/>
                    </a:p>
                  </a:txBody>
                  <a:tcPr marL="136388" marR="136388" marT="68591" marB="68591"/>
                </a:tc>
                <a:tc>
                  <a:txBody>
                    <a:bodyPr/>
                    <a:lstStyle/>
                    <a:p>
                      <a:pPr algn="ctr"/>
                      <a:r>
                        <a:rPr lang="en-GB" sz="2400" dirty="0"/>
                        <a:t>7</a:t>
                      </a:r>
                      <a:endParaRPr lang="en-GB" sz="2400" dirty="0"/>
                    </a:p>
                  </a:txBody>
                  <a:tcPr marL="136388" marR="136388" marT="68591" marB="68591"/>
                </a:tc>
                <a:tc>
                  <a:txBody>
                    <a:bodyPr/>
                    <a:lstStyle/>
                    <a:p>
                      <a:pPr algn="ctr"/>
                      <a:r>
                        <a:rPr lang="en-GB" sz="2400" dirty="0"/>
                        <a:t>9</a:t>
                      </a:r>
                      <a:endParaRPr lang="en-GB" sz="2400" dirty="0"/>
                    </a:p>
                  </a:txBody>
                  <a:tcPr marL="136388" marR="136388" marT="68591" marB="68591"/>
                </a:tc>
                <a:tc>
                  <a:txBody>
                    <a:bodyPr/>
                    <a:lstStyle/>
                    <a:p>
                      <a:pPr algn="ctr"/>
                      <a:endParaRPr lang="en-GB" sz="2400"/>
                    </a:p>
                  </a:txBody>
                  <a:tcPr marL="136388" marR="136388" marT="68591" marB="68591"/>
                </a:tc>
                <a:tc>
                  <a:txBody>
                    <a:bodyPr/>
                    <a:lstStyle/>
                    <a:p>
                      <a:pPr algn="ctr"/>
                      <a:endParaRPr lang="en-GB" sz="2400"/>
                    </a:p>
                  </a:txBody>
                  <a:tcPr marL="136388" marR="136388" marT="68591" marB="68591"/>
                </a:tc>
                <a:tc>
                  <a:txBody>
                    <a:bodyPr/>
                    <a:lstStyle/>
                    <a:p>
                      <a:pPr algn="ctr"/>
                      <a:endParaRPr lang="en-GB" sz="2400"/>
                    </a:p>
                  </a:txBody>
                  <a:tcPr marL="136388" marR="136388" marT="68591" marB="68591"/>
                </a:tc>
                <a:tc>
                  <a:txBody>
                    <a:bodyPr/>
                    <a:lstStyle/>
                    <a:p>
                      <a:pPr algn="ctr"/>
                      <a:endParaRPr lang="en-GB" sz="2400" dirty="0"/>
                    </a:p>
                  </a:txBody>
                  <a:tcPr marL="136388" marR="136388" marT="68591" marB="68591"/>
                </a:tc>
              </a:tr>
              <a:tr h="777360">
                <a:tc>
                  <a:txBody>
                    <a:bodyPr/>
                    <a:lstStyle/>
                    <a:p>
                      <a:pPr algn="l"/>
                      <a:r>
                        <a:rPr lang="en-GB" sz="2400" dirty="0"/>
                        <a:t>Frequent New Products</a:t>
                      </a:r>
                      <a:endParaRPr lang="en-GB" sz="2400" dirty="0"/>
                    </a:p>
                  </a:txBody>
                  <a:tcPr marL="136388" marR="136388" marT="68591" marB="68591"/>
                </a:tc>
                <a:tc>
                  <a:txBody>
                    <a:bodyPr/>
                    <a:lstStyle/>
                    <a:p>
                      <a:pPr algn="ctr"/>
                      <a:r>
                        <a:rPr lang="en-GB" sz="2400" dirty="0"/>
                        <a:t>5</a:t>
                      </a:r>
                      <a:endParaRPr lang="en-GB" sz="2400" dirty="0"/>
                    </a:p>
                  </a:txBody>
                  <a:tcPr marL="136388" marR="136388" marT="68591" marB="68591"/>
                </a:tc>
                <a:tc>
                  <a:txBody>
                    <a:bodyPr/>
                    <a:lstStyle/>
                    <a:p>
                      <a:pPr algn="ctr"/>
                      <a:r>
                        <a:rPr lang="en-GB" sz="2400" dirty="0"/>
                        <a:t>8</a:t>
                      </a:r>
                      <a:endParaRPr lang="en-GB" sz="2400" dirty="0"/>
                    </a:p>
                  </a:txBody>
                  <a:tcPr marL="136388" marR="136388" marT="68591" marB="68591"/>
                </a:tc>
                <a:tc>
                  <a:txBody>
                    <a:bodyPr/>
                    <a:lstStyle/>
                    <a:p>
                      <a:pPr algn="ctr"/>
                      <a:endParaRPr lang="en-GB" sz="2400" dirty="0"/>
                    </a:p>
                  </a:txBody>
                  <a:tcPr marL="136388" marR="136388" marT="68591" marB="68591"/>
                </a:tc>
                <a:tc>
                  <a:txBody>
                    <a:bodyPr/>
                    <a:lstStyle/>
                    <a:p>
                      <a:pPr algn="ctr"/>
                      <a:endParaRPr lang="en-GB" sz="2400" dirty="0"/>
                    </a:p>
                  </a:txBody>
                  <a:tcPr marL="136388" marR="136388" marT="68591" marB="68591"/>
                </a:tc>
                <a:tc>
                  <a:txBody>
                    <a:bodyPr/>
                    <a:lstStyle/>
                    <a:p>
                      <a:pPr algn="ctr"/>
                      <a:endParaRPr lang="en-GB" sz="2400" dirty="0"/>
                    </a:p>
                  </a:txBody>
                  <a:tcPr marL="136388" marR="136388" marT="68591" marB="68591"/>
                </a:tc>
                <a:tc>
                  <a:txBody>
                    <a:bodyPr/>
                    <a:lstStyle/>
                    <a:p>
                      <a:pPr algn="ctr"/>
                      <a:endParaRPr lang="en-GB" sz="2400" dirty="0"/>
                    </a:p>
                  </a:txBody>
                  <a:tcPr marL="136388" marR="136388" marT="68591" marB="68591"/>
                </a:tc>
              </a:tr>
            </a:tbl>
          </a:graphicData>
        </a:graphic>
      </p:graphicFrame>
      <p:sp>
        <p:nvSpPr>
          <p:cNvPr id="5" name="TextBox 4"/>
          <p:cNvSpPr txBox="1"/>
          <p:nvPr/>
        </p:nvSpPr>
        <p:spPr>
          <a:xfrm>
            <a:off x="1029599" y="1986721"/>
            <a:ext cx="15476095" cy="954107"/>
          </a:xfrm>
          <a:prstGeom prst="rect">
            <a:avLst/>
          </a:prstGeom>
          <a:noFill/>
        </p:spPr>
        <p:txBody>
          <a:bodyPr wrap="square" rtlCol="0">
            <a:spAutoFit/>
          </a:bodyPr>
          <a:lstStyle/>
          <a:p>
            <a:r>
              <a:rPr lang="en-GB" sz="2800" dirty="0">
                <a:latin typeface="Arial" panose="020B0604020202020204" pitchFamily="34" charset="0"/>
                <a:cs typeface="Arial" panose="020B0604020202020204" pitchFamily="34" charset="0"/>
              </a:rPr>
              <a:t>A critical success factor (CSF) analysis is something that a company must do well in order to succeed in the industry e.g. airline safety, product reliability, customer experience</a:t>
            </a:r>
            <a:endParaRPr lang="en-GB" sz="2800" dirty="0">
              <a:latin typeface="Arial" panose="020B0604020202020204" pitchFamily="34" charset="0"/>
              <a:cs typeface="Arial" panose="020B0604020202020204" pitchFamily="34" charset="0"/>
            </a:endParaRPr>
          </a:p>
        </p:txBody>
      </p:sp>
      <p:sp>
        <p:nvSpPr>
          <p:cNvPr id="6" name="TextBox 5"/>
          <p:cNvSpPr txBox="1"/>
          <p:nvPr/>
        </p:nvSpPr>
        <p:spPr>
          <a:xfrm>
            <a:off x="1029600" y="9115992"/>
            <a:ext cx="12003607" cy="584775"/>
          </a:xfrm>
          <a:prstGeom prst="rect">
            <a:avLst/>
          </a:prstGeom>
          <a:noFill/>
        </p:spPr>
        <p:txBody>
          <a:bodyPr wrap="none" rtlCol="0">
            <a:spAutoFit/>
          </a:bodyPr>
          <a:lstStyle/>
          <a:p>
            <a:r>
              <a:rPr lang="en-GB" sz="3200" dirty="0">
                <a:latin typeface="Arial" panose="020B0604020202020204" pitchFamily="34" charset="0"/>
                <a:cs typeface="Arial" panose="020B0604020202020204" pitchFamily="34" charset="0"/>
              </a:rPr>
              <a:t>Note – scores are indicative and not based on a detailed analysis</a:t>
            </a:r>
            <a:endParaRPr lang="en-GB" sz="3200" dirty="0">
              <a:latin typeface="Arial" panose="020B0604020202020204" pitchFamily="34" charset="0"/>
              <a:cs typeface="Arial" panose="020B0604020202020204" pitchFamily="34" charset="0"/>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4800" dirty="0"/>
              <a:t>Industry Development and Disruption</a:t>
            </a:r>
            <a:endParaRPr lang="en-GB" sz="48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Topic 1 – Starting and Growing a Business</a:t>
            </a:r>
            <a:endParaRPr lang="en-GB"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94885" y="146280"/>
            <a:ext cx="16310250" cy="567191"/>
          </a:xfrm>
        </p:spPr>
        <p:txBody>
          <a:bodyPr/>
          <a:lstStyle/>
          <a:p>
            <a:r>
              <a:rPr lang="en-GB" dirty="0"/>
              <a:t>Business and Technology Revolutions 1750 - 2010</a:t>
            </a:r>
            <a:endParaRPr lang="en-GB" dirty="0"/>
          </a:p>
        </p:txBody>
      </p:sp>
      <p:pic>
        <p:nvPicPr>
          <p:cNvPr id="3" name="Picture 2"/>
          <p:cNvPicPr>
            <a:picLocks noChangeAspect="1"/>
          </p:cNvPicPr>
          <p:nvPr/>
        </p:nvPicPr>
        <p:blipFill>
          <a:blip r:embed="rId1"/>
          <a:stretch>
            <a:fillRect/>
          </a:stretch>
        </p:blipFill>
        <p:spPr>
          <a:xfrm>
            <a:off x="1284613" y="1274826"/>
            <a:ext cx="10046733" cy="8845648"/>
          </a:xfrm>
          <a:prstGeom prst="rect">
            <a:avLst/>
          </a:prstGeom>
        </p:spPr>
      </p:pic>
      <p:sp>
        <p:nvSpPr>
          <p:cNvPr id="4" name="TextBox 3"/>
          <p:cNvSpPr txBox="1"/>
          <p:nvPr/>
        </p:nvSpPr>
        <p:spPr>
          <a:xfrm>
            <a:off x="11331346" y="4250728"/>
            <a:ext cx="3430876" cy="1546577"/>
          </a:xfrm>
          <a:prstGeom prst="rect">
            <a:avLst/>
          </a:prstGeom>
          <a:solidFill>
            <a:schemeClr val="accent3">
              <a:lumMod val="20000"/>
              <a:lumOff val="80000"/>
            </a:schemeClr>
          </a:solidFill>
        </p:spPr>
        <p:txBody>
          <a:bodyPr wrap="square" rtlCol="0">
            <a:spAutoFit/>
          </a:bodyPr>
          <a:lstStyle/>
          <a:p>
            <a:r>
              <a:rPr lang="en-GB" sz="1575" dirty="0"/>
              <a:t>Siemens - 1847</a:t>
            </a:r>
            <a:endParaRPr lang="en-GB" sz="1575" dirty="0"/>
          </a:p>
          <a:p>
            <a:r>
              <a:rPr lang="en-GB" sz="1575" dirty="0"/>
              <a:t>Nokia - 1865</a:t>
            </a:r>
            <a:endParaRPr lang="en-GB" sz="1575" dirty="0"/>
          </a:p>
          <a:p>
            <a:r>
              <a:rPr lang="en-GB" sz="1575" dirty="0"/>
              <a:t>Tata - 1868</a:t>
            </a:r>
            <a:endParaRPr lang="en-GB" sz="1575" dirty="0"/>
          </a:p>
          <a:p>
            <a:r>
              <a:rPr lang="en-GB" sz="1575" dirty="0"/>
              <a:t>Heinz – 1869</a:t>
            </a:r>
            <a:endParaRPr lang="en-GB" sz="1575" dirty="0"/>
          </a:p>
          <a:p>
            <a:r>
              <a:rPr lang="en-GB" sz="1575" dirty="0"/>
              <a:t>Bombay Stock Exchange – 1875</a:t>
            </a:r>
            <a:endParaRPr lang="en-GB" sz="1575" dirty="0"/>
          </a:p>
          <a:p>
            <a:r>
              <a:rPr lang="en-GB" sz="1575" b="1" dirty="0"/>
              <a:t>Standard Oil - 1870</a:t>
            </a:r>
            <a:endParaRPr lang="en-GB" sz="1575" b="1" dirty="0"/>
          </a:p>
        </p:txBody>
      </p:sp>
      <p:sp>
        <p:nvSpPr>
          <p:cNvPr id="5" name="TextBox 4"/>
          <p:cNvSpPr txBox="1"/>
          <p:nvPr/>
        </p:nvSpPr>
        <p:spPr>
          <a:xfrm>
            <a:off x="11364632" y="8187927"/>
            <a:ext cx="1931470" cy="577081"/>
          </a:xfrm>
          <a:prstGeom prst="rect">
            <a:avLst/>
          </a:prstGeom>
          <a:solidFill>
            <a:schemeClr val="accent3">
              <a:lumMod val="20000"/>
              <a:lumOff val="80000"/>
            </a:schemeClr>
          </a:solidFill>
        </p:spPr>
        <p:txBody>
          <a:bodyPr wrap="square" rtlCol="0">
            <a:spAutoFit/>
          </a:bodyPr>
          <a:lstStyle/>
          <a:p>
            <a:r>
              <a:rPr lang="en-GB" sz="1575" dirty="0"/>
              <a:t>Walmart – 1962</a:t>
            </a:r>
            <a:endParaRPr lang="en-GB" sz="1575" dirty="0"/>
          </a:p>
          <a:p>
            <a:r>
              <a:rPr lang="en-GB" sz="1575" dirty="0"/>
              <a:t>Airbus – 1970</a:t>
            </a:r>
            <a:endParaRPr lang="en-GB" sz="1575" dirty="0"/>
          </a:p>
        </p:txBody>
      </p:sp>
      <p:sp>
        <p:nvSpPr>
          <p:cNvPr id="6" name="TextBox 5"/>
          <p:cNvSpPr txBox="1"/>
          <p:nvPr/>
        </p:nvSpPr>
        <p:spPr>
          <a:xfrm>
            <a:off x="11355698" y="7261225"/>
            <a:ext cx="1874749" cy="577081"/>
          </a:xfrm>
          <a:prstGeom prst="rect">
            <a:avLst/>
          </a:prstGeom>
          <a:solidFill>
            <a:schemeClr val="accent3">
              <a:lumMod val="20000"/>
              <a:lumOff val="80000"/>
            </a:schemeClr>
          </a:solidFill>
        </p:spPr>
        <p:txBody>
          <a:bodyPr wrap="square" rtlCol="0">
            <a:spAutoFit/>
          </a:bodyPr>
          <a:lstStyle/>
          <a:p>
            <a:r>
              <a:rPr lang="en-GB" sz="1575" dirty="0"/>
              <a:t>Toyota - 1937</a:t>
            </a:r>
            <a:endParaRPr lang="en-GB" sz="1575" dirty="0"/>
          </a:p>
          <a:p>
            <a:r>
              <a:rPr lang="en-GB" sz="1575" dirty="0"/>
              <a:t>Samsung - 1938</a:t>
            </a:r>
            <a:endParaRPr lang="en-GB" sz="1575" dirty="0"/>
          </a:p>
        </p:txBody>
      </p:sp>
      <p:sp>
        <p:nvSpPr>
          <p:cNvPr id="7" name="TextBox 6"/>
          <p:cNvSpPr txBox="1"/>
          <p:nvPr/>
        </p:nvSpPr>
        <p:spPr>
          <a:xfrm>
            <a:off x="11355459" y="1274826"/>
            <a:ext cx="4567192" cy="1061829"/>
          </a:xfrm>
          <a:prstGeom prst="rect">
            <a:avLst/>
          </a:prstGeom>
          <a:solidFill>
            <a:schemeClr val="accent3">
              <a:lumMod val="20000"/>
              <a:lumOff val="80000"/>
            </a:schemeClr>
          </a:solidFill>
        </p:spPr>
        <p:txBody>
          <a:bodyPr wrap="square" rtlCol="0">
            <a:spAutoFit/>
          </a:bodyPr>
          <a:lstStyle/>
          <a:p>
            <a:r>
              <a:rPr lang="en-GB" sz="1575" b="1" dirty="0"/>
              <a:t>East India Company – 1600</a:t>
            </a:r>
            <a:endParaRPr lang="en-GB" sz="1575" b="1" dirty="0"/>
          </a:p>
          <a:p>
            <a:r>
              <a:rPr lang="nl-NL" sz="1575" dirty="0"/>
              <a:t>Royal Africa Company - 1602</a:t>
            </a:r>
            <a:endParaRPr lang="nl-NL" sz="1575" b="1" dirty="0"/>
          </a:p>
          <a:p>
            <a:r>
              <a:rPr lang="nl-NL" sz="1575" b="1" dirty="0"/>
              <a:t>Vereenigde Oostindische Compagnie – 1602</a:t>
            </a:r>
            <a:endParaRPr lang="nl-NL" sz="1575" b="1" dirty="0"/>
          </a:p>
          <a:p>
            <a:r>
              <a:rPr lang="nl-NL" sz="1575" dirty="0"/>
              <a:t>French East India Company - 1664</a:t>
            </a:r>
            <a:endParaRPr lang="en-GB" sz="1350" dirty="0"/>
          </a:p>
        </p:txBody>
      </p:sp>
      <p:sp>
        <p:nvSpPr>
          <p:cNvPr id="8" name="TextBox 7"/>
          <p:cNvSpPr txBox="1"/>
          <p:nvPr/>
        </p:nvSpPr>
        <p:spPr>
          <a:xfrm>
            <a:off x="11373566" y="9190566"/>
            <a:ext cx="2646648" cy="819455"/>
          </a:xfrm>
          <a:prstGeom prst="rect">
            <a:avLst/>
          </a:prstGeom>
          <a:solidFill>
            <a:schemeClr val="accent3">
              <a:lumMod val="20000"/>
              <a:lumOff val="80000"/>
            </a:schemeClr>
          </a:solidFill>
        </p:spPr>
        <p:txBody>
          <a:bodyPr wrap="square" rtlCol="0">
            <a:spAutoFit/>
          </a:bodyPr>
          <a:lstStyle/>
          <a:p>
            <a:r>
              <a:rPr lang="en-GB" sz="1575" dirty="0"/>
              <a:t>Boston Dynamics - 1992</a:t>
            </a:r>
            <a:endParaRPr lang="en-GB" sz="1575" dirty="0"/>
          </a:p>
          <a:p>
            <a:r>
              <a:rPr lang="en-GB" sz="1575" dirty="0"/>
              <a:t>Amazon - 1994</a:t>
            </a:r>
            <a:endParaRPr lang="en-GB" sz="1575" dirty="0"/>
          </a:p>
          <a:p>
            <a:r>
              <a:rPr lang="en-GB" sz="1575" dirty="0"/>
              <a:t>Facebook - 2004</a:t>
            </a:r>
            <a:endParaRPr lang="en-GB" sz="1575" dirty="0"/>
          </a:p>
        </p:txBody>
      </p:sp>
      <p:sp>
        <p:nvSpPr>
          <p:cNvPr id="9" name="TextBox 8"/>
          <p:cNvSpPr txBox="1"/>
          <p:nvPr/>
        </p:nvSpPr>
        <p:spPr>
          <a:xfrm>
            <a:off x="11331346" y="3324026"/>
            <a:ext cx="3576378" cy="577081"/>
          </a:xfrm>
          <a:prstGeom prst="rect">
            <a:avLst/>
          </a:prstGeom>
          <a:solidFill>
            <a:schemeClr val="accent3">
              <a:lumMod val="20000"/>
              <a:lumOff val="80000"/>
            </a:schemeClr>
          </a:solidFill>
        </p:spPr>
        <p:txBody>
          <a:bodyPr wrap="square" rtlCol="0">
            <a:spAutoFit/>
          </a:bodyPr>
          <a:lstStyle/>
          <a:p>
            <a:r>
              <a:rPr lang="en-GB" sz="1575" dirty="0"/>
              <a:t>London Stock Exchange - 1801</a:t>
            </a:r>
            <a:endParaRPr lang="en-GB" sz="1575" dirty="0"/>
          </a:p>
          <a:p>
            <a:r>
              <a:rPr lang="en-GB" sz="1575" dirty="0"/>
              <a:t>New York Stock Exchange – 1817</a:t>
            </a:r>
            <a:endParaRPr lang="en-GB" sz="1575" dirty="0"/>
          </a:p>
        </p:txBody>
      </p:sp>
      <p:sp>
        <p:nvSpPr>
          <p:cNvPr id="10" name="TextBox 9"/>
          <p:cNvSpPr txBox="1"/>
          <p:nvPr/>
        </p:nvSpPr>
        <p:spPr>
          <a:xfrm>
            <a:off x="11355459" y="6209011"/>
            <a:ext cx="1684859" cy="819455"/>
          </a:xfrm>
          <a:prstGeom prst="rect">
            <a:avLst/>
          </a:prstGeom>
          <a:solidFill>
            <a:schemeClr val="accent3">
              <a:lumMod val="20000"/>
              <a:lumOff val="80000"/>
            </a:schemeClr>
          </a:solidFill>
        </p:spPr>
        <p:txBody>
          <a:bodyPr wrap="square" rtlCol="0">
            <a:spAutoFit/>
          </a:bodyPr>
          <a:lstStyle/>
          <a:p>
            <a:r>
              <a:rPr lang="en-GB" sz="1575" dirty="0"/>
              <a:t>BP - 1909</a:t>
            </a:r>
            <a:endParaRPr lang="en-GB" sz="1575" dirty="0"/>
          </a:p>
          <a:p>
            <a:r>
              <a:rPr lang="en-GB" sz="1575" dirty="0"/>
              <a:t>Boeing – 1916</a:t>
            </a:r>
            <a:endParaRPr lang="en-GB" sz="1575" dirty="0"/>
          </a:p>
          <a:p>
            <a:r>
              <a:rPr lang="en-GB" sz="1575" dirty="0"/>
              <a:t>IBM - 1924</a:t>
            </a:r>
            <a:endParaRPr lang="en-GB" sz="1575"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1000"/>
                                        <p:tgtEl>
                                          <p:spTgt spid="6"/>
                                        </p:tgtEl>
                                      </p:cBhvr>
                                    </p:animEffect>
                                    <p:anim calcmode="lin" valueType="num">
                                      <p:cBhvr>
                                        <p:cTn id="36" dur="1000" fill="hold"/>
                                        <p:tgtEl>
                                          <p:spTgt spid="6"/>
                                        </p:tgtEl>
                                        <p:attrNameLst>
                                          <p:attrName>ppt_x</p:attrName>
                                        </p:attrNameLst>
                                      </p:cBhvr>
                                      <p:tavLst>
                                        <p:tav tm="0">
                                          <p:val>
                                            <p:strVal val="#ppt_x"/>
                                          </p:val>
                                        </p:tav>
                                        <p:tav tm="100000">
                                          <p:val>
                                            <p:strVal val="#ppt_x"/>
                                          </p:val>
                                        </p:tav>
                                      </p:tavLst>
                                    </p:anim>
                                    <p:anim calcmode="lin" valueType="num">
                                      <p:cBhvr>
                                        <p:cTn id="3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fade">
                                      <p:cBhvr>
                                        <p:cTn id="42" dur="1000"/>
                                        <p:tgtEl>
                                          <p:spTgt spid="5"/>
                                        </p:tgtEl>
                                      </p:cBhvr>
                                    </p:animEffect>
                                    <p:anim calcmode="lin" valueType="num">
                                      <p:cBhvr>
                                        <p:cTn id="43" dur="1000" fill="hold"/>
                                        <p:tgtEl>
                                          <p:spTgt spid="5"/>
                                        </p:tgtEl>
                                        <p:attrNameLst>
                                          <p:attrName>ppt_x</p:attrName>
                                        </p:attrNameLst>
                                      </p:cBhvr>
                                      <p:tavLst>
                                        <p:tav tm="0">
                                          <p:val>
                                            <p:strVal val="#ppt_x"/>
                                          </p:val>
                                        </p:tav>
                                        <p:tav tm="100000">
                                          <p:val>
                                            <p:strVal val="#ppt_x"/>
                                          </p:val>
                                        </p:tav>
                                      </p:tavLst>
                                    </p:anim>
                                    <p:anim calcmode="lin" valueType="num">
                                      <p:cBhvr>
                                        <p:cTn id="4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fade">
                                      <p:cBhvr>
                                        <p:cTn id="49" dur="1000"/>
                                        <p:tgtEl>
                                          <p:spTgt spid="8"/>
                                        </p:tgtEl>
                                      </p:cBhvr>
                                    </p:animEffect>
                                    <p:anim calcmode="lin" valueType="num">
                                      <p:cBhvr>
                                        <p:cTn id="50" dur="1000" fill="hold"/>
                                        <p:tgtEl>
                                          <p:spTgt spid="8"/>
                                        </p:tgtEl>
                                        <p:attrNameLst>
                                          <p:attrName>ppt_x</p:attrName>
                                        </p:attrNameLst>
                                      </p:cBhvr>
                                      <p:tavLst>
                                        <p:tav tm="0">
                                          <p:val>
                                            <p:strVal val="#ppt_x"/>
                                          </p:val>
                                        </p:tav>
                                        <p:tav tm="100000">
                                          <p:val>
                                            <p:strVal val="#ppt_x"/>
                                          </p:val>
                                        </p:tav>
                                      </p:tavLst>
                                    </p:anim>
                                    <p:anim calcmode="lin" valueType="num">
                                      <p:cBhvr>
                                        <p:cTn id="5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63959" y="954885"/>
            <a:ext cx="6815936" cy="567191"/>
          </a:xfrm>
        </p:spPr>
        <p:txBody>
          <a:bodyPr>
            <a:normAutofit/>
          </a:bodyPr>
          <a:lstStyle/>
          <a:p>
            <a:r>
              <a:rPr lang="en-GB" sz="3200" dirty="0"/>
              <a:t>Luddites - 1812</a:t>
            </a:r>
            <a:endParaRPr lang="en-GB" sz="3200" dirty="0"/>
          </a:p>
        </p:txBody>
      </p:sp>
      <p:pic>
        <p:nvPicPr>
          <p:cNvPr id="1026" name="Picture 2" descr="What is a Luddite? | Middle Class Tech"/>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89756" y="1596791"/>
            <a:ext cx="6990139" cy="831826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lmanac: The Luddites - CBS New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19739" y="200988"/>
            <a:ext cx="8010530" cy="450592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ow the Industrial Revolution Gave Rise to Violent 'Luddites' - HISTOR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24277" y="4918230"/>
            <a:ext cx="6728030" cy="516937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28"/>
                                        </p:tgtEl>
                                        <p:attrNameLst>
                                          <p:attrName>style.visibility</p:attrName>
                                        </p:attrNameLst>
                                      </p:cBhvr>
                                      <p:to>
                                        <p:strVal val="visible"/>
                                      </p:to>
                                    </p:set>
                                    <p:animEffect transition="in" filter="fade">
                                      <p:cBhvr>
                                        <p:cTn id="14" dur="1000"/>
                                        <p:tgtEl>
                                          <p:spTgt spid="1028"/>
                                        </p:tgtEl>
                                      </p:cBhvr>
                                    </p:animEffect>
                                    <p:anim calcmode="lin" valueType="num">
                                      <p:cBhvr>
                                        <p:cTn id="15" dur="1000" fill="hold"/>
                                        <p:tgtEl>
                                          <p:spTgt spid="1028"/>
                                        </p:tgtEl>
                                        <p:attrNameLst>
                                          <p:attrName>ppt_x</p:attrName>
                                        </p:attrNameLst>
                                      </p:cBhvr>
                                      <p:tavLst>
                                        <p:tav tm="0">
                                          <p:val>
                                            <p:strVal val="#ppt_x"/>
                                          </p:val>
                                        </p:tav>
                                        <p:tav tm="100000">
                                          <p:val>
                                            <p:strVal val="#ppt_x"/>
                                          </p:val>
                                        </p:tav>
                                      </p:tavLst>
                                    </p:anim>
                                    <p:anim calcmode="lin" valueType="num">
                                      <p:cBhvr>
                                        <p:cTn id="16" dur="1000" fill="hold"/>
                                        <p:tgtEl>
                                          <p:spTgt spid="102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30"/>
                                        </p:tgtEl>
                                        <p:attrNameLst>
                                          <p:attrName>style.visibility</p:attrName>
                                        </p:attrNameLst>
                                      </p:cBhvr>
                                      <p:to>
                                        <p:strVal val="visible"/>
                                      </p:to>
                                    </p:set>
                                    <p:animEffect transition="in" filter="fade">
                                      <p:cBhvr>
                                        <p:cTn id="21" dur="1000"/>
                                        <p:tgtEl>
                                          <p:spTgt spid="1030"/>
                                        </p:tgtEl>
                                      </p:cBhvr>
                                    </p:animEffect>
                                    <p:anim calcmode="lin" valueType="num">
                                      <p:cBhvr>
                                        <p:cTn id="22" dur="1000" fill="hold"/>
                                        <p:tgtEl>
                                          <p:spTgt spid="1030"/>
                                        </p:tgtEl>
                                        <p:attrNameLst>
                                          <p:attrName>ppt_x</p:attrName>
                                        </p:attrNameLst>
                                      </p:cBhvr>
                                      <p:tavLst>
                                        <p:tav tm="0">
                                          <p:val>
                                            <p:strVal val="#ppt_x"/>
                                          </p:val>
                                        </p:tav>
                                        <p:tav tm="100000">
                                          <p:val>
                                            <p:strVal val="#ppt_x"/>
                                          </p:val>
                                        </p:tav>
                                      </p:tavLst>
                                    </p:anim>
                                    <p:anim calcmode="lin" valueType="num">
                                      <p:cBhvr>
                                        <p:cTn id="23" dur="1000" fill="hold"/>
                                        <p:tgtEl>
                                          <p:spTgt spid="10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prstGeom prst="rect">
            <a:avLst/>
          </a:prstGeom>
        </p:spPr>
        <p:txBody>
          <a:bodyPr>
            <a:noAutofit/>
          </a:bodyPr>
          <a:lstStyle/>
          <a:p>
            <a:r>
              <a:rPr lang="en-GB" sz="3600" dirty="0"/>
              <a:t>Creative Destruction and Disruptive Technologies</a:t>
            </a:r>
            <a:endParaRPr lang="en-AU" sz="3600" dirty="0"/>
          </a:p>
        </p:txBody>
      </p:sp>
      <p:sp>
        <p:nvSpPr>
          <p:cNvPr id="3" name="Content Placeholder 2"/>
          <p:cNvSpPr>
            <a:spLocks noGrp="1"/>
          </p:cNvSpPr>
          <p:nvPr>
            <p:ph type="subTitle" idx="1"/>
          </p:nvPr>
        </p:nvSpPr>
        <p:spPr>
          <a:xfrm>
            <a:off x="1029600" y="2160000"/>
            <a:ext cx="11831961" cy="6339423"/>
          </a:xfrm>
          <a:prstGeom prst="rect">
            <a:avLst/>
          </a:prstGeom>
        </p:spPr>
        <p:txBody>
          <a:bodyPr>
            <a:noAutofit/>
          </a:bodyPr>
          <a:lstStyle/>
          <a:p>
            <a:pPr marL="514350" indent="-514350">
              <a:buClr>
                <a:schemeClr val="tx1"/>
              </a:buClr>
              <a:buFont typeface="Arial" panose="020B0604020202020204" pitchFamily="34" charset="0"/>
              <a:buChar char="•"/>
            </a:pPr>
            <a:r>
              <a:rPr lang="en-GB" sz="3200" dirty="0"/>
              <a:t>Joseph Schumpeter coined the term creative destruction in his 1942 book</a:t>
            </a:r>
            <a:endParaRPr lang="en-GB" sz="3200" dirty="0"/>
          </a:p>
          <a:p>
            <a:pPr marL="514350" indent="-514350">
              <a:buClr>
                <a:schemeClr val="tx1"/>
              </a:buClr>
              <a:buFont typeface="Arial" panose="020B0604020202020204" pitchFamily="34" charset="0"/>
              <a:buChar char="•"/>
            </a:pPr>
            <a:r>
              <a:rPr lang="en-GB" sz="3200" dirty="0"/>
              <a:t>He defined the notion of </a:t>
            </a:r>
            <a:r>
              <a:rPr lang="en-GB" sz="3200" b="1" dirty="0"/>
              <a:t>creative destruction</a:t>
            </a:r>
            <a:r>
              <a:rPr lang="en-GB" sz="3200" dirty="0"/>
              <a:t> as a ‘process of industrial mutation that incessantly revolutionises the economic structure </a:t>
            </a:r>
            <a:r>
              <a:rPr lang="en-GB" sz="3200" i="1" dirty="0"/>
              <a:t>from within</a:t>
            </a:r>
            <a:r>
              <a:rPr lang="en-GB" sz="3200" dirty="0"/>
              <a:t>, incessantly destroying the old one, incessantly creating a new one’</a:t>
            </a:r>
            <a:endParaRPr lang="en-GB" sz="3200" dirty="0"/>
          </a:p>
          <a:p>
            <a:pPr marL="514350" indent="-514350">
              <a:buClr>
                <a:schemeClr val="tx1"/>
              </a:buClr>
              <a:buFont typeface="Arial" panose="020B0604020202020204" pitchFamily="34" charset="0"/>
              <a:buChar char="•"/>
            </a:pPr>
            <a:r>
              <a:rPr lang="en-GB" sz="3200" dirty="0"/>
              <a:t>The key role in creative destruction is reserved for technological innovations that can outflank existing products, designs, and processes</a:t>
            </a:r>
            <a:endParaRPr lang="en-GB" sz="3200" dirty="0"/>
          </a:p>
          <a:p>
            <a:pPr marL="514350" indent="-514350">
              <a:buClr>
                <a:schemeClr val="tx1"/>
              </a:buClr>
              <a:buFont typeface="Arial" panose="020B0604020202020204" pitchFamily="34" charset="0"/>
              <a:buChar char="•"/>
            </a:pPr>
            <a:r>
              <a:rPr lang="en-GB" sz="3200" dirty="0"/>
              <a:t>Incremental improvements are made redundant through creative destruction (e.g. PC vs. typewriter industry)</a:t>
            </a:r>
            <a:endParaRPr lang="en-US" sz="3200" dirty="0"/>
          </a:p>
        </p:txBody>
      </p:sp>
      <p:pic>
        <p:nvPicPr>
          <p:cNvPr id="5" name="Picture 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3277058" y="1313194"/>
            <a:ext cx="4392795" cy="794579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GB" dirty="0"/>
              <a:t>The Case of the Buggy Whip Makers</a:t>
            </a:r>
            <a:endParaRPr lang="en-GB" dirty="0"/>
          </a:p>
        </p:txBody>
      </p:sp>
      <p:sp>
        <p:nvSpPr>
          <p:cNvPr id="3" name="Content Placeholder 2"/>
          <p:cNvSpPr>
            <a:spLocks noGrp="1"/>
          </p:cNvSpPr>
          <p:nvPr>
            <p:ph type="subTitle" idx="1"/>
          </p:nvPr>
        </p:nvSpPr>
        <p:spPr>
          <a:xfrm>
            <a:off x="1029600" y="2160000"/>
            <a:ext cx="10722689" cy="6513216"/>
          </a:xfrm>
        </p:spPr>
        <p:txBody>
          <a:bodyPr>
            <a:normAutofit/>
          </a:bodyPr>
          <a:lstStyle/>
          <a:p>
            <a:pPr marL="514350" indent="-514350">
              <a:buFont typeface="Arial" panose="020B0604020202020204" pitchFamily="34" charset="0"/>
              <a:buChar char="•"/>
            </a:pPr>
            <a:r>
              <a:rPr lang="en-GB" sz="3200" dirty="0"/>
              <a:t>There were 13,000 businesses in the wagon and carriage industry in 1890.</a:t>
            </a:r>
            <a:endParaRPr lang="en-GB" sz="3200" dirty="0"/>
          </a:p>
          <a:p>
            <a:pPr marL="514350" indent="-514350">
              <a:buFont typeface="Arial" panose="020B0604020202020204" pitchFamily="34" charset="0"/>
              <a:buChar char="•"/>
            </a:pPr>
            <a:r>
              <a:rPr lang="en-GB" sz="3200" dirty="0"/>
              <a:t>A company survived not by conceiving of itself as being in the "personal transportation" business, but by commanding technological expertise relevant to the automobile.</a:t>
            </a:r>
            <a:endParaRPr lang="en-GB" sz="3200" dirty="0"/>
          </a:p>
          <a:p>
            <a:pPr marL="514350" indent="-514350">
              <a:buFont typeface="Arial" panose="020B0604020202020204" pitchFamily="34" charset="0"/>
              <a:buChar char="•"/>
            </a:pPr>
            <a:r>
              <a:rPr lang="en-GB" sz="3200" dirty="0"/>
              <a:t>"The people who made the most successful transition were not the carriage makers, but the carriage parts makers," he said, some of whom are still in business.</a:t>
            </a:r>
            <a:endParaRPr lang="en-GB" sz="3200" dirty="0"/>
          </a:p>
          <a:p>
            <a:pPr marL="514350" indent="-514350">
              <a:buFont typeface="Arial" panose="020B0604020202020204" pitchFamily="34" charset="0"/>
              <a:buChar char="•"/>
            </a:pPr>
            <a:endParaRPr lang="en-GB" sz="3200" dirty="0"/>
          </a:p>
          <a:p>
            <a:r>
              <a:rPr lang="en-GB" sz="3200" dirty="0"/>
              <a:t>Thomas A. Kinney  </a:t>
            </a:r>
            <a:r>
              <a:rPr lang="en-GB" sz="3200" dirty="0">
                <a:hlinkClick r:id="rId1"/>
              </a:rPr>
              <a:t>“The Carriage Trade: Making Horse-Drawn Vehicles in America.”</a:t>
            </a:r>
            <a:endParaRPr lang="en-GB" sz="3200" dirty="0"/>
          </a:p>
        </p:txBody>
      </p:sp>
      <p:pic>
        <p:nvPicPr>
          <p:cNvPr id="1026" name="Picture 2" descr="http://1.bp.blogspot.com/-d1uMGm_wG2Q/UEyzLnkBOnI/AAAAAAABHC0/iH2o2wvHKeA/s1600/Carriage+Driver+with+buggy+whi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27911" y="2428588"/>
            <a:ext cx="4645233" cy="570444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fade">
                                      <p:cBhvr>
                                        <p:cTn id="28" dur="1000"/>
                                        <p:tgtEl>
                                          <p:spTgt spid="3">
                                            <p:txEl>
                                              <p:pRg st="4" end="4"/>
                                            </p:txEl>
                                          </p:spTgt>
                                        </p:tgtEl>
                                      </p:cBhvr>
                                    </p:animEffect>
                                    <p:anim calcmode="lin" valueType="num">
                                      <p:cBhvr>
                                        <p:cTn id="29"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026"/>
                                        </p:tgtEl>
                                        <p:attrNameLst>
                                          <p:attrName>style.visibility</p:attrName>
                                        </p:attrNameLst>
                                      </p:cBhvr>
                                      <p:to>
                                        <p:strVal val="visible"/>
                                      </p:to>
                                    </p:set>
                                    <p:animEffect transition="in" filter="fade">
                                      <p:cBhvr>
                                        <p:cTn id="35" dur="1000"/>
                                        <p:tgtEl>
                                          <p:spTgt spid="1026"/>
                                        </p:tgtEl>
                                      </p:cBhvr>
                                    </p:animEffect>
                                    <p:anim calcmode="lin" valueType="num">
                                      <p:cBhvr>
                                        <p:cTn id="36" dur="1000" fill="hold"/>
                                        <p:tgtEl>
                                          <p:spTgt spid="1026"/>
                                        </p:tgtEl>
                                        <p:attrNameLst>
                                          <p:attrName>ppt_x</p:attrName>
                                        </p:attrNameLst>
                                      </p:cBhvr>
                                      <p:tavLst>
                                        <p:tav tm="0">
                                          <p:val>
                                            <p:strVal val="#ppt_x"/>
                                          </p:val>
                                        </p:tav>
                                        <p:tav tm="100000">
                                          <p:val>
                                            <p:strVal val="#ppt_x"/>
                                          </p:val>
                                        </p:tav>
                                      </p:tavLst>
                                    </p:anim>
                                    <p:anim calcmode="lin" valueType="num">
                                      <p:cBhvr>
                                        <p:cTn id="37"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1"/>
          <a:srcRect t="12755"/>
          <a:stretch>
            <a:fillRect/>
          </a:stretch>
        </p:blipFill>
        <p:spPr>
          <a:xfrm>
            <a:off x="953685" y="2429410"/>
            <a:ext cx="16160421" cy="6876984"/>
          </a:xfrm>
          <a:prstGeom prst="rect">
            <a:avLst/>
          </a:prstGeom>
        </p:spPr>
      </p:pic>
      <p:sp>
        <p:nvSpPr>
          <p:cNvPr id="3" name="Title 2"/>
          <p:cNvSpPr>
            <a:spLocks noGrp="1"/>
          </p:cNvSpPr>
          <p:nvPr>
            <p:ph type="ctrTitle"/>
          </p:nvPr>
        </p:nvSpPr>
        <p:spPr/>
        <p:txBody>
          <a:bodyPr/>
          <a:lstStyle/>
          <a:p>
            <a:r>
              <a:rPr lang="en-GB" dirty="0"/>
              <a:t>Disrupting the Car</a:t>
            </a:r>
            <a:endParaRPr lang="en-GB" dirty="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a:t>Stages in the Industry Life Cycle</a:t>
            </a:r>
            <a:endParaRPr lang="en-US" dirty="0"/>
          </a:p>
        </p:txBody>
      </p:sp>
      <p:pic>
        <p:nvPicPr>
          <p:cNvPr id="4" name="Content Placeholder 3"/>
          <p:cNvPicPr>
            <a:picLocks noGrp="1" noChangeAspect="1"/>
          </p:cNvPicPr>
          <p:nvPr>
            <p:ph idx="4294967295"/>
          </p:nvPr>
        </p:nvPicPr>
        <p:blipFill>
          <a:blip r:embed="rId1">
            <a:extLst>
              <a:ext uri="{28A0092B-C50C-407E-A947-70E740481C1C}">
                <a14:useLocalDpi xmlns:a14="http://schemas.microsoft.com/office/drawing/2010/main" val="0"/>
              </a:ext>
            </a:extLst>
          </a:blip>
          <a:stretch>
            <a:fillRect/>
          </a:stretch>
        </p:blipFill>
        <p:spPr>
          <a:xfrm>
            <a:off x="1394086" y="1947069"/>
            <a:ext cx="10002838" cy="6884988"/>
          </a:xfrm>
        </p:spPr>
      </p:pic>
      <p:sp>
        <p:nvSpPr>
          <p:cNvPr id="7" name="Content Placeholder 6"/>
          <p:cNvSpPr>
            <a:spLocks noGrp="1"/>
          </p:cNvSpPr>
          <p:nvPr>
            <p:ph sz="half" idx="4294967295"/>
          </p:nvPr>
        </p:nvSpPr>
        <p:spPr>
          <a:xfrm>
            <a:off x="14503400" y="3065463"/>
            <a:ext cx="3784600" cy="4648200"/>
          </a:xfrm>
        </p:spPr>
        <p:txBody>
          <a:bodyPr>
            <a:normAutofit fontScale="85000" lnSpcReduction="10000"/>
          </a:bodyPr>
          <a:lstStyle/>
          <a:p>
            <a:pPr marL="264160" indent="-264160"/>
            <a:r>
              <a:rPr lang="en-US" sz="3000" dirty="0"/>
              <a:t>Industries do not always follow the pattern of the industry life-cycle model</a:t>
            </a:r>
            <a:endParaRPr lang="en-US" sz="3000" dirty="0"/>
          </a:p>
          <a:p>
            <a:pPr marL="264160" indent="-264160"/>
            <a:r>
              <a:rPr lang="en-US" sz="3000" dirty="0"/>
              <a:t>Time span of the stages vary from industry to industry</a:t>
            </a:r>
            <a:endParaRPr lang="en-US" sz="3000" dirty="0"/>
          </a:p>
          <a:p>
            <a:pPr marL="264160" indent="-264160"/>
            <a:r>
              <a:rPr lang="en-US" sz="3000" dirty="0"/>
              <a:t>Punctuated equilibrium - Long periods of equilibrium are punctuated by periods of rapid change</a:t>
            </a:r>
            <a:endParaRPr lang="en-US" sz="3000" dirty="0"/>
          </a:p>
        </p:txBody>
      </p:sp>
      <p:sp>
        <p:nvSpPr>
          <p:cNvPr id="6" name="TextBox 5"/>
          <p:cNvSpPr txBox="1"/>
          <p:nvPr/>
        </p:nvSpPr>
        <p:spPr>
          <a:xfrm>
            <a:off x="7592786" y="9333703"/>
            <a:ext cx="9144000" cy="461665"/>
          </a:xfrm>
          <a:prstGeom prst="rect">
            <a:avLst/>
          </a:prstGeom>
          <a:noFill/>
        </p:spPr>
        <p:txBody>
          <a:bodyPr wrap="square">
            <a:spAutoFit/>
          </a:bodyPr>
          <a:lstStyle/>
          <a:p>
            <a:r>
              <a:rPr lang="en-GB" sz="2400" dirty="0"/>
              <a:t>Hill, Jones, &amp; Schilling (2015) </a:t>
            </a:r>
            <a:endParaRPr lang="en-GB" sz="2400" dirty="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a:t>Market Development and Customer Groups</a:t>
            </a:r>
            <a:endParaRPr lang="en-US" dirty="0"/>
          </a:p>
        </p:txBody>
      </p:sp>
      <p:pic>
        <p:nvPicPr>
          <p:cNvPr id="4" name="Content Placeholder 3"/>
          <p:cNvPicPr>
            <a:picLocks noGrp="1" noChangeAspect="1"/>
          </p:cNvPicPr>
          <p:nvPr>
            <p:ph idx="4294967295"/>
          </p:nvPr>
        </p:nvPicPr>
        <p:blipFill rotWithShape="1">
          <a:blip r:embed="rId1">
            <a:extLst>
              <a:ext uri="{28A0092B-C50C-407E-A947-70E740481C1C}">
                <a14:useLocalDpi xmlns:a14="http://schemas.microsoft.com/office/drawing/2010/main" val="0"/>
              </a:ext>
            </a:extLst>
          </a:blip>
          <a:srcRect r="2124"/>
          <a:stretch>
            <a:fillRect/>
          </a:stretch>
        </p:blipFill>
        <p:spPr>
          <a:xfrm>
            <a:off x="1029600" y="1846423"/>
            <a:ext cx="10767659" cy="6884988"/>
          </a:xfrm>
        </p:spPr>
      </p:pic>
      <p:sp>
        <p:nvSpPr>
          <p:cNvPr id="6" name="TextBox 5"/>
          <p:cNvSpPr txBox="1"/>
          <p:nvPr/>
        </p:nvSpPr>
        <p:spPr>
          <a:xfrm>
            <a:off x="7592786" y="9333703"/>
            <a:ext cx="9144000" cy="461665"/>
          </a:xfrm>
          <a:prstGeom prst="rect">
            <a:avLst/>
          </a:prstGeom>
          <a:noFill/>
        </p:spPr>
        <p:txBody>
          <a:bodyPr wrap="square">
            <a:spAutoFit/>
          </a:bodyPr>
          <a:lstStyle/>
          <a:p>
            <a:r>
              <a:rPr lang="en-GB" sz="2400" dirty="0"/>
              <a:t>Hill, Jones, &amp; Schilling (2015) </a:t>
            </a:r>
            <a:endParaRPr lang="en-GB" sz="2400" dirty="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Growth in Demand and Capacity</a:t>
            </a:r>
            <a:endParaRPr lang="en-US" dirty="0"/>
          </a:p>
        </p:txBody>
      </p:sp>
      <p:pic>
        <p:nvPicPr>
          <p:cNvPr id="4" name="Content Placeholder 3"/>
          <p:cNvPicPr>
            <a:picLocks noGrp="1" noChangeAspect="1"/>
          </p:cNvPicPr>
          <p:nvPr>
            <p:ph idx="4294967295"/>
          </p:nvPr>
        </p:nvPicPr>
        <p:blipFill rotWithShape="1">
          <a:blip r:embed="rId1">
            <a:extLst>
              <a:ext uri="{28A0092B-C50C-407E-A947-70E740481C1C}">
                <a14:useLocalDpi xmlns:a14="http://schemas.microsoft.com/office/drawing/2010/main" val="0"/>
              </a:ext>
            </a:extLst>
          </a:blip>
          <a:srcRect r="2958"/>
          <a:stretch>
            <a:fillRect/>
          </a:stretch>
        </p:blipFill>
        <p:spPr>
          <a:xfrm>
            <a:off x="1214204" y="2374000"/>
            <a:ext cx="9623686" cy="6884988"/>
          </a:xfrm>
        </p:spPr>
      </p:pic>
      <p:sp>
        <p:nvSpPr>
          <p:cNvPr id="5" name="TextBox 4"/>
          <p:cNvSpPr txBox="1"/>
          <p:nvPr/>
        </p:nvSpPr>
        <p:spPr>
          <a:xfrm>
            <a:off x="7592786" y="9333703"/>
            <a:ext cx="9144000" cy="461665"/>
          </a:xfrm>
          <a:prstGeom prst="rect">
            <a:avLst/>
          </a:prstGeom>
          <a:noFill/>
        </p:spPr>
        <p:txBody>
          <a:bodyPr wrap="square">
            <a:spAutoFit/>
          </a:bodyPr>
          <a:lstStyle/>
          <a:p>
            <a:r>
              <a:rPr lang="en-GB" sz="2400" dirty="0"/>
              <a:t>Hill, Jones, &amp; Schilling (2015) </a:t>
            </a:r>
            <a:endParaRPr lang="en-GB" sz="2400" dirty="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chor="ctr">
            <a:normAutofit/>
          </a:bodyPr>
          <a:lstStyle/>
          <a:p>
            <a:r>
              <a:rPr lang="en-US" sz="3200" dirty="0"/>
              <a:t>Limitations of Models for Industry Analysis</a:t>
            </a:r>
            <a:endParaRPr lang="en-US" sz="3200" dirty="0"/>
          </a:p>
        </p:txBody>
      </p:sp>
      <p:sp>
        <p:nvSpPr>
          <p:cNvPr id="3" name="Content Placeholder 2"/>
          <p:cNvSpPr>
            <a:spLocks noGrp="1"/>
          </p:cNvSpPr>
          <p:nvPr>
            <p:ph type="subTitle" idx="1"/>
          </p:nvPr>
        </p:nvSpPr>
        <p:spPr>
          <a:xfrm>
            <a:off x="1029600" y="2159999"/>
            <a:ext cx="16310250" cy="7643567"/>
          </a:xfrm>
        </p:spPr>
        <p:txBody>
          <a:bodyPr>
            <a:noAutofit/>
          </a:bodyPr>
          <a:lstStyle/>
          <a:p>
            <a:r>
              <a:rPr lang="en-US" sz="3200" b="1" dirty="0">
                <a:latin typeface="Arial" panose="020B0604020202020204" pitchFamily="34" charset="0"/>
                <a:cs typeface="Arial" panose="020B0604020202020204" pitchFamily="34" charset="0"/>
              </a:rPr>
              <a:t>Life-cycle issues</a:t>
            </a:r>
            <a:endParaRPr lang="en-US" sz="3200" b="1" dirty="0">
              <a:latin typeface="Arial" panose="020B0604020202020204" pitchFamily="34" charset="0"/>
              <a:cs typeface="Arial" panose="020B0604020202020204" pitchFamily="34" charset="0"/>
            </a:endParaRPr>
          </a:p>
          <a:p>
            <a:pPr marL="1143000" lvl="1" indent="-457200" algn="l">
              <a:buFont typeface="Arial" panose="020B0604020202020204" pitchFamily="34" charset="0"/>
              <a:buChar char="•"/>
            </a:pPr>
            <a:r>
              <a:rPr lang="en-US" sz="3200" dirty="0">
                <a:latin typeface="Arial" panose="020B0604020202020204" pitchFamily="34" charset="0"/>
                <a:cs typeface="Arial" panose="020B0604020202020204" pitchFamily="34" charset="0"/>
              </a:rPr>
              <a:t>Industries do not always follow the pattern of the industry life-cycle model</a:t>
            </a:r>
            <a:endParaRPr lang="en-US" sz="3200" dirty="0">
              <a:latin typeface="Arial" panose="020B0604020202020204" pitchFamily="34" charset="0"/>
              <a:cs typeface="Arial" panose="020B0604020202020204" pitchFamily="34" charset="0"/>
            </a:endParaRPr>
          </a:p>
          <a:p>
            <a:pPr marL="1143000" lvl="1" indent="-457200" algn="l">
              <a:buFont typeface="Arial" panose="020B0604020202020204" pitchFamily="34" charset="0"/>
              <a:buChar char="•"/>
            </a:pPr>
            <a:r>
              <a:rPr lang="en-US" sz="3200" dirty="0">
                <a:latin typeface="Arial" panose="020B0604020202020204" pitchFamily="34" charset="0"/>
                <a:cs typeface="Arial" panose="020B0604020202020204" pitchFamily="34" charset="0"/>
              </a:rPr>
              <a:t>Time span of the stages vary from industry to industry</a:t>
            </a:r>
            <a:endParaRPr lang="en-US" sz="3200" dirty="0">
              <a:latin typeface="Arial" panose="020B0604020202020204" pitchFamily="34" charset="0"/>
              <a:cs typeface="Arial" panose="020B0604020202020204" pitchFamily="34" charset="0"/>
            </a:endParaRPr>
          </a:p>
          <a:p>
            <a:r>
              <a:rPr lang="en-US" sz="3200" b="1" dirty="0">
                <a:latin typeface="Arial" panose="020B0604020202020204" pitchFamily="34" charset="0"/>
                <a:cs typeface="Arial" panose="020B0604020202020204" pitchFamily="34" charset="0"/>
              </a:rPr>
              <a:t>Innovation</a:t>
            </a:r>
            <a:endParaRPr lang="en-US" sz="3200" b="1" dirty="0">
              <a:latin typeface="Arial" panose="020B0604020202020204" pitchFamily="34" charset="0"/>
              <a:cs typeface="Arial" panose="020B0604020202020204" pitchFamily="34" charset="0"/>
            </a:endParaRPr>
          </a:p>
          <a:p>
            <a:pPr marL="1143000" lvl="1" indent="-457200" algn="l">
              <a:buFont typeface="Arial" panose="020B0604020202020204" pitchFamily="34" charset="0"/>
              <a:buChar char="•"/>
            </a:pPr>
            <a:r>
              <a:rPr lang="en-US" sz="3200" dirty="0">
                <a:latin typeface="Arial" panose="020B0604020202020204" pitchFamily="34" charset="0"/>
                <a:cs typeface="Arial" panose="020B0604020202020204" pitchFamily="34" charset="0"/>
              </a:rPr>
              <a:t>Punctuated equilibrium - Long periods of equilibrium are punctuated by periods of rapid change</a:t>
            </a:r>
            <a:endParaRPr lang="en-US" sz="3200" dirty="0">
              <a:latin typeface="Arial" panose="020B0604020202020204" pitchFamily="34" charset="0"/>
              <a:cs typeface="Arial" panose="020B0604020202020204" pitchFamily="34" charset="0"/>
            </a:endParaRPr>
          </a:p>
          <a:p>
            <a:pPr marL="1143000" lvl="1" indent="-457200" algn="l">
              <a:buFont typeface="Arial" panose="020B0604020202020204" pitchFamily="34" charset="0"/>
              <a:buChar char="•"/>
            </a:pPr>
            <a:r>
              <a:rPr lang="en-US" sz="3200" dirty="0">
                <a:latin typeface="Arial" panose="020B0604020202020204" pitchFamily="34" charset="0"/>
                <a:cs typeface="Arial" panose="020B0604020202020204" pitchFamily="34" charset="0"/>
              </a:rPr>
              <a:t>Because competitive forces and strategic group models are static, they cannot capture periods of rapid change in the industry environment when value is migrating</a:t>
            </a:r>
            <a:endParaRPr lang="en-US" sz="3200" dirty="0">
              <a:latin typeface="Arial" panose="020B0604020202020204" pitchFamily="34" charset="0"/>
              <a:cs typeface="Arial" panose="020B0604020202020204" pitchFamily="34" charset="0"/>
            </a:endParaRPr>
          </a:p>
          <a:p>
            <a:r>
              <a:rPr lang="en-US" sz="3200" b="1" dirty="0">
                <a:latin typeface="Arial" panose="020B0604020202020204" pitchFamily="34" charset="0"/>
                <a:cs typeface="Arial" panose="020B0604020202020204" pitchFamily="34" charset="0"/>
              </a:rPr>
              <a:t>Company differences</a:t>
            </a:r>
            <a:endParaRPr lang="en-US" sz="3200" b="1" dirty="0">
              <a:latin typeface="Arial" panose="020B0604020202020204" pitchFamily="34" charset="0"/>
              <a:cs typeface="Arial" panose="020B0604020202020204" pitchFamily="34" charset="0"/>
            </a:endParaRPr>
          </a:p>
          <a:p>
            <a:pPr marL="1143000" lvl="1" indent="-457200" algn="l">
              <a:buFont typeface="Arial" panose="020B0604020202020204" pitchFamily="34" charset="0"/>
              <a:buChar char="•"/>
            </a:pPr>
            <a:r>
              <a:rPr lang="en-US" sz="3200" dirty="0" err="1">
                <a:latin typeface="Arial" panose="020B0604020202020204" pitchFamily="34" charset="0"/>
                <a:cs typeface="Arial" panose="020B0604020202020204" pitchFamily="34" charset="0"/>
              </a:rPr>
              <a:t>Overemphasise</a:t>
            </a:r>
            <a:r>
              <a:rPr lang="en-US" sz="3200" dirty="0">
                <a:latin typeface="Arial" panose="020B0604020202020204" pitchFamily="34" charset="0"/>
                <a:cs typeface="Arial" panose="020B0604020202020204" pitchFamily="34" charset="0"/>
              </a:rPr>
              <a:t> importance of industry structure as a determinant of company performance</a:t>
            </a:r>
            <a:endParaRPr lang="en-US" sz="3200" dirty="0">
              <a:latin typeface="Arial" panose="020B0604020202020204" pitchFamily="34" charset="0"/>
              <a:cs typeface="Arial" panose="020B0604020202020204" pitchFamily="34" charset="0"/>
            </a:endParaRPr>
          </a:p>
          <a:p>
            <a:pPr marL="1143000" lvl="1" indent="-457200" algn="l">
              <a:buFont typeface="Arial" panose="020B0604020202020204" pitchFamily="34" charset="0"/>
              <a:buChar char="•"/>
            </a:pPr>
            <a:r>
              <a:rPr lang="en-US" sz="3200" dirty="0" err="1">
                <a:latin typeface="Arial" panose="020B0604020202020204" pitchFamily="34" charset="0"/>
                <a:cs typeface="Arial" panose="020B0604020202020204" pitchFamily="34" charset="0"/>
              </a:rPr>
              <a:t>Underemphasise</a:t>
            </a:r>
            <a:r>
              <a:rPr lang="en-US" sz="3200" dirty="0">
                <a:latin typeface="Arial" panose="020B0604020202020204" pitchFamily="34" charset="0"/>
                <a:cs typeface="Arial" panose="020B0604020202020204" pitchFamily="34" charset="0"/>
              </a:rPr>
              <a:t> importance of variations among companies within a strategic group</a:t>
            </a:r>
            <a:endParaRPr lang="en-US" sz="3200" dirty="0">
              <a:latin typeface="Arial" panose="020B0604020202020204" pitchFamily="34" charset="0"/>
              <a:cs typeface="Arial" panose="020B0604020202020204" pitchFamily="34" charset="0"/>
            </a:endParaRPr>
          </a:p>
          <a:p>
            <a:pPr lvl="1" algn="l"/>
            <a:endParaRPr lang="en-US" sz="3200"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a:t>Punctuated Equilibrium and Competitive Structure</a:t>
            </a:r>
            <a:endParaRPr lang="en-US" dirty="0"/>
          </a:p>
        </p:txBody>
      </p:sp>
      <p:pic>
        <p:nvPicPr>
          <p:cNvPr id="4" name="Content Placeholder 3"/>
          <p:cNvPicPr>
            <a:picLocks noGrp="1" noChangeAspect="1"/>
          </p:cNvPicPr>
          <p:nvPr>
            <p:ph idx="4294967295"/>
          </p:nvPr>
        </p:nvPicPr>
        <p:blipFill rotWithShape="1">
          <a:blip r:embed="rId1">
            <a:extLst>
              <a:ext uri="{28A0092B-C50C-407E-A947-70E740481C1C}">
                <a14:useLocalDpi xmlns:a14="http://schemas.microsoft.com/office/drawing/2010/main" val="0"/>
              </a:ext>
            </a:extLst>
          </a:blip>
          <a:srcRect r="3294"/>
          <a:stretch>
            <a:fillRect/>
          </a:stretch>
        </p:blipFill>
        <p:spPr>
          <a:xfrm>
            <a:off x="2743200" y="2017939"/>
            <a:ext cx="9982200" cy="6884988"/>
          </a:xfrm>
        </p:spPr>
      </p:pic>
      <p:sp>
        <p:nvSpPr>
          <p:cNvPr id="5" name="TextBox 4"/>
          <p:cNvSpPr txBox="1"/>
          <p:nvPr/>
        </p:nvSpPr>
        <p:spPr>
          <a:xfrm>
            <a:off x="7592786" y="9333703"/>
            <a:ext cx="9144000" cy="461665"/>
          </a:xfrm>
          <a:prstGeom prst="rect">
            <a:avLst/>
          </a:prstGeom>
          <a:noFill/>
        </p:spPr>
        <p:txBody>
          <a:bodyPr wrap="square">
            <a:spAutoFit/>
          </a:bodyPr>
          <a:lstStyle/>
          <a:p>
            <a:r>
              <a:rPr lang="en-GB" sz="2400" dirty="0"/>
              <a:t>Hill, Jones, &amp; Schilling (2015) </a:t>
            </a:r>
            <a:endParaRPr lang="en-GB" sz="24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Business Model Canvas</a:t>
            </a:r>
            <a:endParaRPr lang="en-GB" dirty="0"/>
          </a:p>
        </p:txBody>
      </p:sp>
      <p:pic>
        <p:nvPicPr>
          <p:cNvPr id="5" name="Picture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400300" y="1522076"/>
            <a:ext cx="13030200" cy="8485918"/>
          </a:xfrm>
          <a:prstGeom prst="rect">
            <a:avLst/>
          </a:prstGeom>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GB" sz="4800" dirty="0"/>
              <a:t>The Issue of Industry Development</a:t>
            </a:r>
            <a:endParaRPr lang="en-GB" sz="4800" dirty="0"/>
          </a:p>
        </p:txBody>
      </p:sp>
      <p:pic>
        <p:nvPicPr>
          <p:cNvPr id="7" name="Picture 6" descr="Figure 1.jpg"/>
          <p:cNvPicPr>
            <a:picLocks noChangeAspect="1"/>
          </p:cNvPicPr>
          <p:nvPr/>
        </p:nvPicPr>
        <p:blipFill rotWithShape="1">
          <a:blip r:embed="rId1" cstate="print"/>
          <a:srcRect l="19042" t="16038" r="20120" b="6458"/>
          <a:stretch>
            <a:fillRect/>
          </a:stretch>
        </p:blipFill>
        <p:spPr>
          <a:xfrm>
            <a:off x="2530963" y="2066828"/>
            <a:ext cx="11017777" cy="7448637"/>
          </a:xfrm>
          <a:prstGeom prst="rect">
            <a:avLst/>
          </a:prstGeom>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r>
              <a:rPr lang="en-GB" sz="3200" dirty="0"/>
              <a:t>Dimensions Of Industry Development</a:t>
            </a:r>
            <a:endParaRPr lang="en-GB" sz="3200" dirty="0"/>
          </a:p>
        </p:txBody>
      </p:sp>
      <p:sp>
        <p:nvSpPr>
          <p:cNvPr id="3" name="Content Placeholder 2"/>
          <p:cNvSpPr>
            <a:spLocks noGrp="1"/>
          </p:cNvSpPr>
          <p:nvPr>
            <p:ph type="subTitle" idx="1"/>
          </p:nvPr>
        </p:nvSpPr>
        <p:spPr/>
        <p:txBody>
          <a:bodyPr>
            <a:normAutofit/>
          </a:bodyPr>
          <a:lstStyle/>
          <a:p>
            <a:r>
              <a:rPr lang="en-GB" sz="3200" dirty="0"/>
              <a:t>Convergence–divergence</a:t>
            </a:r>
            <a:endParaRPr lang="en-GB" sz="3200" dirty="0"/>
          </a:p>
          <a:p>
            <a:endParaRPr lang="en-GB" sz="3200" dirty="0"/>
          </a:p>
          <a:p>
            <a:r>
              <a:rPr lang="en-GB" sz="3200" dirty="0"/>
              <a:t>Concentration–fragmentation</a:t>
            </a:r>
            <a:endParaRPr lang="en-GB" sz="3200" dirty="0"/>
          </a:p>
          <a:p>
            <a:endParaRPr lang="en-GB" sz="3200" dirty="0"/>
          </a:p>
          <a:p>
            <a:r>
              <a:rPr lang="en-GB" sz="3200" dirty="0"/>
              <a:t>Vertical integration–fragmentation</a:t>
            </a:r>
            <a:endParaRPr lang="en-GB" sz="3200" dirty="0"/>
          </a:p>
          <a:p>
            <a:endParaRPr lang="en-GB" sz="3200" dirty="0"/>
          </a:p>
          <a:p>
            <a:r>
              <a:rPr lang="en-GB" sz="3200" dirty="0"/>
              <a:t>Horizontal integration–fragmentation</a:t>
            </a:r>
            <a:endParaRPr lang="en-GB" sz="3200" dirty="0"/>
          </a:p>
          <a:p>
            <a:endParaRPr lang="en-GB" sz="3200" dirty="0"/>
          </a:p>
          <a:p>
            <a:r>
              <a:rPr lang="en-GB" sz="3200" dirty="0"/>
              <a:t>International integration–fragmentation</a:t>
            </a:r>
            <a:endParaRPr lang="en-GB" sz="3200" dirty="0"/>
          </a:p>
          <a:p>
            <a:endParaRPr lang="en-GB" sz="3200" dirty="0"/>
          </a:p>
          <a:p>
            <a:r>
              <a:rPr lang="en-GB" sz="3200" dirty="0"/>
              <a:t>Expansion–contraction</a:t>
            </a:r>
            <a:endParaRPr lang="en-GB" sz="3200" dirty="0"/>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pPr marL="2540" indent="24130"/>
            <a:r>
              <a:rPr lang="en-GB" dirty="0"/>
              <a:t>Patterns of Dominant Business Model Development</a:t>
            </a:r>
            <a:endParaRPr lang="en-GB" dirty="0"/>
          </a:p>
        </p:txBody>
      </p:sp>
      <p:pic>
        <p:nvPicPr>
          <p:cNvPr id="8" name="Picture 7" descr="Figure 3.jpg"/>
          <p:cNvPicPr>
            <a:picLocks noChangeAspect="1"/>
          </p:cNvPicPr>
          <p:nvPr/>
        </p:nvPicPr>
        <p:blipFill rotWithShape="1">
          <a:blip r:embed="rId1" cstate="print"/>
          <a:srcRect l="5270" t="11567" r="7479" b="2158"/>
          <a:stretch>
            <a:fillRect/>
          </a:stretch>
        </p:blipFill>
        <p:spPr>
          <a:xfrm>
            <a:off x="4789112" y="1796893"/>
            <a:ext cx="9640789" cy="8263532"/>
          </a:xfrm>
          <a:prstGeom prst="rect">
            <a:avLst/>
          </a:prstGeom>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r>
              <a:rPr lang="en-GB" dirty="0"/>
              <a:t>Dimensions of Industry Development</a:t>
            </a:r>
            <a:endParaRPr lang="en-GB" dirty="0"/>
          </a:p>
        </p:txBody>
      </p:sp>
      <p:sp>
        <p:nvSpPr>
          <p:cNvPr id="3" name="Content Placeholder 2"/>
          <p:cNvSpPr>
            <a:spLocks noGrp="1"/>
          </p:cNvSpPr>
          <p:nvPr>
            <p:ph type="subTitle" idx="1"/>
          </p:nvPr>
        </p:nvSpPr>
        <p:spPr>
          <a:xfrm>
            <a:off x="1029600" y="2159999"/>
            <a:ext cx="9223672" cy="7223843"/>
          </a:xfrm>
        </p:spPr>
        <p:txBody>
          <a:bodyPr>
            <a:normAutofit/>
          </a:bodyPr>
          <a:lstStyle/>
          <a:p>
            <a:pPr marL="571500" indent="-571500">
              <a:buFont typeface="Arial" panose="020B0604020202020204" pitchFamily="34" charset="0"/>
              <a:buChar char="•"/>
            </a:pPr>
            <a:r>
              <a:rPr lang="en-GB" sz="3200" dirty="0"/>
              <a:t>Convergence – Divergence (how alike are firms)</a:t>
            </a:r>
            <a:endParaRPr lang="en-GB" sz="3200" dirty="0"/>
          </a:p>
          <a:p>
            <a:pPr marL="571500" indent="-571500">
              <a:buFont typeface="Arial" panose="020B0604020202020204" pitchFamily="34" charset="0"/>
              <a:buChar char="•"/>
            </a:pPr>
            <a:endParaRPr lang="en-GB" sz="3200" dirty="0"/>
          </a:p>
          <a:p>
            <a:pPr marL="571500" indent="-571500">
              <a:buFont typeface="Arial" panose="020B0604020202020204" pitchFamily="34" charset="0"/>
              <a:buChar char="•"/>
            </a:pPr>
            <a:r>
              <a:rPr lang="en-GB" sz="3200" dirty="0"/>
              <a:t>Concentration – Fragmentation (market shares)</a:t>
            </a:r>
            <a:endParaRPr lang="en-GB" sz="3200" dirty="0"/>
          </a:p>
          <a:p>
            <a:pPr marL="571500" indent="-571500">
              <a:buFont typeface="Arial" panose="020B0604020202020204" pitchFamily="34" charset="0"/>
              <a:buChar char="•"/>
            </a:pPr>
            <a:endParaRPr lang="en-GB" sz="3200" dirty="0"/>
          </a:p>
          <a:p>
            <a:pPr marL="571500" indent="-571500">
              <a:buFont typeface="Arial" panose="020B0604020202020204" pitchFamily="34" charset="0"/>
              <a:buChar char="•"/>
            </a:pPr>
            <a:r>
              <a:rPr lang="en-GB" sz="3200" dirty="0"/>
              <a:t>Vertical integration – Fragmentation</a:t>
            </a:r>
            <a:endParaRPr lang="en-GB" sz="3200" dirty="0"/>
          </a:p>
          <a:p>
            <a:pPr marL="571500" indent="-571500">
              <a:buFont typeface="Arial" panose="020B0604020202020204" pitchFamily="34" charset="0"/>
              <a:buChar char="•"/>
            </a:pPr>
            <a:endParaRPr lang="en-GB" sz="3200" dirty="0"/>
          </a:p>
          <a:p>
            <a:pPr marL="571500" indent="-571500">
              <a:buFont typeface="Arial" panose="020B0604020202020204" pitchFamily="34" charset="0"/>
              <a:buChar char="•"/>
            </a:pPr>
            <a:r>
              <a:rPr lang="en-GB" sz="3200" dirty="0"/>
              <a:t>Horizontal integration – Fragmentation</a:t>
            </a:r>
            <a:endParaRPr lang="en-GB" sz="3200" dirty="0"/>
          </a:p>
          <a:p>
            <a:pPr marL="571500" indent="-571500">
              <a:buFont typeface="Arial" panose="020B0604020202020204" pitchFamily="34" charset="0"/>
              <a:buChar char="•"/>
            </a:pPr>
            <a:endParaRPr lang="en-GB" sz="3200" dirty="0"/>
          </a:p>
          <a:p>
            <a:pPr marL="571500" indent="-571500">
              <a:buFont typeface="Arial" panose="020B0604020202020204" pitchFamily="34" charset="0"/>
              <a:buChar char="•"/>
            </a:pPr>
            <a:r>
              <a:rPr lang="en-GB" sz="3200" dirty="0"/>
              <a:t>International integration – Fragmentation</a:t>
            </a:r>
            <a:endParaRPr lang="en-GB" sz="3200" dirty="0"/>
          </a:p>
          <a:p>
            <a:pPr marL="571500" indent="-571500">
              <a:buFont typeface="Arial" panose="020B0604020202020204" pitchFamily="34" charset="0"/>
              <a:buChar char="•"/>
            </a:pPr>
            <a:endParaRPr lang="en-GB" sz="3200" dirty="0"/>
          </a:p>
          <a:p>
            <a:pPr marL="571500" indent="-571500">
              <a:buFont typeface="Arial" panose="020B0604020202020204" pitchFamily="34" charset="0"/>
              <a:buChar char="•"/>
            </a:pPr>
            <a:r>
              <a:rPr lang="en-GB" sz="3200" dirty="0"/>
              <a:t>Expansion – Contraction</a:t>
            </a:r>
            <a:endParaRPr lang="en-GB" sz="3200" dirty="0"/>
          </a:p>
        </p:txBody>
      </p:sp>
      <p:pic>
        <p:nvPicPr>
          <p:cNvPr id="7" name="Picture 6" descr="Figure 2.jpg"/>
          <p:cNvPicPr>
            <a:picLocks noChangeAspect="1"/>
          </p:cNvPicPr>
          <p:nvPr/>
        </p:nvPicPr>
        <p:blipFill rotWithShape="1">
          <a:blip r:embed="rId1" cstate="print"/>
          <a:srcRect l="7316" t="24662" r="52071" b="7577"/>
          <a:stretch>
            <a:fillRect/>
          </a:stretch>
        </p:blipFill>
        <p:spPr>
          <a:xfrm>
            <a:off x="11144191" y="131676"/>
            <a:ext cx="5925005" cy="5012618"/>
          </a:xfrm>
          <a:prstGeom prst="rect">
            <a:avLst/>
          </a:prstGeom>
        </p:spPr>
      </p:pic>
      <p:pic>
        <p:nvPicPr>
          <p:cNvPr id="9" name="Picture 8" descr="Figure 2.jpg"/>
          <p:cNvPicPr>
            <a:picLocks noChangeAspect="1"/>
          </p:cNvPicPr>
          <p:nvPr/>
        </p:nvPicPr>
        <p:blipFill rotWithShape="1">
          <a:blip r:embed="rId1" cstate="print"/>
          <a:srcRect l="49917" t="24825" r="9567" b="7576"/>
          <a:stretch>
            <a:fillRect/>
          </a:stretch>
        </p:blipFill>
        <p:spPr>
          <a:xfrm>
            <a:off x="11144190" y="5144294"/>
            <a:ext cx="5925005" cy="501261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000"/>
                                        <p:tgtEl>
                                          <p:spTgt spid="3">
                                            <p:txEl>
                                              <p:pRg st="6" end="6"/>
                                            </p:txEl>
                                          </p:spTgt>
                                        </p:tgtEl>
                                      </p:cBhvr>
                                    </p:animEffect>
                                    <p:anim calcmode="lin" valueType="num">
                                      <p:cBhvr>
                                        <p:cTn id="2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animEffect transition="in" filter="fade">
                                      <p:cBhvr>
                                        <p:cTn id="35" dur="1000"/>
                                        <p:tgtEl>
                                          <p:spTgt spid="3">
                                            <p:txEl>
                                              <p:pRg st="8" end="8"/>
                                            </p:txEl>
                                          </p:spTgt>
                                        </p:tgtEl>
                                      </p:cBhvr>
                                    </p:animEffect>
                                    <p:anim calcmode="lin" valueType="num">
                                      <p:cBhvr>
                                        <p:cTn id="36"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10" end="10"/>
                                            </p:txEl>
                                          </p:spTgt>
                                        </p:tgtEl>
                                        <p:attrNameLst>
                                          <p:attrName>style.visibility</p:attrName>
                                        </p:attrNameLst>
                                      </p:cBhvr>
                                      <p:to>
                                        <p:strVal val="visible"/>
                                      </p:to>
                                    </p:set>
                                    <p:animEffect transition="in" filter="fade">
                                      <p:cBhvr>
                                        <p:cTn id="42" dur="1000"/>
                                        <p:tgtEl>
                                          <p:spTgt spid="3">
                                            <p:txEl>
                                              <p:pRg st="10" end="10"/>
                                            </p:txEl>
                                          </p:spTgt>
                                        </p:tgtEl>
                                      </p:cBhvr>
                                    </p:animEffect>
                                    <p:anim calcmode="lin" valueType="num">
                                      <p:cBhvr>
                                        <p:cTn id="43"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pPr marL="2540" indent="24130"/>
            <a:r>
              <a:rPr lang="en-GB" dirty="0"/>
              <a:t>Drivers of Industry Development</a:t>
            </a:r>
            <a:endParaRPr lang="en-GB" dirty="0"/>
          </a:p>
        </p:txBody>
      </p:sp>
      <p:pic>
        <p:nvPicPr>
          <p:cNvPr id="7" name="Picture 6" descr="Figure 4.jpg"/>
          <p:cNvPicPr>
            <a:picLocks noChangeAspect="1"/>
          </p:cNvPicPr>
          <p:nvPr/>
        </p:nvPicPr>
        <p:blipFill rotWithShape="1">
          <a:blip r:embed="rId1" cstate="print"/>
          <a:srcRect l="3638" t="10862" r="2979" b="2242"/>
          <a:stretch>
            <a:fillRect/>
          </a:stretch>
        </p:blipFill>
        <p:spPr>
          <a:xfrm>
            <a:off x="2970852" y="2126788"/>
            <a:ext cx="12119014" cy="7554710"/>
          </a:xfrm>
          <a:prstGeom prst="rect">
            <a:avLst/>
          </a:prstGeom>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r>
              <a:rPr lang="en-GB" sz="3200" dirty="0"/>
              <a:t>Inhibitors of Industry Development</a:t>
            </a:r>
            <a:endParaRPr lang="en-GB" sz="3200" dirty="0"/>
          </a:p>
        </p:txBody>
      </p:sp>
      <p:sp>
        <p:nvSpPr>
          <p:cNvPr id="3" name="Content Placeholder 2"/>
          <p:cNvSpPr>
            <a:spLocks noGrp="1"/>
          </p:cNvSpPr>
          <p:nvPr>
            <p:ph type="subTitle" idx="1"/>
          </p:nvPr>
        </p:nvSpPr>
        <p:spPr/>
        <p:txBody>
          <a:bodyPr>
            <a:normAutofit/>
          </a:bodyPr>
          <a:lstStyle/>
          <a:p>
            <a:pPr marL="571500" indent="-571500">
              <a:buFont typeface="Arial" panose="020B0604020202020204" pitchFamily="34" charset="0"/>
              <a:buChar char="•"/>
            </a:pPr>
            <a:r>
              <a:rPr lang="en-GB" sz="3600" dirty="0"/>
              <a:t>Underlying conditions</a:t>
            </a:r>
            <a:endParaRPr lang="en-GB" sz="3600" dirty="0"/>
          </a:p>
          <a:p>
            <a:pPr marL="571500" indent="-571500">
              <a:buFont typeface="Arial" panose="020B0604020202020204" pitchFamily="34" charset="0"/>
              <a:buChar char="•"/>
            </a:pPr>
            <a:endParaRPr lang="en-GB" sz="3600" dirty="0"/>
          </a:p>
          <a:p>
            <a:pPr marL="571500" indent="-571500">
              <a:buFont typeface="Arial" panose="020B0604020202020204" pitchFamily="34" charset="0"/>
              <a:buChar char="•"/>
            </a:pPr>
            <a:r>
              <a:rPr lang="en-GB" sz="3600" dirty="0"/>
              <a:t>Industry integration</a:t>
            </a:r>
            <a:endParaRPr lang="en-GB" sz="3600" dirty="0"/>
          </a:p>
          <a:p>
            <a:pPr marL="571500" indent="-571500">
              <a:buFont typeface="Arial" panose="020B0604020202020204" pitchFamily="34" charset="0"/>
              <a:buChar char="•"/>
            </a:pPr>
            <a:endParaRPr lang="en-GB" sz="3600" dirty="0"/>
          </a:p>
          <a:p>
            <a:pPr marL="571500" indent="-571500">
              <a:buFont typeface="Arial" panose="020B0604020202020204" pitchFamily="34" charset="0"/>
              <a:buChar char="•"/>
            </a:pPr>
            <a:r>
              <a:rPr lang="en-GB" sz="3600" dirty="0"/>
              <a:t>Power structures</a:t>
            </a:r>
            <a:endParaRPr lang="en-GB" sz="3600" dirty="0"/>
          </a:p>
          <a:p>
            <a:pPr marL="571500" indent="-571500">
              <a:buFont typeface="Arial" panose="020B0604020202020204" pitchFamily="34" charset="0"/>
              <a:buChar char="•"/>
            </a:pPr>
            <a:endParaRPr lang="en-GB" sz="3600" dirty="0"/>
          </a:p>
          <a:p>
            <a:pPr marL="571500" indent="-571500">
              <a:buFont typeface="Arial" panose="020B0604020202020204" pitchFamily="34" charset="0"/>
              <a:buChar char="•"/>
            </a:pPr>
            <a:r>
              <a:rPr lang="en-GB" sz="3600" dirty="0"/>
              <a:t>Risk averseness</a:t>
            </a:r>
            <a:endParaRPr lang="en-GB" sz="3600" dirty="0"/>
          </a:p>
          <a:p>
            <a:pPr marL="571500" indent="-571500">
              <a:buFont typeface="Arial" panose="020B0604020202020204" pitchFamily="34" charset="0"/>
              <a:buChar char="•"/>
            </a:pPr>
            <a:endParaRPr lang="en-GB" sz="3600" dirty="0"/>
          </a:p>
          <a:p>
            <a:pPr marL="571500" indent="-571500">
              <a:buFont typeface="Arial" panose="020B0604020202020204" pitchFamily="34" charset="0"/>
              <a:buChar char="•"/>
            </a:pPr>
            <a:r>
              <a:rPr lang="en-GB" sz="3600" dirty="0"/>
              <a:t>Industry recipes</a:t>
            </a:r>
            <a:endParaRPr lang="en-GB" sz="3600" dirty="0"/>
          </a:p>
          <a:p>
            <a:pPr marL="571500" indent="-571500">
              <a:buFont typeface="Arial" panose="020B0604020202020204" pitchFamily="34" charset="0"/>
              <a:buChar char="•"/>
            </a:pPr>
            <a:endParaRPr lang="en-GB" sz="3600" dirty="0"/>
          </a:p>
          <a:p>
            <a:pPr marL="571500" indent="-571500">
              <a:buFont typeface="Arial" panose="020B0604020202020204" pitchFamily="34" charset="0"/>
              <a:buChar char="•"/>
            </a:pPr>
            <a:r>
              <a:rPr lang="en-GB" sz="3600" dirty="0"/>
              <a:t>Institutional pressures</a:t>
            </a:r>
            <a:endParaRPr lang="en-GB" sz="3600" dirty="0"/>
          </a:p>
        </p:txBody>
      </p:sp>
      <p:pic>
        <p:nvPicPr>
          <p:cNvPr id="1026" name="Picture 2" descr="http://i.huffpost.com/gen/1211740/images/o-FRACKING-facebook.jp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9849698" y="1068033"/>
            <a:ext cx="7643740" cy="764374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000"/>
                                        <p:tgtEl>
                                          <p:spTgt spid="3">
                                            <p:txEl>
                                              <p:pRg st="6" end="6"/>
                                            </p:txEl>
                                          </p:spTgt>
                                        </p:tgtEl>
                                      </p:cBhvr>
                                    </p:animEffect>
                                    <p:anim calcmode="lin" valueType="num">
                                      <p:cBhvr>
                                        <p:cTn id="2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animEffect transition="in" filter="fade">
                                      <p:cBhvr>
                                        <p:cTn id="35" dur="1000"/>
                                        <p:tgtEl>
                                          <p:spTgt spid="3">
                                            <p:txEl>
                                              <p:pRg st="8" end="8"/>
                                            </p:txEl>
                                          </p:spTgt>
                                        </p:tgtEl>
                                      </p:cBhvr>
                                    </p:animEffect>
                                    <p:anim calcmode="lin" valueType="num">
                                      <p:cBhvr>
                                        <p:cTn id="36"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10" end="10"/>
                                            </p:txEl>
                                          </p:spTgt>
                                        </p:tgtEl>
                                        <p:attrNameLst>
                                          <p:attrName>style.visibility</p:attrName>
                                        </p:attrNameLst>
                                      </p:cBhvr>
                                      <p:to>
                                        <p:strVal val="visible"/>
                                      </p:to>
                                    </p:set>
                                    <p:animEffect transition="in" filter="fade">
                                      <p:cBhvr>
                                        <p:cTn id="42" dur="1000"/>
                                        <p:tgtEl>
                                          <p:spTgt spid="3">
                                            <p:txEl>
                                              <p:pRg st="10" end="10"/>
                                            </p:txEl>
                                          </p:spTgt>
                                        </p:tgtEl>
                                      </p:cBhvr>
                                    </p:animEffect>
                                    <p:anim calcmode="lin" valueType="num">
                                      <p:cBhvr>
                                        <p:cTn id="43"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r>
              <a:rPr lang="en-GB" sz="3200" dirty="0"/>
              <a:t> The Paradox Of Compliance And Choice</a:t>
            </a:r>
            <a:endParaRPr lang="en-GB" sz="3200" dirty="0"/>
          </a:p>
        </p:txBody>
      </p:sp>
      <p:sp>
        <p:nvSpPr>
          <p:cNvPr id="13" name="Content Placeholder 12"/>
          <p:cNvSpPr>
            <a:spLocks noGrp="1"/>
          </p:cNvSpPr>
          <p:nvPr>
            <p:ph type="subTitle" idx="1"/>
          </p:nvPr>
        </p:nvSpPr>
        <p:spPr/>
        <p:txBody>
          <a:bodyPr>
            <a:normAutofit/>
          </a:bodyPr>
          <a:lstStyle/>
          <a:p>
            <a:pPr marL="540385" indent="-540385">
              <a:buNone/>
            </a:pPr>
            <a:r>
              <a:rPr lang="en-GB" sz="3200" b="1" dirty="0"/>
              <a:t>The demand for firm compliance</a:t>
            </a:r>
            <a:endParaRPr lang="en-GB" sz="3200" b="1" dirty="0"/>
          </a:p>
          <a:p>
            <a:pPr marL="540385" indent="-540385"/>
            <a:r>
              <a:rPr lang="en-GB" sz="3200" dirty="0"/>
              <a:t>Organisations must adapt themselves to their environments. Therefore all organisations need to understand the context in which they operate.</a:t>
            </a:r>
            <a:endParaRPr lang="en-GB" sz="3200" dirty="0"/>
          </a:p>
          <a:p>
            <a:pPr marL="540385" indent="-540385"/>
            <a:endParaRPr lang="en-GB" sz="3200" dirty="0"/>
          </a:p>
          <a:p>
            <a:pPr marL="540385" indent="-540385">
              <a:buNone/>
            </a:pPr>
            <a:r>
              <a:rPr lang="en-GB" sz="3200" b="1" dirty="0"/>
              <a:t>The demand for strategic choice</a:t>
            </a:r>
            <a:endParaRPr lang="en-GB" sz="3200" b="1" dirty="0"/>
          </a:p>
          <a:p>
            <a:pPr marL="540385" indent="-540385"/>
            <a:r>
              <a:rPr lang="en-GB" sz="3200" dirty="0"/>
              <a:t>If firms only play by the current rules, it is difficult to gain a significant competitive advantage over their rivals. To be unique and develop a competitive advantage, firms need to do something different.</a:t>
            </a:r>
            <a:endParaRPr lang="en-GB" sz="3200" dirty="0"/>
          </a:p>
          <a:p>
            <a:pPr marL="540385" indent="-540385">
              <a:buNone/>
            </a:pPr>
            <a:endParaRPr lang="en-GB" sz="3200" dirty="0"/>
          </a:p>
          <a:p>
            <a:pPr marL="540385" indent="-540385">
              <a:buNone/>
            </a:pPr>
            <a:endParaRPr lang="en-GB" sz="3200" dirty="0"/>
          </a:p>
          <a:p>
            <a:pPr marL="540385" indent="-540385"/>
            <a:endParaRPr lang="en-GB" sz="3200" dirty="0"/>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r>
              <a:rPr lang="en-GB" sz="3200" dirty="0"/>
              <a:t>Perspectives On The Industry Context</a:t>
            </a:r>
            <a:endParaRPr lang="en-GB" sz="3200" dirty="0"/>
          </a:p>
        </p:txBody>
      </p:sp>
      <p:sp>
        <p:nvSpPr>
          <p:cNvPr id="9" name="Content Placeholder 8"/>
          <p:cNvSpPr>
            <a:spLocks noGrp="1"/>
          </p:cNvSpPr>
          <p:nvPr>
            <p:ph type="subTitle" idx="1"/>
          </p:nvPr>
        </p:nvSpPr>
        <p:spPr>
          <a:xfrm>
            <a:off x="1001596" y="1928923"/>
            <a:ext cx="16284808" cy="7835563"/>
          </a:xfrm>
        </p:spPr>
        <p:txBody>
          <a:bodyPr>
            <a:noAutofit/>
          </a:bodyPr>
          <a:lstStyle/>
          <a:p>
            <a:pPr>
              <a:buNone/>
            </a:pPr>
            <a:r>
              <a:rPr lang="en-GB" sz="3200" b="1" dirty="0"/>
              <a:t>The industry dynamics perspective</a:t>
            </a:r>
            <a:endParaRPr lang="en-GB" sz="3200" b="1" dirty="0"/>
          </a:p>
          <a:p>
            <a:r>
              <a:rPr lang="en-GB" sz="3200" dirty="0"/>
              <a:t>Belief that individual firms have the power to shape their industry is misplaced</a:t>
            </a:r>
            <a:endParaRPr lang="en-GB" sz="3200" dirty="0"/>
          </a:p>
          <a:p>
            <a:r>
              <a:rPr lang="en-GB" sz="3200" dirty="0"/>
              <a:t>Firms are small players in a large game – their </a:t>
            </a:r>
            <a:r>
              <a:rPr lang="en-GB" sz="3200" dirty="0" err="1"/>
              <a:t>behaviors</a:t>
            </a:r>
            <a:r>
              <a:rPr lang="en-GB" sz="3200" dirty="0"/>
              <a:t> cannot fundamentally shape the direction of changes</a:t>
            </a:r>
            <a:endParaRPr lang="en-GB" sz="3200" dirty="0"/>
          </a:p>
          <a:p>
            <a:r>
              <a:rPr lang="en-GB" sz="3200" dirty="0"/>
              <a:t>Also known as the industry evolution perspective – the survival and growth of entities depends on their fit with the environment</a:t>
            </a:r>
            <a:endParaRPr lang="en-GB" sz="3200" dirty="0"/>
          </a:p>
          <a:p>
            <a:r>
              <a:rPr lang="en-GB" sz="3200" dirty="0"/>
              <a:t>Changing the rules is difficult, slow and hazardous</a:t>
            </a:r>
            <a:endParaRPr lang="en-GB" sz="3200" dirty="0"/>
          </a:p>
          <a:p>
            <a:endParaRPr lang="en-GB" sz="3200" dirty="0"/>
          </a:p>
          <a:p>
            <a:pPr>
              <a:buNone/>
            </a:pPr>
            <a:r>
              <a:rPr lang="en-GB" sz="3200" b="1" dirty="0"/>
              <a:t>The industry leadership perspective</a:t>
            </a:r>
            <a:endParaRPr lang="en-GB" sz="3200" dirty="0"/>
          </a:p>
          <a:p>
            <a:r>
              <a:rPr lang="en-GB" sz="3200" dirty="0"/>
              <a:t>Belief that in industry some rules are immutable but other environmental factors can be manipulated</a:t>
            </a:r>
            <a:endParaRPr lang="en-GB" sz="3200" dirty="0"/>
          </a:p>
          <a:p>
            <a:r>
              <a:rPr lang="en-GB" sz="3200" dirty="0"/>
              <a:t>Strategist must recognize the limits of the possible and the limitless possibilities</a:t>
            </a:r>
            <a:endParaRPr lang="en-GB" sz="3200" dirty="0"/>
          </a:p>
          <a:p>
            <a:r>
              <a:rPr lang="en-GB" sz="3200" dirty="0"/>
              <a:t>Leading firms need the intellectual ability to envision the industry’s future and be able to communicate this vision so that other firms and individuals will buy into it</a:t>
            </a:r>
            <a:endParaRPr lang="en-GB" sz="3200" dirty="0"/>
          </a:p>
          <a:p>
            <a:r>
              <a:rPr lang="en-GB" sz="3200" dirty="0"/>
              <a:t>A leading firm needs to work out a new competitive business model</a:t>
            </a:r>
            <a:endParaRPr lang="en-GB" sz="3200" dirty="0"/>
          </a:p>
          <a:p>
            <a:endParaRPr lang="en-GB" sz="3200" dirty="0"/>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r>
              <a:rPr lang="en-GB" sz="3200" dirty="0"/>
              <a:t>Managing The Paradox Of Compliance And Choice - Juxtaposing</a:t>
            </a:r>
            <a:br>
              <a:rPr lang="en-GB" sz="3200" dirty="0"/>
            </a:br>
            <a:endParaRPr lang="en-GB" sz="3200" dirty="0"/>
          </a:p>
        </p:txBody>
      </p:sp>
      <p:sp>
        <p:nvSpPr>
          <p:cNvPr id="9" name="Content Placeholder 8"/>
          <p:cNvSpPr>
            <a:spLocks noGrp="1"/>
          </p:cNvSpPr>
          <p:nvPr>
            <p:ph type="subTitle" idx="1"/>
          </p:nvPr>
        </p:nvSpPr>
        <p:spPr>
          <a:xfrm>
            <a:off x="740339" y="1924381"/>
            <a:ext cx="16284808" cy="6439825"/>
          </a:xfrm>
        </p:spPr>
        <p:txBody>
          <a:bodyPr>
            <a:normAutofit/>
          </a:bodyPr>
          <a:lstStyle/>
          <a:p>
            <a:r>
              <a:rPr lang="en-GB" sz="3200" dirty="0"/>
              <a:t>The majority of industry rules cannot be broken, but it is important to know which can</a:t>
            </a:r>
            <a:endParaRPr lang="en-GB" sz="3200" dirty="0"/>
          </a:p>
          <a:p>
            <a:r>
              <a:rPr lang="en-GB" sz="3200" dirty="0"/>
              <a:t>The industry dynamics perspective is applicable in some occasions, the industry leadership perspective is preferred in others</a:t>
            </a:r>
            <a:endParaRPr lang="en-GB" sz="3200" dirty="0"/>
          </a:p>
          <a:p>
            <a:r>
              <a:rPr lang="en-GB" sz="3200" dirty="0"/>
              <a:t>Independent from perspectives strategists need to juxtapose between firm compliance and strategic choice</a:t>
            </a:r>
            <a:endParaRPr lang="en-GB" sz="3200" dirty="0"/>
          </a:p>
          <a:p>
            <a:endParaRPr lang="en-GB" sz="3200" b="1" dirty="0"/>
          </a:p>
          <a:p>
            <a:pPr algn="ctr">
              <a:buNone/>
            </a:pPr>
            <a:endParaRPr lang="en-GB" sz="3200" i="1" dirty="0">
              <a:solidFill>
                <a:schemeClr val="bg2">
                  <a:lumMod val="50000"/>
                </a:schemeClr>
              </a:solidFill>
            </a:endParaRPr>
          </a:p>
        </p:txBody>
      </p:sp>
      <p:pic>
        <p:nvPicPr>
          <p:cNvPr id="6" name="Picture 5" descr="Table 1.jpg"/>
          <p:cNvPicPr>
            <a:picLocks noChangeAspect="1"/>
          </p:cNvPicPr>
          <p:nvPr/>
        </p:nvPicPr>
        <p:blipFill>
          <a:blip r:embed="rId1" cstate="print"/>
          <a:stretch>
            <a:fillRect/>
          </a:stretch>
        </p:blipFill>
        <p:spPr>
          <a:xfrm>
            <a:off x="2377194" y="4607170"/>
            <a:ext cx="13783067" cy="5301718"/>
          </a:xfrm>
          <a:prstGeom prst="rect">
            <a:avLst/>
          </a:prstGeom>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GB" dirty="0"/>
              <a:t>References</a:t>
            </a:r>
            <a:endParaRPr lang="en-GB" dirty="0"/>
          </a:p>
        </p:txBody>
      </p:sp>
      <p:sp>
        <p:nvSpPr>
          <p:cNvPr id="5" name="Content Placeholder 4"/>
          <p:cNvSpPr>
            <a:spLocks noGrp="1"/>
          </p:cNvSpPr>
          <p:nvPr>
            <p:ph type="subTitle" idx="1"/>
          </p:nvPr>
        </p:nvSpPr>
        <p:spPr/>
        <p:txBody>
          <a:bodyPr>
            <a:normAutofit fontScale="85000" lnSpcReduction="20000"/>
          </a:bodyPr>
          <a:lstStyle/>
          <a:p>
            <a:pPr marL="457200" indent="-457200">
              <a:buFont typeface="Arial" panose="020B0604020202020204" pitchFamily="34" charset="0"/>
              <a:buChar char="•"/>
            </a:pPr>
            <a:r>
              <a:rPr lang="en-US" dirty="0"/>
              <a:t>Bennett, N. and Lemoine, G. J. (2014) ‘What VUCA Really Means for You’, </a:t>
            </a:r>
            <a:r>
              <a:rPr lang="en-US" i="1" dirty="0"/>
              <a:t>Harvard Business Review</a:t>
            </a:r>
            <a:r>
              <a:rPr lang="en-US" dirty="0"/>
              <a:t>, 92(1/2), p. 27.</a:t>
            </a:r>
            <a:endParaRPr lang="en-US" dirty="0"/>
          </a:p>
          <a:p>
            <a:pPr marL="457200" indent="-457200">
              <a:buFont typeface="Arial" panose="020B0604020202020204" pitchFamily="34" charset="0"/>
              <a:buChar char="•"/>
            </a:pPr>
            <a:r>
              <a:rPr lang="en-GB" dirty="0"/>
              <a:t>Cornelius, P, Van de </a:t>
            </a:r>
            <a:r>
              <a:rPr lang="en-GB" dirty="0" err="1"/>
              <a:t>Putte</a:t>
            </a:r>
            <a:r>
              <a:rPr lang="en-GB" dirty="0"/>
              <a:t>, A, &amp; Romani, M 2005, 'Three Decades of Scenario Planning in Shell', </a:t>
            </a:r>
            <a:r>
              <a:rPr lang="en-GB" i="1" dirty="0"/>
              <a:t>California Management Review</a:t>
            </a:r>
            <a:r>
              <a:rPr lang="en-GB" dirty="0"/>
              <a:t>, 48, 1, pp. 92-109, Business Source Complete, EBSCO</a:t>
            </a:r>
            <a:r>
              <a:rPr lang="en-GB" i="1" dirty="0"/>
              <a:t>host</a:t>
            </a:r>
            <a:r>
              <a:rPr lang="en-GB" dirty="0"/>
              <a:t>, viewed 6 March 2017.</a:t>
            </a:r>
            <a:endParaRPr lang="en-GB" dirty="0"/>
          </a:p>
          <a:p>
            <a:r>
              <a:rPr lang="en-GB" sz="3200" dirty="0">
                <a:solidFill>
                  <a:srgbClr val="222222"/>
                </a:solidFill>
                <a:effectLst/>
                <a:ea typeface="Calibri" panose="020F0502020204030204" charset="0"/>
                <a:cs typeface="Arial" panose="020B0604020202020204" pitchFamily="34" charset="0"/>
              </a:rPr>
              <a:t>De Wit, R &amp; Meyer, R, (2017) </a:t>
            </a:r>
            <a:r>
              <a:rPr lang="en-GB" sz="3200" i="1" dirty="0">
                <a:solidFill>
                  <a:srgbClr val="222222"/>
                </a:solidFill>
                <a:effectLst/>
                <a:ea typeface="Calibri" panose="020F0502020204030204" charset="0"/>
                <a:cs typeface="Arial" panose="020B0604020202020204" pitchFamily="34" charset="0"/>
              </a:rPr>
              <a:t>Strategy, An International Perspective</a:t>
            </a:r>
            <a:r>
              <a:rPr lang="en-GB" sz="3200" dirty="0">
                <a:solidFill>
                  <a:srgbClr val="222222"/>
                </a:solidFill>
                <a:effectLst/>
                <a:ea typeface="Calibri" panose="020F0502020204030204" charset="0"/>
                <a:cs typeface="Arial" panose="020B0604020202020204" pitchFamily="34" charset="0"/>
              </a:rPr>
              <a:t>, Andover, Hampshire: Cengage Learning, 6th ed. </a:t>
            </a:r>
            <a:endParaRPr lang="en-GB" sz="3200" dirty="0">
              <a:solidFill>
                <a:srgbClr val="222222"/>
              </a:solidFill>
              <a:effectLst/>
              <a:ea typeface="Calibri" panose="020F0502020204030204" charset="0"/>
              <a:cs typeface="Arial" panose="020B0604020202020204" pitchFamily="34" charset="0"/>
            </a:endParaRPr>
          </a:p>
          <a:p>
            <a:pPr marL="457200" indent="-457200">
              <a:buFont typeface="Arial" panose="020B0604020202020204" pitchFamily="34" charset="0"/>
              <a:buChar char="•"/>
            </a:pPr>
            <a:r>
              <a:rPr lang="en-GB" dirty="0"/>
              <a:t>Hill, C., Jones, G. &amp; Schilling, M. (2015) Strategic Management; Theory &amp; Cases: an integrated approach, 11e, Stamford, Cengage</a:t>
            </a:r>
            <a:endParaRPr lang="en-GB" dirty="0"/>
          </a:p>
          <a:p>
            <a:pPr marL="457200" indent="-457200">
              <a:buFont typeface="Arial" panose="020B0604020202020204" pitchFamily="34" charset="0"/>
              <a:buChar char="•"/>
            </a:pPr>
            <a:r>
              <a:rPr lang="en-US" dirty="0"/>
              <a:t>Kurtz, C. &amp; Snowden, D. 2003. The new dynamics of strategy: Sense-making in a complex and complicated world, </a:t>
            </a:r>
            <a:r>
              <a:rPr lang="en-US" i="1" dirty="0"/>
              <a:t>IBM Systems Journal</a:t>
            </a:r>
            <a:r>
              <a:rPr lang="en-US" dirty="0"/>
              <a:t>, vol. 42 no. 3, pp. 462–483</a:t>
            </a:r>
            <a:endParaRPr lang="en-US" dirty="0"/>
          </a:p>
          <a:p>
            <a:pPr marL="457200" indent="-457200">
              <a:buFont typeface="Arial" panose="020B0604020202020204" pitchFamily="34" charset="0"/>
              <a:buChar char="•"/>
            </a:pPr>
            <a:r>
              <a:rPr lang="en-US" dirty="0"/>
              <a:t>Porter, M.E., 2008. The Five Competitive Forces That Shape Strategy. Harvard Business Review 86, 78–93.</a:t>
            </a:r>
            <a:endParaRPr lang="en-US" dirty="0"/>
          </a:p>
          <a:p>
            <a:pPr marL="457200" indent="-457200">
              <a:buFont typeface="Arial" panose="020B0604020202020204" pitchFamily="34" charset="0"/>
              <a:buChar char="•"/>
            </a:pPr>
            <a:r>
              <a:rPr lang="en-US" dirty="0" err="1"/>
              <a:t>Schoemaker</a:t>
            </a:r>
            <a:r>
              <a:rPr lang="en-US" dirty="0"/>
              <a:t>, P.J.H., Heaton, S., Teece, D., 2018. Innovation, Dynamic Capabilities, and Leadership. California Management Review 61, 15–42. </a:t>
            </a:r>
            <a:r>
              <a:rPr lang="en-US" dirty="0">
                <a:hlinkClick r:id="rId1"/>
              </a:rPr>
              <a:t>https://doi.org/10.1177/0008125618790246</a:t>
            </a:r>
            <a:endParaRPr lang="en-US" dirty="0"/>
          </a:p>
          <a:p>
            <a:pPr marL="457200" indent="-457200">
              <a:buFont typeface="Arial" panose="020B0604020202020204" pitchFamily="34" charset="0"/>
              <a:buChar char="•"/>
            </a:pPr>
            <a:r>
              <a:rPr lang="en-US" dirty="0" err="1"/>
              <a:t>Schoemaker</a:t>
            </a:r>
            <a:r>
              <a:rPr lang="en-US" dirty="0"/>
              <a:t>, P. and Krupp, S. (2015) ‘THE ANTICIPATORY LEADER: How to See Sooner and Scan Wider’, </a:t>
            </a:r>
            <a:r>
              <a:rPr lang="en-US" i="1" dirty="0" err="1"/>
              <a:t>Rotman</a:t>
            </a:r>
            <a:r>
              <a:rPr lang="en-US" i="1" dirty="0"/>
              <a:t> Management</a:t>
            </a:r>
            <a:r>
              <a:rPr lang="en-US" dirty="0"/>
              <a:t>, pp. 36–41. Available at: http://0-search.ebscohost.com.emu.londonmet.ac.uk/login.aspx?direct=true&amp;db=bth&amp;AN=102477054&amp;site=ehost-live (Accessed: 28 August 2019).</a:t>
            </a:r>
            <a:endParaRPr lang="en-US" dirty="0"/>
          </a:p>
          <a:p>
            <a:endParaRPr lang="en-US" dirty="0"/>
          </a:p>
          <a:p>
            <a:endParaRPr lang="en-GB"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pPr lvl="1" algn="r">
              <a:buNone/>
            </a:pPr>
            <a:r>
              <a:rPr lang="en-GB" sz="3900" b="1" dirty="0"/>
              <a:t>Corporate Growth</a:t>
            </a:r>
            <a:br>
              <a:rPr lang="en-GB" sz="3900" b="1" dirty="0"/>
            </a:br>
            <a:r>
              <a:rPr lang="en-GB" sz="3900" b="1" dirty="0"/>
              <a:t> Directions</a:t>
            </a:r>
            <a:endParaRPr lang="en-GB" sz="3900" b="1" dirty="0"/>
          </a:p>
        </p:txBody>
      </p:sp>
      <p:pic>
        <p:nvPicPr>
          <p:cNvPr id="7" name="Picture 6" descr="Figure 1.jpg"/>
          <p:cNvPicPr>
            <a:picLocks noChangeAspect="1"/>
          </p:cNvPicPr>
          <p:nvPr/>
        </p:nvPicPr>
        <p:blipFill rotWithShape="1">
          <a:blip r:embed="rId1" cstate="print"/>
          <a:srcRect l="8652" t="9960" r="9256" b="4132"/>
          <a:stretch>
            <a:fillRect/>
          </a:stretch>
        </p:blipFill>
        <p:spPr>
          <a:xfrm>
            <a:off x="1224411" y="252381"/>
            <a:ext cx="11636003" cy="9791732"/>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ctrTitle"/>
          </p:nvPr>
        </p:nvSpPr>
        <p:spPr>
          <a:noFill/>
        </p:spPr>
        <p:txBody>
          <a:bodyPr/>
          <a:lstStyle/>
          <a:p>
            <a:pPr eaLnBrk="1" hangingPunct="1">
              <a:lnSpc>
                <a:spcPct val="90000"/>
              </a:lnSpc>
              <a:spcBef>
                <a:spcPct val="20000"/>
              </a:spcBef>
            </a:pPr>
            <a:r>
              <a:rPr lang="en-US" altLang="en-US" dirty="0">
                <a:latin typeface="+mn-lt"/>
                <a:ea typeface="MS PGothic" panose="020B0600070205080204" pitchFamily="34" charset="-128"/>
                <a:cs typeface="Franklin Gothic Medium" panose="020B0603020102020204" pitchFamily="34" charset="0"/>
              </a:rPr>
              <a:t>Stages of Business Growth</a:t>
            </a:r>
            <a:endParaRPr lang="en-US" altLang="en-US" dirty="0">
              <a:latin typeface="+mn-lt"/>
              <a:ea typeface="MS PGothic" panose="020B0600070205080204" pitchFamily="34" charset="-128"/>
              <a:cs typeface="Franklin Gothic Medium" panose="020B0603020102020204" pitchFamily="34" charset="0"/>
            </a:endParaRPr>
          </a:p>
        </p:txBody>
      </p:sp>
      <p:sp>
        <p:nvSpPr>
          <p:cNvPr id="13315" name="Rectangle 4"/>
          <p:cNvSpPr>
            <a:spLocks noChangeArrowheads="1"/>
          </p:cNvSpPr>
          <p:nvPr/>
        </p:nvSpPr>
        <p:spPr bwMode="auto">
          <a:xfrm>
            <a:off x="2446222" y="9053297"/>
            <a:ext cx="12486820"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sz="1000">
                <a:solidFill>
                  <a:schemeClr val="tx1"/>
                </a:solidFill>
                <a:latin typeface="Arial" panose="020B0604020202020204" pitchFamily="34" charset="0"/>
                <a:ea typeface="MS PGothic" panose="020B0600070205080204" pitchFamily="34" charset="-128"/>
              </a:defRPr>
            </a:lvl1pPr>
            <a:lvl2pPr marL="742950" indent="-285750" eaLnBrk="0" hangingPunct="0">
              <a:defRPr sz="1000">
                <a:solidFill>
                  <a:schemeClr val="tx1"/>
                </a:solidFill>
                <a:latin typeface="Arial" panose="020B0604020202020204" pitchFamily="34" charset="0"/>
                <a:ea typeface="MS PGothic" panose="020B0600070205080204" pitchFamily="34" charset="-128"/>
              </a:defRPr>
            </a:lvl2pPr>
            <a:lvl3pPr marL="1143000" indent="-228600" eaLnBrk="0" hangingPunct="0">
              <a:defRPr sz="1000">
                <a:solidFill>
                  <a:schemeClr val="tx1"/>
                </a:solidFill>
                <a:latin typeface="Arial" panose="020B0604020202020204" pitchFamily="34" charset="0"/>
                <a:ea typeface="MS PGothic" panose="020B0600070205080204" pitchFamily="34" charset="-128"/>
              </a:defRPr>
            </a:lvl3pPr>
            <a:lvl4pPr marL="1600200" indent="-228600" eaLnBrk="0" hangingPunct="0">
              <a:defRPr sz="1000">
                <a:solidFill>
                  <a:schemeClr val="tx1"/>
                </a:solidFill>
                <a:latin typeface="Arial" panose="020B0604020202020204" pitchFamily="34" charset="0"/>
                <a:ea typeface="MS PGothic" panose="020B0600070205080204" pitchFamily="34" charset="-128"/>
              </a:defRPr>
            </a:lvl4pPr>
            <a:lvl5pPr marL="2057400" indent="-228600" eaLnBrk="0" hangingPunct="0">
              <a:defRPr sz="1000">
                <a:solidFill>
                  <a:schemeClr val="tx1"/>
                </a:solidFill>
                <a:latin typeface="Arial" panose="020B0604020202020204" pitchFamily="34" charset="0"/>
                <a:ea typeface="MS PGothic" panose="020B0600070205080204" pitchFamily="34" charset="-128"/>
              </a:defRPr>
            </a:lvl5pPr>
            <a:lvl6pPr marL="2514600" indent="-228600" algn="r"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6pPr>
            <a:lvl7pPr marL="2971800" indent="-228600" algn="r"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7pPr>
            <a:lvl8pPr marL="3429000" indent="-228600" algn="r"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8pPr>
            <a:lvl9pPr marL="3886200" indent="-228600" algn="r"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9pPr>
          </a:lstStyle>
          <a:p>
            <a:pPr algn="l" eaLnBrk="1" hangingPunct="1"/>
            <a:r>
              <a:rPr lang="en-US" altLang="en-US" sz="1350" dirty="0">
                <a:latin typeface="Univers-CondensedLight" pitchFamily="34" charset="0"/>
              </a:rPr>
              <a:t>SOURCE: Reprinted by permission of </a:t>
            </a:r>
            <a:r>
              <a:rPr lang="en-US" altLang="en-US" sz="1350" i="1" dirty="0">
                <a:latin typeface="Univers-CondensedLight" pitchFamily="34" charset="0"/>
              </a:rPr>
              <a:t>Harvard Business Review</a:t>
            </a:r>
            <a:r>
              <a:rPr lang="en-US" altLang="en-US" sz="1350" dirty="0">
                <a:latin typeface="Univers-CondensedLight" pitchFamily="34" charset="0"/>
              </a:rPr>
              <a:t>. Exhibit. From “Five Stages of Small Business Growth,” by Neil C. </a:t>
            </a:r>
            <a:r>
              <a:rPr lang="en-US" altLang="en-US" sz="1350" dirty="0" err="1">
                <a:latin typeface="Univers-CondensedLight" pitchFamily="34" charset="0"/>
              </a:rPr>
              <a:t>Churchhill</a:t>
            </a:r>
            <a:r>
              <a:rPr lang="en-US" altLang="en-US" sz="1350" dirty="0">
                <a:latin typeface="Univers-CondensedLight" pitchFamily="34" charset="0"/>
              </a:rPr>
              <a:t> and Virginia L. Lewis, May–June 1983. Copyright © 1983 by the Harvard Business School Publishing Corporation; all rights reserved.</a:t>
            </a:r>
            <a:endParaRPr lang="en-US" altLang="en-US" sz="1350" dirty="0">
              <a:latin typeface="Univers-CondensedLight" pitchFamily="34" charset="0"/>
            </a:endParaRPr>
          </a:p>
        </p:txBody>
      </p:sp>
      <p:pic>
        <p:nvPicPr>
          <p:cNvPr id="13316" name="Picture 5" descr="Ch16_0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986366" y="1994791"/>
            <a:ext cx="10783964" cy="6930507"/>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Topic 2 – Diagnosing A Firm’s Strategy</a:t>
            </a:r>
            <a:endParaRPr lang="en-GB" dirty="0"/>
          </a:p>
        </p:txBody>
      </p:sp>
    </p:spTree>
  </p:cSld>
  <p:clrMapOvr>
    <a:masterClrMapping/>
  </p:clrMapOvr>
</p:sld>
</file>

<file path=ppt/tags/tag1.xml><?xml version="1.0" encoding="utf-8"?>
<p:tagLst xmlns:p="http://schemas.openxmlformats.org/presentationml/2006/main">
  <p:tag name="commondata" val="eyJoZGlkIjoiYTk4NWE2MDhkZjdhMjJhYWFhNmJkMDhiY2VmMTM5YzUifQ=="/>
</p:tagLst>
</file>

<file path=ppt/theme/theme1.xml><?xml version="1.0" encoding="utf-8"?>
<a:theme xmlns:a="http://schemas.openxmlformats.org/drawingml/2006/main" name="Content slides - basic">
  <a:themeElements>
    <a:clrScheme name="London Met Palette">
      <a:dk1>
        <a:srgbClr val="231F20"/>
      </a:dk1>
      <a:lt1>
        <a:sysClr val="window" lastClr="FFFFFF"/>
      </a:lt1>
      <a:dk2>
        <a:srgbClr val="444448"/>
      </a:dk2>
      <a:lt2>
        <a:srgbClr val="CBC8C8"/>
      </a:lt2>
      <a:accent1>
        <a:srgbClr val="FF9A32"/>
      </a:accent1>
      <a:accent2>
        <a:srgbClr val="D8484B"/>
      </a:accent2>
      <a:accent3>
        <a:srgbClr val="009A72"/>
      </a:accent3>
      <a:accent4>
        <a:srgbClr val="FBCF00"/>
      </a:accent4>
      <a:accent5>
        <a:srgbClr val="00225B"/>
      </a:accent5>
      <a:accent6>
        <a:srgbClr val="970A2F"/>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ntent slide picture">
  <a:themeElements>
    <a:clrScheme name="London Met Palette">
      <a:dk1>
        <a:srgbClr val="231F20"/>
      </a:dk1>
      <a:lt1>
        <a:sysClr val="window" lastClr="FFFFFF"/>
      </a:lt1>
      <a:dk2>
        <a:srgbClr val="444448"/>
      </a:dk2>
      <a:lt2>
        <a:srgbClr val="CBC8C8"/>
      </a:lt2>
      <a:accent1>
        <a:srgbClr val="FF9A32"/>
      </a:accent1>
      <a:accent2>
        <a:srgbClr val="D8484B"/>
      </a:accent2>
      <a:accent3>
        <a:srgbClr val="009A72"/>
      </a:accent3>
      <a:accent4>
        <a:srgbClr val="FBCF00"/>
      </a:accent4>
      <a:accent5>
        <a:srgbClr val="00225B"/>
      </a:accent5>
      <a:accent6>
        <a:srgbClr val="970A2F"/>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anks and keep in touch slide">
  <a:themeElements>
    <a:clrScheme name="London Met Palette">
      <a:dk1>
        <a:srgbClr val="231F20"/>
      </a:dk1>
      <a:lt1>
        <a:sysClr val="window" lastClr="FFFFFF"/>
      </a:lt1>
      <a:dk2>
        <a:srgbClr val="444448"/>
      </a:dk2>
      <a:lt2>
        <a:srgbClr val="CBC8C8"/>
      </a:lt2>
      <a:accent1>
        <a:srgbClr val="FF9A32"/>
      </a:accent1>
      <a:accent2>
        <a:srgbClr val="D8484B"/>
      </a:accent2>
      <a:accent3>
        <a:srgbClr val="009A72"/>
      </a:accent3>
      <a:accent4>
        <a:srgbClr val="FBCF00"/>
      </a:accent4>
      <a:accent5>
        <a:srgbClr val="00225B"/>
      </a:accent5>
      <a:accent6>
        <a:srgbClr val="970A2F"/>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itle slid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24569</Words>
  <Application>WPS 演示</Application>
  <PresentationFormat>Custom</PresentationFormat>
  <Paragraphs>912</Paragraphs>
  <Slides>69</Slides>
  <Notes>31</Notes>
  <HiddenSlides>0</HiddenSlides>
  <MMClips>0</MMClips>
  <ScaleCrop>false</ScaleCrop>
  <HeadingPairs>
    <vt:vector size="6" baseType="variant">
      <vt:variant>
        <vt:lpstr>已用的字体</vt:lpstr>
      </vt:variant>
      <vt:variant>
        <vt:i4>20</vt:i4>
      </vt:variant>
      <vt:variant>
        <vt:lpstr>主题</vt:lpstr>
      </vt:variant>
      <vt:variant>
        <vt:i4>4</vt:i4>
      </vt:variant>
      <vt:variant>
        <vt:lpstr>幻灯片标题</vt:lpstr>
      </vt:variant>
      <vt:variant>
        <vt:i4>69</vt:i4>
      </vt:variant>
    </vt:vector>
  </HeadingPairs>
  <TitlesOfParts>
    <vt:vector size="93" baseType="lpstr">
      <vt:lpstr>Arial</vt:lpstr>
      <vt:lpstr>宋体</vt:lpstr>
      <vt:lpstr>Wingdings</vt:lpstr>
      <vt:lpstr>Times New Roman</vt:lpstr>
      <vt:lpstr>Arial</vt:lpstr>
      <vt:lpstr>MS PGothic</vt:lpstr>
      <vt:lpstr>Franklin Gothic Medium</vt:lpstr>
      <vt:lpstr>Univers-CondensedLight</vt:lpstr>
      <vt:lpstr>Segoe Print</vt:lpstr>
      <vt:lpstr>微软雅黑</vt:lpstr>
      <vt:lpstr>Arial Unicode MS</vt:lpstr>
      <vt:lpstr>Calibri Light</vt:lpstr>
      <vt:lpstr>Calibri</vt:lpstr>
      <vt:lpstr>等线</vt:lpstr>
      <vt:lpstr>roboto</vt:lpstr>
      <vt:lpstr>open-sans</vt:lpstr>
      <vt:lpstr>Open Sans</vt:lpstr>
      <vt:lpstr>Knockout 32 A</vt:lpstr>
      <vt:lpstr>Helveticaneueltstd roman</vt:lpstr>
      <vt:lpstr>黑体</vt:lpstr>
      <vt:lpstr>Content slides - basic</vt:lpstr>
      <vt:lpstr>Content slide picture</vt:lpstr>
      <vt:lpstr>Thanks and keep in touch slide</vt:lpstr>
      <vt:lpstr>Title slide</vt:lpstr>
      <vt:lpstr>MN7031 Topic 4 – Why Are Some Industries More Profitable Than Others?</vt:lpstr>
      <vt:lpstr>Module Overview</vt:lpstr>
      <vt:lpstr>Today’s Agenda</vt:lpstr>
      <vt:lpstr>Strategic Diagnosis</vt:lpstr>
      <vt:lpstr>Topic 1 – Starting and Growing a Business</vt:lpstr>
      <vt:lpstr>Business Model Canvas</vt:lpstr>
      <vt:lpstr>Corporate Growth  Directions</vt:lpstr>
      <vt:lpstr>Stages of Business Growth</vt:lpstr>
      <vt:lpstr>Topic 2 – Diagnosing A Firm’s Strategy</vt:lpstr>
      <vt:lpstr>The Value System</vt:lpstr>
      <vt:lpstr>Types of Firm Resources</vt:lpstr>
      <vt:lpstr>Components of the Organisational System</vt:lpstr>
      <vt:lpstr>Strategy Diagnosis – An Iterative and Incremental Process</vt:lpstr>
      <vt:lpstr>Strategy in Firms</vt:lpstr>
      <vt:lpstr>Resources, Capabilities and Competencies and the Link to Competitive Advantage</vt:lpstr>
      <vt:lpstr>Walmart Strategy Map</vt:lpstr>
      <vt:lpstr>Topic 3 – Creating Competitive Advantage</vt:lpstr>
      <vt:lpstr>Positioning A Business</vt:lpstr>
      <vt:lpstr>Sources of Competitive Advantage </vt:lpstr>
      <vt:lpstr>Efficiency and Economies of scale</vt:lpstr>
      <vt:lpstr>Learning Effects</vt:lpstr>
      <vt:lpstr>Experience Curve</vt:lpstr>
      <vt:lpstr>Two Perspectives On Shaping The Business Model</vt:lpstr>
      <vt:lpstr>Topic 4 – Why Are Some Industries More Profitable Than Others?</vt:lpstr>
      <vt:lpstr>Industry Structure</vt:lpstr>
      <vt:lpstr>Defining an Industry</vt:lpstr>
      <vt:lpstr>The Issue Of Industry Development</vt:lpstr>
      <vt:lpstr>What Makes One Industry More Profitable Than Another?</vt:lpstr>
      <vt:lpstr>How Do We Understand Industry Profitability?</vt:lpstr>
      <vt:lpstr>Return on Invested Capital (Porter, 2008)</vt:lpstr>
      <vt:lpstr>5 + 1 Competitive Forces</vt:lpstr>
      <vt:lpstr>Substitute Products and Complementors</vt:lpstr>
      <vt:lpstr>Threat of Entry – What Factors Should a Firm Consider When Assessing the Potential for Successful Industry Entry?</vt:lpstr>
      <vt:lpstr>Bargaining Power Of Buyers</vt:lpstr>
      <vt:lpstr>Bargaining Power Of Suppliers</vt:lpstr>
      <vt:lpstr>Industry Rivalry</vt:lpstr>
      <vt:lpstr>Monopolies and Oligopolies</vt:lpstr>
      <vt:lpstr>Monopolies</vt:lpstr>
      <vt:lpstr>Competitive Markets and Industries</vt:lpstr>
      <vt:lpstr>Oligopolies</vt:lpstr>
      <vt:lpstr>Strategic Groups</vt:lpstr>
      <vt:lpstr>Strategic Groups Within Industries</vt:lpstr>
      <vt:lpstr>Strategic Groups in the Commercial Aerospace Industry</vt:lpstr>
      <vt:lpstr>Strategic Groups in the Commercial Aerospace Industry</vt:lpstr>
      <vt:lpstr>Competitor Analysis</vt:lpstr>
      <vt:lpstr>Understanding the Competition</vt:lpstr>
      <vt:lpstr>Competitor Comparisons Over at Least 3 and Ideally 5 - 10 years</vt:lpstr>
      <vt:lpstr>Critical Success Factor Analysis</vt:lpstr>
      <vt:lpstr>Industry Development and Disruption</vt:lpstr>
      <vt:lpstr>Business and Technology Revolutions 1750 - 2010</vt:lpstr>
      <vt:lpstr>Luddites - 1812</vt:lpstr>
      <vt:lpstr>Creative Destruction and Disruptive Technologies</vt:lpstr>
      <vt:lpstr>The Case of the Buggy Whip Makers</vt:lpstr>
      <vt:lpstr>Disrupting the Car</vt:lpstr>
      <vt:lpstr>Stages in the Industry Life Cycle</vt:lpstr>
      <vt:lpstr>Market Development and Customer Groups</vt:lpstr>
      <vt:lpstr>Growth in Demand and Capacity</vt:lpstr>
      <vt:lpstr>Limitations of Models for Industry Analysis</vt:lpstr>
      <vt:lpstr>Punctuated Equilibrium and Competitive Structure</vt:lpstr>
      <vt:lpstr>The Issue of Industry Development</vt:lpstr>
      <vt:lpstr>Dimensions Of Industry Development</vt:lpstr>
      <vt:lpstr>Patterns of Dominant Business Model Development</vt:lpstr>
      <vt:lpstr>Dimensions of Industry Development</vt:lpstr>
      <vt:lpstr>Drivers of Industry Development</vt:lpstr>
      <vt:lpstr>Inhibitors of Industry Development</vt:lpstr>
      <vt:lpstr> The Paradox Of Compliance And Choice</vt:lpstr>
      <vt:lpstr>Perspectives On The Industry Context</vt:lpstr>
      <vt:lpstr>Managing The Paradox Of Compliance And Choice - Juxtaposing </vt:lpstr>
      <vt:lpstr>References</vt:lpstr>
    </vt:vector>
  </TitlesOfParts>
  <Company>London Metropolitan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Simon Cox</dc:creator>
  <cp:lastModifiedBy>Jyyy</cp:lastModifiedBy>
  <cp:revision>193</cp:revision>
  <dcterms:created xsi:type="dcterms:W3CDTF">2015-07-03T13:06:00Z</dcterms:created>
  <dcterms:modified xsi:type="dcterms:W3CDTF">2024-08-23T15:35:01Z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14212B54DEB442729AAD7AC75BC9D3BF_13</vt:lpwstr>
  </property>
  <property fmtid="{D5CDD505-2E9C-101B-9397-08002B2CF9AE}" pid="3" name="KSOProductBuildVer">
    <vt:lpwstr>2052-12.1.0.17827</vt:lpwstr>
  </property>
</Properties>
</file>