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33"/>
  </p:notesMasterIdLst>
  <p:handoutMasterIdLst>
    <p:handoutMasterId r:id="rId34"/>
  </p:handoutMasterIdLst>
  <p:sldIdLst>
    <p:sldId id="349" r:id="rId2"/>
    <p:sldId id="270" r:id="rId3"/>
    <p:sldId id="290" r:id="rId4"/>
    <p:sldId id="293" r:id="rId5"/>
    <p:sldId id="294" r:id="rId6"/>
    <p:sldId id="281" r:id="rId7"/>
    <p:sldId id="300" r:id="rId8"/>
    <p:sldId id="288" r:id="rId9"/>
    <p:sldId id="289" r:id="rId10"/>
    <p:sldId id="292" r:id="rId11"/>
    <p:sldId id="259" r:id="rId12"/>
    <p:sldId id="264" r:id="rId13"/>
    <p:sldId id="297" r:id="rId14"/>
    <p:sldId id="260" r:id="rId15"/>
    <p:sldId id="261" r:id="rId16"/>
    <p:sldId id="280" r:id="rId17"/>
    <p:sldId id="262" r:id="rId18"/>
    <p:sldId id="263" r:id="rId19"/>
    <p:sldId id="286" r:id="rId20"/>
    <p:sldId id="282" r:id="rId21"/>
    <p:sldId id="283" r:id="rId22"/>
    <p:sldId id="284" r:id="rId23"/>
    <p:sldId id="265" r:id="rId24"/>
    <p:sldId id="299" r:id="rId25"/>
    <p:sldId id="295" r:id="rId26"/>
    <p:sldId id="296" r:id="rId27"/>
    <p:sldId id="302" r:id="rId28"/>
    <p:sldId id="267" r:id="rId29"/>
    <p:sldId id="301" r:id="rId30"/>
    <p:sldId id="285" r:id="rId31"/>
    <p:sldId id="287" r:id="rId32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7" autoAdjust="0"/>
    <p:restoredTop sz="63250" autoAdjust="0"/>
  </p:normalViewPr>
  <p:slideViewPr>
    <p:cSldViewPr>
      <p:cViewPr varScale="1">
        <p:scale>
          <a:sx n="72" d="100"/>
          <a:sy n="72" d="100"/>
        </p:scale>
        <p:origin x="130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99696C-DC9D-4621-8514-051DDEEBCDEA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CF3052E-F0C5-4F1C-9DEE-791F5446734A}">
      <dgm:prSet/>
      <dgm:spPr/>
      <dgm:t>
        <a:bodyPr/>
        <a:lstStyle/>
        <a:p>
          <a:pPr rtl="0"/>
          <a:r>
            <a:rPr lang="en-US" dirty="0"/>
            <a:t>Planned change</a:t>
          </a:r>
        </a:p>
      </dgm:t>
    </dgm:pt>
    <dgm:pt modelId="{C75194AC-33A4-4C84-AB89-461562E91821}" type="parTrans" cxnId="{B52FF90B-78A7-4A75-91C9-14957E2E872D}">
      <dgm:prSet/>
      <dgm:spPr/>
      <dgm:t>
        <a:bodyPr/>
        <a:lstStyle/>
        <a:p>
          <a:endParaRPr lang="en-US"/>
        </a:p>
      </dgm:t>
    </dgm:pt>
    <dgm:pt modelId="{AD4EC2D4-1F51-4ABF-9BE5-A8F6587DF725}" type="sibTrans" cxnId="{B52FF90B-78A7-4A75-91C9-14957E2E872D}">
      <dgm:prSet/>
      <dgm:spPr/>
      <dgm:t>
        <a:bodyPr/>
        <a:lstStyle/>
        <a:p>
          <a:endParaRPr lang="en-US"/>
        </a:p>
      </dgm:t>
    </dgm:pt>
    <dgm:pt modelId="{C67B18B0-76F0-43AE-A29C-4ADD3BD5CFDB}">
      <dgm:prSet/>
      <dgm:spPr/>
      <dgm:t>
        <a:bodyPr/>
        <a:lstStyle/>
        <a:p>
          <a:pPr rtl="0"/>
          <a:r>
            <a:rPr lang="en-US" dirty="0"/>
            <a:t>Emergent change</a:t>
          </a:r>
        </a:p>
      </dgm:t>
    </dgm:pt>
    <dgm:pt modelId="{44797BE7-951A-4B03-964E-1DF6915A85EB}" type="parTrans" cxnId="{3E7755F8-57CC-4985-B799-078D1626AC65}">
      <dgm:prSet/>
      <dgm:spPr/>
      <dgm:t>
        <a:bodyPr/>
        <a:lstStyle/>
        <a:p>
          <a:endParaRPr lang="en-US"/>
        </a:p>
      </dgm:t>
    </dgm:pt>
    <dgm:pt modelId="{4AF67AE3-8E6A-4EE7-9B56-9DF930DA8309}" type="sibTrans" cxnId="{3E7755F8-57CC-4985-B799-078D1626AC65}">
      <dgm:prSet/>
      <dgm:spPr/>
      <dgm:t>
        <a:bodyPr/>
        <a:lstStyle/>
        <a:p>
          <a:endParaRPr lang="en-US"/>
        </a:p>
      </dgm:t>
    </dgm:pt>
    <dgm:pt modelId="{38FC3680-D3C8-4D2A-A14D-E5F0298266E4}">
      <dgm:prSet/>
      <dgm:spPr/>
      <dgm:t>
        <a:bodyPr/>
        <a:lstStyle/>
        <a:p>
          <a:r>
            <a:rPr lang="en-US" dirty="0"/>
            <a:t>Change resulting from a deliberate decision to alter the </a:t>
          </a:r>
          <a:r>
            <a:rPr lang="en-US" dirty="0" err="1"/>
            <a:t>organisation</a:t>
          </a:r>
          <a:endParaRPr lang="en-US" dirty="0"/>
        </a:p>
      </dgm:t>
    </dgm:pt>
    <dgm:pt modelId="{8223BC1C-D278-49F2-8C6F-1C2CBB107273}" type="parTrans" cxnId="{1FB66CB9-C01F-4FC0-AAB9-760635BD9AC1}">
      <dgm:prSet/>
      <dgm:spPr/>
      <dgm:t>
        <a:bodyPr/>
        <a:lstStyle/>
        <a:p>
          <a:endParaRPr lang="en-US"/>
        </a:p>
      </dgm:t>
    </dgm:pt>
    <dgm:pt modelId="{3B7A6952-9983-4C66-9AB3-53B24B822C03}" type="sibTrans" cxnId="{1FB66CB9-C01F-4FC0-AAB9-760635BD9AC1}">
      <dgm:prSet/>
      <dgm:spPr/>
      <dgm:t>
        <a:bodyPr/>
        <a:lstStyle/>
        <a:p>
          <a:endParaRPr lang="en-US"/>
        </a:p>
      </dgm:t>
    </dgm:pt>
    <dgm:pt modelId="{58385126-BCA8-4CE0-A312-C2A50E4FEC51}">
      <dgm:prSet/>
      <dgm:spPr/>
      <dgm:t>
        <a:bodyPr/>
        <a:lstStyle/>
        <a:p>
          <a:r>
            <a:rPr lang="en-US" dirty="0"/>
            <a:t> Change as a continuous process....</a:t>
          </a:r>
        </a:p>
      </dgm:t>
    </dgm:pt>
    <dgm:pt modelId="{BB13CCCD-941C-4121-B0AD-568297356AD5}" type="parTrans" cxnId="{5B1222CC-9D95-4F8B-AE89-B641C8E8F6A1}">
      <dgm:prSet/>
      <dgm:spPr/>
      <dgm:t>
        <a:bodyPr/>
        <a:lstStyle/>
        <a:p>
          <a:endParaRPr lang="en-US"/>
        </a:p>
      </dgm:t>
    </dgm:pt>
    <dgm:pt modelId="{C9A0D105-8B72-4825-A244-E4A54A92F250}" type="sibTrans" cxnId="{5B1222CC-9D95-4F8B-AE89-B641C8E8F6A1}">
      <dgm:prSet/>
      <dgm:spPr/>
      <dgm:t>
        <a:bodyPr/>
        <a:lstStyle/>
        <a:p>
          <a:endParaRPr lang="en-US"/>
        </a:p>
      </dgm:t>
    </dgm:pt>
    <dgm:pt modelId="{58495E45-E422-49A2-AC06-3346AC968AAA}" type="pres">
      <dgm:prSet presAssocID="{ED99696C-DC9D-4621-8514-051DDEEBCDEA}" presName="Name0" presStyleCnt="0">
        <dgm:presLayoutVars>
          <dgm:dir/>
          <dgm:animLvl val="lvl"/>
          <dgm:resizeHandles/>
        </dgm:presLayoutVars>
      </dgm:prSet>
      <dgm:spPr/>
    </dgm:pt>
    <dgm:pt modelId="{2CF041FE-A43B-4C75-B97F-74D4CB1F84E2}" type="pres">
      <dgm:prSet presAssocID="{9CF3052E-F0C5-4F1C-9DEE-791F5446734A}" presName="linNode" presStyleCnt="0"/>
      <dgm:spPr/>
    </dgm:pt>
    <dgm:pt modelId="{C9B7AA58-2C44-48E4-9057-59BEEFBB72FB}" type="pres">
      <dgm:prSet presAssocID="{9CF3052E-F0C5-4F1C-9DEE-791F5446734A}" presName="parentShp" presStyleLbl="node1" presStyleIdx="0" presStyleCnt="2">
        <dgm:presLayoutVars>
          <dgm:bulletEnabled val="1"/>
        </dgm:presLayoutVars>
      </dgm:prSet>
      <dgm:spPr/>
    </dgm:pt>
    <dgm:pt modelId="{82B90F54-28BE-4173-8E8E-F3021B0498A1}" type="pres">
      <dgm:prSet presAssocID="{9CF3052E-F0C5-4F1C-9DEE-791F5446734A}" presName="childShp" presStyleLbl="bgAccFollowNode1" presStyleIdx="0" presStyleCnt="2">
        <dgm:presLayoutVars>
          <dgm:bulletEnabled val="1"/>
        </dgm:presLayoutVars>
      </dgm:prSet>
      <dgm:spPr/>
    </dgm:pt>
    <dgm:pt modelId="{962D3ABA-5BD6-4AB2-84AD-410F114F5EFD}" type="pres">
      <dgm:prSet presAssocID="{AD4EC2D4-1F51-4ABF-9BE5-A8F6587DF725}" presName="spacing" presStyleCnt="0"/>
      <dgm:spPr/>
    </dgm:pt>
    <dgm:pt modelId="{ED89EFA8-97B6-452A-B60C-51F5EA620D04}" type="pres">
      <dgm:prSet presAssocID="{C67B18B0-76F0-43AE-A29C-4ADD3BD5CFDB}" presName="linNode" presStyleCnt="0"/>
      <dgm:spPr/>
    </dgm:pt>
    <dgm:pt modelId="{741A0902-0725-430B-94F0-E8ED71B8420B}" type="pres">
      <dgm:prSet presAssocID="{C67B18B0-76F0-43AE-A29C-4ADD3BD5CFDB}" presName="parentShp" presStyleLbl="node1" presStyleIdx="1" presStyleCnt="2">
        <dgm:presLayoutVars>
          <dgm:bulletEnabled val="1"/>
        </dgm:presLayoutVars>
      </dgm:prSet>
      <dgm:spPr/>
    </dgm:pt>
    <dgm:pt modelId="{BE78B6C7-4B06-426E-A041-2A1A1E58EE7D}" type="pres">
      <dgm:prSet presAssocID="{C67B18B0-76F0-43AE-A29C-4ADD3BD5CFDB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3559BE03-F9F4-42F3-9E47-683B2E1C1090}" type="presOf" srcId="{9CF3052E-F0C5-4F1C-9DEE-791F5446734A}" destId="{C9B7AA58-2C44-48E4-9057-59BEEFBB72FB}" srcOrd="0" destOrd="0" presId="urn:microsoft.com/office/officeart/2005/8/layout/vList6"/>
    <dgm:cxn modelId="{B52FF90B-78A7-4A75-91C9-14957E2E872D}" srcId="{ED99696C-DC9D-4621-8514-051DDEEBCDEA}" destId="{9CF3052E-F0C5-4F1C-9DEE-791F5446734A}" srcOrd="0" destOrd="0" parTransId="{C75194AC-33A4-4C84-AB89-461562E91821}" sibTransId="{AD4EC2D4-1F51-4ABF-9BE5-A8F6587DF725}"/>
    <dgm:cxn modelId="{CE17A13E-73C9-46DF-BDD0-E1F6D1109CB1}" type="presOf" srcId="{38FC3680-D3C8-4D2A-A14D-E5F0298266E4}" destId="{82B90F54-28BE-4173-8E8E-F3021B0498A1}" srcOrd="0" destOrd="0" presId="urn:microsoft.com/office/officeart/2005/8/layout/vList6"/>
    <dgm:cxn modelId="{64C5AA96-7464-4F4C-BD56-99FEE288B1F0}" type="presOf" srcId="{ED99696C-DC9D-4621-8514-051DDEEBCDEA}" destId="{58495E45-E422-49A2-AC06-3346AC968AAA}" srcOrd="0" destOrd="0" presId="urn:microsoft.com/office/officeart/2005/8/layout/vList6"/>
    <dgm:cxn modelId="{5111ABA1-CA15-4F62-9B6C-D2ADB85C9AAE}" type="presOf" srcId="{58385126-BCA8-4CE0-A312-C2A50E4FEC51}" destId="{BE78B6C7-4B06-426E-A041-2A1A1E58EE7D}" srcOrd="0" destOrd="0" presId="urn:microsoft.com/office/officeart/2005/8/layout/vList6"/>
    <dgm:cxn modelId="{1FB66CB9-C01F-4FC0-AAB9-760635BD9AC1}" srcId="{9CF3052E-F0C5-4F1C-9DEE-791F5446734A}" destId="{38FC3680-D3C8-4D2A-A14D-E5F0298266E4}" srcOrd="0" destOrd="0" parTransId="{8223BC1C-D278-49F2-8C6F-1C2CBB107273}" sibTransId="{3B7A6952-9983-4C66-9AB3-53B24B822C03}"/>
    <dgm:cxn modelId="{5B1222CC-9D95-4F8B-AE89-B641C8E8F6A1}" srcId="{C67B18B0-76F0-43AE-A29C-4ADD3BD5CFDB}" destId="{58385126-BCA8-4CE0-A312-C2A50E4FEC51}" srcOrd="0" destOrd="0" parTransId="{BB13CCCD-941C-4121-B0AD-568297356AD5}" sibTransId="{C9A0D105-8B72-4825-A244-E4A54A92F250}"/>
    <dgm:cxn modelId="{62C6FEE9-6881-40B8-81AE-26F743D19F3F}" type="presOf" srcId="{C67B18B0-76F0-43AE-A29C-4ADD3BD5CFDB}" destId="{741A0902-0725-430B-94F0-E8ED71B8420B}" srcOrd="0" destOrd="0" presId="urn:microsoft.com/office/officeart/2005/8/layout/vList6"/>
    <dgm:cxn modelId="{3E7755F8-57CC-4985-B799-078D1626AC65}" srcId="{ED99696C-DC9D-4621-8514-051DDEEBCDEA}" destId="{C67B18B0-76F0-43AE-A29C-4ADD3BD5CFDB}" srcOrd="1" destOrd="0" parTransId="{44797BE7-951A-4B03-964E-1DF6915A85EB}" sibTransId="{4AF67AE3-8E6A-4EE7-9B56-9DF930DA8309}"/>
    <dgm:cxn modelId="{62BB5467-A2F3-4EEC-9EF7-867440D90FB4}" type="presParOf" srcId="{58495E45-E422-49A2-AC06-3346AC968AAA}" destId="{2CF041FE-A43B-4C75-B97F-74D4CB1F84E2}" srcOrd="0" destOrd="0" presId="urn:microsoft.com/office/officeart/2005/8/layout/vList6"/>
    <dgm:cxn modelId="{4371C594-19A2-403C-8638-F50703F8D504}" type="presParOf" srcId="{2CF041FE-A43B-4C75-B97F-74D4CB1F84E2}" destId="{C9B7AA58-2C44-48E4-9057-59BEEFBB72FB}" srcOrd="0" destOrd="0" presId="urn:microsoft.com/office/officeart/2005/8/layout/vList6"/>
    <dgm:cxn modelId="{C3FBCA98-EA30-4775-BA73-6EDAAA90ACE3}" type="presParOf" srcId="{2CF041FE-A43B-4C75-B97F-74D4CB1F84E2}" destId="{82B90F54-28BE-4173-8E8E-F3021B0498A1}" srcOrd="1" destOrd="0" presId="urn:microsoft.com/office/officeart/2005/8/layout/vList6"/>
    <dgm:cxn modelId="{8E9D668B-D222-4ACD-ACA7-6BDF64DDDA8A}" type="presParOf" srcId="{58495E45-E422-49A2-AC06-3346AC968AAA}" destId="{962D3ABA-5BD6-4AB2-84AD-410F114F5EFD}" srcOrd="1" destOrd="0" presId="urn:microsoft.com/office/officeart/2005/8/layout/vList6"/>
    <dgm:cxn modelId="{26CF37D7-9129-43EF-B01E-2759309421FA}" type="presParOf" srcId="{58495E45-E422-49A2-AC06-3346AC968AAA}" destId="{ED89EFA8-97B6-452A-B60C-51F5EA620D04}" srcOrd="2" destOrd="0" presId="urn:microsoft.com/office/officeart/2005/8/layout/vList6"/>
    <dgm:cxn modelId="{ECF10FFD-F922-4585-9C64-07B61B957498}" type="presParOf" srcId="{ED89EFA8-97B6-452A-B60C-51F5EA620D04}" destId="{741A0902-0725-430B-94F0-E8ED71B8420B}" srcOrd="0" destOrd="0" presId="urn:microsoft.com/office/officeart/2005/8/layout/vList6"/>
    <dgm:cxn modelId="{873A2831-B322-4546-BC29-833D058360D0}" type="presParOf" srcId="{ED89EFA8-97B6-452A-B60C-51F5EA620D04}" destId="{BE78B6C7-4B06-426E-A041-2A1A1E58EE7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90F54-28BE-4173-8E8E-F3021B0498A1}">
      <dsp:nvSpPr>
        <dsp:cNvPr id="0" name=""/>
        <dsp:cNvSpPr/>
      </dsp:nvSpPr>
      <dsp:spPr>
        <a:xfrm>
          <a:off x="3178680" y="607"/>
          <a:ext cx="4768021" cy="23699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Change resulting from a deliberate decision to alter the </a:t>
          </a:r>
          <a:r>
            <a:rPr lang="en-US" sz="3100" kern="1200" dirty="0" err="1"/>
            <a:t>organisation</a:t>
          </a:r>
          <a:endParaRPr lang="en-US" sz="3100" kern="1200" dirty="0"/>
        </a:p>
      </dsp:txBody>
      <dsp:txXfrm>
        <a:off x="3178680" y="296849"/>
        <a:ext cx="3879295" cy="1777452"/>
      </dsp:txXfrm>
    </dsp:sp>
    <dsp:sp modelId="{C9B7AA58-2C44-48E4-9057-59BEEFBB72FB}">
      <dsp:nvSpPr>
        <dsp:cNvPr id="0" name=""/>
        <dsp:cNvSpPr/>
      </dsp:nvSpPr>
      <dsp:spPr>
        <a:xfrm>
          <a:off x="0" y="607"/>
          <a:ext cx="3178680" cy="236993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marL="0" lvl="0" indent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Planned change</a:t>
          </a:r>
        </a:p>
      </dsp:txBody>
      <dsp:txXfrm>
        <a:off x="115691" y="116298"/>
        <a:ext cx="2947298" cy="2138554"/>
      </dsp:txXfrm>
    </dsp:sp>
    <dsp:sp modelId="{BE78B6C7-4B06-426E-A041-2A1A1E58EE7D}">
      <dsp:nvSpPr>
        <dsp:cNvPr id="0" name=""/>
        <dsp:cNvSpPr/>
      </dsp:nvSpPr>
      <dsp:spPr>
        <a:xfrm>
          <a:off x="3178680" y="2607538"/>
          <a:ext cx="4768021" cy="23699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 Change as a continuous process....</a:t>
          </a:r>
        </a:p>
      </dsp:txBody>
      <dsp:txXfrm>
        <a:off x="3178680" y="2903780"/>
        <a:ext cx="3879295" cy="1777452"/>
      </dsp:txXfrm>
    </dsp:sp>
    <dsp:sp modelId="{741A0902-0725-430B-94F0-E8ED71B8420B}">
      <dsp:nvSpPr>
        <dsp:cNvPr id="0" name=""/>
        <dsp:cNvSpPr/>
      </dsp:nvSpPr>
      <dsp:spPr>
        <a:xfrm>
          <a:off x="0" y="2607538"/>
          <a:ext cx="3178680" cy="2369936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marL="0" lvl="0" indent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Emergent change</a:t>
          </a:r>
        </a:p>
      </dsp:txBody>
      <dsp:txXfrm>
        <a:off x="115691" y="2723229"/>
        <a:ext cx="2947298" cy="2138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2B505B-BE62-B42E-5F49-36049A0CEF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DA4D84-9A0A-CDF5-09B5-BFED661D57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EB4357A-4387-4F79-A214-F749688C69C7}" type="datetimeFigureOut">
              <a:rPr lang="en-GB"/>
              <a:pPr>
                <a:defRPr/>
              </a:pPr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DBD9A-7F2F-C353-C1DB-D303C93CEE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2C5B4-13C8-3637-A35E-E217A0F97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34CF714-3598-4D73-ACB4-EBB81A402BE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B5B083C-9285-599D-9C16-E3C1B4B79F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9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E03C81E-C51E-0F5D-F571-284EE718487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469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5F6553F-83C9-DE03-D9FD-B6A319FD2EE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3863" y="704850"/>
            <a:ext cx="6254750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D638C4B7-E37A-9637-241E-3CA15239C52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459288"/>
            <a:ext cx="5683250" cy="42243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CFD40AD1-1B87-048B-1F0F-D842AC020DB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6988"/>
            <a:ext cx="3078163" cy="469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2A683FF1-CF42-F9F4-B0E3-41947AC5F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FB7382A-9371-43E3-8A94-5B2E2B65F9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5C31D522-AEF8-726E-0DE1-2119F28B1E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69F7B67C-4C5F-6BE8-A674-160505607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57208A02-E73D-F2ED-2D74-76A2FF1F8F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D4CD6D-4F93-4A5D-BE2A-D30C41FCCE3E}" type="slidenum">
              <a:rPr lang="en-GB" altLang="en-US" smtClean="0">
                <a:ea typeface="MS PGothic" panose="020B0600070205080204" pitchFamily="34" charset="-128"/>
              </a:rPr>
              <a:pPr/>
              <a:t>1</a:t>
            </a:fld>
            <a:endParaRPr lang="en-GB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27B339A4-2008-D0E8-8B47-BE7AFCE007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3C57E76F-FF14-721D-0F06-D9F088064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6E414C82-53AA-1DBB-E813-E171DD16E2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31E41B-176E-4425-84B5-A8FCFF5BFEE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3D3B9EE-452F-6B25-8D84-4CA84B2E58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75C07B-DF5A-4852-97A6-C27C84B6DFFF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A8A4615-90A7-727D-9A8C-9F24FCCA34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6D6A6A07-74E1-947B-2C61-6AA03B60F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029B854-820E-F1F6-7F91-3D655AF6F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E39B35-6673-4261-9714-42AF9D7257D6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4FBFD461-B5CE-190E-BABD-61A67B9F1C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FB9DD765-8DBA-C343-00A5-730F0625C2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1CA81950-4324-9F9C-DCA7-E53EA9657B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949B932A-1A69-3D4E-53A0-83288A2788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BA9F8792-6122-C3B6-5A34-EDBF657FE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D6287D-19D5-4327-B393-A4713F9642E5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7CDE508D-BDDC-EF9C-42F7-BB317C4D03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EA6567-95CB-4AA5-9FF4-623354AD449E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08B2349-030A-E41A-9D8D-B4C5BFC9C1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E950A07A-0CA7-CC7D-5FB6-4666B4D35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E13130D-72CB-D55D-A234-0C6908DFB6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E91D80-D77A-44F4-AFF0-DC5E3FBCC163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E6EBBE88-5D9D-EF36-5231-1C1D43189C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D4F26CD-4643-29B4-621E-71FB0CDB44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CCE047EB-7AA7-891C-393A-B25F735DBE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C7FF0E-BBFD-4318-90B2-E5FED3086470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6B9D3C75-A093-D186-4040-76C5769FD1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D8B9043-963C-76FF-5FA2-07A6ACF9C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A69E11FD-187F-2541-2E78-C481912A80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C08B7A-5892-43FE-AF57-A545FB22EA99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65005C69-DF33-126E-12EA-CC4A19A13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A5869BCC-BFFC-D51D-5FE9-A16DED45D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C908057-E868-BE48-EF48-5D93A3212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2DFF75-C1BE-4069-B6D2-3EA24F6F2F38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3EBA62AF-5F8B-F3C9-B021-2D4D9F0868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F371933B-EE89-D65A-87BA-BC4FE173C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02147BD5-1409-D925-EFAB-A0BFC876A6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5481CE-217E-481C-8709-7471B9D4B500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CAC726ED-9211-B944-4487-0E3AB143C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109647D0-A27B-875E-630A-787BB3F9BB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A494DA34-C795-256C-20ED-8ED5EB1058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376A335C-6EBA-A2CA-532F-0465ED6712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96D8632E-10B8-C446-D425-E45316384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9C4A2C-2A79-48A4-92A9-D2B7F76B63C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84EFB625-D7AE-61C5-F03D-074D833AB4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746AFC-56B4-4AA6-A8C8-2064CCE8A26A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777E64CA-DE71-664A-F924-28563C61C6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53F3D73A-08FB-62A5-7DDA-EC731EF3B6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725217EB-4850-70EF-B421-0EB630FE52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8CAB45-0234-43B1-A1EF-E66AFA04E421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594DF283-9172-1D0D-53A1-76DC64B8D3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BB105291-4264-0FCE-224C-F92A6E208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25FF53E9-9776-728B-9C02-5BDFDC2CFB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AB1EF0-0879-4406-B312-B5AB77292541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14C3876-D380-EE61-35EC-9FC8727449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9E48CB70-CE5F-EF40-AD4A-A72FEF08C5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A3A48D63-023D-F729-99D8-CD8443ECE3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5F389-34DF-42B9-8977-E41BB3465F6D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C2D6E328-DFB4-D246-49FE-3EF6D2B9DF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DDE4BA04-1BE4-6C41-6D61-51F98839F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28F333C4-5D85-7EBC-9930-F9B0ABD7E1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4524A65D-88E9-7906-9A7A-A1BA72152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88F4DA86-0202-0A92-D9EC-EDBD0A179D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450E52-3FF0-406E-BF05-B162EE277A60}" type="slidenum">
              <a:rPr lang="en-GB" altLang="en-US" smtClean="0"/>
              <a:pPr/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AD7E7A7B-72D9-2651-C8C0-08F459EF20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7351278A-9767-00A0-27A5-12DFC28E8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B185F65B-379A-9946-0F59-448C2AC274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E2C6D7-1BC9-47A4-9160-3C6AADE703A6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48AADEF9-E4F3-6819-CEF5-B048F5A45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524EF2C3-7EC6-048B-AE2F-6E46A2E95A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BF9B739C-387D-E427-62D6-C1743193F1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9FA56B-45B6-4CA7-B0B0-75AB4E10F76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C383D33C-3C82-DC5D-C5C0-C011B23EB0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A35D33E4-B71A-3A20-3E29-3572AE0DD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942BFE7B-9F4E-CB88-A526-1576EAA37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CAC0A7-EFEF-412D-9516-2492121EF290}" type="slidenum">
              <a:rPr lang="en-GB" altLang="en-US" smtClean="0"/>
              <a:pPr/>
              <a:t>27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2D86797F-371A-1667-CD8C-D74D9F716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51790A-475A-4A6A-B539-582225856AB9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9B94CF94-722B-AC29-30D7-5FEDCC4496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7813F473-9074-246C-1353-76AE0E6B3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A075CA1C-0210-DA43-313C-83850163BB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DA68DF-FBBD-4672-9861-9B3930A59056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76FC67C7-1167-66FE-9392-B6B5F2AEB8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170F0AA5-3AEE-01C6-2237-F1303D090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31">
            <a:extLst>
              <a:ext uri="{FF2B5EF4-FFF2-40B4-BE49-F238E27FC236}">
                <a16:creationId xmlns:a16="http://schemas.microsoft.com/office/drawing/2014/main" id="{BAE8577F-2E7C-8AA4-437B-01CF11D96A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D4EE242D-2755-4CD8-9150-EA648F9B7127}" type="slidenum">
              <a:rPr lang="en-GB" altLang="en-US" smtClean="0"/>
              <a:pPr eaLnBrk="0" hangingPunct="0">
                <a:spcBef>
                  <a:spcPct val="0"/>
                </a:spcBef>
              </a:pPr>
              <a:t>3</a:t>
            </a:fld>
            <a:endParaRPr lang="en-GB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8620BB05-8099-5850-860E-651FBC517C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575" y="158750"/>
            <a:ext cx="6689725" cy="429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r>
              <a:rPr lang="en-GB" altLang="en-US"/>
              <a:t> 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0A707DAB-0474-F418-D42F-D5ED7DE531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0" y="374650"/>
            <a:ext cx="2759075" cy="155257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588402EC-5B0E-D8DF-16D8-82EF0684AC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063618-FEE3-4964-9576-0E1009DC5BC7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ED0981E2-9720-B1E5-5A19-5325B73A0C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51651ADE-1038-6BD4-D71E-68BBFF89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414478B9-6CA9-698D-4986-CC45CA5EE4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3D64B4-7150-458F-81D5-F8B0F4F43CBF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B9BEFD13-C9C8-DBE2-8790-E8E5F6985F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ED2CC6DA-29CF-91B9-76EA-065E9E757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67779BEA-A859-D431-42FE-7E65539F9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CA7423A9-D87C-B437-1FB5-A4B0E8B8B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BF108A41-DA67-7683-5E29-82564DFD4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06C69C8A-A981-4D31-9F7F-85898AC08155}" type="slidenum">
              <a:rPr lang="en-GB" altLang="en-US" smtClean="0"/>
              <a:pPr eaLnBrk="0" hangingPunct="0">
                <a:spcBef>
                  <a:spcPct val="0"/>
                </a:spcBef>
              </a:pPr>
              <a:t>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1794D19-DA64-C040-F039-7F5D6E56B2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BE71848-0208-8370-40CB-D53BDC48A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  <a:p>
            <a:endParaRPr lang="en-GB" altLang="en-US"/>
          </a:p>
          <a:p>
            <a:endParaRPr lang="en-GB" altLang="en-US"/>
          </a:p>
          <a:p>
            <a:endParaRPr lang="en-GB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F8B5596-4D7C-6BB9-FE7D-5EF3415768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DE8B11-5883-4029-845E-F691F6E75ED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8D350163-6E89-5376-989F-9B7773487F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3B553D-6275-47AE-BC21-D81989194F9C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84A036B4-9990-5394-E04D-1384D46567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183FF45-2111-DCF1-0BBF-4E37F9997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31">
            <a:extLst>
              <a:ext uri="{FF2B5EF4-FFF2-40B4-BE49-F238E27FC236}">
                <a16:creationId xmlns:a16="http://schemas.microsoft.com/office/drawing/2014/main" id="{76C1514D-C083-B1F9-E149-EF49DA1BCF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4BAAFF3C-A10E-4C63-82A6-F737C60AA084}" type="slidenum">
              <a:rPr lang="en-GB" altLang="en-US" smtClean="0"/>
              <a:pPr eaLnBrk="0" hangingPunct="0">
                <a:spcBef>
                  <a:spcPct val="0"/>
                </a:spcBef>
              </a:pPr>
              <a:t>7</a:t>
            </a:fld>
            <a:endParaRPr lang="en-GB" altLang="en-US"/>
          </a:p>
        </p:txBody>
      </p:sp>
      <p:sp>
        <p:nvSpPr>
          <p:cNvPr id="18435" name="Notes Placeholder 1">
            <a:extLst>
              <a:ext uri="{FF2B5EF4-FFF2-40B4-BE49-F238E27FC236}">
                <a16:creationId xmlns:a16="http://schemas.microsoft.com/office/drawing/2014/main" id="{A0D1AC29-633A-6284-D5A9-7EA7DB808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31">
            <a:extLst>
              <a:ext uri="{FF2B5EF4-FFF2-40B4-BE49-F238E27FC236}">
                <a16:creationId xmlns:a16="http://schemas.microsoft.com/office/drawing/2014/main" id="{2E24C211-D61B-2D46-F06B-52A4EE8E45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97057A9B-0351-496D-9B33-C78769DD1EC3}" type="slidenum">
              <a:rPr lang="en-GB" altLang="en-US" smtClean="0"/>
              <a:pPr eaLnBrk="0" hangingPunct="0">
                <a:spcBef>
                  <a:spcPct val="0"/>
                </a:spcBef>
              </a:pPr>
              <a:t>8</a:t>
            </a:fld>
            <a:endParaRPr lang="en-GB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F849DC6D-B5BE-B0E3-BABD-D2961512FE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17513" y="298450"/>
            <a:ext cx="8091488" cy="455295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DFE44B11-AA77-13A5-2ED7-2708B4471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848225"/>
            <a:ext cx="5135563" cy="4594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31">
            <a:extLst>
              <a:ext uri="{FF2B5EF4-FFF2-40B4-BE49-F238E27FC236}">
                <a16:creationId xmlns:a16="http://schemas.microsoft.com/office/drawing/2014/main" id="{A1C45803-0798-87AF-26C1-3F628AB5A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9D8FF0B1-05B2-4242-870A-DDC4646ABF5A}" type="slidenum">
              <a:rPr lang="en-GB" altLang="en-US" smtClean="0"/>
              <a:pPr eaLnBrk="0" hangingPunct="0">
                <a:spcBef>
                  <a:spcPct val="0"/>
                </a:spcBef>
              </a:pPr>
              <a:t>9</a:t>
            </a:fld>
            <a:endParaRPr lang="en-GB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EF807DC-3AF1-A761-5E01-63A8F24F81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1275" y="595313"/>
            <a:ext cx="2963863" cy="1668462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EA3387C3-1526-E85D-2397-4747666411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663" y="4806950"/>
            <a:ext cx="6561137" cy="4635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095272-13BE-43CB-96A2-0344C62CC21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99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96CB3-9928-4843-AC5D-49488FD998D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959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65B134-476D-407C-B7AB-97320A1B7B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27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" name="Shape 70">
            <a:extLst>
              <a:ext uri="{FF2B5EF4-FFF2-40B4-BE49-F238E27FC236}">
                <a16:creationId xmlns:a16="http://schemas.microsoft.com/office/drawing/2014/main" id="{D3ACD3F3-A069-3F61-899F-E928FF8D96E1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0B6B9878-AA84-4F49-968A-4AB831190FB7}" type="datetime1">
              <a:rPr lang="de-DE" altLang="en-US"/>
              <a:pPr>
                <a:defRPr/>
              </a:pPr>
              <a:t>27.09.2023</a:t>
            </a:fld>
            <a:endParaRPr lang="en-US" altLang="en-US"/>
          </a:p>
        </p:txBody>
      </p:sp>
      <p:sp>
        <p:nvSpPr>
          <p:cNvPr id="3" name="Shape 71">
            <a:extLst>
              <a:ext uri="{FF2B5EF4-FFF2-40B4-BE49-F238E27FC236}">
                <a16:creationId xmlns:a16="http://schemas.microsoft.com/office/drawing/2014/main" id="{270A7EC9-C6AD-EC8B-527F-1B0300C22091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hape 72">
            <a:extLst>
              <a:ext uri="{FF2B5EF4-FFF2-40B4-BE49-F238E27FC236}">
                <a16:creationId xmlns:a16="http://schemas.microsoft.com/office/drawing/2014/main" id="{60C9E743-6864-24D3-9FF4-FE82F05DE0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F70C5-F78A-4E98-B3C2-E6EC9FCA8C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47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FE9F7-8444-41DF-B019-5C9AAA3C5F3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79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ADB1E7-862A-4FB7-A457-4A84CFC6A3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54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2FFDB3-71A6-4B35-80D6-B196F416C12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79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70504-C350-40A5-9D0F-EE85024C4F6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24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49A50-573C-4386-85C5-8115C99176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96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16601-4384-4410-BE47-EF02B3BAD7E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366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9F7594-E02C-4DF8-B949-C59384AEFDE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32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307358-C505-44C9-99C2-EF7BF04B6F9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25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A07E19-272E-4DAD-AC9F-FE1D4F31E67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50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otterinc.com/8-steps-process-for-leading-chang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br.org/1990/11/why-change-programs-dont-produce-chang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Title 1">
            <a:extLst>
              <a:ext uri="{FF2B5EF4-FFF2-40B4-BE49-F238E27FC236}">
                <a16:creationId xmlns:a16="http://schemas.microsoft.com/office/drawing/2014/main" id="{50A56F7F-F322-CE4A-F178-17ED76C743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/>
          </a:bodyPr>
          <a:lstStyle/>
          <a:p>
            <a:pPr algn="l" eaLnBrk="1" hangingPunct="1"/>
            <a:r>
              <a:rPr lang="en-GB" altLang="en-US" sz="2800" b="1">
                <a:solidFill>
                  <a:schemeClr val="tx2"/>
                </a:solidFill>
                <a:cs typeface="Arial" panose="020B0604020202020204" pitchFamily="34" charset="0"/>
              </a:rPr>
              <a:t>Breakthrough Leadership Skills</a:t>
            </a:r>
            <a:br>
              <a:rPr lang="en-GB" altLang="en-US" sz="2800" b="1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GB" altLang="en-US" sz="2800" b="1">
                <a:solidFill>
                  <a:schemeClr val="tx2"/>
                </a:solidFill>
                <a:cs typeface="Arial" panose="020B0604020202020204" pitchFamily="34" charset="0"/>
              </a:rPr>
              <a:t>MN7028</a:t>
            </a:r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3E0A4DFB-AB2B-10D4-4E8B-B838495C442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 eaLnBrk="1" hangingPunct="1"/>
            <a:r>
              <a:rPr lang="en-GB" altLang="en-US" sz="2000" b="1">
                <a:solidFill>
                  <a:schemeClr val="tx2"/>
                </a:solidFill>
                <a:cs typeface="Arial" panose="020B0604020202020204" pitchFamily="34" charset="0"/>
              </a:rPr>
              <a:t>Topic 7:Leading Change</a:t>
            </a:r>
          </a:p>
          <a:p>
            <a:pPr algn="l" eaLnBrk="1" hangingPunct="1"/>
            <a:endParaRPr lang="en-GB" altLang="en-US" sz="20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5128" name="Graphic 5127" descr="Head with Gears">
            <a:extLst>
              <a:ext uri="{FF2B5EF4-FFF2-40B4-BE49-F238E27FC236}">
                <a16:creationId xmlns:a16="http://schemas.microsoft.com/office/drawing/2014/main" id="{8FF7F866-AB80-0F2D-C9CD-8FB884130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5135" name="Group 513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5136" name="Freeform: Shape 5135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37" name="Freeform: Shape 513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38" name="Freeform: Shape 513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24" name="Slide Number Placeholder 1">
            <a:extLst>
              <a:ext uri="{FF2B5EF4-FFF2-40B4-BE49-F238E27FC236}">
                <a16:creationId xmlns:a16="http://schemas.microsoft.com/office/drawing/2014/main" id="{1A33EAEA-A73F-EFB0-FD50-B31DC24095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9E740363-62C0-4904-9D4C-762E7D6DB6DA}" type="slidenum">
              <a:rPr lang="en-GB" altLang="en-US" sz="1800">
                <a:ea typeface="MS PGothic" panose="020B0600070205080204" pitchFamily="34" charset="-128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</a:t>
            </a:fld>
            <a:endParaRPr lang="en-GB" altLang="en-US" sz="180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7" name="Picture 23556" descr="Women working at home">
            <a:extLst>
              <a:ext uri="{FF2B5EF4-FFF2-40B4-BE49-F238E27FC236}">
                <a16:creationId xmlns:a16="http://schemas.microsoft.com/office/drawing/2014/main" id="{28B2A027-D70D-8D57-AD96-A64254869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r="23714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23563" name="Rectangle 2356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Title 1">
            <a:extLst>
              <a:ext uri="{FF2B5EF4-FFF2-40B4-BE49-F238E27FC236}">
                <a16:creationId xmlns:a16="http://schemas.microsoft.com/office/drawing/2014/main" id="{CBAC63B8-C483-938F-121C-367767C42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GB" altLang="en-US" sz="3400"/>
              <a:t> Common contexts/objectives for Organisational change</a:t>
            </a:r>
            <a:br>
              <a:rPr lang="en-GB" altLang="en-US" sz="3400"/>
            </a:br>
            <a:endParaRPr lang="en-GB" altLang="en-US" sz="3400"/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D37E06DF-EF07-936B-9CF5-60F685952D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altLang="en-US" sz="2000" dirty="0"/>
              <a:t>Structural change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000" dirty="0"/>
              <a:t>Changes in goals or mission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000" dirty="0"/>
              <a:t>Technological change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000" dirty="0"/>
              <a:t>Change in work tasks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000" dirty="0"/>
              <a:t>Changes in attitudes and cultural values</a:t>
            </a:r>
          </a:p>
          <a:p>
            <a:endParaRPr lang="en-GB" altLang="en-US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5" name="Picture 25604" descr="Close-up of bookshelves in a public library">
            <a:extLst>
              <a:ext uri="{FF2B5EF4-FFF2-40B4-BE49-F238E27FC236}">
                <a16:creationId xmlns:a16="http://schemas.microsoft.com/office/drawing/2014/main" id="{A097AEAB-850A-C520-6231-FF41ABCEF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r="19748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25611" name="Rectangle 256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EACECEA4-FE6B-E95E-9E25-21EB9E727A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/>
              <a:t>Models of Change</a:t>
            </a:r>
            <a:endParaRPr lang="en-US" altLang="en-US" sz="40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E1098BF-4BBA-5EAB-7CB5-6F09B3A403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2000"/>
              <a:t>Lewin (1947)</a:t>
            </a:r>
          </a:p>
          <a:p>
            <a:pPr eaLnBrk="1" hangingPunct="1"/>
            <a:r>
              <a:rPr lang="en-GB" altLang="en-US" sz="2000"/>
              <a:t>Thurley (1979)</a:t>
            </a:r>
          </a:p>
          <a:p>
            <a:pPr eaLnBrk="1" hangingPunct="1"/>
            <a:r>
              <a:rPr lang="en-GB" altLang="en-US" sz="2000"/>
              <a:t>Kubler-Ross (1969/1980)</a:t>
            </a:r>
          </a:p>
          <a:p>
            <a:pPr eaLnBrk="1" hangingPunct="1"/>
            <a:r>
              <a:rPr lang="en-GB" altLang="en-US" sz="2000"/>
              <a:t>Beckhard and Harris (1987)</a:t>
            </a:r>
          </a:p>
          <a:p>
            <a:pPr eaLnBrk="1" hangingPunct="1"/>
            <a:r>
              <a:rPr lang="en-GB" altLang="en-US" sz="2000"/>
              <a:t>Dunphy and Stace (1988)</a:t>
            </a:r>
          </a:p>
          <a:p>
            <a:pPr eaLnBrk="1" hangingPunct="1"/>
            <a:r>
              <a:rPr lang="en-GB" altLang="en-US" sz="2000"/>
              <a:t>Bandura (1986)</a:t>
            </a:r>
          </a:p>
          <a:p>
            <a:pPr eaLnBrk="1" hangingPunct="1"/>
            <a:r>
              <a:rPr lang="en-GB" altLang="en-US" sz="2000"/>
              <a:t>Eisenstat et al (1990)</a:t>
            </a:r>
          </a:p>
          <a:p>
            <a:pPr eaLnBrk="1" hangingPunct="1"/>
            <a:r>
              <a:rPr lang="en-GB" altLang="en-US" sz="2000"/>
              <a:t>Kotter (1996)</a:t>
            </a:r>
            <a:endParaRPr lang="en-US" altLang="en-US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0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FC4FA940-ADA0-D071-F416-C84DDE2E0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2739" y="377079"/>
            <a:ext cx="5334197" cy="1708242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GB" altLang="en-US" sz="3400" dirty="0" err="1">
                <a:latin typeface="+mn-lt"/>
              </a:rPr>
              <a:t>Eisenstat</a:t>
            </a:r>
            <a:r>
              <a:rPr lang="en-GB" altLang="en-US" sz="3400" dirty="0">
                <a:latin typeface="+mn-lt"/>
              </a:rPr>
              <a:t>, Beer, and Spector’s </a:t>
            </a:r>
            <a:br>
              <a:rPr lang="en-GB" altLang="en-US" sz="3400" dirty="0">
                <a:latin typeface="+mn-lt"/>
              </a:rPr>
            </a:br>
            <a:r>
              <a:rPr lang="en-GB" altLang="en-US" sz="3400" dirty="0">
                <a:latin typeface="+mn-lt"/>
              </a:rPr>
              <a:t>Six Steps to Effective Change (1990)</a:t>
            </a:r>
            <a:endParaRPr lang="en-US" altLang="en-US" sz="3400" dirty="0">
              <a:latin typeface="+mn-lt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B1CE748-F18A-2934-522C-BAE1A44CB9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9376" y="1988840"/>
            <a:ext cx="6192688" cy="4492081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1800" dirty="0"/>
              <a:t>Mobilise commitment around business problem</a:t>
            </a:r>
          </a:p>
          <a:p>
            <a:pPr eaLnBrk="1" hangingPunct="1"/>
            <a:r>
              <a:rPr lang="en-GB" altLang="en-US" sz="1800" dirty="0"/>
              <a:t>Develop shared task aligned vision (of roles and responsibilities)</a:t>
            </a:r>
          </a:p>
          <a:p>
            <a:pPr eaLnBrk="1" hangingPunct="1"/>
            <a:r>
              <a:rPr lang="en-GB" altLang="en-US" sz="1800" dirty="0"/>
              <a:t>Foster consensus on that vision</a:t>
            </a:r>
          </a:p>
          <a:p>
            <a:pPr eaLnBrk="1" hangingPunct="1"/>
            <a:r>
              <a:rPr lang="en-GB" altLang="en-US" sz="1800" dirty="0"/>
              <a:t>Encourage spreading of revitalisation (but independently in their own respective forms – let them “reinvent the wheel”)</a:t>
            </a:r>
          </a:p>
          <a:p>
            <a:pPr eaLnBrk="1" hangingPunct="1"/>
            <a:r>
              <a:rPr lang="en-GB" altLang="en-US" sz="1800" dirty="0"/>
              <a:t>Institutionalise revitalisation (processes)</a:t>
            </a:r>
          </a:p>
          <a:p>
            <a:pPr eaLnBrk="1" hangingPunct="1"/>
            <a:r>
              <a:rPr lang="en-GB" altLang="en-US" sz="1800" dirty="0"/>
              <a:t>Monitor and adjust strategies</a:t>
            </a:r>
          </a:p>
          <a:p>
            <a:pPr eaLnBrk="1" hangingPunct="1"/>
            <a:endParaRPr lang="en-GB" altLang="en-US" sz="1800" dirty="0"/>
          </a:p>
          <a:p>
            <a:pPr eaLnBrk="1" hangingPunct="1">
              <a:buFontTx/>
              <a:buNone/>
            </a:pPr>
            <a:r>
              <a:rPr lang="en-GB" altLang="en-US" sz="1800" dirty="0" err="1"/>
              <a:t>Eisenstat</a:t>
            </a:r>
            <a:r>
              <a:rPr lang="en-GB" altLang="en-US" sz="1800" dirty="0"/>
              <a:t>, R., Beer, M., and Spector, B. (1990)</a:t>
            </a:r>
            <a:endParaRPr lang="en-US" altLang="en-US" sz="1800" dirty="0"/>
          </a:p>
        </p:txBody>
      </p:sp>
      <p:pic>
        <p:nvPicPr>
          <p:cNvPr id="33796" name="Picture 33795" descr="Green glass bottles">
            <a:extLst>
              <a:ext uri="{FF2B5EF4-FFF2-40B4-BE49-F238E27FC236}">
                <a16:creationId xmlns:a16="http://schemas.microsoft.com/office/drawing/2014/main" id="{B01D73A8-0DA6-85A2-90EB-ABB4807FD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96" r="22644" b="-2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E6161032-EFF9-6E79-899C-43344B1C81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799" y="144081"/>
            <a:ext cx="5334197" cy="1708242"/>
          </a:xfrm>
        </p:spPr>
        <p:txBody>
          <a:bodyPr anchor="ctr">
            <a:normAutofit/>
          </a:bodyPr>
          <a:lstStyle/>
          <a:p>
            <a:br>
              <a:rPr lang="en-GB" altLang="en-US" sz="3700" dirty="0"/>
            </a:br>
            <a:r>
              <a:rPr lang="en-GB" altLang="en-US" sz="3700" dirty="0"/>
              <a:t>The contribution of Kurt Lewin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983F984F-0E82-3700-8690-3707EF9D65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en-GB" altLang="en-US" sz="2000" dirty="0"/>
              <a:t>Lewin was one of the ‘founding fathers’ of social psychology, group dynamics and action research</a:t>
            </a:r>
          </a:p>
          <a:p>
            <a:pPr>
              <a:defRPr/>
            </a:pPr>
            <a:endParaRPr lang="en-GB" altLang="en-US" sz="2000" dirty="0"/>
          </a:p>
          <a:p>
            <a:pPr marL="0" indent="0">
              <a:buNone/>
              <a:defRPr/>
            </a:pPr>
            <a:r>
              <a:rPr lang="en-GB" altLang="en-US" sz="2000" dirty="0"/>
              <a:t>Highly influential in fields such as:</a:t>
            </a:r>
          </a:p>
          <a:p>
            <a:pPr>
              <a:defRPr/>
            </a:pPr>
            <a:r>
              <a:rPr lang="en-GB" altLang="en-US" sz="2000" dirty="0"/>
              <a:t>Gestalt theory</a:t>
            </a:r>
          </a:p>
          <a:p>
            <a:pPr>
              <a:defRPr/>
            </a:pPr>
            <a:r>
              <a:rPr lang="en-GB" altLang="en-US" sz="2000" dirty="0"/>
              <a:t>Tavistock Institute</a:t>
            </a:r>
          </a:p>
          <a:p>
            <a:pPr>
              <a:defRPr/>
            </a:pPr>
            <a:r>
              <a:rPr lang="en-GB" altLang="en-US" sz="2000" dirty="0"/>
              <a:t>Sensitivity training</a:t>
            </a:r>
          </a:p>
          <a:p>
            <a:pPr>
              <a:defRPr/>
            </a:pPr>
            <a:r>
              <a:rPr lang="en-GB" altLang="en-US" sz="2000" dirty="0"/>
              <a:t>Change Theory and Force Field Analysis</a:t>
            </a:r>
          </a:p>
        </p:txBody>
      </p:sp>
      <p:pic>
        <p:nvPicPr>
          <p:cNvPr id="29709" name="Picture 29699" descr="White bulbs with a yellow one standing out">
            <a:extLst>
              <a:ext uri="{FF2B5EF4-FFF2-40B4-BE49-F238E27FC236}">
                <a16:creationId xmlns:a16="http://schemas.microsoft.com/office/drawing/2014/main" id="{A22A4E66-06CF-0526-C205-DD2C3AD87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6" r="32017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5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315C090-9B2F-E751-EDB1-52DD08329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4000"/>
              <a:t>Lewin’s model</a:t>
            </a:r>
            <a:endParaRPr lang="en-US" altLang="en-US" sz="400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CF3BB08-F6C8-C55C-D6EC-2988F06200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2000"/>
              <a:t>Unfreezing</a:t>
            </a:r>
          </a:p>
          <a:p>
            <a:pPr eaLnBrk="1" hangingPunct="1"/>
            <a:r>
              <a:rPr lang="en-GB" altLang="en-US" sz="2000"/>
              <a:t>Changing</a:t>
            </a:r>
          </a:p>
          <a:p>
            <a:pPr eaLnBrk="1" hangingPunct="1"/>
            <a:r>
              <a:rPr lang="en-GB" altLang="en-US" sz="2000"/>
              <a:t>Freezing</a:t>
            </a:r>
          </a:p>
          <a:p>
            <a:pPr eaLnBrk="1" hangingPunct="1"/>
            <a:r>
              <a:rPr lang="en-GB" altLang="en-US" sz="2000"/>
              <a:t>Force field analysis: driving vs restraining</a:t>
            </a:r>
          </a:p>
          <a:p>
            <a:pPr eaLnBrk="1" hangingPunct="1"/>
            <a:endParaRPr lang="en-GB" altLang="en-US" sz="2000"/>
          </a:p>
          <a:p>
            <a:pPr eaLnBrk="1" hangingPunct="1">
              <a:buFontTx/>
              <a:buNone/>
            </a:pPr>
            <a:r>
              <a:rPr lang="en-GB" altLang="en-US" sz="2000"/>
              <a:t>Lewin, K.  (1890-1947)</a:t>
            </a:r>
            <a:endParaRPr lang="en-US" altLang="en-US" sz="2000"/>
          </a:p>
        </p:txBody>
      </p:sp>
      <p:pic>
        <p:nvPicPr>
          <p:cNvPr id="31749" name="Picture 31748" descr="A back of a black and white vintage wagon">
            <a:extLst>
              <a:ext uri="{FF2B5EF4-FFF2-40B4-BE49-F238E27FC236}">
                <a16:creationId xmlns:a16="http://schemas.microsoft.com/office/drawing/2014/main" id="{70DB6EC0-CC55-7567-1E2A-A170FAF16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4" r="39997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0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6" name="Picture 33795" descr="A black and white photo of tree Rings">
            <a:extLst>
              <a:ext uri="{FF2B5EF4-FFF2-40B4-BE49-F238E27FC236}">
                <a16:creationId xmlns:a16="http://schemas.microsoft.com/office/drawing/2014/main" id="{E8914C83-E3D8-0A2C-B233-52054B829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9" r="30932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33802" name="Rectangle 3380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20363CA3-171B-D784-6312-1187376A1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400"/>
              <a:t>Beckhard and Harris: Change as a Planned Process</a:t>
            </a:r>
            <a:endParaRPr lang="en-US" altLang="en-US" sz="340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6E0FC7C-A937-EFC0-5F91-33183939D3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GB" altLang="en-US" sz="2000" dirty="0"/>
              <a:t>Three ‘states’ to the change process:</a:t>
            </a:r>
          </a:p>
          <a:p>
            <a:pPr eaLnBrk="1" hangingPunct="1">
              <a:defRPr/>
            </a:pPr>
            <a:r>
              <a:rPr lang="en-GB" altLang="en-US" sz="2000" dirty="0"/>
              <a:t>Diagnosing present conditions</a:t>
            </a:r>
          </a:p>
          <a:p>
            <a:pPr eaLnBrk="1" hangingPunct="1">
              <a:defRPr/>
            </a:pPr>
            <a:r>
              <a:rPr lang="en-GB" altLang="en-US" sz="2000" dirty="0"/>
              <a:t>Defining transition activities</a:t>
            </a:r>
          </a:p>
          <a:p>
            <a:pPr eaLnBrk="1" hangingPunct="1">
              <a:defRPr/>
            </a:pPr>
            <a:r>
              <a:rPr lang="en-GB" altLang="en-US" sz="2000" dirty="0"/>
              <a:t>Developing strategies and action plans</a:t>
            </a:r>
          </a:p>
          <a:p>
            <a:pPr eaLnBrk="1" hangingPunct="1">
              <a:defRPr/>
            </a:pPr>
            <a:endParaRPr lang="en-GB" altLang="en-US" sz="2000" dirty="0"/>
          </a:p>
          <a:p>
            <a:pPr eaLnBrk="1" hangingPunct="1">
              <a:buFontTx/>
              <a:buNone/>
              <a:defRPr/>
            </a:pPr>
            <a:r>
              <a:rPr lang="en-GB" altLang="en-US" sz="2000" dirty="0" err="1"/>
              <a:t>Beckhard</a:t>
            </a:r>
            <a:r>
              <a:rPr lang="en-GB" altLang="en-US" sz="2000" dirty="0"/>
              <a:t>, R. and Harris (1987)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4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5850" name="Rectangle 3584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D2667C12-2F1C-2529-2BE5-0A5379F4F5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3400"/>
              <a:t>Dunphy and Stace (1988): Contingency/Situational models for change</a:t>
            </a:r>
            <a:endParaRPr lang="en-US" altLang="en-US" sz="340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FB2212C-0787-DF3D-35E3-EB26041392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GB" altLang="en-US" sz="2000" dirty="0"/>
              <a:t>They propose four styles of change leadership: consultative, collaborative, directive and coercive, depending on external and internal context:</a:t>
            </a:r>
          </a:p>
          <a:p>
            <a:pPr eaLnBrk="1" hangingPunct="1">
              <a:defRPr/>
            </a:pPr>
            <a:r>
              <a:rPr lang="en-GB" altLang="en-US" sz="2000" dirty="0"/>
              <a:t>Collaborative</a:t>
            </a:r>
          </a:p>
          <a:p>
            <a:pPr eaLnBrk="1" hangingPunct="1">
              <a:defRPr/>
            </a:pPr>
            <a:r>
              <a:rPr lang="en-GB" altLang="en-US" sz="2000" dirty="0"/>
              <a:t>Consultative </a:t>
            </a:r>
          </a:p>
          <a:p>
            <a:pPr eaLnBrk="1" hangingPunct="1">
              <a:defRPr/>
            </a:pPr>
            <a:r>
              <a:rPr lang="en-GB" altLang="en-US" sz="2000" dirty="0"/>
              <a:t>Directive </a:t>
            </a:r>
          </a:p>
          <a:p>
            <a:pPr eaLnBrk="1" hangingPunct="1">
              <a:defRPr/>
            </a:pPr>
            <a:r>
              <a:rPr lang="en-GB" altLang="en-US" sz="2000" dirty="0"/>
              <a:t>Coercive</a:t>
            </a:r>
          </a:p>
          <a:p>
            <a:pPr eaLnBrk="1" hangingPunct="1"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2000" dirty="0"/>
          </a:p>
        </p:txBody>
      </p:sp>
      <p:pic>
        <p:nvPicPr>
          <p:cNvPr id="35844" name="Picture 35843" descr="Drawings on colourful paper">
            <a:extLst>
              <a:ext uri="{FF2B5EF4-FFF2-40B4-BE49-F238E27FC236}">
                <a16:creationId xmlns:a16="http://schemas.microsoft.com/office/drawing/2014/main" id="{4C96C9C6-2F5B-F06E-29A1-AC587A3C6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71" r="30428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97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3" name="Picture 37892" descr="Pink heart shaped object">
            <a:extLst>
              <a:ext uri="{FF2B5EF4-FFF2-40B4-BE49-F238E27FC236}">
                <a16:creationId xmlns:a16="http://schemas.microsoft.com/office/drawing/2014/main" id="{2050A0E4-0300-A038-AE8D-D9C74C362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6" r="24646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37899" name="Rectangle 37898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9524F500-6CBE-B484-F72D-E695B4812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/>
              <a:t>Thurley’s approaches</a:t>
            </a:r>
            <a:endParaRPr lang="en-US" altLang="en-US" sz="40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A3F5AAEC-41DD-F1F1-9E15-1EC28ECA86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2000"/>
              <a:t>Directive</a:t>
            </a:r>
          </a:p>
          <a:p>
            <a:pPr eaLnBrk="1" hangingPunct="1"/>
            <a:r>
              <a:rPr lang="en-GB" altLang="en-US" sz="2000"/>
              <a:t>Bargained</a:t>
            </a:r>
          </a:p>
          <a:p>
            <a:pPr eaLnBrk="1" hangingPunct="1"/>
            <a:r>
              <a:rPr lang="en-GB" altLang="en-US" sz="2000"/>
              <a:t>Hearts and minds</a:t>
            </a:r>
          </a:p>
          <a:p>
            <a:pPr eaLnBrk="1" hangingPunct="1"/>
            <a:r>
              <a:rPr lang="en-GB" altLang="en-US" sz="2000"/>
              <a:t>Analytical</a:t>
            </a:r>
          </a:p>
          <a:p>
            <a:pPr eaLnBrk="1" hangingPunct="1"/>
            <a:r>
              <a:rPr lang="en-GB" altLang="en-US" sz="2000"/>
              <a:t>Action-based</a:t>
            </a:r>
          </a:p>
          <a:p>
            <a:pPr eaLnBrk="1" hangingPunct="1"/>
            <a:endParaRPr lang="en-GB" altLang="en-US" sz="2000"/>
          </a:p>
          <a:p>
            <a:pPr eaLnBrk="1" hangingPunct="1">
              <a:buFontTx/>
              <a:buNone/>
            </a:pPr>
            <a:r>
              <a:rPr lang="en-GB" altLang="en-US" sz="2000"/>
              <a:t>Thurley, K. (1979)</a:t>
            </a:r>
          </a:p>
          <a:p>
            <a:pPr eaLnBrk="1" hangingPunct="1"/>
            <a:endParaRPr lang="en-GB" altLang="en-US" sz="2000"/>
          </a:p>
          <a:p>
            <a:pPr eaLnBrk="1" hangingPunct="1"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45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947" name="Rectangle 39946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3F985362-E9AD-044B-F003-1FD3578A55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3700"/>
              <a:t>Bandura’s Behavioural Approach</a:t>
            </a:r>
            <a:endParaRPr lang="en-US" altLang="en-US" sz="3700"/>
          </a:p>
        </p:txBody>
      </p:sp>
      <p:pic>
        <p:nvPicPr>
          <p:cNvPr id="39941" name="Picture 39940" descr="A group of multi coloured wooden stick figures">
            <a:extLst>
              <a:ext uri="{FF2B5EF4-FFF2-40B4-BE49-F238E27FC236}">
                <a16:creationId xmlns:a16="http://schemas.microsoft.com/office/drawing/2014/main" id="{779F30B2-732A-5FBF-F987-C301DD741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6" r="26288" b="-1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70FF1E0D-6191-0FF2-1E8C-EBCD60CD6A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2000" dirty="0"/>
              <a:t>People make conscious choices</a:t>
            </a:r>
          </a:p>
          <a:p>
            <a:pPr eaLnBrk="1" hangingPunct="1"/>
            <a:r>
              <a:rPr lang="en-GB" altLang="en-US" sz="2000" dirty="0"/>
              <a:t>Information comes from their environment</a:t>
            </a:r>
          </a:p>
          <a:p>
            <a:pPr eaLnBrk="1" hangingPunct="1"/>
            <a:r>
              <a:rPr lang="en-GB" altLang="en-US" sz="2000" dirty="0"/>
              <a:t>Choices are based on values, views and consequences</a:t>
            </a:r>
          </a:p>
          <a:p>
            <a:pPr eaLnBrk="1" hangingPunct="1"/>
            <a:endParaRPr lang="en-GB" altLang="en-US" sz="2000" dirty="0"/>
          </a:p>
          <a:p>
            <a:pPr eaLnBrk="1" hangingPunct="1">
              <a:buFontTx/>
              <a:buNone/>
            </a:pPr>
            <a:r>
              <a:rPr lang="en-GB" altLang="en-US" sz="2000" dirty="0"/>
              <a:t>Bandura, A. (1986)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3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9" name="Picture 41988" descr="Colourful pins linked with threads">
            <a:extLst>
              <a:ext uri="{FF2B5EF4-FFF2-40B4-BE49-F238E27FC236}">
                <a16:creationId xmlns:a16="http://schemas.microsoft.com/office/drawing/2014/main" id="{0709B3CD-FD2D-9585-B057-1BFBF08B4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9" r="7875" b="2"/>
          <a:stretch/>
        </p:blipFill>
        <p:spPr>
          <a:xfrm>
            <a:off x="20" y="1666568"/>
            <a:ext cx="6106195" cy="5191432"/>
          </a:xfrm>
          <a:prstGeom prst="rect">
            <a:avLst/>
          </a:prstGeom>
        </p:spPr>
      </p:pic>
      <p:sp useBgFill="1">
        <p:nvSpPr>
          <p:cNvPr id="41995" name="Rectangle 41994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56F9787-29C9-A3E0-4254-9F33AA3F5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/>
              <a:t>Kotter’s 8 step change model </a:t>
            </a:r>
            <a:endParaRPr lang="en-US" altLang="en-US" sz="40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44A016D-7DDD-5AFB-9534-B6C3946CEF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03408" y="2249766"/>
            <a:ext cx="4550391" cy="4070303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2000" dirty="0">
                <a:hlinkClick r:id="rId4"/>
              </a:rPr>
              <a:t>https://www.kotterinc.com/8-steps-process-for-leading-change/</a:t>
            </a:r>
            <a:endParaRPr lang="en-GB" altLang="en-US" sz="2000" dirty="0"/>
          </a:p>
          <a:p>
            <a:r>
              <a:rPr lang="en-GB" altLang="en-US" sz="2000" dirty="0"/>
              <a:t>Create a sense of urgency</a:t>
            </a:r>
          </a:p>
          <a:p>
            <a:r>
              <a:rPr lang="en-GB" altLang="en-US" sz="2000" dirty="0"/>
              <a:t>Build a guiding coalition</a:t>
            </a:r>
          </a:p>
          <a:p>
            <a:r>
              <a:rPr lang="en-GB" altLang="en-US" sz="2000" dirty="0"/>
              <a:t>Form a strategic vision and initiatives</a:t>
            </a:r>
          </a:p>
          <a:p>
            <a:r>
              <a:rPr lang="en-GB" altLang="en-US" sz="2000" dirty="0"/>
              <a:t>Enlist a volunteer army</a:t>
            </a:r>
          </a:p>
          <a:p>
            <a:r>
              <a:rPr lang="en-GB" altLang="en-US" sz="2000" dirty="0"/>
              <a:t>Enable action by removing barriers</a:t>
            </a:r>
          </a:p>
          <a:p>
            <a:r>
              <a:rPr lang="en-GB" altLang="en-US" sz="2000" dirty="0"/>
              <a:t>Generate short-term wins</a:t>
            </a:r>
          </a:p>
          <a:p>
            <a:r>
              <a:rPr lang="en-GB" altLang="en-US" sz="2000" dirty="0"/>
              <a:t>Sustain acceleration</a:t>
            </a:r>
          </a:p>
          <a:p>
            <a:r>
              <a:rPr lang="en-GB" altLang="en-US" sz="2000" dirty="0"/>
              <a:t>Institute change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1" name="Rectangle 717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D42BC39-14C5-E798-CFB9-37BF6C65E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GB" altLang="en-US" sz="5400"/>
              <a:t>Learning Outcomes</a:t>
            </a:r>
            <a:endParaRPr lang="en-US" altLang="en-US" sz="5400"/>
          </a:p>
        </p:txBody>
      </p:sp>
      <p:sp>
        <p:nvSpPr>
          <p:cNvPr id="718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3894FA1-D861-4FAF-2264-2BEA384FC0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000" dirty="0"/>
              <a:t>To distinguish and evaluate selected change theories.</a:t>
            </a:r>
          </a:p>
          <a:p>
            <a:pPr eaLnBrk="1" hangingPunct="1"/>
            <a:r>
              <a:rPr lang="en-GB" altLang="en-US" sz="2000" dirty="0"/>
              <a:t>To evaluate and apply a range of change management models.</a:t>
            </a:r>
          </a:p>
          <a:p>
            <a:pPr eaLnBrk="1" hangingPunct="1"/>
            <a:r>
              <a:rPr lang="en-GB" altLang="en-US" sz="2000" dirty="0"/>
              <a:t>To identify some of the reasons for resistance of change and apply theories to combat these.</a:t>
            </a:r>
          </a:p>
          <a:p>
            <a:pPr eaLnBrk="1" hangingPunct="1"/>
            <a:r>
              <a:rPr lang="en-GB" altLang="en-US" sz="2000" dirty="0"/>
              <a:t>To critically assess the contribution made by HRM/HRD specialists in the management of change. </a:t>
            </a:r>
          </a:p>
          <a:p>
            <a:pPr eaLnBrk="1" hangingPunct="1"/>
            <a:endParaRPr lang="en-GB" altLang="en-US" sz="2000" dirty="0"/>
          </a:p>
          <a:p>
            <a:pPr eaLnBrk="1" hangingPunct="1"/>
            <a:endParaRPr lang="en-US" altLang="en-US" sz="2000" dirty="0"/>
          </a:p>
        </p:txBody>
      </p:sp>
      <p:pic>
        <p:nvPicPr>
          <p:cNvPr id="7183" name="Picture 7172" descr="Arrows pointing towards light">
            <a:extLst>
              <a:ext uri="{FF2B5EF4-FFF2-40B4-BE49-F238E27FC236}">
                <a16:creationId xmlns:a16="http://schemas.microsoft.com/office/drawing/2014/main" id="{676D1472-FF9D-F795-F947-C4EAFEDF4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4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44F5CA5F-CEED-28F7-8B14-6AF247385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4000"/>
              <a:t>The role of HR in Change</a:t>
            </a:r>
            <a:endParaRPr lang="en-US" altLang="en-US" sz="400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E01D28F-66C4-8AA8-3341-322704E4D5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1900" dirty="0"/>
              <a:t>Ulrich (1997) ‘change agent’ is one of four roles for the HR professional</a:t>
            </a:r>
          </a:p>
          <a:p>
            <a:pPr eaLnBrk="1" hangingPunct="1"/>
            <a:r>
              <a:rPr lang="en-GB" altLang="en-US" sz="1900" dirty="0"/>
              <a:t>HR should become ‘an agent of continuous transformation’ (ibid)</a:t>
            </a:r>
          </a:p>
          <a:p>
            <a:pPr eaLnBrk="1" hangingPunct="1"/>
            <a:r>
              <a:rPr lang="en-GB" altLang="en-US" sz="1900" dirty="0"/>
              <a:t>actively shaping organizational processes and culture (Ulrich, 1998) </a:t>
            </a:r>
          </a:p>
          <a:p>
            <a:pPr eaLnBrk="1" hangingPunct="1"/>
            <a:r>
              <a:rPr lang="en-GB" altLang="en-US" sz="1900" dirty="0"/>
              <a:t>‘clear, consistent and </a:t>
            </a:r>
            <a:r>
              <a:rPr lang="en-GB" altLang="en-US" sz="1900" dirty="0" err="1"/>
              <a:t>concensual</a:t>
            </a:r>
            <a:r>
              <a:rPr lang="en-GB" altLang="en-US" sz="1900" dirty="0"/>
              <a:t> messages’ about the change programme (</a:t>
            </a:r>
            <a:r>
              <a:rPr lang="en-GB" altLang="en-US" sz="1900" dirty="0" err="1"/>
              <a:t>Baddar</a:t>
            </a:r>
            <a:r>
              <a:rPr lang="en-GB" altLang="en-US" sz="1900" dirty="0"/>
              <a:t> AL-</a:t>
            </a:r>
            <a:r>
              <a:rPr lang="en-GB" altLang="en-US" sz="1900" dirty="0" err="1"/>
              <a:t>Husan</a:t>
            </a:r>
            <a:r>
              <a:rPr lang="en-GB" altLang="en-US" sz="1900" dirty="0"/>
              <a:t> and </a:t>
            </a:r>
            <a:r>
              <a:rPr lang="en-GB" altLang="en-US" sz="1900" dirty="0" err="1"/>
              <a:t>Kakavelakis</a:t>
            </a:r>
            <a:r>
              <a:rPr lang="en-GB" altLang="en-US" sz="1900" dirty="0"/>
              <a:t> in </a:t>
            </a:r>
            <a:r>
              <a:rPr lang="en-GB" altLang="en-US" sz="1900" dirty="0" err="1"/>
              <a:t>Perkinsd</a:t>
            </a:r>
            <a:r>
              <a:rPr lang="en-GB" altLang="en-US" sz="1900" dirty="0"/>
              <a:t> and </a:t>
            </a:r>
            <a:r>
              <a:rPr lang="en-GB" altLang="en-US" sz="1900" dirty="0" err="1"/>
              <a:t>Arvinen-Muondo</a:t>
            </a:r>
            <a:r>
              <a:rPr lang="en-GB" altLang="en-US" sz="1900" dirty="0"/>
              <a:t>, 2013)</a:t>
            </a:r>
          </a:p>
          <a:p>
            <a:pPr eaLnBrk="1" hangingPunct="1"/>
            <a:r>
              <a:rPr lang="en-GB" altLang="en-US" sz="1900" dirty="0"/>
              <a:t>Echoes of Pettigrew (1979) ‘management of meaning’</a:t>
            </a:r>
          </a:p>
          <a:p>
            <a:pPr eaLnBrk="1" hangingPunct="1"/>
            <a:endParaRPr lang="en-GB" altLang="en-US" sz="1900" dirty="0"/>
          </a:p>
          <a:p>
            <a:pPr eaLnBrk="1" hangingPunct="1"/>
            <a:endParaRPr lang="en-GB" altLang="en-US" sz="1900" dirty="0"/>
          </a:p>
        </p:txBody>
      </p:sp>
      <p:pic>
        <p:nvPicPr>
          <p:cNvPr id="44037" name="Picture 44036" descr="Filling out forms on a table">
            <a:extLst>
              <a:ext uri="{FF2B5EF4-FFF2-40B4-BE49-F238E27FC236}">
                <a16:creationId xmlns:a16="http://schemas.microsoft.com/office/drawing/2014/main" id="{A67C0C34-B475-B4CE-36A3-DD9FB3DCA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3" r="24083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08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61064911-64A4-5F4B-5CBE-4355FC0D3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4000"/>
              <a:t>The 7 C’s of change (CIPD, 2005)</a:t>
            </a:r>
            <a:endParaRPr lang="en-US" altLang="en-US" sz="4000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6FF6FF0C-2F9B-5ECA-C203-80469350E7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2000"/>
              <a:t>Choosing team </a:t>
            </a:r>
          </a:p>
          <a:p>
            <a:pPr eaLnBrk="1" hangingPunct="1"/>
            <a:r>
              <a:rPr lang="en-GB" altLang="en-US" sz="2000"/>
              <a:t>Crafting vision</a:t>
            </a:r>
          </a:p>
          <a:p>
            <a:pPr eaLnBrk="1" hangingPunct="1"/>
            <a:r>
              <a:rPr lang="en-GB" altLang="en-US" sz="2000"/>
              <a:t>Connecting hard issues with soft issues</a:t>
            </a:r>
          </a:p>
          <a:p>
            <a:pPr eaLnBrk="1" hangingPunct="1"/>
            <a:r>
              <a:rPr lang="en-GB" altLang="en-US" sz="2000"/>
              <a:t>Consulting with all stakeholders</a:t>
            </a:r>
          </a:p>
          <a:p>
            <a:pPr eaLnBrk="1" hangingPunct="1"/>
            <a:r>
              <a:rPr lang="en-GB" altLang="en-US" sz="2000"/>
              <a:t>Communicating</a:t>
            </a:r>
          </a:p>
          <a:p>
            <a:pPr eaLnBrk="1" hangingPunct="1"/>
            <a:r>
              <a:rPr lang="en-GB" altLang="en-US" sz="2000"/>
              <a:t>Coping with the process</a:t>
            </a:r>
          </a:p>
          <a:p>
            <a:pPr eaLnBrk="1" hangingPunct="1"/>
            <a:r>
              <a:rPr lang="en-GB" altLang="en-US" sz="2000"/>
              <a:t>Capturing learning</a:t>
            </a:r>
          </a:p>
          <a:p>
            <a:pPr eaLnBrk="1" hangingPunct="1"/>
            <a:endParaRPr lang="en-GB" altLang="en-US" sz="2000"/>
          </a:p>
          <a:p>
            <a:pPr eaLnBrk="1" hangingPunct="1"/>
            <a:endParaRPr lang="en-GB" altLang="en-US" sz="2000"/>
          </a:p>
          <a:p>
            <a:pPr eaLnBrk="1" hangingPunct="1"/>
            <a:endParaRPr lang="en-GB" altLang="en-US" sz="2000"/>
          </a:p>
        </p:txBody>
      </p:sp>
      <p:pic>
        <p:nvPicPr>
          <p:cNvPr id="46085" name="Picture 46084" descr="Geometric shapes on a wooden background">
            <a:extLst>
              <a:ext uri="{FF2B5EF4-FFF2-40B4-BE49-F238E27FC236}">
                <a16:creationId xmlns:a16="http://schemas.microsoft.com/office/drawing/2014/main" id="{5C6A3B62-A164-F302-DA28-CC20DA5CE8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8" r="30705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3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08699282-5AA4-EB2D-F472-73B4652DC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3700"/>
              <a:t>The corresponding 7 relevant HR practices (Thornhill et al, 2000)</a:t>
            </a:r>
            <a:endParaRPr lang="en-US" altLang="en-US" sz="370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7186CA0-656F-C0BB-761F-8E06690FD1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GB" altLang="en-US" sz="2000" dirty="0"/>
              <a:t>Cultural change</a:t>
            </a:r>
          </a:p>
          <a:p>
            <a:pPr eaLnBrk="1" hangingPunct="1">
              <a:defRPr/>
            </a:pPr>
            <a:r>
              <a:rPr lang="en-GB" altLang="en-US" sz="2000" dirty="0"/>
              <a:t>Recruitment</a:t>
            </a:r>
          </a:p>
          <a:p>
            <a:pPr eaLnBrk="1" hangingPunct="1">
              <a:defRPr/>
            </a:pPr>
            <a:r>
              <a:rPr lang="en-GB" altLang="en-US" sz="2000" dirty="0"/>
              <a:t>Performance management practices</a:t>
            </a:r>
          </a:p>
          <a:p>
            <a:pPr eaLnBrk="1" hangingPunct="1">
              <a:defRPr/>
            </a:pPr>
            <a:r>
              <a:rPr lang="en-GB" altLang="en-US" sz="2000" dirty="0"/>
              <a:t>Resource development</a:t>
            </a:r>
          </a:p>
          <a:p>
            <a:pPr eaLnBrk="1" hangingPunct="1">
              <a:defRPr/>
            </a:pPr>
            <a:r>
              <a:rPr lang="en-GB" altLang="en-US" sz="2000" dirty="0"/>
              <a:t>Reward management</a:t>
            </a:r>
          </a:p>
          <a:p>
            <a:pPr eaLnBrk="1" hangingPunct="1">
              <a:defRPr/>
            </a:pPr>
            <a:r>
              <a:rPr lang="en-GB" altLang="en-US" sz="2000" dirty="0"/>
              <a:t>Management of employee relations</a:t>
            </a:r>
          </a:p>
          <a:p>
            <a:pPr eaLnBrk="1" hangingPunct="1">
              <a:defRPr/>
            </a:pPr>
            <a:r>
              <a:rPr lang="en-GB" altLang="en-US" sz="2000" dirty="0"/>
              <a:t>Downsizing</a:t>
            </a:r>
          </a:p>
        </p:txBody>
      </p:sp>
      <p:pic>
        <p:nvPicPr>
          <p:cNvPr id="48132" name="Picture 48131" descr="Top view of person leading large crowd">
            <a:extLst>
              <a:ext uri="{FF2B5EF4-FFF2-40B4-BE49-F238E27FC236}">
                <a16:creationId xmlns:a16="http://schemas.microsoft.com/office/drawing/2014/main" id="{DA4A0961-5811-3B71-B7CB-9A790554E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7" r="18937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18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D964277C-DBEA-4726-7590-8ADBA0FC9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4000"/>
              <a:t>Overcoming Resistance to Change</a:t>
            </a:r>
            <a:endParaRPr lang="en-US" altLang="en-US" sz="4000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E9DCE09-22B4-9AA5-AA3F-EBA8E06320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2000" dirty="0"/>
              <a:t>Analysis of the impact</a:t>
            </a:r>
          </a:p>
          <a:p>
            <a:pPr eaLnBrk="1" hangingPunct="1"/>
            <a:r>
              <a:rPr lang="en-GB" altLang="en-US" sz="2000" dirty="0"/>
              <a:t>Identification of negative reactions</a:t>
            </a:r>
          </a:p>
          <a:p>
            <a:pPr eaLnBrk="1" hangingPunct="1"/>
            <a:r>
              <a:rPr lang="en-GB" altLang="en-US" sz="2000" dirty="0"/>
              <a:t>Involvement</a:t>
            </a:r>
          </a:p>
          <a:p>
            <a:pPr eaLnBrk="1" hangingPunct="1"/>
            <a:r>
              <a:rPr lang="en-GB" altLang="en-US" sz="2000" dirty="0"/>
              <a:t>Sense of ownership</a:t>
            </a:r>
          </a:p>
          <a:p>
            <a:pPr eaLnBrk="1" hangingPunct="1"/>
            <a:r>
              <a:rPr lang="en-GB" altLang="en-US" sz="2000" dirty="0"/>
              <a:t>Communications</a:t>
            </a:r>
          </a:p>
          <a:p>
            <a:pPr eaLnBrk="1" hangingPunct="1"/>
            <a:endParaRPr lang="en-GB" altLang="en-US" sz="2000" dirty="0"/>
          </a:p>
          <a:p>
            <a:pPr eaLnBrk="1" hangingPunct="1"/>
            <a:r>
              <a:rPr lang="en-GB" altLang="en-US" sz="2000" dirty="0"/>
              <a:t>‘replacing resistance with resolve, planning with results and fear of change with excitement about its responsibilities’ (Ulrich, 1998)</a:t>
            </a:r>
            <a:endParaRPr lang="en-US" altLang="en-US" sz="2000" dirty="0"/>
          </a:p>
        </p:txBody>
      </p:sp>
      <p:pic>
        <p:nvPicPr>
          <p:cNvPr id="50181" name="Picture 50180" descr="Complex maths formulae on a blackboard">
            <a:extLst>
              <a:ext uri="{FF2B5EF4-FFF2-40B4-BE49-F238E27FC236}">
                <a16:creationId xmlns:a16="http://schemas.microsoft.com/office/drawing/2014/main" id="{B1F12469-263F-3A1A-A5EC-FF03F2B50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16" r="14695" b="2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23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2235" name="Rectangle 52234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Title 1">
            <a:extLst>
              <a:ext uri="{FF2B5EF4-FFF2-40B4-BE49-F238E27FC236}">
                <a16:creationId xmlns:a16="http://schemas.microsoft.com/office/drawing/2014/main" id="{BB9E166C-D7FB-B135-1DA9-654BAD159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GB" altLang="en-US" sz="4000"/>
              <a:t>Is resistance irrational?</a:t>
            </a: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A3ED3CA4-D9A5-58D0-56F1-90887F60AA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GB" altLang="en-US" sz="1900" dirty="0"/>
              <a:t>Resistance to change is not necessarily irrational or inappropriate – can stimulate re-examination of the assumptions and provide alternative assessments, enables discussion of the change rather than simple acceptance...</a:t>
            </a:r>
          </a:p>
          <a:p>
            <a:r>
              <a:rPr lang="en-GB" altLang="en-US" sz="1900" dirty="0"/>
              <a:t>In many organisations we find the problem of ‘change for change’s sake’ – ideological and political reasons to introduce particular changes; isomorphism and management fads and fashions...</a:t>
            </a:r>
          </a:p>
          <a:p>
            <a:endParaRPr lang="en-GB" altLang="en-US" sz="1900" dirty="0"/>
          </a:p>
        </p:txBody>
      </p:sp>
      <p:pic>
        <p:nvPicPr>
          <p:cNvPr id="52229" name="Picture 52228" descr="Many question marks on black background">
            <a:extLst>
              <a:ext uri="{FF2B5EF4-FFF2-40B4-BE49-F238E27FC236}">
                <a16:creationId xmlns:a16="http://schemas.microsoft.com/office/drawing/2014/main" id="{2B2E2E5B-297A-9E69-57E3-F33451FE6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16" r="2" b="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28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76" name="Picture 54275" descr="Person sitting on a ledge">
            <a:extLst>
              <a:ext uri="{FF2B5EF4-FFF2-40B4-BE49-F238E27FC236}">
                <a16:creationId xmlns:a16="http://schemas.microsoft.com/office/drawing/2014/main" id="{2373D03F-AC96-7F2D-EDCD-D30D69AB7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r="23678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54282" name="Rectangle 5428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74" name="Title 1">
            <a:extLst>
              <a:ext uri="{FF2B5EF4-FFF2-40B4-BE49-F238E27FC236}">
                <a16:creationId xmlns:a16="http://schemas.microsoft.com/office/drawing/2014/main" id="{9FD7DB2B-7925-A023-ADDB-958E69A33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GB" altLang="en-US" sz="4000"/>
              <a:t>Change, loss and emotion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27FF7E9D-3DC2-88B8-8478-A0F0856B3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GB" altLang="en-US" sz="2000"/>
              <a:t>Application of the coping cycle, a psychological model originally developed in relation to those diagnosed with terminal illness, and later to the bereaved:</a:t>
            </a:r>
          </a:p>
          <a:p>
            <a:pPr marL="774700" indent="-457200">
              <a:buFont typeface="+mj-lt"/>
              <a:buAutoNum type="arabicPeriod"/>
              <a:defRPr/>
            </a:pPr>
            <a:r>
              <a:rPr lang="en-GB" altLang="en-US" sz="2000"/>
              <a:t>denial, </a:t>
            </a:r>
          </a:p>
          <a:p>
            <a:pPr marL="774700" indent="-457200">
              <a:buFont typeface="+mj-lt"/>
              <a:buAutoNum type="arabicPeriod"/>
              <a:defRPr/>
            </a:pPr>
            <a:r>
              <a:rPr lang="en-GB" altLang="en-US" sz="2000"/>
              <a:t>anger, </a:t>
            </a:r>
          </a:p>
          <a:p>
            <a:pPr marL="774700" indent="-457200">
              <a:buFont typeface="+mj-lt"/>
              <a:buAutoNum type="arabicPeriod"/>
              <a:defRPr/>
            </a:pPr>
            <a:r>
              <a:rPr lang="en-GB" altLang="en-US" sz="2000"/>
              <a:t>bargaining, </a:t>
            </a:r>
          </a:p>
          <a:p>
            <a:pPr marL="774700" indent="-457200">
              <a:buFont typeface="+mj-lt"/>
              <a:buAutoNum type="arabicPeriod"/>
              <a:defRPr/>
            </a:pPr>
            <a:r>
              <a:rPr lang="en-GB" altLang="en-US" sz="2000"/>
              <a:t>depression, </a:t>
            </a:r>
          </a:p>
          <a:p>
            <a:pPr marL="774700" indent="-457200">
              <a:buFont typeface="+mj-lt"/>
              <a:buAutoNum type="arabicPeriod"/>
              <a:defRPr/>
            </a:pPr>
            <a:r>
              <a:rPr lang="en-GB" altLang="en-US" sz="2000"/>
              <a:t>acceptance (Kubler-Ross 1969)</a:t>
            </a:r>
          </a:p>
          <a:p>
            <a:pPr>
              <a:defRPr/>
            </a:pPr>
            <a:endParaRPr lang="en-GB" altLang="en-US"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336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6338" name="Rectangle 56337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2" name="Title 2">
            <a:extLst>
              <a:ext uri="{FF2B5EF4-FFF2-40B4-BE49-F238E27FC236}">
                <a16:creationId xmlns:a16="http://schemas.microsoft.com/office/drawing/2014/main" id="{6E51B5CD-3F48-8949-A0D5-C39AB423B3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en-US" altLang="en-US" sz="4000" dirty="0"/>
              <a:t>The association of </a:t>
            </a:r>
            <a:r>
              <a:rPr lang="en-US" altLang="en-US" sz="4000" dirty="0" err="1"/>
              <a:t>organisational</a:t>
            </a:r>
            <a:r>
              <a:rPr lang="en-US" altLang="en-US" sz="4000" dirty="0"/>
              <a:t> change with grieving and loss</a:t>
            </a:r>
            <a:br>
              <a:rPr lang="en-US" altLang="en-US" sz="4000" dirty="0"/>
            </a:br>
            <a:endParaRPr lang="en-US" altLang="en-US" sz="4000" dirty="0"/>
          </a:p>
        </p:txBody>
      </p:sp>
      <p:pic>
        <p:nvPicPr>
          <p:cNvPr id="5" name="Picture Placeholder 4" descr="A diagram of a change curve&#10;&#10;Description automatically generated">
            <a:extLst>
              <a:ext uri="{FF2B5EF4-FFF2-40B4-BE49-F238E27FC236}">
                <a16:creationId xmlns:a16="http://schemas.microsoft.com/office/drawing/2014/main" id="{900AC07B-3001-402D-AA49-939CC7E1EFC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19167"/>
          <a:stretch>
            <a:fillRect/>
          </a:stretch>
        </p:blipFill>
        <p:spPr>
          <a:xfrm>
            <a:off x="1703512" y="1239648"/>
            <a:ext cx="9361040" cy="5265586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37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8379" name="Rectangle 5837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93C6F21F-C4D2-7A95-557C-42DD07983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pPr>
              <a:defRPr/>
            </a:pPr>
            <a:br>
              <a:rPr lang="en-GB" altLang="en-US" sz="2200"/>
            </a:br>
            <a:r>
              <a:rPr lang="en-GB" altLang="en-US" sz="2200"/>
              <a:t>Managing conflict in change contexts (based on Clegg et al, 2016 cited in Hughes, 2019, p.191)</a:t>
            </a:r>
            <a:br>
              <a:rPr lang="en-GB" altLang="en-US" sz="2200"/>
            </a:br>
            <a:endParaRPr lang="en-GB" altLang="en-US" sz="220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2B2F5AB2-6AB6-B871-199C-3C1EC590B1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 lnSpcReduction="10000"/>
          </a:bodyPr>
          <a:lstStyle/>
          <a:p>
            <a:r>
              <a:rPr lang="en-GB" altLang="en-US" sz="1800" dirty="0"/>
              <a:t>Establish your goals, what you want to achieve?</a:t>
            </a:r>
          </a:p>
          <a:p>
            <a:r>
              <a:rPr lang="en-GB" altLang="en-US" sz="1800" dirty="0"/>
              <a:t>Inside and outside the org., which important/influential stakeholders can help you achieve the goals?</a:t>
            </a:r>
          </a:p>
          <a:p>
            <a:r>
              <a:rPr lang="en-GB" altLang="en-US" sz="1800" dirty="0"/>
              <a:t>What are their views and what do they think of the proposed change?</a:t>
            </a:r>
          </a:p>
          <a:p>
            <a:r>
              <a:rPr lang="en-GB" altLang="en-US" sz="1800" dirty="0"/>
              <a:t>Who can they in turn influence?</a:t>
            </a:r>
          </a:p>
          <a:p>
            <a:r>
              <a:rPr lang="en-GB" altLang="en-US" sz="1800" dirty="0"/>
              <a:t>Who can you influence?</a:t>
            </a:r>
          </a:p>
          <a:p>
            <a:r>
              <a:rPr lang="en-GB" altLang="en-US" sz="1800" dirty="0"/>
              <a:t>Which strategies of power will be effective?</a:t>
            </a:r>
          </a:p>
          <a:p>
            <a:r>
              <a:rPr lang="en-GB" altLang="en-US" sz="1800" dirty="0"/>
              <a:t>Based on steps 1 to 6, choose an ethical approach.</a:t>
            </a:r>
            <a:endParaRPr lang="en-GB" altLang="en-US" sz="1600" dirty="0"/>
          </a:p>
        </p:txBody>
      </p:sp>
      <p:pic>
        <p:nvPicPr>
          <p:cNvPr id="58373" name="Picture 58372" descr="Two reindeer with their antlers locked">
            <a:extLst>
              <a:ext uri="{FF2B5EF4-FFF2-40B4-BE49-F238E27FC236}">
                <a16:creationId xmlns:a16="http://schemas.microsoft.com/office/drawing/2014/main" id="{293905CE-B492-7C24-82B0-45118CAB2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r="20649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425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60427" name="Rectangle 6042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D86DD98C-2CDB-F47D-0FA4-D24807284B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3700"/>
              <a:t>Gaining commitment to change (Watson and Reissner, 2014, p.323)</a:t>
            </a:r>
            <a:endParaRPr lang="en-US" altLang="en-US" sz="3700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D51863C7-855B-05D1-BB1C-BC34A34AF0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GB" altLang="en-US" sz="2000" dirty="0"/>
              <a:t>Analysis</a:t>
            </a:r>
          </a:p>
          <a:p>
            <a:pPr eaLnBrk="1" hangingPunct="1">
              <a:defRPr/>
            </a:pPr>
            <a:r>
              <a:rPr lang="en-GB" altLang="en-US" sz="2000" dirty="0"/>
              <a:t>Planning</a:t>
            </a:r>
          </a:p>
          <a:p>
            <a:pPr eaLnBrk="1" hangingPunct="1">
              <a:defRPr/>
            </a:pPr>
            <a:r>
              <a:rPr lang="en-GB" altLang="en-US" sz="2000" dirty="0"/>
              <a:t>Communication</a:t>
            </a:r>
          </a:p>
          <a:p>
            <a:pPr eaLnBrk="1" hangingPunct="1">
              <a:defRPr/>
            </a:pPr>
            <a:r>
              <a:rPr lang="en-GB" altLang="en-US" sz="2000" dirty="0"/>
              <a:t>Implementation</a:t>
            </a:r>
          </a:p>
          <a:p>
            <a:pPr eaLnBrk="1" hangingPunct="1">
              <a:defRPr/>
            </a:pPr>
            <a:r>
              <a:rPr lang="en-GB" altLang="en-US" sz="2000" dirty="0"/>
              <a:t>Institutionalising change</a:t>
            </a:r>
          </a:p>
          <a:p>
            <a:pPr marL="0" indent="0" eaLnBrk="1" hangingPunct="1">
              <a:buNone/>
              <a:defRPr/>
            </a:pPr>
            <a:endParaRPr lang="en-GB" altLang="en-US" sz="2000" dirty="0"/>
          </a:p>
        </p:txBody>
      </p:sp>
      <p:pic>
        <p:nvPicPr>
          <p:cNvPr id="60421" name="Picture 60420" descr="Magnifying glass showing decling performance">
            <a:extLst>
              <a:ext uri="{FF2B5EF4-FFF2-40B4-BE49-F238E27FC236}">
                <a16:creationId xmlns:a16="http://schemas.microsoft.com/office/drawing/2014/main" id="{388DF3E1-A049-9A1A-24CE-0E4728C73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8" r="35581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D14D9C4D-FFA0-52A7-E75C-E9AA566CF6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6693" y="741391"/>
            <a:ext cx="4355265" cy="1616203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GB" altLang="en-US" sz="3200"/>
              <a:t>People’s Skills for change (Watson and Reissner, 2014, p.328-330)</a:t>
            </a:r>
            <a:endParaRPr lang="en-US" altLang="en-US" sz="3200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06BB858B-12C7-DB21-3769-B90A27A455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76692" y="2533476"/>
            <a:ext cx="4355265" cy="3447832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en-GB" altLang="en-US" sz="2000" dirty="0"/>
              <a:t>Stakeholder mapping and exploration of power</a:t>
            </a:r>
          </a:p>
          <a:p>
            <a:pPr eaLnBrk="1" hangingPunct="1">
              <a:defRPr/>
            </a:pPr>
            <a:r>
              <a:rPr lang="en-GB" altLang="en-US" sz="2000" dirty="0"/>
              <a:t>Sensemaking</a:t>
            </a:r>
          </a:p>
          <a:p>
            <a:pPr eaLnBrk="1" hangingPunct="1">
              <a:defRPr/>
            </a:pPr>
            <a:r>
              <a:rPr lang="en-GB" altLang="en-US" sz="2000" dirty="0"/>
              <a:t>Understanding oneself</a:t>
            </a:r>
          </a:p>
          <a:p>
            <a:pPr marL="0" indent="0" eaLnBrk="1" hangingPunct="1">
              <a:buNone/>
              <a:defRPr/>
            </a:pPr>
            <a:endParaRPr lang="en-GB" altLang="en-US" sz="2000"/>
          </a:p>
        </p:txBody>
      </p:sp>
      <p:pic>
        <p:nvPicPr>
          <p:cNvPr id="62468" name="Picture 62467" descr="Rolled blueprint designs">
            <a:extLst>
              <a:ext uri="{FF2B5EF4-FFF2-40B4-BE49-F238E27FC236}">
                <a16:creationId xmlns:a16="http://schemas.microsoft.com/office/drawing/2014/main" id="{FA5D8C11-9609-63A5-FDD4-7212371D1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4" r="21454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62472" name="Rectangle 62471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74" name="Rectangle 62473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76" name="Rectangle 62475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2478" name="Rectangle 62477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1800" name="Rectangle 16179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358D49CA-4734-1D1E-A9D3-4B985A4D9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5400">
                <a:latin typeface="+mj-lt"/>
                <a:ea typeface="+mj-ea"/>
                <a:cs typeface="+mj-cs"/>
              </a:rPr>
              <a:t>The nature of change?</a:t>
            </a:r>
          </a:p>
        </p:txBody>
      </p:sp>
      <p:sp>
        <p:nvSpPr>
          <p:cNvPr id="16180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0029735F-2DA2-289A-9595-35FCDF63F1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000"/>
              <a:t>   “You cannot step twice into the same river for other waters are continually flowing on... everything flows and nothing abides; everything gives way and nothing stays fixed...cool things become warm, the warm grows cool; the moist dries, the parched becomes moist ... It is in changing that things find repose...” [Heraclitus, approx 500 BC] </a:t>
            </a:r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16928873-3979-E0CD-110E-168EE1422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r="2548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AFF5E8C-9719-5FAF-3608-D5B8DE0EB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6693" y="741391"/>
            <a:ext cx="4355265" cy="1616203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GB" altLang="en-US" sz="3200"/>
              <a:t>Issues with mergers/acquistions (Kay and Skelton, 2000) </a:t>
            </a:r>
            <a:endParaRPr lang="en-US" altLang="en-US" sz="320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D418C9A-3441-59D5-798C-11D9D0F6DF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76692" y="2533476"/>
            <a:ext cx="4355265" cy="3447832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  <a:defRPr/>
            </a:pPr>
            <a:endParaRPr lang="en-GB" altLang="en-US" sz="2000"/>
          </a:p>
          <a:p>
            <a:pPr eaLnBrk="1" hangingPunct="1">
              <a:spcBef>
                <a:spcPct val="30000"/>
              </a:spcBef>
              <a:defRPr/>
            </a:pPr>
            <a:r>
              <a:rPr lang="en-GB" altLang="en-US" sz="2000"/>
              <a:t>Retention of key talent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n-GB" altLang="en-US" sz="2000"/>
              <a:t>Effective communication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n-GB" altLang="en-US" sz="2000"/>
              <a:t>Executive retention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n-GB" altLang="en-US" sz="2000"/>
              <a:t>Cultural integration</a:t>
            </a:r>
          </a:p>
          <a:p>
            <a:pPr eaLnBrk="1" hangingPunct="1">
              <a:defRPr/>
            </a:pPr>
            <a:endParaRPr lang="en-GB" altLang="en-US" sz="2000"/>
          </a:p>
          <a:p>
            <a:pPr eaLnBrk="1" hangingPunct="1">
              <a:defRPr/>
            </a:pPr>
            <a:endParaRPr lang="en-GB" altLang="en-US" sz="2000"/>
          </a:p>
          <a:p>
            <a:pPr eaLnBrk="1" hangingPunct="1">
              <a:defRPr/>
            </a:pPr>
            <a:endParaRPr lang="en-GB" altLang="en-US" sz="2000"/>
          </a:p>
        </p:txBody>
      </p:sp>
      <p:pic>
        <p:nvPicPr>
          <p:cNvPr id="64516" name="Picture 64515" descr="Colorful strings being woven togehter">
            <a:extLst>
              <a:ext uri="{FF2B5EF4-FFF2-40B4-BE49-F238E27FC236}">
                <a16:creationId xmlns:a16="http://schemas.microsoft.com/office/drawing/2014/main" id="{A364B606-DA2C-141C-69FB-4D3577C64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r="20378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64520" name="Rectangle 64519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22" name="Rectangle 64521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24" name="Rectangle 64523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4526" name="Rectangle 64525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AD5161C-3D65-793A-1E9A-48ABE3BEF7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69977" y="228600"/>
            <a:ext cx="5444382" cy="642544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GB" altLang="en-US" sz="3200" dirty="0"/>
              <a:t>Selected reading</a:t>
            </a:r>
            <a:endParaRPr lang="en-US" altLang="en-US" sz="3200" dirty="0"/>
          </a:p>
        </p:txBody>
      </p:sp>
      <p:pic>
        <p:nvPicPr>
          <p:cNvPr id="66566" name="Picture 66565" descr="Close up of book pages">
            <a:extLst>
              <a:ext uri="{FF2B5EF4-FFF2-40B4-BE49-F238E27FC236}">
                <a16:creationId xmlns:a16="http://schemas.microsoft.com/office/drawing/2014/main" id="{599192E8-AAEC-C182-5249-FABD0A8E7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23" r="11543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66570" name="Straight Connector 6656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3" name="Rectangle 3">
            <a:extLst>
              <a:ext uri="{FF2B5EF4-FFF2-40B4-BE49-F238E27FC236}">
                <a16:creationId xmlns:a16="http://schemas.microsoft.com/office/drawing/2014/main" id="{8A9DCC19-67BD-52F1-883E-CB61379F65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68556" y="1124746"/>
            <a:ext cx="6132099" cy="5017638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en-US" sz="1600" dirty="0">
                <a:cs typeface="Times New Roman" panose="02020603050405020304" pitchFamily="18" charset="0"/>
              </a:rPr>
              <a:t>Burnes, B. (2004) Kurt Lewin and the Planned Approach to Change. A Reappraisal. Journal of Management Studies. Vol 41, 6 pp. 977-1002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en-US" sz="1600" dirty="0" err="1">
                <a:cs typeface="Times New Roman" panose="02020603050405020304" pitchFamily="18" charset="0"/>
              </a:rPr>
              <a:t>Eisenstat</a:t>
            </a:r>
            <a:r>
              <a:rPr lang="en-GB" altLang="en-US" sz="1600" dirty="0">
                <a:cs typeface="Times New Roman" panose="02020603050405020304" pitchFamily="18" charset="0"/>
              </a:rPr>
              <a:t>, R., Spector, B. &amp; Beer, M. (1990) Why Change Programmes don’t Produce Change. Harvard Business Review Nov/Dec 1990 </a:t>
            </a:r>
            <a:r>
              <a:rPr lang="en-GB" altLang="en-US" sz="1600" dirty="0">
                <a:cs typeface="Times New Roman" panose="02020603050405020304" pitchFamily="18" charset="0"/>
                <a:hlinkClick r:id="rId4"/>
              </a:rPr>
              <a:t>https://hbr.org/1990/11/why-change-programs-dont-produce-change</a:t>
            </a:r>
            <a:endParaRPr lang="en-GB" altLang="en-US" sz="1600" dirty="0"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en-US" sz="1600" dirty="0">
                <a:cs typeface="Times New Roman" panose="02020603050405020304" pitchFamily="18" charset="0"/>
              </a:rPr>
              <a:t>Hughes, M. (2010) Managing Change: a Critical Perspective. CIPD: London</a:t>
            </a:r>
            <a:endParaRPr lang="en-GB" altLang="en-US" sz="1600" dirty="0"/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en-US" sz="1600" dirty="0">
                <a:cs typeface="Times New Roman" panose="02020603050405020304" pitchFamily="18" charset="0"/>
              </a:rPr>
              <a:t>Kotter, J. (1996) </a:t>
            </a:r>
            <a:r>
              <a:rPr lang="en-GB" altLang="en-US" sz="1600" i="1" dirty="0">
                <a:cs typeface="Times New Roman" panose="02020603050405020304" pitchFamily="18" charset="0"/>
              </a:rPr>
              <a:t>Leading Change</a:t>
            </a:r>
            <a:r>
              <a:rPr lang="en-GB" altLang="en-US" sz="1600" dirty="0">
                <a:cs typeface="Times New Roman" panose="02020603050405020304" pitchFamily="18" charset="0"/>
              </a:rPr>
              <a:t>. Harvard: Harvard University Press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en-US" sz="1600" dirty="0">
                <a:cs typeface="Times New Roman" panose="02020603050405020304" pitchFamily="18" charset="0"/>
              </a:rPr>
              <a:t>Kotter, J. and Rathgeber, H. (2006) Our Iceberg is Melting. Macmillan: London</a:t>
            </a:r>
            <a:endParaRPr lang="en-GB" altLang="en-US" sz="1600" dirty="0"/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en-US" sz="1600" dirty="0">
                <a:cs typeface="Times New Roman" panose="02020603050405020304" pitchFamily="18" charset="0"/>
              </a:rPr>
              <a:t>Lewin, K.  (1951) </a:t>
            </a:r>
            <a:r>
              <a:rPr lang="en-GB" altLang="en-US" sz="1600" i="1" dirty="0">
                <a:cs typeface="Times New Roman" panose="02020603050405020304" pitchFamily="18" charset="0"/>
              </a:rPr>
              <a:t>Field Theory in Social Science</a:t>
            </a:r>
            <a:r>
              <a:rPr lang="en-GB" altLang="en-US" sz="1600" dirty="0">
                <a:cs typeface="Times New Roman" panose="02020603050405020304" pitchFamily="18" charset="0"/>
              </a:rPr>
              <a:t>, New York: Harper &amp; Row.</a:t>
            </a:r>
            <a:endParaRPr lang="en-GB" altLang="en-US" sz="1600" dirty="0"/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en-US" sz="1600" dirty="0">
                <a:cs typeface="Times New Roman" panose="02020603050405020304" pitchFamily="18" charset="0"/>
              </a:rPr>
              <a:t>Perkins, S. and </a:t>
            </a:r>
            <a:r>
              <a:rPr lang="en-GB" altLang="en-US" sz="1600" dirty="0" err="1">
                <a:cs typeface="Times New Roman" panose="02020603050405020304" pitchFamily="18" charset="0"/>
              </a:rPr>
              <a:t>Arvinen-Muondo</a:t>
            </a:r>
            <a:r>
              <a:rPr lang="en-GB" altLang="en-US" sz="1600" dirty="0">
                <a:cs typeface="Times New Roman" panose="02020603050405020304" pitchFamily="18" charset="0"/>
              </a:rPr>
              <a:t>, R. (2013) (eds.) Organizational Behaviour. People, Process Work and Human Resource Management. London: Kogan Page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600" dirty="0"/>
              <a:t>Senior, B., </a:t>
            </a:r>
            <a:r>
              <a:rPr lang="en-US" altLang="en-US" sz="1600" dirty="0" err="1"/>
              <a:t>Swailes</a:t>
            </a:r>
            <a:r>
              <a:rPr lang="en-US" altLang="en-US" sz="1600" dirty="0"/>
              <a:t>, S., &amp; </a:t>
            </a:r>
            <a:r>
              <a:rPr lang="en-US" altLang="en-US" sz="1600" dirty="0" err="1"/>
              <a:t>Carnall</a:t>
            </a:r>
            <a:r>
              <a:rPr lang="en-US" altLang="en-US" sz="1600" dirty="0"/>
              <a:t>, C. (1920). </a:t>
            </a:r>
            <a:r>
              <a:rPr lang="en-US" altLang="en-US" sz="1600" i="1" dirty="0"/>
              <a:t>Organizational Change, 6th Edition</a:t>
            </a:r>
            <a:r>
              <a:rPr lang="en-US" altLang="en-US" sz="1600" dirty="0"/>
              <a:t>. Harlow, United Kingdom, Pearson Education Canada. http://public.eblib.com/choice/PublicFullRecord.aspx?p=6131420.</a:t>
            </a:r>
            <a:endParaRPr lang="en-GB" altLang="en-US" sz="1600" dirty="0"/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en-US" sz="1600" dirty="0">
                <a:cs typeface="Times New Roman" panose="02020603050405020304" pitchFamily="18" charset="0"/>
              </a:rPr>
              <a:t>Watson, G. and </a:t>
            </a:r>
            <a:r>
              <a:rPr lang="en-GB" altLang="en-US" sz="1600" dirty="0" err="1">
                <a:cs typeface="Times New Roman" panose="02020603050405020304" pitchFamily="18" charset="0"/>
              </a:rPr>
              <a:t>Reissner</a:t>
            </a:r>
            <a:r>
              <a:rPr lang="en-GB" altLang="en-US" sz="1600" dirty="0">
                <a:cs typeface="Times New Roman" panose="02020603050405020304" pitchFamily="18" charset="0"/>
              </a:rPr>
              <a:t>, S. (2016) Developing Skills for Business Leadership. London: CIPD, Ch. 12 </a:t>
            </a:r>
          </a:p>
        </p:txBody>
      </p:sp>
      <p:sp>
        <p:nvSpPr>
          <p:cNvPr id="66564" name="Rectangle 1">
            <a:extLst>
              <a:ext uri="{FF2B5EF4-FFF2-40B4-BE49-F238E27FC236}">
                <a16:creationId xmlns:a16="http://schemas.microsoft.com/office/drawing/2014/main" id="{5B52535A-2581-A866-CEFF-66541F20C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44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F665FC1-F7C2-E495-674B-534816D34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3776" y="1"/>
            <a:ext cx="7947025" cy="1006475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C4AF57A-6DD0-E09F-F871-632D799F6C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63775" y="1483557"/>
          <a:ext cx="7946702" cy="4978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E63DC028-6304-A529-82F1-20EE548F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5C629F-247A-4D73-8CA8-451083E7D454}" type="slidenum">
              <a:rPr lang="en-US" altLang="en-US" sz="1200">
                <a:solidFill>
                  <a:srgbClr val="3D90A7"/>
                </a:solidFill>
                <a:latin typeface="Arial Black" panose="020B0A040201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3D90A7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0BE936-5FD6-4B54-9A9E-D2B31D445C2A}"/>
              </a:ext>
            </a:extLst>
          </p:cNvPr>
          <p:cNvSpPr txBox="1"/>
          <p:nvPr/>
        </p:nvSpPr>
        <p:spPr>
          <a:xfrm>
            <a:off x="5159896" y="503238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Models of change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B7AA58-2C44-48E4-9057-59BEEFBB7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C9B7AA58-2C44-48E4-9057-59BEEFBB7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B90F54-28BE-4173-8E8E-F3021B04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82B90F54-28BE-4173-8E8E-F3021B04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1A0902-0725-430B-94F0-E8ED71B84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741A0902-0725-430B-94F0-E8ED71B842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8B6C7-4B06-426E-A041-2A1A1E58E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BE78B6C7-4B06-426E-A041-2A1A1E58EE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83" name="Picture 7172" descr="Arrows pointing towards light">
            <a:extLst>
              <a:ext uri="{FF2B5EF4-FFF2-40B4-BE49-F238E27FC236}">
                <a16:creationId xmlns:a16="http://schemas.microsoft.com/office/drawing/2014/main" id="{1CB5C490-1C12-B0A0-2C44-AB6B92E15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" r="40231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7184" name="Rectangle 7178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81" name="Rectangle 7180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910E164-E1C3-ACC7-58DD-A5BD56095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GB" altLang="en-US" sz="4000"/>
              <a:t> Contrasting models of change...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C09F842-64F1-67C7-C532-A2101EFEA3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801" y="2420888"/>
            <a:ext cx="4659756" cy="4108599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GB" altLang="en-US" sz="1800" u="sng" dirty="0"/>
              <a:t>Planned change (stability model)</a:t>
            </a:r>
            <a:r>
              <a:rPr lang="en-GB" altLang="en-US" sz="1800" dirty="0"/>
              <a:t>: initiatives intended to improve organisational efficiency and operation,  top down model, assumes underlying stable state, manager’s role to implement change in a way that will minimise resistance; assumes there is one best answer to the problem....</a:t>
            </a:r>
          </a:p>
          <a:p>
            <a:pPr>
              <a:defRPr/>
            </a:pPr>
            <a:r>
              <a:rPr lang="en-GB" altLang="en-US" sz="1800" u="sng" dirty="0"/>
              <a:t>Emergent change (processual model)</a:t>
            </a:r>
            <a:r>
              <a:rPr lang="en-GB" altLang="en-US" sz="1800" dirty="0"/>
              <a:t>: change is a continuous process of adaptation, includes informal change processes outside formal hierarchies and boundaries; manager’s role is to foster organisational climate that encourages risk taking and innovation...</a:t>
            </a:r>
            <a:endParaRPr lang="en-GB" alt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71" name="Rectangle 1537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887D8244-F384-5973-5BEB-C8D54672D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4000" dirty="0"/>
              <a:t>Critiques of Planned Change</a:t>
            </a:r>
            <a:endParaRPr lang="en-US" altLang="en-US" sz="4000" dirty="0"/>
          </a:p>
        </p:txBody>
      </p:sp>
      <p:pic>
        <p:nvPicPr>
          <p:cNvPr id="15365" name="Picture 15364" descr="Push pins laying down with one standing up">
            <a:extLst>
              <a:ext uri="{FF2B5EF4-FFF2-40B4-BE49-F238E27FC236}">
                <a16:creationId xmlns:a16="http://schemas.microsoft.com/office/drawing/2014/main" id="{860FE627-B6B3-A711-B86D-00EBF3361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86" r="26681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D428FBFD-FE09-45B1-DF37-8BEC599A6C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1800" dirty="0"/>
              <a:t>Assumption of stability (is ‘freezing’ viable?)</a:t>
            </a:r>
          </a:p>
          <a:p>
            <a:pPr eaLnBrk="1" hangingPunct="1"/>
            <a:r>
              <a:rPr lang="en-GB" altLang="en-US" sz="1800" dirty="0"/>
              <a:t>Assumption of predictability of the change process itself (will events derail it, what might derail it)</a:t>
            </a:r>
          </a:p>
          <a:p>
            <a:pPr eaLnBrk="1" hangingPunct="1"/>
            <a:r>
              <a:rPr lang="en-GB" altLang="en-US" sz="1800" dirty="0"/>
              <a:t>Arguably it ignores politics and conflict</a:t>
            </a:r>
          </a:p>
          <a:p>
            <a:pPr eaLnBrk="1" hangingPunct="1"/>
            <a:endParaRPr lang="en-GB" altLang="en-US" sz="1800" dirty="0"/>
          </a:p>
          <a:p>
            <a:pPr eaLnBrk="1" hangingPunct="1"/>
            <a:r>
              <a:rPr lang="en-GB" altLang="en-US" sz="1800" dirty="0"/>
              <a:t>&gt; Logical incrementalism’ (Quinn, 1980)</a:t>
            </a:r>
          </a:p>
          <a:p>
            <a:pPr eaLnBrk="1" hangingPunct="1"/>
            <a:r>
              <a:rPr lang="en-GB" altLang="en-US" sz="1800" dirty="0"/>
              <a:t>&gt; building supportive coalitions (Kotter, 1996)</a:t>
            </a:r>
          </a:p>
          <a:p>
            <a:pPr eaLnBrk="1" hangingPunct="1"/>
            <a:endParaRPr lang="en-GB" altLang="en-US" sz="1700" dirty="0"/>
          </a:p>
          <a:p>
            <a:pPr eaLnBrk="1" hangingPunct="1"/>
            <a:endParaRPr lang="en-GB" alt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6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418" name="Rectangle 17417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DFCF4CEB-AD91-9D47-2CD4-B685400724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03409" y="149422"/>
            <a:ext cx="4863921" cy="1708244"/>
          </a:xfrm>
        </p:spPr>
        <p:txBody>
          <a:bodyPr vert="horz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 dirty="0"/>
              <a:t>Defining organisational change</a:t>
            </a:r>
          </a:p>
        </p:txBody>
      </p:sp>
      <p:pic>
        <p:nvPicPr>
          <p:cNvPr id="17412" name="Picture 17411" descr="A close up of colorful chameleon">
            <a:extLst>
              <a:ext uri="{FF2B5EF4-FFF2-40B4-BE49-F238E27FC236}">
                <a16:creationId xmlns:a16="http://schemas.microsoft.com/office/drawing/2014/main" id="{F1F6231F-7C95-A77E-2CE2-F262A3980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5123" name="Rectangle 1027">
            <a:extLst>
              <a:ext uri="{FF2B5EF4-FFF2-40B4-BE49-F238E27FC236}">
                <a16:creationId xmlns:a16="http://schemas.microsoft.com/office/drawing/2014/main" id="{1051F5C6-994F-03A0-6033-3EB0876004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vert="horz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  <a:defRPr/>
            </a:pPr>
            <a:r>
              <a:rPr lang="en-GB" sz="2000" dirty="0"/>
              <a:t>‘</a:t>
            </a:r>
            <a:r>
              <a:rPr lang="en-GB" altLang="en-US" sz="2000" dirty="0"/>
              <a:t>The process by which an organisation moves from its present condition to a desired state; in particular improving its use of resources in its struggle to continue to create value and survive’ (</a:t>
            </a:r>
            <a:r>
              <a:rPr lang="en-GB" altLang="en-US" sz="2000" dirty="0" err="1"/>
              <a:t>Luhman</a:t>
            </a:r>
            <a:r>
              <a:rPr lang="en-GB" altLang="en-US" sz="2000" dirty="0"/>
              <a:t> and Cunliffe, 2013: 111)</a:t>
            </a:r>
          </a:p>
          <a:p>
            <a:pPr marL="0" indent="0">
              <a:buNone/>
              <a:defRPr/>
            </a:pPr>
            <a:endParaRPr lang="en-GB" altLang="en-US" sz="2000" dirty="0"/>
          </a:p>
          <a:p>
            <a:pPr marL="0" indent="0">
              <a:buNone/>
              <a:defRPr/>
            </a:pPr>
            <a:r>
              <a:rPr lang="en-GB" altLang="en-US" sz="2000" u="sng" dirty="0"/>
              <a:t>Change management</a:t>
            </a:r>
            <a:r>
              <a:rPr lang="en-GB" altLang="en-US" sz="2000" dirty="0"/>
              <a:t>: ‘Attending to organisational change processes at organisational, group and individual levels’ (Hughes, 2010:4)</a:t>
            </a:r>
            <a:endParaRPr lang="en-GB" sz="2000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84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45" name="Picture 163844" descr="Hands holding dry leaves">
            <a:extLst>
              <a:ext uri="{FF2B5EF4-FFF2-40B4-BE49-F238E27FC236}">
                <a16:creationId xmlns:a16="http://schemas.microsoft.com/office/drawing/2014/main" id="{26E6081B-F7D0-9074-A4F4-8F97B68AB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r="23707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63851" name="Rectangle 16385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0A1AE73B-07E5-527C-B1B9-B1B2B75661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GB" altLang="en-US" sz="4000" b="1" dirty="0">
                <a:cs typeface="Arial" panose="020B0604020202020204" pitchFamily="34" charset="0"/>
              </a:rPr>
              <a:t> </a:t>
            </a:r>
            <a:r>
              <a:rPr lang="en-GB" altLang="en-US" sz="4000" dirty="0">
                <a:cs typeface="Arial" panose="020B0604020202020204" pitchFamily="34" charset="0"/>
              </a:rPr>
              <a:t>The importance of change management</a:t>
            </a: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4E9A17F5-E4DA-90B0-40E0-CFA102908B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en-GB" altLang="en-US" sz="1800" dirty="0">
                <a:cs typeface="Arial" panose="020B0604020202020204" pitchFamily="34" charset="0"/>
              </a:rPr>
              <a:t>“Every organisation has to prepare for the abandonment and reinvention of everything it does, not once but as an ongoing philosophy” [Peter Drucker - Harvard Business Review Sept 1990]</a:t>
            </a:r>
          </a:p>
          <a:p>
            <a:r>
              <a:rPr lang="en-GB" altLang="en-US" sz="1800" dirty="0">
                <a:cs typeface="Arial" panose="020B0604020202020204" pitchFamily="34" charset="0"/>
              </a:rPr>
              <a:t>“Nothing is more important in a manager’s armament than the capacity to successfully effect change”. [</a:t>
            </a:r>
            <a:r>
              <a:rPr lang="en-GB" altLang="en-US" sz="1800" dirty="0" err="1">
                <a:cs typeface="Arial" panose="020B0604020202020204" pitchFamily="34" charset="0"/>
              </a:rPr>
              <a:t>Rosabeth</a:t>
            </a:r>
            <a:r>
              <a:rPr lang="en-GB" altLang="en-US" sz="1800" dirty="0">
                <a:cs typeface="Arial" panose="020B0604020202020204" pitchFamily="34" charset="0"/>
              </a:rPr>
              <a:t> Moss-Kanter Harvard Business School]</a:t>
            </a:r>
          </a:p>
          <a:p>
            <a:r>
              <a:rPr lang="en-GB" altLang="en-US" sz="1800" dirty="0"/>
              <a:t>The ability to manage change is recognised as a core organisational competence.        </a:t>
            </a:r>
            <a:endParaRPr lang="en-GB" altLang="en-US" sz="18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F33454B-1284-0599-0630-890267F96C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392" y="350841"/>
            <a:ext cx="9331326" cy="1008063"/>
          </a:xfrm>
        </p:spPr>
        <p:txBody>
          <a:bodyPr/>
          <a:lstStyle/>
          <a:p>
            <a:r>
              <a:rPr lang="en-GB" altLang="en-US" sz="2800" b="1" dirty="0">
                <a:cs typeface="Arial" panose="020B0604020202020204" pitchFamily="34" charset="0"/>
              </a:rPr>
              <a:t>Triggers for Organisational change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DC8B21EA-6A4C-0FDA-0DC4-CAAD0FF7499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23392" y="1622426"/>
            <a:ext cx="4000500" cy="4495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GB" altLang="en-US" sz="2400" u="sng" dirty="0">
                <a:cs typeface="Arial" panose="020B0604020202020204" pitchFamily="34" charset="0"/>
              </a:rPr>
              <a:t>External</a:t>
            </a:r>
          </a:p>
          <a:p>
            <a:pPr>
              <a:lnSpc>
                <a:spcPct val="90000"/>
              </a:lnSpc>
            </a:pPr>
            <a:r>
              <a:rPr lang="en-GB" altLang="en-US" sz="2400" dirty="0">
                <a:cs typeface="Arial" panose="020B0604020202020204" pitchFamily="34" charset="0"/>
              </a:rPr>
              <a:t>Competition</a:t>
            </a:r>
          </a:p>
          <a:p>
            <a:pPr>
              <a:lnSpc>
                <a:spcPct val="90000"/>
              </a:lnSpc>
            </a:pPr>
            <a:r>
              <a:rPr lang="en-GB" altLang="en-US" sz="2400" dirty="0">
                <a:cs typeface="Arial" panose="020B0604020202020204" pitchFamily="34" charset="0"/>
              </a:rPr>
              <a:t>Technology</a:t>
            </a:r>
          </a:p>
          <a:p>
            <a:pPr>
              <a:lnSpc>
                <a:spcPct val="90000"/>
              </a:lnSpc>
            </a:pPr>
            <a:r>
              <a:rPr lang="en-GB" altLang="en-US" sz="2400" dirty="0">
                <a:cs typeface="Arial" panose="020B0604020202020204" pitchFamily="34" charset="0"/>
              </a:rPr>
              <a:t>New materials</a:t>
            </a:r>
          </a:p>
          <a:p>
            <a:pPr>
              <a:lnSpc>
                <a:spcPct val="90000"/>
              </a:lnSpc>
            </a:pPr>
            <a:r>
              <a:rPr lang="en-GB" altLang="en-US" sz="2400" dirty="0">
                <a:cs typeface="Arial" panose="020B0604020202020204" pitchFamily="34" charset="0"/>
              </a:rPr>
              <a:t>Changing tastes</a:t>
            </a:r>
          </a:p>
          <a:p>
            <a:pPr>
              <a:lnSpc>
                <a:spcPct val="90000"/>
              </a:lnSpc>
            </a:pPr>
            <a:r>
              <a:rPr lang="en-GB" altLang="en-US" sz="2400" dirty="0">
                <a:cs typeface="Arial" panose="020B0604020202020204" pitchFamily="34" charset="0"/>
              </a:rPr>
              <a:t>Legislation</a:t>
            </a:r>
          </a:p>
          <a:p>
            <a:pPr>
              <a:lnSpc>
                <a:spcPct val="90000"/>
              </a:lnSpc>
            </a:pPr>
            <a:r>
              <a:rPr lang="en-GB" altLang="en-US" sz="2400" dirty="0">
                <a:cs typeface="Arial" panose="020B0604020202020204" pitchFamily="34" charset="0"/>
              </a:rPr>
              <a:t>Economic trends</a:t>
            </a:r>
          </a:p>
          <a:p>
            <a:pPr>
              <a:lnSpc>
                <a:spcPct val="90000"/>
              </a:lnSpc>
            </a:pPr>
            <a:r>
              <a:rPr lang="en-GB" altLang="en-US" sz="2400" dirty="0">
                <a:cs typeface="Arial" panose="020B0604020202020204" pitchFamily="34" charset="0"/>
              </a:rPr>
              <a:t>Political shifts</a:t>
            </a:r>
          </a:p>
          <a:p>
            <a:pPr>
              <a:lnSpc>
                <a:spcPct val="90000"/>
              </a:lnSpc>
            </a:pPr>
            <a:r>
              <a:rPr lang="en-GB" altLang="en-US" sz="2400" dirty="0">
                <a:cs typeface="Arial" panose="020B0604020202020204" pitchFamily="34" charset="0"/>
              </a:rPr>
              <a:t>Social values</a:t>
            </a:r>
          </a:p>
        </p:txBody>
      </p:sp>
      <p:sp>
        <p:nvSpPr>
          <p:cNvPr id="168964" name="Rectangle 4">
            <a:extLst>
              <a:ext uri="{FF2B5EF4-FFF2-40B4-BE49-F238E27FC236}">
                <a16:creationId xmlns:a16="http://schemas.microsoft.com/office/drawing/2014/main" id="{800DA032-5D45-4405-2477-19DE16EC67F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791744" y="1622426"/>
            <a:ext cx="3959225" cy="4495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400" u="sng" dirty="0">
                <a:cs typeface="Arial" panose="020B0604020202020204" pitchFamily="34" charset="0"/>
              </a:rPr>
              <a:t>Internal</a:t>
            </a:r>
          </a:p>
          <a:p>
            <a:r>
              <a:rPr lang="en-GB" altLang="en-US" sz="2400" dirty="0">
                <a:cs typeface="Arial" panose="020B0604020202020204" pitchFamily="34" charset="0"/>
              </a:rPr>
              <a:t>Poor performance</a:t>
            </a:r>
          </a:p>
          <a:p>
            <a:r>
              <a:rPr lang="en-GB" altLang="en-US" sz="2400" dirty="0">
                <a:cs typeface="Arial" panose="020B0604020202020204" pitchFamily="34" charset="0"/>
              </a:rPr>
              <a:t>Inadequate skills</a:t>
            </a:r>
          </a:p>
          <a:p>
            <a:r>
              <a:rPr lang="en-GB" altLang="en-US" sz="2400" dirty="0">
                <a:cs typeface="Arial" panose="020B0604020202020204" pitchFamily="34" charset="0"/>
              </a:rPr>
              <a:t>New ideas</a:t>
            </a:r>
          </a:p>
          <a:p>
            <a:r>
              <a:rPr lang="en-GB" altLang="en-US" sz="2400" dirty="0">
                <a:cs typeface="Arial" panose="020B0604020202020204" pitchFamily="34" charset="0"/>
              </a:rPr>
              <a:t>Design innovations</a:t>
            </a:r>
          </a:p>
          <a:p>
            <a:r>
              <a:rPr lang="en-GB" altLang="en-US" sz="2400" dirty="0">
                <a:cs typeface="Arial" panose="020B0604020202020204" pitchFamily="34" charset="0"/>
              </a:rPr>
              <a:t>New management</a:t>
            </a:r>
          </a:p>
          <a:p>
            <a:r>
              <a:rPr lang="en-GB" altLang="en-US" sz="2400" dirty="0">
                <a:cs typeface="Arial" panose="020B0604020202020204" pitchFamily="34" charset="0"/>
              </a:rPr>
              <a:t>Relocation</a:t>
            </a:r>
          </a:p>
          <a:p>
            <a:r>
              <a:rPr lang="en-GB" altLang="en-US" sz="2400" dirty="0">
                <a:cs typeface="Arial" panose="020B0604020202020204" pitchFamily="34" charset="0"/>
              </a:rPr>
              <a:t>Restructuring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AD485CB4-FB49-59E6-C3C2-489558D0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118226"/>
            <a:ext cx="807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FFFFFF"/>
              </a:buClr>
              <a:buFont typeface="Monotype Sorts"/>
              <a:buNone/>
            </a:pPr>
            <a:r>
              <a:rPr lang="en-GB" altLang="en-US" sz="1800">
                <a:solidFill>
                  <a:srgbClr val="FFFFFF"/>
                </a:solidFill>
                <a:cs typeface="Arial" panose="020B0604020202020204" pitchFamily="34" charset="0"/>
              </a:rPr>
              <a:t>[Source: Organizational Behaviour; Huczynski &amp; Buchanan; 2004]</a:t>
            </a:r>
            <a:endParaRPr lang="en-GB" altLang="en-US" sz="1800">
              <a:cs typeface="Arial" panose="020B0604020202020204" pitchFamily="34" charset="0"/>
            </a:endParaRPr>
          </a:p>
        </p:txBody>
      </p:sp>
      <p:cxnSp>
        <p:nvCxnSpPr>
          <p:cNvPr id="21510" name="Straight Connector 2">
            <a:extLst>
              <a:ext uri="{FF2B5EF4-FFF2-40B4-BE49-F238E27FC236}">
                <a16:creationId xmlns:a16="http://schemas.microsoft.com/office/drawing/2014/main" id="{BAC4B496-CAC9-8438-1898-26FFB849BD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7688" y="1830390"/>
            <a:ext cx="12700" cy="3816350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Close-up of circuit board">
            <a:extLst>
              <a:ext uri="{FF2B5EF4-FFF2-40B4-BE49-F238E27FC236}">
                <a16:creationId xmlns:a16="http://schemas.microsoft.com/office/drawing/2014/main" id="{424CB39B-7DDF-40F6-98AE-A057AB70C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5" t="-2032" r="34644" b="2032"/>
          <a:stretch/>
        </p:blipFill>
        <p:spPr>
          <a:xfrm>
            <a:off x="7159247" y="-171400"/>
            <a:ext cx="5058244" cy="70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8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8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8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1629</Words>
  <Application>Microsoft Office PowerPoint</Application>
  <PresentationFormat>Widescreen</PresentationFormat>
  <Paragraphs>241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Monotype Sorts</vt:lpstr>
      <vt:lpstr>Default Design</vt:lpstr>
      <vt:lpstr>Breakthrough Leadership Skills MN7028</vt:lpstr>
      <vt:lpstr>Learning Outcomes</vt:lpstr>
      <vt:lpstr>PowerPoint Presentation</vt:lpstr>
      <vt:lpstr> </vt:lpstr>
      <vt:lpstr> Contrasting models of change...</vt:lpstr>
      <vt:lpstr>Critiques of Planned Change</vt:lpstr>
      <vt:lpstr>Defining organisational change</vt:lpstr>
      <vt:lpstr> The importance of change management</vt:lpstr>
      <vt:lpstr>Triggers for Organisational change</vt:lpstr>
      <vt:lpstr> Common contexts/objectives for Organisational change </vt:lpstr>
      <vt:lpstr>Models of Change</vt:lpstr>
      <vt:lpstr>Eisenstat, Beer, and Spector’s  Six Steps to Effective Change (1990)</vt:lpstr>
      <vt:lpstr> The contribution of Kurt Lewin</vt:lpstr>
      <vt:lpstr>Lewin’s model</vt:lpstr>
      <vt:lpstr>Beckhard and Harris: Change as a Planned Process</vt:lpstr>
      <vt:lpstr>Dunphy and Stace (1988): Contingency/Situational models for change</vt:lpstr>
      <vt:lpstr>Thurley’s approaches</vt:lpstr>
      <vt:lpstr>Bandura’s Behavioural Approach</vt:lpstr>
      <vt:lpstr>Kotter’s 8 step change model </vt:lpstr>
      <vt:lpstr>The role of HR in Change</vt:lpstr>
      <vt:lpstr>The 7 C’s of change (CIPD, 2005)</vt:lpstr>
      <vt:lpstr>The corresponding 7 relevant HR practices (Thornhill et al, 2000)</vt:lpstr>
      <vt:lpstr>Overcoming Resistance to Change</vt:lpstr>
      <vt:lpstr>Is resistance irrational?</vt:lpstr>
      <vt:lpstr>Change, loss and emotion</vt:lpstr>
      <vt:lpstr>The association of organisational change with grieving and loss </vt:lpstr>
      <vt:lpstr> Managing conflict in change contexts (based on Clegg et al, 2016 cited in Hughes, 2019, p.191) </vt:lpstr>
      <vt:lpstr>Gaining commitment to change (Watson and Reissner, 2014, p.323)</vt:lpstr>
      <vt:lpstr>People’s Skills for change (Watson and Reissner, 2014, p.328-330)</vt:lpstr>
      <vt:lpstr>Issues with mergers/acquistions (Kay and Skelton, 2000) </vt:lpstr>
      <vt:lpstr>Selected reading</vt:lpstr>
    </vt:vector>
  </TitlesOfParts>
  <Company>London Metropolitan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Organisational Decision-Making and The Management of Change</dc:title>
  <dc:creator>Shortland</dc:creator>
  <cp:lastModifiedBy>Natalie Langley</cp:lastModifiedBy>
  <cp:revision>120</cp:revision>
  <cp:lastPrinted>2020-11-30T12:16:34Z</cp:lastPrinted>
  <dcterms:created xsi:type="dcterms:W3CDTF">2005-02-27T16:05:45Z</dcterms:created>
  <dcterms:modified xsi:type="dcterms:W3CDTF">2023-09-27T10:39:26Z</dcterms:modified>
</cp:coreProperties>
</file>