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handoutMasters/handoutMaster1.xml" ContentType="application/vnd.openxmlformats-officedocument.presentationml.handoutMaster+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 id="2147483660" r:id="rId4"/>
    <p:sldMasterId id="2147483664" r:id="rId5"/>
  </p:sldMasterIdLst>
  <p:notesMasterIdLst>
    <p:notesMasterId r:id="rId8"/>
  </p:notesMasterIdLst>
  <p:handoutMasterIdLst>
    <p:handoutMasterId r:id="rId46"/>
  </p:handoutMasterIdLst>
  <p:sldIdLst>
    <p:sldId id="264" r:id="rId6"/>
    <p:sldId id="843" r:id="rId7"/>
    <p:sldId id="316" r:id="rId9"/>
    <p:sldId id="849" r:id="rId10"/>
    <p:sldId id="835" r:id="rId11"/>
    <p:sldId id="262" r:id="rId12"/>
    <p:sldId id="303" r:id="rId13"/>
    <p:sldId id="809" r:id="rId14"/>
    <p:sldId id="292" r:id="rId15"/>
    <p:sldId id="834" r:id="rId16"/>
    <p:sldId id="811" r:id="rId17"/>
    <p:sldId id="306" r:id="rId18"/>
    <p:sldId id="854" r:id="rId19"/>
    <p:sldId id="555" r:id="rId20"/>
    <p:sldId id="1109" r:id="rId21"/>
    <p:sldId id="818" r:id="rId22"/>
    <p:sldId id="872" r:id="rId23"/>
    <p:sldId id="315" r:id="rId24"/>
    <p:sldId id="1107" r:id="rId25"/>
    <p:sldId id="919" r:id="rId26"/>
    <p:sldId id="1105" r:id="rId27"/>
    <p:sldId id="921" r:id="rId28"/>
    <p:sldId id="804" r:id="rId29"/>
    <p:sldId id="922" r:id="rId30"/>
    <p:sldId id="1110" r:id="rId31"/>
    <p:sldId id="1111" r:id="rId32"/>
    <p:sldId id="287" r:id="rId33"/>
    <p:sldId id="806" r:id="rId34"/>
    <p:sldId id="831" r:id="rId35"/>
    <p:sldId id="832" r:id="rId36"/>
    <p:sldId id="830" r:id="rId37"/>
    <p:sldId id="1112" r:id="rId38"/>
    <p:sldId id="761" r:id="rId39"/>
    <p:sldId id="769" r:id="rId40"/>
    <p:sldId id="1113" r:id="rId41"/>
    <p:sldId id="743" r:id="rId42"/>
    <p:sldId id="744" r:id="rId43"/>
    <p:sldId id="462" r:id="rId44"/>
    <p:sldId id="273" r:id="rId45"/>
  </p:sldIdLst>
  <p:sldSz cx="18288000" cy="10288270"/>
  <p:notesSz cx="6858000" cy="9144000"/>
  <p:custDataLst>
    <p:tags r:id="rId50"/>
  </p:custDataLst>
  <p:defaultTextStyle>
    <a:defPPr>
      <a:defRPr lang="en-US"/>
    </a:defPPr>
    <a:lvl1pPr marL="0" algn="l" defTabSz="1626870" rtl="0" eaLnBrk="1" latinLnBrk="0" hangingPunct="1">
      <a:defRPr sz="3200" kern="1200">
        <a:solidFill>
          <a:schemeClr val="tx1"/>
        </a:solidFill>
        <a:latin typeface="+mn-lt"/>
        <a:ea typeface="+mn-ea"/>
        <a:cs typeface="+mn-cs"/>
      </a:defRPr>
    </a:lvl1pPr>
    <a:lvl2pPr marL="813435" algn="l" defTabSz="1626870" rtl="0" eaLnBrk="1" latinLnBrk="0" hangingPunct="1">
      <a:defRPr sz="3200" kern="1200">
        <a:solidFill>
          <a:schemeClr val="tx1"/>
        </a:solidFill>
        <a:latin typeface="+mn-lt"/>
        <a:ea typeface="+mn-ea"/>
        <a:cs typeface="+mn-cs"/>
      </a:defRPr>
    </a:lvl2pPr>
    <a:lvl3pPr marL="1626870" algn="l" defTabSz="1626870" rtl="0" eaLnBrk="1" latinLnBrk="0" hangingPunct="1">
      <a:defRPr sz="3200" kern="1200">
        <a:solidFill>
          <a:schemeClr val="tx1"/>
        </a:solidFill>
        <a:latin typeface="+mn-lt"/>
        <a:ea typeface="+mn-ea"/>
        <a:cs typeface="+mn-cs"/>
      </a:defRPr>
    </a:lvl3pPr>
    <a:lvl4pPr marL="2440305" algn="l" defTabSz="1626870" rtl="0" eaLnBrk="1" latinLnBrk="0" hangingPunct="1">
      <a:defRPr sz="3200" kern="1200">
        <a:solidFill>
          <a:schemeClr val="tx1"/>
        </a:solidFill>
        <a:latin typeface="+mn-lt"/>
        <a:ea typeface="+mn-ea"/>
        <a:cs typeface="+mn-cs"/>
      </a:defRPr>
    </a:lvl4pPr>
    <a:lvl5pPr marL="3253740" algn="l" defTabSz="1626870" rtl="0" eaLnBrk="1" latinLnBrk="0" hangingPunct="1">
      <a:defRPr sz="3200" kern="1200">
        <a:solidFill>
          <a:schemeClr val="tx1"/>
        </a:solidFill>
        <a:latin typeface="+mn-lt"/>
        <a:ea typeface="+mn-ea"/>
        <a:cs typeface="+mn-cs"/>
      </a:defRPr>
    </a:lvl5pPr>
    <a:lvl6pPr marL="4066540" algn="l" defTabSz="1626870" rtl="0" eaLnBrk="1" latinLnBrk="0" hangingPunct="1">
      <a:defRPr sz="3200" kern="1200">
        <a:solidFill>
          <a:schemeClr val="tx1"/>
        </a:solidFill>
        <a:latin typeface="+mn-lt"/>
        <a:ea typeface="+mn-ea"/>
        <a:cs typeface="+mn-cs"/>
      </a:defRPr>
    </a:lvl6pPr>
    <a:lvl7pPr marL="4879975" algn="l" defTabSz="1626870" rtl="0" eaLnBrk="1" latinLnBrk="0" hangingPunct="1">
      <a:defRPr sz="3200" kern="1200">
        <a:solidFill>
          <a:schemeClr val="tx1"/>
        </a:solidFill>
        <a:latin typeface="+mn-lt"/>
        <a:ea typeface="+mn-ea"/>
        <a:cs typeface="+mn-cs"/>
      </a:defRPr>
    </a:lvl7pPr>
    <a:lvl8pPr marL="5693410" algn="l" defTabSz="1626870" rtl="0" eaLnBrk="1" latinLnBrk="0" hangingPunct="1">
      <a:defRPr sz="3200" kern="1200">
        <a:solidFill>
          <a:schemeClr val="tx1"/>
        </a:solidFill>
        <a:latin typeface="+mn-lt"/>
        <a:ea typeface="+mn-ea"/>
        <a:cs typeface="+mn-cs"/>
      </a:defRPr>
    </a:lvl8pPr>
    <a:lvl9pPr marL="6506845" algn="l" defTabSz="1626870" rtl="0" eaLnBrk="1" latinLnBrk="0" hangingPunct="1">
      <a:defRPr sz="3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C2E9"/>
    <a:srgbClr val="CBC8C8"/>
    <a:srgbClr val="FFE2C3"/>
    <a:srgbClr val="FEF2BE"/>
    <a:srgbClr val="6ABEA5"/>
    <a:srgbClr val="C86480"/>
    <a:srgbClr val="858588"/>
    <a:srgbClr val="5E779C"/>
    <a:srgbClr val="BFE0D4"/>
    <a:srgbClr val="B6D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86420" autoAdjust="0"/>
  </p:normalViewPr>
  <p:slideViewPr>
    <p:cSldViewPr snapToGrid="0">
      <p:cViewPr varScale="1">
        <p:scale>
          <a:sx n="34" d="100"/>
          <a:sy n="34" d="100"/>
        </p:scale>
        <p:origin x="1024" y="6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352" y="2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0" Type="http://schemas.openxmlformats.org/officeDocument/2006/relationships/tags" Target="tags/tag1.xml"/><Relationship Id="rId5" Type="http://schemas.openxmlformats.org/officeDocument/2006/relationships/slideMaster" Target="slideMasters/slideMaster4.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B0250C3-F39F-4846-9BD3-75AD4F819DC8}" type="doc">
      <dgm:prSet loTypeId="urn:microsoft.com/office/officeart/2005/8/layout/bProcess4" loCatId="process" qsTypeId="urn:microsoft.com/office/officeart/2005/8/quickstyle/simple1" qsCatId="simple" csTypeId="urn:microsoft.com/office/officeart/2005/8/colors/accent5_2" csCatId="accent5" phldr="1"/>
      <dgm:spPr/>
      <dgm:t>
        <a:bodyPr/>
        <a:lstStyle/>
        <a:p>
          <a:endParaRPr lang="en-GB"/>
        </a:p>
      </dgm:t>
    </dgm:pt>
    <dgm:pt modelId="{96BD9501-E640-4B3C-8034-B131E744BB57}">
      <dgm:prSet phldrT="[Text]"/>
      <dgm:spPr/>
      <dgm:t>
        <a:bodyPr/>
        <a:lstStyle/>
        <a:p>
          <a:r>
            <a:rPr lang="en-GB" b="1" dirty="0"/>
            <a:t>1. How and Why Do Businesses Grow?</a:t>
          </a:r>
        </a:p>
      </dgm:t>
    </dgm:pt>
    <dgm:pt modelId="{D90EBFC6-7889-4F2B-B71A-5CD31D283213}" cxnId="{B72E75A3-E702-4960-99B3-B157FD8D964D}" type="parTrans">
      <dgm:prSet/>
      <dgm:spPr/>
      <dgm:t>
        <a:bodyPr/>
        <a:lstStyle/>
        <a:p>
          <a:endParaRPr lang="en-GB" b="1"/>
        </a:p>
      </dgm:t>
    </dgm:pt>
    <dgm:pt modelId="{CB464F7C-B7B2-448F-A431-646C026A3102}" cxnId="{B72E75A3-E702-4960-99B3-B157FD8D964D}" type="sibTrans">
      <dgm:prSet/>
      <dgm:spPr/>
      <dgm:t>
        <a:bodyPr/>
        <a:lstStyle/>
        <a:p>
          <a:endParaRPr lang="en-GB" b="1"/>
        </a:p>
      </dgm:t>
    </dgm:pt>
    <dgm:pt modelId="{60E011BD-9F17-4808-9001-B3CB30459869}">
      <dgm:prSet phldrT="[Text]"/>
      <dgm:spPr>
        <a:solidFill>
          <a:srgbClr val="FFFF00"/>
        </a:solidFill>
      </dgm:spPr>
      <dgm:t>
        <a:bodyPr/>
        <a:lstStyle/>
        <a:p>
          <a:r>
            <a:rPr lang="en-GB" b="1" dirty="0">
              <a:solidFill>
                <a:schemeClr val="tx1"/>
              </a:solidFill>
            </a:rPr>
            <a:t>2. How Do We Diagnose Company Strategy?</a:t>
          </a:r>
        </a:p>
      </dgm:t>
    </dgm:pt>
    <dgm:pt modelId="{F5350773-7821-46BA-B83D-63C7A0245EEB}" cxnId="{0F56885D-22A0-418D-9A92-5D87646CE28F}" type="parTrans">
      <dgm:prSet/>
      <dgm:spPr/>
      <dgm:t>
        <a:bodyPr/>
        <a:lstStyle/>
        <a:p>
          <a:endParaRPr lang="en-GB" b="1"/>
        </a:p>
      </dgm:t>
    </dgm:pt>
    <dgm:pt modelId="{32EF178F-748D-4113-A4FD-624ECAB8EEEF}" cxnId="{0F56885D-22A0-418D-9A92-5D87646CE28F}" type="sibTrans">
      <dgm:prSet/>
      <dgm:spPr/>
      <dgm:t>
        <a:bodyPr/>
        <a:lstStyle/>
        <a:p>
          <a:endParaRPr lang="en-GB" b="1"/>
        </a:p>
      </dgm:t>
    </dgm:pt>
    <dgm:pt modelId="{BA4CC340-2CD5-4BA6-B85C-05E38B989497}">
      <dgm:prSet phldrT="[Text]"/>
      <dgm:spPr/>
      <dgm:t>
        <a:bodyPr/>
        <a:lstStyle/>
        <a:p>
          <a:r>
            <a:rPr lang="en-GB" b="1" dirty="0"/>
            <a:t>5. How Do We Make Sense of the VUCA External Environment?</a:t>
          </a:r>
        </a:p>
      </dgm:t>
    </dgm:pt>
    <dgm:pt modelId="{DF7FF72F-C68A-42B3-9E87-846E5B170688}" cxnId="{13F51E4C-9874-4C9E-835C-9E43480B1EE8}" type="parTrans">
      <dgm:prSet/>
      <dgm:spPr/>
      <dgm:t>
        <a:bodyPr/>
        <a:lstStyle/>
        <a:p>
          <a:endParaRPr lang="en-GB" b="1"/>
        </a:p>
      </dgm:t>
    </dgm:pt>
    <dgm:pt modelId="{D77F253A-C760-4038-B1A4-168689DDD60F}" cxnId="{13F51E4C-9874-4C9E-835C-9E43480B1EE8}" type="sibTrans">
      <dgm:prSet/>
      <dgm:spPr/>
      <dgm:t>
        <a:bodyPr/>
        <a:lstStyle/>
        <a:p>
          <a:endParaRPr lang="en-GB" b="1"/>
        </a:p>
      </dgm:t>
    </dgm:pt>
    <dgm:pt modelId="{7074CB32-FEF4-48F6-BFC1-E3F2BA149581}">
      <dgm:prSet phldrT="[Text]"/>
      <dgm:spPr/>
      <dgm:t>
        <a:bodyPr/>
        <a:lstStyle/>
        <a:p>
          <a:r>
            <a:rPr lang="en-GB" b="1" dirty="0"/>
            <a:t>8. Does Your Simulation Company Need A New Strategy?</a:t>
          </a:r>
        </a:p>
      </dgm:t>
    </dgm:pt>
    <dgm:pt modelId="{C6A45667-63EA-448C-A729-233AAF0E814D}" cxnId="{B153275E-A949-44F9-BFE0-F8977BB71AF1}" type="parTrans">
      <dgm:prSet/>
      <dgm:spPr/>
      <dgm:t>
        <a:bodyPr/>
        <a:lstStyle/>
        <a:p>
          <a:endParaRPr lang="en-GB" b="1"/>
        </a:p>
      </dgm:t>
    </dgm:pt>
    <dgm:pt modelId="{EE631B96-B2E3-49CE-A2E0-155016B4BBA8}" cxnId="{B153275E-A949-44F9-BFE0-F8977BB71AF1}" type="sibTrans">
      <dgm:prSet/>
      <dgm:spPr/>
      <dgm:t>
        <a:bodyPr/>
        <a:lstStyle/>
        <a:p>
          <a:endParaRPr lang="en-GB" b="1"/>
        </a:p>
      </dgm:t>
    </dgm:pt>
    <dgm:pt modelId="{6CF976E0-A838-42FD-B0C4-888DB0255524}">
      <dgm:prSet phldrT="[Text]"/>
      <dgm:spPr/>
      <dgm:t>
        <a:bodyPr/>
        <a:lstStyle/>
        <a:p>
          <a:r>
            <a:rPr lang="en-GB" b="1" dirty="0"/>
            <a:t>10. Why DO Firms Undertale Acquisitions, Mergers and Alliances?</a:t>
          </a:r>
        </a:p>
      </dgm:t>
    </dgm:pt>
    <dgm:pt modelId="{E5661255-37AF-462D-A8E8-43B8B7F470ED}" cxnId="{A930DC55-6F02-42A0-8911-6CF08342765F}" type="parTrans">
      <dgm:prSet/>
      <dgm:spPr/>
      <dgm:t>
        <a:bodyPr/>
        <a:lstStyle/>
        <a:p>
          <a:endParaRPr lang="en-GB" b="1"/>
        </a:p>
      </dgm:t>
    </dgm:pt>
    <dgm:pt modelId="{B9EB529E-B14E-4B5B-A987-4A216BED0275}" cxnId="{A930DC55-6F02-42A0-8911-6CF08342765F}" type="sibTrans">
      <dgm:prSet/>
      <dgm:spPr/>
      <dgm:t>
        <a:bodyPr/>
        <a:lstStyle/>
        <a:p>
          <a:endParaRPr lang="en-GB" b="1"/>
        </a:p>
      </dgm:t>
    </dgm:pt>
    <dgm:pt modelId="{7D3C2508-681F-4491-B25B-2A0B75AA6B6B}">
      <dgm:prSet phldrT="[Text]"/>
      <dgm:spPr/>
      <dgm:t>
        <a:bodyPr/>
        <a:lstStyle/>
        <a:p>
          <a:r>
            <a:rPr lang="en-GB" b="1" dirty="0"/>
            <a:t>7. How Is Your Simulation Company Performing?</a:t>
          </a:r>
        </a:p>
      </dgm:t>
    </dgm:pt>
    <dgm:pt modelId="{87E557F9-3AAE-4A53-BDB1-FC83926C5B48}" cxnId="{635D25F7-F6B5-4D87-9236-5AA0F5B3854A}" type="parTrans">
      <dgm:prSet/>
      <dgm:spPr/>
      <dgm:t>
        <a:bodyPr/>
        <a:lstStyle/>
        <a:p>
          <a:endParaRPr lang="en-GB" b="1"/>
        </a:p>
      </dgm:t>
    </dgm:pt>
    <dgm:pt modelId="{4F2665E4-ED98-4CD6-8497-5C7A29EBECC4}" cxnId="{635D25F7-F6B5-4D87-9236-5AA0F5B3854A}" type="sibTrans">
      <dgm:prSet/>
      <dgm:spPr/>
      <dgm:t>
        <a:bodyPr/>
        <a:lstStyle/>
        <a:p>
          <a:endParaRPr lang="en-GB" b="1"/>
        </a:p>
      </dgm:t>
    </dgm:pt>
    <dgm:pt modelId="{844F1E9D-7B9E-4A2B-9A06-F2C56AD439B3}">
      <dgm:prSet phldrT="[Text]"/>
      <dgm:spPr/>
      <dgm:t>
        <a:bodyPr/>
        <a:lstStyle/>
        <a:p>
          <a:r>
            <a:rPr lang="en-GB" b="1" dirty="0"/>
            <a:t>11. How Do Companies Innovate Successfully?</a:t>
          </a:r>
        </a:p>
      </dgm:t>
    </dgm:pt>
    <dgm:pt modelId="{4E42227B-0A97-47F6-9A2B-14E020BE08BB}" cxnId="{68E8CF98-BC88-4BD5-939A-13B0BA3FF461}" type="parTrans">
      <dgm:prSet/>
      <dgm:spPr/>
      <dgm:t>
        <a:bodyPr/>
        <a:lstStyle/>
        <a:p>
          <a:endParaRPr lang="en-GB" b="1"/>
        </a:p>
      </dgm:t>
    </dgm:pt>
    <dgm:pt modelId="{2B3B0640-2AE4-421E-90F0-3916E140E461}" cxnId="{68E8CF98-BC88-4BD5-939A-13B0BA3FF461}" type="sibTrans">
      <dgm:prSet/>
      <dgm:spPr/>
      <dgm:t>
        <a:bodyPr/>
        <a:lstStyle/>
        <a:p>
          <a:endParaRPr lang="en-GB" b="1"/>
        </a:p>
      </dgm:t>
    </dgm:pt>
    <dgm:pt modelId="{E0CCB9A8-439D-4763-A072-19F1C920E937}">
      <dgm:prSet phldrT="[Text]"/>
      <dgm:spPr/>
      <dgm:t>
        <a:bodyPr/>
        <a:lstStyle/>
        <a:p>
          <a:r>
            <a:rPr lang="en-GB" b="1" dirty="0"/>
            <a:t>12. Does Strategic Alignment Matter?</a:t>
          </a:r>
        </a:p>
      </dgm:t>
    </dgm:pt>
    <dgm:pt modelId="{6CEB1D08-9A47-4BE9-BBAC-338549B1FC0D}" cxnId="{8C881ABD-2C73-4715-9D9A-1B51D6F4816E}" type="parTrans">
      <dgm:prSet/>
      <dgm:spPr/>
      <dgm:t>
        <a:bodyPr/>
        <a:lstStyle/>
        <a:p>
          <a:endParaRPr lang="en-GB" b="1"/>
        </a:p>
      </dgm:t>
    </dgm:pt>
    <dgm:pt modelId="{3E1B9889-B6C4-4405-BE76-0D638A1DE5AA}" cxnId="{8C881ABD-2C73-4715-9D9A-1B51D6F4816E}" type="sibTrans">
      <dgm:prSet/>
      <dgm:spPr/>
      <dgm:t>
        <a:bodyPr/>
        <a:lstStyle/>
        <a:p>
          <a:endParaRPr lang="en-GB" b="1"/>
        </a:p>
      </dgm:t>
    </dgm:pt>
    <dgm:pt modelId="{D572124A-0678-4554-A2CD-D249745A6CA4}">
      <dgm:prSet phldrT="[Text]"/>
      <dgm:spPr/>
      <dgm:t>
        <a:bodyPr/>
        <a:lstStyle/>
        <a:p>
          <a:r>
            <a:rPr lang="en-GB" b="1" dirty="0"/>
            <a:t>4. Why Are Some Industries More Profitable Than Others?</a:t>
          </a:r>
        </a:p>
      </dgm:t>
    </dgm:pt>
    <dgm:pt modelId="{BA87E26D-CC36-4898-A021-57D8B2A878CB}" cxnId="{02B71696-835E-4134-8BEA-A5DBD3620EDE}" type="parTrans">
      <dgm:prSet/>
      <dgm:spPr/>
      <dgm:t>
        <a:bodyPr/>
        <a:lstStyle/>
        <a:p>
          <a:endParaRPr lang="en-GB" b="1"/>
        </a:p>
      </dgm:t>
    </dgm:pt>
    <dgm:pt modelId="{4557E4B0-CB84-4025-B8EB-CE337CEAB010}" cxnId="{02B71696-835E-4134-8BEA-A5DBD3620EDE}" type="sibTrans">
      <dgm:prSet/>
      <dgm:spPr/>
      <dgm:t>
        <a:bodyPr/>
        <a:lstStyle/>
        <a:p>
          <a:endParaRPr lang="en-GB" b="1"/>
        </a:p>
      </dgm:t>
    </dgm:pt>
    <dgm:pt modelId="{E12FDB98-AF80-423C-A0AF-C41A3C3E55D9}">
      <dgm:prSet phldrT="[Text]"/>
      <dgm:spPr/>
      <dgm:t>
        <a:bodyPr/>
        <a:lstStyle/>
        <a:p>
          <a:r>
            <a:rPr lang="en-GB" b="1" dirty="0"/>
            <a:t>3. How Does A Company Create Competitive Advantage?</a:t>
          </a:r>
        </a:p>
      </dgm:t>
    </dgm:pt>
    <dgm:pt modelId="{5A6961F1-AF40-4E4C-8F43-D9F7670009E4}" cxnId="{75CBA9CD-EF61-41B9-B6D3-A8FF5D72BE1C}" type="parTrans">
      <dgm:prSet/>
      <dgm:spPr/>
      <dgm:t>
        <a:bodyPr/>
        <a:lstStyle/>
        <a:p>
          <a:endParaRPr lang="en-GB" b="1"/>
        </a:p>
      </dgm:t>
    </dgm:pt>
    <dgm:pt modelId="{81CD4227-9A5E-4F0D-A58A-E2799BBBBF34}" cxnId="{75CBA9CD-EF61-41B9-B6D3-A8FF5D72BE1C}" type="sibTrans">
      <dgm:prSet/>
      <dgm:spPr/>
      <dgm:t>
        <a:bodyPr/>
        <a:lstStyle/>
        <a:p>
          <a:endParaRPr lang="en-GB" b="1"/>
        </a:p>
      </dgm:t>
    </dgm:pt>
    <dgm:pt modelId="{CD8296B7-BD3E-42BD-BD26-0F197873A48E}">
      <dgm:prSet phldrT="[Text]"/>
      <dgm:spPr/>
      <dgm:t>
        <a:bodyPr/>
        <a:lstStyle/>
        <a:p>
          <a:r>
            <a:rPr lang="en-GB" b="1" dirty="0"/>
            <a:t>6. How Do We Identify future opportunities and threats?</a:t>
          </a:r>
        </a:p>
      </dgm:t>
    </dgm:pt>
    <dgm:pt modelId="{4CE23FB5-645A-41D0-BD8D-423CFF7AD732}" cxnId="{22EDAC0B-2B03-457A-BC4D-381BDB77967D}" type="parTrans">
      <dgm:prSet/>
      <dgm:spPr/>
      <dgm:t>
        <a:bodyPr/>
        <a:lstStyle/>
        <a:p>
          <a:endParaRPr lang="en-US" b="1"/>
        </a:p>
      </dgm:t>
    </dgm:pt>
    <dgm:pt modelId="{B5C6FBF7-469F-44D0-88F5-F21A3BCD14C9}" cxnId="{22EDAC0B-2B03-457A-BC4D-381BDB77967D}" type="sibTrans">
      <dgm:prSet/>
      <dgm:spPr/>
      <dgm:t>
        <a:bodyPr/>
        <a:lstStyle/>
        <a:p>
          <a:endParaRPr lang="en-US" b="1"/>
        </a:p>
      </dgm:t>
    </dgm:pt>
    <dgm:pt modelId="{BA3F0760-CC73-41D9-A761-ABE9F01B9C4F}">
      <dgm:prSet phldrT="[Text]"/>
      <dgm:spPr/>
      <dgm:t>
        <a:bodyPr/>
        <a:lstStyle/>
        <a:p>
          <a:r>
            <a:rPr lang="en-GB" b="1" dirty="0"/>
            <a:t>9. Summative Assessment Presentations</a:t>
          </a:r>
        </a:p>
      </dgm:t>
    </dgm:pt>
    <dgm:pt modelId="{00DBCBE1-22B4-4BD8-9639-870E3F7F4D58}" cxnId="{36644771-E5EE-4DFD-9BD0-922F3403BB38}" type="parTrans">
      <dgm:prSet/>
      <dgm:spPr/>
      <dgm:t>
        <a:bodyPr/>
        <a:lstStyle/>
        <a:p>
          <a:endParaRPr lang="en-US" b="1"/>
        </a:p>
      </dgm:t>
    </dgm:pt>
    <dgm:pt modelId="{7B10F3B5-8F12-4A66-A5B1-2941B43699E3}" cxnId="{36644771-E5EE-4DFD-9BD0-922F3403BB38}" type="sibTrans">
      <dgm:prSet/>
      <dgm:spPr/>
      <dgm:t>
        <a:bodyPr/>
        <a:lstStyle/>
        <a:p>
          <a:endParaRPr lang="en-US" b="1"/>
        </a:p>
      </dgm:t>
    </dgm:pt>
    <dgm:pt modelId="{23488877-9723-4842-99D7-9624D64E4A43}" type="pres">
      <dgm:prSet presAssocID="{9B0250C3-F39F-4846-9BD3-75AD4F819DC8}" presName="Name0" presStyleCnt="0">
        <dgm:presLayoutVars>
          <dgm:dir/>
          <dgm:resizeHandles/>
        </dgm:presLayoutVars>
      </dgm:prSet>
      <dgm:spPr/>
    </dgm:pt>
    <dgm:pt modelId="{B48FD7B4-D871-4E8B-AF58-8D30308BAB5D}" type="pres">
      <dgm:prSet presAssocID="{96BD9501-E640-4B3C-8034-B131E744BB57}" presName="compNode" presStyleCnt="0"/>
      <dgm:spPr/>
    </dgm:pt>
    <dgm:pt modelId="{08D5F91B-869A-499E-B3F9-611D792F10C5}" type="pres">
      <dgm:prSet presAssocID="{96BD9501-E640-4B3C-8034-B131E744BB57}" presName="dummyConnPt" presStyleCnt="0"/>
      <dgm:spPr/>
    </dgm:pt>
    <dgm:pt modelId="{0A74AF3C-65DD-43BD-A443-A6C0FEEB644D}" type="pres">
      <dgm:prSet presAssocID="{96BD9501-E640-4B3C-8034-B131E744BB57}" presName="node" presStyleLbl="node1" presStyleIdx="0" presStyleCnt="12">
        <dgm:presLayoutVars>
          <dgm:bulletEnabled val="1"/>
        </dgm:presLayoutVars>
      </dgm:prSet>
      <dgm:spPr/>
    </dgm:pt>
    <dgm:pt modelId="{3C582624-526C-46CE-AC3B-9B99D5A28DC7}" type="pres">
      <dgm:prSet presAssocID="{CB464F7C-B7B2-448F-A431-646C026A3102}" presName="sibTrans" presStyleLbl="bgSibTrans2D1" presStyleIdx="0" presStyleCnt="11"/>
      <dgm:spPr/>
    </dgm:pt>
    <dgm:pt modelId="{EF5EC8D8-680E-4F74-BEF1-CCF4ACB939F2}" type="pres">
      <dgm:prSet presAssocID="{60E011BD-9F17-4808-9001-B3CB30459869}" presName="compNode" presStyleCnt="0"/>
      <dgm:spPr/>
    </dgm:pt>
    <dgm:pt modelId="{978DADDE-3E9F-49FC-9C98-CA44CBB923A2}" type="pres">
      <dgm:prSet presAssocID="{60E011BD-9F17-4808-9001-B3CB30459869}" presName="dummyConnPt" presStyleCnt="0"/>
      <dgm:spPr/>
    </dgm:pt>
    <dgm:pt modelId="{0E660B05-045D-4A05-ABEC-84A3C78E1A4B}" type="pres">
      <dgm:prSet presAssocID="{60E011BD-9F17-4808-9001-B3CB30459869}" presName="node" presStyleLbl="node1" presStyleIdx="1" presStyleCnt="12">
        <dgm:presLayoutVars>
          <dgm:bulletEnabled val="1"/>
        </dgm:presLayoutVars>
      </dgm:prSet>
      <dgm:spPr/>
    </dgm:pt>
    <dgm:pt modelId="{7487E116-A392-4BD7-8FA1-0F9E3EA028B4}" type="pres">
      <dgm:prSet presAssocID="{32EF178F-748D-4113-A4FD-624ECAB8EEEF}" presName="sibTrans" presStyleLbl="bgSibTrans2D1" presStyleIdx="1" presStyleCnt="11"/>
      <dgm:spPr/>
    </dgm:pt>
    <dgm:pt modelId="{BCD2C336-A535-42F4-ADC7-577529769E70}" type="pres">
      <dgm:prSet presAssocID="{E12FDB98-AF80-423C-A0AF-C41A3C3E55D9}" presName="compNode" presStyleCnt="0"/>
      <dgm:spPr/>
    </dgm:pt>
    <dgm:pt modelId="{1C652546-6474-4A4D-BF4F-578E8826E12B}" type="pres">
      <dgm:prSet presAssocID="{E12FDB98-AF80-423C-A0AF-C41A3C3E55D9}" presName="dummyConnPt" presStyleCnt="0"/>
      <dgm:spPr/>
    </dgm:pt>
    <dgm:pt modelId="{FB1D95AC-3323-465F-A53E-517124105906}" type="pres">
      <dgm:prSet presAssocID="{E12FDB98-AF80-423C-A0AF-C41A3C3E55D9}" presName="node" presStyleLbl="node1" presStyleIdx="2" presStyleCnt="12">
        <dgm:presLayoutVars>
          <dgm:bulletEnabled val="1"/>
        </dgm:presLayoutVars>
      </dgm:prSet>
      <dgm:spPr/>
    </dgm:pt>
    <dgm:pt modelId="{607A8CAF-B884-4843-A17E-5E06BD312E3D}" type="pres">
      <dgm:prSet presAssocID="{81CD4227-9A5E-4F0D-A58A-E2799BBBBF34}" presName="sibTrans" presStyleLbl="bgSibTrans2D1" presStyleIdx="2" presStyleCnt="11"/>
      <dgm:spPr/>
    </dgm:pt>
    <dgm:pt modelId="{60677974-4869-4A55-B578-243306DD0174}" type="pres">
      <dgm:prSet presAssocID="{D572124A-0678-4554-A2CD-D249745A6CA4}" presName="compNode" presStyleCnt="0"/>
      <dgm:spPr/>
    </dgm:pt>
    <dgm:pt modelId="{308B6A4B-9C95-4BAF-8A50-10778D29ABD9}" type="pres">
      <dgm:prSet presAssocID="{D572124A-0678-4554-A2CD-D249745A6CA4}" presName="dummyConnPt" presStyleCnt="0"/>
      <dgm:spPr/>
    </dgm:pt>
    <dgm:pt modelId="{2B2D1636-EC67-4E50-8B39-98260FA19E2B}" type="pres">
      <dgm:prSet presAssocID="{D572124A-0678-4554-A2CD-D249745A6CA4}" presName="node" presStyleLbl="node1" presStyleIdx="3" presStyleCnt="12">
        <dgm:presLayoutVars>
          <dgm:bulletEnabled val="1"/>
        </dgm:presLayoutVars>
      </dgm:prSet>
      <dgm:spPr/>
    </dgm:pt>
    <dgm:pt modelId="{C85E1348-43E6-4F06-B048-3CDACA7910BB}" type="pres">
      <dgm:prSet presAssocID="{4557E4B0-CB84-4025-B8EB-CE337CEAB010}" presName="sibTrans" presStyleLbl="bgSibTrans2D1" presStyleIdx="3" presStyleCnt="11"/>
      <dgm:spPr/>
    </dgm:pt>
    <dgm:pt modelId="{C0A824F3-3B5D-44D4-84B2-86D0C53E4B33}" type="pres">
      <dgm:prSet presAssocID="{BA4CC340-2CD5-4BA6-B85C-05E38B989497}" presName="compNode" presStyleCnt="0"/>
      <dgm:spPr/>
    </dgm:pt>
    <dgm:pt modelId="{8AD0F748-2341-4FFF-B42C-FBCAA38CC803}" type="pres">
      <dgm:prSet presAssocID="{BA4CC340-2CD5-4BA6-B85C-05E38B989497}" presName="dummyConnPt" presStyleCnt="0"/>
      <dgm:spPr/>
    </dgm:pt>
    <dgm:pt modelId="{A8323359-E65B-41A7-B672-5458C234227A}" type="pres">
      <dgm:prSet presAssocID="{BA4CC340-2CD5-4BA6-B85C-05E38B989497}" presName="node" presStyleLbl="node1" presStyleIdx="4" presStyleCnt="12">
        <dgm:presLayoutVars>
          <dgm:bulletEnabled val="1"/>
        </dgm:presLayoutVars>
      </dgm:prSet>
      <dgm:spPr/>
    </dgm:pt>
    <dgm:pt modelId="{74FCCB83-674D-465B-9E19-0D1D82A053F9}" type="pres">
      <dgm:prSet presAssocID="{D77F253A-C760-4038-B1A4-168689DDD60F}" presName="sibTrans" presStyleLbl="bgSibTrans2D1" presStyleIdx="4" presStyleCnt="11"/>
      <dgm:spPr/>
    </dgm:pt>
    <dgm:pt modelId="{0725AF25-66D0-41B0-9CD9-4DCDDD4E0D79}" type="pres">
      <dgm:prSet presAssocID="{CD8296B7-BD3E-42BD-BD26-0F197873A48E}" presName="compNode" presStyleCnt="0"/>
      <dgm:spPr/>
    </dgm:pt>
    <dgm:pt modelId="{7F72E9D8-517D-47CA-B047-924A065534A7}" type="pres">
      <dgm:prSet presAssocID="{CD8296B7-BD3E-42BD-BD26-0F197873A48E}" presName="dummyConnPt" presStyleCnt="0"/>
      <dgm:spPr/>
    </dgm:pt>
    <dgm:pt modelId="{A3DBF078-3227-4F02-B1C4-D78E2EF0126F}" type="pres">
      <dgm:prSet presAssocID="{CD8296B7-BD3E-42BD-BD26-0F197873A48E}" presName="node" presStyleLbl="node1" presStyleIdx="5" presStyleCnt="12">
        <dgm:presLayoutVars>
          <dgm:bulletEnabled val="1"/>
        </dgm:presLayoutVars>
      </dgm:prSet>
      <dgm:spPr/>
    </dgm:pt>
    <dgm:pt modelId="{F912CF13-9E28-41FD-9B98-6CF7C18C52FE}" type="pres">
      <dgm:prSet presAssocID="{B5C6FBF7-469F-44D0-88F5-F21A3BCD14C9}" presName="sibTrans" presStyleLbl="bgSibTrans2D1" presStyleIdx="5" presStyleCnt="11"/>
      <dgm:spPr/>
    </dgm:pt>
    <dgm:pt modelId="{F3EF5879-5C1C-4DB9-9751-9BC63310D670}" type="pres">
      <dgm:prSet presAssocID="{7D3C2508-681F-4491-B25B-2A0B75AA6B6B}" presName="compNode" presStyleCnt="0"/>
      <dgm:spPr/>
    </dgm:pt>
    <dgm:pt modelId="{7F359512-E214-4E2C-BABC-4E48A63451CD}" type="pres">
      <dgm:prSet presAssocID="{7D3C2508-681F-4491-B25B-2A0B75AA6B6B}" presName="dummyConnPt" presStyleCnt="0"/>
      <dgm:spPr/>
    </dgm:pt>
    <dgm:pt modelId="{2BFADE40-5097-48F6-B84E-051C7C173948}" type="pres">
      <dgm:prSet presAssocID="{7D3C2508-681F-4491-B25B-2A0B75AA6B6B}" presName="node" presStyleLbl="node1" presStyleIdx="6" presStyleCnt="12">
        <dgm:presLayoutVars>
          <dgm:bulletEnabled val="1"/>
        </dgm:presLayoutVars>
      </dgm:prSet>
      <dgm:spPr/>
    </dgm:pt>
    <dgm:pt modelId="{4ACE532F-6CFE-49B3-A505-DAEFAB658482}" type="pres">
      <dgm:prSet presAssocID="{4F2665E4-ED98-4CD6-8497-5C7A29EBECC4}" presName="sibTrans" presStyleLbl="bgSibTrans2D1" presStyleIdx="6" presStyleCnt="11"/>
      <dgm:spPr/>
    </dgm:pt>
    <dgm:pt modelId="{6102AEC0-CDDC-40D9-BD2C-281E9ED857B1}" type="pres">
      <dgm:prSet presAssocID="{7074CB32-FEF4-48F6-BFC1-E3F2BA149581}" presName="compNode" presStyleCnt="0"/>
      <dgm:spPr/>
    </dgm:pt>
    <dgm:pt modelId="{F54978A7-1914-4E9C-B24B-79B00A1D5C28}" type="pres">
      <dgm:prSet presAssocID="{7074CB32-FEF4-48F6-BFC1-E3F2BA149581}" presName="dummyConnPt" presStyleCnt="0"/>
      <dgm:spPr/>
    </dgm:pt>
    <dgm:pt modelId="{6F453FE8-78D5-4A1B-AEB7-FACE3A51C432}" type="pres">
      <dgm:prSet presAssocID="{7074CB32-FEF4-48F6-BFC1-E3F2BA149581}" presName="node" presStyleLbl="node1" presStyleIdx="7" presStyleCnt="12">
        <dgm:presLayoutVars>
          <dgm:bulletEnabled val="1"/>
        </dgm:presLayoutVars>
      </dgm:prSet>
      <dgm:spPr/>
    </dgm:pt>
    <dgm:pt modelId="{1046B862-D2FA-4DFB-A2CA-A7CE1A94FB41}" type="pres">
      <dgm:prSet presAssocID="{EE631B96-B2E3-49CE-A2E0-155016B4BBA8}" presName="sibTrans" presStyleLbl="bgSibTrans2D1" presStyleIdx="7" presStyleCnt="11"/>
      <dgm:spPr/>
    </dgm:pt>
    <dgm:pt modelId="{7B872FA7-D428-4F92-838B-291174434494}" type="pres">
      <dgm:prSet presAssocID="{BA3F0760-CC73-41D9-A761-ABE9F01B9C4F}" presName="compNode" presStyleCnt="0"/>
      <dgm:spPr/>
    </dgm:pt>
    <dgm:pt modelId="{2817ABAE-0DAC-4EB8-BCFC-A3601140FE43}" type="pres">
      <dgm:prSet presAssocID="{BA3F0760-CC73-41D9-A761-ABE9F01B9C4F}" presName="dummyConnPt" presStyleCnt="0"/>
      <dgm:spPr/>
    </dgm:pt>
    <dgm:pt modelId="{40FB9E30-E86B-47BB-8726-F5C8130E372A}" type="pres">
      <dgm:prSet presAssocID="{BA3F0760-CC73-41D9-A761-ABE9F01B9C4F}" presName="node" presStyleLbl="node1" presStyleIdx="8" presStyleCnt="12">
        <dgm:presLayoutVars>
          <dgm:bulletEnabled val="1"/>
        </dgm:presLayoutVars>
      </dgm:prSet>
      <dgm:spPr/>
    </dgm:pt>
    <dgm:pt modelId="{4A29C1B3-59CE-40EE-A56D-8E6B615203A3}" type="pres">
      <dgm:prSet presAssocID="{7B10F3B5-8F12-4A66-A5B1-2941B43699E3}" presName="sibTrans" presStyleLbl="bgSibTrans2D1" presStyleIdx="8" presStyleCnt="11"/>
      <dgm:spPr/>
    </dgm:pt>
    <dgm:pt modelId="{474CCAFB-E655-4123-A711-F0BDE96E3AFD}" type="pres">
      <dgm:prSet presAssocID="{6CF976E0-A838-42FD-B0C4-888DB0255524}" presName="compNode" presStyleCnt="0"/>
      <dgm:spPr/>
    </dgm:pt>
    <dgm:pt modelId="{B77327D0-B78C-44E8-8D7A-056FDEED8A8A}" type="pres">
      <dgm:prSet presAssocID="{6CF976E0-A838-42FD-B0C4-888DB0255524}" presName="dummyConnPt" presStyleCnt="0"/>
      <dgm:spPr/>
    </dgm:pt>
    <dgm:pt modelId="{A95B8DA0-79DD-4ACE-A384-36F5AF4B3C70}" type="pres">
      <dgm:prSet presAssocID="{6CF976E0-A838-42FD-B0C4-888DB0255524}" presName="node" presStyleLbl="node1" presStyleIdx="9" presStyleCnt="12">
        <dgm:presLayoutVars>
          <dgm:bulletEnabled val="1"/>
        </dgm:presLayoutVars>
      </dgm:prSet>
      <dgm:spPr/>
    </dgm:pt>
    <dgm:pt modelId="{E22E448A-8508-4886-A11D-74EA07165F1C}" type="pres">
      <dgm:prSet presAssocID="{B9EB529E-B14E-4B5B-A987-4A216BED0275}" presName="sibTrans" presStyleLbl="bgSibTrans2D1" presStyleIdx="9" presStyleCnt="11"/>
      <dgm:spPr/>
    </dgm:pt>
    <dgm:pt modelId="{FDFD5480-4E3E-4C08-89FD-EBA0B3CA5C3D}" type="pres">
      <dgm:prSet presAssocID="{844F1E9D-7B9E-4A2B-9A06-F2C56AD439B3}" presName="compNode" presStyleCnt="0"/>
      <dgm:spPr/>
    </dgm:pt>
    <dgm:pt modelId="{FB5CF4DE-5C34-43B8-BB84-84F3CC049146}" type="pres">
      <dgm:prSet presAssocID="{844F1E9D-7B9E-4A2B-9A06-F2C56AD439B3}" presName="dummyConnPt" presStyleCnt="0"/>
      <dgm:spPr/>
    </dgm:pt>
    <dgm:pt modelId="{231E0AAB-D398-4885-8B5E-524C3A0D2043}" type="pres">
      <dgm:prSet presAssocID="{844F1E9D-7B9E-4A2B-9A06-F2C56AD439B3}" presName="node" presStyleLbl="node1" presStyleIdx="10" presStyleCnt="12">
        <dgm:presLayoutVars>
          <dgm:bulletEnabled val="1"/>
        </dgm:presLayoutVars>
      </dgm:prSet>
      <dgm:spPr/>
    </dgm:pt>
    <dgm:pt modelId="{70DFC2C3-4BF7-4A6D-928A-B7B6D0A42761}" type="pres">
      <dgm:prSet presAssocID="{2B3B0640-2AE4-421E-90F0-3916E140E461}" presName="sibTrans" presStyleLbl="bgSibTrans2D1" presStyleIdx="10" presStyleCnt="11"/>
      <dgm:spPr/>
    </dgm:pt>
    <dgm:pt modelId="{E4EBF8C4-6EA5-48D0-A985-A069A1AAF5FA}" type="pres">
      <dgm:prSet presAssocID="{E0CCB9A8-439D-4763-A072-19F1C920E937}" presName="compNode" presStyleCnt="0"/>
      <dgm:spPr/>
    </dgm:pt>
    <dgm:pt modelId="{C357B4AA-EBE0-4E1C-9BBD-B66734538770}" type="pres">
      <dgm:prSet presAssocID="{E0CCB9A8-439D-4763-A072-19F1C920E937}" presName="dummyConnPt" presStyleCnt="0"/>
      <dgm:spPr/>
    </dgm:pt>
    <dgm:pt modelId="{7187EA2F-89CA-4833-BA0E-698E50C835BD}" type="pres">
      <dgm:prSet presAssocID="{E0CCB9A8-439D-4763-A072-19F1C920E937}" presName="node" presStyleLbl="node1" presStyleIdx="11" presStyleCnt="12">
        <dgm:presLayoutVars>
          <dgm:bulletEnabled val="1"/>
        </dgm:presLayoutVars>
      </dgm:prSet>
      <dgm:spPr/>
    </dgm:pt>
  </dgm:ptLst>
  <dgm:cxnLst>
    <dgm:cxn modelId="{65FF9001-37DE-4661-B279-1966755B3FF5}" type="presOf" srcId="{B5C6FBF7-469F-44D0-88F5-F21A3BCD14C9}" destId="{F912CF13-9E28-41FD-9B98-6CF7C18C52FE}" srcOrd="0" destOrd="0" presId="urn:microsoft.com/office/officeart/2005/8/layout/bProcess4"/>
    <dgm:cxn modelId="{22EDAC0B-2B03-457A-BC4D-381BDB77967D}" srcId="{9B0250C3-F39F-4846-9BD3-75AD4F819DC8}" destId="{CD8296B7-BD3E-42BD-BD26-0F197873A48E}" srcOrd="5" destOrd="0" parTransId="{4CE23FB5-645A-41D0-BD8D-423CFF7AD732}" sibTransId="{B5C6FBF7-469F-44D0-88F5-F21A3BCD14C9}"/>
    <dgm:cxn modelId="{C7F3071D-2FB7-4045-BF54-06545532F085}" type="presOf" srcId="{CB464F7C-B7B2-448F-A431-646C026A3102}" destId="{3C582624-526C-46CE-AC3B-9B99D5A28DC7}" srcOrd="0" destOrd="0" presId="urn:microsoft.com/office/officeart/2005/8/layout/bProcess4"/>
    <dgm:cxn modelId="{4F69F82A-C128-4B88-A6F1-1FA110957038}" type="presOf" srcId="{7074CB32-FEF4-48F6-BFC1-E3F2BA149581}" destId="{6F453FE8-78D5-4A1B-AEB7-FACE3A51C432}" srcOrd="0" destOrd="0" presId="urn:microsoft.com/office/officeart/2005/8/layout/bProcess4"/>
    <dgm:cxn modelId="{0F56885D-22A0-418D-9A92-5D87646CE28F}" srcId="{9B0250C3-F39F-4846-9BD3-75AD4F819DC8}" destId="{60E011BD-9F17-4808-9001-B3CB30459869}" srcOrd="1" destOrd="0" parTransId="{F5350773-7821-46BA-B83D-63C7A0245EEB}" sibTransId="{32EF178F-748D-4113-A4FD-624ECAB8EEEF}"/>
    <dgm:cxn modelId="{B153275E-A949-44F9-BFE0-F8977BB71AF1}" srcId="{9B0250C3-F39F-4846-9BD3-75AD4F819DC8}" destId="{7074CB32-FEF4-48F6-BFC1-E3F2BA149581}" srcOrd="7" destOrd="0" parTransId="{C6A45667-63EA-448C-A729-233AAF0E814D}" sibTransId="{EE631B96-B2E3-49CE-A2E0-155016B4BBA8}"/>
    <dgm:cxn modelId="{AD2F8642-B68A-4176-91CB-B202EA442AF6}" type="presOf" srcId="{BA3F0760-CC73-41D9-A761-ABE9F01B9C4F}" destId="{40FB9E30-E86B-47BB-8726-F5C8130E372A}" srcOrd="0" destOrd="0" presId="urn:microsoft.com/office/officeart/2005/8/layout/bProcess4"/>
    <dgm:cxn modelId="{6302F364-A8E6-4962-9078-89B784CF71D6}" type="presOf" srcId="{E0CCB9A8-439D-4763-A072-19F1C920E937}" destId="{7187EA2F-89CA-4833-BA0E-698E50C835BD}" srcOrd="0" destOrd="0" presId="urn:microsoft.com/office/officeart/2005/8/layout/bProcess4"/>
    <dgm:cxn modelId="{D97A2C69-9397-4297-820B-695972753273}" type="presOf" srcId="{7D3C2508-681F-4491-B25B-2A0B75AA6B6B}" destId="{2BFADE40-5097-48F6-B84E-051C7C173948}" srcOrd="0" destOrd="0" presId="urn:microsoft.com/office/officeart/2005/8/layout/bProcess4"/>
    <dgm:cxn modelId="{A722B349-17FE-4A61-BB2A-A3C5BAE484FA}" type="presOf" srcId="{7B10F3B5-8F12-4A66-A5B1-2941B43699E3}" destId="{4A29C1B3-59CE-40EE-A56D-8E6B615203A3}" srcOrd="0" destOrd="0" presId="urn:microsoft.com/office/officeart/2005/8/layout/bProcess4"/>
    <dgm:cxn modelId="{2061D84A-5D7A-4E36-9A8B-B5F298DDADDC}" type="presOf" srcId="{32EF178F-748D-4113-A4FD-624ECAB8EEEF}" destId="{7487E116-A392-4BD7-8FA1-0F9E3EA028B4}" srcOrd="0" destOrd="0" presId="urn:microsoft.com/office/officeart/2005/8/layout/bProcess4"/>
    <dgm:cxn modelId="{13F51E4C-9874-4C9E-835C-9E43480B1EE8}" srcId="{9B0250C3-F39F-4846-9BD3-75AD4F819DC8}" destId="{BA4CC340-2CD5-4BA6-B85C-05E38B989497}" srcOrd="4" destOrd="0" parTransId="{DF7FF72F-C68A-42B3-9E87-846E5B170688}" sibTransId="{D77F253A-C760-4038-B1A4-168689DDD60F}"/>
    <dgm:cxn modelId="{A166086F-0BAB-4715-8684-18622E030220}" type="presOf" srcId="{81CD4227-9A5E-4F0D-A58A-E2799BBBBF34}" destId="{607A8CAF-B884-4843-A17E-5E06BD312E3D}" srcOrd="0" destOrd="0" presId="urn:microsoft.com/office/officeart/2005/8/layout/bProcess4"/>
    <dgm:cxn modelId="{EFF18F50-3872-4CA3-8B8D-6831E3C01B83}" type="presOf" srcId="{6CF976E0-A838-42FD-B0C4-888DB0255524}" destId="{A95B8DA0-79DD-4ACE-A384-36F5AF4B3C70}" srcOrd="0" destOrd="0" presId="urn:microsoft.com/office/officeart/2005/8/layout/bProcess4"/>
    <dgm:cxn modelId="{36644771-E5EE-4DFD-9BD0-922F3403BB38}" srcId="{9B0250C3-F39F-4846-9BD3-75AD4F819DC8}" destId="{BA3F0760-CC73-41D9-A761-ABE9F01B9C4F}" srcOrd="8" destOrd="0" parTransId="{00DBCBE1-22B4-4BD8-9639-870E3F7F4D58}" sibTransId="{7B10F3B5-8F12-4A66-A5B1-2941B43699E3}"/>
    <dgm:cxn modelId="{D71AFF73-7799-4C19-B7F3-B0DB683BBC14}" type="presOf" srcId="{CD8296B7-BD3E-42BD-BD26-0F197873A48E}" destId="{A3DBF078-3227-4F02-B1C4-D78E2EF0126F}" srcOrd="0" destOrd="0" presId="urn:microsoft.com/office/officeart/2005/8/layout/bProcess4"/>
    <dgm:cxn modelId="{A930DC55-6F02-42A0-8911-6CF08342765F}" srcId="{9B0250C3-F39F-4846-9BD3-75AD4F819DC8}" destId="{6CF976E0-A838-42FD-B0C4-888DB0255524}" srcOrd="9" destOrd="0" parTransId="{E5661255-37AF-462D-A8E8-43B8B7F470ED}" sibTransId="{B9EB529E-B14E-4B5B-A987-4A216BED0275}"/>
    <dgm:cxn modelId="{2E128658-19EC-4B80-B036-575633D04B9B}" type="presOf" srcId="{9B0250C3-F39F-4846-9BD3-75AD4F819DC8}" destId="{23488877-9723-4842-99D7-9624D64E4A43}" srcOrd="0" destOrd="0" presId="urn:microsoft.com/office/officeart/2005/8/layout/bProcess4"/>
    <dgm:cxn modelId="{D8164D80-4CCF-4F34-9928-149CB6DD56F8}" type="presOf" srcId="{D572124A-0678-4554-A2CD-D249745A6CA4}" destId="{2B2D1636-EC67-4E50-8B39-98260FA19E2B}" srcOrd="0" destOrd="0" presId="urn:microsoft.com/office/officeart/2005/8/layout/bProcess4"/>
    <dgm:cxn modelId="{DABCF88F-C76C-4CED-B2E7-87F08D44F98A}" type="presOf" srcId="{B9EB529E-B14E-4B5B-A987-4A216BED0275}" destId="{E22E448A-8508-4886-A11D-74EA07165F1C}" srcOrd="0" destOrd="0" presId="urn:microsoft.com/office/officeart/2005/8/layout/bProcess4"/>
    <dgm:cxn modelId="{2D1FD294-2679-4E87-9430-55D3B60550D0}" type="presOf" srcId="{EE631B96-B2E3-49CE-A2E0-155016B4BBA8}" destId="{1046B862-D2FA-4DFB-A2CA-A7CE1A94FB41}" srcOrd="0" destOrd="0" presId="urn:microsoft.com/office/officeart/2005/8/layout/bProcess4"/>
    <dgm:cxn modelId="{02B71696-835E-4134-8BEA-A5DBD3620EDE}" srcId="{9B0250C3-F39F-4846-9BD3-75AD4F819DC8}" destId="{D572124A-0678-4554-A2CD-D249745A6CA4}" srcOrd="3" destOrd="0" parTransId="{BA87E26D-CC36-4898-A021-57D8B2A878CB}" sibTransId="{4557E4B0-CB84-4025-B8EB-CE337CEAB010}"/>
    <dgm:cxn modelId="{C88C8B97-6B89-4BC9-B8CF-516430AD57DA}" type="presOf" srcId="{BA4CC340-2CD5-4BA6-B85C-05E38B989497}" destId="{A8323359-E65B-41A7-B672-5458C234227A}" srcOrd="0" destOrd="0" presId="urn:microsoft.com/office/officeart/2005/8/layout/bProcess4"/>
    <dgm:cxn modelId="{DAB27998-240E-4164-BA85-F1041A2C7CA7}" type="presOf" srcId="{4F2665E4-ED98-4CD6-8497-5C7A29EBECC4}" destId="{4ACE532F-6CFE-49B3-A505-DAEFAB658482}" srcOrd="0" destOrd="0" presId="urn:microsoft.com/office/officeart/2005/8/layout/bProcess4"/>
    <dgm:cxn modelId="{68E8CF98-BC88-4BD5-939A-13B0BA3FF461}" srcId="{9B0250C3-F39F-4846-9BD3-75AD4F819DC8}" destId="{844F1E9D-7B9E-4A2B-9A06-F2C56AD439B3}" srcOrd="10" destOrd="0" parTransId="{4E42227B-0A97-47F6-9A2B-14E020BE08BB}" sibTransId="{2B3B0640-2AE4-421E-90F0-3916E140E461}"/>
    <dgm:cxn modelId="{B72E75A3-E702-4960-99B3-B157FD8D964D}" srcId="{9B0250C3-F39F-4846-9BD3-75AD4F819DC8}" destId="{96BD9501-E640-4B3C-8034-B131E744BB57}" srcOrd="0" destOrd="0" parTransId="{D90EBFC6-7889-4F2B-B71A-5CD31D283213}" sibTransId="{CB464F7C-B7B2-448F-A431-646C026A3102}"/>
    <dgm:cxn modelId="{5512F6A6-21CF-42E7-B4FD-8748AB7CA070}" type="presOf" srcId="{844F1E9D-7B9E-4A2B-9A06-F2C56AD439B3}" destId="{231E0AAB-D398-4885-8B5E-524C3A0D2043}" srcOrd="0" destOrd="0" presId="urn:microsoft.com/office/officeart/2005/8/layout/bProcess4"/>
    <dgm:cxn modelId="{46CA89A7-6A22-44B2-8AE1-92C97B7EFAC0}" type="presOf" srcId="{4557E4B0-CB84-4025-B8EB-CE337CEAB010}" destId="{C85E1348-43E6-4F06-B048-3CDACA7910BB}" srcOrd="0" destOrd="0" presId="urn:microsoft.com/office/officeart/2005/8/layout/bProcess4"/>
    <dgm:cxn modelId="{D1C11FB4-1F5B-4AD7-B56E-D3148FB6A32A}" type="presOf" srcId="{96BD9501-E640-4B3C-8034-B131E744BB57}" destId="{0A74AF3C-65DD-43BD-A443-A6C0FEEB644D}" srcOrd="0" destOrd="0" presId="urn:microsoft.com/office/officeart/2005/8/layout/bProcess4"/>
    <dgm:cxn modelId="{8C881ABD-2C73-4715-9D9A-1B51D6F4816E}" srcId="{9B0250C3-F39F-4846-9BD3-75AD4F819DC8}" destId="{E0CCB9A8-439D-4763-A072-19F1C920E937}" srcOrd="11" destOrd="0" parTransId="{6CEB1D08-9A47-4BE9-BBAC-338549B1FC0D}" sibTransId="{3E1B9889-B6C4-4405-BE76-0D638A1DE5AA}"/>
    <dgm:cxn modelId="{75CBA9CD-EF61-41B9-B6D3-A8FF5D72BE1C}" srcId="{9B0250C3-F39F-4846-9BD3-75AD4F819DC8}" destId="{E12FDB98-AF80-423C-A0AF-C41A3C3E55D9}" srcOrd="2" destOrd="0" parTransId="{5A6961F1-AF40-4E4C-8F43-D9F7670009E4}" sibTransId="{81CD4227-9A5E-4F0D-A58A-E2799BBBBF34}"/>
    <dgm:cxn modelId="{CF5726D1-4D40-460C-B6C6-829B004DB263}" type="presOf" srcId="{D77F253A-C760-4038-B1A4-168689DDD60F}" destId="{74FCCB83-674D-465B-9E19-0D1D82A053F9}" srcOrd="0" destOrd="0" presId="urn:microsoft.com/office/officeart/2005/8/layout/bProcess4"/>
    <dgm:cxn modelId="{C37745D8-0604-46BA-A904-95E5FF51541F}" type="presOf" srcId="{E12FDB98-AF80-423C-A0AF-C41A3C3E55D9}" destId="{FB1D95AC-3323-465F-A53E-517124105906}" srcOrd="0" destOrd="0" presId="urn:microsoft.com/office/officeart/2005/8/layout/bProcess4"/>
    <dgm:cxn modelId="{A38CA2DC-9906-4BE4-9643-B44C0068309A}" type="presOf" srcId="{60E011BD-9F17-4808-9001-B3CB30459869}" destId="{0E660B05-045D-4A05-ABEC-84A3C78E1A4B}" srcOrd="0" destOrd="0" presId="urn:microsoft.com/office/officeart/2005/8/layout/bProcess4"/>
    <dgm:cxn modelId="{513AA3E5-E831-4A90-AFA7-277D73FB583E}" type="presOf" srcId="{2B3B0640-2AE4-421E-90F0-3916E140E461}" destId="{70DFC2C3-4BF7-4A6D-928A-B7B6D0A42761}" srcOrd="0" destOrd="0" presId="urn:microsoft.com/office/officeart/2005/8/layout/bProcess4"/>
    <dgm:cxn modelId="{635D25F7-F6B5-4D87-9236-5AA0F5B3854A}" srcId="{9B0250C3-F39F-4846-9BD3-75AD4F819DC8}" destId="{7D3C2508-681F-4491-B25B-2A0B75AA6B6B}" srcOrd="6" destOrd="0" parTransId="{87E557F9-3AAE-4A53-BDB1-FC83926C5B48}" sibTransId="{4F2665E4-ED98-4CD6-8497-5C7A29EBECC4}"/>
    <dgm:cxn modelId="{62184AF5-B3C6-498B-8969-EB163CD84B6B}" type="presParOf" srcId="{23488877-9723-4842-99D7-9624D64E4A43}" destId="{B48FD7B4-D871-4E8B-AF58-8D30308BAB5D}" srcOrd="0" destOrd="0" presId="urn:microsoft.com/office/officeart/2005/8/layout/bProcess4"/>
    <dgm:cxn modelId="{AD185980-DE81-4D6B-8742-C4304E3D9038}" type="presParOf" srcId="{B48FD7B4-D871-4E8B-AF58-8D30308BAB5D}" destId="{08D5F91B-869A-499E-B3F9-611D792F10C5}" srcOrd="0" destOrd="0" presId="urn:microsoft.com/office/officeart/2005/8/layout/bProcess4"/>
    <dgm:cxn modelId="{9BE8E5F0-7B22-4880-8C28-3007E72887BF}" type="presParOf" srcId="{B48FD7B4-D871-4E8B-AF58-8D30308BAB5D}" destId="{0A74AF3C-65DD-43BD-A443-A6C0FEEB644D}" srcOrd="1" destOrd="0" presId="urn:microsoft.com/office/officeart/2005/8/layout/bProcess4"/>
    <dgm:cxn modelId="{1AA5FE31-3E4A-40BC-94B6-5BD3B4BD3DC1}" type="presParOf" srcId="{23488877-9723-4842-99D7-9624D64E4A43}" destId="{3C582624-526C-46CE-AC3B-9B99D5A28DC7}" srcOrd="1" destOrd="0" presId="urn:microsoft.com/office/officeart/2005/8/layout/bProcess4"/>
    <dgm:cxn modelId="{00FDCE83-D850-4533-B12B-8564451B8025}" type="presParOf" srcId="{23488877-9723-4842-99D7-9624D64E4A43}" destId="{EF5EC8D8-680E-4F74-BEF1-CCF4ACB939F2}" srcOrd="2" destOrd="0" presId="urn:microsoft.com/office/officeart/2005/8/layout/bProcess4"/>
    <dgm:cxn modelId="{9F3A6B38-8365-47DE-B6FC-7F34A66E4CE3}" type="presParOf" srcId="{EF5EC8D8-680E-4F74-BEF1-CCF4ACB939F2}" destId="{978DADDE-3E9F-49FC-9C98-CA44CBB923A2}" srcOrd="0" destOrd="0" presId="urn:microsoft.com/office/officeart/2005/8/layout/bProcess4"/>
    <dgm:cxn modelId="{4508399E-B0B0-4916-8015-468BF0D1BBB6}" type="presParOf" srcId="{EF5EC8D8-680E-4F74-BEF1-CCF4ACB939F2}" destId="{0E660B05-045D-4A05-ABEC-84A3C78E1A4B}" srcOrd="1" destOrd="0" presId="urn:microsoft.com/office/officeart/2005/8/layout/bProcess4"/>
    <dgm:cxn modelId="{51A9B72D-FF3C-4A21-A919-B3800778F1D2}" type="presParOf" srcId="{23488877-9723-4842-99D7-9624D64E4A43}" destId="{7487E116-A392-4BD7-8FA1-0F9E3EA028B4}" srcOrd="3" destOrd="0" presId="urn:microsoft.com/office/officeart/2005/8/layout/bProcess4"/>
    <dgm:cxn modelId="{0ACBA5F2-FEF7-4C0C-8D15-28A119C3B9DC}" type="presParOf" srcId="{23488877-9723-4842-99D7-9624D64E4A43}" destId="{BCD2C336-A535-42F4-ADC7-577529769E70}" srcOrd="4" destOrd="0" presId="urn:microsoft.com/office/officeart/2005/8/layout/bProcess4"/>
    <dgm:cxn modelId="{1322A129-FE55-41BD-8DBA-DB6BF98D1C44}" type="presParOf" srcId="{BCD2C336-A535-42F4-ADC7-577529769E70}" destId="{1C652546-6474-4A4D-BF4F-578E8826E12B}" srcOrd="0" destOrd="0" presId="urn:microsoft.com/office/officeart/2005/8/layout/bProcess4"/>
    <dgm:cxn modelId="{782F28EA-3219-443C-AE02-4618BFBD78A3}" type="presParOf" srcId="{BCD2C336-A535-42F4-ADC7-577529769E70}" destId="{FB1D95AC-3323-465F-A53E-517124105906}" srcOrd="1" destOrd="0" presId="urn:microsoft.com/office/officeart/2005/8/layout/bProcess4"/>
    <dgm:cxn modelId="{5222B529-F2DE-44A1-BD5F-99B61FF6820B}" type="presParOf" srcId="{23488877-9723-4842-99D7-9624D64E4A43}" destId="{607A8CAF-B884-4843-A17E-5E06BD312E3D}" srcOrd="5" destOrd="0" presId="urn:microsoft.com/office/officeart/2005/8/layout/bProcess4"/>
    <dgm:cxn modelId="{792C6DB5-0D2C-438E-8CF6-A6DC2EA63278}" type="presParOf" srcId="{23488877-9723-4842-99D7-9624D64E4A43}" destId="{60677974-4869-4A55-B578-243306DD0174}" srcOrd="6" destOrd="0" presId="urn:microsoft.com/office/officeart/2005/8/layout/bProcess4"/>
    <dgm:cxn modelId="{91CF5CE5-049B-41F8-B5DD-A29504C7CB5D}" type="presParOf" srcId="{60677974-4869-4A55-B578-243306DD0174}" destId="{308B6A4B-9C95-4BAF-8A50-10778D29ABD9}" srcOrd="0" destOrd="0" presId="urn:microsoft.com/office/officeart/2005/8/layout/bProcess4"/>
    <dgm:cxn modelId="{583F19A1-B415-4E2B-A4E5-770575FFC308}" type="presParOf" srcId="{60677974-4869-4A55-B578-243306DD0174}" destId="{2B2D1636-EC67-4E50-8B39-98260FA19E2B}" srcOrd="1" destOrd="0" presId="urn:microsoft.com/office/officeart/2005/8/layout/bProcess4"/>
    <dgm:cxn modelId="{9A954137-0E56-456B-B5E8-D6933FF8ADB6}" type="presParOf" srcId="{23488877-9723-4842-99D7-9624D64E4A43}" destId="{C85E1348-43E6-4F06-B048-3CDACA7910BB}" srcOrd="7" destOrd="0" presId="urn:microsoft.com/office/officeart/2005/8/layout/bProcess4"/>
    <dgm:cxn modelId="{BA53BC9E-EFF0-4505-83D4-0F7176818D97}" type="presParOf" srcId="{23488877-9723-4842-99D7-9624D64E4A43}" destId="{C0A824F3-3B5D-44D4-84B2-86D0C53E4B33}" srcOrd="8" destOrd="0" presId="urn:microsoft.com/office/officeart/2005/8/layout/bProcess4"/>
    <dgm:cxn modelId="{4CEFA78F-97F1-4455-9A0E-BB4E868A9F79}" type="presParOf" srcId="{C0A824F3-3B5D-44D4-84B2-86D0C53E4B33}" destId="{8AD0F748-2341-4FFF-B42C-FBCAA38CC803}" srcOrd="0" destOrd="0" presId="urn:microsoft.com/office/officeart/2005/8/layout/bProcess4"/>
    <dgm:cxn modelId="{DE57271F-A34D-4BCF-BC47-68C0DC3BD9EC}" type="presParOf" srcId="{C0A824F3-3B5D-44D4-84B2-86D0C53E4B33}" destId="{A8323359-E65B-41A7-B672-5458C234227A}" srcOrd="1" destOrd="0" presId="urn:microsoft.com/office/officeart/2005/8/layout/bProcess4"/>
    <dgm:cxn modelId="{FEFF250C-367A-4FD5-BE18-76B5AFEF241E}" type="presParOf" srcId="{23488877-9723-4842-99D7-9624D64E4A43}" destId="{74FCCB83-674D-465B-9E19-0D1D82A053F9}" srcOrd="9" destOrd="0" presId="urn:microsoft.com/office/officeart/2005/8/layout/bProcess4"/>
    <dgm:cxn modelId="{4A58AF2B-5ACB-4033-9A6E-FF99280A5A78}" type="presParOf" srcId="{23488877-9723-4842-99D7-9624D64E4A43}" destId="{0725AF25-66D0-41B0-9CD9-4DCDDD4E0D79}" srcOrd="10" destOrd="0" presId="urn:microsoft.com/office/officeart/2005/8/layout/bProcess4"/>
    <dgm:cxn modelId="{D00A4CC3-85F5-435F-905D-FAC4704A7EF9}" type="presParOf" srcId="{0725AF25-66D0-41B0-9CD9-4DCDDD4E0D79}" destId="{7F72E9D8-517D-47CA-B047-924A065534A7}" srcOrd="0" destOrd="0" presId="urn:microsoft.com/office/officeart/2005/8/layout/bProcess4"/>
    <dgm:cxn modelId="{7ED70DE3-BFBC-4587-8C7F-706F5B6EF10F}" type="presParOf" srcId="{0725AF25-66D0-41B0-9CD9-4DCDDD4E0D79}" destId="{A3DBF078-3227-4F02-B1C4-D78E2EF0126F}" srcOrd="1" destOrd="0" presId="urn:microsoft.com/office/officeart/2005/8/layout/bProcess4"/>
    <dgm:cxn modelId="{C443A6EF-86B4-46B9-9C3E-23AFED5CA99A}" type="presParOf" srcId="{23488877-9723-4842-99D7-9624D64E4A43}" destId="{F912CF13-9E28-41FD-9B98-6CF7C18C52FE}" srcOrd="11" destOrd="0" presId="urn:microsoft.com/office/officeart/2005/8/layout/bProcess4"/>
    <dgm:cxn modelId="{5CBD5F19-472D-4979-A6BE-86AE03E3DC76}" type="presParOf" srcId="{23488877-9723-4842-99D7-9624D64E4A43}" destId="{F3EF5879-5C1C-4DB9-9751-9BC63310D670}" srcOrd="12" destOrd="0" presId="urn:microsoft.com/office/officeart/2005/8/layout/bProcess4"/>
    <dgm:cxn modelId="{E9F9E1C9-B489-476E-A387-FF36D430491A}" type="presParOf" srcId="{F3EF5879-5C1C-4DB9-9751-9BC63310D670}" destId="{7F359512-E214-4E2C-BABC-4E48A63451CD}" srcOrd="0" destOrd="0" presId="urn:microsoft.com/office/officeart/2005/8/layout/bProcess4"/>
    <dgm:cxn modelId="{E2738FE4-6D35-4984-9483-96685BFE6B8A}" type="presParOf" srcId="{F3EF5879-5C1C-4DB9-9751-9BC63310D670}" destId="{2BFADE40-5097-48F6-B84E-051C7C173948}" srcOrd="1" destOrd="0" presId="urn:microsoft.com/office/officeart/2005/8/layout/bProcess4"/>
    <dgm:cxn modelId="{2F3982DD-C70F-4AC2-85DF-0D37777962FC}" type="presParOf" srcId="{23488877-9723-4842-99D7-9624D64E4A43}" destId="{4ACE532F-6CFE-49B3-A505-DAEFAB658482}" srcOrd="13" destOrd="0" presId="urn:microsoft.com/office/officeart/2005/8/layout/bProcess4"/>
    <dgm:cxn modelId="{9C395E53-5124-4B8F-BF52-5166E8CA4102}" type="presParOf" srcId="{23488877-9723-4842-99D7-9624D64E4A43}" destId="{6102AEC0-CDDC-40D9-BD2C-281E9ED857B1}" srcOrd="14" destOrd="0" presId="urn:microsoft.com/office/officeart/2005/8/layout/bProcess4"/>
    <dgm:cxn modelId="{BB96E0E6-0068-4711-B199-B7FD8476C896}" type="presParOf" srcId="{6102AEC0-CDDC-40D9-BD2C-281E9ED857B1}" destId="{F54978A7-1914-4E9C-B24B-79B00A1D5C28}" srcOrd="0" destOrd="0" presId="urn:microsoft.com/office/officeart/2005/8/layout/bProcess4"/>
    <dgm:cxn modelId="{A93A2FF3-5EE5-4B92-B08E-B9094638CBD8}" type="presParOf" srcId="{6102AEC0-CDDC-40D9-BD2C-281E9ED857B1}" destId="{6F453FE8-78D5-4A1B-AEB7-FACE3A51C432}" srcOrd="1" destOrd="0" presId="urn:microsoft.com/office/officeart/2005/8/layout/bProcess4"/>
    <dgm:cxn modelId="{4EAD65DE-87DD-40DF-B56E-FF8E498B1ABE}" type="presParOf" srcId="{23488877-9723-4842-99D7-9624D64E4A43}" destId="{1046B862-D2FA-4DFB-A2CA-A7CE1A94FB41}" srcOrd="15" destOrd="0" presId="urn:microsoft.com/office/officeart/2005/8/layout/bProcess4"/>
    <dgm:cxn modelId="{40E8BCDC-7E33-4EDB-A888-B9E46B8D7F7B}" type="presParOf" srcId="{23488877-9723-4842-99D7-9624D64E4A43}" destId="{7B872FA7-D428-4F92-838B-291174434494}" srcOrd="16" destOrd="0" presId="urn:microsoft.com/office/officeart/2005/8/layout/bProcess4"/>
    <dgm:cxn modelId="{E8D16680-CF6C-413B-8DC5-84ADF901167C}" type="presParOf" srcId="{7B872FA7-D428-4F92-838B-291174434494}" destId="{2817ABAE-0DAC-4EB8-BCFC-A3601140FE43}" srcOrd="0" destOrd="0" presId="urn:microsoft.com/office/officeart/2005/8/layout/bProcess4"/>
    <dgm:cxn modelId="{E98034AD-1F40-4AA6-81DB-D1CE238721FB}" type="presParOf" srcId="{7B872FA7-D428-4F92-838B-291174434494}" destId="{40FB9E30-E86B-47BB-8726-F5C8130E372A}" srcOrd="1" destOrd="0" presId="urn:microsoft.com/office/officeart/2005/8/layout/bProcess4"/>
    <dgm:cxn modelId="{79C6E60E-3731-4E2B-AFBE-082F05F0A1A4}" type="presParOf" srcId="{23488877-9723-4842-99D7-9624D64E4A43}" destId="{4A29C1B3-59CE-40EE-A56D-8E6B615203A3}" srcOrd="17" destOrd="0" presId="urn:microsoft.com/office/officeart/2005/8/layout/bProcess4"/>
    <dgm:cxn modelId="{60A0B397-0A95-4107-83D7-2501B3803804}" type="presParOf" srcId="{23488877-9723-4842-99D7-9624D64E4A43}" destId="{474CCAFB-E655-4123-A711-F0BDE96E3AFD}" srcOrd="18" destOrd="0" presId="urn:microsoft.com/office/officeart/2005/8/layout/bProcess4"/>
    <dgm:cxn modelId="{8441D4D0-6B23-4B9B-86D8-416E86EA8944}" type="presParOf" srcId="{474CCAFB-E655-4123-A711-F0BDE96E3AFD}" destId="{B77327D0-B78C-44E8-8D7A-056FDEED8A8A}" srcOrd="0" destOrd="0" presId="urn:microsoft.com/office/officeart/2005/8/layout/bProcess4"/>
    <dgm:cxn modelId="{B77DCE5D-80C1-45B6-935A-124A33A46074}" type="presParOf" srcId="{474CCAFB-E655-4123-A711-F0BDE96E3AFD}" destId="{A95B8DA0-79DD-4ACE-A384-36F5AF4B3C70}" srcOrd="1" destOrd="0" presId="urn:microsoft.com/office/officeart/2005/8/layout/bProcess4"/>
    <dgm:cxn modelId="{7740EB3B-94C9-4B93-A375-49B9A1F40D89}" type="presParOf" srcId="{23488877-9723-4842-99D7-9624D64E4A43}" destId="{E22E448A-8508-4886-A11D-74EA07165F1C}" srcOrd="19" destOrd="0" presId="urn:microsoft.com/office/officeart/2005/8/layout/bProcess4"/>
    <dgm:cxn modelId="{DB9282ED-0559-43FD-BC94-32612055C2E0}" type="presParOf" srcId="{23488877-9723-4842-99D7-9624D64E4A43}" destId="{FDFD5480-4E3E-4C08-89FD-EBA0B3CA5C3D}" srcOrd="20" destOrd="0" presId="urn:microsoft.com/office/officeart/2005/8/layout/bProcess4"/>
    <dgm:cxn modelId="{9778BEE7-01FF-40DE-BDB5-E45E40FC4EB8}" type="presParOf" srcId="{FDFD5480-4E3E-4C08-89FD-EBA0B3CA5C3D}" destId="{FB5CF4DE-5C34-43B8-BB84-84F3CC049146}" srcOrd="0" destOrd="0" presId="urn:microsoft.com/office/officeart/2005/8/layout/bProcess4"/>
    <dgm:cxn modelId="{88490D22-A8A1-456F-93E2-527B83A6891C}" type="presParOf" srcId="{FDFD5480-4E3E-4C08-89FD-EBA0B3CA5C3D}" destId="{231E0AAB-D398-4885-8B5E-524C3A0D2043}" srcOrd="1" destOrd="0" presId="urn:microsoft.com/office/officeart/2005/8/layout/bProcess4"/>
    <dgm:cxn modelId="{151BCA20-3D20-485E-ACF2-4F7C96AC3F63}" type="presParOf" srcId="{23488877-9723-4842-99D7-9624D64E4A43}" destId="{70DFC2C3-4BF7-4A6D-928A-B7B6D0A42761}" srcOrd="21" destOrd="0" presId="urn:microsoft.com/office/officeart/2005/8/layout/bProcess4"/>
    <dgm:cxn modelId="{E1C55FDC-6CAB-4E33-B083-F1421C868AAB}" type="presParOf" srcId="{23488877-9723-4842-99D7-9624D64E4A43}" destId="{E4EBF8C4-6EA5-48D0-A985-A069A1AAF5FA}" srcOrd="22" destOrd="0" presId="urn:microsoft.com/office/officeart/2005/8/layout/bProcess4"/>
    <dgm:cxn modelId="{C4A7D46B-0CD9-444A-9D9A-81D564688EB3}" type="presParOf" srcId="{E4EBF8C4-6EA5-48D0-A985-A069A1AAF5FA}" destId="{C357B4AA-EBE0-4E1C-9BBD-B66734538770}" srcOrd="0" destOrd="0" presId="urn:microsoft.com/office/officeart/2005/8/layout/bProcess4"/>
    <dgm:cxn modelId="{ECFD7007-28C4-4A87-BD66-D6BAB00578C6}" type="presParOf" srcId="{E4EBF8C4-6EA5-48D0-A985-A069A1AAF5FA}" destId="{7187EA2F-89CA-4833-BA0E-698E50C835BD}" srcOrd="1" destOrd="0" presId="urn:microsoft.com/office/officeart/2005/8/layout/bProcess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207148-8890-460C-A355-BECC391454A8}" type="doc">
      <dgm:prSet loTypeId="urn:microsoft.com/office/officeart/2005/8/layout/target3" loCatId="list" qsTypeId="urn:microsoft.com/office/officeart/2005/8/quickstyle/simple1" qsCatId="simple" csTypeId="urn:microsoft.com/office/officeart/2005/8/colors/accent5_4" csCatId="accent5" phldr="1"/>
      <dgm:spPr/>
      <dgm:t>
        <a:bodyPr/>
        <a:lstStyle/>
        <a:p>
          <a:endParaRPr lang="en-GB"/>
        </a:p>
      </dgm:t>
    </dgm:pt>
    <dgm:pt modelId="{BFA3B3A1-2CFC-44D1-8492-5C4F67DD4231}">
      <dgm:prSet phldrT="[Text]" custT="1"/>
      <dgm:spPr/>
      <dgm:t>
        <a:bodyPr/>
        <a:lstStyle/>
        <a:p>
          <a:r>
            <a:rPr lang="en-GB" sz="2000" b="1" dirty="0"/>
            <a:t>Industry (or Sector)</a:t>
          </a:r>
        </a:p>
      </dgm:t>
    </dgm:pt>
    <dgm:pt modelId="{5E06DAAB-7096-49E1-92CD-39A51C12E195}" cxnId="{B472246D-00C3-44B0-9E9F-9607A6FEED99}" type="parTrans">
      <dgm:prSet/>
      <dgm:spPr/>
      <dgm:t>
        <a:bodyPr/>
        <a:lstStyle/>
        <a:p>
          <a:endParaRPr lang="en-GB" sz="1800" b="1"/>
        </a:p>
      </dgm:t>
    </dgm:pt>
    <dgm:pt modelId="{CBAE16EF-A190-4547-93E3-77DDF5FEC002}" cxnId="{B472246D-00C3-44B0-9E9F-9607A6FEED99}" type="sibTrans">
      <dgm:prSet/>
      <dgm:spPr/>
      <dgm:t>
        <a:bodyPr/>
        <a:lstStyle/>
        <a:p>
          <a:endParaRPr lang="en-GB" sz="1800" b="1"/>
        </a:p>
      </dgm:t>
    </dgm:pt>
    <dgm:pt modelId="{03CB57D4-1445-464E-BCE4-014044CA56D0}">
      <dgm:prSet phldrT="[Text]" custT="1"/>
      <dgm:spPr/>
      <dgm:t>
        <a:bodyPr/>
        <a:lstStyle/>
        <a:p>
          <a:r>
            <a:rPr lang="en-GB" sz="2000" b="1" dirty="0"/>
            <a:t>Development stage</a:t>
          </a:r>
        </a:p>
      </dgm:t>
    </dgm:pt>
    <dgm:pt modelId="{DEE85E7B-D0CC-4349-88AD-EAF566D3A284}" cxnId="{87A9632B-AA71-4007-BF77-F67299E97A52}" type="parTrans">
      <dgm:prSet/>
      <dgm:spPr/>
      <dgm:t>
        <a:bodyPr/>
        <a:lstStyle/>
        <a:p>
          <a:endParaRPr lang="en-GB" sz="1800" b="1"/>
        </a:p>
      </dgm:t>
    </dgm:pt>
    <dgm:pt modelId="{37979B6E-0148-4AD0-B754-FC93E99F4516}" cxnId="{87A9632B-AA71-4007-BF77-F67299E97A52}" type="sibTrans">
      <dgm:prSet/>
      <dgm:spPr/>
      <dgm:t>
        <a:bodyPr/>
        <a:lstStyle/>
        <a:p>
          <a:endParaRPr lang="en-GB" sz="1800" b="1"/>
        </a:p>
      </dgm:t>
    </dgm:pt>
    <dgm:pt modelId="{200325B1-33BA-4E00-9073-382978877C23}">
      <dgm:prSet phldrT="[Text]" custT="1"/>
      <dgm:spPr/>
      <dgm:t>
        <a:bodyPr/>
        <a:lstStyle/>
        <a:p>
          <a:r>
            <a:rPr lang="en-GB" sz="2000" b="1"/>
            <a:t>Markets and Competitors</a:t>
          </a:r>
          <a:endParaRPr lang="en-GB" sz="2000" b="1" dirty="0"/>
        </a:p>
      </dgm:t>
    </dgm:pt>
    <dgm:pt modelId="{4E6BF68A-3DA8-4FFB-A020-4E0F4EDBE50F}" cxnId="{EE3438E3-6923-417B-8A45-58C444E58E96}" type="parTrans">
      <dgm:prSet/>
      <dgm:spPr/>
      <dgm:t>
        <a:bodyPr/>
        <a:lstStyle/>
        <a:p>
          <a:endParaRPr lang="en-GB" sz="1800" b="1"/>
        </a:p>
      </dgm:t>
    </dgm:pt>
    <dgm:pt modelId="{7FA0CF2D-5253-4D52-8A9A-7CC19EA1EDD9}" cxnId="{EE3438E3-6923-417B-8A45-58C444E58E96}" type="sibTrans">
      <dgm:prSet/>
      <dgm:spPr/>
      <dgm:t>
        <a:bodyPr/>
        <a:lstStyle/>
        <a:p>
          <a:endParaRPr lang="en-GB" sz="1800" b="1"/>
        </a:p>
      </dgm:t>
    </dgm:pt>
    <dgm:pt modelId="{1B974712-CA3D-4D56-BAA3-491D254CDEE7}">
      <dgm:prSet phldrT="[Text]" custT="1"/>
      <dgm:spPr/>
      <dgm:t>
        <a:bodyPr/>
        <a:lstStyle/>
        <a:p>
          <a:r>
            <a:rPr lang="en-GB" sz="2000" b="1" dirty="0"/>
            <a:t>Market Segments</a:t>
          </a:r>
        </a:p>
      </dgm:t>
    </dgm:pt>
    <dgm:pt modelId="{6F142266-4A72-412F-AF05-EC20FD6FB7BF}" cxnId="{35D4D27D-327C-423D-9D4F-70869CFDF545}" type="parTrans">
      <dgm:prSet/>
      <dgm:spPr/>
      <dgm:t>
        <a:bodyPr/>
        <a:lstStyle/>
        <a:p>
          <a:endParaRPr lang="en-GB" sz="1800" b="1"/>
        </a:p>
      </dgm:t>
    </dgm:pt>
    <dgm:pt modelId="{68FB9010-8F89-40FE-BCB3-D36BE4654B2C}" cxnId="{35D4D27D-327C-423D-9D4F-70869CFDF545}" type="sibTrans">
      <dgm:prSet/>
      <dgm:spPr/>
      <dgm:t>
        <a:bodyPr/>
        <a:lstStyle/>
        <a:p>
          <a:endParaRPr lang="en-GB" sz="1800" b="1"/>
        </a:p>
      </dgm:t>
    </dgm:pt>
    <dgm:pt modelId="{D0D70686-DFCF-4B3C-827E-59360FE8B111}">
      <dgm:prSet phldrT="[Text]" custT="1"/>
      <dgm:spPr/>
      <dgm:t>
        <a:bodyPr/>
        <a:lstStyle/>
        <a:p>
          <a:r>
            <a:rPr lang="en-GB" sz="2000" b="1" dirty="0"/>
            <a:t>Scope of activities</a:t>
          </a:r>
        </a:p>
      </dgm:t>
    </dgm:pt>
    <dgm:pt modelId="{9DF8C7F3-C77A-402B-8BFA-200869ABE08E}" cxnId="{42889D83-BDCF-48B0-B3F1-0CA1CB325645}" type="parTrans">
      <dgm:prSet/>
      <dgm:spPr/>
      <dgm:t>
        <a:bodyPr/>
        <a:lstStyle/>
        <a:p>
          <a:endParaRPr lang="en-GB" sz="1800" b="1"/>
        </a:p>
      </dgm:t>
    </dgm:pt>
    <dgm:pt modelId="{A804FBA3-FE36-4BE0-ACBB-53CE81D91218}" cxnId="{42889D83-BDCF-48B0-B3F1-0CA1CB325645}" type="sibTrans">
      <dgm:prSet/>
      <dgm:spPr/>
      <dgm:t>
        <a:bodyPr/>
        <a:lstStyle/>
        <a:p>
          <a:endParaRPr lang="en-GB" sz="1800" b="1"/>
        </a:p>
      </dgm:t>
    </dgm:pt>
    <dgm:pt modelId="{19564D88-BF52-42B2-99E1-81610E30B6EE}">
      <dgm:prSet phldrT="[Text]" custT="1"/>
      <dgm:spPr/>
      <dgm:t>
        <a:bodyPr/>
        <a:lstStyle/>
        <a:p>
          <a:r>
            <a:rPr lang="en-GB" sz="2000" b="1" dirty="0"/>
            <a:t>The Organisation</a:t>
          </a:r>
        </a:p>
      </dgm:t>
    </dgm:pt>
    <dgm:pt modelId="{C9F9852C-6344-481D-8989-55580CBD1C11}" cxnId="{9C08AAD0-4B8A-4A74-84A4-9932D64B95A1}" type="parTrans">
      <dgm:prSet/>
      <dgm:spPr/>
      <dgm:t>
        <a:bodyPr/>
        <a:lstStyle/>
        <a:p>
          <a:endParaRPr lang="en-GB" sz="1800" b="1"/>
        </a:p>
      </dgm:t>
    </dgm:pt>
    <dgm:pt modelId="{B8EB5B75-AB46-4D41-ABEB-C7DC0ECBEBD9}" cxnId="{9C08AAD0-4B8A-4A74-84A4-9932D64B95A1}" type="sibTrans">
      <dgm:prSet/>
      <dgm:spPr/>
      <dgm:t>
        <a:bodyPr/>
        <a:lstStyle/>
        <a:p>
          <a:endParaRPr lang="en-GB" sz="1800" b="1"/>
        </a:p>
      </dgm:t>
    </dgm:pt>
    <dgm:pt modelId="{099F1C34-0C80-49C5-8E5C-DCAB5D3FADBD}">
      <dgm:prSet phldrT="[Text]" custT="1"/>
      <dgm:spPr/>
      <dgm:t>
        <a:bodyPr/>
        <a:lstStyle/>
        <a:p>
          <a:r>
            <a:rPr lang="en-GB" sz="2000" b="1" dirty="0"/>
            <a:t>Resources</a:t>
          </a:r>
        </a:p>
      </dgm:t>
    </dgm:pt>
    <dgm:pt modelId="{E596254F-33B7-4AE7-8B1D-6E56873F407D}" cxnId="{5AF7F878-F07D-4677-891E-6AD4D194A836}" type="parTrans">
      <dgm:prSet/>
      <dgm:spPr/>
      <dgm:t>
        <a:bodyPr/>
        <a:lstStyle/>
        <a:p>
          <a:endParaRPr lang="en-GB" sz="1800" b="1"/>
        </a:p>
      </dgm:t>
    </dgm:pt>
    <dgm:pt modelId="{38463C5E-02D0-4958-A900-D083115DD69F}" cxnId="{5AF7F878-F07D-4677-891E-6AD4D194A836}" type="sibTrans">
      <dgm:prSet/>
      <dgm:spPr/>
      <dgm:t>
        <a:bodyPr/>
        <a:lstStyle/>
        <a:p>
          <a:endParaRPr lang="en-GB" sz="1800" b="1"/>
        </a:p>
      </dgm:t>
    </dgm:pt>
    <dgm:pt modelId="{70F1060D-2FC4-4874-8788-A16A63D7BDE0}">
      <dgm:prSet phldrT="[Text]" custT="1"/>
      <dgm:spPr/>
      <dgm:t>
        <a:bodyPr/>
        <a:lstStyle/>
        <a:p>
          <a:r>
            <a:rPr lang="en-GB" sz="2000" b="1" dirty="0"/>
            <a:t>Capabilities</a:t>
          </a:r>
        </a:p>
      </dgm:t>
    </dgm:pt>
    <dgm:pt modelId="{47C33898-0F03-4425-B9DF-CFAEF5CFB389}" cxnId="{1AAD172C-BAA4-40B6-BD5E-1A7CFBBACF26}" type="parTrans">
      <dgm:prSet/>
      <dgm:spPr/>
      <dgm:t>
        <a:bodyPr/>
        <a:lstStyle/>
        <a:p>
          <a:endParaRPr lang="en-GB" sz="1800" b="1"/>
        </a:p>
      </dgm:t>
    </dgm:pt>
    <dgm:pt modelId="{95AEC842-9E98-4E7C-BB8C-812CC4A5D162}" cxnId="{1AAD172C-BAA4-40B6-BD5E-1A7CFBBACF26}" type="sibTrans">
      <dgm:prSet/>
      <dgm:spPr/>
      <dgm:t>
        <a:bodyPr/>
        <a:lstStyle/>
        <a:p>
          <a:endParaRPr lang="en-GB" sz="1800" b="1"/>
        </a:p>
      </dgm:t>
    </dgm:pt>
    <dgm:pt modelId="{500511AA-9652-4F3B-9E72-FF0B7654A409}">
      <dgm:prSet phldrT="[Text]" custT="1"/>
      <dgm:spPr/>
      <dgm:t>
        <a:bodyPr/>
        <a:lstStyle/>
        <a:p>
          <a:r>
            <a:rPr lang="en-GB" sz="2000" b="1" dirty="0"/>
            <a:t>Competencies</a:t>
          </a:r>
        </a:p>
      </dgm:t>
    </dgm:pt>
    <dgm:pt modelId="{A9B225A8-0FDE-4410-8395-DF5FE8732029}" cxnId="{C4F20495-1CB2-47C1-8550-C0DC31317C53}" type="parTrans">
      <dgm:prSet/>
      <dgm:spPr/>
      <dgm:t>
        <a:bodyPr/>
        <a:lstStyle/>
        <a:p>
          <a:endParaRPr lang="en-GB" sz="1800" b="1"/>
        </a:p>
      </dgm:t>
    </dgm:pt>
    <dgm:pt modelId="{1AE19762-406C-4C06-833D-B769D9932F83}" cxnId="{C4F20495-1CB2-47C1-8550-C0DC31317C53}" type="sibTrans">
      <dgm:prSet/>
      <dgm:spPr/>
      <dgm:t>
        <a:bodyPr/>
        <a:lstStyle/>
        <a:p>
          <a:endParaRPr lang="en-GB" sz="1800" b="1"/>
        </a:p>
      </dgm:t>
    </dgm:pt>
    <dgm:pt modelId="{7B4EACC2-1E39-4719-8526-CC0DB57A1AC1}">
      <dgm:prSet phldrT="[Text]" custT="1"/>
      <dgm:spPr/>
      <dgm:t>
        <a:bodyPr/>
        <a:lstStyle/>
        <a:p>
          <a:r>
            <a:rPr lang="en-GB" sz="2000" b="1" dirty="0"/>
            <a:t>Politics</a:t>
          </a:r>
        </a:p>
      </dgm:t>
    </dgm:pt>
    <dgm:pt modelId="{769F6A3A-718D-4EEE-9F7B-0544BE17C3A3}" cxnId="{9041B063-7476-4F3B-BF43-95D394C91983}" type="sibTrans">
      <dgm:prSet/>
      <dgm:spPr/>
      <dgm:t>
        <a:bodyPr/>
        <a:lstStyle/>
        <a:p>
          <a:endParaRPr lang="en-GB" sz="1800" b="1"/>
        </a:p>
      </dgm:t>
    </dgm:pt>
    <dgm:pt modelId="{415C6A19-E007-476C-A51A-F63615504806}" cxnId="{9041B063-7476-4F3B-BF43-95D394C91983}" type="parTrans">
      <dgm:prSet/>
      <dgm:spPr/>
      <dgm:t>
        <a:bodyPr/>
        <a:lstStyle/>
        <a:p>
          <a:endParaRPr lang="en-GB" sz="1800" b="1"/>
        </a:p>
      </dgm:t>
    </dgm:pt>
    <dgm:pt modelId="{BEB01920-4FBD-4727-A1B1-C8499FE0968B}">
      <dgm:prSet phldrT="[Text]" custT="1"/>
      <dgm:spPr/>
      <dgm:t>
        <a:bodyPr/>
        <a:lstStyle/>
        <a:p>
          <a:r>
            <a:rPr lang="en-GB" sz="2000" b="1" dirty="0"/>
            <a:t>The Macro-environment</a:t>
          </a:r>
        </a:p>
      </dgm:t>
    </dgm:pt>
    <dgm:pt modelId="{C32D7D2A-4260-4B86-888B-D8DE7BE8D840}" cxnId="{1F2DFC5F-3624-48CA-A5AD-8B2AFDD81858}" type="sibTrans">
      <dgm:prSet/>
      <dgm:spPr/>
      <dgm:t>
        <a:bodyPr/>
        <a:lstStyle/>
        <a:p>
          <a:endParaRPr lang="en-GB" sz="1800" b="1"/>
        </a:p>
      </dgm:t>
    </dgm:pt>
    <dgm:pt modelId="{7FA45A32-7C70-4A18-8C54-2137A5A76104}" cxnId="{1F2DFC5F-3624-48CA-A5AD-8B2AFDD81858}" type="parTrans">
      <dgm:prSet/>
      <dgm:spPr/>
      <dgm:t>
        <a:bodyPr/>
        <a:lstStyle/>
        <a:p>
          <a:endParaRPr lang="en-GB" sz="1800" b="1"/>
        </a:p>
      </dgm:t>
    </dgm:pt>
    <dgm:pt modelId="{378D1A63-5E13-4F33-9B4A-9FCC874CEC95}">
      <dgm:prSet phldrT="[Text]" custT="1"/>
      <dgm:spPr/>
      <dgm:t>
        <a:bodyPr/>
        <a:lstStyle/>
        <a:p>
          <a:r>
            <a:rPr lang="en-GB" sz="2000" b="1" dirty="0"/>
            <a:t>Concentration</a:t>
          </a:r>
        </a:p>
      </dgm:t>
    </dgm:pt>
    <dgm:pt modelId="{8E05A67C-2F99-42C9-85AD-D4166C648A87}" cxnId="{9A6CDFFB-9C75-4D11-A823-24C6E48D8C3D}" type="parTrans">
      <dgm:prSet/>
      <dgm:spPr/>
      <dgm:t>
        <a:bodyPr/>
        <a:lstStyle/>
        <a:p>
          <a:endParaRPr lang="en-GB" sz="1800" b="1"/>
        </a:p>
      </dgm:t>
    </dgm:pt>
    <dgm:pt modelId="{D5461D33-58ED-44F1-95CA-C08156442E5A}" cxnId="{9A6CDFFB-9C75-4D11-A823-24C6E48D8C3D}" type="sibTrans">
      <dgm:prSet/>
      <dgm:spPr/>
      <dgm:t>
        <a:bodyPr/>
        <a:lstStyle/>
        <a:p>
          <a:endParaRPr lang="en-GB" sz="1800" b="1"/>
        </a:p>
      </dgm:t>
    </dgm:pt>
    <dgm:pt modelId="{FDBFB20A-A9F9-4749-8E46-482F95BC8255}">
      <dgm:prSet phldrT="[Text]" custT="1"/>
      <dgm:spPr/>
      <dgm:t>
        <a:bodyPr/>
        <a:lstStyle/>
        <a:p>
          <a:r>
            <a:rPr lang="en-GB" sz="2000" b="1" dirty="0"/>
            <a:t>Value network</a:t>
          </a:r>
        </a:p>
      </dgm:t>
    </dgm:pt>
    <dgm:pt modelId="{12F93396-A115-4A90-A6FF-96FABB6F43B9}" cxnId="{6BA6BDDF-9F69-4825-A9FA-F02E4A19C6F1}" type="parTrans">
      <dgm:prSet/>
      <dgm:spPr/>
      <dgm:t>
        <a:bodyPr/>
        <a:lstStyle/>
        <a:p>
          <a:endParaRPr lang="en-GB" sz="1800" b="1"/>
        </a:p>
      </dgm:t>
    </dgm:pt>
    <dgm:pt modelId="{A92A07B3-1955-4CC6-832F-651D378CA5DD}" cxnId="{6BA6BDDF-9F69-4825-A9FA-F02E4A19C6F1}" type="sibTrans">
      <dgm:prSet/>
      <dgm:spPr/>
      <dgm:t>
        <a:bodyPr/>
        <a:lstStyle/>
        <a:p>
          <a:endParaRPr lang="en-GB" sz="1800" b="1"/>
        </a:p>
      </dgm:t>
    </dgm:pt>
    <dgm:pt modelId="{44D31E6C-137A-4194-80F4-F88B70E492F3}">
      <dgm:prSet phldrT="[Text]" custT="1"/>
      <dgm:spPr/>
      <dgm:t>
        <a:bodyPr/>
        <a:lstStyle/>
        <a:p>
          <a:r>
            <a:rPr lang="en-GB" sz="2000" b="1" dirty="0"/>
            <a:t>Products and/or services</a:t>
          </a:r>
        </a:p>
      </dgm:t>
    </dgm:pt>
    <dgm:pt modelId="{02F73141-221C-472A-B10E-46A96E85C8BD}" cxnId="{E8F115CF-C112-432E-BD21-A82EB34CAFC4}" type="parTrans">
      <dgm:prSet/>
      <dgm:spPr/>
      <dgm:t>
        <a:bodyPr/>
        <a:lstStyle/>
        <a:p>
          <a:endParaRPr lang="en-GB" sz="1800" b="1"/>
        </a:p>
      </dgm:t>
    </dgm:pt>
    <dgm:pt modelId="{01E836C0-FFB5-4835-B7BD-0504A0AEB671}" cxnId="{E8F115CF-C112-432E-BD21-A82EB34CAFC4}" type="sibTrans">
      <dgm:prSet/>
      <dgm:spPr/>
      <dgm:t>
        <a:bodyPr/>
        <a:lstStyle/>
        <a:p>
          <a:endParaRPr lang="en-GB" sz="1800" b="1"/>
        </a:p>
      </dgm:t>
    </dgm:pt>
    <dgm:pt modelId="{6EFFC68F-9D08-4D05-A24B-89AF46F499C9}">
      <dgm:prSet phldrT="[Text]" custT="1"/>
      <dgm:spPr/>
      <dgm:t>
        <a:bodyPr/>
        <a:lstStyle/>
        <a:p>
          <a:r>
            <a:rPr lang="en-GB" sz="2000" b="1" dirty="0"/>
            <a:t>Critical success factors</a:t>
          </a:r>
        </a:p>
      </dgm:t>
    </dgm:pt>
    <dgm:pt modelId="{3A0653F4-3F97-44BE-B558-C8CA97A5CC07}" cxnId="{2FF2D739-187E-4830-8757-0D35874438E1}" type="parTrans">
      <dgm:prSet/>
      <dgm:spPr/>
      <dgm:t>
        <a:bodyPr/>
        <a:lstStyle/>
        <a:p>
          <a:endParaRPr lang="en-GB" sz="1800" b="1"/>
        </a:p>
      </dgm:t>
    </dgm:pt>
    <dgm:pt modelId="{56909DC3-B86D-4304-9F6D-26D9F2660FEC}" cxnId="{2FF2D739-187E-4830-8757-0D35874438E1}" type="sibTrans">
      <dgm:prSet/>
      <dgm:spPr/>
      <dgm:t>
        <a:bodyPr/>
        <a:lstStyle/>
        <a:p>
          <a:endParaRPr lang="en-GB" sz="1800" b="1"/>
        </a:p>
      </dgm:t>
    </dgm:pt>
    <dgm:pt modelId="{41F972BD-7D41-4A07-B2D4-979967D9F3BC}">
      <dgm:prSet phldrT="[Text]" custT="1"/>
      <dgm:spPr/>
      <dgm:t>
        <a:bodyPr/>
        <a:lstStyle/>
        <a:p>
          <a:r>
            <a:rPr lang="en-GB" sz="2000" b="1" dirty="0"/>
            <a:t>Resource commitment</a:t>
          </a:r>
        </a:p>
      </dgm:t>
    </dgm:pt>
    <dgm:pt modelId="{4D0D08AA-B7A9-4920-B11F-59A689832A4D}" cxnId="{AE374DCE-D1E1-42CE-AD44-8199160EB6BA}" type="parTrans">
      <dgm:prSet/>
      <dgm:spPr/>
      <dgm:t>
        <a:bodyPr/>
        <a:lstStyle/>
        <a:p>
          <a:endParaRPr lang="en-GB" sz="1800" b="1"/>
        </a:p>
      </dgm:t>
    </dgm:pt>
    <dgm:pt modelId="{CEA592B1-DB6A-49DA-B36B-E7B26FA6D597}" cxnId="{AE374DCE-D1E1-42CE-AD44-8199160EB6BA}" type="sibTrans">
      <dgm:prSet/>
      <dgm:spPr/>
      <dgm:t>
        <a:bodyPr/>
        <a:lstStyle/>
        <a:p>
          <a:endParaRPr lang="en-GB" sz="1800" b="1"/>
        </a:p>
      </dgm:t>
    </dgm:pt>
    <dgm:pt modelId="{BEB1E2D6-C8BB-4ECD-9821-09C643A757E9}">
      <dgm:prSet phldrT="[Text]" custT="1"/>
      <dgm:spPr/>
      <dgm:t>
        <a:bodyPr/>
        <a:lstStyle/>
        <a:p>
          <a:r>
            <a:rPr lang="en-GB" sz="2000" b="1" dirty="0"/>
            <a:t>Economics</a:t>
          </a:r>
        </a:p>
      </dgm:t>
    </dgm:pt>
    <dgm:pt modelId="{8BC1B199-4DC2-4180-9C33-7F02B8FE9B2C}" cxnId="{C6713E34-A06F-4DE7-9047-DB516F5452E9}" type="parTrans">
      <dgm:prSet/>
      <dgm:spPr/>
      <dgm:t>
        <a:bodyPr/>
        <a:lstStyle/>
        <a:p>
          <a:endParaRPr lang="en-GB" sz="1800" b="1"/>
        </a:p>
      </dgm:t>
    </dgm:pt>
    <dgm:pt modelId="{B30199BC-FE10-42C6-9F9B-5E5C5C80E589}" cxnId="{C6713E34-A06F-4DE7-9047-DB516F5452E9}" type="sibTrans">
      <dgm:prSet/>
      <dgm:spPr/>
      <dgm:t>
        <a:bodyPr/>
        <a:lstStyle/>
        <a:p>
          <a:endParaRPr lang="en-GB" sz="1800" b="1"/>
        </a:p>
      </dgm:t>
    </dgm:pt>
    <dgm:pt modelId="{B696DDEB-AE56-43D1-8B85-5ECD7AF9D366}">
      <dgm:prSet phldrT="[Text]" custT="1"/>
      <dgm:spPr/>
      <dgm:t>
        <a:bodyPr/>
        <a:lstStyle/>
        <a:p>
          <a:r>
            <a:rPr lang="en-GB" sz="2000" b="1" dirty="0"/>
            <a:t>Social</a:t>
          </a:r>
        </a:p>
      </dgm:t>
    </dgm:pt>
    <dgm:pt modelId="{B3ECADE5-41BE-47EC-9240-31B42D321A84}" cxnId="{78FC1B56-8401-4F17-BC16-EDEE4C68E52E}" type="parTrans">
      <dgm:prSet/>
      <dgm:spPr/>
      <dgm:t>
        <a:bodyPr/>
        <a:lstStyle/>
        <a:p>
          <a:endParaRPr lang="en-GB" sz="1800" b="1"/>
        </a:p>
      </dgm:t>
    </dgm:pt>
    <dgm:pt modelId="{984199C6-5820-4A77-B440-6EEE15EA2BF8}" cxnId="{78FC1B56-8401-4F17-BC16-EDEE4C68E52E}" type="sibTrans">
      <dgm:prSet/>
      <dgm:spPr/>
      <dgm:t>
        <a:bodyPr/>
        <a:lstStyle/>
        <a:p>
          <a:endParaRPr lang="en-GB" sz="1800" b="1"/>
        </a:p>
      </dgm:t>
    </dgm:pt>
    <dgm:pt modelId="{06670EBE-F5A4-4BC1-97F4-C878F31095D8}">
      <dgm:prSet phldrT="[Text]" custT="1"/>
      <dgm:spPr/>
      <dgm:t>
        <a:bodyPr/>
        <a:lstStyle/>
        <a:p>
          <a:r>
            <a:rPr lang="en-GB" sz="2000" b="1" dirty="0"/>
            <a:t>Technological  etc.</a:t>
          </a:r>
        </a:p>
      </dgm:t>
    </dgm:pt>
    <dgm:pt modelId="{B6852F36-30E0-4D8F-A31D-FE36A5410844}" cxnId="{7C3E5729-7FCB-4A61-B5FE-F2952BD34E1B}" type="parTrans">
      <dgm:prSet/>
      <dgm:spPr/>
      <dgm:t>
        <a:bodyPr/>
        <a:lstStyle/>
        <a:p>
          <a:endParaRPr lang="en-GB" sz="1800" b="1"/>
        </a:p>
      </dgm:t>
    </dgm:pt>
    <dgm:pt modelId="{CFD0825C-9D1A-4E53-8599-3407C72E8F25}" cxnId="{7C3E5729-7FCB-4A61-B5FE-F2952BD34E1B}" type="sibTrans">
      <dgm:prSet/>
      <dgm:spPr/>
      <dgm:t>
        <a:bodyPr/>
        <a:lstStyle/>
        <a:p>
          <a:endParaRPr lang="en-GB" sz="1800" b="1"/>
        </a:p>
      </dgm:t>
    </dgm:pt>
    <dgm:pt modelId="{B3F6FB17-E10C-4055-90FC-7B59DAB10924}" type="pres">
      <dgm:prSet presAssocID="{72207148-8890-460C-A355-BECC391454A8}" presName="Name0" presStyleCnt="0">
        <dgm:presLayoutVars>
          <dgm:chMax val="7"/>
          <dgm:dir/>
          <dgm:animLvl val="lvl"/>
          <dgm:resizeHandles val="exact"/>
        </dgm:presLayoutVars>
      </dgm:prSet>
      <dgm:spPr/>
    </dgm:pt>
    <dgm:pt modelId="{BF96D084-A123-4D47-AC1B-2735C2375AE4}" type="pres">
      <dgm:prSet presAssocID="{BEB01920-4FBD-4727-A1B1-C8499FE0968B}" presName="circle1" presStyleLbl="node1" presStyleIdx="0" presStyleCnt="4"/>
      <dgm:spPr/>
    </dgm:pt>
    <dgm:pt modelId="{1AF64642-00FE-46F4-A5CA-5680E162ADDD}" type="pres">
      <dgm:prSet presAssocID="{BEB01920-4FBD-4727-A1B1-C8499FE0968B}" presName="space" presStyleCnt="0"/>
      <dgm:spPr/>
    </dgm:pt>
    <dgm:pt modelId="{8EAB7B3B-4EA2-42AC-9796-F2CDE49818E1}" type="pres">
      <dgm:prSet presAssocID="{BEB01920-4FBD-4727-A1B1-C8499FE0968B}" presName="rect1" presStyleLbl="alignAcc1" presStyleIdx="0" presStyleCnt="4"/>
      <dgm:spPr/>
    </dgm:pt>
    <dgm:pt modelId="{DFD0F45A-BFFF-4681-B6A3-CFC209319388}" type="pres">
      <dgm:prSet presAssocID="{BFA3B3A1-2CFC-44D1-8492-5C4F67DD4231}" presName="vertSpace2" presStyleLbl="node1" presStyleIdx="0" presStyleCnt="4"/>
      <dgm:spPr/>
    </dgm:pt>
    <dgm:pt modelId="{9CFC0124-1940-4BE8-8180-0041F3B2B2CF}" type="pres">
      <dgm:prSet presAssocID="{BFA3B3A1-2CFC-44D1-8492-5C4F67DD4231}" presName="circle2" presStyleLbl="node1" presStyleIdx="1" presStyleCnt="4"/>
      <dgm:spPr/>
    </dgm:pt>
    <dgm:pt modelId="{95917B1E-D5E9-41D9-903D-82BE5F432C61}" type="pres">
      <dgm:prSet presAssocID="{BFA3B3A1-2CFC-44D1-8492-5C4F67DD4231}" presName="rect2" presStyleLbl="alignAcc1" presStyleIdx="1" presStyleCnt="4"/>
      <dgm:spPr/>
    </dgm:pt>
    <dgm:pt modelId="{8BA1FD54-A312-4BF9-965E-05AF9FF9971B}" type="pres">
      <dgm:prSet presAssocID="{200325B1-33BA-4E00-9073-382978877C23}" presName="vertSpace3" presStyleLbl="node1" presStyleIdx="1" presStyleCnt="4"/>
      <dgm:spPr/>
    </dgm:pt>
    <dgm:pt modelId="{09FBA1B4-8A53-4EF2-B7FD-06C13D37EC95}" type="pres">
      <dgm:prSet presAssocID="{200325B1-33BA-4E00-9073-382978877C23}" presName="circle3" presStyleLbl="node1" presStyleIdx="2" presStyleCnt="4"/>
      <dgm:spPr/>
    </dgm:pt>
    <dgm:pt modelId="{6DA8E38B-5771-4A12-9623-CA0530FA5964}" type="pres">
      <dgm:prSet presAssocID="{200325B1-33BA-4E00-9073-382978877C23}" presName="rect3" presStyleLbl="alignAcc1" presStyleIdx="2" presStyleCnt="4" custLinFactNeighborX="0"/>
      <dgm:spPr/>
    </dgm:pt>
    <dgm:pt modelId="{DA2F0223-5A3C-4AA0-BACF-E55FDE33195A}" type="pres">
      <dgm:prSet presAssocID="{19564D88-BF52-42B2-99E1-81610E30B6EE}" presName="vertSpace4" presStyleLbl="node1" presStyleIdx="2" presStyleCnt="4"/>
      <dgm:spPr/>
    </dgm:pt>
    <dgm:pt modelId="{1AADB62D-43C5-481F-9B08-805E827F8FE5}" type="pres">
      <dgm:prSet presAssocID="{19564D88-BF52-42B2-99E1-81610E30B6EE}" presName="circle4" presStyleLbl="node1" presStyleIdx="3" presStyleCnt="4"/>
      <dgm:spPr/>
    </dgm:pt>
    <dgm:pt modelId="{1B3D9CAC-7BD5-47BA-AEA6-AB0FDB0DA45B}" type="pres">
      <dgm:prSet presAssocID="{19564D88-BF52-42B2-99E1-81610E30B6EE}" presName="rect4" presStyleLbl="alignAcc1" presStyleIdx="3" presStyleCnt="4"/>
      <dgm:spPr/>
    </dgm:pt>
    <dgm:pt modelId="{9F2539F2-8F94-4C5C-93C9-544EBB908513}" type="pres">
      <dgm:prSet presAssocID="{BEB01920-4FBD-4727-A1B1-C8499FE0968B}" presName="rect1ParTx" presStyleLbl="alignAcc1" presStyleIdx="3" presStyleCnt="4">
        <dgm:presLayoutVars>
          <dgm:chMax val="1"/>
          <dgm:bulletEnabled val="1"/>
        </dgm:presLayoutVars>
      </dgm:prSet>
      <dgm:spPr/>
    </dgm:pt>
    <dgm:pt modelId="{2B1A3674-D7D1-4A8E-B995-BBA58CEBF0A7}" type="pres">
      <dgm:prSet presAssocID="{BEB01920-4FBD-4727-A1B1-C8499FE0968B}" presName="rect1ChTx" presStyleLbl="alignAcc1" presStyleIdx="3" presStyleCnt="4">
        <dgm:presLayoutVars>
          <dgm:bulletEnabled val="1"/>
        </dgm:presLayoutVars>
      </dgm:prSet>
      <dgm:spPr/>
    </dgm:pt>
    <dgm:pt modelId="{47FDF95E-5C65-43FC-A60D-D9325DF7868F}" type="pres">
      <dgm:prSet presAssocID="{BFA3B3A1-2CFC-44D1-8492-5C4F67DD4231}" presName="rect2ParTx" presStyleLbl="alignAcc1" presStyleIdx="3" presStyleCnt="4">
        <dgm:presLayoutVars>
          <dgm:chMax val="1"/>
          <dgm:bulletEnabled val="1"/>
        </dgm:presLayoutVars>
      </dgm:prSet>
      <dgm:spPr/>
    </dgm:pt>
    <dgm:pt modelId="{F7BC5280-0463-43E7-BBC6-EF42F5F3D076}" type="pres">
      <dgm:prSet presAssocID="{BFA3B3A1-2CFC-44D1-8492-5C4F67DD4231}" presName="rect2ChTx" presStyleLbl="alignAcc1" presStyleIdx="3" presStyleCnt="4">
        <dgm:presLayoutVars>
          <dgm:bulletEnabled val="1"/>
        </dgm:presLayoutVars>
      </dgm:prSet>
      <dgm:spPr/>
    </dgm:pt>
    <dgm:pt modelId="{B318555F-6CBB-4DCA-9B2D-5A53EDCBDFAE}" type="pres">
      <dgm:prSet presAssocID="{200325B1-33BA-4E00-9073-382978877C23}" presName="rect3ParTx" presStyleLbl="alignAcc1" presStyleIdx="3" presStyleCnt="4">
        <dgm:presLayoutVars>
          <dgm:chMax val="1"/>
          <dgm:bulletEnabled val="1"/>
        </dgm:presLayoutVars>
      </dgm:prSet>
      <dgm:spPr/>
    </dgm:pt>
    <dgm:pt modelId="{D9F4DBAC-4750-40FE-BF6A-C8B0179B87FE}" type="pres">
      <dgm:prSet presAssocID="{200325B1-33BA-4E00-9073-382978877C23}" presName="rect3ChTx" presStyleLbl="alignAcc1" presStyleIdx="3" presStyleCnt="4">
        <dgm:presLayoutVars>
          <dgm:bulletEnabled val="1"/>
        </dgm:presLayoutVars>
      </dgm:prSet>
      <dgm:spPr/>
    </dgm:pt>
    <dgm:pt modelId="{70B4B3A3-1388-41AE-911F-614866EE89AA}" type="pres">
      <dgm:prSet presAssocID="{19564D88-BF52-42B2-99E1-81610E30B6EE}" presName="rect4ParTx" presStyleLbl="alignAcc1" presStyleIdx="3" presStyleCnt="4">
        <dgm:presLayoutVars>
          <dgm:chMax val="1"/>
          <dgm:bulletEnabled val="1"/>
        </dgm:presLayoutVars>
      </dgm:prSet>
      <dgm:spPr/>
    </dgm:pt>
    <dgm:pt modelId="{AAC66275-E769-4AA7-B262-5DC0DB804286}" type="pres">
      <dgm:prSet presAssocID="{19564D88-BF52-42B2-99E1-81610E30B6EE}" presName="rect4ChTx" presStyleLbl="alignAcc1" presStyleIdx="3" presStyleCnt="4">
        <dgm:presLayoutVars>
          <dgm:bulletEnabled val="1"/>
        </dgm:presLayoutVars>
      </dgm:prSet>
      <dgm:spPr/>
    </dgm:pt>
  </dgm:ptLst>
  <dgm:cxnLst>
    <dgm:cxn modelId="{D887A205-0F39-432C-B3F0-9F88E78B4F0E}" type="presOf" srcId="{70F1060D-2FC4-4874-8788-A16A63D7BDE0}" destId="{AAC66275-E769-4AA7-B262-5DC0DB804286}" srcOrd="0" destOrd="1" presId="urn:microsoft.com/office/officeart/2005/8/layout/target3"/>
    <dgm:cxn modelId="{E8C8CA0D-8E0B-482D-86E7-2F413D98727A}" type="presOf" srcId="{BFA3B3A1-2CFC-44D1-8492-5C4F67DD4231}" destId="{95917B1E-D5E9-41D9-903D-82BE5F432C61}" srcOrd="0" destOrd="0" presId="urn:microsoft.com/office/officeart/2005/8/layout/target3"/>
    <dgm:cxn modelId="{FD6F5D10-9F07-41AF-A860-7980FD5D539A}" type="presOf" srcId="{200325B1-33BA-4E00-9073-382978877C23}" destId="{B318555F-6CBB-4DCA-9B2D-5A53EDCBDFAE}" srcOrd="1" destOrd="0" presId="urn:microsoft.com/office/officeart/2005/8/layout/target3"/>
    <dgm:cxn modelId="{96FB7712-E871-4921-B09F-A822644BC580}" type="presOf" srcId="{378D1A63-5E13-4F33-9B4A-9FCC874CEC95}" destId="{F7BC5280-0463-43E7-BBC6-EF42F5F3D076}" srcOrd="0" destOrd="2" presId="urn:microsoft.com/office/officeart/2005/8/layout/target3"/>
    <dgm:cxn modelId="{7C3E5729-7FCB-4A61-B5FE-F2952BD34E1B}" srcId="{BEB01920-4FBD-4727-A1B1-C8499FE0968B}" destId="{06670EBE-F5A4-4BC1-97F4-C878F31095D8}" srcOrd="3" destOrd="0" parTransId="{B6852F36-30E0-4D8F-A31D-FE36A5410844}" sibTransId="{CFD0825C-9D1A-4E53-8599-3407C72E8F25}"/>
    <dgm:cxn modelId="{87A9632B-AA71-4007-BF77-F67299E97A52}" srcId="{BFA3B3A1-2CFC-44D1-8492-5C4F67DD4231}" destId="{03CB57D4-1445-464E-BCE4-014044CA56D0}" srcOrd="1" destOrd="0" parTransId="{DEE85E7B-D0CC-4349-88AD-EAF566D3A284}" sibTransId="{37979B6E-0148-4AD0-B754-FC93E99F4516}"/>
    <dgm:cxn modelId="{1AAD172C-BAA4-40B6-BD5E-1A7CFBBACF26}" srcId="{19564D88-BF52-42B2-99E1-81610E30B6EE}" destId="{70F1060D-2FC4-4874-8788-A16A63D7BDE0}" srcOrd="1" destOrd="0" parTransId="{47C33898-0F03-4425-B9DF-CFAEF5CFB389}" sibTransId="{95AEC842-9E98-4E7C-BB8C-812CC4A5D162}"/>
    <dgm:cxn modelId="{2DF3D733-43AB-4F1D-BF31-2D506602BFEA}" type="presOf" srcId="{BEB01920-4FBD-4727-A1B1-C8499FE0968B}" destId="{9F2539F2-8F94-4C5C-93C9-544EBB908513}" srcOrd="1" destOrd="0" presId="urn:microsoft.com/office/officeart/2005/8/layout/target3"/>
    <dgm:cxn modelId="{C6713E34-A06F-4DE7-9047-DB516F5452E9}" srcId="{BEB01920-4FBD-4727-A1B1-C8499FE0968B}" destId="{BEB1E2D6-C8BB-4ECD-9821-09C643A757E9}" srcOrd="1" destOrd="0" parTransId="{8BC1B199-4DC2-4180-9C33-7F02B8FE9B2C}" sibTransId="{B30199BC-FE10-42C6-9F9B-5E5C5C80E589}"/>
    <dgm:cxn modelId="{2FF2D739-187E-4830-8757-0D35874438E1}" srcId="{200325B1-33BA-4E00-9073-382978877C23}" destId="{6EFFC68F-9D08-4D05-A24B-89AF46F499C9}" srcOrd="3" destOrd="0" parTransId="{3A0653F4-3F97-44BE-B558-C8CA97A5CC07}" sibTransId="{56909DC3-B86D-4304-9F6D-26D9F2660FEC}"/>
    <dgm:cxn modelId="{5E3B553C-7D66-4670-9588-7B438988378B}" type="presOf" srcId="{BEB01920-4FBD-4727-A1B1-C8499FE0968B}" destId="{8EAB7B3B-4EA2-42AC-9796-F2CDE49818E1}" srcOrd="0" destOrd="0" presId="urn:microsoft.com/office/officeart/2005/8/layout/target3"/>
    <dgm:cxn modelId="{AEB6C23D-2304-4A4E-8E15-6EE16B382D14}" type="presOf" srcId="{1B974712-CA3D-4D56-BAA3-491D254CDEE7}" destId="{D9F4DBAC-4750-40FE-BF6A-C8B0179B87FE}" srcOrd="0" destOrd="0" presId="urn:microsoft.com/office/officeart/2005/8/layout/target3"/>
    <dgm:cxn modelId="{0754C45B-9957-4CF4-8528-6B72239AFBDD}" type="presOf" srcId="{200325B1-33BA-4E00-9073-382978877C23}" destId="{6DA8E38B-5771-4A12-9623-CA0530FA5964}" srcOrd="0" destOrd="0" presId="urn:microsoft.com/office/officeart/2005/8/layout/target3"/>
    <dgm:cxn modelId="{1F2DFC5F-3624-48CA-A5AD-8B2AFDD81858}" srcId="{72207148-8890-460C-A355-BECC391454A8}" destId="{BEB01920-4FBD-4727-A1B1-C8499FE0968B}" srcOrd="0" destOrd="0" parTransId="{7FA45A32-7C70-4A18-8C54-2137A5A76104}" sibTransId="{C32D7D2A-4260-4B86-888B-D8DE7BE8D840}"/>
    <dgm:cxn modelId="{9041B063-7476-4F3B-BF43-95D394C91983}" srcId="{BEB01920-4FBD-4727-A1B1-C8499FE0968B}" destId="{7B4EACC2-1E39-4719-8526-CC0DB57A1AC1}" srcOrd="0" destOrd="0" parTransId="{415C6A19-E007-476C-A51A-F63615504806}" sibTransId="{769F6A3A-718D-4EEE-9F7B-0544BE17C3A3}"/>
    <dgm:cxn modelId="{C4555D66-1667-4316-A46D-B3C83D54EAB4}" type="presOf" srcId="{B696DDEB-AE56-43D1-8B85-5ECD7AF9D366}" destId="{2B1A3674-D7D1-4A8E-B995-BBA58CEBF0A7}" srcOrd="0" destOrd="2" presId="urn:microsoft.com/office/officeart/2005/8/layout/target3"/>
    <dgm:cxn modelId="{32253369-65CB-4ACD-BC78-8A27F7639117}" type="presOf" srcId="{BEB1E2D6-C8BB-4ECD-9821-09C643A757E9}" destId="{2B1A3674-D7D1-4A8E-B995-BBA58CEBF0A7}" srcOrd="0" destOrd="1" presId="urn:microsoft.com/office/officeart/2005/8/layout/target3"/>
    <dgm:cxn modelId="{B472246D-00C3-44B0-9E9F-9607A6FEED99}" srcId="{72207148-8890-460C-A355-BECC391454A8}" destId="{BFA3B3A1-2CFC-44D1-8492-5C4F67DD4231}" srcOrd="1" destOrd="0" parTransId="{5E06DAAB-7096-49E1-92CD-39A51C12E195}" sibTransId="{CBAE16EF-A190-4547-93E3-77DDF5FEC002}"/>
    <dgm:cxn modelId="{78FC1B56-8401-4F17-BC16-EDEE4C68E52E}" srcId="{BEB01920-4FBD-4727-A1B1-C8499FE0968B}" destId="{B696DDEB-AE56-43D1-8B85-5ECD7AF9D366}" srcOrd="2" destOrd="0" parTransId="{B3ECADE5-41BE-47EC-9240-31B42D321A84}" sibTransId="{984199C6-5820-4A77-B440-6EEE15EA2BF8}"/>
    <dgm:cxn modelId="{66A6F076-4C5D-46F4-B771-D4D905FDD3BE}" type="presOf" srcId="{FDBFB20A-A9F9-4749-8E46-482F95BC8255}" destId="{F7BC5280-0463-43E7-BBC6-EF42F5F3D076}" srcOrd="0" destOrd="3" presId="urn:microsoft.com/office/officeart/2005/8/layout/target3"/>
    <dgm:cxn modelId="{5AF7F878-F07D-4677-891E-6AD4D194A836}" srcId="{19564D88-BF52-42B2-99E1-81610E30B6EE}" destId="{099F1C34-0C80-49C5-8E5C-DCAB5D3FADBD}" srcOrd="0" destOrd="0" parTransId="{E596254F-33B7-4AE7-8B1D-6E56873F407D}" sibTransId="{38463C5E-02D0-4958-A900-D083115DD69F}"/>
    <dgm:cxn modelId="{35D4D27D-327C-423D-9D4F-70869CFDF545}" srcId="{200325B1-33BA-4E00-9073-382978877C23}" destId="{1B974712-CA3D-4D56-BAA3-491D254CDEE7}" srcOrd="0" destOrd="0" parTransId="{6F142266-4A72-412F-AF05-EC20FD6FB7BF}" sibTransId="{68FB9010-8F89-40FE-BCB3-D36BE4654B2C}"/>
    <dgm:cxn modelId="{42889D83-BDCF-48B0-B3F1-0CA1CB325645}" srcId="{200325B1-33BA-4E00-9073-382978877C23}" destId="{D0D70686-DFCF-4B3C-827E-59360FE8B111}" srcOrd="1" destOrd="0" parTransId="{9DF8C7F3-C77A-402B-8BFA-200869ABE08E}" sibTransId="{A804FBA3-FE36-4BE0-ACBB-53CE81D91218}"/>
    <dgm:cxn modelId="{9440C789-6E41-4BC7-9044-B9F041B7C663}" type="presOf" srcId="{BFA3B3A1-2CFC-44D1-8492-5C4F67DD4231}" destId="{47FDF95E-5C65-43FC-A60D-D9325DF7868F}" srcOrd="1" destOrd="0" presId="urn:microsoft.com/office/officeart/2005/8/layout/target3"/>
    <dgm:cxn modelId="{10BE0E8F-5760-45AF-9E50-F50710C6054F}" type="presOf" srcId="{500511AA-9652-4F3B-9E72-FF0B7654A409}" destId="{AAC66275-E769-4AA7-B262-5DC0DB804286}" srcOrd="0" destOrd="2" presId="urn:microsoft.com/office/officeart/2005/8/layout/target3"/>
    <dgm:cxn modelId="{70963B93-5F04-4234-B103-662D6AD7CBC0}" type="presOf" srcId="{72207148-8890-460C-A355-BECC391454A8}" destId="{B3F6FB17-E10C-4055-90FC-7B59DAB10924}" srcOrd="0" destOrd="0" presId="urn:microsoft.com/office/officeart/2005/8/layout/target3"/>
    <dgm:cxn modelId="{C4F20495-1CB2-47C1-8550-C0DC31317C53}" srcId="{19564D88-BF52-42B2-99E1-81610E30B6EE}" destId="{500511AA-9652-4F3B-9E72-FF0B7654A409}" srcOrd="2" destOrd="0" parTransId="{A9B225A8-0FDE-4410-8395-DF5FE8732029}" sibTransId="{1AE19762-406C-4C06-833D-B769D9932F83}"/>
    <dgm:cxn modelId="{D8122597-6A4A-4836-B274-9E3B8E306059}" type="presOf" srcId="{6EFFC68F-9D08-4D05-A24B-89AF46F499C9}" destId="{D9F4DBAC-4750-40FE-BF6A-C8B0179B87FE}" srcOrd="0" destOrd="3" presId="urn:microsoft.com/office/officeart/2005/8/layout/target3"/>
    <dgm:cxn modelId="{B49B2699-FE47-4525-9A33-C7F41FD604D3}" type="presOf" srcId="{41F972BD-7D41-4A07-B2D4-979967D9F3BC}" destId="{D9F4DBAC-4750-40FE-BF6A-C8B0179B87FE}" srcOrd="0" destOrd="2" presId="urn:microsoft.com/office/officeart/2005/8/layout/target3"/>
    <dgm:cxn modelId="{A5F84F9F-BDBD-4B06-B3D7-880AFFACBE45}" type="presOf" srcId="{19564D88-BF52-42B2-99E1-81610E30B6EE}" destId="{1B3D9CAC-7BD5-47BA-AEA6-AB0FDB0DA45B}" srcOrd="0" destOrd="0" presId="urn:microsoft.com/office/officeart/2005/8/layout/target3"/>
    <dgm:cxn modelId="{DB3B4AAA-8A09-405F-AB93-E9826024442D}" type="presOf" srcId="{D0D70686-DFCF-4B3C-827E-59360FE8B111}" destId="{D9F4DBAC-4750-40FE-BF6A-C8B0179B87FE}" srcOrd="0" destOrd="1" presId="urn:microsoft.com/office/officeart/2005/8/layout/target3"/>
    <dgm:cxn modelId="{B30365B2-1C3B-4539-B36F-CCD8868A745C}" type="presOf" srcId="{06670EBE-F5A4-4BC1-97F4-C878F31095D8}" destId="{2B1A3674-D7D1-4A8E-B995-BBA58CEBF0A7}" srcOrd="0" destOrd="3" presId="urn:microsoft.com/office/officeart/2005/8/layout/target3"/>
    <dgm:cxn modelId="{E14B45CB-EC58-4D03-8E4C-8623B424D232}" type="presOf" srcId="{03CB57D4-1445-464E-BCE4-014044CA56D0}" destId="{F7BC5280-0463-43E7-BBC6-EF42F5F3D076}" srcOrd="0" destOrd="1" presId="urn:microsoft.com/office/officeart/2005/8/layout/target3"/>
    <dgm:cxn modelId="{AE374DCE-D1E1-42CE-AD44-8199160EB6BA}" srcId="{200325B1-33BA-4E00-9073-382978877C23}" destId="{41F972BD-7D41-4A07-B2D4-979967D9F3BC}" srcOrd="2" destOrd="0" parTransId="{4D0D08AA-B7A9-4920-B11F-59A689832A4D}" sibTransId="{CEA592B1-DB6A-49DA-B36B-E7B26FA6D597}"/>
    <dgm:cxn modelId="{E8F115CF-C112-432E-BD21-A82EB34CAFC4}" srcId="{BFA3B3A1-2CFC-44D1-8492-5C4F67DD4231}" destId="{44D31E6C-137A-4194-80F4-F88B70E492F3}" srcOrd="0" destOrd="0" parTransId="{02F73141-221C-472A-B10E-46A96E85C8BD}" sibTransId="{01E836C0-FFB5-4835-B7BD-0504A0AEB671}"/>
    <dgm:cxn modelId="{9C08AAD0-4B8A-4A74-84A4-9932D64B95A1}" srcId="{72207148-8890-460C-A355-BECC391454A8}" destId="{19564D88-BF52-42B2-99E1-81610E30B6EE}" srcOrd="3" destOrd="0" parTransId="{C9F9852C-6344-481D-8989-55580CBD1C11}" sibTransId="{B8EB5B75-AB46-4D41-ABEB-C7DC0ECBEBD9}"/>
    <dgm:cxn modelId="{6BA6BDDF-9F69-4825-A9FA-F02E4A19C6F1}" srcId="{BFA3B3A1-2CFC-44D1-8492-5C4F67DD4231}" destId="{FDBFB20A-A9F9-4749-8E46-482F95BC8255}" srcOrd="3" destOrd="0" parTransId="{12F93396-A115-4A90-A6FF-96FABB6F43B9}" sibTransId="{A92A07B3-1955-4CC6-832F-651D378CA5DD}"/>
    <dgm:cxn modelId="{99C9DFE1-CC3E-4F45-8778-B39A380AD910}" type="presOf" srcId="{44D31E6C-137A-4194-80F4-F88B70E492F3}" destId="{F7BC5280-0463-43E7-BBC6-EF42F5F3D076}" srcOrd="0" destOrd="0" presId="urn:microsoft.com/office/officeart/2005/8/layout/target3"/>
    <dgm:cxn modelId="{EE3438E3-6923-417B-8A45-58C444E58E96}" srcId="{72207148-8890-460C-A355-BECC391454A8}" destId="{200325B1-33BA-4E00-9073-382978877C23}" srcOrd="2" destOrd="0" parTransId="{4E6BF68A-3DA8-4FFB-A020-4E0F4EDBE50F}" sibTransId="{7FA0CF2D-5253-4D52-8A9A-7CC19EA1EDD9}"/>
    <dgm:cxn modelId="{5B2966E4-C98F-4B93-A900-AA9CA35D9692}" type="presOf" srcId="{19564D88-BF52-42B2-99E1-81610E30B6EE}" destId="{70B4B3A3-1388-41AE-911F-614866EE89AA}" srcOrd="1" destOrd="0" presId="urn:microsoft.com/office/officeart/2005/8/layout/target3"/>
    <dgm:cxn modelId="{F715FCF1-6238-4752-8828-F35A74262007}" type="presOf" srcId="{7B4EACC2-1E39-4719-8526-CC0DB57A1AC1}" destId="{2B1A3674-D7D1-4A8E-B995-BBA58CEBF0A7}" srcOrd="0" destOrd="0" presId="urn:microsoft.com/office/officeart/2005/8/layout/target3"/>
    <dgm:cxn modelId="{6FEEABF7-2605-4BD1-8D40-931794E10736}" type="presOf" srcId="{099F1C34-0C80-49C5-8E5C-DCAB5D3FADBD}" destId="{AAC66275-E769-4AA7-B262-5DC0DB804286}" srcOrd="0" destOrd="0" presId="urn:microsoft.com/office/officeart/2005/8/layout/target3"/>
    <dgm:cxn modelId="{9A6CDFFB-9C75-4D11-A823-24C6E48D8C3D}" srcId="{BFA3B3A1-2CFC-44D1-8492-5C4F67DD4231}" destId="{378D1A63-5E13-4F33-9B4A-9FCC874CEC95}" srcOrd="2" destOrd="0" parTransId="{8E05A67C-2F99-42C9-85AD-D4166C648A87}" sibTransId="{D5461D33-58ED-44F1-95CA-C08156442E5A}"/>
    <dgm:cxn modelId="{F6E52C97-C2B6-410D-87BC-EDFA4ABEE30D}" type="presParOf" srcId="{B3F6FB17-E10C-4055-90FC-7B59DAB10924}" destId="{BF96D084-A123-4D47-AC1B-2735C2375AE4}" srcOrd="0" destOrd="0" presId="urn:microsoft.com/office/officeart/2005/8/layout/target3"/>
    <dgm:cxn modelId="{81DB9859-9052-4AC5-9DB7-BE2736219A16}" type="presParOf" srcId="{B3F6FB17-E10C-4055-90FC-7B59DAB10924}" destId="{1AF64642-00FE-46F4-A5CA-5680E162ADDD}" srcOrd="1" destOrd="0" presId="urn:microsoft.com/office/officeart/2005/8/layout/target3"/>
    <dgm:cxn modelId="{5648E7E5-7992-4B0F-9546-FD6761F6877D}" type="presParOf" srcId="{B3F6FB17-E10C-4055-90FC-7B59DAB10924}" destId="{8EAB7B3B-4EA2-42AC-9796-F2CDE49818E1}" srcOrd="2" destOrd="0" presId="urn:microsoft.com/office/officeart/2005/8/layout/target3"/>
    <dgm:cxn modelId="{B12A9009-3D38-42AB-86DA-A299A6F2FAA1}" type="presParOf" srcId="{B3F6FB17-E10C-4055-90FC-7B59DAB10924}" destId="{DFD0F45A-BFFF-4681-B6A3-CFC209319388}" srcOrd="3" destOrd="0" presId="urn:microsoft.com/office/officeart/2005/8/layout/target3"/>
    <dgm:cxn modelId="{4FD2353E-D025-480F-B49C-405B5D882A76}" type="presParOf" srcId="{B3F6FB17-E10C-4055-90FC-7B59DAB10924}" destId="{9CFC0124-1940-4BE8-8180-0041F3B2B2CF}" srcOrd="4" destOrd="0" presId="urn:microsoft.com/office/officeart/2005/8/layout/target3"/>
    <dgm:cxn modelId="{342FE40F-268B-41D9-9991-BD17F870C28E}" type="presParOf" srcId="{B3F6FB17-E10C-4055-90FC-7B59DAB10924}" destId="{95917B1E-D5E9-41D9-903D-82BE5F432C61}" srcOrd="5" destOrd="0" presId="urn:microsoft.com/office/officeart/2005/8/layout/target3"/>
    <dgm:cxn modelId="{EB9415B9-3574-48DF-A392-C0112801F212}" type="presParOf" srcId="{B3F6FB17-E10C-4055-90FC-7B59DAB10924}" destId="{8BA1FD54-A312-4BF9-965E-05AF9FF9971B}" srcOrd="6" destOrd="0" presId="urn:microsoft.com/office/officeart/2005/8/layout/target3"/>
    <dgm:cxn modelId="{106DC43C-32BC-4FC4-A524-577A12400E68}" type="presParOf" srcId="{B3F6FB17-E10C-4055-90FC-7B59DAB10924}" destId="{09FBA1B4-8A53-4EF2-B7FD-06C13D37EC95}" srcOrd="7" destOrd="0" presId="urn:microsoft.com/office/officeart/2005/8/layout/target3"/>
    <dgm:cxn modelId="{BB297715-DD91-46F2-B7FE-04D54F3923BE}" type="presParOf" srcId="{B3F6FB17-E10C-4055-90FC-7B59DAB10924}" destId="{6DA8E38B-5771-4A12-9623-CA0530FA5964}" srcOrd="8" destOrd="0" presId="urn:microsoft.com/office/officeart/2005/8/layout/target3"/>
    <dgm:cxn modelId="{561492D6-DBC4-4BFC-A70F-ACDE87F2011F}" type="presParOf" srcId="{B3F6FB17-E10C-4055-90FC-7B59DAB10924}" destId="{DA2F0223-5A3C-4AA0-BACF-E55FDE33195A}" srcOrd="9" destOrd="0" presId="urn:microsoft.com/office/officeart/2005/8/layout/target3"/>
    <dgm:cxn modelId="{19F665D6-5957-4C32-9944-E4A93E180864}" type="presParOf" srcId="{B3F6FB17-E10C-4055-90FC-7B59DAB10924}" destId="{1AADB62D-43C5-481F-9B08-805E827F8FE5}" srcOrd="10" destOrd="0" presId="urn:microsoft.com/office/officeart/2005/8/layout/target3"/>
    <dgm:cxn modelId="{0F3EEDF3-BD6C-482B-93B4-9B96B331FCF9}" type="presParOf" srcId="{B3F6FB17-E10C-4055-90FC-7B59DAB10924}" destId="{1B3D9CAC-7BD5-47BA-AEA6-AB0FDB0DA45B}" srcOrd="11" destOrd="0" presId="urn:microsoft.com/office/officeart/2005/8/layout/target3"/>
    <dgm:cxn modelId="{F337EA8B-25F7-4DB6-BA0E-1E2293F7BF97}" type="presParOf" srcId="{B3F6FB17-E10C-4055-90FC-7B59DAB10924}" destId="{9F2539F2-8F94-4C5C-93C9-544EBB908513}" srcOrd="12" destOrd="0" presId="urn:microsoft.com/office/officeart/2005/8/layout/target3"/>
    <dgm:cxn modelId="{30878D07-6801-44DA-A057-323CC30323B4}" type="presParOf" srcId="{B3F6FB17-E10C-4055-90FC-7B59DAB10924}" destId="{2B1A3674-D7D1-4A8E-B995-BBA58CEBF0A7}" srcOrd="13" destOrd="0" presId="urn:microsoft.com/office/officeart/2005/8/layout/target3"/>
    <dgm:cxn modelId="{440BCCD1-6852-4306-94F1-345F3F04087C}" type="presParOf" srcId="{B3F6FB17-E10C-4055-90FC-7B59DAB10924}" destId="{47FDF95E-5C65-43FC-A60D-D9325DF7868F}" srcOrd="14" destOrd="0" presId="urn:microsoft.com/office/officeart/2005/8/layout/target3"/>
    <dgm:cxn modelId="{39056793-3681-40B0-8A6F-EB067A478319}" type="presParOf" srcId="{B3F6FB17-E10C-4055-90FC-7B59DAB10924}" destId="{F7BC5280-0463-43E7-BBC6-EF42F5F3D076}" srcOrd="15" destOrd="0" presId="urn:microsoft.com/office/officeart/2005/8/layout/target3"/>
    <dgm:cxn modelId="{6E14EDFC-EF18-4FF1-B938-C2BB29E9CFC2}" type="presParOf" srcId="{B3F6FB17-E10C-4055-90FC-7B59DAB10924}" destId="{B318555F-6CBB-4DCA-9B2D-5A53EDCBDFAE}" srcOrd="16" destOrd="0" presId="urn:microsoft.com/office/officeart/2005/8/layout/target3"/>
    <dgm:cxn modelId="{080AD41D-A4A8-4FB8-BE8F-98A95D534C41}" type="presParOf" srcId="{B3F6FB17-E10C-4055-90FC-7B59DAB10924}" destId="{D9F4DBAC-4750-40FE-BF6A-C8B0179B87FE}" srcOrd="17" destOrd="0" presId="urn:microsoft.com/office/officeart/2005/8/layout/target3"/>
    <dgm:cxn modelId="{48BE4DC7-317C-4F81-A05E-68CC3D4CA1E2}" type="presParOf" srcId="{B3F6FB17-E10C-4055-90FC-7B59DAB10924}" destId="{70B4B3A3-1388-41AE-911F-614866EE89AA}" srcOrd="18" destOrd="0" presId="urn:microsoft.com/office/officeart/2005/8/layout/target3"/>
    <dgm:cxn modelId="{554FC9E6-88A4-4217-89E9-5C8C24355998}" type="presParOf" srcId="{B3F6FB17-E10C-4055-90FC-7B59DAB10924}" destId="{AAC66275-E769-4AA7-B262-5DC0DB804286}" srcOrd="19" destOrd="0" presId="urn:microsoft.com/office/officeart/2005/8/layout/targe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69080A-5BF2-417F-8ECD-07CD3DEAD10E}" type="doc">
      <dgm:prSet loTypeId="urn:microsoft.com/office/officeart/2005/8/layout/cycle2" loCatId="cycle" qsTypeId="urn:microsoft.com/office/officeart/2005/8/quickstyle/simple1" qsCatId="simple" csTypeId="urn:microsoft.com/office/officeart/2005/8/colors/accent2_2" csCatId="accent2" phldr="1"/>
      <dgm:spPr/>
      <dgm:t>
        <a:bodyPr/>
        <a:lstStyle/>
        <a:p>
          <a:endParaRPr lang="en-US"/>
        </a:p>
      </dgm:t>
    </dgm:pt>
    <dgm:pt modelId="{A1D08998-458D-472A-84CC-43F8D5E94DB2}">
      <dgm:prSet phldrT="[Text]" custT="1"/>
      <dgm:spPr>
        <a:solidFill>
          <a:schemeClr val="accent5">
            <a:lumMod val="10000"/>
            <a:lumOff val="90000"/>
          </a:schemeClr>
        </a:solidFill>
      </dgm:spPr>
      <dgm:t>
        <a:bodyPr/>
        <a:lstStyle/>
        <a:p>
          <a:r>
            <a:rPr lang="en-US" sz="1800" b="1" dirty="0">
              <a:solidFill>
                <a:schemeClr val="tx1"/>
              </a:solidFill>
            </a:rPr>
            <a:t>Financial Performance</a:t>
          </a:r>
        </a:p>
      </dgm:t>
    </dgm:pt>
    <dgm:pt modelId="{BAE111D6-EF5C-469C-90DF-C36A6D7A99B2}" cxnId="{14CB46B3-47A9-42C1-9B9E-BDE5600AC4E2}" type="parTrans">
      <dgm:prSet/>
      <dgm:spPr/>
      <dgm:t>
        <a:bodyPr/>
        <a:lstStyle/>
        <a:p>
          <a:endParaRPr lang="en-US" sz="1800" b="1">
            <a:solidFill>
              <a:schemeClr val="tx1"/>
            </a:solidFill>
          </a:endParaRPr>
        </a:p>
      </dgm:t>
    </dgm:pt>
    <dgm:pt modelId="{8219FD3B-A309-4031-88A9-107E5C99A0A7}" cxnId="{14CB46B3-47A9-42C1-9B9E-BDE5600AC4E2}" type="sibTrans">
      <dgm:prSet custT="1"/>
      <dgm:spPr/>
      <dgm:t>
        <a:bodyPr/>
        <a:lstStyle/>
        <a:p>
          <a:endParaRPr lang="en-US" sz="1800" b="1">
            <a:solidFill>
              <a:schemeClr val="tx1"/>
            </a:solidFill>
          </a:endParaRPr>
        </a:p>
      </dgm:t>
    </dgm:pt>
    <dgm:pt modelId="{D1C26613-B96C-4ABF-AA71-218F10088046}">
      <dgm:prSet phldrT="[Text]" custT="1"/>
      <dgm:spPr>
        <a:solidFill>
          <a:schemeClr val="accent5">
            <a:lumMod val="10000"/>
            <a:lumOff val="90000"/>
          </a:schemeClr>
        </a:solidFill>
      </dgm:spPr>
      <dgm:t>
        <a:bodyPr/>
        <a:lstStyle/>
        <a:p>
          <a:r>
            <a:rPr lang="en-US" sz="1800" b="1" dirty="0">
              <a:solidFill>
                <a:schemeClr val="tx1"/>
              </a:solidFill>
            </a:rPr>
            <a:t>Competencies</a:t>
          </a:r>
        </a:p>
      </dgm:t>
    </dgm:pt>
    <dgm:pt modelId="{0DD6AC41-7D77-49C8-828A-F5472B33525A}" cxnId="{A22F0D68-1EAD-449C-B495-7587A9B7BBFF}" type="parTrans">
      <dgm:prSet/>
      <dgm:spPr/>
      <dgm:t>
        <a:bodyPr/>
        <a:lstStyle/>
        <a:p>
          <a:endParaRPr lang="en-US" sz="1800" b="1">
            <a:solidFill>
              <a:schemeClr val="tx1"/>
            </a:solidFill>
          </a:endParaRPr>
        </a:p>
      </dgm:t>
    </dgm:pt>
    <dgm:pt modelId="{18712237-AC66-4B67-9B1B-AFEDEB97BC58}" cxnId="{A22F0D68-1EAD-449C-B495-7587A9B7BBFF}" type="sibTrans">
      <dgm:prSet custT="1"/>
      <dgm:spPr/>
      <dgm:t>
        <a:bodyPr/>
        <a:lstStyle/>
        <a:p>
          <a:endParaRPr lang="en-US" sz="1800" b="1">
            <a:solidFill>
              <a:schemeClr val="tx1"/>
            </a:solidFill>
          </a:endParaRPr>
        </a:p>
      </dgm:t>
    </dgm:pt>
    <dgm:pt modelId="{DEDA806D-D9B2-4DE9-93E9-75AAF7B565EE}">
      <dgm:prSet phldrT="[Text]" custT="1"/>
      <dgm:spPr>
        <a:solidFill>
          <a:schemeClr val="accent5">
            <a:lumMod val="10000"/>
            <a:lumOff val="90000"/>
          </a:schemeClr>
        </a:solidFill>
      </dgm:spPr>
      <dgm:t>
        <a:bodyPr/>
        <a:lstStyle/>
        <a:p>
          <a:r>
            <a:rPr lang="en-US" sz="1800" b="1" dirty="0">
              <a:solidFill>
                <a:schemeClr val="tx1"/>
              </a:solidFill>
            </a:rPr>
            <a:t>Industries, Product Offerings and Market Segments</a:t>
          </a:r>
        </a:p>
      </dgm:t>
    </dgm:pt>
    <dgm:pt modelId="{F4C5A757-08E6-4FDE-A035-ADB20894A614}" cxnId="{8F65266C-5432-405B-8857-C7B6A1B3C9E7}" type="parTrans">
      <dgm:prSet/>
      <dgm:spPr/>
      <dgm:t>
        <a:bodyPr/>
        <a:lstStyle/>
        <a:p>
          <a:endParaRPr lang="en-US" sz="1800" b="1">
            <a:solidFill>
              <a:schemeClr val="tx1"/>
            </a:solidFill>
          </a:endParaRPr>
        </a:p>
      </dgm:t>
    </dgm:pt>
    <dgm:pt modelId="{7B1E8A1E-8FC0-4C1B-BCEC-3A90F3333059}" cxnId="{8F65266C-5432-405B-8857-C7B6A1B3C9E7}" type="sibTrans">
      <dgm:prSet custT="1"/>
      <dgm:spPr/>
      <dgm:t>
        <a:bodyPr/>
        <a:lstStyle/>
        <a:p>
          <a:endParaRPr lang="en-US" sz="1800" b="1">
            <a:solidFill>
              <a:schemeClr val="tx1"/>
            </a:solidFill>
          </a:endParaRPr>
        </a:p>
      </dgm:t>
    </dgm:pt>
    <dgm:pt modelId="{63DADA1D-943C-45B0-9F30-DF8895EF48B1}">
      <dgm:prSet phldrT="[Text]" custT="1"/>
      <dgm:spPr>
        <a:solidFill>
          <a:schemeClr val="accent5">
            <a:lumMod val="10000"/>
            <a:lumOff val="90000"/>
          </a:schemeClr>
        </a:solidFill>
      </dgm:spPr>
      <dgm:t>
        <a:bodyPr/>
        <a:lstStyle/>
        <a:p>
          <a:r>
            <a:rPr lang="en-US" sz="1800" b="1" dirty="0">
              <a:solidFill>
                <a:schemeClr val="tx1"/>
              </a:solidFill>
            </a:rPr>
            <a:t>Resources – Tangible and Intangible</a:t>
          </a:r>
        </a:p>
      </dgm:t>
    </dgm:pt>
    <dgm:pt modelId="{213AB727-763A-43F2-B12B-2E8BFD51FEB2}" cxnId="{AB48B9AA-7748-4DE1-9716-F8064EF53C09}" type="parTrans">
      <dgm:prSet/>
      <dgm:spPr/>
      <dgm:t>
        <a:bodyPr/>
        <a:lstStyle/>
        <a:p>
          <a:endParaRPr lang="en-US" sz="1800" b="1">
            <a:solidFill>
              <a:schemeClr val="tx1"/>
            </a:solidFill>
          </a:endParaRPr>
        </a:p>
      </dgm:t>
    </dgm:pt>
    <dgm:pt modelId="{32CD2191-74E2-4A35-B058-68235FF06D16}" cxnId="{AB48B9AA-7748-4DE1-9716-F8064EF53C09}" type="sibTrans">
      <dgm:prSet custT="1"/>
      <dgm:spPr/>
      <dgm:t>
        <a:bodyPr/>
        <a:lstStyle/>
        <a:p>
          <a:endParaRPr lang="en-US" sz="1800" b="1">
            <a:solidFill>
              <a:schemeClr val="tx1"/>
            </a:solidFill>
          </a:endParaRPr>
        </a:p>
      </dgm:t>
    </dgm:pt>
    <dgm:pt modelId="{37ABD45F-5B75-45CF-AFEB-B55373462C98}">
      <dgm:prSet phldrT="[Text]" custT="1"/>
      <dgm:spPr>
        <a:solidFill>
          <a:schemeClr val="accent5">
            <a:lumMod val="10000"/>
            <a:lumOff val="90000"/>
          </a:schemeClr>
        </a:solidFill>
      </dgm:spPr>
      <dgm:t>
        <a:bodyPr/>
        <a:lstStyle/>
        <a:p>
          <a:r>
            <a:rPr lang="en-US" sz="1800" b="1" dirty="0">
              <a:solidFill>
                <a:schemeClr val="tx1"/>
              </a:solidFill>
            </a:rPr>
            <a:t>Business Model and Value Network</a:t>
          </a:r>
        </a:p>
      </dgm:t>
    </dgm:pt>
    <dgm:pt modelId="{17C29FC1-E157-41B6-88AD-5D3FE2724E1E}" cxnId="{AEA514AE-E98C-4F56-AA37-0B25B5D4843C}" type="parTrans">
      <dgm:prSet/>
      <dgm:spPr/>
      <dgm:t>
        <a:bodyPr/>
        <a:lstStyle/>
        <a:p>
          <a:endParaRPr lang="en-US" sz="1800" b="1">
            <a:solidFill>
              <a:schemeClr val="tx1"/>
            </a:solidFill>
          </a:endParaRPr>
        </a:p>
      </dgm:t>
    </dgm:pt>
    <dgm:pt modelId="{C6CF26CF-D991-46E9-8FEE-E3BE7A3B596D}" cxnId="{AEA514AE-E98C-4F56-AA37-0B25B5D4843C}" type="sibTrans">
      <dgm:prSet custT="1"/>
      <dgm:spPr/>
      <dgm:t>
        <a:bodyPr/>
        <a:lstStyle/>
        <a:p>
          <a:endParaRPr lang="en-US" sz="1800" b="1">
            <a:solidFill>
              <a:schemeClr val="tx1"/>
            </a:solidFill>
          </a:endParaRPr>
        </a:p>
      </dgm:t>
    </dgm:pt>
    <dgm:pt modelId="{7E0FFCBF-1F4A-41FA-AF75-F8831BBA33F5}">
      <dgm:prSet phldrT="[Text]" custT="1"/>
      <dgm:spPr>
        <a:solidFill>
          <a:schemeClr val="accent5">
            <a:lumMod val="10000"/>
            <a:lumOff val="90000"/>
          </a:schemeClr>
        </a:solidFill>
      </dgm:spPr>
      <dgm:t>
        <a:bodyPr/>
        <a:lstStyle/>
        <a:p>
          <a:r>
            <a:rPr lang="en-US" sz="1800" b="1" dirty="0">
              <a:solidFill>
                <a:schemeClr val="tx1"/>
              </a:solidFill>
            </a:rPr>
            <a:t>Capabilities</a:t>
          </a:r>
        </a:p>
      </dgm:t>
    </dgm:pt>
    <dgm:pt modelId="{C58F8831-5F25-4983-B4B1-67CF717D8D90}" cxnId="{DB70BEF2-D707-4BE2-9031-2D106B8E9044}" type="parTrans">
      <dgm:prSet/>
      <dgm:spPr/>
      <dgm:t>
        <a:bodyPr/>
        <a:lstStyle/>
        <a:p>
          <a:endParaRPr lang="en-US" sz="1800" b="1">
            <a:solidFill>
              <a:schemeClr val="tx1"/>
            </a:solidFill>
          </a:endParaRPr>
        </a:p>
      </dgm:t>
    </dgm:pt>
    <dgm:pt modelId="{6296B4B6-AECD-4C13-A592-296123019A44}" cxnId="{DB70BEF2-D707-4BE2-9031-2D106B8E9044}" type="sibTrans">
      <dgm:prSet custT="1"/>
      <dgm:spPr/>
      <dgm:t>
        <a:bodyPr/>
        <a:lstStyle/>
        <a:p>
          <a:endParaRPr lang="en-US" sz="1800" b="1">
            <a:solidFill>
              <a:schemeClr val="tx1"/>
            </a:solidFill>
          </a:endParaRPr>
        </a:p>
      </dgm:t>
    </dgm:pt>
    <dgm:pt modelId="{FC81D742-27B6-4CF6-B264-F163D5018481}">
      <dgm:prSet phldrT="[Text]" custT="1"/>
      <dgm:spPr>
        <a:solidFill>
          <a:schemeClr val="accent6">
            <a:lumMod val="40000"/>
            <a:lumOff val="60000"/>
          </a:schemeClr>
        </a:solidFill>
      </dgm:spPr>
      <dgm:t>
        <a:bodyPr/>
        <a:lstStyle/>
        <a:p>
          <a:r>
            <a:rPr lang="en-US" sz="1800" b="1" dirty="0">
              <a:solidFill>
                <a:schemeClr val="tx1"/>
              </a:solidFill>
            </a:rPr>
            <a:t>Competitive Advantage</a:t>
          </a:r>
        </a:p>
      </dgm:t>
    </dgm:pt>
    <dgm:pt modelId="{6B8FD7F5-CAA5-4027-BB37-2299372C4BE7}" cxnId="{55F34D4D-01F4-41E2-A5C5-9193C619E230}" type="parTrans">
      <dgm:prSet/>
      <dgm:spPr/>
      <dgm:t>
        <a:bodyPr/>
        <a:lstStyle/>
        <a:p>
          <a:endParaRPr lang="en-GB"/>
        </a:p>
      </dgm:t>
    </dgm:pt>
    <dgm:pt modelId="{108165FD-DF9D-4227-83CA-15C80F9D2894}" cxnId="{55F34D4D-01F4-41E2-A5C5-9193C619E230}" type="sibTrans">
      <dgm:prSet/>
      <dgm:spPr/>
      <dgm:t>
        <a:bodyPr/>
        <a:lstStyle/>
        <a:p>
          <a:endParaRPr lang="en-GB"/>
        </a:p>
      </dgm:t>
    </dgm:pt>
    <dgm:pt modelId="{37A4EB89-26D3-46E9-A9E7-E568421FD941}" type="pres">
      <dgm:prSet presAssocID="{3B69080A-5BF2-417F-8ECD-07CD3DEAD10E}" presName="cycle" presStyleCnt="0">
        <dgm:presLayoutVars>
          <dgm:dir/>
          <dgm:resizeHandles val="exact"/>
        </dgm:presLayoutVars>
      </dgm:prSet>
      <dgm:spPr/>
    </dgm:pt>
    <dgm:pt modelId="{8783C543-5158-4BC7-BA17-52627A2B8BDB}" type="pres">
      <dgm:prSet presAssocID="{A1D08998-458D-472A-84CC-43F8D5E94DB2}" presName="node" presStyleLbl="node1" presStyleIdx="0" presStyleCnt="7">
        <dgm:presLayoutVars>
          <dgm:bulletEnabled val="1"/>
        </dgm:presLayoutVars>
      </dgm:prSet>
      <dgm:spPr/>
    </dgm:pt>
    <dgm:pt modelId="{030C53B7-86F5-4BDE-B1C6-6EB4B00F0913}" type="pres">
      <dgm:prSet presAssocID="{8219FD3B-A309-4031-88A9-107E5C99A0A7}" presName="sibTrans" presStyleLbl="sibTrans2D1" presStyleIdx="0" presStyleCnt="7"/>
      <dgm:spPr/>
    </dgm:pt>
    <dgm:pt modelId="{4E21B0B8-7A90-4855-BEFD-4EA7F34D6239}" type="pres">
      <dgm:prSet presAssocID="{8219FD3B-A309-4031-88A9-107E5C99A0A7}" presName="connectorText" presStyleLbl="sibTrans2D1" presStyleIdx="0" presStyleCnt="7"/>
      <dgm:spPr/>
    </dgm:pt>
    <dgm:pt modelId="{AFE2AEBA-AC18-4DD7-9241-0EC9935559B8}" type="pres">
      <dgm:prSet presAssocID="{DEDA806D-D9B2-4DE9-93E9-75AAF7B565EE}" presName="node" presStyleLbl="node1" presStyleIdx="1" presStyleCnt="7">
        <dgm:presLayoutVars>
          <dgm:bulletEnabled val="1"/>
        </dgm:presLayoutVars>
      </dgm:prSet>
      <dgm:spPr/>
    </dgm:pt>
    <dgm:pt modelId="{47455B5F-953E-4F65-8917-328F9CAE0235}" type="pres">
      <dgm:prSet presAssocID="{7B1E8A1E-8FC0-4C1B-BCEC-3A90F3333059}" presName="sibTrans" presStyleLbl="sibTrans2D1" presStyleIdx="1" presStyleCnt="7"/>
      <dgm:spPr/>
    </dgm:pt>
    <dgm:pt modelId="{36EA0ACE-52D7-452B-8474-0ECA5DBE4614}" type="pres">
      <dgm:prSet presAssocID="{7B1E8A1E-8FC0-4C1B-BCEC-3A90F3333059}" presName="connectorText" presStyleLbl="sibTrans2D1" presStyleIdx="1" presStyleCnt="7"/>
      <dgm:spPr/>
    </dgm:pt>
    <dgm:pt modelId="{0DC01BFE-E9DC-4488-BDEF-8ED445732C1A}" type="pres">
      <dgm:prSet presAssocID="{37ABD45F-5B75-45CF-AFEB-B55373462C98}" presName="node" presStyleLbl="node1" presStyleIdx="2" presStyleCnt="7">
        <dgm:presLayoutVars>
          <dgm:bulletEnabled val="1"/>
        </dgm:presLayoutVars>
      </dgm:prSet>
      <dgm:spPr/>
    </dgm:pt>
    <dgm:pt modelId="{3B05B343-DA73-442D-8F49-F8DF8085D7EE}" type="pres">
      <dgm:prSet presAssocID="{C6CF26CF-D991-46E9-8FEE-E3BE7A3B596D}" presName="sibTrans" presStyleLbl="sibTrans2D1" presStyleIdx="2" presStyleCnt="7"/>
      <dgm:spPr/>
    </dgm:pt>
    <dgm:pt modelId="{69A5ACA9-FE4F-4B8B-9468-CD591B38DC4D}" type="pres">
      <dgm:prSet presAssocID="{C6CF26CF-D991-46E9-8FEE-E3BE7A3B596D}" presName="connectorText" presStyleLbl="sibTrans2D1" presStyleIdx="2" presStyleCnt="7"/>
      <dgm:spPr/>
    </dgm:pt>
    <dgm:pt modelId="{96B088E9-0F19-4451-8EB7-A6792CB94CEE}" type="pres">
      <dgm:prSet presAssocID="{7E0FFCBF-1F4A-41FA-AF75-F8831BBA33F5}" presName="node" presStyleLbl="node1" presStyleIdx="3" presStyleCnt="7">
        <dgm:presLayoutVars>
          <dgm:bulletEnabled val="1"/>
        </dgm:presLayoutVars>
      </dgm:prSet>
      <dgm:spPr/>
    </dgm:pt>
    <dgm:pt modelId="{17CB52D1-6215-4F88-BE8E-D5EE2039301B}" type="pres">
      <dgm:prSet presAssocID="{6296B4B6-AECD-4C13-A592-296123019A44}" presName="sibTrans" presStyleLbl="sibTrans2D1" presStyleIdx="3" presStyleCnt="7"/>
      <dgm:spPr/>
    </dgm:pt>
    <dgm:pt modelId="{3FF6E3CD-4755-4EF3-86AA-F602EA7789D2}" type="pres">
      <dgm:prSet presAssocID="{6296B4B6-AECD-4C13-A592-296123019A44}" presName="connectorText" presStyleLbl="sibTrans2D1" presStyleIdx="3" presStyleCnt="7"/>
      <dgm:spPr/>
    </dgm:pt>
    <dgm:pt modelId="{BA008574-FCCF-4D30-AB49-F6BF32EF5B1A}" type="pres">
      <dgm:prSet presAssocID="{63DADA1D-943C-45B0-9F30-DF8895EF48B1}" presName="node" presStyleLbl="node1" presStyleIdx="4" presStyleCnt="7">
        <dgm:presLayoutVars>
          <dgm:bulletEnabled val="1"/>
        </dgm:presLayoutVars>
      </dgm:prSet>
      <dgm:spPr/>
    </dgm:pt>
    <dgm:pt modelId="{2409F87F-E3FB-4439-99B5-89E1652BD77B}" type="pres">
      <dgm:prSet presAssocID="{32CD2191-74E2-4A35-B058-68235FF06D16}" presName="sibTrans" presStyleLbl="sibTrans2D1" presStyleIdx="4" presStyleCnt="7"/>
      <dgm:spPr/>
    </dgm:pt>
    <dgm:pt modelId="{C45FA831-5550-4C0B-81B9-90DDB860664A}" type="pres">
      <dgm:prSet presAssocID="{32CD2191-74E2-4A35-B058-68235FF06D16}" presName="connectorText" presStyleLbl="sibTrans2D1" presStyleIdx="4" presStyleCnt="7"/>
      <dgm:spPr/>
    </dgm:pt>
    <dgm:pt modelId="{4762CF24-0F72-4063-A9C3-ABCB747B7FCE}" type="pres">
      <dgm:prSet presAssocID="{D1C26613-B96C-4ABF-AA71-218F10088046}" presName="node" presStyleLbl="node1" presStyleIdx="5" presStyleCnt="7">
        <dgm:presLayoutVars>
          <dgm:bulletEnabled val="1"/>
        </dgm:presLayoutVars>
      </dgm:prSet>
      <dgm:spPr/>
    </dgm:pt>
    <dgm:pt modelId="{D60DD64E-CBC8-4BBB-B9F1-4D407B144CBB}" type="pres">
      <dgm:prSet presAssocID="{18712237-AC66-4B67-9B1B-AFEDEB97BC58}" presName="sibTrans" presStyleLbl="sibTrans2D1" presStyleIdx="5" presStyleCnt="7"/>
      <dgm:spPr/>
    </dgm:pt>
    <dgm:pt modelId="{C3D7F139-57B2-4F4B-A2FB-B7914D66AC3C}" type="pres">
      <dgm:prSet presAssocID="{18712237-AC66-4B67-9B1B-AFEDEB97BC58}" presName="connectorText" presStyleLbl="sibTrans2D1" presStyleIdx="5" presStyleCnt="7"/>
      <dgm:spPr/>
    </dgm:pt>
    <dgm:pt modelId="{B95A97CB-2C30-46DB-AA3E-84DE59C89390}" type="pres">
      <dgm:prSet presAssocID="{FC81D742-27B6-4CF6-B264-F163D5018481}" presName="node" presStyleLbl="node1" presStyleIdx="6" presStyleCnt="7">
        <dgm:presLayoutVars>
          <dgm:bulletEnabled val="1"/>
        </dgm:presLayoutVars>
      </dgm:prSet>
      <dgm:spPr/>
    </dgm:pt>
    <dgm:pt modelId="{73697F7C-0EDD-41B0-A708-7C8CE491C170}" type="pres">
      <dgm:prSet presAssocID="{108165FD-DF9D-4227-83CA-15C80F9D2894}" presName="sibTrans" presStyleLbl="sibTrans2D1" presStyleIdx="6" presStyleCnt="7"/>
      <dgm:spPr/>
    </dgm:pt>
    <dgm:pt modelId="{8C6795DE-05E2-455A-8AA2-11884FEEFF87}" type="pres">
      <dgm:prSet presAssocID="{108165FD-DF9D-4227-83CA-15C80F9D2894}" presName="connectorText" presStyleLbl="sibTrans2D1" presStyleIdx="6" presStyleCnt="7"/>
      <dgm:spPr/>
    </dgm:pt>
  </dgm:ptLst>
  <dgm:cxnLst>
    <dgm:cxn modelId="{6D494622-F714-4827-B06C-632E6400FB97}" type="presOf" srcId="{108165FD-DF9D-4227-83CA-15C80F9D2894}" destId="{8C6795DE-05E2-455A-8AA2-11884FEEFF87}" srcOrd="1" destOrd="0" presId="urn:microsoft.com/office/officeart/2005/8/layout/cycle2"/>
    <dgm:cxn modelId="{9F8BBA2E-9D28-4919-826C-B854D1070E33}" type="presOf" srcId="{FC81D742-27B6-4CF6-B264-F163D5018481}" destId="{B95A97CB-2C30-46DB-AA3E-84DE59C89390}" srcOrd="0" destOrd="0" presId="urn:microsoft.com/office/officeart/2005/8/layout/cycle2"/>
    <dgm:cxn modelId="{5071FF31-44D0-4278-8966-4D5A623E8E5A}" type="presOf" srcId="{18712237-AC66-4B67-9B1B-AFEDEB97BC58}" destId="{D60DD64E-CBC8-4BBB-B9F1-4D407B144CBB}" srcOrd="0" destOrd="0" presId="urn:microsoft.com/office/officeart/2005/8/layout/cycle2"/>
    <dgm:cxn modelId="{CCB64435-0789-4A73-83A6-E459F7497FA8}" type="presOf" srcId="{7E0FFCBF-1F4A-41FA-AF75-F8831BBA33F5}" destId="{96B088E9-0F19-4451-8EB7-A6792CB94CEE}" srcOrd="0" destOrd="0" presId="urn:microsoft.com/office/officeart/2005/8/layout/cycle2"/>
    <dgm:cxn modelId="{50356037-5CA7-4EC5-9194-BA85E7290E37}" type="presOf" srcId="{108165FD-DF9D-4227-83CA-15C80F9D2894}" destId="{73697F7C-0EDD-41B0-A708-7C8CE491C170}" srcOrd="0" destOrd="0" presId="urn:microsoft.com/office/officeart/2005/8/layout/cycle2"/>
    <dgm:cxn modelId="{FC32293F-304E-4280-B74F-D45C79E8BC71}" type="presOf" srcId="{18712237-AC66-4B67-9B1B-AFEDEB97BC58}" destId="{C3D7F139-57B2-4F4B-A2FB-B7914D66AC3C}" srcOrd="1" destOrd="0" presId="urn:microsoft.com/office/officeart/2005/8/layout/cycle2"/>
    <dgm:cxn modelId="{15B2385E-DF8C-41F6-B23F-ECB455840783}" type="presOf" srcId="{6296B4B6-AECD-4C13-A592-296123019A44}" destId="{17CB52D1-6215-4F88-BE8E-D5EE2039301B}" srcOrd="0" destOrd="0" presId="urn:microsoft.com/office/officeart/2005/8/layout/cycle2"/>
    <dgm:cxn modelId="{A22F0D68-1EAD-449C-B495-7587A9B7BBFF}" srcId="{3B69080A-5BF2-417F-8ECD-07CD3DEAD10E}" destId="{D1C26613-B96C-4ABF-AA71-218F10088046}" srcOrd="5" destOrd="0" parTransId="{0DD6AC41-7D77-49C8-828A-F5472B33525A}" sibTransId="{18712237-AC66-4B67-9B1B-AFEDEB97BC58}"/>
    <dgm:cxn modelId="{8F65266C-5432-405B-8857-C7B6A1B3C9E7}" srcId="{3B69080A-5BF2-417F-8ECD-07CD3DEAD10E}" destId="{DEDA806D-D9B2-4DE9-93E9-75AAF7B565EE}" srcOrd="1" destOrd="0" parTransId="{F4C5A757-08E6-4FDE-A035-ADB20894A614}" sibTransId="{7B1E8A1E-8FC0-4C1B-BCEC-3A90F3333059}"/>
    <dgm:cxn modelId="{55F34D4D-01F4-41E2-A5C5-9193C619E230}" srcId="{3B69080A-5BF2-417F-8ECD-07CD3DEAD10E}" destId="{FC81D742-27B6-4CF6-B264-F163D5018481}" srcOrd="6" destOrd="0" parTransId="{6B8FD7F5-CAA5-4027-BB37-2299372C4BE7}" sibTransId="{108165FD-DF9D-4227-83CA-15C80F9D2894}"/>
    <dgm:cxn modelId="{1F9C594E-DDDD-4EB0-B5D8-4932825C4D92}" type="presOf" srcId="{C6CF26CF-D991-46E9-8FEE-E3BE7A3B596D}" destId="{69A5ACA9-FE4F-4B8B-9468-CD591B38DC4D}" srcOrd="1" destOrd="0" presId="urn:microsoft.com/office/officeart/2005/8/layout/cycle2"/>
    <dgm:cxn modelId="{22DFD371-AFAD-4FFD-A538-8B2D141AD4C0}" type="presOf" srcId="{D1C26613-B96C-4ABF-AA71-218F10088046}" destId="{4762CF24-0F72-4063-A9C3-ABCB747B7FCE}" srcOrd="0" destOrd="0" presId="urn:microsoft.com/office/officeart/2005/8/layout/cycle2"/>
    <dgm:cxn modelId="{8061F152-F362-4C02-9C63-C9A593445394}" type="presOf" srcId="{A1D08998-458D-472A-84CC-43F8D5E94DB2}" destId="{8783C543-5158-4BC7-BA17-52627A2B8BDB}" srcOrd="0" destOrd="0" presId="urn:microsoft.com/office/officeart/2005/8/layout/cycle2"/>
    <dgm:cxn modelId="{CD20667E-882C-4AE5-85E6-A59EB00A99B9}" type="presOf" srcId="{32CD2191-74E2-4A35-B058-68235FF06D16}" destId="{C45FA831-5550-4C0B-81B9-90DDB860664A}" srcOrd="1" destOrd="0" presId="urn:microsoft.com/office/officeart/2005/8/layout/cycle2"/>
    <dgm:cxn modelId="{4E17B789-962C-4925-B171-5E832D9DE4FD}" type="presOf" srcId="{DEDA806D-D9B2-4DE9-93E9-75AAF7B565EE}" destId="{AFE2AEBA-AC18-4DD7-9241-0EC9935559B8}" srcOrd="0" destOrd="0" presId="urn:microsoft.com/office/officeart/2005/8/layout/cycle2"/>
    <dgm:cxn modelId="{56570E95-E0C6-4741-9212-0AB04B71476B}" type="presOf" srcId="{6296B4B6-AECD-4C13-A592-296123019A44}" destId="{3FF6E3CD-4755-4EF3-86AA-F602EA7789D2}" srcOrd="1" destOrd="0" presId="urn:microsoft.com/office/officeart/2005/8/layout/cycle2"/>
    <dgm:cxn modelId="{3FA36E95-23A9-42B5-96D4-BF4EB1973704}" type="presOf" srcId="{63DADA1D-943C-45B0-9F30-DF8895EF48B1}" destId="{BA008574-FCCF-4D30-AB49-F6BF32EF5B1A}" srcOrd="0" destOrd="0" presId="urn:microsoft.com/office/officeart/2005/8/layout/cycle2"/>
    <dgm:cxn modelId="{8F2ADAA7-12B1-48D2-99A1-FD46CB5CFD09}" type="presOf" srcId="{C6CF26CF-D991-46E9-8FEE-E3BE7A3B596D}" destId="{3B05B343-DA73-442D-8F49-F8DF8085D7EE}" srcOrd="0" destOrd="0" presId="urn:microsoft.com/office/officeart/2005/8/layout/cycle2"/>
    <dgm:cxn modelId="{E7C5A6AA-D3D4-4AA0-A8C0-5871CF467D33}" type="presOf" srcId="{7B1E8A1E-8FC0-4C1B-BCEC-3A90F3333059}" destId="{36EA0ACE-52D7-452B-8474-0ECA5DBE4614}" srcOrd="1" destOrd="0" presId="urn:microsoft.com/office/officeart/2005/8/layout/cycle2"/>
    <dgm:cxn modelId="{AB48B9AA-7748-4DE1-9716-F8064EF53C09}" srcId="{3B69080A-5BF2-417F-8ECD-07CD3DEAD10E}" destId="{63DADA1D-943C-45B0-9F30-DF8895EF48B1}" srcOrd="4" destOrd="0" parTransId="{213AB727-763A-43F2-B12B-2E8BFD51FEB2}" sibTransId="{32CD2191-74E2-4A35-B058-68235FF06D16}"/>
    <dgm:cxn modelId="{7BE544AB-DD82-4C04-85E8-32478E8BA353}" type="presOf" srcId="{37ABD45F-5B75-45CF-AFEB-B55373462C98}" destId="{0DC01BFE-E9DC-4488-BDEF-8ED445732C1A}" srcOrd="0" destOrd="0" presId="urn:microsoft.com/office/officeart/2005/8/layout/cycle2"/>
    <dgm:cxn modelId="{AEA514AE-E98C-4F56-AA37-0B25B5D4843C}" srcId="{3B69080A-5BF2-417F-8ECD-07CD3DEAD10E}" destId="{37ABD45F-5B75-45CF-AFEB-B55373462C98}" srcOrd="2" destOrd="0" parTransId="{17C29FC1-E157-41B6-88AD-5D3FE2724E1E}" sibTransId="{C6CF26CF-D991-46E9-8FEE-E3BE7A3B596D}"/>
    <dgm:cxn modelId="{14CB46B3-47A9-42C1-9B9E-BDE5600AC4E2}" srcId="{3B69080A-5BF2-417F-8ECD-07CD3DEAD10E}" destId="{A1D08998-458D-472A-84CC-43F8D5E94DB2}" srcOrd="0" destOrd="0" parTransId="{BAE111D6-EF5C-469C-90DF-C36A6D7A99B2}" sibTransId="{8219FD3B-A309-4031-88A9-107E5C99A0A7}"/>
    <dgm:cxn modelId="{171FDFD0-DC59-4D74-B32C-4D318B7FB377}" type="presOf" srcId="{8219FD3B-A309-4031-88A9-107E5C99A0A7}" destId="{4E21B0B8-7A90-4855-BEFD-4EA7F34D6239}" srcOrd="1" destOrd="0" presId="urn:microsoft.com/office/officeart/2005/8/layout/cycle2"/>
    <dgm:cxn modelId="{DE5063D2-B99C-4C25-B3D2-DBD50AAB1033}" type="presOf" srcId="{32CD2191-74E2-4A35-B058-68235FF06D16}" destId="{2409F87F-E3FB-4439-99B5-89E1652BD77B}" srcOrd="0" destOrd="0" presId="urn:microsoft.com/office/officeart/2005/8/layout/cycle2"/>
    <dgm:cxn modelId="{84594BD6-3B01-42FE-9A67-44CC681F00CE}" type="presOf" srcId="{8219FD3B-A309-4031-88A9-107E5C99A0A7}" destId="{030C53B7-86F5-4BDE-B1C6-6EB4B00F0913}" srcOrd="0" destOrd="0" presId="urn:microsoft.com/office/officeart/2005/8/layout/cycle2"/>
    <dgm:cxn modelId="{E40E70DA-D570-46F0-B222-2454F80DACFA}" type="presOf" srcId="{3B69080A-5BF2-417F-8ECD-07CD3DEAD10E}" destId="{37A4EB89-26D3-46E9-A9E7-E568421FD941}" srcOrd="0" destOrd="0" presId="urn:microsoft.com/office/officeart/2005/8/layout/cycle2"/>
    <dgm:cxn modelId="{DB70BEF2-D707-4BE2-9031-2D106B8E9044}" srcId="{3B69080A-5BF2-417F-8ECD-07CD3DEAD10E}" destId="{7E0FFCBF-1F4A-41FA-AF75-F8831BBA33F5}" srcOrd="3" destOrd="0" parTransId="{C58F8831-5F25-4983-B4B1-67CF717D8D90}" sibTransId="{6296B4B6-AECD-4C13-A592-296123019A44}"/>
    <dgm:cxn modelId="{8F9700F7-5EEA-4CD6-8673-065AA3CB3E0C}" type="presOf" srcId="{7B1E8A1E-8FC0-4C1B-BCEC-3A90F3333059}" destId="{47455B5F-953E-4F65-8917-328F9CAE0235}" srcOrd="0" destOrd="0" presId="urn:microsoft.com/office/officeart/2005/8/layout/cycle2"/>
    <dgm:cxn modelId="{B38E5417-1403-4C0E-971A-104C1684FB75}" type="presParOf" srcId="{37A4EB89-26D3-46E9-A9E7-E568421FD941}" destId="{8783C543-5158-4BC7-BA17-52627A2B8BDB}" srcOrd="0" destOrd="0" presId="urn:microsoft.com/office/officeart/2005/8/layout/cycle2"/>
    <dgm:cxn modelId="{11AE4AEF-D635-4FFC-A3F4-1865461C7A82}" type="presParOf" srcId="{37A4EB89-26D3-46E9-A9E7-E568421FD941}" destId="{030C53B7-86F5-4BDE-B1C6-6EB4B00F0913}" srcOrd="1" destOrd="0" presId="urn:microsoft.com/office/officeart/2005/8/layout/cycle2"/>
    <dgm:cxn modelId="{C0A1721E-F32C-431C-9A55-188BDEA01005}" type="presParOf" srcId="{030C53B7-86F5-4BDE-B1C6-6EB4B00F0913}" destId="{4E21B0B8-7A90-4855-BEFD-4EA7F34D6239}" srcOrd="0" destOrd="0" presId="urn:microsoft.com/office/officeart/2005/8/layout/cycle2"/>
    <dgm:cxn modelId="{91DF0E31-9F65-4D32-9205-AC2CA15166CD}" type="presParOf" srcId="{37A4EB89-26D3-46E9-A9E7-E568421FD941}" destId="{AFE2AEBA-AC18-4DD7-9241-0EC9935559B8}" srcOrd="2" destOrd="0" presId="urn:microsoft.com/office/officeart/2005/8/layout/cycle2"/>
    <dgm:cxn modelId="{2C1BF20F-A0DA-498A-8260-CE84381D7177}" type="presParOf" srcId="{37A4EB89-26D3-46E9-A9E7-E568421FD941}" destId="{47455B5F-953E-4F65-8917-328F9CAE0235}" srcOrd="3" destOrd="0" presId="urn:microsoft.com/office/officeart/2005/8/layout/cycle2"/>
    <dgm:cxn modelId="{13BD6A7C-34BF-4DB1-AA39-38D340BE05B9}" type="presParOf" srcId="{47455B5F-953E-4F65-8917-328F9CAE0235}" destId="{36EA0ACE-52D7-452B-8474-0ECA5DBE4614}" srcOrd="0" destOrd="0" presId="urn:microsoft.com/office/officeart/2005/8/layout/cycle2"/>
    <dgm:cxn modelId="{510E8DCD-0720-4250-BA71-DCC1BD17C8AA}" type="presParOf" srcId="{37A4EB89-26D3-46E9-A9E7-E568421FD941}" destId="{0DC01BFE-E9DC-4488-BDEF-8ED445732C1A}" srcOrd="4" destOrd="0" presId="urn:microsoft.com/office/officeart/2005/8/layout/cycle2"/>
    <dgm:cxn modelId="{68D1BE9E-FC17-4CAC-857D-446453E2FEE5}" type="presParOf" srcId="{37A4EB89-26D3-46E9-A9E7-E568421FD941}" destId="{3B05B343-DA73-442D-8F49-F8DF8085D7EE}" srcOrd="5" destOrd="0" presId="urn:microsoft.com/office/officeart/2005/8/layout/cycle2"/>
    <dgm:cxn modelId="{C3D471A5-239D-4EBA-B55F-4CBA6F70E85B}" type="presParOf" srcId="{3B05B343-DA73-442D-8F49-F8DF8085D7EE}" destId="{69A5ACA9-FE4F-4B8B-9468-CD591B38DC4D}" srcOrd="0" destOrd="0" presId="urn:microsoft.com/office/officeart/2005/8/layout/cycle2"/>
    <dgm:cxn modelId="{72E67913-80BE-4F25-914E-55B5AB2C762D}" type="presParOf" srcId="{37A4EB89-26D3-46E9-A9E7-E568421FD941}" destId="{96B088E9-0F19-4451-8EB7-A6792CB94CEE}" srcOrd="6" destOrd="0" presId="urn:microsoft.com/office/officeart/2005/8/layout/cycle2"/>
    <dgm:cxn modelId="{ECE916EA-5672-418A-89CE-38CD4E6E4AC9}" type="presParOf" srcId="{37A4EB89-26D3-46E9-A9E7-E568421FD941}" destId="{17CB52D1-6215-4F88-BE8E-D5EE2039301B}" srcOrd="7" destOrd="0" presId="urn:microsoft.com/office/officeart/2005/8/layout/cycle2"/>
    <dgm:cxn modelId="{61CE981C-1E1A-456C-B36D-DCBECF1DBD2F}" type="presParOf" srcId="{17CB52D1-6215-4F88-BE8E-D5EE2039301B}" destId="{3FF6E3CD-4755-4EF3-86AA-F602EA7789D2}" srcOrd="0" destOrd="0" presId="urn:microsoft.com/office/officeart/2005/8/layout/cycle2"/>
    <dgm:cxn modelId="{5B6DEA83-B17A-4BDE-8BB8-865390B52127}" type="presParOf" srcId="{37A4EB89-26D3-46E9-A9E7-E568421FD941}" destId="{BA008574-FCCF-4D30-AB49-F6BF32EF5B1A}" srcOrd="8" destOrd="0" presId="urn:microsoft.com/office/officeart/2005/8/layout/cycle2"/>
    <dgm:cxn modelId="{CB53A772-6F25-4749-826C-FBB1655FFE02}" type="presParOf" srcId="{37A4EB89-26D3-46E9-A9E7-E568421FD941}" destId="{2409F87F-E3FB-4439-99B5-89E1652BD77B}" srcOrd="9" destOrd="0" presId="urn:microsoft.com/office/officeart/2005/8/layout/cycle2"/>
    <dgm:cxn modelId="{0C75C489-02A9-4F5D-A8D6-8A9A4ACA179D}" type="presParOf" srcId="{2409F87F-E3FB-4439-99B5-89E1652BD77B}" destId="{C45FA831-5550-4C0B-81B9-90DDB860664A}" srcOrd="0" destOrd="0" presId="urn:microsoft.com/office/officeart/2005/8/layout/cycle2"/>
    <dgm:cxn modelId="{0973F131-544E-428C-AE43-68D996CB5805}" type="presParOf" srcId="{37A4EB89-26D3-46E9-A9E7-E568421FD941}" destId="{4762CF24-0F72-4063-A9C3-ABCB747B7FCE}" srcOrd="10" destOrd="0" presId="urn:microsoft.com/office/officeart/2005/8/layout/cycle2"/>
    <dgm:cxn modelId="{EC9CF2FB-C95A-4E43-A899-B8CA23C2C77F}" type="presParOf" srcId="{37A4EB89-26D3-46E9-A9E7-E568421FD941}" destId="{D60DD64E-CBC8-4BBB-B9F1-4D407B144CBB}" srcOrd="11" destOrd="0" presId="urn:microsoft.com/office/officeart/2005/8/layout/cycle2"/>
    <dgm:cxn modelId="{FE8768E3-802A-48D2-B0C9-D51E5FA150BC}" type="presParOf" srcId="{D60DD64E-CBC8-4BBB-B9F1-4D407B144CBB}" destId="{C3D7F139-57B2-4F4B-A2FB-B7914D66AC3C}" srcOrd="0" destOrd="0" presId="urn:microsoft.com/office/officeart/2005/8/layout/cycle2"/>
    <dgm:cxn modelId="{6ADC4620-966F-47D6-8D12-CEFD30E2FC4C}" type="presParOf" srcId="{37A4EB89-26D3-46E9-A9E7-E568421FD941}" destId="{B95A97CB-2C30-46DB-AA3E-84DE59C89390}" srcOrd="12" destOrd="0" presId="urn:microsoft.com/office/officeart/2005/8/layout/cycle2"/>
    <dgm:cxn modelId="{0ECC00B7-1E59-465C-AFAE-6FD2EA665ED7}" type="presParOf" srcId="{37A4EB89-26D3-46E9-A9E7-E568421FD941}" destId="{73697F7C-0EDD-41B0-A708-7C8CE491C170}" srcOrd="13" destOrd="0" presId="urn:microsoft.com/office/officeart/2005/8/layout/cycle2"/>
    <dgm:cxn modelId="{A975474C-3ED7-4D7B-9305-CD5B5F96162B}" type="presParOf" srcId="{73697F7C-0EDD-41B0-A708-7C8CE491C170}" destId="{8C6795DE-05E2-455A-8AA2-11884FEEFF87}" srcOrd="0" destOrd="0" presId="urn:microsoft.com/office/officeart/2005/8/layout/cycle2"/>
  </dgm:cxnLst>
  <dgm:bg>
    <a:noFill/>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3904357" cy="8058963"/>
        <a:chOff x="0" y="0"/>
        <a:chExt cx="13904357" cy="8058963"/>
      </a:xfrm>
    </dsp:grpSpPr>
    <dsp:sp modelId="{3C582624-526C-46CE-AC3B-9B99D5A28DC7}">
      <dsp:nvSpPr>
        <dsp:cNvPr id="4" name="矩形 3"/>
        <dsp:cNvSpPr/>
      </dsp:nvSpPr>
      <dsp:spPr bwMode="white">
        <a:xfrm rot="5399999">
          <a:off x="1282627" y="127632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1282627" y="1276329"/>
        <a:ext cx="2156780" cy="424156"/>
      </dsp:txXfrm>
    </dsp:sp>
    <dsp:sp modelId="{0A74AF3C-65DD-43BD-A443-A6C0FEEB644D}">
      <dsp:nvSpPr>
        <dsp:cNvPr id="3" name="圆角矩形 2"/>
        <dsp:cNvSpPr/>
      </dsp:nvSpPr>
      <dsp:spPr bwMode="white">
        <a:xfrm>
          <a:off x="1777476" y="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 How and Why Do Businesses Grow?</a:t>
          </a:r>
        </a:p>
      </dsp:txBody>
      <dsp:txXfrm>
        <a:off x="1777476" y="0"/>
        <a:ext cx="2827706" cy="1696624"/>
      </dsp:txXfrm>
    </dsp:sp>
    <dsp:sp modelId="{7487E116-A392-4BD7-8FA1-0F9E3EA028B4}">
      <dsp:nvSpPr>
        <dsp:cNvPr id="6" name="矩形 5"/>
        <dsp:cNvSpPr/>
      </dsp:nvSpPr>
      <dsp:spPr bwMode="white">
        <a:xfrm rot="5399999">
          <a:off x="1282627" y="339710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1282627" y="3397109"/>
        <a:ext cx="2156780" cy="424156"/>
      </dsp:txXfrm>
    </dsp:sp>
    <dsp:sp modelId="{0E660B05-045D-4A05-ABEC-84A3C78E1A4B}">
      <dsp:nvSpPr>
        <dsp:cNvPr id="5" name="圆角矩形 4"/>
        <dsp:cNvSpPr/>
      </dsp:nvSpPr>
      <dsp:spPr bwMode="white">
        <a:xfrm>
          <a:off x="1777476" y="2120780"/>
          <a:ext cx="2827706" cy="1696624"/>
        </a:xfrm>
        <a:prstGeom prst="roundRect">
          <a:avLst>
            <a:gd name="adj" fmla="val 10000"/>
          </a:avLst>
        </a:prstGeom>
        <a:solidFill>
          <a:srgbClr val="FFFF00"/>
        </a:solidFill>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solidFill>
                <a:schemeClr val="tx1"/>
              </a:solidFill>
            </a:rPr>
            <a:t>2. How Do We Diagnose Company Strategy?</a:t>
          </a:r>
        </a:p>
      </dsp:txBody>
      <dsp:txXfrm>
        <a:off x="1777476" y="2120780"/>
        <a:ext cx="2827706" cy="1696624"/>
      </dsp:txXfrm>
    </dsp:sp>
    <dsp:sp modelId="{607A8CAF-B884-4843-A17E-5E06BD312E3D}">
      <dsp:nvSpPr>
        <dsp:cNvPr id="8" name="矩形 7"/>
        <dsp:cNvSpPr/>
      </dsp:nvSpPr>
      <dsp:spPr bwMode="white">
        <a:xfrm rot="5399999">
          <a:off x="1282627" y="551788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1282627" y="5517889"/>
        <a:ext cx="2156780" cy="424156"/>
      </dsp:txXfrm>
    </dsp:sp>
    <dsp:sp modelId="{FB1D95AC-3323-465F-A53E-517124105906}">
      <dsp:nvSpPr>
        <dsp:cNvPr id="7" name="圆角矩形 6"/>
        <dsp:cNvSpPr/>
      </dsp:nvSpPr>
      <dsp:spPr bwMode="white">
        <a:xfrm>
          <a:off x="1777476" y="424156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3. How Does A Company Create Competitive Advantage?</a:t>
          </a:r>
        </a:p>
      </dsp:txBody>
      <dsp:txXfrm>
        <a:off x="1777476" y="4241560"/>
        <a:ext cx="2827706" cy="1696624"/>
      </dsp:txXfrm>
    </dsp:sp>
    <dsp:sp modelId="{C85E1348-43E6-4F06-B048-3CDACA7910BB}">
      <dsp:nvSpPr>
        <dsp:cNvPr id="10" name="矩形 9"/>
        <dsp:cNvSpPr/>
      </dsp:nvSpPr>
      <dsp:spPr bwMode="white">
        <a:xfrm rot="32906">
          <a:off x="2360931" y="6578279"/>
          <a:ext cx="3761022"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32906">
        <a:off x="2360931" y="6578279"/>
        <a:ext cx="3761022" cy="424156"/>
      </dsp:txXfrm>
    </dsp:sp>
    <dsp:sp modelId="{2B2D1636-EC67-4E50-8B39-98260FA19E2B}">
      <dsp:nvSpPr>
        <dsp:cNvPr id="9" name="圆角矩形 8"/>
        <dsp:cNvSpPr/>
      </dsp:nvSpPr>
      <dsp:spPr bwMode="white">
        <a:xfrm>
          <a:off x="1777476" y="636234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4. Why Are Some Industries More Profitable Than Others?</a:t>
          </a:r>
        </a:p>
      </dsp:txBody>
      <dsp:txXfrm>
        <a:off x="1777476" y="6362340"/>
        <a:ext cx="2827706" cy="1696624"/>
      </dsp:txXfrm>
    </dsp:sp>
    <dsp:sp modelId="{74FCCB83-674D-465B-9E19-0D1D82A053F9}">
      <dsp:nvSpPr>
        <dsp:cNvPr id="12" name="矩形 11"/>
        <dsp:cNvSpPr/>
      </dsp:nvSpPr>
      <dsp:spPr bwMode="white">
        <a:xfrm rot="-5399999">
          <a:off x="5079477" y="5517889"/>
          <a:ext cx="2084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5079477" y="5517889"/>
        <a:ext cx="2084780" cy="424156"/>
      </dsp:txXfrm>
    </dsp:sp>
    <dsp:sp modelId="{A8323359-E65B-41A7-B672-5458C234227A}">
      <dsp:nvSpPr>
        <dsp:cNvPr id="11" name="圆角矩形 10"/>
        <dsp:cNvSpPr/>
      </dsp:nvSpPr>
      <dsp:spPr bwMode="white">
        <a:xfrm>
          <a:off x="5538325" y="636234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5. How Do We Make Sense of the VUCA External Environment?</a:t>
          </a:r>
        </a:p>
      </dsp:txBody>
      <dsp:txXfrm>
        <a:off x="5538325" y="6362340"/>
        <a:ext cx="2827706" cy="1696624"/>
      </dsp:txXfrm>
    </dsp:sp>
    <dsp:sp modelId="{F912CF13-9E28-41FD-9B98-6CF7C18C52FE}">
      <dsp:nvSpPr>
        <dsp:cNvPr id="14" name="矩形 13"/>
        <dsp:cNvSpPr/>
      </dsp:nvSpPr>
      <dsp:spPr bwMode="white">
        <a:xfrm rot="-5399999">
          <a:off x="5079477" y="3397109"/>
          <a:ext cx="2084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5079477" y="3397109"/>
        <a:ext cx="2084780" cy="424156"/>
      </dsp:txXfrm>
    </dsp:sp>
    <dsp:sp modelId="{A3DBF078-3227-4F02-B1C4-D78E2EF0126F}">
      <dsp:nvSpPr>
        <dsp:cNvPr id="13" name="圆角矩形 12"/>
        <dsp:cNvSpPr/>
      </dsp:nvSpPr>
      <dsp:spPr bwMode="white">
        <a:xfrm>
          <a:off x="5538325" y="424156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6. How Do We Identify future opportunities and threats?</a:t>
          </a:r>
        </a:p>
      </dsp:txBody>
      <dsp:txXfrm>
        <a:off x="5538325" y="4241560"/>
        <a:ext cx="2827706" cy="1696624"/>
      </dsp:txXfrm>
    </dsp:sp>
    <dsp:sp modelId="{4ACE532F-6CFE-49B3-A505-DAEFAB658482}">
      <dsp:nvSpPr>
        <dsp:cNvPr id="16" name="矩形 15"/>
        <dsp:cNvSpPr/>
      </dsp:nvSpPr>
      <dsp:spPr bwMode="white">
        <a:xfrm rot="-5399999">
          <a:off x="5079477" y="1276329"/>
          <a:ext cx="2084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5079477" y="1276329"/>
        <a:ext cx="2084780" cy="424156"/>
      </dsp:txXfrm>
    </dsp:sp>
    <dsp:sp modelId="{2BFADE40-5097-48F6-B84E-051C7C173948}">
      <dsp:nvSpPr>
        <dsp:cNvPr id="15" name="圆角矩形 14"/>
        <dsp:cNvSpPr/>
      </dsp:nvSpPr>
      <dsp:spPr bwMode="white">
        <a:xfrm>
          <a:off x="5538325" y="212078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7. How Is Your Simulation Company Performing?</a:t>
          </a:r>
        </a:p>
      </dsp:txBody>
      <dsp:txXfrm>
        <a:off x="5538325" y="2120780"/>
        <a:ext cx="2827706" cy="1696624"/>
      </dsp:txXfrm>
    </dsp:sp>
    <dsp:sp modelId="{1046B862-D2FA-4DFB-A2CA-A7CE1A94FB41}">
      <dsp:nvSpPr>
        <dsp:cNvPr id="18" name="矩形 17"/>
        <dsp:cNvSpPr/>
      </dsp:nvSpPr>
      <dsp:spPr bwMode="white">
        <a:xfrm rot="32906">
          <a:off x="6121780" y="215939"/>
          <a:ext cx="3761022"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32906">
        <a:off x="6121780" y="215939"/>
        <a:ext cx="3761022" cy="424156"/>
      </dsp:txXfrm>
    </dsp:sp>
    <dsp:sp modelId="{6F453FE8-78D5-4A1B-AEB7-FACE3A51C432}">
      <dsp:nvSpPr>
        <dsp:cNvPr id="17" name="圆角矩形 16"/>
        <dsp:cNvSpPr/>
      </dsp:nvSpPr>
      <dsp:spPr bwMode="white">
        <a:xfrm>
          <a:off x="5538325" y="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8. Does Your Simulation Company Need A New Strategy?</a:t>
          </a:r>
        </a:p>
      </dsp:txBody>
      <dsp:txXfrm>
        <a:off x="5538325" y="0"/>
        <a:ext cx="2827706" cy="1696624"/>
      </dsp:txXfrm>
    </dsp:sp>
    <dsp:sp modelId="{4A29C1B3-59CE-40EE-A56D-8E6B615203A3}">
      <dsp:nvSpPr>
        <dsp:cNvPr id="20" name="矩形 19"/>
        <dsp:cNvSpPr/>
      </dsp:nvSpPr>
      <dsp:spPr bwMode="white">
        <a:xfrm rot="5399999">
          <a:off x="8804326" y="127632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8804326" y="1276329"/>
        <a:ext cx="2156780" cy="424156"/>
      </dsp:txXfrm>
    </dsp:sp>
    <dsp:sp modelId="{40FB9E30-E86B-47BB-8726-F5C8130E372A}">
      <dsp:nvSpPr>
        <dsp:cNvPr id="19" name="圆角矩形 18"/>
        <dsp:cNvSpPr/>
      </dsp:nvSpPr>
      <dsp:spPr bwMode="white">
        <a:xfrm>
          <a:off x="9299175" y="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9. Summative Assessment Presentations</a:t>
          </a:r>
        </a:p>
      </dsp:txBody>
      <dsp:txXfrm>
        <a:off x="9299175" y="0"/>
        <a:ext cx="2827706" cy="1696624"/>
      </dsp:txXfrm>
    </dsp:sp>
    <dsp:sp modelId="{E22E448A-8508-4886-A11D-74EA07165F1C}">
      <dsp:nvSpPr>
        <dsp:cNvPr id="22" name="矩形 21"/>
        <dsp:cNvSpPr/>
      </dsp:nvSpPr>
      <dsp:spPr bwMode="white">
        <a:xfrm rot="5399999">
          <a:off x="8804326" y="339710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8804326" y="3397109"/>
        <a:ext cx="2156780" cy="424156"/>
      </dsp:txXfrm>
    </dsp:sp>
    <dsp:sp modelId="{A95B8DA0-79DD-4ACE-A384-36F5AF4B3C70}">
      <dsp:nvSpPr>
        <dsp:cNvPr id="21" name="圆角矩形 20"/>
        <dsp:cNvSpPr/>
      </dsp:nvSpPr>
      <dsp:spPr bwMode="white">
        <a:xfrm>
          <a:off x="9299175" y="212078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10. Why DO Firms Undertale Acquisitions, Mergers and Alliances?</a:t>
          </a:r>
        </a:p>
      </dsp:txBody>
      <dsp:txXfrm>
        <a:off x="9299175" y="2120780"/>
        <a:ext cx="2827706" cy="1696624"/>
      </dsp:txXfrm>
    </dsp:sp>
    <dsp:sp modelId="{70DFC2C3-4BF7-4A6D-928A-B7B6D0A42761}">
      <dsp:nvSpPr>
        <dsp:cNvPr id="24" name="矩形 23"/>
        <dsp:cNvSpPr/>
      </dsp:nvSpPr>
      <dsp:spPr bwMode="white">
        <a:xfrm rot="5399999">
          <a:off x="8804326" y="551788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8804326" y="5517889"/>
        <a:ext cx="2156780" cy="424156"/>
      </dsp:txXfrm>
    </dsp:sp>
    <dsp:sp modelId="{231E0AAB-D398-4885-8B5E-524C3A0D2043}">
      <dsp:nvSpPr>
        <dsp:cNvPr id="23" name="圆角矩形 22"/>
        <dsp:cNvSpPr/>
      </dsp:nvSpPr>
      <dsp:spPr bwMode="white">
        <a:xfrm>
          <a:off x="9299175" y="424156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11. How Do Companies Innovate Successfully?</a:t>
          </a:r>
        </a:p>
      </dsp:txBody>
      <dsp:txXfrm>
        <a:off x="9299175" y="4241560"/>
        <a:ext cx="2827706" cy="1696624"/>
      </dsp:txXfrm>
    </dsp:sp>
    <dsp:sp modelId="{7187EA2F-89CA-4833-BA0E-698E50C835BD}">
      <dsp:nvSpPr>
        <dsp:cNvPr id="25" name="圆角矩形 24"/>
        <dsp:cNvSpPr/>
      </dsp:nvSpPr>
      <dsp:spPr bwMode="white">
        <a:xfrm>
          <a:off x="9299175" y="636234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12. Does Strategic Alignment Matter?</a:t>
          </a:r>
        </a:p>
      </dsp:txBody>
      <dsp:txXfrm>
        <a:off x="9299175" y="6362340"/>
        <a:ext cx="2827706" cy="1696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234982" cy="7994121"/>
        <a:chOff x="0" y="0"/>
        <a:chExt cx="11234982" cy="7994121"/>
      </a:xfrm>
    </dsp:grpSpPr>
    <dsp:sp modelId="{BF96D084-A123-4D47-AC1B-2735C2375AE4}">
      <dsp:nvSpPr>
        <dsp:cNvPr id="3" name="饼形 2"/>
        <dsp:cNvSpPr/>
      </dsp:nvSpPr>
      <dsp:spPr bwMode="white">
        <a:xfrm>
          <a:off x="0" y="626566"/>
          <a:ext cx="6740989" cy="6740989"/>
        </a:xfrm>
        <a:prstGeom prst="pie">
          <a:avLst>
            <a:gd name="adj1" fmla="val 5400000"/>
            <a:gd name="adj2" fmla="val 16200000"/>
          </a:avLst>
        </a:prstGeom>
      </dsp:spPr>
      <dsp:style>
        <a:lnRef idx="2">
          <a:schemeClr val="lt1"/>
        </a:lnRef>
        <a:fillRef idx="1">
          <a:schemeClr val="accent5">
            <a:shade val="50000"/>
            <a:hueOff val="0"/>
            <a:satOff val="0"/>
            <a:lumOff val="0"/>
            <a:alpha val="100000"/>
          </a:schemeClr>
        </a:fillRef>
        <a:effectRef idx="0">
          <a:scrgbClr r="0" g="0" b="0"/>
        </a:effectRef>
        <a:fontRef idx="minor">
          <a:schemeClr val="lt1"/>
        </a:fontRef>
      </dsp:style>
      <dsp:txXfrm>
        <a:off x="0" y="626566"/>
        <a:ext cx="6740989" cy="6740989"/>
      </dsp:txXfrm>
    </dsp:sp>
    <dsp:sp modelId="{8EAB7B3B-4EA2-42AC-9796-F2CDE49818E1}">
      <dsp:nvSpPr>
        <dsp:cNvPr id="4" name="矩形 3"/>
        <dsp:cNvSpPr/>
      </dsp:nvSpPr>
      <dsp:spPr bwMode="white">
        <a:xfrm>
          <a:off x="3370495" y="626566"/>
          <a:ext cx="7864487" cy="6740989"/>
        </a:xfrm>
        <a:prstGeom prst="rect">
          <a:avLst/>
        </a:prstGeom>
      </dsp:spPr>
      <dsp:style>
        <a:lnRef idx="2">
          <a:schemeClr val="accent5">
            <a:shade val="50000"/>
            <a:hueOff val="0"/>
            <a:satOff val="0"/>
            <a:lumOff val="0"/>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dirty="0">
              <a:solidFill>
                <a:schemeClr val="dk1"/>
              </a:solidFill>
            </a:rPr>
            <a:t>The Macro-environment</a:t>
          </a:r>
          <a:endParaRPr>
            <a:solidFill>
              <a:schemeClr val="dk1"/>
            </a:solidFill>
          </a:endParaRPr>
        </a:p>
      </dsp:txBody>
      <dsp:txXfrm>
        <a:off x="3370495" y="626566"/>
        <a:ext cx="7864487" cy="6740989"/>
      </dsp:txXfrm>
    </dsp:sp>
    <dsp:sp modelId="{9CFC0124-1940-4BE8-8180-0041F3B2B2CF}">
      <dsp:nvSpPr>
        <dsp:cNvPr id="6" name="饼形 5"/>
        <dsp:cNvSpPr/>
      </dsp:nvSpPr>
      <dsp:spPr bwMode="white">
        <a:xfrm>
          <a:off x="884755" y="2059026"/>
          <a:ext cx="4971480" cy="4971480"/>
        </a:xfrm>
        <a:prstGeom prst="pie">
          <a:avLst>
            <a:gd name="adj1" fmla="val 5400000"/>
            <a:gd name="adj2" fmla="val 16200000"/>
          </a:avLst>
        </a:prstGeom>
      </dsp:spPr>
      <dsp:style>
        <a:lnRef idx="2">
          <a:schemeClr val="lt1"/>
        </a:lnRef>
        <a:fillRef idx="1">
          <a:schemeClr val="accent5">
            <a:shade val="50000"/>
            <a:hueOff val="180000"/>
            <a:satOff val="4314"/>
            <a:lumOff val="19804"/>
            <a:alpha val="100000"/>
          </a:schemeClr>
        </a:fillRef>
        <a:effectRef idx="0">
          <a:scrgbClr r="0" g="0" b="0"/>
        </a:effectRef>
        <a:fontRef idx="minor">
          <a:schemeClr val="lt1"/>
        </a:fontRef>
      </dsp:style>
      <dsp:txXfrm>
        <a:off x="884755" y="2059026"/>
        <a:ext cx="4971480" cy="4971480"/>
      </dsp:txXfrm>
    </dsp:sp>
    <dsp:sp modelId="{95917B1E-D5E9-41D9-903D-82BE5F432C61}">
      <dsp:nvSpPr>
        <dsp:cNvPr id="7" name="矩形 6"/>
        <dsp:cNvSpPr/>
      </dsp:nvSpPr>
      <dsp:spPr bwMode="white">
        <a:xfrm>
          <a:off x="3370495" y="2059026"/>
          <a:ext cx="7864487" cy="4971480"/>
        </a:xfrm>
        <a:prstGeom prst="rect">
          <a:avLst/>
        </a:prstGeom>
      </dsp:spPr>
      <dsp:style>
        <a:lnRef idx="2">
          <a:schemeClr val="accent5">
            <a:shade val="50000"/>
            <a:hueOff val="180000"/>
            <a:satOff val="4314"/>
            <a:lumOff val="19804"/>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dirty="0">
              <a:solidFill>
                <a:schemeClr val="dk1"/>
              </a:solidFill>
            </a:rPr>
            <a:t>Industry (or Sector)</a:t>
          </a:r>
          <a:endParaRPr>
            <a:solidFill>
              <a:schemeClr val="dk1"/>
            </a:solidFill>
          </a:endParaRPr>
        </a:p>
      </dsp:txBody>
      <dsp:txXfrm>
        <a:off x="3370495" y="2059026"/>
        <a:ext cx="7864487" cy="4971480"/>
      </dsp:txXfrm>
    </dsp:sp>
    <dsp:sp modelId="{09FBA1B4-8A53-4EF2-B7FD-06C13D37EC95}">
      <dsp:nvSpPr>
        <dsp:cNvPr id="9" name="饼形 8"/>
        <dsp:cNvSpPr/>
      </dsp:nvSpPr>
      <dsp:spPr bwMode="white">
        <a:xfrm>
          <a:off x="1769510" y="3491486"/>
          <a:ext cx="3201970" cy="3201970"/>
        </a:xfrm>
        <a:prstGeom prst="pie">
          <a:avLst>
            <a:gd name="adj1" fmla="val 5400000"/>
            <a:gd name="adj2" fmla="val 16200000"/>
          </a:avLst>
        </a:prstGeom>
      </dsp:spPr>
      <dsp:style>
        <a:lnRef idx="2">
          <a:schemeClr val="lt1"/>
        </a:lnRef>
        <a:fillRef idx="1">
          <a:schemeClr val="accent5">
            <a:shade val="50000"/>
            <a:hueOff val="360000"/>
            <a:satOff val="8627"/>
            <a:lumOff val="39608"/>
            <a:alpha val="100000"/>
          </a:schemeClr>
        </a:fillRef>
        <a:effectRef idx="0">
          <a:scrgbClr r="0" g="0" b="0"/>
        </a:effectRef>
        <a:fontRef idx="minor">
          <a:schemeClr val="lt1"/>
        </a:fontRef>
      </dsp:style>
      <dsp:txXfrm>
        <a:off x="1769510" y="3491486"/>
        <a:ext cx="3201970" cy="3201970"/>
      </dsp:txXfrm>
    </dsp:sp>
    <dsp:sp modelId="{6DA8E38B-5771-4A12-9623-CA0530FA5964}">
      <dsp:nvSpPr>
        <dsp:cNvPr id="10" name="矩形 9"/>
        <dsp:cNvSpPr/>
      </dsp:nvSpPr>
      <dsp:spPr bwMode="white">
        <a:xfrm>
          <a:off x="3370495" y="3491486"/>
          <a:ext cx="7864487" cy="3201970"/>
        </a:xfrm>
        <a:prstGeom prst="rect">
          <a:avLst/>
        </a:prstGeom>
      </dsp:spPr>
      <dsp:style>
        <a:lnRef idx="2">
          <a:schemeClr val="accent5">
            <a:shade val="50000"/>
            <a:hueOff val="360000"/>
            <a:satOff val="8627"/>
            <a:lumOff val="39608"/>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a:solidFill>
                <a:schemeClr val="dk1"/>
              </a:solidFill>
            </a:rPr>
            <a:t>Markets and Competitors</a:t>
          </a:r>
          <a:endParaRPr lang="en-GB" sz="2000" b="1" dirty="0">
            <a:solidFill>
              <a:schemeClr val="dk1"/>
            </a:solidFill>
          </a:endParaRPr>
        </a:p>
      </dsp:txBody>
      <dsp:txXfrm>
        <a:off x="3370495" y="3491486"/>
        <a:ext cx="7864487" cy="3201970"/>
      </dsp:txXfrm>
    </dsp:sp>
    <dsp:sp modelId="{1AADB62D-43C5-481F-9B08-805E827F8FE5}">
      <dsp:nvSpPr>
        <dsp:cNvPr id="12" name="饼形 11"/>
        <dsp:cNvSpPr/>
      </dsp:nvSpPr>
      <dsp:spPr bwMode="white">
        <a:xfrm>
          <a:off x="2654264" y="4923947"/>
          <a:ext cx="1432460" cy="1432460"/>
        </a:xfrm>
        <a:prstGeom prst="pie">
          <a:avLst>
            <a:gd name="adj1" fmla="val 5400000"/>
            <a:gd name="adj2" fmla="val 16200000"/>
          </a:avLst>
        </a:prstGeom>
      </dsp:spPr>
      <dsp:style>
        <a:lnRef idx="2">
          <a:schemeClr val="lt1"/>
        </a:lnRef>
        <a:fillRef idx="1">
          <a:schemeClr val="accent5">
            <a:tint val="55000"/>
            <a:hueOff val="-180000"/>
            <a:satOff val="-4313"/>
            <a:lumOff val="-19803"/>
            <a:alpha val="100000"/>
          </a:schemeClr>
        </a:fillRef>
        <a:effectRef idx="0">
          <a:scrgbClr r="0" g="0" b="0"/>
        </a:effectRef>
        <a:fontRef idx="minor">
          <a:schemeClr val="lt1"/>
        </a:fontRef>
      </dsp:style>
      <dsp:txXfrm>
        <a:off x="2654264" y="4923947"/>
        <a:ext cx="1432460" cy="1432460"/>
      </dsp:txXfrm>
    </dsp:sp>
    <dsp:sp modelId="{1B3D9CAC-7BD5-47BA-AEA6-AB0FDB0DA45B}">
      <dsp:nvSpPr>
        <dsp:cNvPr id="13" name="矩形 12"/>
        <dsp:cNvSpPr/>
      </dsp:nvSpPr>
      <dsp:spPr bwMode="white">
        <a:xfrm>
          <a:off x="3370495" y="4923947"/>
          <a:ext cx="7864487" cy="1432460"/>
        </a:xfrm>
        <a:prstGeom prst="rect">
          <a:avLst/>
        </a:prstGeom>
      </dsp:spPr>
      <dsp:style>
        <a:lnRef idx="2">
          <a:schemeClr val="accent5">
            <a:tint val="55000"/>
            <a:hueOff val="-180000"/>
            <a:satOff val="-4313"/>
            <a:lumOff val="-19803"/>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dirty="0">
              <a:solidFill>
                <a:schemeClr val="dk1"/>
              </a:solidFill>
            </a:rPr>
            <a:t>The Organisation</a:t>
          </a:r>
          <a:endParaRPr>
            <a:solidFill>
              <a:schemeClr val="dk1"/>
            </a:solidFill>
          </a:endParaRPr>
        </a:p>
      </dsp:txBody>
      <dsp:txXfrm>
        <a:off x="3370495" y="4923947"/>
        <a:ext cx="7864487" cy="1432460"/>
      </dsp:txXfrm>
    </dsp:sp>
    <dsp:sp modelId="{DFD0F45A-BFFF-4681-B6A3-CFC209319388}">
      <dsp:nvSpPr>
        <dsp:cNvPr id="5" name="矩形 4" hidden="1"/>
        <dsp:cNvSpPr/>
      </dsp:nvSpPr>
      <dsp:spPr>
        <a:xfrm>
          <a:off x="0" y="7030506"/>
          <a:ext cx="11234982" cy="337049"/>
        </a:xfrm>
        <a:prstGeom prst="rect">
          <a:avLst/>
        </a:prstGeom>
      </dsp:spPr>
      <dsp:txXfrm>
        <a:off x="0" y="7030506"/>
        <a:ext cx="11234982" cy="337049"/>
      </dsp:txXfrm>
    </dsp:sp>
    <dsp:sp modelId="{8BA1FD54-A312-4BF9-965E-05AF9FF9971B}">
      <dsp:nvSpPr>
        <dsp:cNvPr id="8" name="矩形 7" hidden="1"/>
        <dsp:cNvSpPr/>
      </dsp:nvSpPr>
      <dsp:spPr>
        <a:xfrm>
          <a:off x="0" y="6693456"/>
          <a:ext cx="11234982" cy="337049"/>
        </a:xfrm>
        <a:prstGeom prst="rect">
          <a:avLst/>
        </a:prstGeom>
      </dsp:spPr>
      <dsp:txXfrm>
        <a:off x="0" y="6693456"/>
        <a:ext cx="11234982" cy="337049"/>
      </dsp:txXfrm>
    </dsp:sp>
    <dsp:sp modelId="{DA2F0223-5A3C-4AA0-BACF-E55FDE33195A}">
      <dsp:nvSpPr>
        <dsp:cNvPr id="11" name="矩形 10" hidden="1"/>
        <dsp:cNvSpPr/>
      </dsp:nvSpPr>
      <dsp:spPr>
        <a:xfrm>
          <a:off x="0" y="6356407"/>
          <a:ext cx="11234982" cy="337049"/>
        </a:xfrm>
        <a:prstGeom prst="rect">
          <a:avLst/>
        </a:prstGeom>
      </dsp:spPr>
      <dsp:txXfrm>
        <a:off x="0" y="6356407"/>
        <a:ext cx="11234982" cy="337049"/>
      </dsp:txXfrm>
    </dsp:sp>
    <dsp:sp modelId="{2B1A3674-D7D1-4A8E-B995-BBA58CEBF0A7}">
      <dsp:nvSpPr>
        <dsp:cNvPr id="14" name="矩形 13"/>
        <dsp:cNvSpPr/>
      </dsp:nvSpPr>
      <dsp:spPr bwMode="white">
        <a:xfrm>
          <a:off x="7302738" y="626566"/>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Politics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Economics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Social</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Technological  etc.</a:t>
          </a:r>
          <a:endParaRPr>
            <a:solidFill>
              <a:schemeClr val="dk1"/>
            </a:solidFill>
          </a:endParaRPr>
        </a:p>
      </dsp:txBody>
      <dsp:txXfrm>
        <a:off x="7302738" y="626566"/>
        <a:ext cx="3932244" cy="1432460"/>
      </dsp:txXfrm>
    </dsp:sp>
    <dsp:sp modelId="{F7BC5280-0463-43E7-BBC6-EF42F5F3D076}">
      <dsp:nvSpPr>
        <dsp:cNvPr id="15" name="矩形 14"/>
        <dsp:cNvSpPr/>
      </dsp:nvSpPr>
      <dsp:spPr bwMode="white">
        <a:xfrm>
          <a:off x="7302738" y="2059026"/>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Products and/or services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Development stage</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Concentration</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Value network</a:t>
          </a:r>
          <a:endParaRPr>
            <a:solidFill>
              <a:schemeClr val="dk1"/>
            </a:solidFill>
          </a:endParaRPr>
        </a:p>
      </dsp:txBody>
      <dsp:txXfrm>
        <a:off x="7302738" y="2059026"/>
        <a:ext cx="3932244" cy="1432460"/>
      </dsp:txXfrm>
    </dsp:sp>
    <dsp:sp modelId="{D9F4DBAC-4750-40FE-BF6A-C8B0179B87FE}">
      <dsp:nvSpPr>
        <dsp:cNvPr id="16" name="矩形 15"/>
        <dsp:cNvSpPr/>
      </dsp:nvSpPr>
      <dsp:spPr bwMode="white">
        <a:xfrm>
          <a:off x="7302738" y="3491486"/>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Market Segments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Scope of activities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Resource commitment</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Critical success factors</a:t>
          </a:r>
          <a:endParaRPr>
            <a:solidFill>
              <a:schemeClr val="dk1"/>
            </a:solidFill>
          </a:endParaRPr>
        </a:p>
      </dsp:txBody>
      <dsp:txXfrm>
        <a:off x="7302738" y="3491486"/>
        <a:ext cx="3932244" cy="1432460"/>
      </dsp:txXfrm>
    </dsp:sp>
    <dsp:sp modelId="{AAC66275-E769-4AA7-B262-5DC0DB804286}">
      <dsp:nvSpPr>
        <dsp:cNvPr id="17" name="矩形 16"/>
        <dsp:cNvSpPr/>
      </dsp:nvSpPr>
      <dsp:spPr bwMode="white">
        <a:xfrm>
          <a:off x="7302738" y="4923947"/>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Resources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Capabilities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Competencies</a:t>
          </a:r>
          <a:endParaRPr>
            <a:solidFill>
              <a:schemeClr val="dk1"/>
            </a:solidFill>
          </a:endParaRPr>
        </a:p>
      </dsp:txBody>
      <dsp:txXfrm>
        <a:off x="7302738" y="4923947"/>
        <a:ext cx="3932244" cy="1432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2801600" cy="8419946"/>
        <a:chOff x="0" y="0"/>
        <a:chExt cx="12801600" cy="8419946"/>
      </a:xfrm>
    </dsp:grpSpPr>
    <dsp:sp modelId="{8783C543-5158-4BC7-BA17-52627A2B8BDB}">
      <dsp:nvSpPr>
        <dsp:cNvPr id="3" name="Oval 2"/>
        <dsp:cNvSpPr/>
      </dsp:nvSpPr>
      <dsp:spPr bwMode="white">
        <a:xfrm>
          <a:off x="5418530" y="0"/>
          <a:ext cx="1964539" cy="1964539"/>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dirty="0">
              <a:solidFill>
                <a:schemeClr val="tx1"/>
              </a:solidFill>
            </a:rPr>
            <a:t>Financial Performance</a:t>
          </a:r>
        </a:p>
      </dsp:txBody>
      <dsp:txXfrm>
        <a:off x="5418530" y="0"/>
        <a:ext cx="1964539" cy="1964539"/>
      </dsp:txXfrm>
    </dsp:sp>
    <dsp:sp modelId="{030C53B7-86F5-4BDE-B1C6-6EB4B00F0913}">
      <dsp:nvSpPr>
        <dsp:cNvPr id="4" name="Right Arrow 3"/>
        <dsp:cNvSpPr/>
      </dsp:nvSpPr>
      <dsp:spPr bwMode="white">
        <a:xfrm rot="1542857">
          <a:off x="7467990" y="1290040"/>
          <a:ext cx="520603" cy="663032"/>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800" b="1">
            <a:solidFill>
              <a:schemeClr val="tx1"/>
            </a:solidFill>
          </a:endParaRPr>
        </a:p>
      </dsp:txBody>
      <dsp:txXfrm rot="1542857">
        <a:off x="7467990" y="1290040"/>
        <a:ext cx="520603" cy="663032"/>
      </dsp:txXfrm>
    </dsp:sp>
    <dsp:sp modelId="{AFE2AEBA-AC18-4DD7-9241-0EC9935559B8}">
      <dsp:nvSpPr>
        <dsp:cNvPr id="5" name="Oval 4"/>
        <dsp:cNvSpPr/>
      </dsp:nvSpPr>
      <dsp:spPr bwMode="white">
        <a:xfrm>
          <a:off x="8073513" y="1278572"/>
          <a:ext cx="1964539" cy="1964539"/>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dirty="0">
              <a:solidFill>
                <a:schemeClr val="tx1"/>
              </a:solidFill>
            </a:rPr>
            <a:t>Industries, Product Offerings and Market Segments</a:t>
          </a:r>
        </a:p>
      </dsp:txBody>
      <dsp:txXfrm>
        <a:off x="8073513" y="1278572"/>
        <a:ext cx="1964539" cy="1964539"/>
      </dsp:txXfrm>
    </dsp:sp>
    <dsp:sp modelId="{47455B5F-953E-4F65-8917-328F9CAE0235}">
      <dsp:nvSpPr>
        <dsp:cNvPr id="6" name="Right Arrow 5"/>
        <dsp:cNvSpPr/>
      </dsp:nvSpPr>
      <dsp:spPr bwMode="white">
        <a:xfrm rot="4628571">
          <a:off x="9123345" y="3365789"/>
          <a:ext cx="520603" cy="663032"/>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800" b="1">
            <a:solidFill>
              <a:schemeClr val="tx1"/>
            </a:solidFill>
          </a:endParaRPr>
        </a:p>
      </dsp:txBody>
      <dsp:txXfrm rot="4628571">
        <a:off x="9123345" y="3365789"/>
        <a:ext cx="520603" cy="663032"/>
      </dsp:txXfrm>
    </dsp:sp>
    <dsp:sp modelId="{0DC01BFE-E9DC-4488-BDEF-8ED445732C1A}">
      <dsp:nvSpPr>
        <dsp:cNvPr id="7" name="Oval 6"/>
        <dsp:cNvSpPr/>
      </dsp:nvSpPr>
      <dsp:spPr bwMode="white">
        <a:xfrm>
          <a:off x="8729240" y="4151499"/>
          <a:ext cx="1964539" cy="1964539"/>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dirty="0">
              <a:solidFill>
                <a:schemeClr val="tx1"/>
              </a:solidFill>
            </a:rPr>
            <a:t>Business Model and Value Network</a:t>
          </a:r>
        </a:p>
      </dsp:txBody>
      <dsp:txXfrm>
        <a:off x="8729240" y="4151499"/>
        <a:ext cx="1964539" cy="1964539"/>
      </dsp:txXfrm>
    </dsp:sp>
    <dsp:sp modelId="{3B05B343-DA73-442D-8F49-F8DF8085D7EE}">
      <dsp:nvSpPr>
        <dsp:cNvPr id="8" name="Right Arrow 7"/>
        <dsp:cNvSpPr/>
      </dsp:nvSpPr>
      <dsp:spPr bwMode="white">
        <a:xfrm rot="7714285">
          <a:off x="8532556" y="5954206"/>
          <a:ext cx="520603" cy="663032"/>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800" b="1">
            <a:solidFill>
              <a:schemeClr val="tx1"/>
            </a:solidFill>
          </a:endParaRPr>
        </a:p>
      </dsp:txBody>
      <dsp:txXfrm rot="7714285">
        <a:off x="8532556" y="5954206"/>
        <a:ext cx="520603" cy="663032"/>
      </dsp:txXfrm>
    </dsp:sp>
    <dsp:sp modelId="{96B088E9-0F19-4451-8EB7-A6792CB94CEE}">
      <dsp:nvSpPr>
        <dsp:cNvPr id="9" name="Oval 8"/>
        <dsp:cNvSpPr/>
      </dsp:nvSpPr>
      <dsp:spPr bwMode="white">
        <a:xfrm>
          <a:off x="6891935" y="6455407"/>
          <a:ext cx="1964539" cy="1964539"/>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dirty="0">
              <a:solidFill>
                <a:schemeClr val="tx1"/>
              </a:solidFill>
            </a:rPr>
            <a:t>Capabilities</a:t>
          </a:r>
        </a:p>
      </dsp:txBody>
      <dsp:txXfrm>
        <a:off x="6891935" y="6455407"/>
        <a:ext cx="1964539" cy="1964539"/>
      </dsp:txXfrm>
    </dsp:sp>
    <dsp:sp modelId="{17CB52D1-6215-4F88-BE8E-D5EE2039301B}">
      <dsp:nvSpPr>
        <dsp:cNvPr id="10" name="Right Arrow 9"/>
        <dsp:cNvSpPr/>
      </dsp:nvSpPr>
      <dsp:spPr bwMode="white">
        <a:xfrm rot="10800000">
          <a:off x="6140499" y="7106160"/>
          <a:ext cx="520603" cy="663032"/>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800" b="1">
            <a:solidFill>
              <a:schemeClr val="tx1"/>
            </a:solidFill>
          </a:endParaRPr>
        </a:p>
      </dsp:txBody>
      <dsp:txXfrm rot="10800000">
        <a:off x="6140499" y="7106160"/>
        <a:ext cx="520603" cy="663032"/>
      </dsp:txXfrm>
    </dsp:sp>
    <dsp:sp modelId="{BA008574-FCCF-4D30-AB49-F6BF32EF5B1A}">
      <dsp:nvSpPr>
        <dsp:cNvPr id="11" name="Oval 10"/>
        <dsp:cNvSpPr/>
      </dsp:nvSpPr>
      <dsp:spPr bwMode="white">
        <a:xfrm>
          <a:off x="3945126" y="6455407"/>
          <a:ext cx="1964539" cy="1964539"/>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dirty="0">
              <a:solidFill>
                <a:schemeClr val="tx1"/>
              </a:solidFill>
            </a:rPr>
            <a:t>Resources – Tangible and Intangible</a:t>
          </a:r>
        </a:p>
      </dsp:txBody>
      <dsp:txXfrm>
        <a:off x="3945126" y="6455407"/>
        <a:ext cx="1964539" cy="1964539"/>
      </dsp:txXfrm>
    </dsp:sp>
    <dsp:sp modelId="{2409F87F-E3FB-4439-99B5-89E1652BD77B}">
      <dsp:nvSpPr>
        <dsp:cNvPr id="12" name="Right Arrow 11"/>
        <dsp:cNvSpPr/>
      </dsp:nvSpPr>
      <dsp:spPr bwMode="white">
        <a:xfrm rot="13885714">
          <a:off x="3748441" y="5954206"/>
          <a:ext cx="520603" cy="663032"/>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800" b="1">
            <a:solidFill>
              <a:schemeClr val="tx1"/>
            </a:solidFill>
          </a:endParaRPr>
        </a:p>
      </dsp:txBody>
      <dsp:txXfrm rot="13885714">
        <a:off x="3748441" y="5954206"/>
        <a:ext cx="520603" cy="663032"/>
      </dsp:txXfrm>
    </dsp:sp>
    <dsp:sp modelId="{4762CF24-0F72-4063-A9C3-ABCB747B7FCE}">
      <dsp:nvSpPr>
        <dsp:cNvPr id="13" name="Oval 12"/>
        <dsp:cNvSpPr/>
      </dsp:nvSpPr>
      <dsp:spPr bwMode="white">
        <a:xfrm>
          <a:off x="2107821" y="4151499"/>
          <a:ext cx="1964539" cy="1964539"/>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dirty="0">
              <a:solidFill>
                <a:schemeClr val="tx1"/>
              </a:solidFill>
            </a:rPr>
            <a:t>Competencies</a:t>
          </a:r>
        </a:p>
      </dsp:txBody>
      <dsp:txXfrm>
        <a:off x="2107821" y="4151499"/>
        <a:ext cx="1964539" cy="1964539"/>
      </dsp:txXfrm>
    </dsp:sp>
    <dsp:sp modelId="{D60DD64E-CBC8-4BBB-B9F1-4D407B144CBB}">
      <dsp:nvSpPr>
        <dsp:cNvPr id="14" name="Right Arrow 13"/>
        <dsp:cNvSpPr/>
      </dsp:nvSpPr>
      <dsp:spPr bwMode="white">
        <a:xfrm rot="-4628571">
          <a:off x="3157652" y="3365789"/>
          <a:ext cx="520603" cy="663032"/>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800" b="1">
            <a:solidFill>
              <a:schemeClr val="tx1"/>
            </a:solidFill>
          </a:endParaRPr>
        </a:p>
      </dsp:txBody>
      <dsp:txXfrm rot="-4628571">
        <a:off x="3157652" y="3365789"/>
        <a:ext cx="520603" cy="663032"/>
      </dsp:txXfrm>
    </dsp:sp>
    <dsp:sp modelId="{B95A97CB-2C30-46DB-AA3E-84DE59C89390}">
      <dsp:nvSpPr>
        <dsp:cNvPr id="15" name="Oval 14"/>
        <dsp:cNvSpPr/>
      </dsp:nvSpPr>
      <dsp:spPr bwMode="white">
        <a:xfrm>
          <a:off x="2763547" y="1278572"/>
          <a:ext cx="1964539" cy="1964539"/>
        </a:xfrm>
        <a:prstGeom prst="ellipse">
          <a:avLst/>
        </a:prstGeom>
        <a:solidFill>
          <a:schemeClr val="accent6">
            <a:lumMod val="40000"/>
            <a:lumOff val="60000"/>
          </a:schemeClr>
        </a:solidFill>
      </dsp:spPr>
      <dsp:style>
        <a:lnRef idx="2">
          <a:schemeClr val="lt1"/>
        </a:lnRef>
        <a:fillRef idx="1">
          <a:schemeClr val="accent2"/>
        </a:fillRef>
        <a:effectRef idx="0">
          <a:scrgbClr r="0" g="0" b="0"/>
        </a:effectRef>
        <a:fontRef idx="minor">
          <a:schemeClr val="lt1"/>
        </a:fontRef>
      </dsp:style>
      <dsp:txBody>
        <a:bodyPr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dirty="0">
              <a:solidFill>
                <a:schemeClr val="tx1"/>
              </a:solidFill>
            </a:rPr>
            <a:t>Competitive Advantage</a:t>
          </a:r>
        </a:p>
      </dsp:txBody>
      <dsp:txXfrm>
        <a:off x="2763547" y="1278572"/>
        <a:ext cx="1964539" cy="1964539"/>
      </dsp:txXfrm>
    </dsp:sp>
    <dsp:sp modelId="{73697F7C-0EDD-41B0-A708-7C8CE491C170}">
      <dsp:nvSpPr>
        <dsp:cNvPr id="16" name="Right Arrow 15"/>
        <dsp:cNvSpPr/>
      </dsp:nvSpPr>
      <dsp:spPr bwMode="white">
        <a:xfrm rot="-1542857">
          <a:off x="4813007" y="1290040"/>
          <a:ext cx="520603" cy="663032"/>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lIns="0" tIns="0" rIns="0" bIns="0" anchor="ctr"/>
        <a:lstStyle>
          <a:lvl1pPr algn="ctr">
            <a:defRPr sz="2500"/>
          </a:lvl1pPr>
          <a:lvl2pPr marL="228600" indent="-228600" algn="ctr">
            <a:defRPr sz="2000"/>
          </a:lvl2pPr>
          <a:lvl3pPr marL="457200" indent="-228600" algn="ctr">
            <a:defRPr sz="2000"/>
          </a:lvl3pPr>
          <a:lvl4pPr marL="685800" indent="-228600" algn="ctr">
            <a:defRPr sz="2000"/>
          </a:lvl4pPr>
          <a:lvl5pPr marL="914400" indent="-228600" algn="ctr">
            <a:defRPr sz="2000"/>
          </a:lvl5pPr>
          <a:lvl6pPr marL="1143000" indent="-228600" algn="ctr">
            <a:defRPr sz="2000"/>
          </a:lvl6pPr>
          <a:lvl7pPr marL="1371600" indent="-228600" algn="ctr">
            <a:defRPr sz="2000"/>
          </a:lvl7pPr>
          <a:lvl8pPr marL="1600200" indent="-228600" algn="ctr">
            <a:defRPr sz="2000"/>
          </a:lvl8pPr>
          <a:lvl9pPr marL="1828800" indent="-228600" algn="ctr">
            <a:defRPr sz="2000"/>
          </a:lvl9pPr>
        </a:lstStyle>
        <a:p>
          <a:pPr lvl="0">
            <a:lnSpc>
              <a:spcPct val="100000"/>
            </a:lnSpc>
            <a:spcBef>
              <a:spcPct val="0"/>
            </a:spcBef>
            <a:spcAft>
              <a:spcPct val="35000"/>
            </a:spcAft>
          </a:pPr>
          <a:endParaRPr lang="en-GB"/>
        </a:p>
      </dsp:txBody>
      <dsp:txXfrm rot="-1542857">
        <a:off x="4813007" y="1290040"/>
        <a:ext cx="520603" cy="663032"/>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bkpt" val="bal"/>
          <dgm:param type="contDir" val="revDir"/>
          <dgm:param type="grDir" val="tL"/>
          <dgm:param type="flowDir" val="col"/>
        </dgm:alg>
      </dgm:if>
      <dgm:else name="Name3">
        <dgm:alg type="snake">
          <dgm:param type="bkpt" val="bal"/>
          <dgm:param type="contDir" val="revDir"/>
          <dgm:param type="grDir" val="tR"/>
          <dgm:param type="flowDir" val="co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Sty" val="noArr"/>
                <dgm:param type="endSty" val="noArr"/>
                <dgm:param type="begPts" val="auto auto tCtr"/>
                <dgm:param type="endPts" val="auto auto bCtr"/>
              </dgm:alg>
            </dgm:if>
            <dgm:else name="Name9">
              <dgm:alg type="conn">
                <dgm:param type="srcNode" val="dummyConnPt"/>
                <dgm:param type="dstNode" val="dummyConnPt"/>
                <dgm:param type="begSty" val="noArr"/>
                <dgm:param type="endSty" val="noArr"/>
                <dgm:param type="begPts" val="auto auto tCtr"/>
                <dgm:param type="endPts" val="auto auto bCt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A33356-639E-F44D-97F6-77E05DC3366D}"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2C36F0-DD85-C04E-8FF4-5C424DEF99CD}"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8A5F1-FC73-4832-98BA-D0BD25E5A626}" type="datetimeFigureOut">
              <a:rPr lang="en-GB" smtClean="0"/>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B3ABF-D706-4959-ACF4-B467BEA00A52}"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1626870" rtl="0" eaLnBrk="1" latinLnBrk="0" hangingPunct="1">
      <a:defRPr sz="2135" kern="1200">
        <a:solidFill>
          <a:schemeClr val="tx1"/>
        </a:solidFill>
        <a:latin typeface="+mn-lt"/>
        <a:ea typeface="+mn-ea"/>
        <a:cs typeface="+mn-cs"/>
      </a:defRPr>
    </a:lvl1pPr>
    <a:lvl2pPr marL="813435" algn="l" defTabSz="1626870" rtl="0" eaLnBrk="1" latinLnBrk="0" hangingPunct="1">
      <a:defRPr sz="2135" kern="1200">
        <a:solidFill>
          <a:schemeClr val="tx1"/>
        </a:solidFill>
        <a:latin typeface="+mn-lt"/>
        <a:ea typeface="+mn-ea"/>
        <a:cs typeface="+mn-cs"/>
      </a:defRPr>
    </a:lvl2pPr>
    <a:lvl3pPr marL="1626870" algn="l" defTabSz="1626870" rtl="0" eaLnBrk="1" latinLnBrk="0" hangingPunct="1">
      <a:defRPr sz="2135" kern="1200">
        <a:solidFill>
          <a:schemeClr val="tx1"/>
        </a:solidFill>
        <a:latin typeface="+mn-lt"/>
        <a:ea typeface="+mn-ea"/>
        <a:cs typeface="+mn-cs"/>
      </a:defRPr>
    </a:lvl3pPr>
    <a:lvl4pPr marL="2440305" algn="l" defTabSz="1626870" rtl="0" eaLnBrk="1" latinLnBrk="0" hangingPunct="1">
      <a:defRPr sz="2135" kern="1200">
        <a:solidFill>
          <a:schemeClr val="tx1"/>
        </a:solidFill>
        <a:latin typeface="+mn-lt"/>
        <a:ea typeface="+mn-ea"/>
        <a:cs typeface="+mn-cs"/>
      </a:defRPr>
    </a:lvl4pPr>
    <a:lvl5pPr marL="3253740" algn="l" defTabSz="1626870" rtl="0" eaLnBrk="1" latinLnBrk="0" hangingPunct="1">
      <a:defRPr sz="2135" kern="1200">
        <a:solidFill>
          <a:schemeClr val="tx1"/>
        </a:solidFill>
        <a:latin typeface="+mn-lt"/>
        <a:ea typeface="+mn-ea"/>
        <a:cs typeface="+mn-cs"/>
      </a:defRPr>
    </a:lvl5pPr>
    <a:lvl6pPr marL="4066540" algn="l" defTabSz="1626870" rtl="0" eaLnBrk="1" latinLnBrk="0" hangingPunct="1">
      <a:defRPr sz="2135" kern="1200">
        <a:solidFill>
          <a:schemeClr val="tx1"/>
        </a:solidFill>
        <a:latin typeface="+mn-lt"/>
        <a:ea typeface="+mn-ea"/>
        <a:cs typeface="+mn-cs"/>
      </a:defRPr>
    </a:lvl6pPr>
    <a:lvl7pPr marL="4879975" algn="l" defTabSz="1626870" rtl="0" eaLnBrk="1" latinLnBrk="0" hangingPunct="1">
      <a:defRPr sz="2135" kern="1200">
        <a:solidFill>
          <a:schemeClr val="tx1"/>
        </a:solidFill>
        <a:latin typeface="+mn-lt"/>
        <a:ea typeface="+mn-ea"/>
        <a:cs typeface="+mn-cs"/>
      </a:defRPr>
    </a:lvl7pPr>
    <a:lvl8pPr marL="5693410" algn="l" defTabSz="1626870" rtl="0" eaLnBrk="1" latinLnBrk="0" hangingPunct="1">
      <a:defRPr sz="2135" kern="1200">
        <a:solidFill>
          <a:schemeClr val="tx1"/>
        </a:solidFill>
        <a:latin typeface="+mn-lt"/>
        <a:ea typeface="+mn-ea"/>
        <a:cs typeface="+mn-cs"/>
      </a:defRPr>
    </a:lvl8pPr>
    <a:lvl9pPr marL="6506845" algn="l" defTabSz="1626870" rtl="0" eaLnBrk="1" latinLnBrk="0" hangingPunct="1">
      <a:defRPr sz="213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twire.com/business-it-news/storage/73038-machine-learning-helps-manage-complex-it-infrastructure.html" TargetMode="Externa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look at competitors in a later topic.</a:t>
            </a:r>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Distinctive Competencies</a:t>
            </a:r>
            <a:endParaRPr lang="en-GB" sz="1200" b="1" dirty="0"/>
          </a:p>
          <a:p>
            <a:endParaRPr lang="en-GB" sz="1200" b="1" dirty="0"/>
          </a:p>
          <a:p>
            <a:r>
              <a:rPr lang="en-GB" sz="1200" dirty="0"/>
              <a:t>Competitive advantage is based upon distinctive competencies. </a:t>
            </a:r>
            <a:r>
              <a:rPr lang="en-GB" sz="1200" b="1" dirty="0"/>
              <a:t>Distinctive competencies</a:t>
            </a:r>
            <a:r>
              <a:rPr lang="en-GB" sz="1200" dirty="0"/>
              <a:t> are firm-specific strengths that allow a company to differentiate its products from those offered by rivals, and/or achieve substantially lower costs than its rivals. </a:t>
            </a:r>
            <a:endParaRPr lang="en-GB" sz="1200" dirty="0"/>
          </a:p>
          <a:p>
            <a:endParaRPr lang="en-GB" sz="1200" b="1" dirty="0"/>
          </a:p>
          <a:p>
            <a:r>
              <a:rPr lang="en-GB" sz="1200" b="1" dirty="0"/>
              <a:t>Resources </a:t>
            </a:r>
            <a:endParaRPr lang="en-GB" sz="1200" b="1" dirty="0"/>
          </a:p>
          <a:p>
            <a:endParaRPr lang="en-GB" sz="1200" b="1" dirty="0"/>
          </a:p>
          <a:p>
            <a:r>
              <a:rPr lang="en-GB" sz="1200" dirty="0"/>
              <a:t>A company’s resources can be divided into two types:. </a:t>
            </a:r>
            <a:endParaRPr lang="en-GB" sz="1200" dirty="0"/>
          </a:p>
          <a:p>
            <a:pPr lvl="0"/>
            <a:endParaRPr lang="en-GB" sz="1200" b="1" dirty="0"/>
          </a:p>
          <a:p>
            <a:pPr lvl="0"/>
            <a:r>
              <a:rPr lang="en-GB" sz="1200" b="1" dirty="0"/>
              <a:t>Tangible resources</a:t>
            </a:r>
            <a:r>
              <a:rPr lang="en-GB" sz="1200" dirty="0"/>
              <a:t> are physical entities, such as land, buildings, manufacturing plants, equipment, inventory, and money. </a:t>
            </a:r>
            <a:endParaRPr lang="en-GB" sz="1200" dirty="0"/>
          </a:p>
          <a:p>
            <a:pPr lvl="0"/>
            <a:endParaRPr lang="en-GB" sz="1200" dirty="0"/>
          </a:p>
          <a:p>
            <a:pPr lvl="0"/>
            <a:r>
              <a:rPr lang="en-GB" sz="1200" b="1" dirty="0"/>
              <a:t>Intangible resources</a:t>
            </a:r>
            <a:r>
              <a:rPr lang="en-GB" sz="1200" dirty="0"/>
              <a:t> are nonphysical entities that are created by managers and other employees, such as brand names, the reputation of the company, the knowledge that employees have gained through experience.  We could also include the intellectual property of the company, including patents, copyrights, and trademarks. </a:t>
            </a:r>
            <a:endParaRPr lang="en-GB" sz="1200" dirty="0"/>
          </a:p>
          <a:p>
            <a:endParaRPr lang="en-GB" sz="1200" dirty="0"/>
          </a:p>
          <a:p>
            <a:r>
              <a:rPr lang="en-GB" sz="1200" dirty="0"/>
              <a:t>Valuable resources are more likely to lead to a sustainable competitive advantage if they are rare, in the sense that competitors do not possess them, and difficult for rivals to imitate; that is, if there are barriers to imitation.</a:t>
            </a:r>
            <a:endParaRPr lang="en-GB" sz="1200" dirty="0"/>
          </a:p>
          <a:p>
            <a:endParaRPr lang="en-GB" sz="1200" dirty="0"/>
          </a:p>
          <a:p>
            <a:r>
              <a:rPr lang="en-GB" sz="1200" b="1" dirty="0"/>
              <a:t>Capabilities</a:t>
            </a:r>
            <a:endParaRPr lang="en-GB" sz="1200" b="1" dirty="0"/>
          </a:p>
          <a:p>
            <a:endParaRPr lang="en-GB" sz="1200" b="1" dirty="0"/>
          </a:p>
          <a:p>
            <a:r>
              <a:rPr lang="en-GB" sz="1200" dirty="0"/>
              <a:t>Capabilities refer to a company’s resource-coordinating skills and productive use. </a:t>
            </a:r>
            <a:endParaRPr lang="en-GB" sz="1200" dirty="0"/>
          </a:p>
          <a:p>
            <a:endParaRPr lang="en-GB" sz="1200" dirty="0"/>
          </a:p>
          <a:p>
            <a:r>
              <a:rPr lang="en-GB" sz="1200" dirty="0"/>
              <a:t>These skills reside in an organisation’s rules, routines, and procedures.</a:t>
            </a:r>
            <a:endParaRPr lang="en-GB" sz="1200" dirty="0"/>
          </a:p>
          <a:p>
            <a:endParaRPr lang="en-GB" sz="1200" dirty="0"/>
          </a:p>
          <a:p>
            <a:r>
              <a:rPr lang="en-GB" sz="1200" dirty="0"/>
              <a:t>More generally, a company’s capabilities are the product of its organisational structure, processes, control systems, and hiring strategy. They specify how and where decisions are made within a company, the kind of behaviours the company rewards, and the company’s cultural norms and values. </a:t>
            </a:r>
            <a:endParaRPr lang="en-GB" sz="1200" dirty="0"/>
          </a:p>
          <a:p>
            <a:endParaRPr lang="en-GB" sz="1200" dirty="0"/>
          </a:p>
          <a:p>
            <a:r>
              <a:rPr lang="en-GB" sz="1200" b="1" dirty="0"/>
              <a:t>Resources, Capabilities, and Competencies </a:t>
            </a:r>
            <a:endParaRPr lang="en-GB" sz="1200" b="1" dirty="0"/>
          </a:p>
          <a:p>
            <a:endParaRPr lang="en-GB" sz="1200" b="1" dirty="0"/>
          </a:p>
          <a:p>
            <a:r>
              <a:rPr lang="en-GB" sz="1200" dirty="0"/>
              <a:t>The distinction between resources and capabilities is critical to understanding what generates a distinctive competency. </a:t>
            </a:r>
            <a:endParaRPr lang="en-GB" sz="1200" dirty="0"/>
          </a:p>
          <a:p>
            <a:endParaRPr lang="en-GB" sz="1200" dirty="0"/>
          </a:p>
          <a:p>
            <a:r>
              <a:rPr lang="en-GB" sz="1200" dirty="0"/>
              <a:t>A company may have firm-specific and valuable resources, but unless it also has the capability to use those resources effectively, it may not be able to create a distinctive competency. Additionally, it is important to recognize that a company may not need firm-specific and valuable resources to establish a distinctive competency so long as it has capabilities that no other competitor possesses.</a:t>
            </a:r>
            <a:endParaRPr lang="en-GB" sz="1200" dirty="0"/>
          </a:p>
          <a:p>
            <a:r>
              <a:rPr lang="en-GB" sz="1200" dirty="0"/>
              <a:t> </a:t>
            </a:r>
            <a:endParaRPr lang="en-GB" sz="1200" dirty="0"/>
          </a:p>
          <a:p>
            <a:r>
              <a:rPr lang="en-GB" sz="1200" dirty="0"/>
              <a:t>In sum, for a company to possess a distinctive competency, it must—at a minimum— have either:</a:t>
            </a:r>
            <a:endParaRPr lang="en-GB" sz="1200" dirty="0"/>
          </a:p>
          <a:p>
            <a:endParaRPr lang="en-GB" sz="1200" dirty="0"/>
          </a:p>
          <a:p>
            <a:r>
              <a:rPr lang="en-GB" sz="1200" dirty="0"/>
              <a:t>(1) a firm-specific and valuable resource, and the capabilities (skills) necessary to take advantage of that resource, or </a:t>
            </a:r>
            <a:endParaRPr lang="en-GB" sz="1200" dirty="0"/>
          </a:p>
          <a:p>
            <a:r>
              <a:rPr lang="en-GB" sz="1200" dirty="0"/>
              <a:t>(2) a firm-specific capability to manage resources (as exemplified by Nucor).</a:t>
            </a:r>
            <a:endParaRPr lang="en-GB" sz="1200" dirty="0"/>
          </a:p>
          <a:p>
            <a:endParaRPr lang="en-GB" sz="1200" dirty="0"/>
          </a:p>
          <a:p>
            <a:r>
              <a:rPr lang="en-GB" sz="1200" b="1" dirty="0"/>
              <a:t>Distinctive competencies shape the strategies </a:t>
            </a:r>
            <a:r>
              <a:rPr lang="en-GB" sz="1200" dirty="0"/>
              <a:t>that the company pursues, which lead to competitive advantage and superior profitability. However, it is also very important to realise that the strategies a company adopts can build new resources and capabilities or strengthen the existing resources and capabilities of the company, thereby enhancing the distinctive competencies of the enterprise.</a:t>
            </a:r>
            <a:endParaRPr lang="en-GB" sz="1200" dirty="0"/>
          </a:p>
          <a:p>
            <a:endParaRPr lang="en-GB" sz="1200" dirty="0"/>
          </a:p>
          <a:p>
            <a:pPr defTabSz="939165">
              <a:defRPr/>
            </a:pPr>
            <a:r>
              <a:rPr lang="en-GB" sz="1200" dirty="0"/>
              <a:t>I worked for 10 years for Capgemini, a firm that had a wide range of technology capabilities that enabled it to provide the design and build large and complex IT systems successfully.  These capabilities, combined with the intangible resources of the firm,  gave Capgemini a distinctive competence in Systems Integration. At the time. however. Capgemini lacked the ability to win large IT service contracts and  was losing market share in services to EDS.  </a:t>
            </a:r>
            <a:endParaRPr lang="en-GB" sz="1200" dirty="0"/>
          </a:p>
          <a:p>
            <a:pPr defTabSz="939165">
              <a:defRPr/>
            </a:pPr>
            <a:endParaRPr lang="en-GB" sz="1200" dirty="0"/>
          </a:p>
          <a:p>
            <a:pPr defTabSz="939165">
              <a:defRPr/>
            </a:pPr>
            <a:r>
              <a:rPr lang="en-GB" sz="1200" dirty="0"/>
              <a:t>I moved to EDS to understand the companies deal making Competence, which was very strong, but embedded in a relatively small number of people.  Unfortunately the EDS delivery capability, particularly System Integration, was far less strong than Capgemini.  </a:t>
            </a:r>
            <a:endParaRPr lang="en-GB" sz="1200" dirty="0"/>
          </a:p>
          <a:p>
            <a:pPr defTabSz="939165">
              <a:defRPr/>
            </a:pPr>
            <a:endParaRPr lang="en-GB" sz="1200" dirty="0"/>
          </a:p>
          <a:p>
            <a:pPr defTabSz="939165">
              <a:defRPr/>
            </a:pPr>
            <a:r>
              <a:rPr lang="en-GB" sz="1200" dirty="0"/>
              <a:t>Ultimately Capgemini acquired the deal making competence mainly through selective recruitment of key people, but EDS failed to with a number of over-ambitious projects because it lacked the necessary capabilities and some key resources; for example the right project management culture,  to create the necessary delivery competence.</a:t>
            </a:r>
            <a:endParaRPr lang="en-GB" sz="1200" dirty="0"/>
          </a:p>
          <a:p>
            <a:endParaRPr lang="en-GB" sz="1200" dirty="0"/>
          </a:p>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British Plaster Board (BPB) achieved sustainable competitive advantage by gaining control of the locations in the UK where gypsum mining was possible.</a:t>
            </a:r>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https://www.itwire.com/business-it-news/storage/73038-machine-learning-helps-manage-complex-it-infrastructure.html</a:t>
            </a:r>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1001596" y="1928923"/>
            <a:ext cx="16284808" cy="6439825"/>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tent picture white">
    <p:bg>
      <p:bgPr>
        <a:solidFill>
          <a:srgbClr val="FEF2BE"/>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51207" y="953663"/>
            <a:ext cx="16385585"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447667" y="2118854"/>
            <a:ext cx="8815510"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51209" y="2118855"/>
            <a:ext cx="7082558" cy="6249894"/>
          </a:xfrm>
          <a:prstGeom prst="rect">
            <a:avLst/>
          </a:prstGeom>
        </p:spPr>
        <p:txBody>
          <a:bodyPr/>
          <a:lstStyle>
            <a:lvl1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End white">
    <p:bg>
      <p:bgPr>
        <a:solidFill>
          <a:srgbClr val="B6D3F0"/>
        </a:solidFill>
        <a:effectLst/>
      </p:bgPr>
    </p:bg>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End white">
    <p:bg>
      <p:bgPr>
        <a:solidFill>
          <a:srgbClr val="FFE2C3"/>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End white">
    <p:bg>
      <p:bgPr>
        <a:solidFill>
          <a:srgbClr val="FEF2BE"/>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2">
    <p:bg>
      <p:bgPr>
        <a:solidFill>
          <a:srgbClr val="B6D3F0"/>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983837" y="3681414"/>
            <a:ext cx="16320326"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1"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2">
    <p:bg>
      <p:bgPr>
        <a:solidFill>
          <a:srgbClr val="FFE2C3"/>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83836" y="3681414"/>
            <a:ext cx="16320325"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2"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2">
    <p:bg>
      <p:bgPr>
        <a:solidFill>
          <a:srgbClr val="FEF2BE"/>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83836" y="3681414"/>
            <a:ext cx="16320325"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6"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2">
    <p:bg>
      <p:bgPr>
        <a:solidFill>
          <a:srgbClr val="69C2E9"/>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48000" y="7668585"/>
            <a:ext cx="16320325" cy="1268273"/>
          </a:xfrm>
          <a:noFill/>
        </p:spPr>
        <p:txBody>
          <a:bodyPr>
            <a:normAutofit/>
          </a:bodyPr>
          <a:lstStyle>
            <a:lvl1pPr marL="0" indent="0">
              <a:defRPr sz="6000" b="1" baseline="0">
                <a:solidFill>
                  <a:schemeClr val="tx1"/>
                </a:solidFill>
                <a:latin typeface="Arial" panose="020B0604020202020204" pitchFamily="34" charset="0"/>
                <a:cs typeface="Arial" panose="020B0604020202020204" pitchFamily="34" charset="0"/>
              </a:defRPr>
            </a:lvl1pPr>
          </a:lstStyle>
          <a:p>
            <a:r>
              <a:rPr lang="en-US" dirty="0"/>
              <a:t>Section title</a:t>
            </a:r>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10250" cy="6513216"/>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29600" y="1029600"/>
            <a:ext cx="16310250" cy="567191"/>
          </a:xfrm>
        </p:spPr>
        <p:txBody>
          <a:bodyPr anchor="b">
            <a:normAutofit/>
          </a:bodyPr>
          <a:lstStyle>
            <a:lvl1pPr algn="l">
              <a:defRPr sz="32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Title slide 2">
    <p:bg>
      <p:bgPr>
        <a:solidFill>
          <a:srgbClr val="FFE2C3"/>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48000" y="7796214"/>
            <a:ext cx="16320325" cy="1268273"/>
          </a:xfrm>
          <a:noFill/>
        </p:spPr>
        <p:txBody>
          <a:bodyPr>
            <a:normAutofit/>
          </a:bodyPr>
          <a:lstStyle>
            <a:lvl1pPr marL="0" indent="0" algn="l">
              <a:defRPr sz="4800" b="1" baseline="0">
                <a:solidFill>
                  <a:schemeClr val="tx1"/>
                </a:solidFill>
                <a:latin typeface="Arial" panose="020B0604020202020204" pitchFamily="34" charset="0"/>
                <a:cs typeface="Arial" panose="020B0604020202020204" pitchFamily="34" charset="0"/>
              </a:defRPr>
            </a:lvl1pPr>
          </a:lstStyle>
          <a:p>
            <a:r>
              <a:rPr lang="en-US" dirty="0"/>
              <a:t>Section Title</a:t>
            </a:r>
            <a:endParaRPr lang="en-GB"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Content basic white">
    <p:bg>
      <p:bgPr>
        <a:solidFill>
          <a:srgbClr val="B6D3F0"/>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029600" y="1029600"/>
            <a:ext cx="16310250" cy="567191"/>
          </a:xfrm>
        </p:spPr>
        <p:txBody>
          <a:bodyPr anchor="b">
            <a:normAutofit/>
          </a:bodyPr>
          <a:lstStyle>
            <a:lvl1pPr algn="l">
              <a:defRPr sz="3200" b="1" i="0" baseline="0">
                <a:latin typeface="Arial" panose="020B0604020202020204" pitchFamily="34" charset="0"/>
              </a:defRPr>
            </a:lvl1pPr>
          </a:lstStyle>
          <a:p>
            <a:r>
              <a:rPr lang="en-GB" dirty="0"/>
              <a:t>Slide title – Please use Arial, size 30</a:t>
            </a:r>
            <a:endParaRPr lang="en-GB" dirty="0"/>
          </a:p>
        </p:txBody>
      </p:sp>
      <p:sp>
        <p:nvSpPr>
          <p:cNvPr id="7" name="Subtitle 2"/>
          <p:cNvSpPr>
            <a:spLocks noGrp="1"/>
          </p:cNvSpPr>
          <p:nvPr>
            <p:ph type="subTitle" idx="1" hasCustomPrompt="1"/>
          </p:nvPr>
        </p:nvSpPr>
        <p:spPr>
          <a:xfrm>
            <a:off x="1029600" y="2160000"/>
            <a:ext cx="16310250" cy="6513216"/>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28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914400" y="9535998"/>
            <a:ext cx="4267200" cy="547772"/>
          </a:xfrm>
          <a:prstGeom prst="rect">
            <a:avLst/>
          </a:prstGeom>
        </p:spPr>
        <p:txBody>
          <a:bodyPr/>
          <a:lstStyle/>
          <a:p>
            <a:fld id="{E8D61048-43AC-4C43-B4DF-F0623617FE46}" type="datetime1">
              <a:rPr lang="en-GB" smtClean="0"/>
            </a:fld>
            <a:endParaRPr lang="en-GB"/>
          </a:p>
        </p:txBody>
      </p:sp>
      <p:sp>
        <p:nvSpPr>
          <p:cNvPr id="5" name="Footer Placeholder 4"/>
          <p:cNvSpPr>
            <a:spLocks noGrp="1"/>
          </p:cNvSpPr>
          <p:nvPr>
            <p:ph type="ftr" sz="quarter" idx="11"/>
          </p:nvPr>
        </p:nvSpPr>
        <p:spPr/>
        <p:txBody>
          <a:bodyPr/>
          <a:lstStyle/>
          <a:p>
            <a:r>
              <a:rPr lang="en-GB"/>
              <a:t>Inserted footer!</a:t>
            </a:r>
            <a:endParaRPr lang="en-GB"/>
          </a:p>
        </p:txBody>
      </p:sp>
      <p:sp>
        <p:nvSpPr>
          <p:cNvPr id="6" name="Slide Number Placeholder 5"/>
          <p:cNvSpPr>
            <a:spLocks noGrp="1"/>
          </p:cNvSpPr>
          <p:nvPr>
            <p:ph type="sldNum" sz="quarter" idx="12"/>
          </p:nvPr>
        </p:nvSpPr>
        <p:spPr>
          <a:xfrm>
            <a:off x="13106400" y="9535998"/>
            <a:ext cx="4267200" cy="547772"/>
          </a:xfrm>
          <a:prstGeom prst="rect">
            <a:avLst/>
          </a:prstGeom>
        </p:spPr>
        <p:txBody>
          <a:bodyPr/>
          <a:lstStyle/>
          <a:p>
            <a:fld id="{A4C02166-8DB2-43AD-B098-2C4A697178AF}" type="slidenum">
              <a:rPr lang="en-GB" smtClean="0"/>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30128" cy="6552973"/>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30128" cy="6552973"/>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30128" cy="6552973"/>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pic>
        <p:nvPicPr>
          <p:cNvPr id="5" name="Graphic 4" descr="Artificial Intelligence"/>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40484"/>
            <a:ext cx="1122947" cy="112294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10250" cy="6513216"/>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picture white">
    <p:bg>
      <p:bgPr>
        <a:solidFill>
          <a:srgbClr val="B6D3F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28380" y="993419"/>
            <a:ext cx="16425342"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28381" y="2158610"/>
            <a:ext cx="6764506" cy="6170381"/>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picture white">
    <p:bg>
      <p:bgPr>
        <a:solidFill>
          <a:srgbClr val="FFE2C3"/>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030720" y="1033176"/>
            <a:ext cx="16226559"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7" name="Text Placeholder 3"/>
          <p:cNvSpPr>
            <a:spLocks noGrp="1"/>
          </p:cNvSpPr>
          <p:nvPr>
            <p:ph type="body" sz="half" idx="2" hasCustomPrompt="1"/>
          </p:nvPr>
        </p:nvSpPr>
        <p:spPr>
          <a:xfrm>
            <a:off x="1030722" y="2198368"/>
            <a:ext cx="6923532" cy="6130623"/>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
        <p:nvSpPr>
          <p:cNvPr id="1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4" Type="http://schemas.openxmlformats.org/officeDocument/2006/relationships/theme" Target="../theme/theme4.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0" y="2738861"/>
            <a:ext cx="15773400" cy="652801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860"/>
            <a:ext cx="15773400" cy="6528015"/>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257300" y="9535998"/>
            <a:ext cx="4114800" cy="547772"/>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6057900" y="9535998"/>
            <a:ext cx="6172200" cy="547772"/>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5998"/>
            <a:ext cx="4114800" cy="547772"/>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9.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image" Target="../media/image24.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1.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8.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28.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2.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9.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800" dirty="0"/>
              <a:t>MN7031 Topic 2 – How Do We Diagnose Company Strategy?</a:t>
            </a:r>
            <a:endParaRPr lang="en-GB" sz="4800" dirty="0"/>
          </a:p>
        </p:txBody>
      </p:sp>
      <p:sp>
        <p:nvSpPr>
          <p:cNvPr id="3" name="Text Placeholder 2"/>
          <p:cNvSpPr>
            <a:spLocks noGrp="1"/>
          </p:cNvSpPr>
          <p:nvPr>
            <p:ph type="body" sz="quarter" idx="4294967295"/>
          </p:nvPr>
        </p:nvSpPr>
        <p:spPr>
          <a:xfrm>
            <a:off x="648000" y="9247411"/>
            <a:ext cx="6807200" cy="393177"/>
          </a:xfrm>
          <a:prstGeom prst="rect">
            <a:avLst/>
          </a:prstGeom>
        </p:spPr>
        <p:txBody>
          <a:bodyPr/>
          <a:lstStyle/>
          <a:p>
            <a:r>
              <a:rPr lang="en-GB" dirty="0"/>
              <a:t>londonmet.ac.uk</a:t>
            </a:r>
            <a:endParaRPr lang="en-GB" dirty="0"/>
          </a:p>
        </p:txBody>
      </p:sp>
      <p:sp>
        <p:nvSpPr>
          <p:cNvPr id="8" name="Text Placeholder 7"/>
          <p:cNvSpPr>
            <a:spLocks noGrp="1"/>
          </p:cNvSpPr>
          <p:nvPr>
            <p:ph type="body" sz="quarter" idx="12"/>
          </p:nvPr>
        </p:nvSpPr>
        <p:spPr/>
        <p:txBody>
          <a:bodyPr/>
          <a:lstStyle/>
          <a:p>
            <a:r>
              <a:rPr lang="en-GB" dirty="0"/>
              <a:t>Daniel Jones</a:t>
            </a:r>
            <a:endParaRPr lang="en-GB" dirty="0"/>
          </a:p>
        </p:txBody>
      </p:sp>
      <p:pic>
        <p:nvPicPr>
          <p:cNvPr id="6" name="Picture 5" descr="Graphical user interfac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403" y="6115298"/>
            <a:ext cx="15951193" cy="30001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Resources, Capabilities and Competencies</a:t>
            </a:r>
            <a:endParaRPr lang="en-GB"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597" y="354290"/>
            <a:ext cx="16284808" cy="567191"/>
          </a:xfrm>
        </p:spPr>
        <p:txBody>
          <a:bodyPr>
            <a:normAutofit/>
          </a:bodyPr>
          <a:lstStyle/>
          <a:p>
            <a:r>
              <a:rPr lang="en-US" sz="3200" dirty="0"/>
              <a:t>Resources, Capabilities and Competencies and the Link to Strategy</a:t>
            </a:r>
            <a:endParaRPr lang="en-US" sz="3200" dirty="0"/>
          </a:p>
        </p:txBody>
      </p:sp>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l="-1" r="1529"/>
          <a:stretch>
            <a:fillRect/>
          </a:stretch>
        </p:blipFill>
        <p:spPr>
          <a:xfrm>
            <a:off x="4572561" y="2333343"/>
            <a:ext cx="13206876" cy="5346505"/>
          </a:xfrm>
        </p:spPr>
      </p:pic>
      <p:sp>
        <p:nvSpPr>
          <p:cNvPr id="6" name="TextBox 5"/>
          <p:cNvSpPr txBox="1"/>
          <p:nvPr/>
        </p:nvSpPr>
        <p:spPr>
          <a:xfrm>
            <a:off x="9803306" y="7846221"/>
            <a:ext cx="1319848" cy="323165"/>
          </a:xfrm>
          <a:prstGeom prst="rect">
            <a:avLst/>
          </a:prstGeom>
          <a:noFill/>
        </p:spPr>
        <p:txBody>
          <a:bodyPr wrap="none" rtlCol="0">
            <a:spAutoFit/>
          </a:bodyPr>
          <a:lstStyle/>
          <a:p>
            <a:r>
              <a:rPr lang="en-GB" sz="1500" b="1" dirty="0"/>
              <a:t>Hill et al, 2015</a:t>
            </a:r>
            <a:endParaRPr lang="en-GB" sz="1500" b="1" dirty="0"/>
          </a:p>
        </p:txBody>
      </p:sp>
      <p:sp>
        <p:nvSpPr>
          <p:cNvPr id="3" name="Speech Bubble: Rectangle 2"/>
          <p:cNvSpPr/>
          <p:nvPr/>
        </p:nvSpPr>
        <p:spPr>
          <a:xfrm>
            <a:off x="4572562" y="8169386"/>
            <a:ext cx="3860800" cy="826188"/>
          </a:xfrm>
          <a:prstGeom prst="wedgeRectCallout">
            <a:avLst>
              <a:gd name="adj1" fmla="val -36184"/>
              <a:gd name="adj2" fmla="val -1484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Able to do things</a:t>
            </a:r>
            <a:endParaRPr lang="en-GB" dirty="0"/>
          </a:p>
        </p:txBody>
      </p:sp>
      <p:sp>
        <p:nvSpPr>
          <p:cNvPr id="5" name="Speech Bubble: Rectangle 4"/>
          <p:cNvSpPr/>
          <p:nvPr/>
        </p:nvSpPr>
        <p:spPr>
          <a:xfrm>
            <a:off x="356161" y="2060010"/>
            <a:ext cx="3860800" cy="1770899"/>
          </a:xfrm>
          <a:prstGeom prst="wedgeRectCallout">
            <a:avLst>
              <a:gd name="adj1" fmla="val 61623"/>
              <a:gd name="adj2" fmla="val 1359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Able to do things successfully or efficiently</a:t>
            </a:r>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Types of Firm Resources</a:t>
            </a:r>
            <a:endParaRPr lang="en-GB" dirty="0"/>
          </a:p>
        </p:txBody>
      </p:sp>
      <p:pic>
        <p:nvPicPr>
          <p:cNvPr id="7" name="Picture 6" descr="Figure 7.jpg"/>
          <p:cNvPicPr>
            <a:picLocks noChangeAspect="1"/>
          </p:cNvPicPr>
          <p:nvPr/>
        </p:nvPicPr>
        <p:blipFill rotWithShape="1">
          <a:blip r:embed="rId1" cstate="print"/>
          <a:srcRect l="14597" t="18835" r="14496" b="5865"/>
          <a:stretch>
            <a:fillRect/>
          </a:stretch>
        </p:blipFill>
        <p:spPr>
          <a:xfrm>
            <a:off x="2466514" y="1960383"/>
            <a:ext cx="12669467" cy="692827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British Plaster Board</a:t>
            </a:r>
            <a:endParaRPr lang="en-GB" dirty="0"/>
          </a:p>
        </p:txBody>
      </p:sp>
      <p:pic>
        <p:nvPicPr>
          <p:cNvPr id="1034" name="Picture 10" descr="Where Can Self Builders and Renovators Buy Plasterboard? | Homebuildi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9450" y="1692695"/>
            <a:ext cx="9820414" cy="60124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irkby Thore, Cumb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5501" y="254253"/>
            <a:ext cx="9820414" cy="64323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lgian plasterboard giant to build £140m Bristol factory | Construction  Enquirer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303" y="3092299"/>
            <a:ext cx="9931547" cy="68527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idents' anger as British Gypsum plans to run lorries past their homes  through the night - Leicestershire L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0944" y="3799967"/>
            <a:ext cx="9593599" cy="63801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1000"/>
                                        <p:tgtEl>
                                          <p:spTgt spid="1032"/>
                                        </p:tgtEl>
                                      </p:cBhvr>
                                    </p:animEffect>
                                    <p:anim calcmode="lin" valueType="num">
                                      <p:cBhvr>
                                        <p:cTn id="22" dur="1000" fill="hold"/>
                                        <p:tgtEl>
                                          <p:spTgt spid="1032"/>
                                        </p:tgtEl>
                                        <p:attrNameLst>
                                          <p:attrName>ppt_x</p:attrName>
                                        </p:attrNameLst>
                                      </p:cBhvr>
                                      <p:tavLst>
                                        <p:tav tm="0">
                                          <p:val>
                                            <p:strVal val="#ppt_x"/>
                                          </p:val>
                                        </p:tav>
                                        <p:tav tm="100000">
                                          <p:val>
                                            <p:strVal val="#ppt_x"/>
                                          </p:val>
                                        </p:tav>
                                      </p:tavLst>
                                    </p:anim>
                                    <p:anim calcmode="lin" valueType="num">
                                      <p:cBhvr>
                                        <p:cTn id="23"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1000"/>
                                        <p:tgtEl>
                                          <p:spTgt spid="1030"/>
                                        </p:tgtEl>
                                      </p:cBhvr>
                                    </p:animEffect>
                                    <p:anim calcmode="lin" valueType="num">
                                      <p:cBhvr>
                                        <p:cTn id="29" dur="1000" fill="hold"/>
                                        <p:tgtEl>
                                          <p:spTgt spid="1030"/>
                                        </p:tgtEl>
                                        <p:attrNameLst>
                                          <p:attrName>ppt_x</p:attrName>
                                        </p:attrNameLst>
                                      </p:cBhvr>
                                      <p:tavLst>
                                        <p:tav tm="0">
                                          <p:val>
                                            <p:strVal val="#ppt_x"/>
                                          </p:val>
                                        </p:tav>
                                        <p:tav tm="100000">
                                          <p:val>
                                            <p:strVal val="#ppt_x"/>
                                          </p:val>
                                        </p:tav>
                                      </p:tavLst>
                                    </p:anim>
                                    <p:anim calcmode="lin" valueType="num">
                                      <p:cBhvr>
                                        <p:cTn id="30"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altLang="en-US" dirty="0"/>
              <a:t>3M: Evolution of Products &amp; Capabilities</a:t>
            </a:r>
            <a:endParaRPr lang="en-GB" dirty="0"/>
          </a:p>
        </p:txBody>
      </p:sp>
      <p:sp>
        <p:nvSpPr>
          <p:cNvPr id="21" name="Rectangle 3"/>
          <p:cNvSpPr>
            <a:spLocks noChangeArrowheads="1"/>
          </p:cNvSpPr>
          <p:nvPr/>
        </p:nvSpPr>
        <p:spPr bwMode="auto">
          <a:xfrm>
            <a:off x="3677096" y="2521587"/>
            <a:ext cx="2364750" cy="1015663"/>
          </a:xfrm>
          <a:prstGeom prst="rect">
            <a:avLst/>
          </a:prstGeom>
          <a:solidFill>
            <a:srgbClr val="FFFFFF"/>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Carborundum</a:t>
            </a:r>
            <a:endParaRPr lang="en-US" altLang="en-US" sz="3000"/>
          </a:p>
          <a:p>
            <a:pPr algn="ctr" eaLnBrk="1" hangingPunct="1"/>
            <a:r>
              <a:rPr lang="en-US" altLang="en-US" sz="3000"/>
              <a:t>mining</a:t>
            </a:r>
            <a:endParaRPr lang="en-US" altLang="en-US" sz="3000"/>
          </a:p>
        </p:txBody>
      </p:sp>
      <p:sp>
        <p:nvSpPr>
          <p:cNvPr id="22" name="Rectangle 4"/>
          <p:cNvSpPr>
            <a:spLocks noChangeArrowheads="1"/>
          </p:cNvSpPr>
          <p:nvPr/>
        </p:nvSpPr>
        <p:spPr bwMode="auto">
          <a:xfrm>
            <a:off x="6260761" y="2202265"/>
            <a:ext cx="1863010" cy="553998"/>
          </a:xfrm>
          <a:prstGeom prst="rect">
            <a:avLst/>
          </a:prstGeom>
          <a:solidFill>
            <a:srgbClr val="FFFFFF"/>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Sandpaper</a:t>
            </a:r>
            <a:endParaRPr lang="en-US" altLang="en-US" sz="3000"/>
          </a:p>
        </p:txBody>
      </p:sp>
      <p:sp>
        <p:nvSpPr>
          <p:cNvPr id="23" name="Rectangle 5"/>
          <p:cNvSpPr>
            <a:spLocks noChangeArrowheads="1"/>
          </p:cNvSpPr>
          <p:nvPr/>
        </p:nvSpPr>
        <p:spPr bwMode="auto">
          <a:xfrm>
            <a:off x="6737331" y="3116806"/>
            <a:ext cx="1907765" cy="553998"/>
          </a:xfrm>
          <a:prstGeom prst="rect">
            <a:avLst/>
          </a:prstGeom>
          <a:solidFill>
            <a:srgbClr val="FFFFFF"/>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Scotchtape</a:t>
            </a:r>
            <a:endParaRPr lang="en-US" altLang="en-US" sz="3000"/>
          </a:p>
        </p:txBody>
      </p:sp>
      <p:sp>
        <p:nvSpPr>
          <p:cNvPr id="24" name="Rectangle 6"/>
          <p:cNvSpPr>
            <a:spLocks noChangeArrowheads="1"/>
          </p:cNvSpPr>
          <p:nvPr/>
        </p:nvSpPr>
        <p:spPr bwMode="auto">
          <a:xfrm>
            <a:off x="8664156" y="2085750"/>
            <a:ext cx="1957587" cy="1015663"/>
          </a:xfrm>
          <a:prstGeom prst="rect">
            <a:avLst/>
          </a:prstGeom>
          <a:solidFill>
            <a:srgbClr val="FFFFFF"/>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Road signs</a:t>
            </a:r>
            <a:endParaRPr lang="en-US" altLang="en-US" sz="3000"/>
          </a:p>
          <a:p>
            <a:pPr algn="ctr" eaLnBrk="1" hangingPunct="1"/>
            <a:r>
              <a:rPr lang="en-US" altLang="en-US" sz="3000"/>
              <a:t>&amp; markings</a:t>
            </a:r>
            <a:endParaRPr lang="en-US" altLang="en-US" sz="3000"/>
          </a:p>
        </p:txBody>
      </p:sp>
      <p:sp>
        <p:nvSpPr>
          <p:cNvPr id="25" name="Rectangle 7"/>
          <p:cNvSpPr>
            <a:spLocks noChangeArrowheads="1"/>
          </p:cNvSpPr>
          <p:nvPr/>
        </p:nvSpPr>
        <p:spPr bwMode="auto">
          <a:xfrm>
            <a:off x="7200983" y="4031348"/>
            <a:ext cx="2145074" cy="553998"/>
          </a:xfrm>
          <a:prstGeom prst="rect">
            <a:avLst/>
          </a:prstGeom>
          <a:solidFill>
            <a:srgbClr val="FFFFFF"/>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Post-it notes</a:t>
            </a:r>
            <a:endParaRPr lang="en-US" altLang="en-US" sz="3000"/>
          </a:p>
        </p:txBody>
      </p:sp>
      <p:sp>
        <p:nvSpPr>
          <p:cNvPr id="26" name="Rectangle 8"/>
          <p:cNvSpPr>
            <a:spLocks noChangeArrowheads="1"/>
          </p:cNvSpPr>
          <p:nvPr/>
        </p:nvSpPr>
        <p:spPr bwMode="auto">
          <a:xfrm>
            <a:off x="10017172" y="3231124"/>
            <a:ext cx="1890389" cy="553998"/>
          </a:xfrm>
          <a:prstGeom prst="rect">
            <a:avLst/>
          </a:prstGeom>
          <a:solidFill>
            <a:srgbClr val="FFFFFF"/>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Audio tape</a:t>
            </a:r>
            <a:endParaRPr lang="en-US" altLang="en-US" sz="3000"/>
          </a:p>
        </p:txBody>
      </p:sp>
      <p:sp>
        <p:nvSpPr>
          <p:cNvPr id="27" name="Rectangle 9"/>
          <p:cNvSpPr>
            <a:spLocks noChangeArrowheads="1"/>
          </p:cNvSpPr>
          <p:nvPr/>
        </p:nvSpPr>
        <p:spPr bwMode="auto">
          <a:xfrm>
            <a:off x="9314705" y="4829374"/>
            <a:ext cx="2330766" cy="1015663"/>
          </a:xfrm>
          <a:prstGeom prst="rect">
            <a:avLst/>
          </a:prstGeom>
          <a:solidFill>
            <a:srgbClr val="FFFFFF"/>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Surgical tapes</a:t>
            </a:r>
            <a:endParaRPr lang="en-US" altLang="en-US" sz="3000"/>
          </a:p>
          <a:p>
            <a:pPr algn="ctr" eaLnBrk="1" hangingPunct="1"/>
            <a:r>
              <a:rPr lang="en-US" altLang="en-US" sz="3000"/>
              <a:t>&amp; dressings</a:t>
            </a:r>
            <a:endParaRPr lang="en-US" altLang="en-US" sz="3000"/>
          </a:p>
        </p:txBody>
      </p:sp>
      <p:sp>
        <p:nvSpPr>
          <p:cNvPr id="28" name="Rectangle 10"/>
          <p:cNvSpPr>
            <a:spLocks noChangeArrowheads="1"/>
          </p:cNvSpPr>
          <p:nvPr/>
        </p:nvSpPr>
        <p:spPr bwMode="auto">
          <a:xfrm>
            <a:off x="11137813" y="2087948"/>
            <a:ext cx="1787797" cy="553998"/>
          </a:xfrm>
          <a:prstGeom prst="rect">
            <a:avLst/>
          </a:prstGeom>
          <a:solidFill>
            <a:srgbClr val="FFFFFF"/>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Videotape</a:t>
            </a:r>
            <a:endParaRPr lang="en-US" altLang="en-US" sz="3000"/>
          </a:p>
        </p:txBody>
      </p:sp>
      <p:sp>
        <p:nvSpPr>
          <p:cNvPr id="29" name="Rectangle 11"/>
          <p:cNvSpPr>
            <a:spLocks noChangeArrowheads="1"/>
          </p:cNvSpPr>
          <p:nvPr/>
        </p:nvSpPr>
        <p:spPr bwMode="auto">
          <a:xfrm>
            <a:off x="10548793" y="3800515"/>
            <a:ext cx="1377300" cy="1015663"/>
          </a:xfrm>
          <a:prstGeom prst="rect">
            <a:avLst/>
          </a:prstGeom>
          <a:solidFill>
            <a:srgbClr val="FFFFFF"/>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Acetate</a:t>
            </a:r>
            <a:endParaRPr lang="en-US" altLang="en-US" sz="3000"/>
          </a:p>
          <a:p>
            <a:pPr algn="ctr" eaLnBrk="1" hangingPunct="1"/>
            <a:r>
              <a:rPr lang="en-US" altLang="en-US" sz="3000"/>
              <a:t> film</a:t>
            </a:r>
            <a:endParaRPr lang="en-US" altLang="en-US" sz="3000"/>
          </a:p>
        </p:txBody>
      </p:sp>
      <p:sp>
        <p:nvSpPr>
          <p:cNvPr id="30" name="Rectangle 12"/>
          <p:cNvSpPr>
            <a:spLocks noChangeArrowheads="1"/>
          </p:cNvSpPr>
          <p:nvPr/>
        </p:nvSpPr>
        <p:spPr bwMode="auto">
          <a:xfrm>
            <a:off x="12264019" y="2655142"/>
            <a:ext cx="2514791" cy="1477328"/>
          </a:xfrm>
          <a:prstGeom prst="rect">
            <a:avLst/>
          </a:prstGeom>
          <a:solidFill>
            <a:srgbClr val="FFFFFF"/>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Floppy disks &amp; </a:t>
            </a:r>
            <a:endParaRPr lang="en-US" altLang="en-US" sz="3000"/>
          </a:p>
          <a:p>
            <a:pPr algn="ctr" eaLnBrk="1" hangingPunct="1"/>
            <a:r>
              <a:rPr lang="en-US" altLang="en-US" sz="3000"/>
              <a:t>data storage </a:t>
            </a:r>
            <a:endParaRPr lang="en-US" altLang="en-US" sz="3000"/>
          </a:p>
          <a:p>
            <a:pPr algn="ctr" eaLnBrk="1" hangingPunct="1"/>
            <a:r>
              <a:rPr lang="en-US" altLang="en-US" sz="3000"/>
              <a:t>products</a:t>
            </a:r>
            <a:endParaRPr lang="en-US" altLang="en-US" sz="3000"/>
          </a:p>
        </p:txBody>
      </p:sp>
      <p:sp>
        <p:nvSpPr>
          <p:cNvPr id="31" name="Rectangle 13"/>
          <p:cNvSpPr>
            <a:spLocks noChangeArrowheads="1"/>
          </p:cNvSpPr>
          <p:nvPr/>
        </p:nvSpPr>
        <p:spPr bwMode="auto">
          <a:xfrm>
            <a:off x="11946623" y="5631794"/>
            <a:ext cx="2749471" cy="553998"/>
          </a:xfrm>
          <a:prstGeom prst="rect">
            <a:avLst/>
          </a:prstGeom>
          <a:solidFill>
            <a:srgbClr val="FFFFFF"/>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Pharmaceuticals</a:t>
            </a:r>
            <a:endParaRPr lang="en-US" altLang="en-US" sz="3000"/>
          </a:p>
        </p:txBody>
      </p:sp>
      <p:sp>
        <p:nvSpPr>
          <p:cNvPr id="32" name="Rectangle 14"/>
          <p:cNvSpPr>
            <a:spLocks noChangeArrowheads="1"/>
          </p:cNvSpPr>
          <p:nvPr/>
        </p:nvSpPr>
        <p:spPr bwMode="auto">
          <a:xfrm>
            <a:off x="12447930" y="4257786"/>
            <a:ext cx="2754280" cy="1015663"/>
          </a:xfrm>
          <a:prstGeom prst="rect">
            <a:avLst/>
          </a:prstGeom>
          <a:solidFill>
            <a:srgbClr val="FFFFFF"/>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Housewares/kit-</a:t>
            </a:r>
            <a:endParaRPr lang="en-US" altLang="en-US" sz="3000"/>
          </a:p>
          <a:p>
            <a:pPr algn="ctr" eaLnBrk="1" hangingPunct="1"/>
            <a:r>
              <a:rPr lang="en-US" altLang="en-US" sz="3000"/>
              <a:t>chen products</a:t>
            </a:r>
            <a:endParaRPr lang="en-US" altLang="en-US" sz="3000"/>
          </a:p>
        </p:txBody>
      </p:sp>
      <p:sp>
        <p:nvSpPr>
          <p:cNvPr id="33" name="Rectangle 15"/>
          <p:cNvSpPr>
            <a:spLocks noChangeArrowheads="1"/>
          </p:cNvSpPr>
          <p:nvPr/>
        </p:nvSpPr>
        <p:spPr bwMode="auto">
          <a:xfrm>
            <a:off x="4108918" y="8261100"/>
            <a:ext cx="1670201" cy="553998"/>
          </a:xfrm>
          <a:prstGeom prst="rect">
            <a:avLst/>
          </a:prstGeom>
          <a:solidFill>
            <a:srgbClr val="FFFFCC"/>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Abrasives</a:t>
            </a:r>
            <a:endParaRPr lang="en-US" altLang="en-US" sz="3000"/>
          </a:p>
        </p:txBody>
      </p:sp>
      <p:sp>
        <p:nvSpPr>
          <p:cNvPr id="8210" name="AutoShape 16"/>
          <p:cNvSpPr>
            <a:spLocks noChangeArrowheads="1"/>
          </p:cNvSpPr>
          <p:nvPr/>
        </p:nvSpPr>
        <p:spPr bwMode="auto">
          <a:xfrm>
            <a:off x="5943106" y="7747817"/>
            <a:ext cx="457271" cy="1652016"/>
          </a:xfrm>
          <a:prstGeom prst="rightArrow">
            <a:avLst>
              <a:gd name="adj1" fmla="val 50000"/>
              <a:gd name="adj2" fmla="val 25000"/>
            </a:avLst>
          </a:prstGeom>
          <a:solidFill>
            <a:srgbClr val="FFFFCC"/>
          </a:solidFill>
          <a:ln w="12700">
            <a:solidFill>
              <a:schemeClr val="tx1"/>
            </a:solidFill>
            <a:miter lim="800000"/>
          </a:ln>
        </p:spPr>
        <p:txBody>
          <a:bodyPr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eaLnBrk="1" hangingPunct="1"/>
            <a:endParaRPr lang="en-US" altLang="en-US" sz="4805"/>
          </a:p>
        </p:txBody>
      </p:sp>
      <p:sp>
        <p:nvSpPr>
          <p:cNvPr id="35" name="Rectangle 17"/>
          <p:cNvSpPr>
            <a:spLocks noChangeArrowheads="1"/>
          </p:cNvSpPr>
          <p:nvPr/>
        </p:nvSpPr>
        <p:spPr bwMode="auto">
          <a:xfrm>
            <a:off x="6741471" y="8261100"/>
            <a:ext cx="1751825" cy="553998"/>
          </a:xfrm>
          <a:prstGeom prst="rect">
            <a:avLst/>
          </a:prstGeom>
          <a:solidFill>
            <a:srgbClr val="FFFFCC"/>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Adhesives</a:t>
            </a:r>
            <a:endParaRPr lang="en-US" altLang="en-US" sz="3000"/>
          </a:p>
        </p:txBody>
      </p:sp>
      <p:sp>
        <p:nvSpPr>
          <p:cNvPr id="36" name="Rectangle 18"/>
          <p:cNvSpPr>
            <a:spLocks noChangeArrowheads="1"/>
          </p:cNvSpPr>
          <p:nvPr/>
        </p:nvSpPr>
        <p:spPr bwMode="auto">
          <a:xfrm>
            <a:off x="12615963" y="7799436"/>
            <a:ext cx="2603982" cy="1477328"/>
          </a:xfrm>
          <a:prstGeom prst="rect">
            <a:avLst/>
          </a:prstGeom>
          <a:solidFill>
            <a:srgbClr val="FFFFCC"/>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New-product</a:t>
            </a:r>
            <a:endParaRPr lang="en-US" altLang="en-US" sz="3000"/>
          </a:p>
          <a:p>
            <a:pPr algn="ctr" eaLnBrk="1" hangingPunct="1"/>
            <a:r>
              <a:rPr lang="en-US" altLang="en-US" sz="3000"/>
              <a:t>development &amp;</a:t>
            </a:r>
            <a:endParaRPr lang="en-US" altLang="en-US" sz="3000"/>
          </a:p>
          <a:p>
            <a:pPr algn="ctr" eaLnBrk="1" hangingPunct="1"/>
            <a:r>
              <a:rPr lang="en-US" altLang="en-US" sz="3000"/>
              <a:t>introduction </a:t>
            </a:r>
            <a:endParaRPr lang="en-US" altLang="en-US" sz="3000"/>
          </a:p>
        </p:txBody>
      </p:sp>
      <p:sp>
        <p:nvSpPr>
          <p:cNvPr id="37" name="Rectangle 19"/>
          <p:cNvSpPr>
            <a:spLocks noChangeArrowheads="1"/>
          </p:cNvSpPr>
          <p:nvPr/>
        </p:nvSpPr>
        <p:spPr bwMode="auto">
          <a:xfrm>
            <a:off x="9381243" y="8144585"/>
            <a:ext cx="2171492" cy="1015663"/>
          </a:xfrm>
          <a:prstGeom prst="rect">
            <a:avLst/>
          </a:prstGeom>
          <a:solidFill>
            <a:srgbClr val="FFFFCC"/>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t>Thin-film </a:t>
            </a:r>
            <a:endParaRPr lang="en-US" altLang="en-US" sz="3000"/>
          </a:p>
          <a:p>
            <a:pPr algn="ctr" eaLnBrk="1" hangingPunct="1"/>
            <a:r>
              <a:rPr lang="en-US" altLang="en-US" sz="3000"/>
              <a:t>technologies</a:t>
            </a:r>
            <a:endParaRPr lang="en-US" altLang="en-US" sz="3000"/>
          </a:p>
        </p:txBody>
      </p:sp>
      <p:sp>
        <p:nvSpPr>
          <p:cNvPr id="38" name="AutoShape 20"/>
          <p:cNvSpPr>
            <a:spLocks noChangeArrowheads="1"/>
          </p:cNvSpPr>
          <p:nvPr/>
        </p:nvSpPr>
        <p:spPr bwMode="auto">
          <a:xfrm>
            <a:off x="8686729" y="7747817"/>
            <a:ext cx="457271" cy="1652016"/>
          </a:xfrm>
          <a:prstGeom prst="rightArrow">
            <a:avLst>
              <a:gd name="adj1" fmla="val 50000"/>
              <a:gd name="adj2" fmla="val 25000"/>
            </a:avLst>
          </a:prstGeom>
          <a:solidFill>
            <a:srgbClr val="FFFFCC"/>
          </a:solidFill>
          <a:ln w="12700">
            <a:solidFill>
              <a:schemeClr val="tx1"/>
            </a:solidFill>
            <a:miter lim="800000"/>
          </a:ln>
        </p:spPr>
        <p:txBody>
          <a:bodyPr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eaLnBrk="1" hangingPunct="1"/>
            <a:endParaRPr lang="en-US" altLang="en-US" sz="4805"/>
          </a:p>
        </p:txBody>
      </p:sp>
      <p:sp>
        <p:nvSpPr>
          <p:cNvPr id="8215" name="AutoShape 21"/>
          <p:cNvSpPr>
            <a:spLocks noChangeArrowheads="1"/>
          </p:cNvSpPr>
          <p:nvPr/>
        </p:nvSpPr>
        <p:spPr bwMode="auto">
          <a:xfrm>
            <a:off x="11773305" y="7862134"/>
            <a:ext cx="457271" cy="1652016"/>
          </a:xfrm>
          <a:prstGeom prst="rightArrow">
            <a:avLst>
              <a:gd name="adj1" fmla="val 50000"/>
              <a:gd name="adj2" fmla="val 25000"/>
            </a:avLst>
          </a:prstGeom>
          <a:solidFill>
            <a:srgbClr val="FFFFCC"/>
          </a:solidFill>
          <a:ln w="12700">
            <a:solidFill>
              <a:schemeClr val="tx1"/>
            </a:solidFill>
            <a:miter lim="800000"/>
          </a:ln>
        </p:spPr>
        <p:txBody>
          <a:bodyPr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eaLnBrk="1" hangingPunct="1"/>
            <a:endParaRPr lang="en-US" altLang="en-US" sz="4805"/>
          </a:p>
        </p:txBody>
      </p:sp>
      <p:sp>
        <p:nvSpPr>
          <p:cNvPr id="8216" name="Oval 22"/>
          <p:cNvSpPr>
            <a:spLocks noChangeArrowheads="1"/>
          </p:cNvSpPr>
          <p:nvPr/>
        </p:nvSpPr>
        <p:spPr bwMode="auto">
          <a:xfrm>
            <a:off x="2627894" y="4354671"/>
            <a:ext cx="3886800" cy="779026"/>
          </a:xfrm>
          <a:prstGeom prst="ellipse">
            <a:avLst/>
          </a:prstGeom>
          <a:solidFill>
            <a:srgbClr val="4F86B2"/>
          </a:solidFill>
          <a:ln w="12700">
            <a:solidFill>
              <a:schemeClr val="tx1"/>
            </a:solidFill>
            <a:round/>
          </a:ln>
        </p:spPr>
        <p:txBody>
          <a:bodyPr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solidFill>
                  <a:schemeClr val="bg1"/>
                </a:solidFill>
              </a:rPr>
              <a:t>PRODUCTS</a:t>
            </a:r>
            <a:endParaRPr lang="en-US" altLang="en-US" sz="3000">
              <a:solidFill>
                <a:schemeClr val="bg1"/>
              </a:solidFill>
            </a:endParaRPr>
          </a:p>
        </p:txBody>
      </p:sp>
      <p:sp>
        <p:nvSpPr>
          <p:cNvPr id="8217" name="Oval 23"/>
          <p:cNvSpPr>
            <a:spLocks noChangeArrowheads="1"/>
          </p:cNvSpPr>
          <p:nvPr/>
        </p:nvSpPr>
        <p:spPr bwMode="auto">
          <a:xfrm>
            <a:off x="2742212" y="7100675"/>
            <a:ext cx="4115435" cy="779026"/>
          </a:xfrm>
          <a:prstGeom prst="ellipse">
            <a:avLst/>
          </a:prstGeom>
          <a:solidFill>
            <a:srgbClr val="4F86B2"/>
          </a:solidFill>
          <a:ln w="12700">
            <a:solidFill>
              <a:schemeClr val="tx1"/>
            </a:solidFill>
            <a:round/>
          </a:ln>
        </p:spPr>
        <p:txBody>
          <a:bodyPr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3000">
                <a:solidFill>
                  <a:schemeClr val="bg1"/>
                </a:solidFill>
              </a:rPr>
              <a:t>CAPABILITIES</a:t>
            </a:r>
            <a:endParaRPr lang="en-US" altLang="en-US" sz="3000">
              <a:solidFill>
                <a:schemeClr val="bg1"/>
              </a:solidFill>
            </a:endParaRPr>
          </a:p>
        </p:txBody>
      </p:sp>
      <p:sp>
        <p:nvSpPr>
          <p:cNvPr id="42" name="Rectangle 24"/>
          <p:cNvSpPr>
            <a:spLocks noChangeArrowheads="1"/>
          </p:cNvSpPr>
          <p:nvPr/>
        </p:nvSpPr>
        <p:spPr bwMode="auto">
          <a:xfrm>
            <a:off x="8833890" y="6432934"/>
            <a:ext cx="2470740" cy="461665"/>
          </a:xfrm>
          <a:prstGeom prst="rect">
            <a:avLst/>
          </a:prstGeom>
          <a:solidFill>
            <a:srgbClr val="FFFFCC"/>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2400"/>
              <a:t>Materials sciences</a:t>
            </a:r>
            <a:endParaRPr lang="en-US" altLang="en-US" sz="2400"/>
          </a:p>
        </p:txBody>
      </p:sp>
      <p:sp>
        <p:nvSpPr>
          <p:cNvPr id="43" name="Rectangle 25"/>
          <p:cNvSpPr>
            <a:spLocks noChangeArrowheads="1"/>
          </p:cNvSpPr>
          <p:nvPr/>
        </p:nvSpPr>
        <p:spPr bwMode="auto">
          <a:xfrm>
            <a:off x="9247263" y="6890205"/>
            <a:ext cx="2122697" cy="461665"/>
          </a:xfrm>
          <a:prstGeom prst="rect">
            <a:avLst/>
          </a:prstGeom>
          <a:solidFill>
            <a:srgbClr val="FFFFCC"/>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2400"/>
              <a:t>Health sciences</a:t>
            </a:r>
            <a:endParaRPr lang="en-US" altLang="en-US" sz="2400"/>
          </a:p>
        </p:txBody>
      </p:sp>
      <p:sp>
        <p:nvSpPr>
          <p:cNvPr id="44" name="Rectangle 26"/>
          <p:cNvSpPr>
            <a:spLocks noChangeArrowheads="1"/>
          </p:cNvSpPr>
          <p:nvPr/>
        </p:nvSpPr>
        <p:spPr bwMode="auto">
          <a:xfrm>
            <a:off x="9579729" y="7461793"/>
            <a:ext cx="2241318" cy="461665"/>
          </a:xfrm>
          <a:prstGeom prst="rect">
            <a:avLst/>
          </a:prstGeom>
          <a:solidFill>
            <a:srgbClr val="FFFFCC"/>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2400"/>
              <a:t>Microreplication</a:t>
            </a:r>
            <a:endParaRPr lang="en-US" altLang="en-US" sz="2400"/>
          </a:p>
        </p:txBody>
      </p:sp>
      <p:sp>
        <p:nvSpPr>
          <p:cNvPr id="45" name="Rectangle 27"/>
          <p:cNvSpPr>
            <a:spLocks noChangeArrowheads="1"/>
          </p:cNvSpPr>
          <p:nvPr/>
        </p:nvSpPr>
        <p:spPr bwMode="auto">
          <a:xfrm>
            <a:off x="11809808" y="6660289"/>
            <a:ext cx="1201162" cy="830997"/>
          </a:xfrm>
          <a:prstGeom prst="rect">
            <a:avLst/>
          </a:prstGeom>
          <a:solidFill>
            <a:srgbClr val="FFFFCC"/>
          </a:solidFill>
          <a:ln w="12700">
            <a:solidFill>
              <a:schemeClr val="tx1"/>
            </a:solidFill>
            <a:miter lim="800000"/>
          </a:ln>
        </p:spPr>
        <p:txBody>
          <a:bodyPr wrap="none" anchor="ct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en-US" sz="2400"/>
              <a:t>Flexible</a:t>
            </a:r>
            <a:endParaRPr lang="en-US" altLang="en-US" sz="2400"/>
          </a:p>
          <a:p>
            <a:pPr algn="ctr" eaLnBrk="1" hangingPunct="1"/>
            <a:r>
              <a:rPr lang="en-US" altLang="en-US" sz="2400"/>
              <a:t>circuitry</a:t>
            </a:r>
            <a:endParaRPr lang="en-US" altLang="en-US" sz="2400"/>
          </a:p>
        </p:txBody>
      </p:sp>
      <p:sp>
        <p:nvSpPr>
          <p:cNvPr id="46" name="Line 28"/>
          <p:cNvSpPr>
            <a:spLocks noChangeShapeType="1"/>
          </p:cNvSpPr>
          <p:nvPr/>
        </p:nvSpPr>
        <p:spPr bwMode="auto">
          <a:xfrm flipH="1" flipV="1">
            <a:off x="8000824" y="6630423"/>
            <a:ext cx="1143176" cy="1600447"/>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wrap="none" anchor="ctr">
            <a:spAutoFit/>
          </a:bodyPr>
          <a:lstStyle/>
          <a:p>
            <a:endParaRPr lang="en-GB" sz="4805"/>
          </a:p>
        </p:txBody>
      </p:sp>
      <p:sp>
        <p:nvSpPr>
          <p:cNvPr id="8223" name="Line 29"/>
          <p:cNvSpPr>
            <a:spLocks noChangeShapeType="1"/>
          </p:cNvSpPr>
          <p:nvPr/>
        </p:nvSpPr>
        <p:spPr bwMode="auto">
          <a:xfrm>
            <a:off x="8000824" y="6630423"/>
            <a:ext cx="571588"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wrap="none" anchor="ctr">
            <a:spAutoFit/>
          </a:bodyPr>
          <a:lstStyle/>
          <a:p>
            <a:endParaRPr lang="en-GB" sz="4805"/>
          </a:p>
        </p:txBody>
      </p:sp>
      <p:sp>
        <p:nvSpPr>
          <p:cNvPr id="8224" name="Line 30"/>
          <p:cNvSpPr>
            <a:spLocks noChangeShapeType="1"/>
          </p:cNvSpPr>
          <p:nvPr/>
        </p:nvSpPr>
        <p:spPr bwMode="auto">
          <a:xfrm flipH="1" flipV="1">
            <a:off x="8458094" y="7202012"/>
            <a:ext cx="571588"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nchor="ctr">
            <a:spAutoFit/>
          </a:bodyPr>
          <a:lstStyle/>
          <a:p>
            <a:endParaRPr lang="en-GB" sz="4805"/>
          </a:p>
        </p:txBody>
      </p:sp>
      <p:sp>
        <p:nvSpPr>
          <p:cNvPr id="8225" name="Line 31"/>
          <p:cNvSpPr>
            <a:spLocks noChangeShapeType="1"/>
          </p:cNvSpPr>
          <p:nvPr/>
        </p:nvSpPr>
        <p:spPr bwMode="auto">
          <a:xfrm flipH="1">
            <a:off x="8801047" y="7659282"/>
            <a:ext cx="571588"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wrap="none" anchor="ctr">
            <a:spAutoFit/>
          </a:bodyPr>
          <a:lstStyle/>
          <a:p>
            <a:endParaRPr lang="en-GB" sz="4805"/>
          </a:p>
        </p:txBody>
      </p:sp>
      <p:sp>
        <p:nvSpPr>
          <p:cNvPr id="3" name="TextBox 2"/>
          <p:cNvSpPr txBox="1"/>
          <p:nvPr/>
        </p:nvSpPr>
        <p:spPr>
          <a:xfrm>
            <a:off x="10700388" y="956394"/>
            <a:ext cx="7419019" cy="585097"/>
          </a:xfrm>
          <a:prstGeom prst="rect">
            <a:avLst/>
          </a:prstGeom>
          <a:solidFill>
            <a:schemeClr val="accent4">
              <a:lumMod val="20000"/>
              <a:lumOff val="80000"/>
            </a:schemeClr>
          </a:solidFill>
        </p:spPr>
        <p:txBody>
          <a:bodyPr wrap="none" rtlCol="0">
            <a:spAutoFit/>
          </a:bodyPr>
          <a:lstStyle/>
          <a:p>
            <a:r>
              <a:rPr lang="en-GB" b="1" dirty="0"/>
              <a:t>Minnesota Mining and Manufacturing</a:t>
            </a:r>
            <a:endParaRPr lang="en-GB"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linds(horizont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linds(horizont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childTnLst>
                          </p:cTn>
                        </p:par>
                        <p:par>
                          <p:cTn id="28" fill="hold">
                            <p:stCondLst>
                              <p:cond delay="500"/>
                            </p:stCondLst>
                            <p:childTnLst>
                              <p:par>
                                <p:cTn id="29" presetID="3" presetClass="entr" presetSubtype="1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linds(horizontal)">
                                      <p:cBhvr>
                                        <p:cTn id="31" dur="500"/>
                                        <p:tgtEl>
                                          <p:spTgt spid="23"/>
                                        </p:tgtEl>
                                      </p:cBhvr>
                                    </p:animEffect>
                                  </p:childTnLst>
                                </p:cTn>
                              </p:par>
                            </p:childTnLst>
                          </p:cTn>
                        </p:par>
                        <p:par>
                          <p:cTn id="32" fill="hold">
                            <p:stCondLst>
                              <p:cond delay="1000"/>
                            </p:stCondLst>
                            <p:childTnLst>
                              <p:par>
                                <p:cTn id="33" presetID="3" presetClass="entr" presetSubtype="1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linds(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linds(horizontal)">
                                      <p:cBhvr>
                                        <p:cTn id="40" dur="500"/>
                                        <p:tgtEl>
                                          <p:spTgt spid="37"/>
                                        </p:tgtEl>
                                      </p:cBhvr>
                                    </p:animEffect>
                                  </p:childTnLst>
                                </p:cTn>
                              </p:par>
                            </p:childTnLst>
                          </p:cTn>
                        </p:par>
                        <p:par>
                          <p:cTn id="41" fill="hold">
                            <p:stCondLst>
                              <p:cond delay="500"/>
                            </p:stCondLst>
                            <p:childTnLst>
                              <p:par>
                                <p:cTn id="42" presetID="3" presetClass="entr" presetSubtype="10" fill="hold" grpId="0"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linds(horizontal)">
                                      <p:cBhvr>
                                        <p:cTn id="44" dur="500"/>
                                        <p:tgtEl>
                                          <p:spTgt spid="38"/>
                                        </p:tgtEl>
                                      </p:cBhvr>
                                    </p:animEffect>
                                  </p:childTnLst>
                                </p:cTn>
                              </p:par>
                            </p:childTnLst>
                          </p:cTn>
                        </p:par>
                        <p:par>
                          <p:cTn id="45" fill="hold">
                            <p:stCondLst>
                              <p:cond delay="1000"/>
                            </p:stCondLst>
                            <p:childTnLst>
                              <p:par>
                                <p:cTn id="46" presetID="3" presetClass="entr" presetSubtype="10"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blinds(horizontal)">
                                      <p:cBhvr>
                                        <p:cTn id="48" dur="500"/>
                                        <p:tgtEl>
                                          <p:spTgt spid="44"/>
                                        </p:tgtEl>
                                      </p:cBhvr>
                                    </p:animEffect>
                                  </p:childTnLst>
                                </p:cTn>
                              </p:par>
                            </p:childTnLst>
                          </p:cTn>
                        </p:par>
                        <p:par>
                          <p:cTn id="49" fill="hold">
                            <p:stCondLst>
                              <p:cond delay="1500"/>
                            </p:stCondLst>
                            <p:childTnLst>
                              <p:par>
                                <p:cTn id="50" presetID="3" presetClass="entr" presetSubtype="10"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blinds(horizontal)">
                                      <p:cBhvr>
                                        <p:cTn id="52" dur="500"/>
                                        <p:tgtEl>
                                          <p:spTgt spid="43"/>
                                        </p:tgtEl>
                                      </p:cBhvr>
                                    </p:animEffect>
                                  </p:childTnLst>
                                </p:cTn>
                              </p:par>
                            </p:childTnLst>
                          </p:cTn>
                        </p:par>
                        <p:par>
                          <p:cTn id="53" fill="hold">
                            <p:stCondLst>
                              <p:cond delay="2000"/>
                            </p:stCondLst>
                            <p:childTnLst>
                              <p:par>
                                <p:cTn id="54" presetID="3" presetClass="entr" presetSubtype="10"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blinds(horizontal)">
                                      <p:cBhvr>
                                        <p:cTn id="56" dur="500"/>
                                        <p:tgtEl>
                                          <p:spTgt spid="42"/>
                                        </p:tgtEl>
                                      </p:cBhvr>
                                    </p:animEffect>
                                  </p:childTnLst>
                                </p:cTn>
                              </p:par>
                            </p:childTnLst>
                          </p:cTn>
                        </p:par>
                        <p:par>
                          <p:cTn id="57" fill="hold">
                            <p:stCondLst>
                              <p:cond delay="2500"/>
                            </p:stCondLst>
                            <p:childTnLst>
                              <p:par>
                                <p:cTn id="58" presetID="3" presetClass="entr" presetSubtype="10" fill="hold" grpId="0" nodeType="after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linds(horizontal)">
                                      <p:cBhvr>
                                        <p:cTn id="60" dur="500"/>
                                        <p:tgtEl>
                                          <p:spTgt spid="46"/>
                                        </p:tgtEl>
                                      </p:cBhvr>
                                    </p:animEffect>
                                  </p:childTnLst>
                                </p:cTn>
                              </p:par>
                            </p:childTnLst>
                          </p:cTn>
                        </p:par>
                        <p:par>
                          <p:cTn id="61" fill="hold">
                            <p:stCondLst>
                              <p:cond delay="3000"/>
                            </p:stCondLst>
                            <p:childTnLst>
                              <p:par>
                                <p:cTn id="62" presetID="3" presetClass="entr" presetSubtype="10" fill="hold" grpId="0"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linds(horizontal)">
                                      <p:cBhvr>
                                        <p:cTn id="64" dur="5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linds(horizontal)">
                                      <p:cBhvr>
                                        <p:cTn id="69" dur="500"/>
                                        <p:tgtEl>
                                          <p:spTgt spid="28"/>
                                        </p:tgtEl>
                                      </p:cBhvr>
                                    </p:animEffect>
                                  </p:childTnLst>
                                </p:cTn>
                              </p:par>
                            </p:childTnLst>
                          </p:cTn>
                        </p:par>
                        <p:par>
                          <p:cTn id="70" fill="hold">
                            <p:stCondLst>
                              <p:cond delay="500"/>
                            </p:stCondLst>
                            <p:childTnLst>
                              <p:par>
                                <p:cTn id="71" presetID="3" presetClass="entr" presetSubtype="10" fill="hold" grpId="0" nodeType="after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blinds(horizontal)">
                                      <p:cBhvr>
                                        <p:cTn id="73" dur="500"/>
                                        <p:tgtEl>
                                          <p:spTgt spid="30"/>
                                        </p:tgtEl>
                                      </p:cBhvr>
                                    </p:animEffect>
                                  </p:childTnLst>
                                </p:cTn>
                              </p:par>
                            </p:childTnLst>
                          </p:cTn>
                        </p:par>
                        <p:par>
                          <p:cTn id="74" fill="hold">
                            <p:stCondLst>
                              <p:cond delay="1000"/>
                            </p:stCondLst>
                            <p:childTnLst>
                              <p:par>
                                <p:cTn id="75" presetID="3" presetClass="entr" presetSubtype="10" fill="hold" grpId="0"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linds(horizontal)">
                                      <p:cBhvr>
                                        <p:cTn id="77" dur="500"/>
                                        <p:tgtEl>
                                          <p:spTgt spid="26"/>
                                        </p:tgtEl>
                                      </p:cBhvr>
                                    </p:animEffect>
                                  </p:childTnLst>
                                </p:cTn>
                              </p:par>
                            </p:childTnLst>
                          </p:cTn>
                        </p:par>
                        <p:par>
                          <p:cTn id="78" fill="hold">
                            <p:stCondLst>
                              <p:cond delay="1500"/>
                            </p:stCondLst>
                            <p:childTnLst>
                              <p:par>
                                <p:cTn id="79" presetID="3" presetClass="entr" presetSubtype="10"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blinds(horizontal)">
                                      <p:cBhvr>
                                        <p:cTn id="81" dur="500"/>
                                        <p:tgtEl>
                                          <p:spTgt spid="29"/>
                                        </p:tgtEl>
                                      </p:cBhvr>
                                    </p:animEffect>
                                  </p:childTnLst>
                                </p:cTn>
                              </p:par>
                            </p:childTnLst>
                          </p:cTn>
                        </p:par>
                        <p:par>
                          <p:cTn id="82" fill="hold">
                            <p:stCondLst>
                              <p:cond delay="2000"/>
                            </p:stCondLst>
                            <p:childTnLst>
                              <p:par>
                                <p:cTn id="83" presetID="3" presetClass="entr" presetSubtype="10" fill="hold" grpId="0"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linds(horizontal)">
                                      <p:cBhvr>
                                        <p:cTn id="85" dur="500"/>
                                        <p:tgtEl>
                                          <p:spTgt spid="27"/>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blinds(horizontal)">
                                      <p:cBhvr>
                                        <p:cTn id="90" dur="500"/>
                                        <p:tgtEl>
                                          <p:spTgt spid="36"/>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blinds(horizontal)">
                                      <p:cBhvr>
                                        <p:cTn id="94" dur="500"/>
                                        <p:tgtEl>
                                          <p:spTgt spid="31"/>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grpId="0" nodeType="click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blinds(horizontal)">
                                      <p:cBhvr>
                                        <p:cTn id="9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utoUpdateAnimBg="0"/>
      <p:bldP spid="22" grpId="0" animBg="1" autoUpdateAnimBg="0"/>
      <p:bldP spid="23" grpId="0" animBg="1" autoUpdateAnimBg="0"/>
      <p:bldP spid="24" grpId="0" animBg="1" autoUpdateAnimBg="0"/>
      <p:bldP spid="25" grpId="0" animBg="1" autoUpdateAnimBg="0"/>
      <p:bldP spid="26" grpId="0" animBg="1" autoUpdateAnimBg="0"/>
      <p:bldP spid="27" grpId="0" animBg="1" autoUpdateAnimBg="0"/>
      <p:bldP spid="28" grpId="0" animBg="1" autoUpdateAnimBg="0"/>
      <p:bldP spid="29" grpId="0" animBg="1" autoUpdateAnimBg="0"/>
      <p:bldP spid="30" grpId="0" animBg="1" autoUpdateAnimBg="0"/>
      <p:bldP spid="31" grpId="0" animBg="1" autoUpdateAnimBg="0"/>
      <p:bldP spid="32" grpId="0" animBg="1" autoUpdateAnimBg="0"/>
      <p:bldP spid="33" grpId="0" animBg="1" autoUpdateAnimBg="0"/>
      <p:bldP spid="35" grpId="0" animBg="1" autoUpdateAnimBg="0"/>
      <p:bldP spid="36" grpId="0" animBg="1" autoUpdateAnimBg="0"/>
      <p:bldP spid="37" grpId="0" animBg="1" autoUpdateAnimBg="0"/>
      <p:bldP spid="38" grpId="0" animBg="1"/>
      <p:bldP spid="42" grpId="0" animBg="1" autoUpdateAnimBg="0"/>
      <p:bldP spid="43" grpId="0" animBg="1" autoUpdateAnimBg="0"/>
      <p:bldP spid="44" grpId="0" animBg="1" autoUpdateAnimBg="0"/>
      <p:bldP spid="45" grpId="0" animBg="1" autoUpdateAnimBg="0"/>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Not All Resources Are Equal</a:t>
            </a:r>
            <a:endParaRPr lang="en-GB" dirty="0"/>
          </a:p>
        </p:txBody>
      </p:sp>
      <p:pic>
        <p:nvPicPr>
          <p:cNvPr id="7" name="Picture 6"/>
          <p:cNvPicPr>
            <a:picLocks noChangeAspect="1"/>
          </p:cNvPicPr>
          <p:nvPr/>
        </p:nvPicPr>
        <p:blipFill rotWithShape="1">
          <a:blip r:embed="rId1"/>
          <a:srcRect l="1239" t="348" r="9947" b="-348"/>
          <a:stretch>
            <a:fillRect/>
          </a:stretch>
        </p:blipFill>
        <p:spPr>
          <a:xfrm>
            <a:off x="131261" y="1721792"/>
            <a:ext cx="9406078" cy="5961671"/>
          </a:xfrm>
          <a:prstGeom prst="rect">
            <a:avLst/>
          </a:prstGeom>
        </p:spPr>
      </p:pic>
      <p:pic>
        <p:nvPicPr>
          <p:cNvPr id="1026" name="Picture 2" descr="15 Fast-Forward Facts About Blockbuster Video | Mental Flo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1331" y="1701071"/>
            <a:ext cx="5626047" cy="37863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sla's Model 3 Parts Will Be Manufactured in the Gigafac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1331" y="5839548"/>
            <a:ext cx="5603327" cy="32125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icrosoft Lumia 435 (Unlocked)"/>
          <p:cNvPicPr>
            <a:picLocks noChangeAspect="1" noChangeArrowheads="1"/>
          </p:cNvPicPr>
          <p:nvPr/>
        </p:nvPicPr>
        <p:blipFill rotWithShape="1">
          <a:blip r:embed="rId4">
            <a:extLst>
              <a:ext uri="{28A0092B-C50C-407E-A947-70E740481C1C}">
                <a14:useLocalDpi xmlns:a14="http://schemas.microsoft.com/office/drawing/2010/main" val="0"/>
              </a:ext>
            </a:extLst>
          </a:blip>
          <a:srcRect l="28579" t="14057" r="36265" b="17530"/>
          <a:stretch>
            <a:fillRect/>
          </a:stretch>
        </p:blipFill>
        <p:spPr bwMode="auto">
          <a:xfrm>
            <a:off x="15684988" y="2842752"/>
            <a:ext cx="2365369" cy="46030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Core Competencies and Dynamic Capabilities</a:t>
            </a:r>
            <a:endParaRPr lang="en-GB" dirty="0"/>
          </a:p>
        </p:txBody>
      </p:sp>
      <p:sp>
        <p:nvSpPr>
          <p:cNvPr id="3" name="Content Placeholder 2"/>
          <p:cNvSpPr>
            <a:spLocks noGrp="1"/>
          </p:cNvSpPr>
          <p:nvPr>
            <p:ph type="subTitle" idx="1"/>
          </p:nvPr>
        </p:nvSpPr>
        <p:spPr>
          <a:xfrm>
            <a:off x="1029599" y="2160000"/>
            <a:ext cx="14956071" cy="6513216"/>
          </a:xfrm>
        </p:spPr>
        <p:txBody>
          <a:bodyPr>
            <a:normAutofit/>
          </a:bodyPr>
          <a:lstStyle/>
          <a:p>
            <a:r>
              <a:rPr lang="en-GB" sz="3200" b="1" dirty="0"/>
              <a:t>Core Competencies - </a:t>
            </a:r>
            <a:r>
              <a:rPr lang="en-GB" sz="3200" b="1" dirty="0">
                <a:cs typeface="Arial" panose="020B0604020202020204" pitchFamily="34" charset="0"/>
              </a:rPr>
              <a:t>Prahalad and Hamel(1990) </a:t>
            </a:r>
            <a:endParaRPr lang="en-GB" sz="3200" b="1" dirty="0"/>
          </a:p>
          <a:p>
            <a:pPr marL="0" indent="0">
              <a:buNone/>
            </a:pPr>
            <a:endParaRPr lang="en-GB" sz="3200" b="1" dirty="0"/>
          </a:p>
          <a:p>
            <a:pPr marL="457200" indent="-457200">
              <a:buFont typeface="Arial" panose="020B0604020202020204" pitchFamily="34" charset="0"/>
              <a:buChar char="•"/>
            </a:pPr>
            <a:r>
              <a:rPr lang="en-GB" sz="3200" dirty="0"/>
              <a:t>Those competencies that define a firm’s fundamental business</a:t>
            </a:r>
            <a:endParaRPr lang="en-GB" sz="3200" dirty="0"/>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A core competence may be distinctive when a firm is markedly better than its competitors, or the competency is difficult to replicate</a:t>
            </a:r>
            <a:endParaRPr lang="en-GB" sz="3200" dirty="0"/>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Should a firm outsource an activity that is part of a core competency?</a:t>
            </a:r>
            <a:endParaRPr lang="en-GB" sz="3200" dirty="0"/>
          </a:p>
          <a:p>
            <a:endParaRPr lang="en-GB" sz="3200" dirty="0"/>
          </a:p>
          <a:p>
            <a:pPr marL="0" indent="0">
              <a:buNone/>
            </a:pPr>
            <a:r>
              <a:rPr lang="en-GB" sz="3200" b="1" dirty="0"/>
              <a:t>Dynamic Capabilities</a:t>
            </a:r>
            <a:endParaRPr lang="en-GB" sz="3200" b="1" dirty="0"/>
          </a:p>
          <a:p>
            <a:pPr marL="0" indent="0">
              <a:buNone/>
            </a:pPr>
            <a:endParaRPr lang="en-GB" sz="3200" b="1" dirty="0"/>
          </a:p>
          <a:p>
            <a:pPr marL="457200" indent="-457200">
              <a:buFont typeface="Arial" panose="020B0604020202020204" pitchFamily="34" charset="0"/>
              <a:buChar char="•"/>
            </a:pPr>
            <a:r>
              <a:rPr lang="en-GB" sz="3200" dirty="0"/>
              <a:t>The firms ability to integrate, build and reconfigure internal and external competencies to address rapidly changing environments</a:t>
            </a:r>
            <a:endParaRPr lang="en-GB" sz="3200" dirty="0"/>
          </a:p>
          <a:p>
            <a:pPr marL="0" indent="0">
              <a:buNone/>
            </a:pPr>
            <a:endParaRPr lang="en-GB" sz="3200" b="1" dirty="0"/>
          </a:p>
          <a:p>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a:t>Two Perspectives On Shaping The Business Model</a:t>
            </a:r>
            <a:endParaRPr lang="en-GB" dirty="0"/>
          </a:p>
        </p:txBody>
      </p:sp>
      <p:sp>
        <p:nvSpPr>
          <p:cNvPr id="3" name="Content Placeholder 2"/>
          <p:cNvSpPr>
            <a:spLocks noGrp="1"/>
          </p:cNvSpPr>
          <p:nvPr>
            <p:ph type="subTitle" idx="1"/>
          </p:nvPr>
        </p:nvSpPr>
        <p:spPr/>
        <p:txBody>
          <a:bodyPr>
            <a:normAutofit/>
          </a:bodyPr>
          <a:lstStyle/>
          <a:p>
            <a:pPr algn="ctr">
              <a:buNone/>
            </a:pPr>
            <a:endParaRPr lang="en-GB" sz="3900" dirty="0"/>
          </a:p>
          <a:p>
            <a:pPr algn="ctr">
              <a:buNone/>
            </a:pPr>
            <a:endParaRPr lang="en-GB" sz="3900" dirty="0"/>
          </a:p>
        </p:txBody>
      </p:sp>
      <p:pic>
        <p:nvPicPr>
          <p:cNvPr id="8" name="Picture 7" descr="Figure 8.jpg"/>
          <p:cNvPicPr>
            <a:picLocks noChangeAspect="1"/>
          </p:cNvPicPr>
          <p:nvPr/>
        </p:nvPicPr>
        <p:blipFill rotWithShape="1">
          <a:blip r:embed="rId1" cstate="print"/>
          <a:srcRect l="21157" t="12361" r="19480" b="5314"/>
          <a:stretch>
            <a:fillRect/>
          </a:stretch>
        </p:blipFill>
        <p:spPr>
          <a:xfrm>
            <a:off x="4909458" y="1713491"/>
            <a:ext cx="7739225" cy="805655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4200" dirty="0"/>
              <a:t>Outside-in versus inside-out perspective</a:t>
            </a:r>
            <a:endParaRPr lang="en-GB" sz="4200" dirty="0"/>
          </a:p>
        </p:txBody>
      </p:sp>
      <p:sp>
        <p:nvSpPr>
          <p:cNvPr id="3" name="Content Placeholder 2"/>
          <p:cNvSpPr>
            <a:spLocks noGrp="1"/>
          </p:cNvSpPr>
          <p:nvPr>
            <p:ph idx="4294967295"/>
          </p:nvPr>
        </p:nvSpPr>
        <p:spPr>
          <a:xfrm>
            <a:off x="0" y="2381250"/>
            <a:ext cx="16360775" cy="6884988"/>
          </a:xfrm>
        </p:spPr>
        <p:txBody>
          <a:bodyPr>
            <a:normAutofit/>
          </a:bodyPr>
          <a:lstStyle/>
          <a:p>
            <a:pPr algn="ctr">
              <a:buNone/>
            </a:pPr>
            <a:endParaRPr lang="en-GB" sz="3900" dirty="0"/>
          </a:p>
          <a:p>
            <a:pPr algn="ctr">
              <a:buNone/>
            </a:pPr>
            <a:endParaRPr lang="en-GB" sz="3900" dirty="0"/>
          </a:p>
          <a:p>
            <a:pPr algn="ctr">
              <a:buNone/>
            </a:pPr>
            <a:endParaRPr lang="en-GB" sz="3900" dirty="0"/>
          </a:p>
        </p:txBody>
      </p:sp>
      <p:pic>
        <p:nvPicPr>
          <p:cNvPr id="7" name="Picture 6" descr="Table 1.jpg"/>
          <p:cNvPicPr>
            <a:picLocks noChangeAspect="1"/>
          </p:cNvPicPr>
          <p:nvPr/>
        </p:nvPicPr>
        <p:blipFill>
          <a:blip r:embed="rId1" cstate="print"/>
          <a:stretch>
            <a:fillRect/>
          </a:stretch>
        </p:blipFill>
        <p:spPr>
          <a:xfrm>
            <a:off x="552941" y="2381250"/>
            <a:ext cx="17735059" cy="634565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Culture, and Systems</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t>Module Overview</a:t>
            </a:r>
            <a:endParaRPr lang="en-GB" dirty="0"/>
          </a:p>
        </p:txBody>
      </p:sp>
      <p:grpSp>
        <p:nvGrpSpPr>
          <p:cNvPr id="3" name="Group 2"/>
          <p:cNvGrpSpPr/>
          <p:nvPr/>
        </p:nvGrpSpPr>
        <p:grpSpPr>
          <a:xfrm>
            <a:off x="3804557" y="660971"/>
            <a:ext cx="13904357" cy="9304565"/>
            <a:chOff x="-153909" y="1324572"/>
            <a:chExt cx="8537418" cy="5024593"/>
          </a:xfrm>
        </p:grpSpPr>
        <p:graphicFrame>
          <p:nvGraphicFramePr>
            <p:cNvPr id="8" name="Diagram 7"/>
            <p:cNvGraphicFramePr/>
            <p:nvPr/>
          </p:nvGraphicFramePr>
          <p:xfrm>
            <a:off x="-153909" y="1324572"/>
            <a:ext cx="8537418" cy="435195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 name="Arrow: Right 1"/>
            <p:cNvSpPr/>
            <p:nvPr/>
          </p:nvSpPr>
          <p:spPr>
            <a:xfrm>
              <a:off x="217282" y="5355579"/>
              <a:ext cx="6917647" cy="993586"/>
            </a:xfrm>
            <a:prstGeom prst="rightArrow">
              <a:avLst/>
            </a:prstGeom>
            <a:solidFill>
              <a:schemeClr val="accent5">
                <a:lumMod val="25000"/>
                <a:lumOff val="75000"/>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81" tIns="68591" rIns="137181" bIns="68591" numCol="1" spcCol="0" rtlCol="0" fromWordArt="0" anchor="ctr" anchorCtr="0" forceAA="0" compatLnSpc="1">
              <a:noAutofit/>
            </a:bodyPr>
            <a:lstStyle/>
            <a:p>
              <a:pPr algn="ctr"/>
              <a:r>
                <a:rPr lang="en-GB" sz="3600" dirty="0">
                  <a:ln w="0"/>
                  <a:solidFill>
                    <a:schemeClr val="tx1"/>
                  </a:solidFill>
                  <a:effectLst>
                    <a:outerShdw blurRad="38100" dist="19050" dir="2700000" algn="tl" rotWithShape="0">
                      <a:schemeClr val="dk1">
                        <a:alpha val="40000"/>
                      </a:schemeClr>
                    </a:outerShdw>
                  </a:effectLst>
                </a:rPr>
                <a:t>Business Simulation – </a:t>
              </a:r>
              <a:r>
                <a:rPr lang="en-GB" sz="3600" dirty="0" err="1">
                  <a:ln w="0"/>
                  <a:solidFill>
                    <a:schemeClr val="tx1"/>
                  </a:solidFill>
                  <a:effectLst>
                    <a:outerShdw blurRad="38100" dist="19050" dir="2700000" algn="tl" rotWithShape="0">
                      <a:schemeClr val="dk1">
                        <a:alpha val="40000"/>
                      </a:schemeClr>
                    </a:outerShdw>
                  </a:effectLst>
                </a:rPr>
                <a:t>Cesim</a:t>
              </a:r>
              <a:r>
                <a:rPr lang="en-GB" sz="3600" dirty="0">
                  <a:ln w="0"/>
                  <a:solidFill>
                    <a:schemeClr val="tx1"/>
                  </a:solidFill>
                  <a:effectLst>
                    <a:outerShdw blurRad="38100" dist="19050" dir="2700000" algn="tl" rotWithShape="0">
                      <a:schemeClr val="dk1">
                        <a:alpha val="40000"/>
                      </a:schemeClr>
                    </a:outerShdw>
                  </a:effectLst>
                </a:rPr>
                <a:t> Global Challenge</a:t>
              </a:r>
              <a:endParaRPr lang="en-GB" sz="3600" dirty="0">
                <a:ln w="0"/>
                <a:solidFill>
                  <a:schemeClr val="tx1"/>
                </a:solidFill>
                <a:effectLst>
                  <a:outerShdw blurRad="38100" dist="19050" dir="2700000" algn="tl" rotWithShape="0">
                    <a:schemeClr val="dk1">
                      <a:alpha val="40000"/>
                    </a:schemeClr>
                  </a:outerShdw>
                </a:effectLs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Linking Individuals to the Business Model</a:t>
            </a:r>
            <a:endParaRPr lang="en-GB" dirty="0"/>
          </a:p>
        </p:txBody>
      </p:sp>
      <p:sp>
        <p:nvSpPr>
          <p:cNvPr id="3" name="Content Placeholder 2"/>
          <p:cNvSpPr>
            <a:spLocks noGrp="1"/>
          </p:cNvSpPr>
          <p:nvPr>
            <p:ph type="subTitle" idx="1"/>
          </p:nvPr>
        </p:nvSpPr>
        <p:spPr>
          <a:xfrm>
            <a:off x="1029600" y="2160000"/>
            <a:ext cx="8514450" cy="6513216"/>
          </a:xfrm>
        </p:spPr>
        <p:txBody>
          <a:bodyPr>
            <a:normAutofit/>
          </a:bodyPr>
          <a:lstStyle/>
          <a:p>
            <a:r>
              <a:rPr lang="en-US" sz="3200" b="1" dirty="0" err="1"/>
              <a:t>Organisational</a:t>
            </a:r>
            <a:r>
              <a:rPr lang="en-US" sz="3200" b="1" dirty="0"/>
              <a:t> Structure - </a:t>
            </a:r>
            <a:r>
              <a:rPr lang="en-US" sz="3200" dirty="0"/>
              <a:t>Refers to the clustering of tasks and people into smaller groups</a:t>
            </a:r>
            <a:endParaRPr lang="en-US" sz="3200" dirty="0"/>
          </a:p>
          <a:p>
            <a:endParaRPr lang="en-US" sz="3200" dirty="0"/>
          </a:p>
          <a:p>
            <a:r>
              <a:rPr lang="en-US" sz="3200" b="1" dirty="0" err="1"/>
              <a:t>Organisational</a:t>
            </a:r>
            <a:r>
              <a:rPr lang="en-US" sz="3200" b="1" dirty="0"/>
              <a:t> Processes - </a:t>
            </a:r>
            <a:r>
              <a:rPr lang="en-US" sz="3200" dirty="0"/>
              <a:t>Refers to the arrangements, procedures and routines used to control and coordinate the people and units within the </a:t>
            </a:r>
            <a:r>
              <a:rPr lang="en-US" sz="3200" dirty="0" err="1"/>
              <a:t>organisation</a:t>
            </a:r>
            <a:r>
              <a:rPr lang="en-US" sz="3200" dirty="0"/>
              <a:t>.</a:t>
            </a:r>
            <a:endParaRPr lang="en-US" sz="3200" dirty="0"/>
          </a:p>
          <a:p>
            <a:endParaRPr lang="en-US" sz="3200" dirty="0"/>
          </a:p>
          <a:p>
            <a:pPr>
              <a:buNone/>
            </a:pPr>
            <a:r>
              <a:rPr lang="en-US" sz="3200" b="1" dirty="0" err="1"/>
              <a:t>Organisational</a:t>
            </a:r>
            <a:r>
              <a:rPr lang="en-US" sz="3200" b="1" dirty="0"/>
              <a:t> Culture - </a:t>
            </a:r>
            <a:r>
              <a:rPr lang="en-US" sz="3200" dirty="0"/>
              <a:t>Refers to the worldview and behavioral patterns shared by the members of the same </a:t>
            </a:r>
            <a:r>
              <a:rPr lang="en-US" sz="3200" dirty="0" err="1"/>
              <a:t>organisation</a:t>
            </a:r>
            <a:r>
              <a:rPr lang="en-US" sz="3200" dirty="0"/>
              <a:t>.</a:t>
            </a:r>
            <a:endParaRPr lang="en-US" sz="3200" dirty="0"/>
          </a:p>
          <a:p>
            <a:pPr lvl="1">
              <a:buFont typeface="Arial" panose="020B0604020202020204" pitchFamily="34" charset="0"/>
              <a:buChar char="•"/>
            </a:pPr>
            <a:endParaRPr lang="en-US" sz="3200" dirty="0"/>
          </a:p>
        </p:txBody>
      </p:sp>
      <p:pic>
        <p:nvPicPr>
          <p:cNvPr id="6" name="Picture 5" descr="Figure 2.jpg"/>
          <p:cNvPicPr>
            <a:picLocks noChangeAspect="1"/>
          </p:cNvPicPr>
          <p:nvPr/>
        </p:nvPicPr>
        <p:blipFill rotWithShape="1">
          <a:blip r:embed="rId1" cstate="print"/>
          <a:srcRect l="22544" t="16921" r="21165" b="5022"/>
          <a:stretch>
            <a:fillRect/>
          </a:stretch>
        </p:blipFill>
        <p:spPr>
          <a:xfrm>
            <a:off x="9920945" y="2160000"/>
            <a:ext cx="7933956" cy="64651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McKinsey 7 S Framework</a:t>
            </a:r>
            <a:endParaRPr lang="en-GB" dirty="0"/>
          </a:p>
        </p:txBody>
      </p:sp>
      <p:sp>
        <p:nvSpPr>
          <p:cNvPr id="4" name="TextBox 3"/>
          <p:cNvSpPr txBox="1"/>
          <p:nvPr/>
        </p:nvSpPr>
        <p:spPr>
          <a:xfrm>
            <a:off x="6445769" y="9467801"/>
            <a:ext cx="11576246" cy="338554"/>
          </a:xfrm>
          <a:prstGeom prst="rect">
            <a:avLst/>
          </a:prstGeom>
          <a:noFill/>
        </p:spPr>
        <p:txBody>
          <a:bodyPr wrap="none" rtlCol="0">
            <a:spAutoFit/>
          </a:bodyPr>
          <a:lstStyle/>
          <a:p>
            <a:r>
              <a:rPr lang="en-GB" sz="1600" dirty="0"/>
              <a:t>https://www.mckinsey.com/business-functions/strategy-and-corporate-finance/our-insights/enduring-ideas-the-7-s-framework#</a:t>
            </a:r>
            <a:endParaRPr lang="en-GB" sz="1600" dirty="0"/>
          </a:p>
        </p:txBody>
      </p:sp>
      <p:grpSp>
        <p:nvGrpSpPr>
          <p:cNvPr id="6" name="Group 5"/>
          <p:cNvGrpSpPr/>
          <p:nvPr/>
        </p:nvGrpSpPr>
        <p:grpSpPr>
          <a:xfrm>
            <a:off x="2113613" y="1980553"/>
            <a:ext cx="13068269" cy="7103486"/>
            <a:chOff x="2654007" y="1980553"/>
            <a:chExt cx="12527875" cy="6713742"/>
          </a:xfrm>
        </p:grpSpPr>
        <p:pic>
          <p:nvPicPr>
            <p:cNvPr id="3" name="Picture 2"/>
            <p:cNvPicPr>
              <a:picLocks noChangeAspect="1"/>
            </p:cNvPicPr>
            <p:nvPr/>
          </p:nvPicPr>
          <p:blipFill>
            <a:blip r:embed="rId1"/>
            <a:stretch>
              <a:fillRect/>
            </a:stretch>
          </p:blipFill>
          <p:spPr>
            <a:xfrm>
              <a:off x="2654007" y="1980553"/>
              <a:ext cx="12527875" cy="6713742"/>
            </a:xfrm>
            <a:prstGeom prst="rect">
              <a:avLst/>
            </a:prstGeom>
          </p:spPr>
        </p:pic>
        <p:sp>
          <p:nvSpPr>
            <p:cNvPr id="5" name="Rectangle 4"/>
            <p:cNvSpPr/>
            <p:nvPr/>
          </p:nvSpPr>
          <p:spPr>
            <a:xfrm>
              <a:off x="2654007" y="8004747"/>
              <a:ext cx="4751882" cy="68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600" dirty="0"/>
              <a:t>Components of the Organisational System</a:t>
            </a:r>
            <a:endParaRPr lang="en-GB" sz="3600" dirty="0"/>
          </a:p>
        </p:txBody>
      </p:sp>
      <p:pic>
        <p:nvPicPr>
          <p:cNvPr id="8" name="Picture 7" descr="Figure 3.jpg"/>
          <p:cNvPicPr>
            <a:picLocks noChangeAspect="1"/>
          </p:cNvPicPr>
          <p:nvPr/>
        </p:nvPicPr>
        <p:blipFill rotWithShape="1">
          <a:blip r:embed="rId1" cstate="print"/>
          <a:srcRect l="9687" t="10182" r="3067" b="2947"/>
          <a:stretch>
            <a:fillRect/>
          </a:stretch>
        </p:blipFill>
        <p:spPr>
          <a:xfrm>
            <a:off x="3982730" y="2146002"/>
            <a:ext cx="9670593" cy="723177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Organisational Processes Depend on the Enabling Information Systems</a:t>
            </a:r>
            <a:endParaRPr lang="en-GB" dirty="0"/>
          </a:p>
        </p:txBody>
      </p:sp>
      <p:pic>
        <p:nvPicPr>
          <p:cNvPr id="2050" name="Picture 2" descr="Machine learning helps manage complex IT infrastructur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61364" y="1836447"/>
            <a:ext cx="9604621" cy="80428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971860" y="2600465"/>
            <a:ext cx="6254776" cy="6514858"/>
          </a:xfrm>
          <a:prstGeom prst="rect">
            <a:avLst/>
          </a:prstGeom>
          <a:solidFill>
            <a:schemeClr val="accent5">
              <a:lumMod val="10000"/>
              <a:lumOff val="9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GB" sz="3200" dirty="0">
              <a:solidFill>
                <a:schemeClr val="tx1"/>
              </a:solidFill>
              <a:latin typeface="Arial" panose="020B0604020202020204" pitchFamily="34" charset="0"/>
              <a:cs typeface="Arial" panose="020B0604020202020204" pitchFamily="34" charset="0"/>
            </a:endParaRPr>
          </a:p>
          <a:p>
            <a:r>
              <a:rPr lang="en-GB" sz="3200" dirty="0">
                <a:solidFill>
                  <a:schemeClr val="tx1"/>
                </a:solidFill>
                <a:latin typeface="Arial" panose="020B0604020202020204" pitchFamily="34" charset="0"/>
                <a:cs typeface="Arial" panose="020B0604020202020204" pitchFamily="34" charset="0"/>
              </a:rPr>
              <a:t>As organisations grow and acquire information systems in support of their processes they, to an extent, “hard-wire” their ways of working. Changing their information systems can be expensive and time consuming, particularly when change is radical.</a:t>
            </a:r>
            <a:endParaRPr lang="en-GB" sz="3200" dirty="0">
              <a:solidFill>
                <a:schemeClr val="tx1"/>
              </a:solidFill>
              <a:latin typeface="Arial" panose="020B0604020202020204" pitchFamily="34" charset="0"/>
              <a:cs typeface="Arial" panose="020B0604020202020204" pitchFamily="34" charset="0"/>
            </a:endParaRPr>
          </a:p>
          <a:p>
            <a:endParaRPr lang="en-GB" sz="3200" dirty="0">
              <a:solidFill>
                <a:schemeClr val="tx1"/>
              </a:solidFill>
              <a:latin typeface="Arial" panose="020B0604020202020204" pitchFamily="34" charset="0"/>
              <a:cs typeface="Arial" panose="020B0604020202020204" pitchFamily="34" charset="0"/>
            </a:endParaRPr>
          </a:p>
          <a:p>
            <a:r>
              <a:rPr lang="en-GB" sz="3200" dirty="0">
                <a:solidFill>
                  <a:schemeClr val="tx1"/>
                </a:solidFill>
                <a:latin typeface="Arial" panose="020B0604020202020204" pitchFamily="34" charset="0"/>
                <a:cs typeface="Arial" panose="020B0604020202020204" pitchFamily="34" charset="0"/>
              </a:rPr>
              <a:t>See </a:t>
            </a:r>
            <a:r>
              <a:rPr lang="en-GB" sz="3200" dirty="0" err="1">
                <a:solidFill>
                  <a:schemeClr val="tx1"/>
                </a:solidFill>
                <a:latin typeface="Arial" panose="020B0604020202020204" pitchFamily="34" charset="0"/>
                <a:cs typeface="Arial" panose="020B0604020202020204" pitchFamily="34" charset="0"/>
              </a:rPr>
              <a:t>Mckensey</a:t>
            </a:r>
            <a:r>
              <a:rPr lang="en-GB" sz="3200" dirty="0">
                <a:solidFill>
                  <a:schemeClr val="tx1"/>
                </a:solidFill>
                <a:latin typeface="Arial" panose="020B0604020202020204" pitchFamily="34" charset="0"/>
                <a:cs typeface="Arial" panose="020B0604020202020204" pitchFamily="34" charset="0"/>
              </a:rPr>
              <a:t> article on Digital Transformation.</a:t>
            </a:r>
            <a:endParaRPr lang="en-GB" sz="3200" dirty="0">
              <a:solidFill>
                <a:schemeClr val="tx1"/>
              </a:solidFill>
              <a:latin typeface="Arial" panose="020B0604020202020204" pitchFamily="34" charset="0"/>
              <a:cs typeface="Arial" panose="020B0604020202020204" pitchFamily="34" charset="0"/>
            </a:endParaRPr>
          </a:p>
          <a:p>
            <a:endParaRPr lang="en-GB" sz="32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6867" y="617476"/>
            <a:ext cx="5577263" cy="1701181"/>
          </a:xfrm>
        </p:spPr>
        <p:txBody>
          <a:bodyPr>
            <a:noAutofit/>
          </a:bodyPr>
          <a:lstStyle/>
          <a:p>
            <a:pPr marL="2540" indent="24130"/>
            <a:r>
              <a:rPr lang="en-GB" dirty="0"/>
              <a:t>Organisational</a:t>
            </a:r>
            <a:br>
              <a:rPr lang="en-GB" dirty="0"/>
            </a:br>
            <a:r>
              <a:rPr lang="en-GB" dirty="0"/>
              <a:t>Structuring </a:t>
            </a:r>
            <a:br>
              <a:rPr lang="en-GB" dirty="0"/>
            </a:br>
            <a:r>
              <a:rPr lang="en-GB" dirty="0"/>
              <a:t>Criteria</a:t>
            </a:r>
            <a:endParaRPr lang="en-GB" dirty="0"/>
          </a:p>
        </p:txBody>
      </p:sp>
      <p:sp>
        <p:nvSpPr>
          <p:cNvPr id="13" name="Content Placeholder 12"/>
          <p:cNvSpPr>
            <a:spLocks noGrp="1"/>
          </p:cNvSpPr>
          <p:nvPr>
            <p:ph type="subTitle" idx="1"/>
          </p:nvPr>
        </p:nvSpPr>
        <p:spPr/>
        <p:txBody>
          <a:bodyPr>
            <a:normAutofit/>
          </a:bodyPr>
          <a:lstStyle/>
          <a:p>
            <a:pPr marL="2540" indent="24130" algn="r"/>
            <a:endParaRPr lang="en-GB" sz="3600" dirty="0"/>
          </a:p>
          <a:p>
            <a:pPr marL="2540" indent="24130" algn="ctr"/>
            <a:endParaRPr lang="en-GB" sz="3600" dirty="0"/>
          </a:p>
        </p:txBody>
      </p:sp>
      <p:pic>
        <p:nvPicPr>
          <p:cNvPr id="7" name="Picture 6" descr="Figure 4.jpg"/>
          <p:cNvPicPr>
            <a:picLocks noChangeAspect="1"/>
          </p:cNvPicPr>
          <p:nvPr/>
        </p:nvPicPr>
        <p:blipFill rotWithShape="1">
          <a:blip r:embed="rId1" cstate="print"/>
          <a:srcRect l="7404" t="9046" r="1602" b="3531"/>
          <a:stretch>
            <a:fillRect/>
          </a:stretch>
        </p:blipFill>
        <p:spPr>
          <a:xfrm>
            <a:off x="5456879" y="149882"/>
            <a:ext cx="11573522" cy="998882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a:t>Paradox Of Control And Chaos</a:t>
            </a:r>
            <a:endParaRPr lang="en-GB" dirty="0"/>
          </a:p>
        </p:txBody>
      </p:sp>
      <p:sp>
        <p:nvSpPr>
          <p:cNvPr id="3" name="Content Placeholder 2"/>
          <p:cNvSpPr>
            <a:spLocks noGrp="1"/>
          </p:cNvSpPr>
          <p:nvPr>
            <p:ph type="subTitle" idx="1"/>
          </p:nvPr>
        </p:nvSpPr>
        <p:spPr/>
        <p:txBody>
          <a:bodyPr>
            <a:normAutofit/>
          </a:bodyPr>
          <a:lstStyle/>
          <a:p>
            <a:pPr marL="457200" indent="-457200">
              <a:buFont typeface="Arial" panose="020B0604020202020204" pitchFamily="34" charset="0"/>
              <a:buChar char="•"/>
            </a:pPr>
            <a:r>
              <a:rPr lang="en-GB" sz="3200" dirty="0"/>
              <a:t>Managers want to control the development of the organisation but understand that letting go of control is often beneficial</a:t>
            </a:r>
            <a:endParaRPr lang="en-GB" sz="3200" dirty="0"/>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Need for top-down </a:t>
            </a:r>
            <a:r>
              <a:rPr lang="en-GB" sz="3200" i="1" dirty="0"/>
              <a:t>imposition</a:t>
            </a:r>
            <a:r>
              <a:rPr lang="en-GB" sz="3200" dirty="0"/>
              <a:t> and bottom-up </a:t>
            </a:r>
            <a:r>
              <a:rPr lang="en-GB" sz="3200" i="1" dirty="0"/>
              <a:t>initiative</a:t>
            </a:r>
            <a:endParaRPr lang="en-GB" sz="3200" i="1" dirty="0"/>
          </a:p>
          <a:p>
            <a:pPr marL="457200" indent="-457200">
              <a:buFont typeface="Arial" panose="020B0604020202020204" pitchFamily="34" charset="0"/>
              <a:buChar char="•"/>
            </a:pPr>
            <a:endParaRPr lang="en-GB" sz="3200" i="1" dirty="0"/>
          </a:p>
          <a:p>
            <a:pPr marL="457200" indent="-457200">
              <a:buFont typeface="Arial" panose="020B0604020202020204" pitchFamily="34" charset="0"/>
              <a:buChar char="•"/>
            </a:pPr>
            <a:r>
              <a:rPr lang="en-GB" sz="3200" dirty="0"/>
              <a:t>Demand for top management control – top managers need to be able to direct  developments in the organisation and to have the power to make the necessary changes. They need </a:t>
            </a:r>
            <a:r>
              <a:rPr lang="en-GB" sz="3200" i="1" dirty="0"/>
              <a:t>strategic control.</a:t>
            </a:r>
            <a:endParaRPr lang="en-GB" sz="3200" i="1" dirty="0"/>
          </a:p>
          <a:p>
            <a:pPr marL="457200" indent="-457200">
              <a:buFont typeface="Arial" panose="020B0604020202020204" pitchFamily="34" charset="0"/>
              <a:buChar char="•"/>
            </a:pPr>
            <a:endParaRPr lang="en-GB" sz="3200" i="1" dirty="0"/>
          </a:p>
          <a:p>
            <a:pPr marL="457200" indent="-457200">
              <a:buFont typeface="Arial" panose="020B0604020202020204" pitchFamily="34" charset="0"/>
              <a:buChar char="•"/>
            </a:pPr>
            <a:r>
              <a:rPr lang="en-GB" sz="3200" i="1" dirty="0"/>
              <a:t>Demand for organisational chaos – </a:t>
            </a:r>
            <a:r>
              <a:rPr lang="en-GB" sz="3200" dirty="0"/>
              <a:t>a period of disorder is often a prerequisite for strategic renewal</a:t>
            </a:r>
            <a:r>
              <a:rPr lang="en-GB" sz="3200" i="1" dirty="0"/>
              <a:t>, </a:t>
            </a:r>
            <a:r>
              <a:rPr lang="en-GB" sz="3200" dirty="0"/>
              <a:t>allows experimentation, pilot projects, encourages self-organization and frees the way for bottom-up ventures</a:t>
            </a:r>
            <a:endParaRPr lang="en-GB" sz="3200" dirty="0"/>
          </a:p>
          <a:p>
            <a:pPr marL="457200" indent="-457200">
              <a:buFont typeface="Arial" panose="020B0604020202020204" pitchFamily="34" charset="0"/>
              <a:buChar char="•"/>
            </a:pPr>
            <a:endParaRPr lang="en-GB"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marL="1905" indent="15875"/>
            <a:r>
              <a:rPr lang="en-GB" sz="3200" dirty="0"/>
              <a:t>Organisational Leadership Versus Organisational Dynamics Perspective</a:t>
            </a:r>
            <a:endParaRPr lang="en-GB" dirty="0"/>
          </a:p>
        </p:txBody>
      </p:sp>
      <p:pic>
        <p:nvPicPr>
          <p:cNvPr id="5" name="Picture 4" descr="Table 1.jpg"/>
          <p:cNvPicPr>
            <a:picLocks noChangeAspect="1"/>
          </p:cNvPicPr>
          <p:nvPr/>
        </p:nvPicPr>
        <p:blipFill rotWithShape="1">
          <a:blip r:embed="rId1" cstate="print"/>
          <a:srcRect t="8905"/>
          <a:stretch>
            <a:fillRect/>
          </a:stretch>
        </p:blipFill>
        <p:spPr>
          <a:xfrm>
            <a:off x="1266030" y="1796142"/>
            <a:ext cx="16008179" cy="809897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600" dirty="0">
                <a:cs typeface="Arial" panose="020B0604020202020204" pitchFamily="34" charset="0"/>
              </a:rPr>
              <a:t>Different Leadership Styles Among European Executives</a:t>
            </a:r>
            <a:endParaRPr lang="en-GB" sz="3600" dirty="0"/>
          </a:p>
        </p:txBody>
      </p:sp>
      <p:sp>
        <p:nvSpPr>
          <p:cNvPr id="9" name="Content Placeholder 8"/>
          <p:cNvSpPr>
            <a:spLocks noGrp="1"/>
          </p:cNvSpPr>
          <p:nvPr>
            <p:ph type="subTitle" idx="1"/>
          </p:nvPr>
        </p:nvSpPr>
        <p:spPr>
          <a:xfrm>
            <a:off x="1029600" y="2160000"/>
            <a:ext cx="9573923" cy="6513216"/>
          </a:xfrm>
        </p:spPr>
        <p:txBody>
          <a:bodyPr>
            <a:normAutofit/>
          </a:bodyPr>
          <a:lstStyle/>
          <a:p>
            <a:pPr marL="995680"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Sweden and Finland consensus’ style (lower power distance, low masculinity)</a:t>
            </a:r>
            <a:endParaRPr lang="en-GB" sz="3200" dirty="0">
              <a:latin typeface="Arial" panose="020B0604020202020204" pitchFamily="34" charset="0"/>
              <a:cs typeface="Arial" panose="020B0604020202020204" pitchFamily="34" charset="0"/>
            </a:endParaRPr>
          </a:p>
          <a:p>
            <a:pPr marL="995680" indent="-457200">
              <a:buFont typeface="Arial" panose="020B0604020202020204" pitchFamily="34" charset="0"/>
              <a:buChar char="•"/>
            </a:pPr>
            <a:endParaRPr lang="en-GB" sz="3200" dirty="0">
              <a:latin typeface="Arial" panose="020B0604020202020204" pitchFamily="34" charset="0"/>
              <a:cs typeface="Arial" panose="020B0604020202020204" pitchFamily="34" charset="0"/>
            </a:endParaRPr>
          </a:p>
          <a:p>
            <a:pPr marL="995680"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Germany and Austria ‘working towards a common goal’ (specialists working together within a rule-bound structure)</a:t>
            </a:r>
            <a:endParaRPr lang="en-GB" sz="3200" dirty="0">
              <a:latin typeface="Arial" panose="020B0604020202020204" pitchFamily="34" charset="0"/>
              <a:cs typeface="Arial" panose="020B0604020202020204" pitchFamily="34" charset="0"/>
            </a:endParaRPr>
          </a:p>
          <a:p>
            <a:pPr marL="995680" indent="-457200">
              <a:buFont typeface="Arial" panose="020B0604020202020204" pitchFamily="34" charset="0"/>
              <a:buChar char="•"/>
            </a:pPr>
            <a:endParaRPr lang="en-GB" sz="3200" dirty="0">
              <a:latin typeface="Arial" panose="020B0604020202020204" pitchFamily="34" charset="0"/>
              <a:cs typeface="Arial" panose="020B0604020202020204" pitchFamily="34" charset="0"/>
            </a:endParaRPr>
          </a:p>
          <a:p>
            <a:pPr marL="995680"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France ‘managing from a distance’ (focus on planning, high power distance)</a:t>
            </a:r>
            <a:endParaRPr lang="en-GB" sz="3200" dirty="0">
              <a:latin typeface="Arial" panose="020B0604020202020204" pitchFamily="34" charset="0"/>
              <a:cs typeface="Arial" panose="020B0604020202020204" pitchFamily="34" charset="0"/>
            </a:endParaRPr>
          </a:p>
          <a:p>
            <a:pPr marL="995680" indent="-457200">
              <a:buFont typeface="Arial" panose="020B0604020202020204" pitchFamily="34" charset="0"/>
              <a:buChar char="•"/>
            </a:pPr>
            <a:endParaRPr lang="en-GB" sz="3200" dirty="0">
              <a:latin typeface="Arial" panose="020B0604020202020204" pitchFamily="34" charset="0"/>
              <a:cs typeface="Arial" panose="020B0604020202020204" pitchFamily="34" charset="0"/>
            </a:endParaRPr>
          </a:p>
          <a:p>
            <a:pPr marL="995680"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UK, Ireland and Spain ‘leading from the front’</a:t>
            </a:r>
            <a:endParaRPr lang="en-GB" sz="3200" dirty="0">
              <a:latin typeface="Arial" panose="020B0604020202020204" pitchFamily="34" charset="0"/>
              <a:cs typeface="Arial" panose="020B0604020202020204" pitchFamily="34" charset="0"/>
            </a:endParaRPr>
          </a:p>
          <a:p>
            <a:endParaRPr lang="en-GB" sz="3200" i="1" dirty="0">
              <a:solidFill>
                <a:schemeClr val="bg2">
                  <a:lumMod val="50000"/>
                </a:schemeClr>
              </a:solidFill>
              <a:cs typeface="Arial" panose="020B0604020202020204" pitchFamily="34" charset="0"/>
            </a:endParaRPr>
          </a:p>
        </p:txBody>
      </p:sp>
      <p:sp>
        <p:nvSpPr>
          <p:cNvPr id="3" name="TextBox 2"/>
          <p:cNvSpPr txBox="1"/>
          <p:nvPr/>
        </p:nvSpPr>
        <p:spPr>
          <a:xfrm>
            <a:off x="11829421" y="2160000"/>
            <a:ext cx="5767753" cy="5512728"/>
          </a:xfrm>
          <a:prstGeom prst="rect">
            <a:avLst/>
          </a:prstGeom>
          <a:solidFill>
            <a:schemeClr val="accent4">
              <a:lumMod val="20000"/>
              <a:lumOff val="80000"/>
            </a:schemeClr>
          </a:solidFill>
        </p:spPr>
        <p:txBody>
          <a:bodyPr wrap="square" rtlCol="0">
            <a:spAutoFit/>
          </a:bodyPr>
          <a:lstStyle/>
          <a:p>
            <a:r>
              <a:rPr lang="en-US" dirty="0">
                <a:latin typeface="Arial" panose="020B0604020202020204" pitchFamily="34" charset="0"/>
                <a:cs typeface="Arial" panose="020B0604020202020204" pitchFamily="34" charset="0"/>
              </a:rPr>
              <a:t>Where was the company founded and where is the main </a:t>
            </a:r>
            <a:r>
              <a:rPr lang="en-US" dirty="0" err="1">
                <a:latin typeface="Arial" panose="020B0604020202020204" pitchFamily="34" charset="0"/>
                <a:cs typeface="Arial" panose="020B0604020202020204" pitchFamily="34" charset="0"/>
              </a:rPr>
              <a:t>centre</a:t>
            </a:r>
            <a:r>
              <a:rPr lang="en-US" dirty="0">
                <a:latin typeface="Arial" panose="020B0604020202020204" pitchFamily="34" charset="0"/>
                <a:cs typeface="Arial" panose="020B0604020202020204" pitchFamily="34" charset="0"/>
              </a:rPr>
              <a:t> of power?</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Ikea </a:t>
            </a:r>
            <a:r>
              <a:rPr lang="en-US" dirty="0">
                <a:latin typeface="Arial" panose="020B0604020202020204" pitchFamily="34" charset="0"/>
                <a:cs typeface="Arial" panose="020B0604020202020204" pitchFamily="34" charset="0"/>
              </a:rPr>
              <a:t>– Sweden</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Standard Bank </a:t>
            </a:r>
            <a:r>
              <a:rPr lang="en-US" dirty="0">
                <a:latin typeface="Arial" panose="020B0604020202020204" pitchFamily="34" charset="0"/>
                <a:cs typeface="Arial" panose="020B0604020202020204" pitchFamily="34" charset="0"/>
              </a:rPr>
              <a:t>– South Africa</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Fujitsu</a:t>
            </a:r>
            <a:r>
              <a:rPr lang="en-US" dirty="0">
                <a:latin typeface="Arial" panose="020B0604020202020204" pitchFamily="34" charset="0"/>
                <a:cs typeface="Arial" panose="020B0604020202020204" pitchFamily="34" charset="0"/>
              </a:rPr>
              <a:t> – Japan</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Capgemini</a:t>
            </a:r>
            <a:r>
              <a:rPr lang="en-US" dirty="0">
                <a:latin typeface="Arial" panose="020B0604020202020204" pitchFamily="34" charset="0"/>
                <a:cs typeface="Arial" panose="020B0604020202020204" pitchFamily="34" charset="0"/>
              </a:rPr>
              <a:t> – France?</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4000" b="1" dirty="0"/>
              <a:t>Strategic Analysis of A Firm</a:t>
            </a:r>
            <a:endParaRPr lang="en-GB" sz="40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t>Component Models</a:t>
            </a:r>
            <a:endParaRPr lang="en-GB" dirty="0"/>
          </a:p>
        </p:txBody>
      </p:sp>
      <p:sp>
        <p:nvSpPr>
          <p:cNvPr id="3" name="Subtitle 2"/>
          <p:cNvSpPr>
            <a:spLocks noGrp="1"/>
          </p:cNvSpPr>
          <p:nvPr>
            <p:ph type="subTitle" idx="1"/>
          </p:nvPr>
        </p:nvSpPr>
        <p:spPr>
          <a:xfrm>
            <a:off x="652420" y="2159999"/>
            <a:ext cx="7191246" cy="7223843"/>
          </a:xfrm>
        </p:spPr>
        <p:txBody>
          <a:bodyPr>
            <a:normAutofit/>
          </a:bodyPr>
          <a:lstStyle/>
          <a:p>
            <a:pPr marL="457200" indent="-457200">
              <a:buFont typeface="Arial" panose="020B0604020202020204" pitchFamily="34" charset="0"/>
              <a:buChar char="•"/>
              <a:defRPr/>
            </a:pPr>
            <a:r>
              <a:rPr lang="en-GB" sz="3200" dirty="0">
                <a:latin typeface="Arial" panose="020B0604020202020204" pitchFamily="34" charset="0"/>
                <a:cs typeface="Arial" panose="020B0604020202020204" pitchFamily="34" charset="0"/>
              </a:rPr>
              <a:t>One approach to diagnosis is to </a:t>
            </a:r>
            <a:r>
              <a:rPr lang="en-GB" sz="3200" u="sng" dirty="0">
                <a:latin typeface="Arial" panose="020B0604020202020204" pitchFamily="34" charset="0"/>
                <a:cs typeface="Arial" panose="020B0604020202020204" pitchFamily="34" charset="0"/>
              </a:rPr>
              <a:t>start by using component models </a:t>
            </a:r>
            <a:r>
              <a:rPr lang="en-GB" sz="3200" dirty="0">
                <a:latin typeface="Arial" panose="020B0604020202020204" pitchFamily="34" charset="0"/>
                <a:cs typeface="Arial" panose="020B0604020202020204" pitchFamily="34" charset="0"/>
              </a:rPr>
              <a:t>to examine how the many different aspects of an organisation are working.</a:t>
            </a:r>
            <a:endParaRPr lang="en-GB"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endParaRPr lang="en-GB"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GB" sz="3200" dirty="0">
                <a:latin typeface="Arial" panose="020B0604020202020204" pitchFamily="34" charset="0"/>
                <a:cs typeface="Arial" panose="020B0604020202020204" pitchFamily="34" charset="0"/>
              </a:rPr>
              <a:t>...  and to combine these assessments to build a ‘big picture’ of how the organisation is functioning as a whole. </a:t>
            </a:r>
            <a:endParaRPr lang="en-GB"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endParaRPr lang="en-GB"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GB" sz="3200" dirty="0">
                <a:latin typeface="Arial" panose="020B0604020202020204" pitchFamily="34" charset="0"/>
                <a:cs typeface="Arial" panose="020B0604020202020204" pitchFamily="34" charset="0"/>
              </a:rPr>
              <a:t>Difficult to do from outside the organisation.</a:t>
            </a:r>
            <a:endParaRPr lang="en-GB"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3200" dirty="0"/>
          </a:p>
        </p:txBody>
      </p:sp>
      <p:sp>
        <p:nvSpPr>
          <p:cNvPr id="21" name="Slide Number Placeholder 20"/>
          <p:cNvSpPr>
            <a:spLocks noGrp="1"/>
          </p:cNvSpPr>
          <p:nvPr>
            <p:ph type="sldNum" sz="quarter" idx="4294967295"/>
          </p:nvPr>
        </p:nvSpPr>
        <p:spPr>
          <a:xfrm>
            <a:off x="15200313" y="9536113"/>
            <a:ext cx="3087687" cy="547687"/>
          </a:xfrm>
          <a:prstGeom prst="rect">
            <a:avLst/>
          </a:prstGeo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1114425" indent="-428625" eaLnBrk="0" hangingPunct="0">
              <a:defRPr>
                <a:solidFill>
                  <a:schemeClr val="tx1"/>
                </a:solidFill>
                <a:latin typeface="Arial" panose="020B0604020202020204" pitchFamily="34" charset="0"/>
                <a:cs typeface="Arial" panose="020B0604020202020204" pitchFamily="34" charset="0"/>
              </a:defRPr>
            </a:lvl2pPr>
            <a:lvl3pPr marL="1714500" indent="-342900" eaLnBrk="0" hangingPunct="0">
              <a:defRPr>
                <a:solidFill>
                  <a:schemeClr val="tx1"/>
                </a:solidFill>
                <a:latin typeface="Arial" panose="020B0604020202020204" pitchFamily="34" charset="0"/>
                <a:cs typeface="Arial" panose="020B0604020202020204" pitchFamily="34" charset="0"/>
              </a:defRPr>
            </a:lvl3pPr>
            <a:lvl4pPr marL="2400935" indent="-342900" eaLnBrk="0" hangingPunct="0">
              <a:defRPr>
                <a:solidFill>
                  <a:schemeClr val="tx1"/>
                </a:solidFill>
                <a:latin typeface="Arial" panose="020B0604020202020204" pitchFamily="34" charset="0"/>
                <a:cs typeface="Arial" panose="020B0604020202020204" pitchFamily="34" charset="0"/>
              </a:defRPr>
            </a:lvl4pPr>
            <a:lvl5pPr marL="3086735" indent="-342900" eaLnBrk="0" hangingPunct="0">
              <a:defRPr>
                <a:solidFill>
                  <a:schemeClr val="tx1"/>
                </a:solidFill>
                <a:latin typeface="Arial" panose="020B0604020202020204" pitchFamily="34" charset="0"/>
                <a:cs typeface="Arial" panose="020B0604020202020204" pitchFamily="34" charset="0"/>
              </a:defRPr>
            </a:lvl5pPr>
            <a:lvl6pPr marL="3772535"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4458335"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5144135"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829935"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B617669-BC00-47FE-A1A1-98E1EF837966}" type="slidenum">
              <a:rPr lang="en-GB">
                <a:solidFill>
                  <a:srgbClr val="898989"/>
                </a:solidFill>
                <a:latin typeface="Calibri" panose="020F0502020204030204" charset="0"/>
              </a:rPr>
            </a:fld>
            <a:endParaRPr lang="en-GB">
              <a:solidFill>
                <a:srgbClr val="898989"/>
              </a:solidFill>
              <a:latin typeface="Calibri" panose="020F0502020204030204" charset="0"/>
            </a:endParaRPr>
          </a:p>
        </p:txBody>
      </p:sp>
      <p:grpSp>
        <p:nvGrpSpPr>
          <p:cNvPr id="9221" name="Group 64"/>
          <p:cNvGrpSpPr/>
          <p:nvPr/>
        </p:nvGrpSpPr>
        <p:grpSpPr bwMode="auto">
          <a:xfrm>
            <a:off x="8153254" y="1313195"/>
            <a:ext cx="9186596" cy="8070648"/>
            <a:chOff x="4500562" y="2000240"/>
            <a:chExt cx="4308930" cy="3873357"/>
          </a:xfrm>
          <a:solidFill>
            <a:schemeClr val="accent6">
              <a:lumMod val="60000"/>
              <a:lumOff val="40000"/>
            </a:schemeClr>
          </a:solidFill>
        </p:grpSpPr>
        <p:sp>
          <p:nvSpPr>
            <p:cNvPr id="34" name="Isosceles Triangle 33"/>
            <p:cNvSpPr/>
            <p:nvPr/>
          </p:nvSpPr>
          <p:spPr>
            <a:xfrm>
              <a:off x="5786573" y="2786024"/>
              <a:ext cx="1786126" cy="2071611"/>
            </a:xfrm>
            <a:prstGeom prst="triangle">
              <a:avLst/>
            </a:prstGeom>
            <a:solidFill>
              <a:schemeClr val="accent4">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200"/>
            </a:p>
          </p:txBody>
        </p:sp>
        <p:sp>
          <p:nvSpPr>
            <p:cNvPr id="9224" name="Text Box 7"/>
            <p:cNvSpPr txBox="1">
              <a:spLocks noChangeArrowheads="1"/>
            </p:cNvSpPr>
            <p:nvPr/>
          </p:nvSpPr>
          <p:spPr bwMode="auto">
            <a:xfrm>
              <a:off x="4714876" y="2857495"/>
              <a:ext cx="990983" cy="412697"/>
            </a:xfrm>
            <a:prstGeom prst="rect">
              <a:avLst/>
            </a:prstGeom>
            <a:grpFill/>
            <a:ln w="3175">
              <a:solidFill>
                <a:schemeClr val="accent6">
                  <a:lumMod val="60000"/>
                  <a:lumOff val="40000"/>
                </a:schemeClr>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2400" dirty="0">
                  <a:latin typeface="Arial" panose="020B0604020202020204" pitchFamily="34" charset="0"/>
                </a:rPr>
                <a:t>Management </a:t>
              </a:r>
              <a:endParaRPr lang="en-US" altLang="en-US" sz="2400" dirty="0">
                <a:latin typeface="Arial" panose="020B0604020202020204" pitchFamily="34" charset="0"/>
              </a:endParaRPr>
            </a:p>
            <a:p>
              <a:pPr algn="ctr">
                <a:spcBef>
                  <a:spcPct val="0"/>
                </a:spcBef>
                <a:buFontTx/>
                <a:buNone/>
              </a:pPr>
              <a:r>
                <a:rPr lang="en-US" altLang="en-US" sz="2400" dirty="0">
                  <a:latin typeface="Arial" panose="020B0604020202020204" pitchFamily="34" charset="0"/>
                </a:rPr>
                <a:t>practices</a:t>
              </a:r>
              <a:endParaRPr lang="en-US" altLang="en-US" sz="2400" dirty="0">
                <a:latin typeface="Arial" panose="020B0604020202020204" pitchFamily="34" charset="0"/>
              </a:endParaRPr>
            </a:p>
          </p:txBody>
        </p:sp>
        <p:sp>
          <p:nvSpPr>
            <p:cNvPr id="9225" name="Text Box 8"/>
            <p:cNvSpPr txBox="1">
              <a:spLocks noChangeArrowheads="1"/>
            </p:cNvSpPr>
            <p:nvPr/>
          </p:nvSpPr>
          <p:spPr bwMode="auto">
            <a:xfrm>
              <a:off x="7572396" y="4071942"/>
              <a:ext cx="872065" cy="470012"/>
            </a:xfrm>
            <a:prstGeom prst="rect">
              <a:avLst/>
            </a:prstGeom>
            <a:grpFill/>
            <a:ln w="3175">
              <a:solidFill>
                <a:schemeClr val="accent6">
                  <a:lumMod val="60000"/>
                  <a:lumOff val="40000"/>
                </a:schemeClr>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2400">
                  <a:latin typeface="Arial" panose="020B0604020202020204" pitchFamily="34" charset="0"/>
                </a:rPr>
                <a:t>Work unit</a:t>
              </a:r>
              <a:endParaRPr lang="en-US" altLang="en-US" sz="2400">
                <a:latin typeface="Arial" panose="020B0604020202020204" pitchFamily="34" charset="0"/>
              </a:endParaRPr>
            </a:p>
            <a:p>
              <a:pPr algn="ctr">
                <a:spcBef>
                  <a:spcPct val="0"/>
                </a:spcBef>
                <a:buFontTx/>
                <a:buNone/>
              </a:pPr>
              <a:r>
                <a:rPr lang="en-US" altLang="en-US" sz="2400">
                  <a:latin typeface="Arial" panose="020B0604020202020204" pitchFamily="34" charset="0"/>
                </a:rPr>
                <a:t>climate</a:t>
              </a:r>
              <a:endParaRPr lang="en-US" altLang="en-US" sz="2400">
                <a:latin typeface="Arial" panose="020B0604020202020204" pitchFamily="34" charset="0"/>
              </a:endParaRPr>
            </a:p>
          </p:txBody>
        </p:sp>
        <p:sp>
          <p:nvSpPr>
            <p:cNvPr id="9226" name="Text Box 9"/>
            <p:cNvSpPr txBox="1">
              <a:spLocks noChangeArrowheads="1"/>
            </p:cNvSpPr>
            <p:nvPr/>
          </p:nvSpPr>
          <p:spPr bwMode="auto">
            <a:xfrm>
              <a:off x="6215074" y="5500702"/>
              <a:ext cx="872065" cy="372895"/>
            </a:xfrm>
            <a:prstGeom prst="rect">
              <a:avLst/>
            </a:prstGeom>
            <a:grpFill/>
            <a:ln w="3175">
              <a:solidFill>
                <a:schemeClr val="accent6">
                  <a:lumMod val="60000"/>
                  <a:lumOff val="40000"/>
                </a:schemeClr>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2400" dirty="0">
                  <a:latin typeface="Arial" panose="020B0604020202020204" pitchFamily="34" charset="0"/>
                </a:rPr>
                <a:t>Motivation</a:t>
              </a:r>
              <a:endParaRPr lang="en-US" altLang="en-US" sz="2400" dirty="0">
                <a:latin typeface="Arial" panose="020B0604020202020204" pitchFamily="34" charset="0"/>
              </a:endParaRPr>
            </a:p>
          </p:txBody>
        </p:sp>
        <p:sp>
          <p:nvSpPr>
            <p:cNvPr id="9227" name="Text Box 11"/>
            <p:cNvSpPr txBox="1">
              <a:spLocks noChangeArrowheads="1"/>
            </p:cNvSpPr>
            <p:nvPr/>
          </p:nvSpPr>
          <p:spPr bwMode="auto">
            <a:xfrm>
              <a:off x="4500562" y="3643314"/>
              <a:ext cx="951344" cy="785818"/>
            </a:xfrm>
            <a:prstGeom prst="rect">
              <a:avLst/>
            </a:prstGeom>
            <a:grpFill/>
            <a:ln w="38100">
              <a:solidFill>
                <a:schemeClr val="accent6">
                  <a:lumMod val="60000"/>
                  <a:lumOff val="40000"/>
                </a:schemeClr>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endParaRPr lang="en-US" altLang="en-US" sz="2400" dirty="0">
                <a:latin typeface="Arial" panose="020B0604020202020204" pitchFamily="34" charset="0"/>
              </a:endParaRPr>
            </a:p>
            <a:p>
              <a:pPr algn="ctr">
                <a:spcBef>
                  <a:spcPct val="0"/>
                </a:spcBef>
                <a:buFontTx/>
                <a:buNone/>
              </a:pPr>
              <a:endParaRPr lang="en-US" altLang="en-US" sz="2400" dirty="0">
                <a:latin typeface="Arial" panose="020B0604020202020204" pitchFamily="34" charset="0"/>
              </a:endParaRPr>
            </a:p>
            <a:p>
              <a:pPr algn="ctr">
                <a:spcBef>
                  <a:spcPct val="0"/>
                </a:spcBef>
                <a:buFontTx/>
                <a:buNone/>
              </a:pPr>
              <a:r>
                <a:rPr lang="en-US" altLang="en-US" sz="2400" dirty="0">
                  <a:latin typeface="Arial" panose="020B0604020202020204" pitchFamily="34" charset="0"/>
                </a:rPr>
                <a:t>Structure</a:t>
              </a:r>
              <a:endParaRPr lang="en-US" altLang="en-US" sz="2400" dirty="0">
                <a:latin typeface="Arial" panose="020B0604020202020204" pitchFamily="34" charset="0"/>
              </a:endParaRPr>
            </a:p>
          </p:txBody>
        </p:sp>
        <p:sp>
          <p:nvSpPr>
            <p:cNvPr id="9228" name="Text Box 12"/>
            <p:cNvSpPr txBox="1">
              <a:spLocks noChangeArrowheads="1"/>
            </p:cNvSpPr>
            <p:nvPr/>
          </p:nvSpPr>
          <p:spPr bwMode="auto">
            <a:xfrm>
              <a:off x="7858148" y="3000372"/>
              <a:ext cx="951344" cy="540697"/>
            </a:xfrm>
            <a:prstGeom prst="rect">
              <a:avLst/>
            </a:prstGeom>
            <a:grpFill/>
            <a:ln w="3175">
              <a:solidFill>
                <a:schemeClr val="accent6">
                  <a:lumMod val="60000"/>
                  <a:lumOff val="40000"/>
                </a:schemeClr>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2400">
                  <a:latin typeface="Arial" panose="020B0604020202020204" pitchFamily="34" charset="0"/>
                </a:rPr>
                <a:t>Systems</a:t>
              </a:r>
              <a:endParaRPr lang="en-US" altLang="en-US" sz="2400">
                <a:latin typeface="Arial" panose="020B0604020202020204" pitchFamily="34" charset="0"/>
              </a:endParaRPr>
            </a:p>
            <a:p>
              <a:pPr algn="ctr">
                <a:spcBef>
                  <a:spcPct val="0"/>
                </a:spcBef>
                <a:buFontTx/>
                <a:buNone/>
              </a:pPr>
              <a:r>
                <a:rPr lang="en-US" altLang="en-US" sz="2400">
                  <a:latin typeface="Arial" panose="020B0604020202020204" pitchFamily="34" charset="0"/>
                </a:rPr>
                <a:t>(policies and procedures)</a:t>
              </a:r>
              <a:endParaRPr lang="en-US" altLang="en-US" sz="2400">
                <a:latin typeface="Arial" panose="020B0604020202020204" pitchFamily="34" charset="0"/>
              </a:endParaRPr>
            </a:p>
          </p:txBody>
        </p:sp>
        <p:sp>
          <p:nvSpPr>
            <p:cNvPr id="24" name="Text Box 13"/>
            <p:cNvSpPr txBox="1">
              <a:spLocks noChangeArrowheads="1"/>
            </p:cNvSpPr>
            <p:nvPr/>
          </p:nvSpPr>
          <p:spPr bwMode="auto">
            <a:xfrm>
              <a:off x="4721977" y="4769081"/>
              <a:ext cx="951013" cy="596878"/>
            </a:xfrm>
            <a:prstGeom prst="rect">
              <a:avLst/>
            </a:prstGeom>
            <a:grpFill/>
            <a:ln w="3175">
              <a:solidFill>
                <a:schemeClr val="accent6">
                  <a:lumMod val="60000"/>
                  <a:lumOff val="40000"/>
                </a:schemeClr>
              </a:solidFill>
              <a:miter lim="800000"/>
            </a:ln>
          </p:spPr>
          <p:txBody>
            <a:bodyPr/>
            <a:lstStyle/>
            <a:p>
              <a:pPr algn="ctr" eaLnBrk="0" hangingPunct="0">
                <a:defRPr/>
              </a:pPr>
              <a:r>
                <a:rPr lang="en-US" sz="2400" dirty="0">
                  <a:latin typeface="Arial" panose="020B0604020202020204" pitchFamily="34" charset="0"/>
                  <a:cs typeface="Arial" panose="020B0604020202020204" pitchFamily="34" charset="0"/>
                </a:rPr>
                <a:t>Tasks and individual roles</a:t>
              </a:r>
              <a:endParaRPr lang="en-US" sz="2400" dirty="0">
                <a:latin typeface="Arial" panose="020B0604020202020204" pitchFamily="34" charset="0"/>
                <a:cs typeface="Arial" panose="020B0604020202020204" pitchFamily="34" charset="0"/>
              </a:endParaRPr>
            </a:p>
          </p:txBody>
        </p:sp>
        <p:sp>
          <p:nvSpPr>
            <p:cNvPr id="9230" name="Text Box 14"/>
            <p:cNvSpPr txBox="1">
              <a:spLocks noChangeArrowheads="1"/>
            </p:cNvSpPr>
            <p:nvPr/>
          </p:nvSpPr>
          <p:spPr bwMode="auto">
            <a:xfrm>
              <a:off x="7572396" y="4997295"/>
              <a:ext cx="951344" cy="630248"/>
            </a:xfrm>
            <a:prstGeom prst="rect">
              <a:avLst/>
            </a:prstGeom>
            <a:grpFill/>
            <a:ln w="3175">
              <a:solidFill>
                <a:schemeClr val="accent6">
                  <a:lumMod val="60000"/>
                  <a:lumOff val="40000"/>
                </a:schemeClr>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2400">
                  <a:latin typeface="Arial" panose="020B0604020202020204" pitchFamily="34" charset="0"/>
                </a:rPr>
                <a:t>Individual needs and values</a:t>
              </a:r>
              <a:endParaRPr lang="en-US" altLang="en-US" sz="2400">
                <a:latin typeface="Arial" panose="020B0604020202020204" pitchFamily="34" charset="0"/>
              </a:endParaRPr>
            </a:p>
          </p:txBody>
        </p:sp>
        <p:sp>
          <p:nvSpPr>
            <p:cNvPr id="9231" name="Text Box 16"/>
            <p:cNvSpPr txBox="1">
              <a:spLocks noChangeArrowheads="1"/>
            </p:cNvSpPr>
            <p:nvPr/>
          </p:nvSpPr>
          <p:spPr bwMode="auto">
            <a:xfrm>
              <a:off x="6072198" y="2000240"/>
              <a:ext cx="872065" cy="372894"/>
            </a:xfrm>
            <a:prstGeom prst="rect">
              <a:avLst/>
            </a:prstGeom>
            <a:grpFill/>
            <a:ln w="3175">
              <a:solidFill>
                <a:schemeClr val="accent6">
                  <a:lumMod val="60000"/>
                  <a:lumOff val="40000"/>
                </a:schemeClr>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2400">
                  <a:latin typeface="Arial" panose="020B0604020202020204" pitchFamily="34" charset="0"/>
                </a:rPr>
                <a:t>Leadership</a:t>
              </a:r>
              <a:endParaRPr lang="en-US" altLang="en-US" sz="2400">
                <a:latin typeface="Arial" panose="020B0604020202020204" pitchFamily="34" charset="0"/>
              </a:endParaRPr>
            </a:p>
          </p:txBody>
        </p:sp>
        <p:sp>
          <p:nvSpPr>
            <p:cNvPr id="9232" name="Text Box 17"/>
            <p:cNvSpPr txBox="1">
              <a:spLocks noChangeArrowheads="1"/>
            </p:cNvSpPr>
            <p:nvPr/>
          </p:nvSpPr>
          <p:spPr bwMode="auto">
            <a:xfrm>
              <a:off x="4643438" y="2071678"/>
              <a:ext cx="951344" cy="690464"/>
            </a:xfrm>
            <a:prstGeom prst="rect">
              <a:avLst/>
            </a:prstGeom>
            <a:grpFill/>
            <a:ln w="3175">
              <a:solidFill>
                <a:schemeClr val="accent6">
                  <a:lumMod val="60000"/>
                  <a:lumOff val="40000"/>
                </a:schemeClr>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2400" dirty="0">
                  <a:latin typeface="Arial" panose="020B0604020202020204" pitchFamily="34" charset="0"/>
                </a:rPr>
                <a:t>Mission </a:t>
              </a:r>
              <a:endParaRPr lang="en-US" altLang="en-US" sz="2400" dirty="0">
                <a:latin typeface="Arial" panose="020B0604020202020204" pitchFamily="34" charset="0"/>
              </a:endParaRPr>
            </a:p>
            <a:p>
              <a:pPr algn="ctr">
                <a:spcBef>
                  <a:spcPct val="0"/>
                </a:spcBef>
                <a:buFontTx/>
                <a:buNone/>
              </a:pPr>
              <a:r>
                <a:rPr lang="en-US" altLang="en-US" sz="2400" dirty="0">
                  <a:latin typeface="Arial" panose="020B0604020202020204" pitchFamily="34" charset="0"/>
                </a:rPr>
                <a:t>and</a:t>
              </a:r>
              <a:endParaRPr lang="en-US" altLang="en-US" sz="2400" dirty="0">
                <a:latin typeface="Arial" panose="020B0604020202020204" pitchFamily="34" charset="0"/>
              </a:endParaRPr>
            </a:p>
            <a:p>
              <a:pPr algn="ctr">
                <a:spcBef>
                  <a:spcPct val="0"/>
                </a:spcBef>
                <a:buFontTx/>
                <a:buNone/>
              </a:pPr>
              <a:r>
                <a:rPr lang="en-US" altLang="en-US" sz="2400" dirty="0">
                  <a:latin typeface="Arial" panose="020B0604020202020204" pitchFamily="34" charset="0"/>
                </a:rPr>
                <a:t>strategy</a:t>
              </a:r>
              <a:endParaRPr lang="en-US" altLang="en-US" sz="2400" dirty="0">
                <a:latin typeface="Arial" panose="020B0604020202020204" pitchFamily="34" charset="0"/>
              </a:endParaRPr>
            </a:p>
          </p:txBody>
        </p:sp>
        <p:sp>
          <p:nvSpPr>
            <p:cNvPr id="9233" name="Text Box 18"/>
            <p:cNvSpPr txBox="1">
              <a:spLocks noChangeArrowheads="1"/>
            </p:cNvSpPr>
            <p:nvPr/>
          </p:nvSpPr>
          <p:spPr bwMode="auto">
            <a:xfrm>
              <a:off x="7643834" y="2000240"/>
              <a:ext cx="1127454" cy="514970"/>
            </a:xfrm>
            <a:prstGeom prst="rect">
              <a:avLst/>
            </a:prstGeom>
            <a:grpFill/>
            <a:ln w="38100">
              <a:solidFill>
                <a:schemeClr val="accent6">
                  <a:lumMod val="60000"/>
                  <a:lumOff val="40000"/>
                </a:schemeClr>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2400" dirty="0" err="1">
                  <a:latin typeface="Arial" panose="020B0604020202020204" pitchFamily="34" charset="0"/>
                </a:rPr>
                <a:t>Organisation</a:t>
              </a:r>
              <a:endParaRPr lang="en-US" altLang="en-US" sz="2400" dirty="0">
                <a:latin typeface="Arial" panose="020B0604020202020204" pitchFamily="34" charset="0"/>
              </a:endParaRPr>
            </a:p>
            <a:p>
              <a:pPr algn="ctr">
                <a:spcBef>
                  <a:spcPct val="0"/>
                </a:spcBef>
                <a:buFontTx/>
                <a:buNone/>
              </a:pPr>
              <a:r>
                <a:rPr lang="en-US" altLang="en-US" sz="2400" dirty="0">
                  <a:latin typeface="Arial" panose="020B0604020202020204" pitchFamily="34" charset="0"/>
                </a:rPr>
                <a:t>culture</a:t>
              </a:r>
              <a:endParaRPr lang="en-US" altLang="en-US" sz="2400" dirty="0">
                <a:latin typeface="Arial" panose="020B0604020202020204" pitchFamily="34" charset="0"/>
              </a:endParaRPr>
            </a:p>
          </p:txBody>
        </p:sp>
        <p:cxnSp>
          <p:nvCxnSpPr>
            <p:cNvPr id="39" name="Straight Arrow Connector 38"/>
            <p:cNvCxnSpPr/>
            <p:nvPr/>
          </p:nvCxnSpPr>
          <p:spPr>
            <a:xfrm rot="16200000" flipH="1">
              <a:off x="5536592" y="2393060"/>
              <a:ext cx="1071522" cy="1000231"/>
            </a:xfrm>
            <a:prstGeom prst="straightConnector1">
              <a:avLst/>
            </a:prstGeom>
            <a:grpFill/>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643683" y="3143198"/>
              <a:ext cx="857341" cy="714349"/>
            </a:xfrm>
            <a:prstGeom prst="straightConnector1">
              <a:avLst/>
            </a:prstGeom>
            <a:grpFill/>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6200000" flipH="1">
              <a:off x="6143859" y="2643134"/>
              <a:ext cx="857218" cy="285780"/>
            </a:xfrm>
            <a:prstGeom prst="straightConnector1">
              <a:avLst/>
            </a:prstGeom>
            <a:grpFill/>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6822603" y="2535930"/>
              <a:ext cx="1071522" cy="1000231"/>
            </a:xfrm>
            <a:prstGeom prst="straightConnector1">
              <a:avLst/>
            </a:prstGeom>
            <a:grpFill/>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9228" idx="1"/>
            </p:cNvCxnSpPr>
            <p:nvPr/>
          </p:nvCxnSpPr>
          <p:spPr>
            <a:xfrm rot="10800000" flipV="1">
              <a:off x="6929694" y="3270193"/>
              <a:ext cx="928785" cy="658789"/>
            </a:xfrm>
            <a:prstGeom prst="straightConnector1">
              <a:avLst/>
            </a:prstGeom>
            <a:grpFill/>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4" idx="3"/>
            </p:cNvCxnSpPr>
            <p:nvPr/>
          </p:nvCxnSpPr>
          <p:spPr>
            <a:xfrm flipV="1">
              <a:off x="5672991" y="4411907"/>
              <a:ext cx="692223" cy="655613"/>
            </a:xfrm>
            <a:prstGeom prst="straightConnector1">
              <a:avLst/>
            </a:prstGeom>
            <a:grpFill/>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429347" y="4071852"/>
              <a:ext cx="928786" cy="71434"/>
            </a:xfrm>
            <a:prstGeom prst="straightConnector1">
              <a:avLst/>
            </a:prstGeom>
            <a:grpFill/>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9225" idx="1"/>
            </p:cNvCxnSpPr>
            <p:nvPr/>
          </p:nvCxnSpPr>
          <p:spPr>
            <a:xfrm flipH="1" flipV="1">
              <a:off x="6929694" y="4286156"/>
              <a:ext cx="642702" cy="20792"/>
            </a:xfrm>
            <a:prstGeom prst="straightConnector1">
              <a:avLst/>
            </a:prstGeom>
            <a:grpFill/>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9230" idx="1"/>
            </p:cNvCxnSpPr>
            <p:nvPr/>
          </p:nvCxnSpPr>
          <p:spPr>
            <a:xfrm flipH="1" flipV="1">
              <a:off x="6786803" y="4429027"/>
              <a:ext cx="785593" cy="883392"/>
            </a:xfrm>
            <a:prstGeom prst="straightConnector1">
              <a:avLst/>
            </a:prstGeom>
            <a:grpFill/>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9226" idx="0"/>
            </p:cNvCxnSpPr>
            <p:nvPr/>
          </p:nvCxnSpPr>
          <p:spPr>
            <a:xfrm rot="16200000" flipV="1">
              <a:off x="6183556" y="5032252"/>
              <a:ext cx="928654" cy="7938"/>
            </a:xfrm>
            <a:prstGeom prst="straightConnector1">
              <a:avLst/>
            </a:prstGeom>
            <a:grpFill/>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Strategic Diagnosis</a:t>
            </a:r>
            <a:endParaRPr lang="en-GB" dirty="0"/>
          </a:p>
        </p:txBody>
      </p:sp>
      <p:graphicFrame>
        <p:nvGraphicFramePr>
          <p:cNvPr id="4" name="Diagram 3"/>
          <p:cNvGraphicFramePr/>
          <p:nvPr/>
        </p:nvGraphicFramePr>
        <p:xfrm>
          <a:off x="556118" y="1687377"/>
          <a:ext cx="11234982" cy="799412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Right Brace 4"/>
          <p:cNvSpPr/>
          <p:nvPr/>
        </p:nvSpPr>
        <p:spPr>
          <a:xfrm>
            <a:off x="11267483" y="2335549"/>
            <a:ext cx="648172" cy="3790922"/>
          </a:xfrm>
          <a:prstGeom prst="righ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4800" dirty="0"/>
          </a:p>
        </p:txBody>
      </p:sp>
      <p:sp>
        <p:nvSpPr>
          <p:cNvPr id="6" name="TextBox 5"/>
          <p:cNvSpPr txBox="1"/>
          <p:nvPr/>
        </p:nvSpPr>
        <p:spPr>
          <a:xfrm>
            <a:off x="16058630" y="4180498"/>
            <a:ext cx="1761188" cy="646331"/>
          </a:xfrm>
          <a:prstGeom prst="rect">
            <a:avLst/>
          </a:prstGeom>
          <a:noFill/>
        </p:spPr>
        <p:txBody>
          <a:bodyPr wrap="none" rtlCol="0">
            <a:spAutoFit/>
          </a:bodyPr>
          <a:lstStyle/>
          <a:p>
            <a:r>
              <a:rPr lang="en-GB" sz="3600" b="1" dirty="0"/>
              <a:t>External</a:t>
            </a:r>
            <a:endParaRPr lang="en-GB" sz="3600" b="1" dirty="0"/>
          </a:p>
        </p:txBody>
      </p:sp>
      <p:sp>
        <p:nvSpPr>
          <p:cNvPr id="7" name="Right Brace 6"/>
          <p:cNvSpPr/>
          <p:nvPr/>
        </p:nvSpPr>
        <p:spPr>
          <a:xfrm>
            <a:off x="11250956" y="6752147"/>
            <a:ext cx="648172" cy="1080552"/>
          </a:xfrm>
          <a:prstGeom prst="righ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4800" dirty="0"/>
          </a:p>
        </p:txBody>
      </p:sp>
      <p:sp>
        <p:nvSpPr>
          <p:cNvPr id="8" name="TextBox 7"/>
          <p:cNvSpPr txBox="1"/>
          <p:nvPr/>
        </p:nvSpPr>
        <p:spPr>
          <a:xfrm>
            <a:off x="16303324" y="7060204"/>
            <a:ext cx="1859996" cy="707886"/>
          </a:xfrm>
          <a:prstGeom prst="rect">
            <a:avLst/>
          </a:prstGeom>
          <a:noFill/>
        </p:spPr>
        <p:txBody>
          <a:bodyPr wrap="none" rtlCol="0">
            <a:spAutoFit/>
          </a:bodyPr>
          <a:lstStyle/>
          <a:p>
            <a:r>
              <a:rPr lang="en-GB" sz="4000" b="1" dirty="0"/>
              <a:t>Internal</a:t>
            </a:r>
            <a:endParaRPr lang="en-GB" sz="4000" b="1" dirty="0"/>
          </a:p>
        </p:txBody>
      </p:sp>
      <p:grpSp>
        <p:nvGrpSpPr>
          <p:cNvPr id="22" name="Group 21"/>
          <p:cNvGrpSpPr/>
          <p:nvPr/>
        </p:nvGrpSpPr>
        <p:grpSpPr>
          <a:xfrm>
            <a:off x="4105539" y="1925891"/>
            <a:ext cx="1953236" cy="7626609"/>
            <a:chOff x="2545426" y="1283729"/>
            <a:chExt cx="1301956" cy="5083621"/>
          </a:xfrm>
          <a:solidFill>
            <a:srgbClr val="DEEBF7">
              <a:alpha val="40000"/>
            </a:srgbClr>
          </a:solidFill>
        </p:grpSpPr>
        <p:sp>
          <p:nvSpPr>
            <p:cNvPr id="9" name="Arrow: Down 8"/>
            <p:cNvSpPr/>
            <p:nvPr/>
          </p:nvSpPr>
          <p:spPr>
            <a:xfrm>
              <a:off x="2545426" y="1283729"/>
              <a:ext cx="1301956" cy="5083621"/>
            </a:xfrm>
            <a:prstGeom prst="downArrow">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3" name="TextBox 12"/>
            <p:cNvSpPr txBox="1"/>
            <p:nvPr/>
          </p:nvSpPr>
          <p:spPr>
            <a:xfrm>
              <a:off x="2757485" y="5977560"/>
              <a:ext cx="860359" cy="389790"/>
            </a:xfrm>
            <a:prstGeom prst="rect">
              <a:avLst/>
            </a:prstGeom>
            <a:noFill/>
            <a:ln>
              <a:noFill/>
            </a:ln>
          </p:spPr>
          <p:txBody>
            <a:bodyPr wrap="none" rtlCol="0">
              <a:spAutoFit/>
            </a:bodyPr>
            <a:lstStyle/>
            <a:p>
              <a:r>
                <a:rPr lang="en-GB" sz="3200" b="1" dirty="0"/>
                <a:t>Global</a:t>
              </a:r>
              <a:endParaRPr lang="en-GB" sz="3200" b="1" dirty="0"/>
            </a:p>
          </p:txBody>
        </p:sp>
      </p:grpSp>
      <p:grpSp>
        <p:nvGrpSpPr>
          <p:cNvPr id="24" name="Group 23"/>
          <p:cNvGrpSpPr/>
          <p:nvPr/>
        </p:nvGrpSpPr>
        <p:grpSpPr>
          <a:xfrm>
            <a:off x="8037264" y="1899861"/>
            <a:ext cx="1953236" cy="7626609"/>
            <a:chOff x="5166170" y="1266378"/>
            <a:chExt cx="1301956" cy="5083621"/>
          </a:xfrm>
          <a:solidFill>
            <a:schemeClr val="accent5">
              <a:lumMod val="20000"/>
              <a:lumOff val="80000"/>
            </a:schemeClr>
          </a:solidFill>
        </p:grpSpPr>
        <p:sp>
          <p:nvSpPr>
            <p:cNvPr id="11" name="Arrow: Down 10"/>
            <p:cNvSpPr/>
            <p:nvPr/>
          </p:nvSpPr>
          <p:spPr>
            <a:xfrm>
              <a:off x="5166170" y="1266378"/>
              <a:ext cx="1301956" cy="5083621"/>
            </a:xfrm>
            <a:prstGeom prst="downArrow">
              <a:avLst/>
            </a:prstGeom>
            <a:solidFill>
              <a:srgbClr val="DEEBF7">
                <a:alpha val="4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5" name="TextBox 14"/>
            <p:cNvSpPr txBox="1"/>
            <p:nvPr/>
          </p:nvSpPr>
          <p:spPr>
            <a:xfrm>
              <a:off x="5314698" y="5960207"/>
              <a:ext cx="1093977" cy="389790"/>
            </a:xfrm>
            <a:prstGeom prst="rect">
              <a:avLst/>
            </a:prstGeom>
            <a:noFill/>
            <a:ln>
              <a:noFill/>
            </a:ln>
          </p:spPr>
          <p:txBody>
            <a:bodyPr wrap="none" rtlCol="0">
              <a:spAutoFit/>
            </a:bodyPr>
            <a:lstStyle/>
            <a:p>
              <a:r>
                <a:rPr lang="en-GB" sz="3200" b="1" dirty="0"/>
                <a:t>National</a:t>
              </a:r>
              <a:endParaRPr lang="en-GB" sz="3200" b="1" dirty="0"/>
            </a:p>
          </p:txBody>
        </p:sp>
      </p:grpSp>
      <p:grpSp>
        <p:nvGrpSpPr>
          <p:cNvPr id="23" name="Group 22"/>
          <p:cNvGrpSpPr/>
          <p:nvPr/>
        </p:nvGrpSpPr>
        <p:grpSpPr>
          <a:xfrm>
            <a:off x="6058287" y="1925891"/>
            <a:ext cx="1953235" cy="7626608"/>
            <a:chOff x="3847058" y="1283729"/>
            <a:chExt cx="1301956" cy="5083621"/>
          </a:xfrm>
          <a:solidFill>
            <a:schemeClr val="accent5">
              <a:lumMod val="20000"/>
              <a:lumOff val="80000"/>
            </a:schemeClr>
          </a:solidFill>
        </p:grpSpPr>
        <p:sp>
          <p:nvSpPr>
            <p:cNvPr id="10" name="Arrow: Down 9"/>
            <p:cNvSpPr/>
            <p:nvPr/>
          </p:nvSpPr>
          <p:spPr>
            <a:xfrm>
              <a:off x="3847058" y="1283729"/>
              <a:ext cx="1301956" cy="5083621"/>
            </a:xfrm>
            <a:prstGeom prst="downArrow">
              <a:avLst/>
            </a:prstGeom>
            <a:solidFill>
              <a:schemeClr val="accent5">
                <a:lumMod val="10000"/>
                <a:lumOff val="90000"/>
                <a:alpha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6" name="TextBox 15"/>
            <p:cNvSpPr txBox="1"/>
            <p:nvPr/>
          </p:nvSpPr>
          <p:spPr>
            <a:xfrm>
              <a:off x="3923927" y="5960209"/>
              <a:ext cx="1103167" cy="389790"/>
            </a:xfrm>
            <a:prstGeom prst="rect">
              <a:avLst/>
            </a:prstGeom>
            <a:noFill/>
            <a:ln>
              <a:noFill/>
            </a:ln>
          </p:spPr>
          <p:txBody>
            <a:bodyPr wrap="none" rtlCol="0">
              <a:spAutoFit/>
            </a:bodyPr>
            <a:lstStyle/>
            <a:p>
              <a:r>
                <a:rPr lang="en-GB" sz="3200" b="1" dirty="0"/>
                <a:t>Regional</a:t>
              </a:r>
              <a:endParaRPr lang="en-GB" sz="3200" b="1" dirty="0"/>
            </a:p>
          </p:txBody>
        </p:sp>
      </p:grpSp>
      <p:grpSp>
        <p:nvGrpSpPr>
          <p:cNvPr id="25" name="Group 24"/>
          <p:cNvGrpSpPr/>
          <p:nvPr/>
        </p:nvGrpSpPr>
        <p:grpSpPr>
          <a:xfrm>
            <a:off x="10008174" y="1899859"/>
            <a:ext cx="1953235" cy="7626609"/>
            <a:chOff x="6479911" y="1266377"/>
            <a:chExt cx="1301956" cy="5083621"/>
          </a:xfrm>
          <a:solidFill>
            <a:srgbClr val="D5E5FF">
              <a:alpha val="40000"/>
            </a:srgbClr>
          </a:solidFill>
        </p:grpSpPr>
        <p:sp>
          <p:nvSpPr>
            <p:cNvPr id="12" name="Arrow: Down 11"/>
            <p:cNvSpPr/>
            <p:nvPr/>
          </p:nvSpPr>
          <p:spPr>
            <a:xfrm>
              <a:off x="6479911" y="1266377"/>
              <a:ext cx="1301956" cy="5083621"/>
            </a:xfrm>
            <a:prstGeom prst="downArrow">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7" name="TextBox 16"/>
            <p:cNvSpPr txBox="1"/>
            <p:nvPr/>
          </p:nvSpPr>
          <p:spPr>
            <a:xfrm>
              <a:off x="6823732" y="5956384"/>
              <a:ext cx="700597" cy="389790"/>
            </a:xfrm>
            <a:prstGeom prst="rect">
              <a:avLst/>
            </a:prstGeom>
            <a:noFill/>
            <a:ln>
              <a:noFill/>
            </a:ln>
          </p:spPr>
          <p:txBody>
            <a:bodyPr wrap="none" rtlCol="0">
              <a:spAutoFit/>
            </a:bodyPr>
            <a:lstStyle/>
            <a:p>
              <a:r>
                <a:rPr lang="en-GB" sz="3200" b="1" dirty="0"/>
                <a:t>Local</a:t>
              </a:r>
              <a:endParaRPr lang="en-GB" sz="3200" b="1" dirty="0"/>
            </a:p>
          </p:txBody>
        </p:sp>
      </p:grpSp>
      <p:sp>
        <p:nvSpPr>
          <p:cNvPr id="18" name="TextBox 17"/>
          <p:cNvSpPr txBox="1"/>
          <p:nvPr/>
        </p:nvSpPr>
        <p:spPr>
          <a:xfrm>
            <a:off x="12424441" y="2763163"/>
            <a:ext cx="3252324" cy="400110"/>
          </a:xfrm>
          <a:prstGeom prst="rect">
            <a:avLst/>
          </a:prstGeom>
          <a:solidFill>
            <a:schemeClr val="accent4">
              <a:lumMod val="60000"/>
              <a:lumOff val="40000"/>
            </a:schemeClr>
          </a:solidFill>
        </p:spPr>
        <p:txBody>
          <a:bodyPr wrap="square" rtlCol="0">
            <a:spAutoFit/>
          </a:bodyPr>
          <a:lstStyle/>
          <a:p>
            <a:r>
              <a:rPr lang="en-GB" sz="2000" b="1" dirty="0"/>
              <a:t>PESTEL</a:t>
            </a:r>
            <a:endParaRPr lang="en-GB" sz="2000" b="1" dirty="0"/>
          </a:p>
        </p:txBody>
      </p:sp>
      <p:sp>
        <p:nvSpPr>
          <p:cNvPr id="19" name="TextBox 18"/>
          <p:cNvSpPr txBox="1"/>
          <p:nvPr/>
        </p:nvSpPr>
        <p:spPr>
          <a:xfrm>
            <a:off x="12437796" y="3721310"/>
            <a:ext cx="3252325" cy="400110"/>
          </a:xfrm>
          <a:prstGeom prst="rect">
            <a:avLst/>
          </a:prstGeom>
          <a:solidFill>
            <a:srgbClr val="FBBECE"/>
          </a:solidFill>
        </p:spPr>
        <p:txBody>
          <a:bodyPr wrap="square" rtlCol="0">
            <a:spAutoFit/>
          </a:bodyPr>
          <a:lstStyle/>
          <a:p>
            <a:r>
              <a:rPr lang="en-GB" sz="2000" b="1" dirty="0"/>
              <a:t>5 Forces</a:t>
            </a:r>
            <a:endParaRPr lang="en-GB" sz="2000" b="1" dirty="0"/>
          </a:p>
        </p:txBody>
      </p:sp>
      <p:sp>
        <p:nvSpPr>
          <p:cNvPr id="20" name="TextBox 19"/>
          <p:cNvSpPr txBox="1"/>
          <p:nvPr/>
        </p:nvSpPr>
        <p:spPr>
          <a:xfrm>
            <a:off x="12437796" y="4672632"/>
            <a:ext cx="3265681" cy="400110"/>
          </a:xfrm>
          <a:prstGeom prst="rect">
            <a:avLst/>
          </a:prstGeom>
          <a:solidFill>
            <a:srgbClr val="FBBECE"/>
          </a:solidFill>
        </p:spPr>
        <p:txBody>
          <a:bodyPr wrap="square" rtlCol="0">
            <a:spAutoFit/>
          </a:bodyPr>
          <a:lstStyle/>
          <a:p>
            <a:r>
              <a:rPr lang="en-GB" sz="2000" b="1" dirty="0"/>
              <a:t>Blue Ocean Theory</a:t>
            </a:r>
            <a:endParaRPr lang="en-GB" sz="2000" b="1" dirty="0"/>
          </a:p>
        </p:txBody>
      </p:sp>
      <p:sp>
        <p:nvSpPr>
          <p:cNvPr id="21" name="TextBox 20"/>
          <p:cNvSpPr txBox="1"/>
          <p:nvPr/>
        </p:nvSpPr>
        <p:spPr>
          <a:xfrm>
            <a:off x="12424440" y="4194502"/>
            <a:ext cx="3265681" cy="400110"/>
          </a:xfrm>
          <a:prstGeom prst="rect">
            <a:avLst/>
          </a:prstGeom>
          <a:solidFill>
            <a:srgbClr val="FBBECE"/>
          </a:solidFill>
        </p:spPr>
        <p:txBody>
          <a:bodyPr wrap="square" rtlCol="0">
            <a:spAutoFit/>
          </a:bodyPr>
          <a:lstStyle/>
          <a:p>
            <a:r>
              <a:rPr lang="en-GB" sz="2000" b="1" dirty="0"/>
              <a:t>Industry Lifecycle</a:t>
            </a:r>
            <a:endParaRPr lang="en-GB" sz="2000" b="1" dirty="0"/>
          </a:p>
        </p:txBody>
      </p:sp>
      <p:sp>
        <p:nvSpPr>
          <p:cNvPr id="27" name="TextBox 26"/>
          <p:cNvSpPr txBox="1"/>
          <p:nvPr/>
        </p:nvSpPr>
        <p:spPr>
          <a:xfrm>
            <a:off x="12443376" y="6088467"/>
            <a:ext cx="3265681" cy="400110"/>
          </a:xfrm>
          <a:prstGeom prst="rect">
            <a:avLst/>
          </a:prstGeom>
          <a:solidFill>
            <a:srgbClr val="FBBECE"/>
          </a:solidFill>
        </p:spPr>
        <p:txBody>
          <a:bodyPr wrap="square" rtlCol="0">
            <a:spAutoFit/>
          </a:bodyPr>
          <a:lstStyle/>
          <a:p>
            <a:r>
              <a:rPr lang="en-GB" sz="2000" b="1" dirty="0"/>
              <a:t>Competitor Analysis</a:t>
            </a:r>
            <a:endParaRPr lang="en-GB" sz="2000" b="1" dirty="0"/>
          </a:p>
        </p:txBody>
      </p:sp>
      <p:sp>
        <p:nvSpPr>
          <p:cNvPr id="28" name="TextBox 27"/>
          <p:cNvSpPr txBox="1"/>
          <p:nvPr/>
        </p:nvSpPr>
        <p:spPr>
          <a:xfrm>
            <a:off x="12424440" y="3236343"/>
            <a:ext cx="3252325" cy="400110"/>
          </a:xfrm>
          <a:prstGeom prst="rect">
            <a:avLst/>
          </a:prstGeom>
          <a:solidFill>
            <a:schemeClr val="accent4">
              <a:lumMod val="60000"/>
              <a:lumOff val="40000"/>
            </a:schemeClr>
          </a:solidFill>
        </p:spPr>
        <p:txBody>
          <a:bodyPr wrap="square" rtlCol="0">
            <a:spAutoFit/>
          </a:bodyPr>
          <a:lstStyle/>
          <a:p>
            <a:r>
              <a:rPr lang="en-GB" sz="2000" b="1" dirty="0"/>
              <a:t>Scenario Planning</a:t>
            </a:r>
            <a:endParaRPr lang="en-GB" sz="2000" b="1" dirty="0"/>
          </a:p>
        </p:txBody>
      </p:sp>
      <p:sp>
        <p:nvSpPr>
          <p:cNvPr id="29" name="TextBox 28"/>
          <p:cNvSpPr txBox="1"/>
          <p:nvPr/>
        </p:nvSpPr>
        <p:spPr>
          <a:xfrm>
            <a:off x="12461700" y="6552976"/>
            <a:ext cx="3265681" cy="400110"/>
          </a:xfrm>
          <a:prstGeom prst="rect">
            <a:avLst/>
          </a:prstGeom>
          <a:solidFill>
            <a:schemeClr val="accent5">
              <a:lumMod val="20000"/>
              <a:lumOff val="80000"/>
            </a:schemeClr>
          </a:solidFill>
        </p:spPr>
        <p:txBody>
          <a:bodyPr wrap="square" rtlCol="0">
            <a:spAutoFit/>
          </a:bodyPr>
          <a:lstStyle/>
          <a:p>
            <a:r>
              <a:rPr lang="en-GB" sz="2000" b="1" dirty="0"/>
              <a:t>Resource Based View</a:t>
            </a:r>
            <a:endParaRPr lang="en-GB" sz="2000" b="1" dirty="0"/>
          </a:p>
        </p:txBody>
      </p:sp>
      <p:sp>
        <p:nvSpPr>
          <p:cNvPr id="30" name="TextBox 29"/>
          <p:cNvSpPr txBox="1"/>
          <p:nvPr/>
        </p:nvSpPr>
        <p:spPr>
          <a:xfrm>
            <a:off x="12457891" y="7530278"/>
            <a:ext cx="3265681" cy="400110"/>
          </a:xfrm>
          <a:prstGeom prst="rect">
            <a:avLst/>
          </a:prstGeom>
          <a:solidFill>
            <a:schemeClr val="accent5">
              <a:lumMod val="20000"/>
              <a:lumOff val="80000"/>
            </a:schemeClr>
          </a:solidFill>
        </p:spPr>
        <p:txBody>
          <a:bodyPr wrap="square" rtlCol="0">
            <a:spAutoFit/>
          </a:bodyPr>
          <a:lstStyle/>
          <a:p>
            <a:r>
              <a:rPr lang="en-GB" sz="2000" b="1" dirty="0"/>
              <a:t>Core Competencies</a:t>
            </a:r>
            <a:endParaRPr lang="en-GB" sz="2000" b="1" dirty="0"/>
          </a:p>
        </p:txBody>
      </p:sp>
      <p:sp>
        <p:nvSpPr>
          <p:cNvPr id="31" name="TextBox 30"/>
          <p:cNvSpPr txBox="1"/>
          <p:nvPr/>
        </p:nvSpPr>
        <p:spPr>
          <a:xfrm>
            <a:off x="12481817" y="7985479"/>
            <a:ext cx="3265681" cy="400110"/>
          </a:xfrm>
          <a:prstGeom prst="rect">
            <a:avLst/>
          </a:prstGeom>
          <a:solidFill>
            <a:schemeClr val="accent5">
              <a:lumMod val="20000"/>
              <a:lumOff val="80000"/>
            </a:schemeClr>
          </a:solidFill>
        </p:spPr>
        <p:txBody>
          <a:bodyPr wrap="square" rtlCol="0">
            <a:spAutoFit/>
          </a:bodyPr>
          <a:lstStyle/>
          <a:p>
            <a:r>
              <a:rPr lang="en-GB" sz="2000" b="1" dirty="0"/>
              <a:t>Organisational Structure</a:t>
            </a:r>
            <a:endParaRPr lang="en-GB" sz="2000" b="1" dirty="0"/>
          </a:p>
        </p:txBody>
      </p:sp>
      <p:sp>
        <p:nvSpPr>
          <p:cNvPr id="32" name="TextBox 31"/>
          <p:cNvSpPr txBox="1"/>
          <p:nvPr/>
        </p:nvSpPr>
        <p:spPr>
          <a:xfrm>
            <a:off x="12481817" y="8450167"/>
            <a:ext cx="3241755" cy="400110"/>
          </a:xfrm>
          <a:prstGeom prst="rect">
            <a:avLst/>
          </a:prstGeom>
          <a:solidFill>
            <a:schemeClr val="accent5">
              <a:lumMod val="20000"/>
              <a:lumOff val="80000"/>
            </a:schemeClr>
          </a:solidFill>
        </p:spPr>
        <p:txBody>
          <a:bodyPr wrap="square" rtlCol="0">
            <a:spAutoFit/>
          </a:bodyPr>
          <a:lstStyle/>
          <a:p>
            <a:r>
              <a:rPr lang="en-GB" sz="2000" b="1" dirty="0"/>
              <a:t>Culture</a:t>
            </a:r>
            <a:endParaRPr lang="en-GB" sz="2000" b="1" dirty="0"/>
          </a:p>
        </p:txBody>
      </p:sp>
      <p:sp>
        <p:nvSpPr>
          <p:cNvPr id="33" name="TextBox 32"/>
          <p:cNvSpPr txBox="1"/>
          <p:nvPr/>
        </p:nvSpPr>
        <p:spPr>
          <a:xfrm>
            <a:off x="12493779" y="8928297"/>
            <a:ext cx="3241755" cy="400110"/>
          </a:xfrm>
          <a:prstGeom prst="rect">
            <a:avLst/>
          </a:prstGeom>
          <a:solidFill>
            <a:schemeClr val="accent5">
              <a:lumMod val="20000"/>
              <a:lumOff val="80000"/>
            </a:schemeClr>
          </a:solidFill>
        </p:spPr>
        <p:txBody>
          <a:bodyPr wrap="square" rtlCol="0">
            <a:spAutoFit/>
          </a:bodyPr>
          <a:lstStyle/>
          <a:p>
            <a:r>
              <a:rPr lang="en-GB" sz="2000" b="1" dirty="0"/>
              <a:t>Systems</a:t>
            </a:r>
            <a:endParaRPr lang="en-GB" sz="2000" b="1" dirty="0"/>
          </a:p>
        </p:txBody>
      </p:sp>
      <p:sp>
        <p:nvSpPr>
          <p:cNvPr id="34" name="TextBox 33"/>
          <p:cNvSpPr txBox="1"/>
          <p:nvPr/>
        </p:nvSpPr>
        <p:spPr>
          <a:xfrm>
            <a:off x="12425613" y="5606377"/>
            <a:ext cx="3265681" cy="400110"/>
          </a:xfrm>
          <a:prstGeom prst="rect">
            <a:avLst/>
          </a:prstGeom>
          <a:solidFill>
            <a:srgbClr val="FBBECE"/>
          </a:solidFill>
        </p:spPr>
        <p:txBody>
          <a:bodyPr wrap="square" rtlCol="0">
            <a:spAutoFit/>
          </a:bodyPr>
          <a:lstStyle/>
          <a:p>
            <a:r>
              <a:rPr lang="en-GB" sz="2000" b="1" dirty="0"/>
              <a:t>Market Analysis</a:t>
            </a:r>
            <a:endParaRPr lang="en-GB" sz="2000" b="1" dirty="0"/>
          </a:p>
        </p:txBody>
      </p:sp>
      <p:sp>
        <p:nvSpPr>
          <p:cNvPr id="35" name="TextBox 34"/>
          <p:cNvSpPr txBox="1"/>
          <p:nvPr/>
        </p:nvSpPr>
        <p:spPr>
          <a:xfrm>
            <a:off x="12437796" y="5144041"/>
            <a:ext cx="3265681" cy="400110"/>
          </a:xfrm>
          <a:prstGeom prst="rect">
            <a:avLst/>
          </a:prstGeom>
          <a:solidFill>
            <a:srgbClr val="FBBECE"/>
          </a:solidFill>
        </p:spPr>
        <p:txBody>
          <a:bodyPr wrap="square" rtlCol="0">
            <a:spAutoFit/>
          </a:bodyPr>
          <a:lstStyle/>
          <a:p>
            <a:r>
              <a:rPr lang="en-GB" sz="2000" b="1" dirty="0"/>
              <a:t>Red Queen Theory</a:t>
            </a:r>
            <a:endParaRPr lang="en-GB" sz="2000" b="1" dirty="0"/>
          </a:p>
        </p:txBody>
      </p:sp>
      <p:sp>
        <p:nvSpPr>
          <p:cNvPr id="3" name="TextBox 2"/>
          <p:cNvSpPr txBox="1"/>
          <p:nvPr/>
        </p:nvSpPr>
        <p:spPr>
          <a:xfrm>
            <a:off x="12105691" y="2141525"/>
            <a:ext cx="3998210" cy="461665"/>
          </a:xfrm>
          <a:prstGeom prst="rect">
            <a:avLst/>
          </a:prstGeom>
          <a:noFill/>
        </p:spPr>
        <p:txBody>
          <a:bodyPr wrap="none" rtlCol="0">
            <a:spAutoFit/>
          </a:bodyPr>
          <a:lstStyle/>
          <a:p>
            <a:r>
              <a:rPr lang="en-GB" sz="2400" b="1" dirty="0">
                <a:latin typeface="Arial" panose="020B0604020202020204" pitchFamily="34" charset="0"/>
                <a:cs typeface="Arial" panose="020B0604020202020204" pitchFamily="34" charset="0"/>
              </a:rPr>
              <a:t>Theories and Frameworks</a:t>
            </a:r>
            <a:endParaRPr lang="en-GB" sz="2400" b="1" dirty="0">
              <a:latin typeface="Arial" panose="020B0604020202020204" pitchFamily="34" charset="0"/>
              <a:cs typeface="Arial" panose="020B0604020202020204" pitchFamily="34" charset="0"/>
            </a:endParaRPr>
          </a:p>
        </p:txBody>
      </p:sp>
      <p:sp>
        <p:nvSpPr>
          <p:cNvPr id="36" name="TextBox 35"/>
          <p:cNvSpPr txBox="1"/>
          <p:nvPr/>
        </p:nvSpPr>
        <p:spPr>
          <a:xfrm>
            <a:off x="12481817" y="7042661"/>
            <a:ext cx="3241755" cy="400110"/>
          </a:xfrm>
          <a:prstGeom prst="rect">
            <a:avLst/>
          </a:prstGeom>
          <a:solidFill>
            <a:schemeClr val="accent5">
              <a:lumMod val="20000"/>
              <a:lumOff val="80000"/>
            </a:schemeClr>
          </a:solidFill>
        </p:spPr>
        <p:txBody>
          <a:bodyPr wrap="square" rtlCol="0">
            <a:spAutoFit/>
          </a:bodyPr>
          <a:lstStyle/>
          <a:p>
            <a:r>
              <a:rPr lang="en-GB" sz="2000" b="1" dirty="0"/>
              <a:t>Business Model</a:t>
            </a:r>
            <a:endParaRPr lang="en-GB" sz="2000" b="1" dirty="0"/>
          </a:p>
        </p:txBody>
      </p:sp>
      <p:sp>
        <p:nvSpPr>
          <p:cNvPr id="14" name="Rectangle 13"/>
          <p:cNvSpPr/>
          <p:nvPr/>
        </p:nvSpPr>
        <p:spPr>
          <a:xfrm>
            <a:off x="310243" y="6552976"/>
            <a:ext cx="17853077" cy="31285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1000"/>
                                        <p:tgtEl>
                                          <p:spTgt spid="28"/>
                                        </p:tgtEl>
                                      </p:cBhvr>
                                    </p:animEffect>
                                    <p:anim calcmode="lin" valueType="num">
                                      <p:cBhvr>
                                        <p:cTn id="59" dur="1000" fill="hold"/>
                                        <p:tgtEl>
                                          <p:spTgt spid="28"/>
                                        </p:tgtEl>
                                        <p:attrNameLst>
                                          <p:attrName>ppt_x</p:attrName>
                                        </p:attrNameLst>
                                      </p:cBhvr>
                                      <p:tavLst>
                                        <p:tav tm="0">
                                          <p:val>
                                            <p:strVal val="#ppt_x"/>
                                          </p:val>
                                        </p:tav>
                                        <p:tav tm="100000">
                                          <p:val>
                                            <p:strVal val="#ppt_x"/>
                                          </p:val>
                                        </p:tav>
                                      </p:tavLst>
                                    </p:anim>
                                    <p:anim calcmode="lin" valueType="num">
                                      <p:cBhvr>
                                        <p:cTn id="6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
                                          </p:val>
                                        </p:tav>
                                        <p:tav tm="100000">
                                          <p:val>
                                            <p:strVal val="#ppt_x"/>
                                          </p:val>
                                        </p:tav>
                                      </p:tavLst>
                                    </p:anim>
                                    <p:anim calcmode="lin" valueType="num">
                                      <p:cBhvr>
                                        <p:cTn id="6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00"/>
                                        <p:tgtEl>
                                          <p:spTgt spid="30"/>
                                        </p:tgtEl>
                                      </p:cBhvr>
                                    </p:animEffect>
                                    <p:anim calcmode="lin" valueType="num">
                                      <p:cBhvr>
                                        <p:cTn id="73" dur="1000" fill="hold"/>
                                        <p:tgtEl>
                                          <p:spTgt spid="30"/>
                                        </p:tgtEl>
                                        <p:attrNameLst>
                                          <p:attrName>ppt_x</p:attrName>
                                        </p:attrNameLst>
                                      </p:cBhvr>
                                      <p:tavLst>
                                        <p:tav tm="0">
                                          <p:val>
                                            <p:strVal val="#ppt_x"/>
                                          </p:val>
                                        </p:tav>
                                        <p:tav tm="100000">
                                          <p:val>
                                            <p:strVal val="#ppt_x"/>
                                          </p:val>
                                        </p:tav>
                                      </p:tavLst>
                                    </p:anim>
                                    <p:anim calcmode="lin" valueType="num">
                                      <p:cBhvr>
                                        <p:cTn id="7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1000"/>
                                        <p:tgtEl>
                                          <p:spTgt spid="32"/>
                                        </p:tgtEl>
                                      </p:cBhvr>
                                    </p:animEffect>
                                    <p:anim calcmode="lin" valueType="num">
                                      <p:cBhvr>
                                        <p:cTn id="87" dur="1000" fill="hold"/>
                                        <p:tgtEl>
                                          <p:spTgt spid="32"/>
                                        </p:tgtEl>
                                        <p:attrNameLst>
                                          <p:attrName>ppt_x</p:attrName>
                                        </p:attrNameLst>
                                      </p:cBhvr>
                                      <p:tavLst>
                                        <p:tav tm="0">
                                          <p:val>
                                            <p:strVal val="#ppt_x"/>
                                          </p:val>
                                        </p:tav>
                                        <p:tav tm="100000">
                                          <p:val>
                                            <p:strVal val="#ppt_x"/>
                                          </p:val>
                                        </p:tav>
                                      </p:tavLst>
                                    </p:anim>
                                    <p:anim calcmode="lin" valueType="num">
                                      <p:cBhvr>
                                        <p:cTn id="8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1000"/>
                                        <p:tgtEl>
                                          <p:spTgt spid="33"/>
                                        </p:tgtEl>
                                      </p:cBhvr>
                                    </p:animEffect>
                                    <p:anim calcmode="lin" valueType="num">
                                      <p:cBhvr>
                                        <p:cTn id="94" dur="1000" fill="hold"/>
                                        <p:tgtEl>
                                          <p:spTgt spid="33"/>
                                        </p:tgtEl>
                                        <p:attrNameLst>
                                          <p:attrName>ppt_x</p:attrName>
                                        </p:attrNameLst>
                                      </p:cBhvr>
                                      <p:tavLst>
                                        <p:tav tm="0">
                                          <p:val>
                                            <p:strVal val="#ppt_x"/>
                                          </p:val>
                                        </p:tav>
                                        <p:tav tm="100000">
                                          <p:val>
                                            <p:strVal val="#ppt_x"/>
                                          </p:val>
                                        </p:tav>
                                      </p:tavLst>
                                    </p:anim>
                                    <p:anim calcmode="lin" valueType="num">
                                      <p:cBhvr>
                                        <p:cTn id="9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1000"/>
                                        <p:tgtEl>
                                          <p:spTgt spid="34"/>
                                        </p:tgtEl>
                                      </p:cBhvr>
                                    </p:animEffect>
                                    <p:anim calcmode="lin" valueType="num">
                                      <p:cBhvr>
                                        <p:cTn id="101" dur="1000" fill="hold"/>
                                        <p:tgtEl>
                                          <p:spTgt spid="34"/>
                                        </p:tgtEl>
                                        <p:attrNameLst>
                                          <p:attrName>ppt_x</p:attrName>
                                        </p:attrNameLst>
                                      </p:cBhvr>
                                      <p:tavLst>
                                        <p:tav tm="0">
                                          <p:val>
                                            <p:strVal val="#ppt_x"/>
                                          </p:val>
                                        </p:tav>
                                        <p:tav tm="100000">
                                          <p:val>
                                            <p:strVal val="#ppt_x"/>
                                          </p:val>
                                        </p:tav>
                                      </p:tavLst>
                                    </p:anim>
                                    <p:anim calcmode="lin" valueType="num">
                                      <p:cBhvr>
                                        <p:cTn id="10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1000"/>
                                        <p:tgtEl>
                                          <p:spTgt spid="35"/>
                                        </p:tgtEl>
                                      </p:cBhvr>
                                    </p:animEffect>
                                    <p:anim calcmode="lin" valueType="num">
                                      <p:cBhvr>
                                        <p:cTn id="108" dur="1000" fill="hold"/>
                                        <p:tgtEl>
                                          <p:spTgt spid="35"/>
                                        </p:tgtEl>
                                        <p:attrNameLst>
                                          <p:attrName>ppt_x</p:attrName>
                                        </p:attrNameLst>
                                      </p:cBhvr>
                                      <p:tavLst>
                                        <p:tav tm="0">
                                          <p:val>
                                            <p:strVal val="#ppt_x"/>
                                          </p:val>
                                        </p:tav>
                                        <p:tav tm="100000">
                                          <p:val>
                                            <p:strVal val="#ppt_x"/>
                                          </p:val>
                                        </p:tav>
                                      </p:tavLst>
                                    </p:anim>
                                    <p:anim calcmode="lin" valueType="num">
                                      <p:cBhvr>
                                        <p:cTn id="10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fade">
                                      <p:cBhvr>
                                        <p:cTn id="114" dur="1000"/>
                                        <p:tgtEl>
                                          <p:spTgt spid="36"/>
                                        </p:tgtEl>
                                      </p:cBhvr>
                                    </p:animEffect>
                                    <p:anim calcmode="lin" valueType="num">
                                      <p:cBhvr>
                                        <p:cTn id="115" dur="1000" fill="hold"/>
                                        <p:tgtEl>
                                          <p:spTgt spid="36"/>
                                        </p:tgtEl>
                                        <p:attrNameLst>
                                          <p:attrName>ppt_x</p:attrName>
                                        </p:attrNameLst>
                                      </p:cBhvr>
                                      <p:tavLst>
                                        <p:tav tm="0">
                                          <p:val>
                                            <p:strVal val="#ppt_x"/>
                                          </p:val>
                                        </p:tav>
                                        <p:tav tm="100000">
                                          <p:val>
                                            <p:strVal val="#ppt_x"/>
                                          </p:val>
                                        </p:tav>
                                      </p:tavLst>
                                    </p:anim>
                                    <p:anim calcmode="lin" valueType="num">
                                      <p:cBhvr>
                                        <p:cTn id="1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a:xfrm>
            <a:off x="9572690" y="1029600"/>
            <a:ext cx="7456136" cy="82293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4805"/>
          </a:p>
        </p:txBody>
      </p:sp>
      <p:sp>
        <p:nvSpPr>
          <p:cNvPr id="10243" name="Title 65"/>
          <p:cNvSpPr>
            <a:spLocks noGrp="1"/>
          </p:cNvSpPr>
          <p:nvPr>
            <p:ph type="ctrTitle"/>
          </p:nvPr>
        </p:nvSpPr>
        <p:spPr/>
        <p:txBody>
          <a:bodyPr/>
          <a:lstStyle/>
          <a:p>
            <a:r>
              <a:rPr lang="en-GB" dirty="0"/>
              <a:t>Holistic Models</a:t>
            </a:r>
            <a:endParaRPr lang="en-GB" altLang="en-US" dirty="0"/>
          </a:p>
        </p:txBody>
      </p:sp>
      <p:sp>
        <p:nvSpPr>
          <p:cNvPr id="3" name="Content Placeholder 2"/>
          <p:cNvSpPr>
            <a:spLocks noGrp="1"/>
          </p:cNvSpPr>
          <p:nvPr>
            <p:ph type="subTitle" idx="4294967295"/>
          </p:nvPr>
        </p:nvSpPr>
        <p:spPr>
          <a:xfrm>
            <a:off x="704045" y="2483462"/>
            <a:ext cx="7830887" cy="6511925"/>
          </a:xfrm>
        </p:spPr>
        <p:txBody>
          <a:bodyPr>
            <a:noAutofit/>
          </a:bodyPr>
          <a:lstStyle/>
          <a:p>
            <a:r>
              <a:rPr lang="en-GB" altLang="en-US" sz="3200" dirty="0">
                <a:latin typeface="Arial" panose="020B0604020202020204" pitchFamily="34" charset="0"/>
                <a:cs typeface="Arial" panose="020B0604020202020204" pitchFamily="34" charset="0"/>
              </a:rPr>
              <a:t>An alternative approach is to </a:t>
            </a:r>
            <a:r>
              <a:rPr lang="en-GB" altLang="en-US" sz="3200" u="sng" dirty="0">
                <a:latin typeface="Arial" panose="020B0604020202020204" pitchFamily="34" charset="0"/>
                <a:cs typeface="Arial" panose="020B0604020202020204" pitchFamily="34" charset="0"/>
              </a:rPr>
              <a:t>start by looking at the ‘big picture</a:t>
            </a:r>
            <a:r>
              <a:rPr lang="en-GB" altLang="en-US" sz="3200" dirty="0">
                <a:latin typeface="Arial" panose="020B0604020202020204" pitchFamily="34" charset="0"/>
                <a:cs typeface="Arial" panose="020B0604020202020204" pitchFamily="34" charset="0"/>
              </a:rPr>
              <a:t>’ before drilling down to explore particular components in more detail.</a:t>
            </a:r>
            <a:endParaRPr lang="en-GB" altLang="en-US" sz="3200" dirty="0">
              <a:latin typeface="Arial" panose="020B0604020202020204" pitchFamily="34" charset="0"/>
              <a:cs typeface="Arial" panose="020B0604020202020204" pitchFamily="34" charset="0"/>
            </a:endParaRPr>
          </a:p>
          <a:p>
            <a:r>
              <a:rPr lang="en-GB" altLang="en-US" sz="3200" dirty="0">
                <a:latin typeface="Arial" panose="020B0604020202020204" pitchFamily="34" charset="0"/>
                <a:cs typeface="Arial" panose="020B0604020202020204" pitchFamily="34" charset="0"/>
              </a:rPr>
              <a:t>This might be by a series of executive and senior management interview to gain an overview of possible problems as perceived from above.</a:t>
            </a:r>
            <a:endParaRPr lang="en-GB" altLang="en-US" sz="3200" dirty="0">
              <a:latin typeface="Arial" panose="020B0604020202020204" pitchFamily="34" charset="0"/>
              <a:cs typeface="Arial" panose="020B0604020202020204" pitchFamily="34" charset="0"/>
            </a:endParaRPr>
          </a:p>
          <a:p>
            <a:pPr marL="0" indent="0">
              <a:buNone/>
            </a:pPr>
            <a:br>
              <a:rPr lang="en-GB" altLang="en-US" sz="3200" dirty="0">
                <a:latin typeface="Arial" panose="020B0604020202020204" pitchFamily="34" charset="0"/>
                <a:cs typeface="Arial" panose="020B0604020202020204" pitchFamily="34" charset="0"/>
              </a:rPr>
            </a:br>
            <a:endParaRPr lang="en-GB" sz="3200" dirty="0">
              <a:latin typeface="Arial" panose="020B0604020202020204" pitchFamily="34" charset="0"/>
              <a:cs typeface="Arial" panose="020B0604020202020204" pitchFamily="34" charset="0"/>
            </a:endParaRPr>
          </a:p>
        </p:txBody>
      </p:sp>
      <p:grpSp>
        <p:nvGrpSpPr>
          <p:cNvPr id="10245" name="Group 5"/>
          <p:cNvGrpSpPr/>
          <p:nvPr/>
        </p:nvGrpSpPr>
        <p:grpSpPr bwMode="auto">
          <a:xfrm>
            <a:off x="9698918" y="1346503"/>
            <a:ext cx="6925949" cy="7703794"/>
            <a:chOff x="3357" y="553"/>
            <a:chExt cx="6572" cy="8451"/>
          </a:xfrm>
        </p:grpSpPr>
        <p:grpSp>
          <p:nvGrpSpPr>
            <p:cNvPr id="10248" name="Group 6"/>
            <p:cNvGrpSpPr/>
            <p:nvPr/>
          </p:nvGrpSpPr>
          <p:grpSpPr bwMode="auto">
            <a:xfrm>
              <a:off x="5541" y="3903"/>
              <a:ext cx="2088" cy="5101"/>
              <a:chOff x="5541" y="3903"/>
              <a:chExt cx="2088" cy="5101"/>
            </a:xfrm>
          </p:grpSpPr>
          <p:sp>
            <p:nvSpPr>
              <p:cNvPr id="10257" name="Text Box 7"/>
              <p:cNvSpPr txBox="1">
                <a:spLocks noChangeArrowheads="1"/>
              </p:cNvSpPr>
              <p:nvPr/>
            </p:nvSpPr>
            <p:spPr bwMode="auto">
              <a:xfrm>
                <a:off x="5636" y="3903"/>
                <a:ext cx="1800" cy="720"/>
              </a:xfrm>
              <a:prstGeom prst="rect">
                <a:avLst/>
              </a:prstGeom>
              <a:solidFill>
                <a:schemeClr val="accent5">
                  <a:lumMod val="20000"/>
                  <a:lumOff val="80000"/>
                </a:schemeClr>
              </a:solidFill>
              <a:ln w="38100">
                <a:solidFill>
                  <a:srgbClr val="C00000"/>
                </a:solidFill>
                <a:miter lim="800000"/>
              </a:ln>
            </p:spPr>
            <p:txBody>
              <a:bodyPr/>
              <a:lstStyle>
                <a:defPPr>
                  <a:defRPr lang="en-US"/>
                </a:defPPr>
                <a:lvl1pPr algn="ctr" eaLnBrk="0" hangingPunct="0">
                  <a:spcBef>
                    <a:spcPct val="0"/>
                  </a:spcBef>
                  <a:buFontTx/>
                  <a:buNone/>
                  <a:defRPr sz="1500">
                    <a:latin typeface="Arial" panose="020B0604020202020204" pitchFamily="34" charset="0"/>
                  </a:defRPr>
                </a:lvl1pPr>
                <a:lvl2pPr marL="742950" indent="-285750" eaLnBrk="0" hangingPunct="0">
                  <a:spcBef>
                    <a:spcPct val="20000"/>
                  </a:spcBef>
                  <a:buFont typeface="Arial" panose="020B0604020202020204" pitchFamily="34" charset="0"/>
                  <a:buChar char="–"/>
                  <a:defRPr sz="2800">
                    <a:latin typeface="Calibri" panose="020F0502020204030204" charset="0"/>
                  </a:defRPr>
                </a:lvl2pPr>
                <a:lvl3pPr marL="1143000" indent="-228600" eaLnBrk="0" hangingPunct="0">
                  <a:spcBef>
                    <a:spcPct val="20000"/>
                  </a:spcBef>
                  <a:buFont typeface="Arial" panose="020B0604020202020204" pitchFamily="34" charset="0"/>
                  <a:buChar char="•"/>
                  <a:defRPr sz="2400">
                    <a:latin typeface="Calibri" panose="020F0502020204030204" charset="0"/>
                  </a:defRPr>
                </a:lvl3pPr>
                <a:lvl4pPr marL="1600200" indent="-228600" eaLnBrk="0" hangingPunct="0">
                  <a:spcBef>
                    <a:spcPct val="20000"/>
                  </a:spcBef>
                  <a:buFont typeface="Arial" panose="020B0604020202020204" pitchFamily="34" charset="0"/>
                  <a:buChar char="–"/>
                  <a:defRPr sz="2000">
                    <a:latin typeface="Calibri" panose="020F0502020204030204" charset="0"/>
                  </a:defRPr>
                </a:lvl4pPr>
                <a:lvl5pPr marL="2057400" indent="-228600" eaLnBrk="0" hangingPunct="0">
                  <a:spcBef>
                    <a:spcPct val="20000"/>
                  </a:spcBef>
                  <a:buFont typeface="Arial" panose="020B0604020202020204" pitchFamily="34" charset="0"/>
                  <a:buChar char="»"/>
                  <a:defRPr sz="2000">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charset="0"/>
                  </a:defRPr>
                </a:lvl9pPr>
              </a:lstStyle>
              <a:p>
                <a:r>
                  <a:rPr lang="en-US" altLang="en-US" dirty="0"/>
                  <a:t>Management </a:t>
                </a:r>
                <a:endParaRPr lang="en-US" altLang="en-US" dirty="0"/>
              </a:p>
              <a:p>
                <a:r>
                  <a:rPr lang="en-US" altLang="en-US" dirty="0"/>
                  <a:t>practices</a:t>
                </a:r>
                <a:endParaRPr lang="en-US" altLang="en-US" dirty="0"/>
              </a:p>
            </p:txBody>
          </p:sp>
          <p:sp>
            <p:nvSpPr>
              <p:cNvPr id="10258" name="Text Box 8"/>
              <p:cNvSpPr txBox="1">
                <a:spLocks noChangeArrowheads="1"/>
              </p:cNvSpPr>
              <p:nvPr/>
            </p:nvSpPr>
            <p:spPr bwMode="auto">
              <a:xfrm>
                <a:off x="5801" y="5372"/>
                <a:ext cx="1584" cy="720"/>
              </a:xfrm>
              <a:prstGeom prst="rect">
                <a:avLst/>
              </a:prstGeom>
              <a:solidFill>
                <a:schemeClr val="accent5">
                  <a:lumMod val="20000"/>
                  <a:lumOff val="80000"/>
                </a:schemeClr>
              </a:solidFill>
              <a:ln w="38100">
                <a:solidFill>
                  <a:srgbClr val="C0000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1500">
                    <a:latin typeface="Arial" panose="020B0604020202020204" pitchFamily="34" charset="0"/>
                  </a:rPr>
                  <a:t>Work unit</a:t>
                </a:r>
                <a:endParaRPr lang="en-US" altLang="en-US" sz="1500">
                  <a:latin typeface="Arial" panose="020B0604020202020204" pitchFamily="34" charset="0"/>
                </a:endParaRPr>
              </a:p>
              <a:p>
                <a:pPr algn="ctr">
                  <a:spcBef>
                    <a:spcPct val="0"/>
                  </a:spcBef>
                  <a:buFontTx/>
                  <a:buNone/>
                </a:pPr>
                <a:r>
                  <a:rPr lang="en-US" altLang="en-US" sz="1500">
                    <a:latin typeface="Arial" panose="020B0604020202020204" pitchFamily="34" charset="0"/>
                  </a:rPr>
                  <a:t>climate</a:t>
                </a:r>
                <a:endParaRPr lang="en-US" altLang="en-US" sz="1500">
                  <a:latin typeface="Arial" panose="020B0604020202020204" pitchFamily="34" charset="0"/>
                </a:endParaRPr>
              </a:p>
            </p:txBody>
          </p:sp>
          <p:sp>
            <p:nvSpPr>
              <p:cNvPr id="10259" name="Text Box 9"/>
              <p:cNvSpPr txBox="1">
                <a:spLocks noChangeArrowheads="1"/>
              </p:cNvSpPr>
              <p:nvPr/>
            </p:nvSpPr>
            <p:spPr bwMode="auto">
              <a:xfrm>
                <a:off x="5896" y="6722"/>
                <a:ext cx="1584" cy="720"/>
              </a:xfrm>
              <a:prstGeom prst="rect">
                <a:avLst/>
              </a:prstGeom>
              <a:solidFill>
                <a:schemeClr val="accent5">
                  <a:lumMod val="20000"/>
                  <a:lumOff val="80000"/>
                </a:schemeClr>
              </a:solidFill>
              <a:ln w="38100">
                <a:solidFill>
                  <a:srgbClr val="C0000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1500">
                    <a:latin typeface="Arial" panose="020B0604020202020204" pitchFamily="34" charset="0"/>
                  </a:rPr>
                  <a:t>Motivation</a:t>
                </a:r>
                <a:endParaRPr lang="en-US" altLang="en-US" sz="1500">
                  <a:latin typeface="Arial" panose="020B0604020202020204" pitchFamily="34" charset="0"/>
                </a:endParaRPr>
              </a:p>
            </p:txBody>
          </p:sp>
          <p:sp>
            <p:nvSpPr>
              <p:cNvPr id="10260" name="Text Box 10"/>
              <p:cNvSpPr txBox="1">
                <a:spLocks noChangeArrowheads="1"/>
              </p:cNvSpPr>
              <p:nvPr/>
            </p:nvSpPr>
            <p:spPr bwMode="auto">
              <a:xfrm>
                <a:off x="5541" y="7924"/>
                <a:ext cx="2088" cy="1080"/>
              </a:xfrm>
              <a:prstGeom prst="rect">
                <a:avLst/>
              </a:prstGeom>
              <a:solidFill>
                <a:schemeClr val="accent5">
                  <a:lumMod val="20000"/>
                  <a:lumOff val="80000"/>
                </a:schemeClr>
              </a:solidFill>
              <a:ln w="38100">
                <a:solidFill>
                  <a:srgbClr val="C0000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1500">
                    <a:latin typeface="Arial" panose="020B0604020202020204" pitchFamily="34" charset="0"/>
                  </a:rPr>
                  <a:t>Individual and</a:t>
                </a:r>
                <a:endParaRPr lang="en-US" altLang="en-US" sz="1500">
                  <a:latin typeface="Arial" panose="020B0604020202020204" pitchFamily="34" charset="0"/>
                </a:endParaRPr>
              </a:p>
              <a:p>
                <a:pPr algn="ctr">
                  <a:spcBef>
                    <a:spcPct val="0"/>
                  </a:spcBef>
                  <a:buFontTx/>
                  <a:buNone/>
                </a:pPr>
                <a:r>
                  <a:rPr lang="en-US" altLang="en-US" sz="1500">
                    <a:latin typeface="Arial" panose="020B0604020202020204" pitchFamily="34" charset="0"/>
                  </a:rPr>
                  <a:t>organizational performance</a:t>
                </a:r>
                <a:endParaRPr lang="en-US" altLang="en-US" sz="1500">
                  <a:latin typeface="Arial" panose="020B0604020202020204" pitchFamily="34" charset="0"/>
                </a:endParaRPr>
              </a:p>
            </p:txBody>
          </p:sp>
        </p:grpSp>
        <p:sp>
          <p:nvSpPr>
            <p:cNvPr id="10249" name="Text Box 11"/>
            <p:cNvSpPr txBox="1">
              <a:spLocks noChangeArrowheads="1"/>
            </p:cNvSpPr>
            <p:nvPr/>
          </p:nvSpPr>
          <p:spPr bwMode="auto">
            <a:xfrm>
              <a:off x="3357" y="4263"/>
              <a:ext cx="1728" cy="864"/>
            </a:xfrm>
            <a:prstGeom prst="rect">
              <a:avLst/>
            </a:prstGeom>
            <a:solidFill>
              <a:schemeClr val="accent5">
                <a:lumMod val="20000"/>
                <a:lumOff val="80000"/>
              </a:schemeClr>
            </a:solidFill>
            <a:ln w="38100">
              <a:solidFill>
                <a:srgbClr val="C0000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endParaRPr lang="en-US" altLang="en-US" sz="900">
                <a:latin typeface="Arial" panose="020B0604020202020204" pitchFamily="34" charset="0"/>
              </a:endParaRPr>
            </a:p>
            <a:p>
              <a:pPr algn="ctr">
                <a:spcBef>
                  <a:spcPct val="0"/>
                </a:spcBef>
                <a:buFontTx/>
                <a:buNone/>
              </a:pPr>
              <a:r>
                <a:rPr lang="en-US" altLang="en-US" sz="1500">
                  <a:latin typeface="Arial" panose="020B0604020202020204" pitchFamily="34" charset="0"/>
                </a:rPr>
                <a:t>Structure</a:t>
              </a:r>
              <a:endParaRPr lang="en-US" altLang="en-US" sz="1500">
                <a:latin typeface="Arial" panose="020B0604020202020204" pitchFamily="34" charset="0"/>
              </a:endParaRPr>
            </a:p>
          </p:txBody>
        </p:sp>
        <p:sp>
          <p:nvSpPr>
            <p:cNvPr id="10250" name="Text Box 12"/>
            <p:cNvSpPr txBox="1">
              <a:spLocks noChangeArrowheads="1"/>
            </p:cNvSpPr>
            <p:nvPr/>
          </p:nvSpPr>
          <p:spPr bwMode="auto">
            <a:xfrm>
              <a:off x="8201" y="3973"/>
              <a:ext cx="1728" cy="1044"/>
            </a:xfrm>
            <a:prstGeom prst="rect">
              <a:avLst/>
            </a:prstGeom>
            <a:solidFill>
              <a:schemeClr val="accent5">
                <a:lumMod val="20000"/>
                <a:lumOff val="80000"/>
              </a:schemeClr>
            </a:solidFill>
            <a:ln w="38100">
              <a:solidFill>
                <a:srgbClr val="FF000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1500">
                  <a:latin typeface="Arial" panose="020B0604020202020204" pitchFamily="34" charset="0"/>
                </a:rPr>
                <a:t>Systems</a:t>
              </a:r>
              <a:endParaRPr lang="en-US" altLang="en-US" sz="1500">
                <a:latin typeface="Arial" panose="020B0604020202020204" pitchFamily="34" charset="0"/>
              </a:endParaRPr>
            </a:p>
            <a:p>
              <a:pPr algn="ctr">
                <a:spcBef>
                  <a:spcPct val="0"/>
                </a:spcBef>
                <a:buFontTx/>
                <a:buNone/>
              </a:pPr>
              <a:r>
                <a:rPr lang="en-US" altLang="en-US" sz="1500">
                  <a:latin typeface="Arial" panose="020B0604020202020204" pitchFamily="34" charset="0"/>
                </a:rPr>
                <a:t>(policies and procedures)</a:t>
              </a:r>
              <a:endParaRPr lang="en-US" altLang="en-US" sz="1500">
                <a:latin typeface="Arial" panose="020B0604020202020204" pitchFamily="34" charset="0"/>
              </a:endParaRPr>
            </a:p>
          </p:txBody>
        </p:sp>
        <p:sp>
          <p:nvSpPr>
            <p:cNvPr id="15410" name="Text Box 13"/>
            <p:cNvSpPr txBox="1">
              <a:spLocks noChangeArrowheads="1"/>
            </p:cNvSpPr>
            <p:nvPr/>
          </p:nvSpPr>
          <p:spPr bwMode="auto">
            <a:xfrm>
              <a:off x="3593" y="6592"/>
              <a:ext cx="1727" cy="1153"/>
            </a:xfrm>
            <a:prstGeom prst="rect">
              <a:avLst/>
            </a:prstGeom>
            <a:solidFill>
              <a:schemeClr val="accent5">
                <a:lumMod val="20000"/>
                <a:lumOff val="80000"/>
              </a:schemeClr>
            </a:solidFill>
            <a:ln w="38100">
              <a:solidFill>
                <a:srgbClr val="C00000"/>
              </a:solidFill>
              <a:miter lim="800000"/>
            </a:ln>
          </p:spPr>
          <p:txBody>
            <a:bodyPr/>
            <a:lstStyle/>
            <a:p>
              <a:pPr algn="ctr" eaLnBrk="0" hangingPunct="0">
                <a:defRPr/>
              </a:pPr>
              <a:r>
                <a:rPr lang="en-US" sz="1575" dirty="0">
                  <a:latin typeface="Arial" panose="020B0604020202020204" pitchFamily="34" charset="0"/>
                  <a:cs typeface="Arial" panose="020B0604020202020204" pitchFamily="34" charset="0"/>
                </a:rPr>
                <a:t>Tasks and individual roles</a:t>
              </a:r>
              <a:endParaRPr lang="en-US" sz="1575" dirty="0">
                <a:latin typeface="Arial" panose="020B0604020202020204" pitchFamily="34" charset="0"/>
                <a:cs typeface="Arial" panose="020B0604020202020204" pitchFamily="34" charset="0"/>
              </a:endParaRPr>
            </a:p>
          </p:txBody>
        </p:sp>
        <p:sp>
          <p:nvSpPr>
            <p:cNvPr id="10252" name="Text Box 14"/>
            <p:cNvSpPr txBox="1">
              <a:spLocks noChangeArrowheads="1"/>
            </p:cNvSpPr>
            <p:nvPr/>
          </p:nvSpPr>
          <p:spPr bwMode="auto">
            <a:xfrm>
              <a:off x="8001" y="6664"/>
              <a:ext cx="1728" cy="972"/>
            </a:xfrm>
            <a:prstGeom prst="rect">
              <a:avLst/>
            </a:prstGeom>
            <a:solidFill>
              <a:schemeClr val="accent5">
                <a:lumMod val="20000"/>
                <a:lumOff val="80000"/>
              </a:schemeClr>
            </a:solidFill>
            <a:ln w="38100">
              <a:solidFill>
                <a:srgbClr val="C0000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1500" dirty="0">
                  <a:latin typeface="Arial" panose="020B0604020202020204" pitchFamily="34" charset="0"/>
                </a:rPr>
                <a:t>Individual needs and values</a:t>
              </a:r>
              <a:endParaRPr lang="en-US" altLang="en-US" sz="1500" dirty="0">
                <a:latin typeface="Arial" panose="020B0604020202020204" pitchFamily="34" charset="0"/>
              </a:endParaRPr>
            </a:p>
          </p:txBody>
        </p:sp>
        <p:sp>
          <p:nvSpPr>
            <p:cNvPr id="10253" name="Text Box 15"/>
            <p:cNvSpPr txBox="1">
              <a:spLocks noChangeArrowheads="1"/>
            </p:cNvSpPr>
            <p:nvPr/>
          </p:nvSpPr>
          <p:spPr bwMode="auto">
            <a:xfrm>
              <a:off x="5694" y="553"/>
              <a:ext cx="1759" cy="720"/>
            </a:xfrm>
            <a:prstGeom prst="rect">
              <a:avLst/>
            </a:prstGeom>
            <a:solidFill>
              <a:schemeClr val="accent5">
                <a:lumMod val="20000"/>
                <a:lumOff val="80000"/>
              </a:schemeClr>
            </a:solidFill>
            <a:ln w="38100">
              <a:solidFill>
                <a:srgbClr val="C0000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1500">
                  <a:latin typeface="Arial" panose="020B0604020202020204" pitchFamily="34" charset="0"/>
                </a:rPr>
                <a:t>External </a:t>
              </a:r>
              <a:endParaRPr lang="en-US" altLang="en-US" sz="1500">
                <a:latin typeface="Arial" panose="020B0604020202020204" pitchFamily="34" charset="0"/>
              </a:endParaRPr>
            </a:p>
            <a:p>
              <a:pPr algn="ctr">
                <a:spcBef>
                  <a:spcPct val="0"/>
                </a:spcBef>
                <a:buFontTx/>
                <a:buNone/>
              </a:pPr>
              <a:r>
                <a:rPr lang="en-US" altLang="en-US" sz="1500">
                  <a:latin typeface="Arial" panose="020B0604020202020204" pitchFamily="34" charset="0"/>
                </a:rPr>
                <a:t>environment</a:t>
              </a:r>
              <a:endParaRPr lang="en-US" altLang="en-US" sz="1500">
                <a:latin typeface="Arial" panose="020B0604020202020204" pitchFamily="34" charset="0"/>
              </a:endParaRPr>
            </a:p>
          </p:txBody>
        </p:sp>
        <p:sp>
          <p:nvSpPr>
            <p:cNvPr id="10254" name="Text Box 16"/>
            <p:cNvSpPr txBox="1">
              <a:spLocks noChangeArrowheads="1"/>
            </p:cNvSpPr>
            <p:nvPr/>
          </p:nvSpPr>
          <p:spPr bwMode="auto">
            <a:xfrm>
              <a:off x="5801" y="1932"/>
              <a:ext cx="1584" cy="720"/>
            </a:xfrm>
            <a:prstGeom prst="rect">
              <a:avLst/>
            </a:prstGeom>
            <a:solidFill>
              <a:schemeClr val="accent5">
                <a:lumMod val="20000"/>
                <a:lumOff val="80000"/>
              </a:schemeClr>
            </a:solidFill>
            <a:ln w="38100">
              <a:solidFill>
                <a:srgbClr val="C0000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1500">
                  <a:latin typeface="Arial" panose="020B0604020202020204" pitchFamily="34" charset="0"/>
                </a:rPr>
                <a:t>Leadership</a:t>
              </a:r>
              <a:endParaRPr lang="en-US" altLang="en-US" sz="1500">
                <a:latin typeface="Arial" panose="020B0604020202020204" pitchFamily="34" charset="0"/>
              </a:endParaRPr>
            </a:p>
          </p:txBody>
        </p:sp>
        <p:sp>
          <p:nvSpPr>
            <p:cNvPr id="10255" name="Text Box 17"/>
            <p:cNvSpPr txBox="1">
              <a:spLocks noChangeArrowheads="1"/>
            </p:cNvSpPr>
            <p:nvPr/>
          </p:nvSpPr>
          <p:spPr bwMode="auto">
            <a:xfrm>
              <a:off x="3430" y="2425"/>
              <a:ext cx="1728" cy="1008"/>
            </a:xfrm>
            <a:prstGeom prst="rect">
              <a:avLst/>
            </a:prstGeom>
            <a:solidFill>
              <a:schemeClr val="accent5">
                <a:lumMod val="20000"/>
                <a:lumOff val="80000"/>
              </a:schemeClr>
            </a:solidFill>
            <a:ln w="38100">
              <a:solidFill>
                <a:srgbClr val="C0000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1500">
                  <a:latin typeface="Arial" panose="020B0604020202020204" pitchFamily="34" charset="0"/>
                </a:rPr>
                <a:t>Mission </a:t>
              </a:r>
              <a:endParaRPr lang="en-US" altLang="en-US" sz="1500">
                <a:latin typeface="Arial" panose="020B0604020202020204" pitchFamily="34" charset="0"/>
              </a:endParaRPr>
            </a:p>
            <a:p>
              <a:pPr algn="ctr">
                <a:spcBef>
                  <a:spcPct val="0"/>
                </a:spcBef>
                <a:buFontTx/>
                <a:buNone/>
              </a:pPr>
              <a:r>
                <a:rPr lang="en-US" altLang="en-US" sz="1500">
                  <a:latin typeface="Arial" panose="020B0604020202020204" pitchFamily="34" charset="0"/>
                </a:rPr>
                <a:t>and</a:t>
              </a:r>
              <a:endParaRPr lang="en-US" altLang="en-US" sz="1500">
                <a:latin typeface="Arial" panose="020B0604020202020204" pitchFamily="34" charset="0"/>
              </a:endParaRPr>
            </a:p>
            <a:p>
              <a:pPr algn="ctr">
                <a:spcBef>
                  <a:spcPct val="0"/>
                </a:spcBef>
                <a:buFontTx/>
                <a:buNone/>
              </a:pPr>
              <a:r>
                <a:rPr lang="en-US" altLang="en-US" sz="1500">
                  <a:latin typeface="Arial" panose="020B0604020202020204" pitchFamily="34" charset="0"/>
                </a:rPr>
                <a:t>strategy</a:t>
              </a:r>
              <a:endParaRPr lang="en-US" altLang="en-US" sz="1500">
                <a:latin typeface="Arial" panose="020B0604020202020204" pitchFamily="34" charset="0"/>
              </a:endParaRPr>
            </a:p>
          </p:txBody>
        </p:sp>
        <p:sp>
          <p:nvSpPr>
            <p:cNvPr id="10256" name="Text Box 18"/>
            <p:cNvSpPr txBox="1">
              <a:spLocks noChangeArrowheads="1"/>
            </p:cNvSpPr>
            <p:nvPr/>
          </p:nvSpPr>
          <p:spPr bwMode="auto">
            <a:xfrm>
              <a:off x="7965" y="2425"/>
              <a:ext cx="1728" cy="1008"/>
            </a:xfrm>
            <a:prstGeom prst="rect">
              <a:avLst/>
            </a:prstGeom>
            <a:solidFill>
              <a:schemeClr val="accent5">
                <a:lumMod val="20000"/>
                <a:lumOff val="80000"/>
              </a:schemeClr>
            </a:solidFill>
            <a:ln w="38100">
              <a:solidFill>
                <a:srgbClr val="C0000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en-US" altLang="en-US" sz="1500">
                  <a:latin typeface="Arial" panose="020B0604020202020204" pitchFamily="34" charset="0"/>
                </a:rPr>
                <a:t>Organization</a:t>
              </a:r>
              <a:endParaRPr lang="en-US" altLang="en-US" sz="1500">
                <a:latin typeface="Arial" panose="020B0604020202020204" pitchFamily="34" charset="0"/>
              </a:endParaRPr>
            </a:p>
            <a:p>
              <a:pPr algn="ctr">
                <a:spcBef>
                  <a:spcPct val="0"/>
                </a:spcBef>
                <a:buFontTx/>
                <a:buNone/>
              </a:pPr>
              <a:r>
                <a:rPr lang="en-US" altLang="en-US" sz="1500">
                  <a:latin typeface="Arial" panose="020B0604020202020204" pitchFamily="34" charset="0"/>
                </a:rPr>
                <a:t>culture</a:t>
              </a:r>
              <a:endParaRPr lang="en-US" altLang="en-US" sz="1500">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Strategy Diagnosis – An Iterative and Incremental Process</a:t>
            </a:r>
            <a:endParaRPr lang="en-GB" sz="3200" dirty="0"/>
          </a:p>
        </p:txBody>
      </p:sp>
      <p:sp>
        <p:nvSpPr>
          <p:cNvPr id="6" name="Subtitle 5"/>
          <p:cNvSpPr>
            <a:spLocks noGrp="1"/>
          </p:cNvSpPr>
          <p:nvPr>
            <p:ph type="subTitle" idx="1"/>
          </p:nvPr>
        </p:nvSpPr>
        <p:spPr>
          <a:xfrm>
            <a:off x="581346" y="1765957"/>
            <a:ext cx="7844197" cy="8209862"/>
          </a:xfrm>
        </p:spPr>
        <p:txBody>
          <a:bodyPr>
            <a:noAutofit/>
          </a:bodyPr>
          <a:lstStyle/>
          <a:p>
            <a:pPr marL="428625" indent="-428625">
              <a:buFont typeface="Arial" panose="020B0604020202020204" pitchFamily="34" charset="0"/>
              <a:buChar char="•"/>
            </a:pPr>
            <a:r>
              <a:rPr lang="en-GB" sz="2800" dirty="0">
                <a:cs typeface="Arial" panose="020B0604020202020204" pitchFamily="34" charset="0"/>
              </a:rPr>
              <a:t>Start with the 7 areas in the diagram, beginning with financial performance over the last 5 years:</a:t>
            </a:r>
            <a:endParaRPr lang="en-GB" sz="2800" dirty="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Is the business profitable?</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Is it growing or declining?</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How does it compare with the rest of its industry?</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Share price and capitalisation</a:t>
            </a:r>
            <a:endParaRPr lang="en-GB" sz="2800" dirty="0">
              <a:latin typeface="Arial" panose="020B0604020202020204" pitchFamily="34" charset="0"/>
              <a:cs typeface="Arial" panose="020B0604020202020204" pitchFamily="34" charset="0"/>
            </a:endParaRPr>
          </a:p>
          <a:p>
            <a:pPr marL="428625" indent="-428625">
              <a:buFont typeface="Arial" panose="020B0604020202020204" pitchFamily="34" charset="0"/>
              <a:buChar char="•"/>
            </a:pPr>
            <a:r>
              <a:rPr lang="en-GB" sz="2800" dirty="0">
                <a:cs typeface="Arial" panose="020B0604020202020204" pitchFamily="34" charset="0"/>
              </a:rPr>
              <a:t>Investigate the other 5 areas</a:t>
            </a:r>
            <a:endParaRPr lang="en-GB" sz="2800" dirty="0">
              <a:cs typeface="Arial" panose="020B0604020202020204" pitchFamily="34" charset="0"/>
            </a:endParaRPr>
          </a:p>
          <a:p>
            <a:pPr marL="428625" indent="-428625">
              <a:buFont typeface="Arial" panose="020B0604020202020204" pitchFamily="34" charset="0"/>
              <a:buChar char="•"/>
            </a:pPr>
            <a:r>
              <a:rPr lang="en-GB" sz="2800" dirty="0">
                <a:cs typeface="Arial" panose="020B0604020202020204" pitchFamily="34" charset="0"/>
              </a:rPr>
              <a:t>The process of diagnosis may lead to questions in other areas e.g.:</a:t>
            </a:r>
            <a:endParaRPr lang="en-GB" sz="2800" dirty="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Leadership</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Ownership</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Information Systems</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Acquisition Integration</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Culture</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Sustainability </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Etc..</a:t>
            </a:r>
            <a:endParaRPr lang="en-GB" sz="2800" dirty="0">
              <a:latin typeface="Arial" panose="020B0604020202020204" pitchFamily="34" charset="0"/>
              <a:cs typeface="Arial" panose="020B0604020202020204" pitchFamily="34" charset="0"/>
            </a:endParaRPr>
          </a:p>
          <a:p>
            <a:endParaRPr lang="en-GB" sz="2800" dirty="0">
              <a:cs typeface="Arial" panose="020B0604020202020204" pitchFamily="34" charset="0"/>
            </a:endParaRPr>
          </a:p>
        </p:txBody>
      </p:sp>
      <p:graphicFrame>
        <p:nvGraphicFramePr>
          <p:cNvPr id="4" name="Content Placeholder 3"/>
          <p:cNvGraphicFramePr>
            <a:graphicFrameLocks noGrp="1"/>
          </p:cNvGraphicFramePr>
          <p:nvPr>
            <p:ph idx="4294967295"/>
          </p:nvPr>
        </p:nvGraphicFramePr>
        <p:xfrm>
          <a:off x="7315200" y="1750676"/>
          <a:ext cx="12801600" cy="841994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TextBox 2"/>
          <p:cNvSpPr txBox="1"/>
          <p:nvPr/>
        </p:nvSpPr>
        <p:spPr>
          <a:xfrm>
            <a:off x="12638095" y="5732123"/>
            <a:ext cx="2141933" cy="1077859"/>
          </a:xfrm>
          <a:prstGeom prst="rect">
            <a:avLst/>
          </a:prstGeom>
          <a:solidFill>
            <a:schemeClr val="accent5">
              <a:lumMod val="20000"/>
              <a:lumOff val="80000"/>
            </a:schemeClr>
          </a:solidFill>
        </p:spPr>
        <p:txBody>
          <a:bodyPr wrap="none" rtlCol="0">
            <a:spAutoFit/>
          </a:bodyPr>
          <a:lstStyle/>
          <a:p>
            <a:pPr algn="ctr"/>
            <a:r>
              <a:rPr lang="en-US" b="1" dirty="0">
                <a:latin typeface="Arial" panose="020B0604020202020204" pitchFamily="34" charset="0"/>
                <a:cs typeface="Arial" panose="020B0604020202020204" pitchFamily="34" charset="0"/>
              </a:rPr>
              <a:t>Strategy </a:t>
            </a: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Diagnosis</a:t>
            </a:r>
            <a:endParaRPr lang="en-GB"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1000"/>
                                        <p:tgtEl>
                                          <p:spTgt spid="6">
                                            <p:txEl>
                                              <p:pRg st="5" end="5"/>
                                            </p:txEl>
                                          </p:spTgt>
                                        </p:tgtEl>
                                      </p:cBhvr>
                                    </p:animEffect>
                                    <p:anim calcmode="lin" valueType="num">
                                      <p:cBhvr>
                                        <p:cTn id="35"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1000"/>
                                        <p:tgtEl>
                                          <p:spTgt spid="6">
                                            <p:txEl>
                                              <p:pRg st="6" end="6"/>
                                            </p:txEl>
                                          </p:spTgt>
                                        </p:tgtEl>
                                      </p:cBhvr>
                                    </p:animEffect>
                                    <p:anim calcmode="lin" valueType="num">
                                      <p:cBhvr>
                                        <p:cTn id="4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fade">
                                      <p:cBhvr>
                                        <p:cTn id="46" dur="1000"/>
                                        <p:tgtEl>
                                          <p:spTgt spid="6">
                                            <p:txEl>
                                              <p:pRg st="7" end="7"/>
                                            </p:txEl>
                                          </p:spTgt>
                                        </p:tgtEl>
                                      </p:cBhvr>
                                    </p:animEffect>
                                    <p:anim calcmode="lin" valueType="num">
                                      <p:cBhvr>
                                        <p:cTn id="4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animEffect transition="in" filter="fade">
                                      <p:cBhvr>
                                        <p:cTn id="51" dur="1000"/>
                                        <p:tgtEl>
                                          <p:spTgt spid="6">
                                            <p:txEl>
                                              <p:pRg st="8" end="8"/>
                                            </p:txEl>
                                          </p:spTgt>
                                        </p:tgtEl>
                                      </p:cBhvr>
                                    </p:animEffect>
                                    <p:anim calcmode="lin" valueType="num">
                                      <p:cBhvr>
                                        <p:cTn id="52"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
                                            <p:txEl>
                                              <p:pRg st="9" end="9"/>
                                            </p:txEl>
                                          </p:spTgt>
                                        </p:tgtEl>
                                        <p:attrNameLst>
                                          <p:attrName>style.visibility</p:attrName>
                                        </p:attrNameLst>
                                      </p:cBhvr>
                                      <p:to>
                                        <p:strVal val="visible"/>
                                      </p:to>
                                    </p:set>
                                    <p:animEffect transition="in" filter="fade">
                                      <p:cBhvr>
                                        <p:cTn id="56" dur="1000"/>
                                        <p:tgtEl>
                                          <p:spTgt spid="6">
                                            <p:txEl>
                                              <p:pRg st="9" end="9"/>
                                            </p:txEl>
                                          </p:spTgt>
                                        </p:tgtEl>
                                      </p:cBhvr>
                                    </p:animEffect>
                                    <p:anim calcmode="lin" valueType="num">
                                      <p:cBhvr>
                                        <p:cTn id="57"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Effect transition="in" filter="fade">
                                      <p:cBhvr>
                                        <p:cTn id="61" dur="1000"/>
                                        <p:tgtEl>
                                          <p:spTgt spid="6">
                                            <p:txEl>
                                              <p:pRg st="10" end="10"/>
                                            </p:txEl>
                                          </p:spTgt>
                                        </p:tgtEl>
                                      </p:cBhvr>
                                    </p:animEffect>
                                    <p:anim calcmode="lin" valueType="num">
                                      <p:cBhvr>
                                        <p:cTn id="62"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
                                            <p:txEl>
                                              <p:pRg st="11" end="11"/>
                                            </p:txEl>
                                          </p:spTgt>
                                        </p:tgtEl>
                                        <p:attrNameLst>
                                          <p:attrName>style.visibility</p:attrName>
                                        </p:attrNameLst>
                                      </p:cBhvr>
                                      <p:to>
                                        <p:strVal val="visible"/>
                                      </p:to>
                                    </p:set>
                                    <p:animEffect transition="in" filter="fade">
                                      <p:cBhvr>
                                        <p:cTn id="66" dur="1000"/>
                                        <p:tgtEl>
                                          <p:spTgt spid="6">
                                            <p:txEl>
                                              <p:pRg st="11" end="11"/>
                                            </p:txEl>
                                          </p:spTgt>
                                        </p:tgtEl>
                                      </p:cBhvr>
                                    </p:animEffect>
                                    <p:anim calcmode="lin" valueType="num">
                                      <p:cBhvr>
                                        <p:cTn id="67"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6">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6">
                                            <p:txEl>
                                              <p:pRg st="12" end="12"/>
                                            </p:txEl>
                                          </p:spTgt>
                                        </p:tgtEl>
                                        <p:attrNameLst>
                                          <p:attrName>style.visibility</p:attrName>
                                        </p:attrNameLst>
                                      </p:cBhvr>
                                      <p:to>
                                        <p:strVal val="visible"/>
                                      </p:to>
                                    </p:set>
                                    <p:animEffect transition="in" filter="fade">
                                      <p:cBhvr>
                                        <p:cTn id="71" dur="1000"/>
                                        <p:tgtEl>
                                          <p:spTgt spid="6">
                                            <p:txEl>
                                              <p:pRg st="12" end="12"/>
                                            </p:txEl>
                                          </p:spTgt>
                                        </p:tgtEl>
                                      </p:cBhvr>
                                    </p:animEffect>
                                    <p:anim calcmode="lin" valueType="num">
                                      <p:cBhvr>
                                        <p:cTn id="72"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6">
                                            <p:txEl>
                                              <p:pRg st="12" end="12"/>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6">
                                            <p:txEl>
                                              <p:pRg st="13" end="13"/>
                                            </p:txEl>
                                          </p:spTgt>
                                        </p:tgtEl>
                                        <p:attrNameLst>
                                          <p:attrName>style.visibility</p:attrName>
                                        </p:attrNameLst>
                                      </p:cBhvr>
                                      <p:to>
                                        <p:strVal val="visible"/>
                                      </p:to>
                                    </p:set>
                                    <p:animEffect transition="in" filter="fade">
                                      <p:cBhvr>
                                        <p:cTn id="76" dur="1000"/>
                                        <p:tgtEl>
                                          <p:spTgt spid="6">
                                            <p:txEl>
                                              <p:pRg st="13" end="13"/>
                                            </p:txEl>
                                          </p:spTgt>
                                        </p:tgtEl>
                                      </p:cBhvr>
                                    </p:animEffect>
                                    <p:anim calcmode="lin" valueType="num">
                                      <p:cBhvr>
                                        <p:cTn id="77" dur="1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78" dur="1000" fill="hold"/>
                                        <p:tgtEl>
                                          <p:spTgt spid="6">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Key Sources</a:t>
            </a:r>
            <a:endParaRPr lang="en-GB" dirty="0"/>
          </a:p>
        </p:txBody>
      </p:sp>
      <p:sp>
        <p:nvSpPr>
          <p:cNvPr id="5" name="Subtitle 4"/>
          <p:cNvSpPr>
            <a:spLocks noGrp="1"/>
          </p:cNvSpPr>
          <p:nvPr>
            <p:ph type="subTitle" idx="1"/>
          </p:nvPr>
        </p:nvSpPr>
        <p:spPr>
          <a:xfrm>
            <a:off x="719357" y="2078356"/>
            <a:ext cx="7385395" cy="7300523"/>
          </a:xfrm>
        </p:spPr>
        <p:txBody>
          <a:bodyPr>
            <a:normAutofit fontScale="92500" lnSpcReduction="20000"/>
          </a:bodyPr>
          <a:lstStyle/>
          <a:p>
            <a:pPr marL="457200" indent="-457200">
              <a:buFont typeface="Arial" panose="020B0604020202020204" pitchFamily="34" charset="0"/>
              <a:buChar char="•"/>
            </a:pPr>
            <a:r>
              <a:rPr lang="en-US" sz="3200" dirty="0"/>
              <a:t>Company Web Site – particularly investor information and company presentations and reports.</a:t>
            </a: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Financial Data e.g. Yahoo Finance or </a:t>
            </a: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Research Reports e.g. </a:t>
            </a:r>
            <a:r>
              <a:rPr lang="en-US" sz="3200" dirty="0" err="1"/>
              <a:t>Marketline</a:t>
            </a: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Industry Reports</a:t>
            </a: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Market Reports</a:t>
            </a: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Industry Publications</a:t>
            </a: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Investment Analysts</a:t>
            </a: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New Papers and Magazines – on and offline</a:t>
            </a:r>
            <a:endParaRPr lang="en-US" sz="3200" dirty="0"/>
          </a:p>
        </p:txBody>
      </p:sp>
      <p:pic>
        <p:nvPicPr>
          <p:cNvPr id="6" name="Picture 5"/>
          <p:cNvPicPr>
            <a:picLocks noChangeAspect="1"/>
          </p:cNvPicPr>
          <p:nvPr/>
        </p:nvPicPr>
        <p:blipFill rotWithShape="1">
          <a:blip r:embed="rId1"/>
          <a:srcRect l="23954" t="34021" r="13597" b="28294"/>
          <a:stretch>
            <a:fillRect/>
          </a:stretch>
        </p:blipFill>
        <p:spPr>
          <a:xfrm>
            <a:off x="7827103" y="2546343"/>
            <a:ext cx="10134327" cy="4892434"/>
          </a:xfrm>
          <a:prstGeom prst="rect">
            <a:avLst/>
          </a:prstGeom>
        </p:spPr>
      </p:pic>
      <p:cxnSp>
        <p:nvCxnSpPr>
          <p:cNvPr id="7" name="Straight Arrow Connector 6"/>
          <p:cNvCxnSpPr/>
          <p:nvPr/>
        </p:nvCxnSpPr>
        <p:spPr>
          <a:xfrm>
            <a:off x="16541454" y="2828769"/>
            <a:ext cx="0" cy="3168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266364" y="975720"/>
            <a:ext cx="2608535" cy="1570623"/>
          </a:xfrm>
          <a:prstGeom prst="rect">
            <a:avLst/>
          </a:prstGeom>
          <a:noFill/>
        </p:spPr>
        <p:txBody>
          <a:bodyPr wrap="none" rtlCol="0">
            <a:spAutoFit/>
          </a:bodyPr>
          <a:lstStyle/>
          <a:p>
            <a:r>
              <a:rPr lang="en-GB" dirty="0"/>
              <a:t>1</a:t>
            </a:r>
            <a:r>
              <a:rPr lang="en-GB" baseline="30000" dirty="0"/>
              <a:t>st</a:t>
            </a:r>
            <a:r>
              <a:rPr lang="en-GB" dirty="0"/>
              <a:t> Sep 2014 – </a:t>
            </a:r>
            <a:endParaRPr lang="en-GB" dirty="0"/>
          </a:p>
          <a:p>
            <a:r>
              <a:rPr lang="en-GB" dirty="0"/>
              <a:t>Dave Lewis</a:t>
            </a:r>
            <a:endParaRPr lang="en-GB" dirty="0"/>
          </a:p>
          <a:p>
            <a:r>
              <a:rPr lang="en-GB" dirty="0"/>
              <a:t>Appointed</a:t>
            </a:r>
            <a:endParaRPr lang="en-GB" dirty="0"/>
          </a:p>
        </p:txBody>
      </p:sp>
      <p:cxnSp>
        <p:nvCxnSpPr>
          <p:cNvPr id="9" name="Straight Arrow Connector 8"/>
          <p:cNvCxnSpPr/>
          <p:nvPr/>
        </p:nvCxnSpPr>
        <p:spPr>
          <a:xfrm>
            <a:off x="10334060" y="2584562"/>
            <a:ext cx="0" cy="865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144000" y="521177"/>
            <a:ext cx="3440492" cy="2063385"/>
          </a:xfrm>
          <a:prstGeom prst="rect">
            <a:avLst/>
          </a:prstGeom>
          <a:noFill/>
        </p:spPr>
        <p:txBody>
          <a:bodyPr wrap="square" rtlCol="0">
            <a:spAutoFit/>
          </a:bodyPr>
          <a:lstStyle/>
          <a:p>
            <a:r>
              <a:rPr lang="en-GB" dirty="0"/>
              <a:t>Mar 2011 – </a:t>
            </a:r>
            <a:endParaRPr lang="en-GB" dirty="0"/>
          </a:p>
          <a:p>
            <a:r>
              <a:rPr lang="en-GB" dirty="0"/>
              <a:t>Phillip Clarke</a:t>
            </a:r>
            <a:endParaRPr lang="en-GB" dirty="0"/>
          </a:p>
          <a:p>
            <a:r>
              <a:rPr lang="en-GB" dirty="0"/>
              <a:t>Appointed in Place of Terry Leahy</a:t>
            </a:r>
            <a:endParaRPr lang="en-GB" dirty="0"/>
          </a:p>
        </p:txBody>
      </p:sp>
      <p:sp>
        <p:nvSpPr>
          <p:cNvPr id="11" name="Oval 10"/>
          <p:cNvSpPr/>
          <p:nvPr/>
        </p:nvSpPr>
        <p:spPr>
          <a:xfrm>
            <a:off x="10891159" y="3298371"/>
            <a:ext cx="1267090" cy="15706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24013" t="17516" r="11019" b="9395"/>
          <a:stretch>
            <a:fillRect/>
          </a:stretch>
        </p:blipFill>
        <p:spPr>
          <a:xfrm>
            <a:off x="2281254" y="261264"/>
            <a:ext cx="10757219" cy="9681498"/>
          </a:xfrm>
          <a:prstGeom prst="rect">
            <a:avLst/>
          </a:prstGeom>
          <a:ln w="57150">
            <a:solidFill>
              <a:schemeClr val="tx1"/>
            </a:solidFill>
          </a:ln>
        </p:spPr>
      </p:pic>
      <p:sp>
        <p:nvSpPr>
          <p:cNvPr id="5" name="Oval 4"/>
          <p:cNvSpPr/>
          <p:nvPr/>
        </p:nvSpPr>
        <p:spPr>
          <a:xfrm>
            <a:off x="8711886" y="7782189"/>
            <a:ext cx="1512401" cy="5401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6" name="Oval 5"/>
          <p:cNvSpPr/>
          <p:nvPr/>
        </p:nvSpPr>
        <p:spPr>
          <a:xfrm>
            <a:off x="8711886" y="8822992"/>
            <a:ext cx="1512401" cy="5401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7" name="Oval 6"/>
          <p:cNvSpPr/>
          <p:nvPr/>
        </p:nvSpPr>
        <p:spPr>
          <a:xfrm>
            <a:off x="7415541" y="7782189"/>
            <a:ext cx="1512401" cy="5401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What’s The Problem?</a:t>
            </a:r>
            <a:endParaRPr lang="en-GB" dirty="0"/>
          </a:p>
        </p:txBody>
      </p:sp>
      <p:sp>
        <p:nvSpPr>
          <p:cNvPr id="3" name="Content Placeholder 2"/>
          <p:cNvSpPr>
            <a:spLocks noGrp="1"/>
          </p:cNvSpPr>
          <p:nvPr>
            <p:ph type="subTitle" idx="1"/>
          </p:nvPr>
        </p:nvSpPr>
        <p:spPr>
          <a:xfrm>
            <a:off x="571499" y="2298267"/>
            <a:ext cx="7576457" cy="6513216"/>
          </a:xfrm>
        </p:spPr>
        <p:txBody>
          <a:bodyPr>
            <a:noAutofit/>
          </a:bodyPr>
          <a:lstStyle/>
          <a:p>
            <a:pPr marL="457200" indent="-457200">
              <a:buFont typeface="Arial" panose="020B0604020202020204" pitchFamily="34" charset="0"/>
              <a:buChar char="•"/>
            </a:pPr>
            <a:r>
              <a:rPr lang="en-GB" sz="3200" dirty="0">
                <a:cs typeface="Arial" panose="020B0604020202020204" pitchFamily="34" charset="0"/>
              </a:rPr>
              <a:t>New Entrants – from Germany</a:t>
            </a:r>
            <a:endParaRPr lang="en-GB" sz="3200" dirty="0">
              <a:cs typeface="Arial" panose="020B0604020202020204" pitchFamily="34" charset="0"/>
            </a:endParaRPr>
          </a:p>
          <a:p>
            <a:pPr marL="457200" indent="-457200">
              <a:buFont typeface="Arial" panose="020B0604020202020204" pitchFamily="34" charset="0"/>
              <a:buChar char="•"/>
            </a:pPr>
            <a:r>
              <a:rPr lang="en-GB" sz="3200" dirty="0">
                <a:cs typeface="Arial" panose="020B0604020202020204" pitchFamily="34" charset="0"/>
              </a:rPr>
              <a:t>Changing consumer Habits</a:t>
            </a:r>
            <a:endParaRPr lang="en-GB" sz="3200" dirty="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More frequent shopping</a:t>
            </a:r>
            <a:endParaRPr lang="en-GB"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Local shopping</a:t>
            </a:r>
            <a:endParaRPr lang="en-GB"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Online – home delivery and “click and collect”</a:t>
            </a:r>
            <a:endParaRPr lang="en-GB"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Willing ness to switch in search of value</a:t>
            </a:r>
            <a:endParaRPr lang="en-GB"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200" dirty="0">
                <a:cs typeface="Arial" panose="020B0604020202020204" pitchFamily="34" charset="0"/>
              </a:rPr>
              <a:t>Reputation</a:t>
            </a:r>
            <a:endParaRPr lang="en-GB" sz="3200" dirty="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Horsemeat</a:t>
            </a:r>
            <a:endParaRPr lang="en-GB"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Profit Reporting</a:t>
            </a:r>
            <a:endParaRPr lang="en-GB"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Killing the High Street</a:t>
            </a:r>
            <a:endParaRPr lang="en-GB" sz="3200" dirty="0">
              <a:latin typeface="Arial" panose="020B0604020202020204" pitchFamily="34" charset="0"/>
              <a:cs typeface="Arial" panose="020B0604020202020204" pitchFamily="34" charset="0"/>
            </a:endParaRPr>
          </a:p>
        </p:txBody>
      </p:sp>
      <p:pic>
        <p:nvPicPr>
          <p:cNvPr id="2050" name="Picture 2" descr="http://upload.wikimedia.org/wikipedia/commons/thumb/7/74/Tesco_Kingston_Park.jpg/800px-Tesco_Kingston_Park.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77455" y="3955979"/>
            <a:ext cx="6625759" cy="496931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aldi logo"/>
          <p:cNvSpPr>
            <a:spLocks noChangeAspect="1" noChangeArrowheads="1"/>
          </p:cNvSpPr>
          <p:nvPr/>
        </p:nvSpPr>
        <p:spPr bwMode="auto">
          <a:xfrm>
            <a:off x="2518340" y="-216727"/>
            <a:ext cx="457271" cy="4572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81" tIns="68591" rIns="137181" bIns="68591" numCol="1" anchor="t" anchorCtr="0" compatLnSpc="1"/>
          <a:lstStyle/>
          <a:p>
            <a:endParaRPr lang="en-GB" sz="4805"/>
          </a:p>
        </p:txBody>
      </p:sp>
      <p:pic>
        <p:nvPicPr>
          <p:cNvPr id="2054" name="Picture 6" descr="https://aireboroughnf.files.wordpress.com/2014/11/aldi-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77455" y="625683"/>
            <a:ext cx="2691267" cy="31991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upload.wikimedia.org/wikipedia/commons/thumb/9/91/Lidl-Logo.svg/2000px-Lidl-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40242" y="1103135"/>
            <a:ext cx="2691267" cy="26912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1000"/>
                                        <p:tgtEl>
                                          <p:spTgt spid="2054"/>
                                        </p:tgtEl>
                                      </p:cBhvr>
                                    </p:animEffect>
                                    <p:anim calcmode="lin" valueType="num">
                                      <p:cBhvr>
                                        <p:cTn id="13" dur="1000" fill="hold"/>
                                        <p:tgtEl>
                                          <p:spTgt spid="2054"/>
                                        </p:tgtEl>
                                        <p:attrNameLst>
                                          <p:attrName>ppt_x</p:attrName>
                                        </p:attrNameLst>
                                      </p:cBhvr>
                                      <p:tavLst>
                                        <p:tav tm="0">
                                          <p:val>
                                            <p:strVal val="#ppt_x"/>
                                          </p:val>
                                        </p:tav>
                                        <p:tav tm="100000">
                                          <p:val>
                                            <p:strVal val="#ppt_x"/>
                                          </p:val>
                                        </p:tav>
                                      </p:tavLst>
                                    </p:anim>
                                    <p:anim calcmode="lin" valueType="num">
                                      <p:cBhvr>
                                        <p:cTn id="14" dur="1000" fill="hold"/>
                                        <p:tgtEl>
                                          <p:spTgt spid="205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1000"/>
                                        <p:tgtEl>
                                          <p:spTgt spid="2056"/>
                                        </p:tgtEl>
                                      </p:cBhvr>
                                    </p:animEffect>
                                    <p:anim calcmode="lin" valueType="num">
                                      <p:cBhvr>
                                        <p:cTn id="18" dur="1000" fill="hold"/>
                                        <p:tgtEl>
                                          <p:spTgt spid="2056"/>
                                        </p:tgtEl>
                                        <p:attrNameLst>
                                          <p:attrName>ppt_x</p:attrName>
                                        </p:attrNameLst>
                                      </p:cBhvr>
                                      <p:tavLst>
                                        <p:tav tm="0">
                                          <p:val>
                                            <p:strVal val="#ppt_x"/>
                                          </p:val>
                                        </p:tav>
                                        <p:tav tm="100000">
                                          <p:val>
                                            <p:strVal val="#ppt_x"/>
                                          </p:val>
                                        </p:tav>
                                      </p:tavLst>
                                    </p:anim>
                                    <p:anim calcmode="lin" valueType="num">
                                      <p:cBhvr>
                                        <p:cTn id="19"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1000"/>
                                        <p:tgtEl>
                                          <p:spTgt spid="3">
                                            <p:txEl>
                                              <p:pRg st="5" end="5"/>
                                            </p:txEl>
                                          </p:spTgt>
                                        </p:tgtEl>
                                      </p:cBhvr>
                                    </p:animEffect>
                                    <p:anim calcmode="lin" valueType="num">
                                      <p:cBhvr>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1000"/>
                                        <p:tgtEl>
                                          <p:spTgt spid="3">
                                            <p:txEl>
                                              <p:pRg st="6" end="6"/>
                                            </p:txEl>
                                          </p:spTgt>
                                        </p:tgtEl>
                                      </p:cBhvr>
                                    </p:animEffect>
                                    <p:anim calcmode="lin" valueType="num">
                                      <p:cBhvr>
                                        <p:cTn id="5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000"/>
                                        <p:tgtEl>
                                          <p:spTgt spid="3">
                                            <p:txEl>
                                              <p:pRg st="8" end="8"/>
                                            </p:txEl>
                                          </p:spTgt>
                                        </p:tgtEl>
                                      </p:cBhvr>
                                    </p:animEffect>
                                    <p:anim calcmode="lin" valueType="num">
                                      <p:cBhvr>
                                        <p:cTn id="6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9" end="9"/>
                                            </p:txEl>
                                          </p:spTgt>
                                        </p:tgtEl>
                                        <p:attrNameLst>
                                          <p:attrName>style.visibility</p:attrName>
                                        </p:attrNameLst>
                                      </p:cBhvr>
                                      <p:to>
                                        <p:strVal val="visible"/>
                                      </p:to>
                                    </p:set>
                                    <p:animEffect transition="in" filter="fade">
                                      <p:cBhvr>
                                        <p:cTn id="66" dur="1000"/>
                                        <p:tgtEl>
                                          <p:spTgt spid="3">
                                            <p:txEl>
                                              <p:pRg st="9" end="9"/>
                                            </p:txEl>
                                          </p:spTgt>
                                        </p:tgtEl>
                                      </p:cBhvr>
                                    </p:animEffect>
                                    <p:anim calcmode="lin" valueType="num">
                                      <p:cBhvr>
                                        <p:cTn id="6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050"/>
                                        </p:tgtEl>
                                        <p:attrNameLst>
                                          <p:attrName>style.visibility</p:attrName>
                                        </p:attrNameLst>
                                      </p:cBhvr>
                                      <p:to>
                                        <p:strVal val="visible"/>
                                      </p:to>
                                    </p:set>
                                    <p:animEffect transition="in" filter="fade">
                                      <p:cBhvr>
                                        <p:cTn id="73" dur="1000"/>
                                        <p:tgtEl>
                                          <p:spTgt spid="2050"/>
                                        </p:tgtEl>
                                      </p:cBhvr>
                                    </p:animEffect>
                                    <p:anim calcmode="lin" valueType="num">
                                      <p:cBhvr>
                                        <p:cTn id="74" dur="1000" fill="hold"/>
                                        <p:tgtEl>
                                          <p:spTgt spid="2050"/>
                                        </p:tgtEl>
                                        <p:attrNameLst>
                                          <p:attrName>ppt_x</p:attrName>
                                        </p:attrNameLst>
                                      </p:cBhvr>
                                      <p:tavLst>
                                        <p:tav tm="0">
                                          <p:val>
                                            <p:strVal val="#ppt_x"/>
                                          </p:val>
                                        </p:tav>
                                        <p:tav tm="100000">
                                          <p:val>
                                            <p:strVal val="#ppt_x"/>
                                          </p:val>
                                        </p:tav>
                                      </p:tavLst>
                                    </p:anim>
                                    <p:anim calcmode="lin" valueType="num">
                                      <p:cBhvr>
                                        <p:cTn id="7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a:t>Strategy Mapping</a:t>
            </a:r>
            <a:endParaRPr lang="en-GB" sz="4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Balanced Scorecard</a:t>
            </a:r>
            <a:endParaRPr lang="en-GB" dirty="0"/>
          </a:p>
        </p:txBody>
      </p:sp>
      <p:sp>
        <p:nvSpPr>
          <p:cNvPr id="3" name="Content Placeholder 2"/>
          <p:cNvSpPr>
            <a:spLocks noGrp="1"/>
          </p:cNvSpPr>
          <p:nvPr>
            <p:ph type="subTitle" idx="1"/>
          </p:nvPr>
        </p:nvSpPr>
        <p:spPr>
          <a:xfrm>
            <a:off x="332694" y="1976196"/>
            <a:ext cx="9384917" cy="7517928"/>
          </a:xfrm>
        </p:spPr>
        <p:txBody>
          <a:bodyPr>
            <a:normAutofit fontScale="92500" lnSpcReduction="20000"/>
          </a:bodyPr>
          <a:lstStyle/>
          <a:p>
            <a:r>
              <a:rPr lang="en-US" sz="2800" b="1" i="1" dirty="0"/>
              <a:t>Financial - </a:t>
            </a:r>
            <a:r>
              <a:rPr lang="en-US" sz="2800" dirty="0"/>
              <a:t>The outcome for all profit-making </a:t>
            </a:r>
            <a:r>
              <a:rPr lang="en-US" sz="2800" dirty="0" err="1"/>
              <a:t>organisations</a:t>
            </a:r>
            <a:r>
              <a:rPr lang="en-US" sz="2800" dirty="0"/>
              <a:t> is a financial result for stockholders measured by a range of metrics such as return on capital, net profit margin, or growth in revenues.</a:t>
            </a:r>
            <a:endParaRPr lang="en-US" sz="2800" dirty="0"/>
          </a:p>
          <a:p>
            <a:endParaRPr lang="en-US" sz="2800" dirty="0"/>
          </a:p>
          <a:p>
            <a:r>
              <a:rPr lang="en-US" sz="2800" b="1" i="1" dirty="0"/>
              <a:t>Customer - </a:t>
            </a:r>
            <a:r>
              <a:rPr lang="en-US" sz="2800" dirty="0"/>
              <a:t>In most cases, it is a positive response from the customer that creates value for the </a:t>
            </a:r>
            <a:r>
              <a:rPr lang="en-US" sz="2800" dirty="0" err="1"/>
              <a:t>organisation</a:t>
            </a:r>
            <a:r>
              <a:rPr lang="en-US" sz="2800" dirty="0"/>
              <a:t> by profitable sales. The metrics may include sales penetration as well as the level of customer satisfaction and loyalty.</a:t>
            </a:r>
            <a:endParaRPr lang="en-US" sz="2800" dirty="0"/>
          </a:p>
          <a:p>
            <a:endParaRPr lang="en-US" sz="2800" dirty="0"/>
          </a:p>
          <a:p>
            <a:r>
              <a:rPr lang="en-US" sz="2800" b="1" i="1" dirty="0"/>
              <a:t>Internal Business Processes - </a:t>
            </a:r>
            <a:r>
              <a:rPr lang="en-US" sz="2800" dirty="0"/>
              <a:t>To increase the quality of the customer relationship, operating processes will be continually improved to enhance the quality flexibility while reducing cost of these processes. Measurements may include cycle time, asset </a:t>
            </a:r>
            <a:r>
              <a:rPr lang="en-US" sz="2800" dirty="0" err="1"/>
              <a:t>utilisation</a:t>
            </a:r>
            <a:r>
              <a:rPr lang="en-US" sz="2800" dirty="0"/>
              <a:t>, and quality metrics.</a:t>
            </a:r>
            <a:endParaRPr lang="en-US" sz="2800" dirty="0"/>
          </a:p>
          <a:p>
            <a:endParaRPr lang="en-US" sz="2800" dirty="0"/>
          </a:p>
          <a:p>
            <a:r>
              <a:rPr lang="en-US" sz="2800" b="1" i="1" dirty="0"/>
              <a:t>Learning and Growth - </a:t>
            </a:r>
            <a:r>
              <a:rPr lang="en-US" sz="2800" dirty="0"/>
              <a:t>The driving force of value creation is through the intellectual capital, the ideas, and innovation that bring about new products and services as well as processes, sometimes with rapid discontinuous innovation. It can be measured by the development of human capability, new products to market, and growth of strategic alliances.</a:t>
            </a:r>
            <a:endParaRPr lang="en-US" sz="2800" dirty="0"/>
          </a:p>
          <a:p>
            <a:endParaRPr lang="en-GB" sz="2800" dirty="0"/>
          </a:p>
        </p:txBody>
      </p:sp>
      <p:sp>
        <p:nvSpPr>
          <p:cNvPr id="4" name="TextBox 3"/>
          <p:cNvSpPr txBox="1"/>
          <p:nvPr/>
        </p:nvSpPr>
        <p:spPr>
          <a:xfrm>
            <a:off x="8083578" y="9494124"/>
            <a:ext cx="1436291" cy="400110"/>
          </a:xfrm>
          <a:prstGeom prst="rect">
            <a:avLst/>
          </a:prstGeom>
          <a:noFill/>
        </p:spPr>
        <p:txBody>
          <a:bodyPr wrap="none" rtlCol="0">
            <a:spAutoFit/>
          </a:bodyPr>
          <a:lstStyle/>
          <a:p>
            <a:r>
              <a:rPr lang="en-GB" sz="2000" dirty="0" err="1"/>
              <a:t>Gurd</a:t>
            </a:r>
            <a:r>
              <a:rPr lang="en-GB" sz="2000" dirty="0"/>
              <a:t> (2013)</a:t>
            </a:r>
            <a:endParaRPr lang="en-GB" sz="2000" dirty="0"/>
          </a:p>
        </p:txBody>
      </p:sp>
      <p:pic>
        <p:nvPicPr>
          <p:cNvPr id="1026" name="Picture 2" descr="Summary of the Balanced Scorecard method. Abstrac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27771" y="1967706"/>
            <a:ext cx="8027535" cy="63531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094" y="31714"/>
            <a:ext cx="16330128" cy="567191"/>
          </a:xfrm>
        </p:spPr>
        <p:txBody>
          <a:bodyPr/>
          <a:lstStyle/>
          <a:p>
            <a:r>
              <a:rPr lang="en-GB" dirty="0"/>
              <a:t>Strategy Mapping – Tata Steel</a:t>
            </a:r>
            <a:endParaRPr lang="en-GB" dirty="0"/>
          </a:p>
        </p:txBody>
      </p:sp>
      <p:pic>
        <p:nvPicPr>
          <p:cNvPr id="4" name="Picture 3"/>
          <p:cNvPicPr>
            <a:picLocks noChangeAspect="1"/>
          </p:cNvPicPr>
          <p:nvPr/>
        </p:nvPicPr>
        <p:blipFill>
          <a:blip r:embed="rId1"/>
          <a:stretch>
            <a:fillRect/>
          </a:stretch>
        </p:blipFill>
        <p:spPr>
          <a:xfrm>
            <a:off x="1282890" y="852244"/>
            <a:ext cx="12796650" cy="9404630"/>
          </a:xfrm>
          <a:prstGeom prst="rect">
            <a:avLst/>
          </a:prstGeom>
        </p:spPr>
      </p:pic>
      <p:sp>
        <p:nvSpPr>
          <p:cNvPr id="5" name="TextBox 4"/>
          <p:cNvSpPr txBox="1"/>
          <p:nvPr/>
        </p:nvSpPr>
        <p:spPr>
          <a:xfrm>
            <a:off x="14109363" y="9349196"/>
            <a:ext cx="1595309" cy="369332"/>
          </a:xfrm>
          <a:prstGeom prst="rect">
            <a:avLst/>
          </a:prstGeom>
          <a:noFill/>
        </p:spPr>
        <p:txBody>
          <a:bodyPr wrap="none" rtlCol="0">
            <a:spAutoFit/>
          </a:bodyPr>
          <a:lstStyle/>
          <a:p>
            <a:r>
              <a:rPr lang="en-GB" sz="1800" dirty="0"/>
              <a:t>Joseph(2009)</a:t>
            </a:r>
            <a:endParaRPr lang="en-GB" sz="1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627716" y="608433"/>
          <a:ext cx="13867280" cy="9502436"/>
        </p:xfrm>
        <a:graphic>
          <a:graphicData uri="http://schemas.openxmlformats.org/drawingml/2006/table">
            <a:tbl>
              <a:tblPr firstRow="1" bandRow="1">
                <a:tableStyleId>{5C22544A-7EE6-4342-B048-85BDC9FD1C3A}</a:tableStyleId>
              </a:tblPr>
              <a:tblGrid>
                <a:gridCol w="1733412"/>
                <a:gridCol w="5143857"/>
                <a:gridCol w="334096"/>
                <a:gridCol w="1808005"/>
                <a:gridCol w="2029358"/>
                <a:gridCol w="2818552"/>
              </a:tblGrid>
              <a:tr h="650790">
                <a:tc>
                  <a:txBody>
                    <a:bodyPr/>
                    <a:lstStyle/>
                    <a:p>
                      <a:pPr algn="ctr"/>
                      <a:r>
                        <a:rPr lang="en-GB" sz="1500" b="1" dirty="0"/>
                        <a:t>WALMART</a:t>
                      </a:r>
                      <a:endParaRPr lang="en-GB" sz="1500" b="1" dirty="0"/>
                    </a:p>
                  </a:txBody>
                  <a:tcPr marL="129326" marR="129326" marT="64663" marB="64663" anchor="ctr"/>
                </a:tc>
                <a:tc gridSpan="2">
                  <a:txBody>
                    <a:bodyPr/>
                    <a:lstStyle/>
                    <a:p>
                      <a:pPr algn="ctr"/>
                      <a:r>
                        <a:rPr lang="en-GB" sz="2100" dirty="0"/>
                        <a:t>Productivity Strategy</a:t>
                      </a:r>
                      <a:endParaRPr lang="en-GB" sz="2100" dirty="0"/>
                    </a:p>
                  </a:txBody>
                  <a:tcPr marL="129326" marR="129326" marT="64663" marB="64663"/>
                </a:tc>
                <a:tc hMerge="1">
                  <a:tcPr/>
                </a:tc>
                <a:tc gridSpan="3">
                  <a:txBody>
                    <a:bodyPr/>
                    <a:lstStyle/>
                    <a:p>
                      <a:pPr algn="ctr"/>
                      <a:r>
                        <a:rPr lang="en-GB" sz="2100" dirty="0"/>
                        <a:t>Growth Strategy</a:t>
                      </a:r>
                      <a:endParaRPr lang="en-GB" sz="2100" dirty="0"/>
                    </a:p>
                  </a:txBody>
                  <a:tcPr marL="129326" marR="129326" marT="64663" marB="64663"/>
                </a:tc>
                <a:tc hMerge="1">
                  <a:tcPr/>
                </a:tc>
                <a:tc hMerge="1">
                  <a:tcPr/>
                </a:tc>
              </a:tr>
              <a:tr h="1655412">
                <a:tc>
                  <a:txBody>
                    <a:bodyPr/>
                    <a:lstStyle/>
                    <a:p>
                      <a:r>
                        <a:rPr lang="en-GB" sz="1500" b="1" dirty="0"/>
                        <a:t>Financial Perspective</a:t>
                      </a:r>
                      <a:endParaRPr lang="en-GB" sz="1500" b="1" dirty="0"/>
                    </a:p>
                  </a:txBody>
                  <a:tcPr marL="129326" marR="129326" marT="64663" marB="64663" anchor="ctr"/>
                </a:tc>
                <a:tc gridSpan="2">
                  <a:txBody>
                    <a:bodyPr/>
                    <a:lstStyle/>
                    <a:p>
                      <a:pPr marL="171450" indent="-171450">
                        <a:buFont typeface="Arial" panose="020B0604020202020204" pitchFamily="34" charset="0"/>
                        <a:buChar char="•"/>
                      </a:pPr>
                      <a:r>
                        <a:rPr lang="en-GB" sz="1500" dirty="0"/>
                        <a:t>Local</a:t>
                      </a:r>
                      <a:r>
                        <a:rPr lang="en-GB" sz="1500" baseline="0" dirty="0"/>
                        <a:t> discretion over pricing</a:t>
                      </a:r>
                      <a:endParaRPr lang="en-GB" sz="1500" baseline="0" dirty="0"/>
                    </a:p>
                    <a:p>
                      <a:pPr marL="171450" indent="-171450">
                        <a:buFont typeface="Arial" panose="020B0604020202020204" pitchFamily="34" charset="0"/>
                        <a:buChar char="•"/>
                      </a:pPr>
                      <a:r>
                        <a:rPr lang="en-GB" sz="1500" baseline="0" dirty="0"/>
                        <a:t>Drive down cost continuously</a:t>
                      </a:r>
                      <a:endParaRPr lang="en-GB" sz="1500" baseline="0" dirty="0"/>
                    </a:p>
                    <a:p>
                      <a:pPr marL="171450" indent="-171450">
                        <a:buFont typeface="Arial" panose="020B0604020202020204" pitchFamily="34" charset="0"/>
                        <a:buChar char="•"/>
                      </a:pPr>
                      <a:r>
                        <a:rPr lang="en-GB" sz="1500" baseline="0" dirty="0"/>
                        <a:t>Obsession with retail and cost reduction</a:t>
                      </a:r>
                      <a:endParaRPr lang="en-GB" sz="1500" baseline="0" dirty="0"/>
                    </a:p>
                    <a:p>
                      <a:pPr marL="171450" indent="-171450">
                        <a:buFont typeface="Arial" panose="020B0604020202020204" pitchFamily="34" charset="0"/>
                        <a:buChar char="•"/>
                      </a:pPr>
                      <a:r>
                        <a:rPr lang="en-GB" sz="1500" baseline="0" dirty="0"/>
                        <a:t>High asset and inventory turnover</a:t>
                      </a:r>
                      <a:endParaRPr lang="en-GB" sz="1500" baseline="0" dirty="0"/>
                    </a:p>
                    <a:p>
                      <a:pPr marL="171450" indent="-171450">
                        <a:buFont typeface="Arial" panose="020B0604020202020204" pitchFamily="34" charset="0"/>
                        <a:buChar char="•"/>
                      </a:pPr>
                      <a:r>
                        <a:rPr lang="en-GB" sz="1500" baseline="0" dirty="0"/>
                        <a:t>Low spend on advertising(lowest in the industry)</a:t>
                      </a:r>
                      <a:endParaRPr lang="en-GB" sz="1500" baseline="0" dirty="0"/>
                    </a:p>
                  </a:txBody>
                  <a:tcPr marL="129326" marR="129326" marT="64663" marB="64663"/>
                </a:tc>
                <a:tc hMerge="1">
                  <a:tcPr/>
                </a:tc>
                <a:tc gridSpan="3">
                  <a:txBody>
                    <a:bodyPr/>
                    <a:lstStyle/>
                    <a:p>
                      <a:pPr marL="285750" indent="-285750">
                        <a:buFont typeface="Arial" panose="020B0604020202020204" pitchFamily="34" charset="0"/>
                        <a:buChar char="•"/>
                      </a:pPr>
                      <a:r>
                        <a:rPr lang="en-GB" sz="1500" dirty="0"/>
                        <a:t>Locate in small towns and create a monopoly on discount retail in that area</a:t>
                      </a:r>
                      <a:endParaRPr lang="en-GB" sz="1500" dirty="0"/>
                    </a:p>
                    <a:p>
                      <a:pPr marL="285750" indent="-285750">
                        <a:buFont typeface="Arial" panose="020B0604020202020204" pitchFamily="34" charset="0"/>
                        <a:buChar char="•"/>
                      </a:pPr>
                      <a:r>
                        <a:rPr lang="en-GB" sz="1500" dirty="0"/>
                        <a:t>International expansion</a:t>
                      </a:r>
                      <a:endParaRPr lang="en-GB" sz="1500" dirty="0"/>
                    </a:p>
                    <a:p>
                      <a:pPr marL="285750" indent="-285750">
                        <a:buFont typeface="Arial" panose="020B0604020202020204" pitchFamily="34" charset="0"/>
                        <a:buChar char="•"/>
                      </a:pPr>
                      <a:r>
                        <a:rPr lang="en-GB" sz="1500" dirty="0"/>
                        <a:t>Multiple formats – discount stores, warehouse clubs, supercentres and neighbourhood stores, online</a:t>
                      </a:r>
                      <a:endParaRPr lang="en-GB" sz="1500" dirty="0"/>
                    </a:p>
                  </a:txBody>
                  <a:tcPr marL="129326" marR="129326" marT="64663" marB="64663"/>
                </a:tc>
                <a:tc hMerge="1">
                  <a:tcPr/>
                </a:tc>
                <a:tc hMerge="1">
                  <a:tcPr/>
                </a:tc>
              </a:tr>
              <a:tr h="985340">
                <a:tc>
                  <a:txBody>
                    <a:bodyPr/>
                    <a:lstStyle/>
                    <a:p>
                      <a:r>
                        <a:rPr lang="en-GB" sz="1500" b="1" dirty="0"/>
                        <a:t>Customer Perspective</a:t>
                      </a:r>
                      <a:endParaRPr lang="en-GB" sz="1500" b="1" dirty="0"/>
                    </a:p>
                  </a:txBody>
                  <a:tcPr marL="129326" marR="129326" marT="64663" marB="64663" anchor="ctr"/>
                </a:tc>
                <a:tc gridSpan="2">
                  <a:txBody>
                    <a:bodyPr/>
                    <a:lstStyle/>
                    <a:p>
                      <a:pPr marL="0" indent="0" algn="ctr">
                        <a:buFont typeface="Arial" panose="020B0604020202020204" pitchFamily="34" charset="0"/>
                        <a:buNone/>
                      </a:pPr>
                      <a:r>
                        <a:rPr lang="en-GB" sz="1500" dirty="0"/>
                        <a:t>Everyday</a:t>
                      </a:r>
                      <a:r>
                        <a:rPr lang="en-GB" sz="1500" baseline="0" dirty="0"/>
                        <a:t> </a:t>
                      </a:r>
                      <a:r>
                        <a:rPr lang="en-GB" sz="1500" dirty="0"/>
                        <a:t>Low prices</a:t>
                      </a:r>
                      <a:endParaRPr lang="en-GB" sz="1500" dirty="0"/>
                    </a:p>
                    <a:p>
                      <a:pPr marL="0" indent="0" algn="ctr">
                        <a:buFont typeface="Arial" panose="020B0604020202020204" pitchFamily="34" charset="0"/>
                        <a:buNone/>
                      </a:pPr>
                      <a:r>
                        <a:rPr lang="en-GB" sz="1500" dirty="0"/>
                        <a:t>“Greeters”</a:t>
                      </a:r>
                      <a:endParaRPr lang="en-GB" sz="1500" dirty="0"/>
                    </a:p>
                    <a:p>
                      <a:pPr marL="0" indent="0" algn="ctr">
                        <a:buFont typeface="Arial" panose="020B0604020202020204" pitchFamily="34" charset="0"/>
                        <a:buNone/>
                      </a:pPr>
                      <a:r>
                        <a:rPr lang="en-GB" sz="1500" dirty="0"/>
                        <a:t>“Satisfaction Guaranteed</a:t>
                      </a:r>
                      <a:endParaRPr lang="en-GB" sz="1500" dirty="0"/>
                    </a:p>
                  </a:txBody>
                  <a:tcPr marL="129326" marR="129326" marT="64663" marB="64663"/>
                </a:tc>
                <a:tc hMerge="1">
                  <a:tcPr/>
                </a:tc>
                <a:tc gridSpan="3">
                  <a:txBody>
                    <a:bodyPr/>
                    <a:lstStyle/>
                    <a:p>
                      <a:pPr marL="0" indent="0" algn="ctr">
                        <a:buFont typeface="Arial" panose="020B0604020202020204" pitchFamily="34" charset="0"/>
                        <a:buNone/>
                      </a:pPr>
                      <a:r>
                        <a:rPr lang="en-GB" sz="1500" dirty="0"/>
                        <a:t>Adjust to local needs and preferences</a:t>
                      </a:r>
                      <a:endParaRPr lang="en-GB" sz="1500" dirty="0"/>
                    </a:p>
                    <a:p>
                      <a:pPr marL="0" indent="0" algn="ctr">
                        <a:buFont typeface="Arial" panose="020B0604020202020204" pitchFamily="34" charset="0"/>
                        <a:buNone/>
                      </a:pPr>
                      <a:r>
                        <a:rPr lang="en-GB" sz="1500" dirty="0"/>
                        <a:t>Wide range of goods</a:t>
                      </a:r>
                      <a:endParaRPr lang="en-GB" sz="1500" dirty="0"/>
                    </a:p>
                    <a:p>
                      <a:pPr marL="0" indent="0" algn="ctr">
                        <a:buFont typeface="Arial" panose="020B0604020202020204" pitchFamily="34" charset="0"/>
                        <a:buNone/>
                      </a:pPr>
                      <a:r>
                        <a:rPr lang="en-GB" sz="1500" dirty="0"/>
                        <a:t>Avoid</a:t>
                      </a:r>
                      <a:r>
                        <a:rPr lang="en-GB" sz="1500" baseline="0" dirty="0"/>
                        <a:t> stock-outs</a:t>
                      </a:r>
                      <a:endParaRPr lang="en-GB" sz="1500" dirty="0"/>
                    </a:p>
                  </a:txBody>
                  <a:tcPr marL="129326" marR="129326" marT="64663" marB="64663"/>
                </a:tc>
                <a:tc hMerge="1">
                  <a:tcPr/>
                </a:tc>
                <a:tc hMerge="1">
                  <a:tcPr/>
                </a:tc>
              </a:tr>
              <a:tr h="759254">
                <a:tc rowSpan="2">
                  <a:txBody>
                    <a:bodyPr/>
                    <a:lstStyle/>
                    <a:p>
                      <a:r>
                        <a:rPr lang="en-GB" sz="1500" b="1" dirty="0"/>
                        <a:t>Internal Perspective</a:t>
                      </a:r>
                      <a:endParaRPr lang="en-GB" sz="1500" b="1" dirty="0"/>
                    </a:p>
                  </a:txBody>
                  <a:tcPr marL="129326" marR="129326" marT="64663" marB="64663" anchor="ctr"/>
                </a:tc>
                <a:tc>
                  <a:txBody>
                    <a:bodyPr/>
                    <a:lstStyle/>
                    <a:p>
                      <a:pPr algn="ctr"/>
                      <a:r>
                        <a:rPr lang="en-GB" sz="1500" b="1" dirty="0"/>
                        <a:t>Operations Management</a:t>
                      </a:r>
                      <a:endParaRPr lang="en-GB" sz="1500" b="1" dirty="0"/>
                    </a:p>
                  </a:txBody>
                  <a:tcPr marL="129326" marR="129326" marT="64663" marB="64663"/>
                </a:tc>
                <a:tc gridSpan="2">
                  <a:txBody>
                    <a:bodyPr/>
                    <a:lstStyle/>
                    <a:p>
                      <a:pPr algn="ctr"/>
                      <a:r>
                        <a:rPr lang="en-GB" sz="1500" b="1" dirty="0"/>
                        <a:t>Customer Management</a:t>
                      </a:r>
                      <a:endParaRPr lang="en-GB" sz="1500" b="1" dirty="0"/>
                    </a:p>
                  </a:txBody>
                  <a:tcPr marL="129326" marR="129326" marT="64663" marB="64663"/>
                </a:tc>
                <a:tc hMerge="1">
                  <a:tcPr/>
                </a:tc>
                <a:tc>
                  <a:txBody>
                    <a:bodyPr/>
                    <a:lstStyle/>
                    <a:p>
                      <a:pPr algn="ctr"/>
                      <a:r>
                        <a:rPr lang="en-GB" sz="1500" b="1" dirty="0"/>
                        <a:t>Innovation</a:t>
                      </a:r>
                      <a:r>
                        <a:rPr lang="en-GB" sz="1500" b="1" baseline="0" dirty="0"/>
                        <a:t> </a:t>
                      </a:r>
                      <a:endParaRPr lang="en-GB" sz="1500" b="1" baseline="0" dirty="0"/>
                    </a:p>
                    <a:p>
                      <a:pPr algn="ctr"/>
                      <a:r>
                        <a:rPr lang="en-GB" sz="1500" b="1" baseline="0" dirty="0"/>
                        <a:t>Processes</a:t>
                      </a:r>
                      <a:endParaRPr lang="en-GB" sz="1500" b="1" dirty="0"/>
                    </a:p>
                  </a:txBody>
                  <a:tcPr marL="129326" marR="129326" marT="64663" marB="64663"/>
                </a:tc>
                <a:tc>
                  <a:txBody>
                    <a:bodyPr/>
                    <a:lstStyle/>
                    <a:p>
                      <a:pPr algn="ctr"/>
                      <a:r>
                        <a:rPr lang="en-GB" sz="1500" b="1" dirty="0"/>
                        <a:t>Regulatory and Social Processes</a:t>
                      </a:r>
                      <a:endParaRPr lang="en-GB" sz="1500" b="1" dirty="0"/>
                    </a:p>
                  </a:txBody>
                  <a:tcPr marL="129326" marR="129326" marT="64663" marB="64663"/>
                </a:tc>
              </a:tr>
              <a:tr h="2886048">
                <a:tc vMerge="1">
                  <a:tcPr/>
                </a:tc>
                <a:tc>
                  <a:txBody>
                    <a:bodyPr/>
                    <a:lstStyle/>
                    <a:p>
                      <a:pPr marL="171450" indent="-171450">
                        <a:buFont typeface="Arial" panose="020B0604020202020204" pitchFamily="34" charset="0"/>
                        <a:buChar char="•"/>
                      </a:pPr>
                      <a:r>
                        <a:rPr lang="en-GB" sz="1500" dirty="0"/>
                        <a:t>Purchasing</a:t>
                      </a:r>
                      <a:endParaRPr lang="en-GB" sz="1500" dirty="0"/>
                    </a:p>
                    <a:p>
                      <a:pPr marL="450850" lvl="1" indent="-273050">
                        <a:buFont typeface="Arial" panose="020B0604020202020204" pitchFamily="34" charset="0"/>
                        <a:buChar char="•"/>
                        <a:tabLst>
                          <a:tab pos="355600" algn="l"/>
                        </a:tabLst>
                      </a:pPr>
                      <a:r>
                        <a:rPr lang="en-GB" sz="1500" dirty="0"/>
                        <a:t>Centralised buying</a:t>
                      </a:r>
                      <a:endParaRPr lang="en-GB" sz="1500" dirty="0"/>
                    </a:p>
                    <a:p>
                      <a:pPr marL="450850" lvl="1" indent="-273050">
                        <a:buFont typeface="Arial" panose="020B0604020202020204" pitchFamily="34" charset="0"/>
                        <a:buChar char="•"/>
                        <a:tabLst>
                          <a:tab pos="355600" algn="l"/>
                        </a:tabLst>
                      </a:pPr>
                      <a:r>
                        <a:rPr lang="en-GB" sz="1500" baseline="0" dirty="0"/>
                        <a:t>Limit supplier power – max 2.5% of total</a:t>
                      </a:r>
                      <a:endParaRPr lang="en-GB" sz="1500" baseline="0" dirty="0"/>
                    </a:p>
                    <a:p>
                      <a:pPr marL="450850" lvl="1" indent="-273050">
                        <a:buFont typeface="Arial" panose="020B0604020202020204" pitchFamily="34" charset="0"/>
                        <a:buChar char="•"/>
                        <a:tabLst>
                          <a:tab pos="355600" algn="l"/>
                        </a:tabLst>
                      </a:pPr>
                      <a:r>
                        <a:rPr lang="en-GB" sz="1500" baseline="0" dirty="0"/>
                        <a:t>Exploit technology</a:t>
                      </a:r>
                      <a:endParaRPr lang="en-GB" sz="1500" baseline="0" dirty="0"/>
                    </a:p>
                    <a:p>
                      <a:pPr marL="450850" lvl="1" indent="-273050">
                        <a:buFont typeface="Arial" panose="020B0604020202020204" pitchFamily="34" charset="0"/>
                        <a:buChar char="•"/>
                        <a:tabLst>
                          <a:tab pos="355600" algn="l"/>
                        </a:tabLst>
                      </a:pPr>
                      <a:r>
                        <a:rPr lang="en-GB" sz="1500" baseline="0" dirty="0"/>
                        <a:t>Use of EDI and Online buying</a:t>
                      </a:r>
                      <a:endParaRPr lang="en-GB" sz="1500" baseline="0" dirty="0"/>
                    </a:p>
                    <a:p>
                      <a:pPr marL="177800" lvl="0" indent="-177800">
                        <a:buFont typeface="Arial" panose="020B0604020202020204" pitchFamily="34" charset="0"/>
                        <a:buChar char="•"/>
                        <a:tabLst>
                          <a:tab pos="177800" algn="l"/>
                        </a:tabLst>
                      </a:pPr>
                      <a:r>
                        <a:rPr lang="en-GB" sz="1500" baseline="0" dirty="0"/>
                        <a:t>Warehousing and Distribution</a:t>
                      </a:r>
                      <a:endParaRPr lang="en-GB" sz="1500" baseline="0" dirty="0"/>
                    </a:p>
                    <a:p>
                      <a:pPr marL="450850" lvl="1" indent="-273050">
                        <a:buFont typeface="Arial" panose="020B0604020202020204" pitchFamily="34" charset="0"/>
                        <a:buChar char="•"/>
                        <a:tabLst>
                          <a:tab pos="355600" algn="l"/>
                        </a:tabLst>
                      </a:pPr>
                      <a:r>
                        <a:rPr lang="en-GB" sz="1500" baseline="0" dirty="0"/>
                        <a:t>Own distribution system – hub and spoke rather than supplier delivers to stores</a:t>
                      </a:r>
                      <a:endParaRPr lang="en-GB" sz="1500" baseline="0" dirty="0"/>
                    </a:p>
                    <a:p>
                      <a:pPr marL="450850" lvl="1" indent="-273050">
                        <a:buFont typeface="Arial" panose="020B0604020202020204" pitchFamily="34" charset="0"/>
                        <a:buChar char="•"/>
                        <a:tabLst>
                          <a:tab pos="355600" algn="l"/>
                        </a:tabLst>
                      </a:pPr>
                      <a:r>
                        <a:rPr lang="en-GB" sz="1500" baseline="0" dirty="0"/>
                        <a:t>Total control and large drop volumes</a:t>
                      </a:r>
                      <a:endParaRPr lang="en-GB" sz="1500" dirty="0"/>
                    </a:p>
                  </a:txBody>
                  <a:tcPr marL="129326" marR="129326" marT="64663" marB="64663"/>
                </a:tc>
                <a:tc gridSpan="2">
                  <a:txBody>
                    <a:bodyPr/>
                    <a:lstStyle/>
                    <a:p>
                      <a:pPr marL="171450" indent="-171450">
                        <a:buFont typeface="Arial" panose="020B0604020202020204" pitchFamily="34" charset="0"/>
                        <a:buChar char="•"/>
                      </a:pPr>
                      <a:r>
                        <a:rPr lang="en-GB" sz="1500" dirty="0"/>
                        <a:t>Store location</a:t>
                      </a:r>
                      <a:endParaRPr lang="en-GB" sz="1500" dirty="0"/>
                    </a:p>
                    <a:p>
                      <a:pPr marL="171450" indent="-171450">
                        <a:buFont typeface="Arial" panose="020B0604020202020204" pitchFamily="34" charset="0"/>
                        <a:buChar char="•"/>
                      </a:pPr>
                      <a:r>
                        <a:rPr lang="en-GB" sz="1500" dirty="0"/>
                        <a:t>Store format</a:t>
                      </a:r>
                      <a:endParaRPr lang="en-GB" sz="1500" dirty="0"/>
                    </a:p>
                    <a:p>
                      <a:pPr marL="171450" indent="-171450">
                        <a:buFont typeface="Arial" panose="020B0604020202020204" pitchFamily="34" charset="0"/>
                        <a:buChar char="•"/>
                      </a:pPr>
                      <a:r>
                        <a:rPr lang="en-GB" sz="1500" dirty="0"/>
                        <a:t>Decentralised decision making</a:t>
                      </a:r>
                      <a:endParaRPr lang="en-GB" sz="1500" dirty="0"/>
                    </a:p>
                    <a:p>
                      <a:pPr marL="171450" indent="-171450">
                        <a:buFont typeface="Arial" panose="020B0604020202020204" pitchFamily="34" charset="0"/>
                        <a:buChar char="•"/>
                      </a:pPr>
                      <a:r>
                        <a:rPr lang="en-GB" sz="1500" dirty="0"/>
                        <a:t>High level of service</a:t>
                      </a:r>
                      <a:endParaRPr lang="en-GB" sz="1500" dirty="0"/>
                    </a:p>
                  </a:txBody>
                  <a:tcPr marL="129326" marR="129326" marT="64663" marB="64663"/>
                </a:tc>
                <a:tc hMerge="1">
                  <a:tcPr/>
                </a:tc>
                <a:tc>
                  <a:txBody>
                    <a:bodyPr/>
                    <a:lstStyle/>
                    <a:p>
                      <a:pPr marL="177800" indent="-177800">
                        <a:buFont typeface="Arial" panose="020B0604020202020204" pitchFamily="34" charset="0"/>
                        <a:buChar char="•"/>
                      </a:pPr>
                      <a:r>
                        <a:rPr lang="en-GB" sz="1500" dirty="0"/>
                        <a:t>Insourced activities</a:t>
                      </a:r>
                      <a:r>
                        <a:rPr lang="en-GB" sz="1500" baseline="0" dirty="0"/>
                        <a:t> allow innovation in IT, warehousing, distribution and store operations</a:t>
                      </a:r>
                      <a:endParaRPr lang="en-GB" sz="1500" baseline="0" dirty="0"/>
                    </a:p>
                    <a:p>
                      <a:pPr marL="177800" indent="-177800">
                        <a:buFont typeface="Arial" panose="020B0604020202020204" pitchFamily="34" charset="0"/>
                        <a:buChar char="•"/>
                      </a:pPr>
                      <a:endParaRPr lang="en-GB" sz="1500" baseline="0" dirty="0"/>
                    </a:p>
                    <a:p>
                      <a:pPr marL="285750" indent="-285750">
                        <a:buFont typeface="Arial" panose="020B0604020202020204" pitchFamily="34" charset="0"/>
                        <a:buChar char="•"/>
                      </a:pPr>
                      <a:endParaRPr lang="en-GB" sz="1500" dirty="0"/>
                    </a:p>
                  </a:txBody>
                  <a:tcPr marL="129326" marR="129326" marT="64663" marB="64663"/>
                </a:tc>
                <a:tc>
                  <a:txBody>
                    <a:bodyPr/>
                    <a:lstStyle/>
                    <a:p>
                      <a:pPr marL="171450" indent="-171450">
                        <a:buFont typeface="Arial" panose="020B0604020202020204" pitchFamily="34" charset="0"/>
                        <a:buChar char="•"/>
                      </a:pPr>
                      <a:r>
                        <a:rPr lang="en-GB" sz="1500" dirty="0"/>
                        <a:t>Patriotism</a:t>
                      </a:r>
                      <a:endParaRPr lang="en-GB" sz="1500" dirty="0"/>
                    </a:p>
                    <a:p>
                      <a:pPr marL="171450" indent="-171450">
                        <a:buFont typeface="Arial" panose="020B0604020202020204" pitchFamily="34" charset="0"/>
                        <a:buChar char="•"/>
                      </a:pPr>
                      <a:r>
                        <a:rPr lang="en-GB" sz="1500" dirty="0"/>
                        <a:t>Traditional American Values</a:t>
                      </a:r>
                      <a:endParaRPr lang="en-GB" sz="1500" dirty="0"/>
                    </a:p>
                    <a:p>
                      <a:pPr marL="171450" indent="-171450">
                        <a:buFont typeface="Arial" panose="020B0604020202020204" pitchFamily="34" charset="0"/>
                        <a:buChar char="•"/>
                      </a:pPr>
                      <a:r>
                        <a:rPr lang="en-GB" sz="1500" dirty="0"/>
                        <a:t>Environmental responsibility</a:t>
                      </a:r>
                      <a:endParaRPr lang="en-GB" sz="1500" dirty="0"/>
                    </a:p>
                    <a:p>
                      <a:pPr marL="171450" indent="-171450">
                        <a:buFont typeface="Arial" panose="020B0604020202020204" pitchFamily="34" charset="0"/>
                        <a:buChar char="•"/>
                      </a:pPr>
                      <a:r>
                        <a:rPr lang="en-GB" sz="1500" dirty="0"/>
                        <a:t>Counter the criticisms from Unions,</a:t>
                      </a:r>
                      <a:r>
                        <a:rPr lang="en-GB" sz="1500" baseline="0" dirty="0"/>
                        <a:t> politicians and environmentalists</a:t>
                      </a:r>
                      <a:endParaRPr lang="en-GB" sz="1500" baseline="0" dirty="0"/>
                    </a:p>
                    <a:p>
                      <a:pPr marL="171450" indent="-171450">
                        <a:buFont typeface="Arial" panose="020B0604020202020204" pitchFamily="34" charset="0"/>
                        <a:buChar char="•"/>
                      </a:pPr>
                      <a:r>
                        <a:rPr lang="en-GB" sz="1500" baseline="0" dirty="0"/>
                        <a:t>Employee empowerment</a:t>
                      </a:r>
                      <a:endParaRPr lang="en-GB" sz="1500" dirty="0"/>
                    </a:p>
                  </a:txBody>
                  <a:tcPr marL="129326" marR="129326" marT="64663" marB="64663"/>
                </a:tc>
              </a:tr>
              <a:tr h="855197">
                <a:tc rowSpan="3">
                  <a:txBody>
                    <a:bodyPr/>
                    <a:lstStyle/>
                    <a:p>
                      <a:r>
                        <a:rPr lang="en-GB" sz="1500" b="1" dirty="0"/>
                        <a:t>Learning and Growth Perspective</a:t>
                      </a:r>
                      <a:endParaRPr lang="en-GB" sz="1500" b="1" dirty="0"/>
                    </a:p>
                  </a:txBody>
                  <a:tcPr marL="129326" marR="129326" marT="64663" marB="64663" anchor="ctr"/>
                </a:tc>
                <a:tc gridSpan="5">
                  <a:txBody>
                    <a:bodyPr/>
                    <a:lstStyle/>
                    <a:p>
                      <a:r>
                        <a:rPr lang="en-GB" sz="1500" b="1" dirty="0"/>
                        <a:t>Human Capital </a:t>
                      </a:r>
                      <a:r>
                        <a:rPr lang="en-GB" sz="1500" b="1" baseline="0" dirty="0"/>
                        <a:t> </a:t>
                      </a:r>
                      <a:r>
                        <a:rPr lang="en-GB" sz="1500" baseline="0" dirty="0"/>
                        <a:t>- promote from within, career opportunities, profit sharing, share ownership, empowerment, decision and consultation rights, treat as individuals and show them respect, listen to suggestions. Family atmosphere.</a:t>
                      </a:r>
                      <a:endParaRPr lang="en-GB" sz="1500" dirty="0"/>
                    </a:p>
                  </a:txBody>
                  <a:tcPr marL="129326" marR="129326" marT="64663" marB="64663"/>
                </a:tc>
                <a:tc hMerge="1">
                  <a:tcPr/>
                </a:tc>
                <a:tc hMerge="1">
                  <a:tcPr/>
                </a:tc>
                <a:tc hMerge="1">
                  <a:tcPr/>
                </a:tc>
                <a:tc hMerge="1">
                  <a:tcPr/>
                </a:tc>
              </a:tr>
              <a:tr h="855198">
                <a:tc vMerge="1">
                  <a:tcPr/>
                </a:tc>
                <a:tc gridSpan="5">
                  <a:txBody>
                    <a:bodyPr/>
                    <a:lstStyle/>
                    <a:p>
                      <a:r>
                        <a:rPr lang="en-GB" sz="1500" b="1" dirty="0"/>
                        <a:t>Information Capital </a:t>
                      </a:r>
                      <a:r>
                        <a:rPr lang="en-GB" sz="1500" dirty="0"/>
                        <a:t>– pioneer the use of technology</a:t>
                      </a:r>
                      <a:r>
                        <a:rPr lang="en-GB" sz="1500" baseline="0" dirty="0"/>
                        <a:t> – EDI, EPOS, Satellite communication and RFID.  Systems closely tailored to Walmart’s needs, constant analysis of POS data.  Used to closely link the entire supply chain.</a:t>
                      </a:r>
                      <a:endParaRPr lang="en-GB" sz="1500" dirty="0"/>
                    </a:p>
                  </a:txBody>
                  <a:tcPr marL="129326" marR="129326" marT="64663" marB="64663"/>
                </a:tc>
                <a:tc hMerge="1">
                  <a:tcPr/>
                </a:tc>
                <a:tc hMerge="1">
                  <a:tcPr/>
                </a:tc>
                <a:tc hMerge="1">
                  <a:tcPr/>
                </a:tc>
                <a:tc hMerge="1">
                  <a:tcPr/>
                </a:tc>
              </a:tr>
              <a:tr h="855197">
                <a:tc vMerge="1">
                  <a:tcPr/>
                </a:tc>
                <a:tc gridSpan="5">
                  <a:txBody>
                    <a:bodyPr/>
                    <a:lstStyle/>
                    <a:p>
                      <a:r>
                        <a:rPr lang="en-GB" sz="1500" b="1" dirty="0"/>
                        <a:t>Organisational</a:t>
                      </a:r>
                      <a:r>
                        <a:rPr lang="en-GB" sz="1500" b="1" baseline="0" dirty="0"/>
                        <a:t> Capital </a:t>
                      </a:r>
                      <a:r>
                        <a:rPr lang="en-GB" sz="1500" baseline="0" dirty="0"/>
                        <a:t>– Principles and values of Sam Walton – thrift, hard work, fairness, simplicity and friendliness. Management culture – the Friday and Saturday meeting’s.</a:t>
                      </a:r>
                      <a:endParaRPr lang="en-GB" sz="1500" dirty="0"/>
                    </a:p>
                  </a:txBody>
                  <a:tcPr marL="129326" marR="129326" marT="64663" marB="64663"/>
                </a:tc>
                <a:tc hMerge="1">
                  <a:tcPr/>
                </a:tc>
                <a:tc hMerge="1">
                  <a:tcPr/>
                </a:tc>
                <a:tc hMerge="1">
                  <a:tcPr/>
                </a:tc>
                <a:tc hMerge="1">
                  <a:tcPr/>
                </a:tc>
              </a:tr>
            </a:tbl>
          </a:graphicData>
        </a:graphic>
      </p:graphicFrame>
      <p:sp>
        <p:nvSpPr>
          <p:cNvPr id="4" name="Title 3"/>
          <p:cNvSpPr>
            <a:spLocks noGrp="1"/>
          </p:cNvSpPr>
          <p:nvPr>
            <p:ph type="ctrTitle"/>
          </p:nvPr>
        </p:nvSpPr>
        <p:spPr>
          <a:xfrm>
            <a:off x="167406" y="41242"/>
            <a:ext cx="16284808" cy="567191"/>
          </a:xfrm>
        </p:spPr>
        <p:txBody>
          <a:bodyPr/>
          <a:lstStyle/>
          <a:p>
            <a:r>
              <a:rPr lang="en-GB" dirty="0"/>
              <a:t>Walmart Strategy Map</a:t>
            </a:r>
            <a:endParaRPr lang="en-GB"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t>Bibliography</a:t>
            </a:r>
            <a:endParaRPr lang="en-GB" dirty="0"/>
          </a:p>
        </p:txBody>
      </p:sp>
      <p:sp>
        <p:nvSpPr>
          <p:cNvPr id="8" name="Subtitle 7"/>
          <p:cNvSpPr>
            <a:spLocks noGrp="1"/>
          </p:cNvSpPr>
          <p:nvPr>
            <p:ph type="subTitle" idx="1"/>
          </p:nvPr>
        </p:nvSpPr>
        <p:spPr>
          <a:xfrm>
            <a:off x="1420585" y="1896265"/>
            <a:ext cx="15669875" cy="7835563"/>
          </a:xfrm>
        </p:spPr>
        <p:txBody>
          <a:bodyPr>
            <a:noAutofit/>
          </a:bodyPr>
          <a:lstStyle/>
          <a:p>
            <a:r>
              <a:rPr lang="en-GB" sz="2400" dirty="0">
                <a:effectLst/>
                <a:ea typeface="Calibri" panose="020F0502020204030204" charset="0"/>
                <a:cs typeface="Arial" panose="020B0604020202020204" pitchFamily="34" charset="0"/>
              </a:rPr>
              <a:t>De Wit, R &amp; Meyer, R, (2017) </a:t>
            </a:r>
            <a:r>
              <a:rPr lang="en-GB" sz="2400" i="1" dirty="0">
                <a:effectLst/>
                <a:ea typeface="Calibri" panose="020F0502020204030204" charset="0"/>
                <a:cs typeface="Arial" panose="020B0604020202020204" pitchFamily="34" charset="0"/>
              </a:rPr>
              <a:t>Strategy, An International Perspective</a:t>
            </a:r>
            <a:r>
              <a:rPr lang="en-GB" sz="2400" dirty="0">
                <a:effectLst/>
                <a:ea typeface="Calibri" panose="020F0502020204030204" charset="0"/>
                <a:cs typeface="Arial" panose="020B0604020202020204" pitchFamily="34" charset="0"/>
              </a:rPr>
              <a:t>, Andover, Hampshire: Cengage Learning, 6th ed. </a:t>
            </a:r>
            <a:endParaRPr lang="en-GB" sz="2400" dirty="0">
              <a:effectLst/>
              <a:ea typeface="Calibri" panose="020F0502020204030204" charset="0"/>
              <a:cs typeface="Arial" panose="020B0604020202020204" pitchFamily="34" charset="0"/>
            </a:endParaRPr>
          </a:p>
          <a:p>
            <a:endParaRPr lang="en-GB" sz="2400" dirty="0">
              <a:ea typeface="Calibri" panose="020F0502020204030204" charset="0"/>
              <a:cs typeface="Arial" panose="020B0604020202020204" pitchFamily="34" charset="0"/>
            </a:endParaRPr>
          </a:p>
          <a:p>
            <a:r>
              <a:rPr lang="en-GB" sz="2400" b="0" i="0" dirty="0">
                <a:solidFill>
                  <a:srgbClr val="333333"/>
                </a:solidFill>
                <a:effectLst/>
                <a:cs typeface="Arial" panose="020B0604020202020204" pitchFamily="34" charset="0"/>
              </a:rPr>
              <a:t>Prahalad, C. K. and Hamel, G. (1990) ‘The Core Competence of the Corporation’, </a:t>
            </a:r>
            <a:r>
              <a:rPr lang="en-GB" sz="2400" b="0" i="1" dirty="0">
                <a:solidFill>
                  <a:srgbClr val="333333"/>
                </a:solidFill>
                <a:effectLst/>
                <a:cs typeface="Arial" panose="020B0604020202020204" pitchFamily="34" charset="0"/>
              </a:rPr>
              <a:t>Harvard Business Review</a:t>
            </a:r>
            <a:r>
              <a:rPr lang="en-GB" sz="2400" b="0" i="0" dirty="0">
                <a:solidFill>
                  <a:srgbClr val="333333"/>
                </a:solidFill>
                <a:effectLst/>
                <a:cs typeface="Arial" panose="020B0604020202020204" pitchFamily="34" charset="0"/>
              </a:rPr>
              <a:t>, 68(3), pp. 79–91. Available at: http://0-search.ebscohost.com.emu.londonmet.ac.uk/login.aspx?direct=true&amp;db=bth&amp;AN=9006181434&amp;site=ehost-live (Accessed: 10 May 2021).</a:t>
            </a:r>
            <a:endParaRPr lang="en-GB" sz="2400" dirty="0">
              <a:effectLst/>
              <a:ea typeface="Calibri" panose="020F0502020204030204" charset="0"/>
              <a:cs typeface="Arial" panose="020B0604020202020204" pitchFamily="34" charset="0"/>
            </a:endParaRPr>
          </a:p>
          <a:p>
            <a:endParaRPr lang="en-GB" sz="2400" dirty="0">
              <a:ea typeface="Calibri" panose="020F0502020204030204" charset="0"/>
              <a:cs typeface="Arial" panose="020B0604020202020204" pitchFamily="34" charset="0"/>
            </a:endParaRPr>
          </a:p>
          <a:p>
            <a:r>
              <a:rPr lang="en-US" sz="2400" b="0" i="0" dirty="0">
                <a:effectLst/>
                <a:cs typeface="Arial" panose="020B0604020202020204" pitchFamily="34" charset="0"/>
              </a:rPr>
              <a:t>Joseph, G. (2009) ‘Mapping, Measurement and Alignment of Strategy using the Balanced Scorecard: The Tata Steel Case’, </a:t>
            </a:r>
            <a:r>
              <a:rPr lang="en-US" sz="2400" b="0" i="1" dirty="0">
                <a:effectLst/>
                <a:cs typeface="Arial" panose="020B0604020202020204" pitchFamily="34" charset="0"/>
              </a:rPr>
              <a:t>Accounting Education</a:t>
            </a:r>
            <a:r>
              <a:rPr lang="en-US" sz="2400" b="0" i="0" dirty="0">
                <a:effectLst/>
                <a:cs typeface="Arial" panose="020B0604020202020204" pitchFamily="34" charset="0"/>
              </a:rPr>
              <a:t>, 18(2), pp. 117–130. </a:t>
            </a:r>
            <a:r>
              <a:rPr lang="en-US" sz="2400" b="0" i="0" dirty="0" err="1">
                <a:effectLst/>
                <a:cs typeface="Arial" panose="020B0604020202020204" pitchFamily="34" charset="0"/>
              </a:rPr>
              <a:t>doi</a:t>
            </a:r>
            <a:r>
              <a:rPr lang="en-US" sz="2400" b="0" i="0" dirty="0">
                <a:effectLst/>
                <a:cs typeface="Arial" panose="020B0604020202020204" pitchFamily="34" charset="0"/>
              </a:rPr>
              <a:t>: 10.1080/09639280802436731.</a:t>
            </a:r>
            <a:endParaRPr lang="en-GB" sz="2400" dirty="0">
              <a:effectLst/>
              <a:ea typeface="Calibri" panose="020F0502020204030204" charset="0"/>
              <a:cs typeface="Arial" panose="020B0604020202020204" pitchFamily="34" charset="0"/>
            </a:endParaRPr>
          </a:p>
          <a:p>
            <a:endParaRPr lang="en-GB" sz="2400" dirty="0">
              <a:cs typeface="Arial" panose="020B0604020202020204" pitchFamily="34" charset="0"/>
            </a:endParaRPr>
          </a:p>
          <a:p>
            <a:r>
              <a:rPr lang="en-GB" sz="2400" dirty="0">
                <a:cs typeface="Arial" panose="020B0604020202020204" pitchFamily="34" charset="0"/>
              </a:rPr>
              <a:t>Osterwalder, A, &amp; Pigneur, Y 2010, Business Model Generation : A Handbook for Visionaries, Game Changers, and Challengers, John Wiley &amp; Sons, Incorporated, Chichester. Available from: ProQuest </a:t>
            </a:r>
            <a:r>
              <a:rPr lang="en-GB" sz="2400" dirty="0" err="1">
                <a:cs typeface="Arial" panose="020B0604020202020204" pitchFamily="34" charset="0"/>
              </a:rPr>
              <a:t>Ebook</a:t>
            </a:r>
            <a:r>
              <a:rPr lang="en-GB" sz="2400" dirty="0">
                <a:cs typeface="Arial" panose="020B0604020202020204" pitchFamily="34" charset="0"/>
              </a:rPr>
              <a:t> Central. [11 July 2019].</a:t>
            </a:r>
            <a:endParaRPr lang="en-GB" sz="2400" dirty="0">
              <a:cs typeface="Arial" panose="020B0604020202020204" pitchFamily="34" charset="0"/>
            </a:endParaRPr>
          </a:p>
          <a:p>
            <a:endParaRPr lang="en-GB" sz="2400" dirty="0">
              <a:cs typeface="Arial" panose="020B0604020202020204" pitchFamily="34" charset="0"/>
            </a:endParaRPr>
          </a:p>
          <a:p>
            <a:r>
              <a:rPr lang="en-US" sz="2400" b="0" i="0" dirty="0">
                <a:effectLst/>
                <a:cs typeface="Arial" panose="020B0604020202020204" pitchFamily="34" charset="0"/>
              </a:rPr>
              <a:t>‘Porter’s generic strategies’ (2005) </a:t>
            </a:r>
            <a:r>
              <a:rPr lang="en-US" sz="2400" b="0" i="1" dirty="0">
                <a:effectLst/>
                <a:cs typeface="Arial" panose="020B0604020202020204" pitchFamily="34" charset="0"/>
              </a:rPr>
              <a:t>A to Z of Management Concepts &amp; Models</a:t>
            </a:r>
            <a:r>
              <a:rPr lang="en-US" sz="2400" b="0" i="0" dirty="0">
                <a:effectLst/>
                <a:cs typeface="Arial" panose="020B0604020202020204" pitchFamily="34" charset="0"/>
              </a:rPr>
              <a:t>, pp. 272–277. Available at: http://0-search.ebscohost.com.emu.londonmet.ac.uk/login.aspx?direct=true&amp;db=bth&amp;AN=22366647&amp;site=ehost-live (Accessed: 12 April 2021).</a:t>
            </a:r>
            <a:endParaRPr lang="en-GB" sz="2400" dirty="0">
              <a:cs typeface="Arial" panose="020B0604020202020204" pitchFamily="34" charset="0"/>
            </a:endParaRPr>
          </a:p>
          <a:p>
            <a:endParaRPr lang="en-GB" altLang="en-US" sz="2400" dirty="0">
              <a:cs typeface="Arial" panose="020B0604020202020204" pitchFamily="34" charset="0"/>
            </a:endParaRPr>
          </a:p>
          <a:p>
            <a:endParaRPr lang="en-GB" altLang="en-US" sz="2400" dirty="0">
              <a:cs typeface="Arial" panose="020B0604020202020204" pitchFamily="34" charset="0"/>
            </a:endParaRPr>
          </a:p>
          <a:p>
            <a:endParaRPr lang="en-US" sz="2400" dirty="0">
              <a:cs typeface="Arial" panose="020B0604020202020204" pitchFamily="34" charset="0"/>
            </a:endParaRPr>
          </a:p>
          <a:p>
            <a:endParaRPr lang="en-US" sz="2400" dirty="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GB" sz="3200" dirty="0"/>
              <a:t>Today’s Agenda</a:t>
            </a:r>
            <a:endParaRPr lang="en-GB" sz="3200" dirty="0"/>
          </a:p>
        </p:txBody>
      </p:sp>
      <p:sp>
        <p:nvSpPr>
          <p:cNvPr id="7" name="Content Placeholder 6"/>
          <p:cNvSpPr>
            <a:spLocks noGrp="1"/>
          </p:cNvSpPr>
          <p:nvPr>
            <p:ph type="subTitle" idx="1"/>
          </p:nvPr>
        </p:nvSpPr>
        <p:spPr>
          <a:xfrm>
            <a:off x="1001596" y="1928923"/>
            <a:ext cx="16284808" cy="7149763"/>
          </a:xfrm>
        </p:spPr>
        <p:txBody>
          <a:bodyPr>
            <a:normAutofit/>
          </a:bodyPr>
          <a:lstStyle/>
          <a:p>
            <a:pPr marL="0" indent="0">
              <a:buNone/>
            </a:pPr>
            <a:r>
              <a:rPr lang="en-US" sz="3200" b="1" dirty="0"/>
              <a:t>Lecture</a:t>
            </a:r>
            <a:endParaRPr lang="en-US" sz="3200" b="1" dirty="0"/>
          </a:p>
          <a:p>
            <a:r>
              <a:rPr lang="en-US" sz="3200" dirty="0"/>
              <a:t>Business models</a:t>
            </a:r>
            <a:endParaRPr lang="en-US" sz="3200" dirty="0"/>
          </a:p>
          <a:p>
            <a:r>
              <a:rPr lang="en-US" sz="3200" dirty="0"/>
              <a:t>Value Chains</a:t>
            </a:r>
            <a:endParaRPr lang="en-US" sz="3200" dirty="0"/>
          </a:p>
          <a:p>
            <a:r>
              <a:rPr lang="en-US" sz="3200" dirty="0"/>
              <a:t>Company Resources – Tangible and Intangible</a:t>
            </a:r>
            <a:endParaRPr lang="en-US" sz="3200" dirty="0"/>
          </a:p>
          <a:p>
            <a:r>
              <a:rPr lang="en-US" sz="3200" dirty="0"/>
              <a:t>Core Competencies</a:t>
            </a:r>
            <a:endParaRPr lang="en-US" sz="3200" dirty="0"/>
          </a:p>
          <a:p>
            <a:r>
              <a:rPr lang="en-US" sz="3200" dirty="0"/>
              <a:t>Evaluating company resources</a:t>
            </a:r>
            <a:endParaRPr lang="en-US" sz="3200" dirty="0"/>
          </a:p>
          <a:p>
            <a:r>
              <a:rPr lang="en-US" sz="3200" dirty="0"/>
              <a:t>Strategy – Outside-In or Inside Out?</a:t>
            </a:r>
            <a:endParaRPr lang="en-US" sz="3200" dirty="0"/>
          </a:p>
          <a:p>
            <a:r>
              <a:rPr lang="en-US" sz="3200" dirty="0"/>
              <a:t>Structure, Culture and Systems</a:t>
            </a:r>
            <a:endParaRPr lang="en-US" sz="3200" dirty="0"/>
          </a:p>
          <a:p>
            <a:r>
              <a:rPr lang="en-US" sz="3200" dirty="0"/>
              <a:t>Paradox of Control and Chaos</a:t>
            </a:r>
            <a:endParaRPr lang="en-US" sz="3200" dirty="0"/>
          </a:p>
          <a:p>
            <a:r>
              <a:rPr lang="en-US" sz="3200" dirty="0"/>
              <a:t>How To </a:t>
            </a:r>
            <a:r>
              <a:rPr lang="en-US" sz="3200" dirty="0" err="1"/>
              <a:t>Analyse</a:t>
            </a:r>
            <a:r>
              <a:rPr lang="en-US" sz="3200" dirty="0"/>
              <a:t> A Company</a:t>
            </a:r>
            <a:endParaRPr lang="en-US" sz="3200" dirty="0"/>
          </a:p>
          <a:p>
            <a:r>
              <a:rPr lang="en-US" sz="3200" dirty="0"/>
              <a:t>Strategy Mapping</a:t>
            </a:r>
            <a:endParaRPr lang="en-US" sz="3200" dirty="0"/>
          </a:p>
          <a:p>
            <a:pPr marL="0" indent="0">
              <a:buNone/>
            </a:pPr>
            <a:r>
              <a:rPr lang="en-US" sz="3200" b="1" dirty="0"/>
              <a:t>Simulation – Practice Round 2</a:t>
            </a:r>
            <a:endParaRPr lang="en-GB" sz="32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t>Business Model</a:t>
            </a:r>
            <a:endParaRPr lang="en-GB" sz="40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a:t>Business Model – How A Firm Makes Profit</a:t>
            </a:r>
            <a:endParaRPr lang="en-GB" dirty="0"/>
          </a:p>
        </p:txBody>
      </p:sp>
      <p:sp>
        <p:nvSpPr>
          <p:cNvPr id="3" name="Content Placeholder 2"/>
          <p:cNvSpPr>
            <a:spLocks noGrp="1"/>
          </p:cNvSpPr>
          <p:nvPr>
            <p:ph type="subTitle" idx="1"/>
          </p:nvPr>
        </p:nvSpPr>
        <p:spPr>
          <a:xfrm>
            <a:off x="824460" y="2302985"/>
            <a:ext cx="10687986" cy="7571556"/>
          </a:xfrm>
        </p:spPr>
        <p:txBody>
          <a:bodyPr>
            <a:noAutofit/>
          </a:bodyPr>
          <a:lstStyle/>
          <a:p>
            <a:pPr marL="457200" indent="-457200">
              <a:lnSpc>
                <a:spcPct val="120000"/>
              </a:lnSpc>
              <a:buFont typeface="Arial" panose="020B0604020202020204" pitchFamily="34" charset="0"/>
              <a:buChar char="•"/>
            </a:pPr>
            <a:r>
              <a:rPr lang="en-GB" sz="3200" dirty="0">
                <a:cs typeface="Arial" panose="020B0604020202020204" pitchFamily="34" charset="0"/>
              </a:rPr>
              <a:t>A </a:t>
            </a:r>
            <a:r>
              <a:rPr lang="en-GB" sz="3200" b="1" dirty="0">
                <a:cs typeface="Arial" panose="020B0604020202020204" pitchFamily="34" charset="0"/>
              </a:rPr>
              <a:t>business model </a:t>
            </a:r>
            <a:r>
              <a:rPr lang="en-GB" sz="3200" dirty="0">
                <a:cs typeface="Arial" panose="020B0604020202020204" pitchFamily="34" charset="0"/>
              </a:rPr>
              <a:t>is the configuration of resources, activities and product/service offerings intended to create value for customers – the way a firm conducts its business</a:t>
            </a:r>
            <a:endParaRPr lang="en-GB" sz="3200" dirty="0">
              <a:cs typeface="Arial" panose="020B0604020202020204" pitchFamily="34" charset="0"/>
            </a:endParaRPr>
          </a:p>
          <a:p>
            <a:pPr marL="457200" indent="-457200">
              <a:lnSpc>
                <a:spcPct val="120000"/>
              </a:lnSpc>
              <a:buFont typeface="Arial" panose="020B0604020202020204" pitchFamily="34" charset="0"/>
              <a:buChar char="•"/>
            </a:pPr>
            <a:r>
              <a:rPr lang="en-GB" sz="3200" b="1" dirty="0">
                <a:cs typeface="Arial" panose="020B0604020202020204" pitchFamily="34" charset="0"/>
              </a:rPr>
              <a:t>It shows how a firm is executing its strategy currently</a:t>
            </a:r>
            <a:endParaRPr lang="en-GB" sz="3200" b="1" dirty="0">
              <a:cs typeface="Arial" panose="020B0604020202020204" pitchFamily="34" charset="0"/>
            </a:endParaRPr>
          </a:p>
          <a:p>
            <a:pPr marL="457200" indent="-457200">
              <a:lnSpc>
                <a:spcPct val="120000"/>
              </a:lnSpc>
              <a:buFont typeface="Arial" panose="020B0604020202020204" pitchFamily="34" charset="0"/>
              <a:buChar char="•"/>
            </a:pPr>
            <a:r>
              <a:rPr lang="en-GB" sz="3200" dirty="0">
                <a:cs typeface="Arial" panose="020B0604020202020204" pitchFamily="34" charset="0"/>
              </a:rPr>
              <a:t>A firm must be able to:</a:t>
            </a:r>
            <a:endParaRPr lang="en-GB" sz="3200" dirty="0">
              <a:cs typeface="Arial" panose="020B0604020202020204" pitchFamily="34" charset="0"/>
            </a:endParaRPr>
          </a:p>
          <a:p>
            <a:pPr marL="1143000" lvl="1" indent="-457200" algn="l">
              <a:lnSpc>
                <a:spcPct val="120000"/>
              </a:lnSpc>
              <a:buFont typeface="Arial" panose="020B0604020202020204" pitchFamily="34" charset="0"/>
              <a:buChar char="•"/>
            </a:pPr>
            <a:r>
              <a:rPr lang="en-GB" sz="3200" dirty="0">
                <a:latin typeface="Arial" panose="020B0604020202020204" pitchFamily="34" charset="0"/>
                <a:cs typeface="Arial" panose="020B0604020202020204" pitchFamily="34" charset="0"/>
              </a:rPr>
              <a:t>design a product or service more closely fitted to client needs than rival firms</a:t>
            </a:r>
            <a:endParaRPr lang="en-GB" sz="3200" dirty="0">
              <a:latin typeface="Arial" panose="020B0604020202020204" pitchFamily="34" charset="0"/>
              <a:cs typeface="Arial" panose="020B0604020202020204" pitchFamily="34" charset="0"/>
            </a:endParaRPr>
          </a:p>
          <a:p>
            <a:pPr marL="1143000" lvl="1" indent="-457200" algn="l">
              <a:lnSpc>
                <a:spcPct val="120000"/>
              </a:lnSpc>
              <a:buFont typeface="Arial" panose="020B0604020202020204" pitchFamily="34" charset="0"/>
              <a:buChar char="•"/>
            </a:pPr>
            <a:r>
              <a:rPr lang="en-GB" sz="3200" dirty="0">
                <a:latin typeface="Arial" panose="020B0604020202020204" pitchFamily="34" charset="0"/>
                <a:cs typeface="Arial" panose="020B0604020202020204" pitchFamily="34" charset="0"/>
              </a:rPr>
              <a:t>develop and supply the superior product </a:t>
            </a:r>
            <a:endParaRPr lang="en-GB" sz="3200" dirty="0">
              <a:latin typeface="Arial" panose="020B0604020202020204" pitchFamily="34" charset="0"/>
              <a:cs typeface="Arial" panose="020B0604020202020204" pitchFamily="34" charset="0"/>
            </a:endParaRPr>
          </a:p>
        </p:txBody>
      </p:sp>
      <p:pic>
        <p:nvPicPr>
          <p:cNvPr id="4" name="Picture 3" descr="Figure 1.jpg"/>
          <p:cNvPicPr>
            <a:picLocks noChangeAspect="1"/>
          </p:cNvPicPr>
          <p:nvPr/>
        </p:nvPicPr>
        <p:blipFill rotWithShape="1">
          <a:blip r:embed="rId1" cstate="print"/>
          <a:srcRect l="22491" t="13857" r="22841" b="5899"/>
          <a:stretch>
            <a:fillRect/>
          </a:stretch>
        </p:blipFill>
        <p:spPr>
          <a:xfrm>
            <a:off x="11512447" y="1762146"/>
            <a:ext cx="6577134" cy="7571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9052" y="774767"/>
            <a:ext cx="16310250" cy="567191"/>
          </a:xfrm>
        </p:spPr>
        <p:txBody>
          <a:bodyPr>
            <a:normAutofit/>
          </a:bodyPr>
          <a:lstStyle/>
          <a:p>
            <a:r>
              <a:rPr lang="en-GB" dirty="0"/>
              <a:t>Value Chain</a:t>
            </a:r>
            <a:endParaRPr lang="en-GB" dirty="0"/>
          </a:p>
        </p:txBody>
      </p:sp>
      <p:sp>
        <p:nvSpPr>
          <p:cNvPr id="3" name="Content Placeholder 2"/>
          <p:cNvSpPr>
            <a:spLocks noGrp="1"/>
          </p:cNvSpPr>
          <p:nvPr>
            <p:ph type="subTitle" idx="1"/>
          </p:nvPr>
        </p:nvSpPr>
        <p:spPr>
          <a:xfrm>
            <a:off x="719052" y="1765323"/>
            <a:ext cx="8064708" cy="7748498"/>
          </a:xfrm>
        </p:spPr>
        <p:txBody>
          <a:bodyPr>
            <a:normAutofit lnSpcReduction="10000"/>
          </a:bodyPr>
          <a:lstStyle/>
          <a:p>
            <a:r>
              <a:rPr lang="en-GB" sz="3200" dirty="0"/>
              <a:t>A value chain is an integrated set of value creation processes leading to the supply of product or service offerings</a:t>
            </a:r>
            <a:endParaRPr lang="en-GB" sz="3200" dirty="0"/>
          </a:p>
          <a:p>
            <a:endParaRPr lang="en-GB" sz="3200" dirty="0"/>
          </a:p>
          <a:p>
            <a:r>
              <a:rPr lang="en-GB" sz="3200" dirty="0"/>
              <a:t>Value chains differ significantly but primary activities are: </a:t>
            </a:r>
            <a:endParaRPr lang="en-GB" sz="3200" dirty="0"/>
          </a:p>
          <a:p>
            <a:pPr marL="457200" indent="-457200">
              <a:buFont typeface="Arial" panose="020B0604020202020204" pitchFamily="34" charset="0"/>
              <a:buChar char="•"/>
            </a:pPr>
            <a:r>
              <a:rPr lang="en-GB" sz="3200" dirty="0"/>
              <a:t>inbound logistics</a:t>
            </a:r>
            <a:endParaRPr lang="en-GB" sz="3200" dirty="0"/>
          </a:p>
          <a:p>
            <a:pPr marL="457200" indent="-457200">
              <a:buFont typeface="Arial" panose="020B0604020202020204" pitchFamily="34" charset="0"/>
              <a:buChar char="•"/>
            </a:pPr>
            <a:r>
              <a:rPr lang="en-GB" sz="3200" dirty="0"/>
              <a:t>operations</a:t>
            </a:r>
            <a:endParaRPr lang="en-GB" sz="3200" dirty="0"/>
          </a:p>
          <a:p>
            <a:pPr marL="457200" indent="-457200">
              <a:buFont typeface="Arial" panose="020B0604020202020204" pitchFamily="34" charset="0"/>
              <a:buChar char="•"/>
            </a:pPr>
            <a:r>
              <a:rPr lang="en-GB" sz="3200" dirty="0"/>
              <a:t>outbound logistics</a:t>
            </a:r>
            <a:endParaRPr lang="en-GB" sz="3200" dirty="0"/>
          </a:p>
          <a:p>
            <a:pPr marL="457200" indent="-457200">
              <a:buFont typeface="Arial" panose="020B0604020202020204" pitchFamily="34" charset="0"/>
              <a:buChar char="•"/>
            </a:pPr>
            <a:r>
              <a:rPr lang="en-GB" sz="3200" dirty="0"/>
              <a:t>marketing and sales</a:t>
            </a:r>
            <a:endParaRPr lang="en-GB" sz="3200" dirty="0"/>
          </a:p>
          <a:p>
            <a:pPr marL="457200" indent="-457200">
              <a:buFont typeface="Arial" panose="020B0604020202020204" pitchFamily="34" charset="0"/>
              <a:buChar char="•"/>
            </a:pPr>
            <a:r>
              <a:rPr lang="en-GB" sz="3200" dirty="0"/>
              <a:t>service</a:t>
            </a:r>
            <a:endParaRPr lang="en-GB" sz="3200" dirty="0"/>
          </a:p>
          <a:p>
            <a:endParaRPr lang="en-GB" sz="3200" dirty="0"/>
          </a:p>
          <a:p>
            <a:r>
              <a:rPr lang="en-GB" sz="3200" dirty="0"/>
              <a:t>Each firm also needs: procurement, technology development, human resource management, and firm infrastructure</a:t>
            </a:r>
            <a:endParaRPr lang="en-GB" sz="3200" dirty="0"/>
          </a:p>
          <a:p>
            <a:endParaRPr lang="en-GB" sz="3200" dirty="0"/>
          </a:p>
        </p:txBody>
      </p:sp>
      <p:pic>
        <p:nvPicPr>
          <p:cNvPr id="6" name="Picture 5" descr="Figure 6.jpg"/>
          <p:cNvPicPr>
            <a:picLocks noChangeAspect="1"/>
          </p:cNvPicPr>
          <p:nvPr/>
        </p:nvPicPr>
        <p:blipFill rotWithShape="1">
          <a:blip r:embed="rId1" cstate="print"/>
          <a:srcRect l="14361" t="19666" r="15264" b="7189"/>
          <a:stretch>
            <a:fillRect/>
          </a:stretch>
        </p:blipFill>
        <p:spPr>
          <a:xfrm>
            <a:off x="8525607" y="2955472"/>
            <a:ext cx="9043341" cy="4656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70033" y="694695"/>
            <a:ext cx="16310250" cy="567191"/>
          </a:xfrm>
        </p:spPr>
        <p:txBody>
          <a:bodyPr/>
          <a:lstStyle/>
          <a:p>
            <a:r>
              <a:rPr lang="en-GB" dirty="0"/>
              <a:t>The Value System</a:t>
            </a:r>
            <a:endParaRPr lang="en-GB" dirty="0"/>
          </a:p>
        </p:txBody>
      </p:sp>
      <p:pic>
        <p:nvPicPr>
          <p:cNvPr id="4" name="Picture 3"/>
          <p:cNvPicPr>
            <a:picLocks noChangeAspect="1"/>
          </p:cNvPicPr>
          <p:nvPr/>
        </p:nvPicPr>
        <p:blipFill>
          <a:blip r:embed="rId1"/>
          <a:stretch>
            <a:fillRect/>
          </a:stretch>
        </p:blipFill>
        <p:spPr>
          <a:xfrm>
            <a:off x="233902" y="2383876"/>
            <a:ext cx="10319173" cy="5520836"/>
          </a:xfrm>
          <a:prstGeom prst="rect">
            <a:avLst/>
          </a:prstGeom>
        </p:spPr>
      </p:pic>
      <p:sp>
        <p:nvSpPr>
          <p:cNvPr id="5" name="TextBox 4"/>
          <p:cNvSpPr txBox="1"/>
          <p:nvPr/>
        </p:nvSpPr>
        <p:spPr>
          <a:xfrm>
            <a:off x="233902" y="8096515"/>
            <a:ext cx="7967699" cy="923330"/>
          </a:xfrm>
          <a:prstGeom prst="rect">
            <a:avLst/>
          </a:prstGeom>
          <a:noFill/>
        </p:spPr>
        <p:txBody>
          <a:bodyPr wrap="square" rtlCol="0">
            <a:spAutoFit/>
          </a:bodyPr>
          <a:lstStyle/>
          <a:p>
            <a:r>
              <a:rPr lang="en-GB" sz="1800" dirty="0"/>
              <a:t>Johnson, G. et al., 2013, Exploring Corporate Strategy: Texts and Cases, 10th, Harlow: Pearson p 87</a:t>
            </a:r>
            <a:endParaRPr lang="en-GB" sz="1800" dirty="0"/>
          </a:p>
          <a:p>
            <a:endParaRPr lang="en-GB" sz="1800" dirty="0"/>
          </a:p>
        </p:txBody>
      </p:sp>
      <p:sp>
        <p:nvSpPr>
          <p:cNvPr id="7" name="Oval 6"/>
          <p:cNvSpPr/>
          <p:nvPr/>
        </p:nvSpPr>
        <p:spPr>
          <a:xfrm>
            <a:off x="308853" y="4214904"/>
            <a:ext cx="10116892" cy="1424152"/>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2"/>
          <a:srcRect l="11088" r="16267"/>
          <a:stretch>
            <a:fillRect/>
          </a:stretch>
        </p:blipFill>
        <p:spPr>
          <a:xfrm>
            <a:off x="10684224" y="1610681"/>
            <a:ext cx="7369873" cy="72961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a:t>Product and Service Offerings</a:t>
            </a:r>
            <a:endParaRPr lang="en-GB" dirty="0"/>
          </a:p>
        </p:txBody>
      </p:sp>
      <p:sp>
        <p:nvSpPr>
          <p:cNvPr id="3" name="Content Placeholder 2"/>
          <p:cNvSpPr>
            <a:spLocks noGrp="1"/>
          </p:cNvSpPr>
          <p:nvPr>
            <p:ph type="subTitle" idx="4294967295"/>
          </p:nvPr>
        </p:nvSpPr>
        <p:spPr>
          <a:xfrm>
            <a:off x="401184" y="2239653"/>
            <a:ext cx="8259919" cy="7279300"/>
          </a:xfrm>
        </p:spPr>
        <p:txBody>
          <a:bodyPr>
            <a:normAutofit/>
          </a:bodyPr>
          <a:lstStyle/>
          <a:p>
            <a:r>
              <a:rPr lang="en-GB" sz="3200" dirty="0">
                <a:latin typeface="Arial" panose="020B0604020202020204" pitchFamily="34" charset="0"/>
                <a:cs typeface="Arial" panose="020B0604020202020204" pitchFamily="34" charset="0"/>
              </a:rPr>
              <a:t>The key question is which products and services should be developed and which markets should be served</a:t>
            </a:r>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Companies that do not focus on a limited set of product-market combinations risk:</a:t>
            </a:r>
            <a:endParaRPr lang="en-GB" sz="3200" dirty="0">
              <a:latin typeface="Arial" panose="020B0604020202020204" pitchFamily="34" charset="0"/>
              <a:cs typeface="Arial" panose="020B0604020202020204" pitchFamily="34" charset="0"/>
            </a:endParaRPr>
          </a:p>
          <a:p>
            <a:pPr lvl="1"/>
            <a:r>
              <a:rPr lang="en-GB" sz="3200" dirty="0">
                <a:latin typeface="Arial" panose="020B0604020202020204" pitchFamily="34" charset="0"/>
                <a:cs typeface="Arial" panose="020B0604020202020204" pitchFamily="34" charset="0"/>
              </a:rPr>
              <a:t>low economies of scale</a:t>
            </a:r>
            <a:endParaRPr lang="en-GB" sz="3200" dirty="0">
              <a:latin typeface="Arial" panose="020B0604020202020204" pitchFamily="34" charset="0"/>
              <a:cs typeface="Arial" panose="020B0604020202020204" pitchFamily="34" charset="0"/>
            </a:endParaRPr>
          </a:p>
          <a:p>
            <a:pPr lvl="1"/>
            <a:r>
              <a:rPr lang="en-GB" sz="3200" dirty="0">
                <a:latin typeface="Arial" panose="020B0604020202020204" pitchFamily="34" charset="0"/>
                <a:cs typeface="Arial" panose="020B0604020202020204" pitchFamily="34" charset="0"/>
              </a:rPr>
              <a:t>slow organisational learning</a:t>
            </a:r>
            <a:endParaRPr lang="en-GB" sz="3200" dirty="0">
              <a:latin typeface="Arial" panose="020B0604020202020204" pitchFamily="34" charset="0"/>
              <a:cs typeface="Arial" panose="020B0604020202020204" pitchFamily="34" charset="0"/>
            </a:endParaRPr>
          </a:p>
          <a:p>
            <a:pPr lvl="1"/>
            <a:r>
              <a:rPr lang="en-GB" sz="3200" dirty="0">
                <a:latin typeface="Arial" panose="020B0604020202020204" pitchFamily="34" charset="0"/>
                <a:cs typeface="Arial" panose="020B0604020202020204" pitchFamily="34" charset="0"/>
              </a:rPr>
              <a:t>unclear brand image</a:t>
            </a:r>
            <a:endParaRPr lang="en-GB" sz="3200" dirty="0">
              <a:latin typeface="Arial" panose="020B0604020202020204" pitchFamily="34" charset="0"/>
              <a:cs typeface="Arial" panose="020B0604020202020204" pitchFamily="34" charset="0"/>
            </a:endParaRPr>
          </a:p>
          <a:p>
            <a:pPr lvl="1"/>
            <a:r>
              <a:rPr lang="en-GB" sz="3200" dirty="0">
                <a:latin typeface="Arial" panose="020B0604020202020204" pitchFamily="34" charset="0"/>
                <a:cs typeface="Arial" panose="020B0604020202020204" pitchFamily="34" charset="0"/>
              </a:rPr>
              <a:t>unclear corporate image</a:t>
            </a:r>
            <a:endParaRPr lang="en-GB" sz="3200" dirty="0">
              <a:latin typeface="Arial" panose="020B0604020202020204" pitchFamily="34" charset="0"/>
              <a:cs typeface="Arial" panose="020B0604020202020204" pitchFamily="34" charset="0"/>
            </a:endParaRPr>
          </a:p>
          <a:p>
            <a:pPr lvl="1"/>
            <a:r>
              <a:rPr lang="en-GB" sz="3200" dirty="0">
                <a:latin typeface="Arial" panose="020B0604020202020204" pitchFamily="34" charset="0"/>
                <a:cs typeface="Arial" panose="020B0604020202020204" pitchFamily="34" charset="0"/>
              </a:rPr>
              <a:t>high organisational complexity</a:t>
            </a:r>
            <a:endParaRPr lang="en-GB" sz="3200" dirty="0">
              <a:latin typeface="Arial" panose="020B0604020202020204" pitchFamily="34" charset="0"/>
              <a:cs typeface="Arial" panose="020B0604020202020204" pitchFamily="34" charset="0"/>
            </a:endParaRPr>
          </a:p>
          <a:p>
            <a:pPr lvl="1"/>
            <a:r>
              <a:rPr lang="en-GB" sz="3200" dirty="0">
                <a:latin typeface="Arial" panose="020B0604020202020204" pitchFamily="34" charset="0"/>
                <a:cs typeface="Arial" panose="020B0604020202020204" pitchFamily="34" charset="0"/>
              </a:rPr>
              <a:t>limits to flexibility</a:t>
            </a:r>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p:txBody>
      </p:sp>
      <p:pic>
        <p:nvPicPr>
          <p:cNvPr id="5" name="Picture 2" descr="http://cached.imagescaler.hbpl.co.uk/resize/scaleWidth/620/offlinehbpl.hbpl.co.uk/news/OKM/mands.jpg-2014060608083467.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473785" y="1029600"/>
            <a:ext cx="8119190" cy="54173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647909" y="7120281"/>
            <a:ext cx="4391566" cy="2063385"/>
          </a:xfrm>
          <a:prstGeom prst="rect">
            <a:avLst/>
          </a:prstGeom>
          <a:solidFill>
            <a:srgbClr val="D5E5FF"/>
          </a:solidFill>
        </p:spPr>
        <p:txBody>
          <a:bodyPr wrap="square" rtlCol="0">
            <a:spAutoFit/>
          </a:bodyPr>
          <a:lstStyle/>
          <a:p>
            <a:pPr algn="l"/>
            <a:r>
              <a:rPr lang="en-GB" b="1" dirty="0"/>
              <a:t>M&amp;S</a:t>
            </a:r>
            <a:endParaRPr lang="en-GB" b="1" dirty="0"/>
          </a:p>
          <a:p>
            <a:pPr marL="285750" indent="-285750" algn="l">
              <a:buFont typeface="Arial" panose="020B0604020202020204" pitchFamily="34" charset="0"/>
              <a:buChar char="•"/>
            </a:pPr>
            <a:r>
              <a:rPr lang="en-GB" b="1" dirty="0"/>
              <a:t>Food</a:t>
            </a:r>
            <a:endParaRPr lang="en-GB" b="1" dirty="0"/>
          </a:p>
          <a:p>
            <a:pPr marL="285750" indent="-285750" algn="l">
              <a:buFont typeface="Arial" panose="020B0604020202020204" pitchFamily="34" charset="0"/>
              <a:buChar char="•"/>
            </a:pPr>
            <a:r>
              <a:rPr lang="en-GB" b="1" dirty="0"/>
              <a:t>Clothing</a:t>
            </a:r>
            <a:endParaRPr lang="en-GB" b="1" dirty="0"/>
          </a:p>
          <a:p>
            <a:pPr marL="285750" indent="-285750" algn="l">
              <a:buFont typeface="Arial" panose="020B0604020202020204" pitchFamily="34" charset="0"/>
              <a:buChar char="•"/>
            </a:pPr>
            <a:r>
              <a:rPr lang="en-GB" b="1" dirty="0"/>
              <a:t>Home Furnishings</a:t>
            </a:r>
            <a:endParaRPr lang="en-GB"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anim calcmode="lin" valueType="num">
                                      <p:cBhvr>
                                        <p:cTn id="59" dur="1000" fill="hold"/>
                                        <p:tgtEl>
                                          <p:spTgt spid="7"/>
                                        </p:tgtEl>
                                        <p:attrNameLst>
                                          <p:attrName>ppt_x</p:attrName>
                                        </p:attrNameLst>
                                      </p:cBhvr>
                                      <p:tavLst>
                                        <p:tav tm="0">
                                          <p:val>
                                            <p:strVal val="#ppt_x"/>
                                          </p:val>
                                        </p:tav>
                                        <p:tav tm="100000">
                                          <p:val>
                                            <p:strVal val="#ppt_x"/>
                                          </p:val>
                                        </p:tav>
                                      </p:tavLst>
                                    </p:anim>
                                    <p:anim calcmode="lin" valueType="num">
                                      <p:cBhvr>
                                        <p:cTn id="6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tags/tag1.xml><?xml version="1.0" encoding="utf-8"?>
<p:tagLst xmlns:p="http://schemas.openxmlformats.org/presentationml/2006/main">
  <p:tag name="commondata" val="eyJoZGlkIjoiYTk4NWE2MDhkZjdhMjJhYWFhNmJkMDhiY2VmMTM5YzUifQ=="/>
</p:tagLst>
</file>

<file path=ppt/theme/theme1.xml><?xml version="1.0" encoding="utf-8"?>
<a:theme xmlns:a="http://schemas.openxmlformats.org/drawingml/2006/main" name="Content slides - basic">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 picture">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anks and keep in touch slide">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15311</Words>
  <Application>WPS 演示</Application>
  <PresentationFormat>Custom</PresentationFormat>
  <Paragraphs>592</Paragraphs>
  <Slides>39</Slides>
  <Notes>11</Notes>
  <HiddenSlides>0</HiddenSlides>
  <MMClips>0</MMClips>
  <ScaleCrop>false</ScaleCrop>
  <HeadingPairs>
    <vt:vector size="6" baseType="variant">
      <vt:variant>
        <vt:lpstr>已用的字体</vt:lpstr>
      </vt:variant>
      <vt:variant>
        <vt:i4>10</vt:i4>
      </vt:variant>
      <vt:variant>
        <vt:lpstr>主题</vt:lpstr>
      </vt:variant>
      <vt:variant>
        <vt:i4>4</vt:i4>
      </vt:variant>
      <vt:variant>
        <vt:lpstr>幻灯片标题</vt:lpstr>
      </vt:variant>
      <vt:variant>
        <vt:i4>39</vt:i4>
      </vt:variant>
    </vt:vector>
  </HeadingPairs>
  <TitlesOfParts>
    <vt:vector size="53" baseType="lpstr">
      <vt:lpstr>Arial</vt:lpstr>
      <vt:lpstr>宋体</vt:lpstr>
      <vt:lpstr>Wingdings</vt:lpstr>
      <vt:lpstr>Arial</vt:lpstr>
      <vt:lpstr>Calibri</vt:lpstr>
      <vt:lpstr>微软雅黑</vt:lpstr>
      <vt:lpstr>Arial Unicode MS</vt:lpstr>
      <vt:lpstr>Calibri Light</vt:lpstr>
      <vt:lpstr>等线</vt:lpstr>
      <vt:lpstr>黑体</vt:lpstr>
      <vt:lpstr>Content slides - basic</vt:lpstr>
      <vt:lpstr>Content slide picture</vt:lpstr>
      <vt:lpstr>Thanks and keep in touch slide</vt:lpstr>
      <vt:lpstr>Title slide</vt:lpstr>
      <vt:lpstr>MN7031 Topic 2 – How Do We Diagnose Company Strategy?</vt:lpstr>
      <vt:lpstr>Module Overview</vt:lpstr>
      <vt:lpstr>Strategic Diagnosis</vt:lpstr>
      <vt:lpstr>Today’s Agenda</vt:lpstr>
      <vt:lpstr>Business Model</vt:lpstr>
      <vt:lpstr>Business Model – How A Firm Makes Profit</vt:lpstr>
      <vt:lpstr>Value Chain</vt:lpstr>
      <vt:lpstr>The Value System</vt:lpstr>
      <vt:lpstr>Product and Service Offerings</vt:lpstr>
      <vt:lpstr>Resources, Capabilities and Competencies</vt:lpstr>
      <vt:lpstr>Resources, Capabilities and Competencies and the Link to Strategy</vt:lpstr>
      <vt:lpstr>Types of Firm Resources</vt:lpstr>
      <vt:lpstr>British Plaster Board</vt:lpstr>
      <vt:lpstr>3M: Evolution of Products &amp; Capabilities</vt:lpstr>
      <vt:lpstr>Not All Resources Are Equal</vt:lpstr>
      <vt:lpstr>Core Competencies and Dynamic Capabilities</vt:lpstr>
      <vt:lpstr>Two Perspectives On Shaping The Business Model</vt:lpstr>
      <vt:lpstr>Outside-in versus inside-out perspective</vt:lpstr>
      <vt:lpstr>Structure, Culture, and Systems</vt:lpstr>
      <vt:lpstr>Linking Individuals to the Business Model</vt:lpstr>
      <vt:lpstr>McKinsey 7 S Framework</vt:lpstr>
      <vt:lpstr>Components of the Organisational System</vt:lpstr>
      <vt:lpstr>Organisational Processes Depend on the Enabling Information Systems</vt:lpstr>
      <vt:lpstr>Organisational Structuring  Criteria</vt:lpstr>
      <vt:lpstr>Paradox Of Control And Chaos</vt:lpstr>
      <vt:lpstr>Organisational Leadership Versus Organisational Dynamics Perspective</vt:lpstr>
      <vt:lpstr>Different Leadership Styles Among European Executives</vt:lpstr>
      <vt:lpstr>Strategic Analysis of A Firm</vt:lpstr>
      <vt:lpstr>Component Models</vt:lpstr>
      <vt:lpstr>Holistic Models</vt:lpstr>
      <vt:lpstr>Strategy Diagnosis – An Iterative and Incremental Process</vt:lpstr>
      <vt:lpstr>Key Sources</vt:lpstr>
      <vt:lpstr>PowerPoint 演示文稿</vt:lpstr>
      <vt:lpstr>What’s The Problem?</vt:lpstr>
      <vt:lpstr>Strategy Mapping</vt:lpstr>
      <vt:lpstr>Balanced Scorecard</vt:lpstr>
      <vt:lpstr>Strategy Mapping – Tata Steel</vt:lpstr>
      <vt:lpstr>Walmart Strategy Map</vt:lpstr>
      <vt:lpstr>Bibliography</vt:lpstr>
    </vt:vector>
  </TitlesOfParts>
  <Company>London Metropolitan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Cox</dc:creator>
  <cp:lastModifiedBy>Jyyy</cp:lastModifiedBy>
  <cp:revision>146</cp:revision>
  <dcterms:created xsi:type="dcterms:W3CDTF">2015-07-03T13:06:00Z</dcterms:created>
  <dcterms:modified xsi:type="dcterms:W3CDTF">2024-08-23T15:35:45Z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1AA0987944334962AA075F2964FF6C4E_13</vt:lpwstr>
  </property>
  <property fmtid="{D5CDD505-2E9C-101B-9397-08002B2CF9AE}" pid="3" name="KSOProductBuildVer">
    <vt:lpwstr>2052-12.1.0.17827</vt:lpwstr>
  </property>
</Properties>
</file>