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2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61" r:id="rId4"/>
    <p:sldMasterId id="2147483665" r:id="rId5"/>
  </p:sldMasterIdLst>
  <p:notesMasterIdLst>
    <p:notesMasterId r:id="rId10"/>
  </p:notesMasterIdLst>
  <p:handoutMasterIdLst>
    <p:handoutMasterId r:id="rId44"/>
  </p:handoutMasterIdLst>
  <p:sldIdLst>
    <p:sldId id="264" r:id="rId6"/>
    <p:sldId id="849" r:id="rId7"/>
    <p:sldId id="851" r:id="rId8"/>
    <p:sldId id="843" r:id="rId9"/>
    <p:sldId id="855" r:id="rId11"/>
    <p:sldId id="875" r:id="rId12"/>
    <p:sldId id="571" r:id="rId13"/>
    <p:sldId id="575" r:id="rId14"/>
    <p:sldId id="428" r:id="rId15"/>
    <p:sldId id="863" r:id="rId16"/>
    <p:sldId id="819" r:id="rId17"/>
    <p:sldId id="876" r:id="rId18"/>
    <p:sldId id="434" r:id="rId19"/>
    <p:sldId id="1143" r:id="rId20"/>
    <p:sldId id="1141" r:id="rId21"/>
    <p:sldId id="1142" r:id="rId22"/>
    <p:sldId id="1145" r:id="rId23"/>
    <p:sldId id="880" r:id="rId24"/>
    <p:sldId id="708" r:id="rId25"/>
    <p:sldId id="877" r:id="rId26"/>
    <p:sldId id="723" r:id="rId27"/>
    <p:sldId id="508" r:id="rId28"/>
    <p:sldId id="503" r:id="rId29"/>
    <p:sldId id="821" r:id="rId30"/>
    <p:sldId id="822" r:id="rId31"/>
    <p:sldId id="1144" r:id="rId32"/>
    <p:sldId id="818" r:id="rId33"/>
    <p:sldId id="879" r:id="rId34"/>
    <p:sldId id="878" r:id="rId35"/>
    <p:sldId id="882" r:id="rId36"/>
    <p:sldId id="883" r:id="rId37"/>
    <p:sldId id="1140" r:id="rId38"/>
    <p:sldId id="874" r:id="rId39"/>
    <p:sldId id="885" r:id="rId40"/>
    <p:sldId id="1138" r:id="rId41"/>
    <p:sldId id="1139" r:id="rId42"/>
    <p:sldId id="270" r:id="rId43"/>
  </p:sldIdLst>
  <p:sldSz cx="18288000" cy="10288270"/>
  <p:notesSz cx="6858000" cy="9144000"/>
  <p:custDataLst>
    <p:tags r:id="rId48"/>
  </p:custDataLst>
  <p:defaultTextStyle>
    <a:defPPr>
      <a:defRPr lang="en-US"/>
    </a:defPPr>
    <a:lvl1pPr marL="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343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2687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030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5374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6654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7997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93410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06845" algn="l" defTabSz="162687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C2E9"/>
    <a:srgbClr val="CBC8C8"/>
    <a:srgbClr val="FFE2C3"/>
    <a:srgbClr val="FEF2BE"/>
    <a:srgbClr val="6ABEA5"/>
    <a:srgbClr val="C86480"/>
    <a:srgbClr val="858588"/>
    <a:srgbClr val="5E779C"/>
    <a:srgbClr val="BFE0D4"/>
    <a:srgbClr val="B6D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1" autoAdjust="0"/>
    <p:restoredTop sz="86420" autoAdjust="0"/>
  </p:normalViewPr>
  <p:slideViewPr>
    <p:cSldViewPr snapToGrid="0">
      <p:cViewPr varScale="1">
        <p:scale>
          <a:sx n="34" d="100"/>
          <a:sy n="34" d="100"/>
        </p:scale>
        <p:origin x="81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8" Type="http://schemas.openxmlformats.org/officeDocument/2006/relationships/tags" Target="tags/tag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250C3-F39F-4846-9BD3-75AD4F819DC8}" type="doc">
      <dgm:prSet loTypeId="urn:microsoft.com/office/officeart/2005/8/layout/bProcess4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96BD9501-E640-4B3C-8034-B131E744BB57}">
      <dgm:prSet phldrT="[Text]"/>
      <dgm:spPr/>
      <dgm:t>
        <a:bodyPr/>
        <a:lstStyle/>
        <a:p>
          <a:r>
            <a:rPr lang="en-GB" b="1" dirty="0"/>
            <a:t>1. How and Why Do Businesses Grow?</a:t>
          </a:r>
        </a:p>
      </dgm:t>
    </dgm:pt>
    <dgm:pt modelId="{D90EBFC6-7889-4F2B-B71A-5CD31D283213}" cxnId="{B72E75A3-E702-4960-99B3-B157FD8D964D}" type="parTrans">
      <dgm:prSet/>
      <dgm:spPr/>
      <dgm:t>
        <a:bodyPr/>
        <a:lstStyle/>
        <a:p>
          <a:endParaRPr lang="en-GB" b="1"/>
        </a:p>
      </dgm:t>
    </dgm:pt>
    <dgm:pt modelId="{CB464F7C-B7B2-448F-A431-646C026A3102}" cxnId="{B72E75A3-E702-4960-99B3-B157FD8D964D}" type="sibTrans">
      <dgm:prSet/>
      <dgm:spPr/>
      <dgm:t>
        <a:bodyPr/>
        <a:lstStyle/>
        <a:p>
          <a:endParaRPr lang="en-GB" b="1"/>
        </a:p>
      </dgm:t>
    </dgm:pt>
    <dgm:pt modelId="{60E011BD-9F17-4808-9001-B3CB30459869}">
      <dgm:prSet phldrT="[Text]"/>
      <dgm:spPr/>
      <dgm:t>
        <a:bodyPr/>
        <a:lstStyle/>
        <a:p>
          <a:r>
            <a:rPr lang="en-GB" b="1" dirty="0"/>
            <a:t>2. How Do We Diagnose Company Strategy?</a:t>
          </a:r>
        </a:p>
      </dgm:t>
    </dgm:pt>
    <dgm:pt modelId="{F5350773-7821-46BA-B83D-63C7A0245EEB}" cxnId="{0F56885D-22A0-418D-9A92-5D87646CE28F}" type="parTrans">
      <dgm:prSet/>
      <dgm:spPr/>
      <dgm:t>
        <a:bodyPr/>
        <a:lstStyle/>
        <a:p>
          <a:endParaRPr lang="en-GB" b="1"/>
        </a:p>
      </dgm:t>
    </dgm:pt>
    <dgm:pt modelId="{32EF178F-748D-4113-A4FD-624ECAB8EEEF}" cxnId="{0F56885D-22A0-418D-9A92-5D87646CE28F}" type="sibTrans">
      <dgm:prSet/>
      <dgm:spPr/>
      <dgm:t>
        <a:bodyPr/>
        <a:lstStyle/>
        <a:p>
          <a:endParaRPr lang="en-GB" b="1"/>
        </a:p>
      </dgm:t>
    </dgm:pt>
    <dgm:pt modelId="{BA4CC340-2CD5-4BA6-B85C-05E38B989497}">
      <dgm:prSet phldrT="[Text]"/>
      <dgm:spPr/>
      <dgm:t>
        <a:bodyPr/>
        <a:lstStyle/>
        <a:p>
          <a:r>
            <a:rPr lang="en-GB" b="1" dirty="0"/>
            <a:t>5. How Do We Make Sense of the VUCA External Environment?</a:t>
          </a:r>
        </a:p>
      </dgm:t>
    </dgm:pt>
    <dgm:pt modelId="{DF7FF72F-C68A-42B3-9E87-846E5B170688}" cxnId="{13F51E4C-9874-4C9E-835C-9E43480B1EE8}" type="parTrans">
      <dgm:prSet/>
      <dgm:spPr/>
      <dgm:t>
        <a:bodyPr/>
        <a:lstStyle/>
        <a:p>
          <a:endParaRPr lang="en-GB" b="1"/>
        </a:p>
      </dgm:t>
    </dgm:pt>
    <dgm:pt modelId="{D77F253A-C760-4038-B1A4-168689DDD60F}" cxnId="{13F51E4C-9874-4C9E-835C-9E43480B1EE8}" type="sibTrans">
      <dgm:prSet/>
      <dgm:spPr/>
      <dgm:t>
        <a:bodyPr/>
        <a:lstStyle/>
        <a:p>
          <a:endParaRPr lang="en-GB" b="1"/>
        </a:p>
      </dgm:t>
    </dgm:pt>
    <dgm:pt modelId="{7074CB32-FEF4-48F6-BFC1-E3F2BA149581}">
      <dgm:prSet phldrT="[Text]"/>
      <dgm:spPr/>
      <dgm:t>
        <a:bodyPr/>
        <a:lstStyle/>
        <a:p>
          <a:r>
            <a:rPr lang="en-GB" b="1" dirty="0"/>
            <a:t>8. Does Your Simulation Company Need A New Strategy?</a:t>
          </a:r>
        </a:p>
      </dgm:t>
    </dgm:pt>
    <dgm:pt modelId="{C6A45667-63EA-448C-A729-233AAF0E814D}" cxnId="{B153275E-A949-44F9-BFE0-F8977BB71AF1}" type="parTrans">
      <dgm:prSet/>
      <dgm:spPr/>
      <dgm:t>
        <a:bodyPr/>
        <a:lstStyle/>
        <a:p>
          <a:endParaRPr lang="en-GB" b="1"/>
        </a:p>
      </dgm:t>
    </dgm:pt>
    <dgm:pt modelId="{EE631B96-B2E3-49CE-A2E0-155016B4BBA8}" cxnId="{B153275E-A949-44F9-BFE0-F8977BB71AF1}" type="sibTrans">
      <dgm:prSet/>
      <dgm:spPr/>
      <dgm:t>
        <a:bodyPr/>
        <a:lstStyle/>
        <a:p>
          <a:endParaRPr lang="en-GB" b="1"/>
        </a:p>
      </dgm:t>
    </dgm:pt>
    <dgm:pt modelId="{6CF976E0-A838-42FD-B0C4-888DB0255524}">
      <dgm:prSet phldrT="[Text]"/>
      <dgm:spPr/>
      <dgm:t>
        <a:bodyPr/>
        <a:lstStyle/>
        <a:p>
          <a:r>
            <a:rPr lang="en-GB" b="1" dirty="0"/>
            <a:t>10. Why DO Firms Undertale Acquisitions, Mergers and Alliances?</a:t>
          </a:r>
        </a:p>
      </dgm:t>
    </dgm:pt>
    <dgm:pt modelId="{E5661255-37AF-462D-A8E8-43B8B7F470ED}" cxnId="{A930DC55-6F02-42A0-8911-6CF08342765F}" type="parTrans">
      <dgm:prSet/>
      <dgm:spPr/>
      <dgm:t>
        <a:bodyPr/>
        <a:lstStyle/>
        <a:p>
          <a:endParaRPr lang="en-GB" b="1"/>
        </a:p>
      </dgm:t>
    </dgm:pt>
    <dgm:pt modelId="{B9EB529E-B14E-4B5B-A987-4A216BED0275}" cxnId="{A930DC55-6F02-42A0-8911-6CF08342765F}" type="sibTrans">
      <dgm:prSet/>
      <dgm:spPr/>
      <dgm:t>
        <a:bodyPr/>
        <a:lstStyle/>
        <a:p>
          <a:endParaRPr lang="en-GB" b="1"/>
        </a:p>
      </dgm:t>
    </dgm:pt>
    <dgm:pt modelId="{7D3C2508-681F-4491-B25B-2A0B75AA6B6B}">
      <dgm:prSet phldrT="[Text]"/>
      <dgm:spPr/>
      <dgm:t>
        <a:bodyPr/>
        <a:lstStyle/>
        <a:p>
          <a:r>
            <a:rPr lang="en-GB" b="1" dirty="0"/>
            <a:t>7. How Is Your Simulation Company Performing?</a:t>
          </a:r>
        </a:p>
      </dgm:t>
    </dgm:pt>
    <dgm:pt modelId="{87E557F9-3AAE-4A53-BDB1-FC83926C5B48}" cxnId="{635D25F7-F6B5-4D87-9236-5AA0F5B3854A}" type="parTrans">
      <dgm:prSet/>
      <dgm:spPr/>
      <dgm:t>
        <a:bodyPr/>
        <a:lstStyle/>
        <a:p>
          <a:endParaRPr lang="en-GB" b="1"/>
        </a:p>
      </dgm:t>
    </dgm:pt>
    <dgm:pt modelId="{4F2665E4-ED98-4CD6-8497-5C7A29EBECC4}" cxnId="{635D25F7-F6B5-4D87-9236-5AA0F5B3854A}" type="sibTrans">
      <dgm:prSet/>
      <dgm:spPr/>
      <dgm:t>
        <a:bodyPr/>
        <a:lstStyle/>
        <a:p>
          <a:endParaRPr lang="en-GB" b="1"/>
        </a:p>
      </dgm:t>
    </dgm:pt>
    <dgm:pt modelId="{844F1E9D-7B9E-4A2B-9A06-F2C56AD439B3}">
      <dgm:prSet phldrT="[Text]"/>
      <dgm:spPr/>
      <dgm:t>
        <a:bodyPr/>
        <a:lstStyle/>
        <a:p>
          <a:r>
            <a:rPr lang="en-GB" b="1" dirty="0"/>
            <a:t>11. How Do Companies Innovate Successfully?</a:t>
          </a:r>
        </a:p>
      </dgm:t>
    </dgm:pt>
    <dgm:pt modelId="{4E42227B-0A97-47F6-9A2B-14E020BE08BB}" cxnId="{68E8CF98-BC88-4BD5-939A-13B0BA3FF461}" type="parTrans">
      <dgm:prSet/>
      <dgm:spPr/>
      <dgm:t>
        <a:bodyPr/>
        <a:lstStyle/>
        <a:p>
          <a:endParaRPr lang="en-GB" b="1"/>
        </a:p>
      </dgm:t>
    </dgm:pt>
    <dgm:pt modelId="{2B3B0640-2AE4-421E-90F0-3916E140E461}" cxnId="{68E8CF98-BC88-4BD5-939A-13B0BA3FF461}" type="sibTrans">
      <dgm:prSet/>
      <dgm:spPr/>
      <dgm:t>
        <a:bodyPr/>
        <a:lstStyle/>
        <a:p>
          <a:endParaRPr lang="en-GB" b="1"/>
        </a:p>
      </dgm:t>
    </dgm:pt>
    <dgm:pt modelId="{E0CCB9A8-439D-4763-A072-19F1C920E937}">
      <dgm:prSet phldrT="[Text]"/>
      <dgm:spPr/>
      <dgm:t>
        <a:bodyPr/>
        <a:lstStyle/>
        <a:p>
          <a:r>
            <a:rPr lang="en-GB" b="1" dirty="0"/>
            <a:t>12. Does Strategic Alignment Matter?</a:t>
          </a:r>
        </a:p>
      </dgm:t>
    </dgm:pt>
    <dgm:pt modelId="{6CEB1D08-9A47-4BE9-BBAC-338549B1FC0D}" cxnId="{8C881ABD-2C73-4715-9D9A-1B51D6F4816E}" type="parTrans">
      <dgm:prSet/>
      <dgm:spPr/>
      <dgm:t>
        <a:bodyPr/>
        <a:lstStyle/>
        <a:p>
          <a:endParaRPr lang="en-GB" b="1"/>
        </a:p>
      </dgm:t>
    </dgm:pt>
    <dgm:pt modelId="{3E1B9889-B6C4-4405-BE76-0D638A1DE5AA}" cxnId="{8C881ABD-2C73-4715-9D9A-1B51D6F4816E}" type="sibTrans">
      <dgm:prSet/>
      <dgm:spPr/>
      <dgm:t>
        <a:bodyPr/>
        <a:lstStyle/>
        <a:p>
          <a:endParaRPr lang="en-GB" b="1"/>
        </a:p>
      </dgm:t>
    </dgm:pt>
    <dgm:pt modelId="{D572124A-0678-4554-A2CD-D249745A6CA4}">
      <dgm:prSet phldrT="[Text]"/>
      <dgm:spPr/>
      <dgm:t>
        <a:bodyPr/>
        <a:lstStyle/>
        <a:p>
          <a:r>
            <a:rPr lang="en-GB" b="1" dirty="0"/>
            <a:t>4. Why Are Some Industries More Profitable Than Others?</a:t>
          </a:r>
        </a:p>
      </dgm:t>
    </dgm:pt>
    <dgm:pt modelId="{BA87E26D-CC36-4898-A021-57D8B2A878CB}" cxnId="{02B71696-835E-4134-8BEA-A5DBD3620EDE}" type="parTrans">
      <dgm:prSet/>
      <dgm:spPr/>
      <dgm:t>
        <a:bodyPr/>
        <a:lstStyle/>
        <a:p>
          <a:endParaRPr lang="en-GB" b="1"/>
        </a:p>
      </dgm:t>
    </dgm:pt>
    <dgm:pt modelId="{4557E4B0-CB84-4025-B8EB-CE337CEAB010}" cxnId="{02B71696-835E-4134-8BEA-A5DBD3620EDE}" type="sibTrans">
      <dgm:prSet/>
      <dgm:spPr/>
      <dgm:t>
        <a:bodyPr/>
        <a:lstStyle/>
        <a:p>
          <a:endParaRPr lang="en-GB" b="1"/>
        </a:p>
      </dgm:t>
    </dgm:pt>
    <dgm:pt modelId="{E12FDB98-AF80-423C-A0AF-C41A3C3E55D9}">
      <dgm:prSet phldrT="[Text]"/>
      <dgm:spPr/>
      <dgm:t>
        <a:bodyPr/>
        <a:lstStyle/>
        <a:p>
          <a:r>
            <a:rPr lang="en-GB" b="1" dirty="0"/>
            <a:t>3. How Does A Company Create Competitive Advantage?</a:t>
          </a:r>
        </a:p>
      </dgm:t>
    </dgm:pt>
    <dgm:pt modelId="{5A6961F1-AF40-4E4C-8F43-D9F7670009E4}" cxnId="{75CBA9CD-EF61-41B9-B6D3-A8FF5D72BE1C}" type="parTrans">
      <dgm:prSet/>
      <dgm:spPr/>
      <dgm:t>
        <a:bodyPr/>
        <a:lstStyle/>
        <a:p>
          <a:endParaRPr lang="en-GB" b="1"/>
        </a:p>
      </dgm:t>
    </dgm:pt>
    <dgm:pt modelId="{81CD4227-9A5E-4F0D-A58A-E2799BBBBF34}" cxnId="{75CBA9CD-EF61-41B9-B6D3-A8FF5D72BE1C}" type="sibTrans">
      <dgm:prSet/>
      <dgm:spPr/>
      <dgm:t>
        <a:bodyPr/>
        <a:lstStyle/>
        <a:p>
          <a:endParaRPr lang="en-GB" b="1"/>
        </a:p>
      </dgm:t>
    </dgm:pt>
    <dgm:pt modelId="{CD8296B7-BD3E-42BD-BD26-0F197873A48E}">
      <dgm:prSet phldrT="[Text]"/>
      <dgm:spPr/>
      <dgm:t>
        <a:bodyPr/>
        <a:lstStyle/>
        <a:p>
          <a:r>
            <a:rPr lang="en-GB" b="1" dirty="0"/>
            <a:t>6. How Do We Identify future opportunities and threats?</a:t>
          </a:r>
        </a:p>
      </dgm:t>
    </dgm:pt>
    <dgm:pt modelId="{4CE23FB5-645A-41D0-BD8D-423CFF7AD732}" cxnId="{22EDAC0B-2B03-457A-BC4D-381BDB77967D}" type="parTrans">
      <dgm:prSet/>
      <dgm:spPr/>
      <dgm:t>
        <a:bodyPr/>
        <a:lstStyle/>
        <a:p>
          <a:endParaRPr lang="en-US" b="1"/>
        </a:p>
      </dgm:t>
    </dgm:pt>
    <dgm:pt modelId="{B5C6FBF7-469F-44D0-88F5-F21A3BCD14C9}" cxnId="{22EDAC0B-2B03-457A-BC4D-381BDB77967D}" type="sibTrans">
      <dgm:prSet/>
      <dgm:spPr/>
      <dgm:t>
        <a:bodyPr/>
        <a:lstStyle/>
        <a:p>
          <a:endParaRPr lang="en-US" b="1"/>
        </a:p>
      </dgm:t>
    </dgm:pt>
    <dgm:pt modelId="{BA3F0760-CC73-41D9-A761-ABE9F01B9C4F}">
      <dgm:prSet phldrT="[Text]"/>
      <dgm:spPr/>
      <dgm:t>
        <a:bodyPr/>
        <a:lstStyle/>
        <a:p>
          <a:r>
            <a:rPr lang="en-GB" b="1" dirty="0"/>
            <a:t>9. Summative Assessment Presentations</a:t>
          </a:r>
        </a:p>
      </dgm:t>
    </dgm:pt>
    <dgm:pt modelId="{00DBCBE1-22B4-4BD8-9639-870E3F7F4D58}" cxnId="{36644771-E5EE-4DFD-9BD0-922F3403BB38}" type="parTrans">
      <dgm:prSet/>
      <dgm:spPr/>
      <dgm:t>
        <a:bodyPr/>
        <a:lstStyle/>
        <a:p>
          <a:endParaRPr lang="en-US" b="1"/>
        </a:p>
      </dgm:t>
    </dgm:pt>
    <dgm:pt modelId="{7B10F3B5-8F12-4A66-A5B1-2941B43699E3}" cxnId="{36644771-E5EE-4DFD-9BD0-922F3403BB38}" type="sibTrans">
      <dgm:prSet/>
      <dgm:spPr/>
      <dgm:t>
        <a:bodyPr/>
        <a:lstStyle/>
        <a:p>
          <a:endParaRPr lang="en-US" b="1"/>
        </a:p>
      </dgm:t>
    </dgm:pt>
    <dgm:pt modelId="{23488877-9723-4842-99D7-9624D64E4A43}" type="pres">
      <dgm:prSet presAssocID="{9B0250C3-F39F-4846-9BD3-75AD4F819DC8}" presName="Name0" presStyleCnt="0">
        <dgm:presLayoutVars>
          <dgm:dir/>
          <dgm:resizeHandles/>
        </dgm:presLayoutVars>
      </dgm:prSet>
      <dgm:spPr/>
    </dgm:pt>
    <dgm:pt modelId="{B48FD7B4-D871-4E8B-AF58-8D30308BAB5D}" type="pres">
      <dgm:prSet presAssocID="{96BD9501-E640-4B3C-8034-B131E744BB57}" presName="compNode" presStyleCnt="0"/>
      <dgm:spPr/>
    </dgm:pt>
    <dgm:pt modelId="{08D5F91B-869A-499E-B3F9-611D792F10C5}" type="pres">
      <dgm:prSet presAssocID="{96BD9501-E640-4B3C-8034-B131E744BB57}" presName="dummyConnPt" presStyleCnt="0"/>
      <dgm:spPr/>
    </dgm:pt>
    <dgm:pt modelId="{0A74AF3C-65DD-43BD-A443-A6C0FEEB644D}" type="pres">
      <dgm:prSet presAssocID="{96BD9501-E640-4B3C-8034-B131E744BB57}" presName="node" presStyleLbl="node1" presStyleIdx="0" presStyleCnt="12">
        <dgm:presLayoutVars>
          <dgm:bulletEnabled val="1"/>
        </dgm:presLayoutVars>
      </dgm:prSet>
      <dgm:spPr/>
    </dgm:pt>
    <dgm:pt modelId="{3C582624-526C-46CE-AC3B-9B99D5A28DC7}" type="pres">
      <dgm:prSet presAssocID="{CB464F7C-B7B2-448F-A431-646C026A3102}" presName="sibTrans" presStyleLbl="bgSibTrans2D1" presStyleIdx="0" presStyleCnt="11"/>
      <dgm:spPr/>
    </dgm:pt>
    <dgm:pt modelId="{EF5EC8D8-680E-4F74-BEF1-CCF4ACB939F2}" type="pres">
      <dgm:prSet presAssocID="{60E011BD-9F17-4808-9001-B3CB30459869}" presName="compNode" presStyleCnt="0"/>
      <dgm:spPr/>
    </dgm:pt>
    <dgm:pt modelId="{978DADDE-3E9F-49FC-9C98-CA44CBB923A2}" type="pres">
      <dgm:prSet presAssocID="{60E011BD-9F17-4808-9001-B3CB30459869}" presName="dummyConnPt" presStyleCnt="0"/>
      <dgm:spPr/>
    </dgm:pt>
    <dgm:pt modelId="{0E660B05-045D-4A05-ABEC-84A3C78E1A4B}" type="pres">
      <dgm:prSet presAssocID="{60E011BD-9F17-4808-9001-B3CB30459869}" presName="node" presStyleLbl="node1" presStyleIdx="1" presStyleCnt="12">
        <dgm:presLayoutVars>
          <dgm:bulletEnabled val="1"/>
        </dgm:presLayoutVars>
      </dgm:prSet>
      <dgm:spPr/>
    </dgm:pt>
    <dgm:pt modelId="{7487E116-A392-4BD7-8FA1-0F9E3EA028B4}" type="pres">
      <dgm:prSet presAssocID="{32EF178F-748D-4113-A4FD-624ECAB8EEEF}" presName="sibTrans" presStyleLbl="bgSibTrans2D1" presStyleIdx="1" presStyleCnt="11"/>
      <dgm:spPr/>
    </dgm:pt>
    <dgm:pt modelId="{BCD2C336-A535-42F4-ADC7-577529769E70}" type="pres">
      <dgm:prSet presAssocID="{E12FDB98-AF80-423C-A0AF-C41A3C3E55D9}" presName="compNode" presStyleCnt="0"/>
      <dgm:spPr/>
    </dgm:pt>
    <dgm:pt modelId="{1C652546-6474-4A4D-BF4F-578E8826E12B}" type="pres">
      <dgm:prSet presAssocID="{E12FDB98-AF80-423C-A0AF-C41A3C3E55D9}" presName="dummyConnPt" presStyleCnt="0"/>
      <dgm:spPr/>
    </dgm:pt>
    <dgm:pt modelId="{FB1D95AC-3323-465F-A53E-517124105906}" type="pres">
      <dgm:prSet presAssocID="{E12FDB98-AF80-423C-A0AF-C41A3C3E55D9}" presName="node" presStyleLbl="node1" presStyleIdx="2" presStyleCnt="12">
        <dgm:presLayoutVars>
          <dgm:bulletEnabled val="1"/>
        </dgm:presLayoutVars>
      </dgm:prSet>
      <dgm:spPr/>
    </dgm:pt>
    <dgm:pt modelId="{607A8CAF-B884-4843-A17E-5E06BD312E3D}" type="pres">
      <dgm:prSet presAssocID="{81CD4227-9A5E-4F0D-A58A-E2799BBBBF34}" presName="sibTrans" presStyleLbl="bgSibTrans2D1" presStyleIdx="2" presStyleCnt="11"/>
      <dgm:spPr/>
    </dgm:pt>
    <dgm:pt modelId="{60677974-4869-4A55-B578-243306DD0174}" type="pres">
      <dgm:prSet presAssocID="{D572124A-0678-4554-A2CD-D249745A6CA4}" presName="compNode" presStyleCnt="0"/>
      <dgm:spPr/>
    </dgm:pt>
    <dgm:pt modelId="{308B6A4B-9C95-4BAF-8A50-10778D29ABD9}" type="pres">
      <dgm:prSet presAssocID="{D572124A-0678-4554-A2CD-D249745A6CA4}" presName="dummyConnPt" presStyleCnt="0"/>
      <dgm:spPr/>
    </dgm:pt>
    <dgm:pt modelId="{2B2D1636-EC67-4E50-8B39-98260FA19E2B}" type="pres">
      <dgm:prSet presAssocID="{D572124A-0678-4554-A2CD-D249745A6CA4}" presName="node" presStyleLbl="node1" presStyleIdx="3" presStyleCnt="12">
        <dgm:presLayoutVars>
          <dgm:bulletEnabled val="1"/>
        </dgm:presLayoutVars>
      </dgm:prSet>
      <dgm:spPr/>
    </dgm:pt>
    <dgm:pt modelId="{C85E1348-43E6-4F06-B048-3CDACA7910BB}" type="pres">
      <dgm:prSet presAssocID="{4557E4B0-CB84-4025-B8EB-CE337CEAB010}" presName="sibTrans" presStyleLbl="bgSibTrans2D1" presStyleIdx="3" presStyleCnt="11"/>
      <dgm:spPr/>
    </dgm:pt>
    <dgm:pt modelId="{C0A824F3-3B5D-44D4-84B2-86D0C53E4B33}" type="pres">
      <dgm:prSet presAssocID="{BA4CC340-2CD5-4BA6-B85C-05E38B989497}" presName="compNode" presStyleCnt="0"/>
      <dgm:spPr/>
    </dgm:pt>
    <dgm:pt modelId="{8AD0F748-2341-4FFF-B42C-FBCAA38CC803}" type="pres">
      <dgm:prSet presAssocID="{BA4CC340-2CD5-4BA6-B85C-05E38B989497}" presName="dummyConnPt" presStyleCnt="0"/>
      <dgm:spPr/>
    </dgm:pt>
    <dgm:pt modelId="{A8323359-E65B-41A7-B672-5458C234227A}" type="pres">
      <dgm:prSet presAssocID="{BA4CC340-2CD5-4BA6-B85C-05E38B989497}" presName="node" presStyleLbl="node1" presStyleIdx="4" presStyleCnt="12">
        <dgm:presLayoutVars>
          <dgm:bulletEnabled val="1"/>
        </dgm:presLayoutVars>
      </dgm:prSet>
      <dgm:spPr/>
    </dgm:pt>
    <dgm:pt modelId="{74FCCB83-674D-465B-9E19-0D1D82A053F9}" type="pres">
      <dgm:prSet presAssocID="{D77F253A-C760-4038-B1A4-168689DDD60F}" presName="sibTrans" presStyleLbl="bgSibTrans2D1" presStyleIdx="4" presStyleCnt="11"/>
      <dgm:spPr/>
    </dgm:pt>
    <dgm:pt modelId="{0725AF25-66D0-41B0-9CD9-4DCDDD4E0D79}" type="pres">
      <dgm:prSet presAssocID="{CD8296B7-BD3E-42BD-BD26-0F197873A48E}" presName="compNode" presStyleCnt="0"/>
      <dgm:spPr/>
    </dgm:pt>
    <dgm:pt modelId="{7F72E9D8-517D-47CA-B047-924A065534A7}" type="pres">
      <dgm:prSet presAssocID="{CD8296B7-BD3E-42BD-BD26-0F197873A48E}" presName="dummyConnPt" presStyleCnt="0"/>
      <dgm:spPr/>
    </dgm:pt>
    <dgm:pt modelId="{A3DBF078-3227-4F02-B1C4-D78E2EF0126F}" type="pres">
      <dgm:prSet presAssocID="{CD8296B7-BD3E-42BD-BD26-0F197873A48E}" presName="node" presStyleLbl="node1" presStyleIdx="5" presStyleCnt="12">
        <dgm:presLayoutVars>
          <dgm:bulletEnabled val="1"/>
        </dgm:presLayoutVars>
      </dgm:prSet>
      <dgm:spPr/>
    </dgm:pt>
    <dgm:pt modelId="{F912CF13-9E28-41FD-9B98-6CF7C18C52FE}" type="pres">
      <dgm:prSet presAssocID="{B5C6FBF7-469F-44D0-88F5-F21A3BCD14C9}" presName="sibTrans" presStyleLbl="bgSibTrans2D1" presStyleIdx="5" presStyleCnt="11"/>
      <dgm:spPr/>
    </dgm:pt>
    <dgm:pt modelId="{F3EF5879-5C1C-4DB9-9751-9BC63310D670}" type="pres">
      <dgm:prSet presAssocID="{7D3C2508-681F-4491-B25B-2A0B75AA6B6B}" presName="compNode" presStyleCnt="0"/>
      <dgm:spPr/>
    </dgm:pt>
    <dgm:pt modelId="{7F359512-E214-4E2C-BABC-4E48A63451CD}" type="pres">
      <dgm:prSet presAssocID="{7D3C2508-681F-4491-B25B-2A0B75AA6B6B}" presName="dummyConnPt" presStyleCnt="0"/>
      <dgm:spPr/>
    </dgm:pt>
    <dgm:pt modelId="{2BFADE40-5097-48F6-B84E-051C7C173948}" type="pres">
      <dgm:prSet presAssocID="{7D3C2508-681F-4491-B25B-2A0B75AA6B6B}" presName="node" presStyleLbl="node1" presStyleIdx="6" presStyleCnt="12">
        <dgm:presLayoutVars>
          <dgm:bulletEnabled val="1"/>
        </dgm:presLayoutVars>
      </dgm:prSet>
      <dgm:spPr/>
    </dgm:pt>
    <dgm:pt modelId="{4ACE532F-6CFE-49B3-A505-DAEFAB658482}" type="pres">
      <dgm:prSet presAssocID="{4F2665E4-ED98-4CD6-8497-5C7A29EBECC4}" presName="sibTrans" presStyleLbl="bgSibTrans2D1" presStyleIdx="6" presStyleCnt="11"/>
      <dgm:spPr/>
    </dgm:pt>
    <dgm:pt modelId="{6102AEC0-CDDC-40D9-BD2C-281E9ED857B1}" type="pres">
      <dgm:prSet presAssocID="{7074CB32-FEF4-48F6-BFC1-E3F2BA149581}" presName="compNode" presStyleCnt="0"/>
      <dgm:spPr/>
    </dgm:pt>
    <dgm:pt modelId="{F54978A7-1914-4E9C-B24B-79B00A1D5C28}" type="pres">
      <dgm:prSet presAssocID="{7074CB32-FEF4-48F6-BFC1-E3F2BA149581}" presName="dummyConnPt" presStyleCnt="0"/>
      <dgm:spPr/>
    </dgm:pt>
    <dgm:pt modelId="{6F453FE8-78D5-4A1B-AEB7-FACE3A51C432}" type="pres">
      <dgm:prSet presAssocID="{7074CB32-FEF4-48F6-BFC1-E3F2BA149581}" presName="node" presStyleLbl="node1" presStyleIdx="7" presStyleCnt="12">
        <dgm:presLayoutVars>
          <dgm:bulletEnabled val="1"/>
        </dgm:presLayoutVars>
      </dgm:prSet>
      <dgm:spPr/>
    </dgm:pt>
    <dgm:pt modelId="{1046B862-D2FA-4DFB-A2CA-A7CE1A94FB41}" type="pres">
      <dgm:prSet presAssocID="{EE631B96-B2E3-49CE-A2E0-155016B4BBA8}" presName="sibTrans" presStyleLbl="bgSibTrans2D1" presStyleIdx="7" presStyleCnt="11"/>
      <dgm:spPr/>
    </dgm:pt>
    <dgm:pt modelId="{7B872FA7-D428-4F92-838B-291174434494}" type="pres">
      <dgm:prSet presAssocID="{BA3F0760-CC73-41D9-A761-ABE9F01B9C4F}" presName="compNode" presStyleCnt="0"/>
      <dgm:spPr/>
    </dgm:pt>
    <dgm:pt modelId="{2817ABAE-0DAC-4EB8-BCFC-A3601140FE43}" type="pres">
      <dgm:prSet presAssocID="{BA3F0760-CC73-41D9-A761-ABE9F01B9C4F}" presName="dummyConnPt" presStyleCnt="0"/>
      <dgm:spPr/>
    </dgm:pt>
    <dgm:pt modelId="{40FB9E30-E86B-47BB-8726-F5C8130E372A}" type="pres">
      <dgm:prSet presAssocID="{BA3F0760-CC73-41D9-A761-ABE9F01B9C4F}" presName="node" presStyleLbl="node1" presStyleIdx="8" presStyleCnt="12">
        <dgm:presLayoutVars>
          <dgm:bulletEnabled val="1"/>
        </dgm:presLayoutVars>
      </dgm:prSet>
      <dgm:spPr/>
    </dgm:pt>
    <dgm:pt modelId="{4A29C1B3-59CE-40EE-A56D-8E6B615203A3}" type="pres">
      <dgm:prSet presAssocID="{7B10F3B5-8F12-4A66-A5B1-2941B43699E3}" presName="sibTrans" presStyleLbl="bgSibTrans2D1" presStyleIdx="8" presStyleCnt="11"/>
      <dgm:spPr/>
    </dgm:pt>
    <dgm:pt modelId="{474CCAFB-E655-4123-A711-F0BDE96E3AFD}" type="pres">
      <dgm:prSet presAssocID="{6CF976E0-A838-42FD-B0C4-888DB0255524}" presName="compNode" presStyleCnt="0"/>
      <dgm:spPr/>
    </dgm:pt>
    <dgm:pt modelId="{B77327D0-B78C-44E8-8D7A-056FDEED8A8A}" type="pres">
      <dgm:prSet presAssocID="{6CF976E0-A838-42FD-B0C4-888DB0255524}" presName="dummyConnPt" presStyleCnt="0"/>
      <dgm:spPr/>
    </dgm:pt>
    <dgm:pt modelId="{A95B8DA0-79DD-4ACE-A384-36F5AF4B3C70}" type="pres">
      <dgm:prSet presAssocID="{6CF976E0-A838-42FD-B0C4-888DB0255524}" presName="node" presStyleLbl="node1" presStyleIdx="9" presStyleCnt="12">
        <dgm:presLayoutVars>
          <dgm:bulletEnabled val="1"/>
        </dgm:presLayoutVars>
      </dgm:prSet>
      <dgm:spPr/>
    </dgm:pt>
    <dgm:pt modelId="{E22E448A-8508-4886-A11D-74EA07165F1C}" type="pres">
      <dgm:prSet presAssocID="{B9EB529E-B14E-4B5B-A987-4A216BED0275}" presName="sibTrans" presStyleLbl="bgSibTrans2D1" presStyleIdx="9" presStyleCnt="11"/>
      <dgm:spPr/>
    </dgm:pt>
    <dgm:pt modelId="{FDFD5480-4E3E-4C08-89FD-EBA0B3CA5C3D}" type="pres">
      <dgm:prSet presAssocID="{844F1E9D-7B9E-4A2B-9A06-F2C56AD439B3}" presName="compNode" presStyleCnt="0"/>
      <dgm:spPr/>
    </dgm:pt>
    <dgm:pt modelId="{FB5CF4DE-5C34-43B8-BB84-84F3CC049146}" type="pres">
      <dgm:prSet presAssocID="{844F1E9D-7B9E-4A2B-9A06-F2C56AD439B3}" presName="dummyConnPt" presStyleCnt="0"/>
      <dgm:spPr/>
    </dgm:pt>
    <dgm:pt modelId="{231E0AAB-D398-4885-8B5E-524C3A0D2043}" type="pres">
      <dgm:prSet presAssocID="{844F1E9D-7B9E-4A2B-9A06-F2C56AD439B3}" presName="node" presStyleLbl="node1" presStyleIdx="10" presStyleCnt="12">
        <dgm:presLayoutVars>
          <dgm:bulletEnabled val="1"/>
        </dgm:presLayoutVars>
      </dgm:prSet>
      <dgm:spPr/>
    </dgm:pt>
    <dgm:pt modelId="{70DFC2C3-4BF7-4A6D-928A-B7B6D0A42761}" type="pres">
      <dgm:prSet presAssocID="{2B3B0640-2AE4-421E-90F0-3916E140E461}" presName="sibTrans" presStyleLbl="bgSibTrans2D1" presStyleIdx="10" presStyleCnt="11"/>
      <dgm:spPr/>
    </dgm:pt>
    <dgm:pt modelId="{E4EBF8C4-6EA5-48D0-A985-A069A1AAF5FA}" type="pres">
      <dgm:prSet presAssocID="{E0CCB9A8-439D-4763-A072-19F1C920E937}" presName="compNode" presStyleCnt="0"/>
      <dgm:spPr/>
    </dgm:pt>
    <dgm:pt modelId="{C357B4AA-EBE0-4E1C-9BBD-B66734538770}" type="pres">
      <dgm:prSet presAssocID="{E0CCB9A8-439D-4763-A072-19F1C920E937}" presName="dummyConnPt" presStyleCnt="0"/>
      <dgm:spPr/>
    </dgm:pt>
    <dgm:pt modelId="{7187EA2F-89CA-4833-BA0E-698E50C835BD}" type="pres">
      <dgm:prSet presAssocID="{E0CCB9A8-439D-4763-A072-19F1C920E937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5FF9001-37DE-4661-B279-1966755B3FF5}" type="presOf" srcId="{B5C6FBF7-469F-44D0-88F5-F21A3BCD14C9}" destId="{F912CF13-9E28-41FD-9B98-6CF7C18C52FE}" srcOrd="0" destOrd="0" presId="urn:microsoft.com/office/officeart/2005/8/layout/bProcess4"/>
    <dgm:cxn modelId="{22EDAC0B-2B03-457A-BC4D-381BDB77967D}" srcId="{9B0250C3-F39F-4846-9BD3-75AD4F819DC8}" destId="{CD8296B7-BD3E-42BD-BD26-0F197873A48E}" srcOrd="5" destOrd="0" parTransId="{4CE23FB5-645A-41D0-BD8D-423CFF7AD732}" sibTransId="{B5C6FBF7-469F-44D0-88F5-F21A3BCD14C9}"/>
    <dgm:cxn modelId="{C7F3071D-2FB7-4045-BF54-06545532F085}" type="presOf" srcId="{CB464F7C-B7B2-448F-A431-646C026A3102}" destId="{3C582624-526C-46CE-AC3B-9B99D5A28DC7}" srcOrd="0" destOrd="0" presId="urn:microsoft.com/office/officeart/2005/8/layout/bProcess4"/>
    <dgm:cxn modelId="{4F69F82A-C128-4B88-A6F1-1FA110957038}" type="presOf" srcId="{7074CB32-FEF4-48F6-BFC1-E3F2BA149581}" destId="{6F453FE8-78D5-4A1B-AEB7-FACE3A51C432}" srcOrd="0" destOrd="0" presId="urn:microsoft.com/office/officeart/2005/8/layout/bProcess4"/>
    <dgm:cxn modelId="{0F56885D-22A0-418D-9A92-5D87646CE28F}" srcId="{9B0250C3-F39F-4846-9BD3-75AD4F819DC8}" destId="{60E011BD-9F17-4808-9001-B3CB30459869}" srcOrd="1" destOrd="0" parTransId="{F5350773-7821-46BA-B83D-63C7A0245EEB}" sibTransId="{32EF178F-748D-4113-A4FD-624ECAB8EEEF}"/>
    <dgm:cxn modelId="{B153275E-A949-44F9-BFE0-F8977BB71AF1}" srcId="{9B0250C3-F39F-4846-9BD3-75AD4F819DC8}" destId="{7074CB32-FEF4-48F6-BFC1-E3F2BA149581}" srcOrd="7" destOrd="0" parTransId="{C6A45667-63EA-448C-A729-233AAF0E814D}" sibTransId="{EE631B96-B2E3-49CE-A2E0-155016B4BBA8}"/>
    <dgm:cxn modelId="{AD2F8642-B68A-4176-91CB-B202EA442AF6}" type="presOf" srcId="{BA3F0760-CC73-41D9-A761-ABE9F01B9C4F}" destId="{40FB9E30-E86B-47BB-8726-F5C8130E372A}" srcOrd="0" destOrd="0" presId="urn:microsoft.com/office/officeart/2005/8/layout/bProcess4"/>
    <dgm:cxn modelId="{6302F364-A8E6-4962-9078-89B784CF71D6}" type="presOf" srcId="{E0CCB9A8-439D-4763-A072-19F1C920E937}" destId="{7187EA2F-89CA-4833-BA0E-698E50C835BD}" srcOrd="0" destOrd="0" presId="urn:microsoft.com/office/officeart/2005/8/layout/bProcess4"/>
    <dgm:cxn modelId="{D97A2C69-9397-4297-820B-695972753273}" type="presOf" srcId="{7D3C2508-681F-4491-B25B-2A0B75AA6B6B}" destId="{2BFADE40-5097-48F6-B84E-051C7C173948}" srcOrd="0" destOrd="0" presId="urn:microsoft.com/office/officeart/2005/8/layout/bProcess4"/>
    <dgm:cxn modelId="{A722B349-17FE-4A61-BB2A-A3C5BAE484FA}" type="presOf" srcId="{7B10F3B5-8F12-4A66-A5B1-2941B43699E3}" destId="{4A29C1B3-59CE-40EE-A56D-8E6B615203A3}" srcOrd="0" destOrd="0" presId="urn:microsoft.com/office/officeart/2005/8/layout/bProcess4"/>
    <dgm:cxn modelId="{2061D84A-5D7A-4E36-9A8B-B5F298DDADDC}" type="presOf" srcId="{32EF178F-748D-4113-A4FD-624ECAB8EEEF}" destId="{7487E116-A392-4BD7-8FA1-0F9E3EA028B4}" srcOrd="0" destOrd="0" presId="urn:microsoft.com/office/officeart/2005/8/layout/bProcess4"/>
    <dgm:cxn modelId="{13F51E4C-9874-4C9E-835C-9E43480B1EE8}" srcId="{9B0250C3-F39F-4846-9BD3-75AD4F819DC8}" destId="{BA4CC340-2CD5-4BA6-B85C-05E38B989497}" srcOrd="4" destOrd="0" parTransId="{DF7FF72F-C68A-42B3-9E87-846E5B170688}" sibTransId="{D77F253A-C760-4038-B1A4-168689DDD60F}"/>
    <dgm:cxn modelId="{A166086F-0BAB-4715-8684-18622E030220}" type="presOf" srcId="{81CD4227-9A5E-4F0D-A58A-E2799BBBBF34}" destId="{607A8CAF-B884-4843-A17E-5E06BD312E3D}" srcOrd="0" destOrd="0" presId="urn:microsoft.com/office/officeart/2005/8/layout/bProcess4"/>
    <dgm:cxn modelId="{EFF18F50-3872-4CA3-8B8D-6831E3C01B83}" type="presOf" srcId="{6CF976E0-A838-42FD-B0C4-888DB0255524}" destId="{A95B8DA0-79DD-4ACE-A384-36F5AF4B3C70}" srcOrd="0" destOrd="0" presId="urn:microsoft.com/office/officeart/2005/8/layout/bProcess4"/>
    <dgm:cxn modelId="{36644771-E5EE-4DFD-9BD0-922F3403BB38}" srcId="{9B0250C3-F39F-4846-9BD3-75AD4F819DC8}" destId="{BA3F0760-CC73-41D9-A761-ABE9F01B9C4F}" srcOrd="8" destOrd="0" parTransId="{00DBCBE1-22B4-4BD8-9639-870E3F7F4D58}" sibTransId="{7B10F3B5-8F12-4A66-A5B1-2941B43699E3}"/>
    <dgm:cxn modelId="{D71AFF73-7799-4C19-B7F3-B0DB683BBC14}" type="presOf" srcId="{CD8296B7-BD3E-42BD-BD26-0F197873A48E}" destId="{A3DBF078-3227-4F02-B1C4-D78E2EF0126F}" srcOrd="0" destOrd="0" presId="urn:microsoft.com/office/officeart/2005/8/layout/bProcess4"/>
    <dgm:cxn modelId="{A930DC55-6F02-42A0-8911-6CF08342765F}" srcId="{9B0250C3-F39F-4846-9BD3-75AD4F819DC8}" destId="{6CF976E0-A838-42FD-B0C4-888DB0255524}" srcOrd="9" destOrd="0" parTransId="{E5661255-37AF-462D-A8E8-43B8B7F470ED}" sibTransId="{B9EB529E-B14E-4B5B-A987-4A216BED0275}"/>
    <dgm:cxn modelId="{2E128658-19EC-4B80-B036-575633D04B9B}" type="presOf" srcId="{9B0250C3-F39F-4846-9BD3-75AD4F819DC8}" destId="{23488877-9723-4842-99D7-9624D64E4A43}" srcOrd="0" destOrd="0" presId="urn:microsoft.com/office/officeart/2005/8/layout/bProcess4"/>
    <dgm:cxn modelId="{D8164D80-4CCF-4F34-9928-149CB6DD56F8}" type="presOf" srcId="{D572124A-0678-4554-A2CD-D249745A6CA4}" destId="{2B2D1636-EC67-4E50-8B39-98260FA19E2B}" srcOrd="0" destOrd="0" presId="urn:microsoft.com/office/officeart/2005/8/layout/bProcess4"/>
    <dgm:cxn modelId="{DABCF88F-C76C-4CED-B2E7-87F08D44F98A}" type="presOf" srcId="{B9EB529E-B14E-4B5B-A987-4A216BED0275}" destId="{E22E448A-8508-4886-A11D-74EA07165F1C}" srcOrd="0" destOrd="0" presId="urn:microsoft.com/office/officeart/2005/8/layout/bProcess4"/>
    <dgm:cxn modelId="{2D1FD294-2679-4E87-9430-55D3B60550D0}" type="presOf" srcId="{EE631B96-B2E3-49CE-A2E0-155016B4BBA8}" destId="{1046B862-D2FA-4DFB-A2CA-A7CE1A94FB41}" srcOrd="0" destOrd="0" presId="urn:microsoft.com/office/officeart/2005/8/layout/bProcess4"/>
    <dgm:cxn modelId="{02B71696-835E-4134-8BEA-A5DBD3620EDE}" srcId="{9B0250C3-F39F-4846-9BD3-75AD4F819DC8}" destId="{D572124A-0678-4554-A2CD-D249745A6CA4}" srcOrd="3" destOrd="0" parTransId="{BA87E26D-CC36-4898-A021-57D8B2A878CB}" sibTransId="{4557E4B0-CB84-4025-B8EB-CE337CEAB010}"/>
    <dgm:cxn modelId="{C88C8B97-6B89-4BC9-B8CF-516430AD57DA}" type="presOf" srcId="{BA4CC340-2CD5-4BA6-B85C-05E38B989497}" destId="{A8323359-E65B-41A7-B672-5458C234227A}" srcOrd="0" destOrd="0" presId="urn:microsoft.com/office/officeart/2005/8/layout/bProcess4"/>
    <dgm:cxn modelId="{DAB27998-240E-4164-BA85-F1041A2C7CA7}" type="presOf" srcId="{4F2665E4-ED98-4CD6-8497-5C7A29EBECC4}" destId="{4ACE532F-6CFE-49B3-A505-DAEFAB658482}" srcOrd="0" destOrd="0" presId="urn:microsoft.com/office/officeart/2005/8/layout/bProcess4"/>
    <dgm:cxn modelId="{68E8CF98-BC88-4BD5-939A-13B0BA3FF461}" srcId="{9B0250C3-F39F-4846-9BD3-75AD4F819DC8}" destId="{844F1E9D-7B9E-4A2B-9A06-F2C56AD439B3}" srcOrd="10" destOrd="0" parTransId="{4E42227B-0A97-47F6-9A2B-14E020BE08BB}" sibTransId="{2B3B0640-2AE4-421E-90F0-3916E140E461}"/>
    <dgm:cxn modelId="{B72E75A3-E702-4960-99B3-B157FD8D964D}" srcId="{9B0250C3-F39F-4846-9BD3-75AD4F819DC8}" destId="{96BD9501-E640-4B3C-8034-B131E744BB57}" srcOrd="0" destOrd="0" parTransId="{D90EBFC6-7889-4F2B-B71A-5CD31D283213}" sibTransId="{CB464F7C-B7B2-448F-A431-646C026A3102}"/>
    <dgm:cxn modelId="{5512F6A6-21CF-42E7-B4FD-8748AB7CA070}" type="presOf" srcId="{844F1E9D-7B9E-4A2B-9A06-F2C56AD439B3}" destId="{231E0AAB-D398-4885-8B5E-524C3A0D2043}" srcOrd="0" destOrd="0" presId="urn:microsoft.com/office/officeart/2005/8/layout/bProcess4"/>
    <dgm:cxn modelId="{46CA89A7-6A22-44B2-8AE1-92C97B7EFAC0}" type="presOf" srcId="{4557E4B0-CB84-4025-B8EB-CE337CEAB010}" destId="{C85E1348-43E6-4F06-B048-3CDACA7910BB}" srcOrd="0" destOrd="0" presId="urn:microsoft.com/office/officeart/2005/8/layout/bProcess4"/>
    <dgm:cxn modelId="{D1C11FB4-1F5B-4AD7-B56E-D3148FB6A32A}" type="presOf" srcId="{96BD9501-E640-4B3C-8034-B131E744BB57}" destId="{0A74AF3C-65DD-43BD-A443-A6C0FEEB644D}" srcOrd="0" destOrd="0" presId="urn:microsoft.com/office/officeart/2005/8/layout/bProcess4"/>
    <dgm:cxn modelId="{8C881ABD-2C73-4715-9D9A-1B51D6F4816E}" srcId="{9B0250C3-F39F-4846-9BD3-75AD4F819DC8}" destId="{E0CCB9A8-439D-4763-A072-19F1C920E937}" srcOrd="11" destOrd="0" parTransId="{6CEB1D08-9A47-4BE9-BBAC-338549B1FC0D}" sibTransId="{3E1B9889-B6C4-4405-BE76-0D638A1DE5AA}"/>
    <dgm:cxn modelId="{75CBA9CD-EF61-41B9-B6D3-A8FF5D72BE1C}" srcId="{9B0250C3-F39F-4846-9BD3-75AD4F819DC8}" destId="{E12FDB98-AF80-423C-A0AF-C41A3C3E55D9}" srcOrd="2" destOrd="0" parTransId="{5A6961F1-AF40-4E4C-8F43-D9F7670009E4}" sibTransId="{81CD4227-9A5E-4F0D-A58A-E2799BBBBF34}"/>
    <dgm:cxn modelId="{CF5726D1-4D40-460C-B6C6-829B004DB263}" type="presOf" srcId="{D77F253A-C760-4038-B1A4-168689DDD60F}" destId="{74FCCB83-674D-465B-9E19-0D1D82A053F9}" srcOrd="0" destOrd="0" presId="urn:microsoft.com/office/officeart/2005/8/layout/bProcess4"/>
    <dgm:cxn modelId="{C37745D8-0604-46BA-A904-95E5FF51541F}" type="presOf" srcId="{E12FDB98-AF80-423C-A0AF-C41A3C3E55D9}" destId="{FB1D95AC-3323-465F-A53E-517124105906}" srcOrd="0" destOrd="0" presId="urn:microsoft.com/office/officeart/2005/8/layout/bProcess4"/>
    <dgm:cxn modelId="{A38CA2DC-9906-4BE4-9643-B44C0068309A}" type="presOf" srcId="{60E011BD-9F17-4808-9001-B3CB30459869}" destId="{0E660B05-045D-4A05-ABEC-84A3C78E1A4B}" srcOrd="0" destOrd="0" presId="urn:microsoft.com/office/officeart/2005/8/layout/bProcess4"/>
    <dgm:cxn modelId="{513AA3E5-E831-4A90-AFA7-277D73FB583E}" type="presOf" srcId="{2B3B0640-2AE4-421E-90F0-3916E140E461}" destId="{70DFC2C3-4BF7-4A6D-928A-B7B6D0A42761}" srcOrd="0" destOrd="0" presId="urn:microsoft.com/office/officeart/2005/8/layout/bProcess4"/>
    <dgm:cxn modelId="{635D25F7-F6B5-4D87-9236-5AA0F5B3854A}" srcId="{9B0250C3-F39F-4846-9BD3-75AD4F819DC8}" destId="{7D3C2508-681F-4491-B25B-2A0B75AA6B6B}" srcOrd="6" destOrd="0" parTransId="{87E557F9-3AAE-4A53-BDB1-FC83926C5B48}" sibTransId="{4F2665E4-ED98-4CD6-8497-5C7A29EBECC4}"/>
    <dgm:cxn modelId="{62184AF5-B3C6-498B-8969-EB163CD84B6B}" type="presParOf" srcId="{23488877-9723-4842-99D7-9624D64E4A43}" destId="{B48FD7B4-D871-4E8B-AF58-8D30308BAB5D}" srcOrd="0" destOrd="0" presId="urn:microsoft.com/office/officeart/2005/8/layout/bProcess4"/>
    <dgm:cxn modelId="{AD185980-DE81-4D6B-8742-C4304E3D9038}" type="presParOf" srcId="{B48FD7B4-D871-4E8B-AF58-8D30308BAB5D}" destId="{08D5F91B-869A-499E-B3F9-611D792F10C5}" srcOrd="0" destOrd="0" presId="urn:microsoft.com/office/officeart/2005/8/layout/bProcess4"/>
    <dgm:cxn modelId="{9BE8E5F0-7B22-4880-8C28-3007E72887BF}" type="presParOf" srcId="{B48FD7B4-D871-4E8B-AF58-8D30308BAB5D}" destId="{0A74AF3C-65DD-43BD-A443-A6C0FEEB644D}" srcOrd="1" destOrd="0" presId="urn:microsoft.com/office/officeart/2005/8/layout/bProcess4"/>
    <dgm:cxn modelId="{1AA5FE31-3E4A-40BC-94B6-5BD3B4BD3DC1}" type="presParOf" srcId="{23488877-9723-4842-99D7-9624D64E4A43}" destId="{3C582624-526C-46CE-AC3B-9B99D5A28DC7}" srcOrd="1" destOrd="0" presId="urn:microsoft.com/office/officeart/2005/8/layout/bProcess4"/>
    <dgm:cxn modelId="{00FDCE83-D850-4533-B12B-8564451B8025}" type="presParOf" srcId="{23488877-9723-4842-99D7-9624D64E4A43}" destId="{EF5EC8D8-680E-4F74-BEF1-CCF4ACB939F2}" srcOrd="2" destOrd="0" presId="urn:microsoft.com/office/officeart/2005/8/layout/bProcess4"/>
    <dgm:cxn modelId="{9F3A6B38-8365-47DE-B6FC-7F34A66E4CE3}" type="presParOf" srcId="{EF5EC8D8-680E-4F74-BEF1-CCF4ACB939F2}" destId="{978DADDE-3E9F-49FC-9C98-CA44CBB923A2}" srcOrd="0" destOrd="0" presId="urn:microsoft.com/office/officeart/2005/8/layout/bProcess4"/>
    <dgm:cxn modelId="{4508399E-B0B0-4916-8015-468BF0D1BBB6}" type="presParOf" srcId="{EF5EC8D8-680E-4F74-BEF1-CCF4ACB939F2}" destId="{0E660B05-045D-4A05-ABEC-84A3C78E1A4B}" srcOrd="1" destOrd="0" presId="urn:microsoft.com/office/officeart/2005/8/layout/bProcess4"/>
    <dgm:cxn modelId="{51A9B72D-FF3C-4A21-A919-B3800778F1D2}" type="presParOf" srcId="{23488877-9723-4842-99D7-9624D64E4A43}" destId="{7487E116-A392-4BD7-8FA1-0F9E3EA028B4}" srcOrd="3" destOrd="0" presId="urn:microsoft.com/office/officeart/2005/8/layout/bProcess4"/>
    <dgm:cxn modelId="{0ACBA5F2-FEF7-4C0C-8D15-28A119C3B9DC}" type="presParOf" srcId="{23488877-9723-4842-99D7-9624D64E4A43}" destId="{BCD2C336-A535-42F4-ADC7-577529769E70}" srcOrd="4" destOrd="0" presId="urn:microsoft.com/office/officeart/2005/8/layout/bProcess4"/>
    <dgm:cxn modelId="{1322A129-FE55-41BD-8DBA-DB6BF98D1C44}" type="presParOf" srcId="{BCD2C336-A535-42F4-ADC7-577529769E70}" destId="{1C652546-6474-4A4D-BF4F-578E8826E12B}" srcOrd="0" destOrd="0" presId="urn:microsoft.com/office/officeart/2005/8/layout/bProcess4"/>
    <dgm:cxn modelId="{782F28EA-3219-443C-AE02-4618BFBD78A3}" type="presParOf" srcId="{BCD2C336-A535-42F4-ADC7-577529769E70}" destId="{FB1D95AC-3323-465F-A53E-517124105906}" srcOrd="1" destOrd="0" presId="urn:microsoft.com/office/officeart/2005/8/layout/bProcess4"/>
    <dgm:cxn modelId="{5222B529-F2DE-44A1-BD5F-99B61FF6820B}" type="presParOf" srcId="{23488877-9723-4842-99D7-9624D64E4A43}" destId="{607A8CAF-B884-4843-A17E-5E06BD312E3D}" srcOrd="5" destOrd="0" presId="urn:microsoft.com/office/officeart/2005/8/layout/bProcess4"/>
    <dgm:cxn modelId="{792C6DB5-0D2C-438E-8CF6-A6DC2EA63278}" type="presParOf" srcId="{23488877-9723-4842-99D7-9624D64E4A43}" destId="{60677974-4869-4A55-B578-243306DD0174}" srcOrd="6" destOrd="0" presId="urn:microsoft.com/office/officeart/2005/8/layout/bProcess4"/>
    <dgm:cxn modelId="{91CF5CE5-049B-41F8-B5DD-A29504C7CB5D}" type="presParOf" srcId="{60677974-4869-4A55-B578-243306DD0174}" destId="{308B6A4B-9C95-4BAF-8A50-10778D29ABD9}" srcOrd="0" destOrd="0" presId="urn:microsoft.com/office/officeart/2005/8/layout/bProcess4"/>
    <dgm:cxn modelId="{583F19A1-B415-4E2B-A4E5-770575FFC308}" type="presParOf" srcId="{60677974-4869-4A55-B578-243306DD0174}" destId="{2B2D1636-EC67-4E50-8B39-98260FA19E2B}" srcOrd="1" destOrd="0" presId="urn:microsoft.com/office/officeart/2005/8/layout/bProcess4"/>
    <dgm:cxn modelId="{9A954137-0E56-456B-B5E8-D6933FF8ADB6}" type="presParOf" srcId="{23488877-9723-4842-99D7-9624D64E4A43}" destId="{C85E1348-43E6-4F06-B048-3CDACA7910BB}" srcOrd="7" destOrd="0" presId="urn:microsoft.com/office/officeart/2005/8/layout/bProcess4"/>
    <dgm:cxn modelId="{BA53BC9E-EFF0-4505-83D4-0F7176818D97}" type="presParOf" srcId="{23488877-9723-4842-99D7-9624D64E4A43}" destId="{C0A824F3-3B5D-44D4-84B2-86D0C53E4B33}" srcOrd="8" destOrd="0" presId="urn:microsoft.com/office/officeart/2005/8/layout/bProcess4"/>
    <dgm:cxn modelId="{4CEFA78F-97F1-4455-9A0E-BB4E868A9F79}" type="presParOf" srcId="{C0A824F3-3B5D-44D4-84B2-86D0C53E4B33}" destId="{8AD0F748-2341-4FFF-B42C-FBCAA38CC803}" srcOrd="0" destOrd="0" presId="urn:microsoft.com/office/officeart/2005/8/layout/bProcess4"/>
    <dgm:cxn modelId="{DE57271F-A34D-4BCF-BC47-68C0DC3BD9EC}" type="presParOf" srcId="{C0A824F3-3B5D-44D4-84B2-86D0C53E4B33}" destId="{A8323359-E65B-41A7-B672-5458C234227A}" srcOrd="1" destOrd="0" presId="urn:microsoft.com/office/officeart/2005/8/layout/bProcess4"/>
    <dgm:cxn modelId="{FEFF250C-367A-4FD5-BE18-76B5AFEF241E}" type="presParOf" srcId="{23488877-9723-4842-99D7-9624D64E4A43}" destId="{74FCCB83-674D-465B-9E19-0D1D82A053F9}" srcOrd="9" destOrd="0" presId="urn:microsoft.com/office/officeart/2005/8/layout/bProcess4"/>
    <dgm:cxn modelId="{4A58AF2B-5ACB-4033-9A6E-FF99280A5A78}" type="presParOf" srcId="{23488877-9723-4842-99D7-9624D64E4A43}" destId="{0725AF25-66D0-41B0-9CD9-4DCDDD4E0D79}" srcOrd="10" destOrd="0" presId="urn:microsoft.com/office/officeart/2005/8/layout/bProcess4"/>
    <dgm:cxn modelId="{D00A4CC3-85F5-435F-905D-FAC4704A7EF9}" type="presParOf" srcId="{0725AF25-66D0-41B0-9CD9-4DCDDD4E0D79}" destId="{7F72E9D8-517D-47CA-B047-924A065534A7}" srcOrd="0" destOrd="0" presId="urn:microsoft.com/office/officeart/2005/8/layout/bProcess4"/>
    <dgm:cxn modelId="{7ED70DE3-BFBC-4587-8C7F-706F5B6EF10F}" type="presParOf" srcId="{0725AF25-66D0-41B0-9CD9-4DCDDD4E0D79}" destId="{A3DBF078-3227-4F02-B1C4-D78E2EF0126F}" srcOrd="1" destOrd="0" presId="urn:microsoft.com/office/officeart/2005/8/layout/bProcess4"/>
    <dgm:cxn modelId="{C443A6EF-86B4-46B9-9C3E-23AFED5CA99A}" type="presParOf" srcId="{23488877-9723-4842-99D7-9624D64E4A43}" destId="{F912CF13-9E28-41FD-9B98-6CF7C18C52FE}" srcOrd="11" destOrd="0" presId="urn:microsoft.com/office/officeart/2005/8/layout/bProcess4"/>
    <dgm:cxn modelId="{5CBD5F19-472D-4979-A6BE-86AE03E3DC76}" type="presParOf" srcId="{23488877-9723-4842-99D7-9624D64E4A43}" destId="{F3EF5879-5C1C-4DB9-9751-9BC63310D670}" srcOrd="12" destOrd="0" presId="urn:microsoft.com/office/officeart/2005/8/layout/bProcess4"/>
    <dgm:cxn modelId="{E9F9E1C9-B489-476E-A387-FF36D430491A}" type="presParOf" srcId="{F3EF5879-5C1C-4DB9-9751-9BC63310D670}" destId="{7F359512-E214-4E2C-BABC-4E48A63451CD}" srcOrd="0" destOrd="0" presId="urn:microsoft.com/office/officeart/2005/8/layout/bProcess4"/>
    <dgm:cxn modelId="{E2738FE4-6D35-4984-9483-96685BFE6B8A}" type="presParOf" srcId="{F3EF5879-5C1C-4DB9-9751-9BC63310D670}" destId="{2BFADE40-5097-48F6-B84E-051C7C173948}" srcOrd="1" destOrd="0" presId="urn:microsoft.com/office/officeart/2005/8/layout/bProcess4"/>
    <dgm:cxn modelId="{2F3982DD-C70F-4AC2-85DF-0D37777962FC}" type="presParOf" srcId="{23488877-9723-4842-99D7-9624D64E4A43}" destId="{4ACE532F-6CFE-49B3-A505-DAEFAB658482}" srcOrd="13" destOrd="0" presId="urn:microsoft.com/office/officeart/2005/8/layout/bProcess4"/>
    <dgm:cxn modelId="{9C395E53-5124-4B8F-BF52-5166E8CA4102}" type="presParOf" srcId="{23488877-9723-4842-99D7-9624D64E4A43}" destId="{6102AEC0-CDDC-40D9-BD2C-281E9ED857B1}" srcOrd="14" destOrd="0" presId="urn:microsoft.com/office/officeart/2005/8/layout/bProcess4"/>
    <dgm:cxn modelId="{BB96E0E6-0068-4711-B199-B7FD8476C896}" type="presParOf" srcId="{6102AEC0-CDDC-40D9-BD2C-281E9ED857B1}" destId="{F54978A7-1914-4E9C-B24B-79B00A1D5C28}" srcOrd="0" destOrd="0" presId="urn:microsoft.com/office/officeart/2005/8/layout/bProcess4"/>
    <dgm:cxn modelId="{A93A2FF3-5EE5-4B92-B08E-B9094638CBD8}" type="presParOf" srcId="{6102AEC0-CDDC-40D9-BD2C-281E9ED857B1}" destId="{6F453FE8-78D5-4A1B-AEB7-FACE3A51C432}" srcOrd="1" destOrd="0" presId="urn:microsoft.com/office/officeart/2005/8/layout/bProcess4"/>
    <dgm:cxn modelId="{4EAD65DE-87DD-40DF-B56E-FF8E498B1ABE}" type="presParOf" srcId="{23488877-9723-4842-99D7-9624D64E4A43}" destId="{1046B862-D2FA-4DFB-A2CA-A7CE1A94FB41}" srcOrd="15" destOrd="0" presId="urn:microsoft.com/office/officeart/2005/8/layout/bProcess4"/>
    <dgm:cxn modelId="{40E8BCDC-7E33-4EDB-A888-B9E46B8D7F7B}" type="presParOf" srcId="{23488877-9723-4842-99D7-9624D64E4A43}" destId="{7B872FA7-D428-4F92-838B-291174434494}" srcOrd="16" destOrd="0" presId="urn:microsoft.com/office/officeart/2005/8/layout/bProcess4"/>
    <dgm:cxn modelId="{E8D16680-CF6C-413B-8DC5-84ADF901167C}" type="presParOf" srcId="{7B872FA7-D428-4F92-838B-291174434494}" destId="{2817ABAE-0DAC-4EB8-BCFC-A3601140FE43}" srcOrd="0" destOrd="0" presId="urn:microsoft.com/office/officeart/2005/8/layout/bProcess4"/>
    <dgm:cxn modelId="{E98034AD-1F40-4AA6-81DB-D1CE238721FB}" type="presParOf" srcId="{7B872FA7-D428-4F92-838B-291174434494}" destId="{40FB9E30-E86B-47BB-8726-F5C8130E372A}" srcOrd="1" destOrd="0" presId="urn:microsoft.com/office/officeart/2005/8/layout/bProcess4"/>
    <dgm:cxn modelId="{79C6E60E-3731-4E2B-AFBE-082F05F0A1A4}" type="presParOf" srcId="{23488877-9723-4842-99D7-9624D64E4A43}" destId="{4A29C1B3-59CE-40EE-A56D-8E6B615203A3}" srcOrd="17" destOrd="0" presId="urn:microsoft.com/office/officeart/2005/8/layout/bProcess4"/>
    <dgm:cxn modelId="{60A0B397-0A95-4107-83D7-2501B3803804}" type="presParOf" srcId="{23488877-9723-4842-99D7-9624D64E4A43}" destId="{474CCAFB-E655-4123-A711-F0BDE96E3AFD}" srcOrd="18" destOrd="0" presId="urn:microsoft.com/office/officeart/2005/8/layout/bProcess4"/>
    <dgm:cxn modelId="{8441D4D0-6B23-4B9B-86D8-416E86EA8944}" type="presParOf" srcId="{474CCAFB-E655-4123-A711-F0BDE96E3AFD}" destId="{B77327D0-B78C-44E8-8D7A-056FDEED8A8A}" srcOrd="0" destOrd="0" presId="urn:microsoft.com/office/officeart/2005/8/layout/bProcess4"/>
    <dgm:cxn modelId="{B77DCE5D-80C1-45B6-935A-124A33A46074}" type="presParOf" srcId="{474CCAFB-E655-4123-A711-F0BDE96E3AFD}" destId="{A95B8DA0-79DD-4ACE-A384-36F5AF4B3C70}" srcOrd="1" destOrd="0" presId="urn:microsoft.com/office/officeart/2005/8/layout/bProcess4"/>
    <dgm:cxn modelId="{7740EB3B-94C9-4B93-A375-49B9A1F40D89}" type="presParOf" srcId="{23488877-9723-4842-99D7-9624D64E4A43}" destId="{E22E448A-8508-4886-A11D-74EA07165F1C}" srcOrd="19" destOrd="0" presId="urn:microsoft.com/office/officeart/2005/8/layout/bProcess4"/>
    <dgm:cxn modelId="{DB9282ED-0559-43FD-BC94-32612055C2E0}" type="presParOf" srcId="{23488877-9723-4842-99D7-9624D64E4A43}" destId="{FDFD5480-4E3E-4C08-89FD-EBA0B3CA5C3D}" srcOrd="20" destOrd="0" presId="urn:microsoft.com/office/officeart/2005/8/layout/bProcess4"/>
    <dgm:cxn modelId="{9778BEE7-01FF-40DE-BDB5-E45E40FC4EB8}" type="presParOf" srcId="{FDFD5480-4E3E-4C08-89FD-EBA0B3CA5C3D}" destId="{FB5CF4DE-5C34-43B8-BB84-84F3CC049146}" srcOrd="0" destOrd="0" presId="urn:microsoft.com/office/officeart/2005/8/layout/bProcess4"/>
    <dgm:cxn modelId="{88490D22-A8A1-456F-93E2-527B83A6891C}" type="presParOf" srcId="{FDFD5480-4E3E-4C08-89FD-EBA0B3CA5C3D}" destId="{231E0AAB-D398-4885-8B5E-524C3A0D2043}" srcOrd="1" destOrd="0" presId="urn:microsoft.com/office/officeart/2005/8/layout/bProcess4"/>
    <dgm:cxn modelId="{151BCA20-3D20-485E-ACF2-4F7C96AC3F63}" type="presParOf" srcId="{23488877-9723-4842-99D7-9624D64E4A43}" destId="{70DFC2C3-4BF7-4A6D-928A-B7B6D0A42761}" srcOrd="21" destOrd="0" presId="urn:microsoft.com/office/officeart/2005/8/layout/bProcess4"/>
    <dgm:cxn modelId="{E1C55FDC-6CAB-4E33-B083-F1421C868AAB}" type="presParOf" srcId="{23488877-9723-4842-99D7-9624D64E4A43}" destId="{E4EBF8C4-6EA5-48D0-A985-A069A1AAF5FA}" srcOrd="22" destOrd="0" presId="urn:microsoft.com/office/officeart/2005/8/layout/bProcess4"/>
    <dgm:cxn modelId="{C4A7D46B-0CD9-444A-9D9A-81D564688EB3}" type="presParOf" srcId="{E4EBF8C4-6EA5-48D0-A985-A069A1AAF5FA}" destId="{C357B4AA-EBE0-4E1C-9BBD-B66734538770}" srcOrd="0" destOrd="0" presId="urn:microsoft.com/office/officeart/2005/8/layout/bProcess4"/>
    <dgm:cxn modelId="{ECFD7007-28C4-4A87-BD66-D6BAB00578C6}" type="presParOf" srcId="{E4EBF8C4-6EA5-48D0-A985-A069A1AAF5FA}" destId="{7187EA2F-89CA-4833-BA0E-698E50C835B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B2EE50-934B-4B56-AF4B-7C7B85872AAE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94786ED-63A9-42F8-B481-513F0FEF4BEB}">
      <dgm:prSet custT="1"/>
      <dgm:spPr/>
      <dgm:t>
        <a:bodyPr/>
        <a:lstStyle/>
        <a:p>
          <a:pPr rtl="0"/>
          <a:endParaRPr lang="en-US" sz="2800" b="1"/>
        </a:p>
        <a:p>
          <a:pPr rtl="0"/>
          <a:r>
            <a:rPr lang="en-US" sz="2800" b="1"/>
            <a:t>Existence stage: </a:t>
          </a:r>
          <a:r>
            <a:rPr lang="en-US" sz="2400" b="1"/>
            <a:t>the owner runs the business alone</a:t>
          </a:r>
          <a:endParaRPr lang="en-US" sz="2400" b="1" dirty="0"/>
        </a:p>
      </dgm:t>
    </dgm:pt>
    <dgm:pt modelId="{7B3A536F-E2F7-4D02-8223-DDB0A8D0EC0C}" cxnId="{C44CC38E-B9B6-46E5-B628-3DE8130E6B03}" type="parTrans">
      <dgm:prSet/>
      <dgm:spPr/>
      <dgm:t>
        <a:bodyPr/>
        <a:lstStyle/>
        <a:p>
          <a:endParaRPr lang="en-US" sz="2000"/>
        </a:p>
      </dgm:t>
    </dgm:pt>
    <dgm:pt modelId="{384585BC-C28B-42DF-8FAA-1EC3F15FD25D}" cxnId="{C44CC38E-B9B6-46E5-B628-3DE8130E6B03}" type="sibTrans">
      <dgm:prSet/>
      <dgm:spPr/>
      <dgm:t>
        <a:bodyPr/>
        <a:lstStyle/>
        <a:p>
          <a:endParaRPr lang="en-US" sz="2000"/>
        </a:p>
      </dgm:t>
    </dgm:pt>
    <dgm:pt modelId="{B31CB5B8-0977-4F47-9DCF-D9DFA81297CA}">
      <dgm:prSet custT="1"/>
      <dgm:spPr/>
      <dgm:t>
        <a:bodyPr/>
        <a:lstStyle/>
        <a:p>
          <a:pPr rtl="0"/>
          <a:endParaRPr lang="en-US" sz="2800" b="1"/>
        </a:p>
        <a:p>
          <a:pPr rtl="0"/>
          <a:r>
            <a:rPr lang="en-US" sz="2800" b="1"/>
            <a:t>Survival stage: </a:t>
          </a:r>
          <a:r>
            <a:rPr lang="en-US" sz="2400" b="1"/>
            <a:t>the entrepreneur is no longer responsible for just her own efforts</a:t>
          </a:r>
          <a:endParaRPr lang="en-US" sz="2400" b="1" dirty="0"/>
        </a:p>
      </dgm:t>
    </dgm:pt>
    <dgm:pt modelId="{44AA9284-1C26-4310-BAB9-46EC7A1E9A45}" cxnId="{86D17D78-B347-49A7-9888-7812E47885DD}" type="parTrans">
      <dgm:prSet/>
      <dgm:spPr/>
      <dgm:t>
        <a:bodyPr/>
        <a:lstStyle/>
        <a:p>
          <a:endParaRPr lang="en-US" sz="2000"/>
        </a:p>
      </dgm:t>
    </dgm:pt>
    <dgm:pt modelId="{F1D6A7FE-B637-402A-A527-B678B33E8AAD}" cxnId="{86D17D78-B347-49A7-9888-7812E47885DD}" type="sibTrans">
      <dgm:prSet/>
      <dgm:spPr/>
      <dgm:t>
        <a:bodyPr/>
        <a:lstStyle/>
        <a:p>
          <a:endParaRPr lang="en-US" sz="2000"/>
        </a:p>
      </dgm:t>
    </dgm:pt>
    <dgm:pt modelId="{11487C03-0133-4EC1-A695-035D2C9454EF}">
      <dgm:prSet custT="1"/>
      <dgm:spPr/>
      <dgm:t>
        <a:bodyPr/>
        <a:lstStyle/>
        <a:p>
          <a:pPr rtl="0"/>
          <a:endParaRPr lang="en-US" sz="2400" b="1"/>
        </a:p>
        <a:p>
          <a:pPr rtl="0"/>
          <a:r>
            <a:rPr lang="en-US" sz="2400" b="1"/>
            <a:t>Success stage: the owner accepts a degree of disengagement as a level of supervision is added</a:t>
          </a:r>
          <a:endParaRPr lang="en-US" sz="2400" b="1" dirty="0"/>
        </a:p>
      </dgm:t>
    </dgm:pt>
    <dgm:pt modelId="{55B59628-59B3-43A1-8C28-DA8D6E14D944}" cxnId="{073212D7-DFE4-4ECA-B756-D0FDFF2CF545}" type="parTrans">
      <dgm:prSet/>
      <dgm:spPr/>
      <dgm:t>
        <a:bodyPr/>
        <a:lstStyle/>
        <a:p>
          <a:endParaRPr lang="en-US" sz="2000"/>
        </a:p>
      </dgm:t>
    </dgm:pt>
    <dgm:pt modelId="{EFF6CA2E-E763-41AA-B237-0B0CA623F6C0}" cxnId="{073212D7-DFE4-4ECA-B756-D0FDFF2CF545}" type="sibTrans">
      <dgm:prSet/>
      <dgm:spPr/>
      <dgm:t>
        <a:bodyPr/>
        <a:lstStyle/>
        <a:p>
          <a:endParaRPr lang="en-US" sz="2000"/>
        </a:p>
      </dgm:t>
    </dgm:pt>
    <dgm:pt modelId="{CCE84671-19BD-42F9-B8C0-7037AA80458D}">
      <dgm:prSet custT="1"/>
      <dgm:spPr/>
      <dgm:t>
        <a:bodyPr/>
        <a:lstStyle/>
        <a:p>
          <a:pPr rtl="0"/>
          <a:endParaRPr lang="en-US" sz="2400" b="1"/>
        </a:p>
        <a:p>
          <a:pPr rtl="0"/>
          <a:endParaRPr lang="en-US" sz="2400" b="1"/>
        </a:p>
        <a:p>
          <a:pPr rtl="0"/>
          <a:r>
            <a:rPr lang="en-US" sz="2400" b="1"/>
            <a:t>Takeoff stage: the business includes multiple departments</a:t>
          </a:r>
          <a:endParaRPr lang="en-US" sz="2400" b="1" dirty="0"/>
        </a:p>
      </dgm:t>
    </dgm:pt>
    <dgm:pt modelId="{BB8ABC10-D1DD-43C2-A6FF-822FA1C3D7F3}" cxnId="{F73AA4D9-B744-45CE-90CB-675409A7F89D}" type="parTrans">
      <dgm:prSet/>
      <dgm:spPr/>
      <dgm:t>
        <a:bodyPr/>
        <a:lstStyle/>
        <a:p>
          <a:endParaRPr lang="en-US" sz="2000"/>
        </a:p>
      </dgm:t>
    </dgm:pt>
    <dgm:pt modelId="{26B7EADE-0D9A-402F-B11F-329C677BD0A3}" cxnId="{F73AA4D9-B744-45CE-90CB-675409A7F89D}" type="sibTrans">
      <dgm:prSet/>
      <dgm:spPr/>
      <dgm:t>
        <a:bodyPr/>
        <a:lstStyle/>
        <a:p>
          <a:endParaRPr lang="en-US" sz="2000"/>
        </a:p>
      </dgm:t>
    </dgm:pt>
    <dgm:pt modelId="{6B165B40-9A23-422B-B086-710B897301DE}">
      <dgm:prSet custT="1"/>
      <dgm:spPr/>
      <dgm:t>
        <a:bodyPr/>
        <a:lstStyle/>
        <a:p>
          <a:pPr rtl="0"/>
          <a:endParaRPr lang="en-US" sz="2400" b="1"/>
        </a:p>
        <a:p>
          <a:pPr rtl="0"/>
          <a:endParaRPr lang="en-US" sz="2400" b="1"/>
        </a:p>
        <a:p>
          <a:pPr rtl="0"/>
          <a:endParaRPr lang="en-US" sz="2400" b="1"/>
        </a:p>
        <a:p>
          <a:pPr rtl="0"/>
          <a:r>
            <a:rPr lang="en-US" sz="2400" b="1"/>
            <a:t>Resource maturity stage: the company has arrived</a:t>
          </a:r>
          <a:endParaRPr lang="en-US" sz="2400" b="1" dirty="0"/>
        </a:p>
      </dgm:t>
    </dgm:pt>
    <dgm:pt modelId="{4A5FCE31-B475-407F-B652-90B561CFCAB0}" cxnId="{51CF9B70-5057-4B76-A34D-739C2FD6C579}" type="parTrans">
      <dgm:prSet/>
      <dgm:spPr/>
      <dgm:t>
        <a:bodyPr/>
        <a:lstStyle/>
        <a:p>
          <a:endParaRPr lang="en-US" sz="2000"/>
        </a:p>
      </dgm:t>
    </dgm:pt>
    <dgm:pt modelId="{744E10E5-4AEA-4F80-9DBA-8D8C437BDE40}" cxnId="{51CF9B70-5057-4B76-A34D-739C2FD6C579}" type="sibTrans">
      <dgm:prSet/>
      <dgm:spPr/>
      <dgm:t>
        <a:bodyPr/>
        <a:lstStyle/>
        <a:p>
          <a:endParaRPr lang="en-US" sz="2000"/>
        </a:p>
      </dgm:t>
    </dgm:pt>
    <dgm:pt modelId="{AE44C842-851C-4158-8634-CBDE49599B82}" type="pres">
      <dgm:prSet presAssocID="{68B2EE50-934B-4B56-AF4B-7C7B85872AAE}" presName="arrowDiagram" presStyleCnt="0">
        <dgm:presLayoutVars>
          <dgm:chMax val="5"/>
          <dgm:dir/>
          <dgm:resizeHandles val="exact"/>
        </dgm:presLayoutVars>
      </dgm:prSet>
      <dgm:spPr/>
    </dgm:pt>
    <dgm:pt modelId="{00044FE9-0ACB-4C05-AF0F-E369D48B677F}" type="pres">
      <dgm:prSet presAssocID="{68B2EE50-934B-4B56-AF4B-7C7B85872AAE}" presName="arrow" presStyleLbl="bgShp" presStyleIdx="0" presStyleCnt="1"/>
      <dgm:spPr/>
    </dgm:pt>
    <dgm:pt modelId="{8E8CFD63-F4B4-451A-98D6-4F73A9C3C476}" type="pres">
      <dgm:prSet presAssocID="{68B2EE50-934B-4B56-AF4B-7C7B85872AAE}" presName="arrowDiagram5" presStyleCnt="0"/>
      <dgm:spPr/>
    </dgm:pt>
    <dgm:pt modelId="{13A7ACA9-9A7E-4B61-8201-B4C7D36D31C8}" type="pres">
      <dgm:prSet presAssocID="{194786ED-63A9-42F8-B481-513F0FEF4BEB}" presName="bullet5a" presStyleLbl="node1" presStyleIdx="0" presStyleCnt="5"/>
      <dgm:spPr/>
    </dgm:pt>
    <dgm:pt modelId="{AAE61670-1829-4EE3-843A-64BE5C9DC6FF}" type="pres">
      <dgm:prSet presAssocID="{194786ED-63A9-42F8-B481-513F0FEF4BEB}" presName="textBox5a" presStyleLbl="revTx" presStyleIdx="0" presStyleCnt="5" custScaleX="119155">
        <dgm:presLayoutVars>
          <dgm:bulletEnabled val="1"/>
        </dgm:presLayoutVars>
      </dgm:prSet>
      <dgm:spPr/>
    </dgm:pt>
    <dgm:pt modelId="{E4D21108-A3EB-46C4-9580-C52AFD78437A}" type="pres">
      <dgm:prSet presAssocID="{B31CB5B8-0977-4F47-9DCF-D9DFA81297CA}" presName="bullet5b" presStyleLbl="node1" presStyleIdx="1" presStyleCnt="5"/>
      <dgm:spPr/>
    </dgm:pt>
    <dgm:pt modelId="{F32587A7-F8D5-461A-A6EB-A1DCF9CADEF8}" type="pres">
      <dgm:prSet presAssocID="{B31CB5B8-0977-4F47-9DCF-D9DFA81297CA}" presName="textBox5b" presStyleLbl="revTx" presStyleIdx="1" presStyleCnt="5">
        <dgm:presLayoutVars>
          <dgm:bulletEnabled val="1"/>
        </dgm:presLayoutVars>
      </dgm:prSet>
      <dgm:spPr/>
    </dgm:pt>
    <dgm:pt modelId="{313A202A-C545-4C7E-BC99-5A6D72300367}" type="pres">
      <dgm:prSet presAssocID="{11487C03-0133-4EC1-A695-035D2C9454EF}" presName="bullet5c" presStyleLbl="node1" presStyleIdx="2" presStyleCnt="5"/>
      <dgm:spPr/>
    </dgm:pt>
    <dgm:pt modelId="{EEBDB16E-8F08-4F3E-A06B-EBA4799458FD}" type="pres">
      <dgm:prSet presAssocID="{11487C03-0133-4EC1-A695-035D2C9454EF}" presName="textBox5c" presStyleLbl="revTx" presStyleIdx="2" presStyleCnt="5" custScaleX="110746" custScaleY="87159">
        <dgm:presLayoutVars>
          <dgm:bulletEnabled val="1"/>
        </dgm:presLayoutVars>
      </dgm:prSet>
      <dgm:spPr/>
    </dgm:pt>
    <dgm:pt modelId="{DFCC36F7-227E-4DE0-95E7-BC4F54E8C0EB}" type="pres">
      <dgm:prSet presAssocID="{CCE84671-19BD-42F9-B8C0-7037AA80458D}" presName="bullet5d" presStyleLbl="node1" presStyleIdx="3" presStyleCnt="5"/>
      <dgm:spPr/>
    </dgm:pt>
    <dgm:pt modelId="{4F04D40A-9B94-48EF-A27E-B5C444136110}" type="pres">
      <dgm:prSet presAssocID="{CCE84671-19BD-42F9-B8C0-7037AA80458D}" presName="textBox5d" presStyleLbl="revTx" presStyleIdx="3" presStyleCnt="5" custScaleY="87694">
        <dgm:presLayoutVars>
          <dgm:bulletEnabled val="1"/>
        </dgm:presLayoutVars>
      </dgm:prSet>
      <dgm:spPr/>
    </dgm:pt>
    <dgm:pt modelId="{2C5DB926-4D19-4106-92B3-E129E9AEA513}" type="pres">
      <dgm:prSet presAssocID="{6B165B40-9A23-422B-B086-710B897301DE}" presName="bullet5e" presStyleLbl="node1" presStyleIdx="4" presStyleCnt="5"/>
      <dgm:spPr/>
    </dgm:pt>
    <dgm:pt modelId="{3E3943CB-5C55-40D8-BBA4-3B0946A636CE}" type="pres">
      <dgm:prSet presAssocID="{6B165B40-9A23-422B-B086-710B897301DE}" presName="textBox5e" presStyleLbl="revTx" presStyleIdx="4" presStyleCnt="5" custScaleY="86045">
        <dgm:presLayoutVars>
          <dgm:bulletEnabled val="1"/>
        </dgm:presLayoutVars>
      </dgm:prSet>
      <dgm:spPr/>
    </dgm:pt>
  </dgm:ptLst>
  <dgm:cxnLst>
    <dgm:cxn modelId="{CE681D15-200E-4768-BD3A-F8BC61C14215}" type="presOf" srcId="{B31CB5B8-0977-4F47-9DCF-D9DFA81297CA}" destId="{F32587A7-F8D5-461A-A6EB-A1DCF9CADEF8}" srcOrd="0" destOrd="0" presId="urn:microsoft.com/office/officeart/2005/8/layout/arrow2"/>
    <dgm:cxn modelId="{BB582049-73B1-4CE2-8F38-FCA5580C1EE2}" type="presOf" srcId="{68B2EE50-934B-4B56-AF4B-7C7B85872AAE}" destId="{AE44C842-851C-4158-8634-CBDE49599B82}" srcOrd="0" destOrd="0" presId="urn:microsoft.com/office/officeart/2005/8/layout/arrow2"/>
    <dgm:cxn modelId="{F8BA304A-DD3E-441A-A6A9-9D82984F47DF}" type="presOf" srcId="{11487C03-0133-4EC1-A695-035D2C9454EF}" destId="{EEBDB16E-8F08-4F3E-A06B-EBA4799458FD}" srcOrd="0" destOrd="0" presId="urn:microsoft.com/office/officeart/2005/8/layout/arrow2"/>
    <dgm:cxn modelId="{51CF9B70-5057-4B76-A34D-739C2FD6C579}" srcId="{68B2EE50-934B-4B56-AF4B-7C7B85872AAE}" destId="{6B165B40-9A23-422B-B086-710B897301DE}" srcOrd="4" destOrd="0" parTransId="{4A5FCE31-B475-407F-B652-90B561CFCAB0}" sibTransId="{744E10E5-4AEA-4F80-9DBA-8D8C437BDE40}"/>
    <dgm:cxn modelId="{86D17D78-B347-49A7-9888-7812E47885DD}" srcId="{68B2EE50-934B-4B56-AF4B-7C7B85872AAE}" destId="{B31CB5B8-0977-4F47-9DCF-D9DFA81297CA}" srcOrd="1" destOrd="0" parTransId="{44AA9284-1C26-4310-BAB9-46EC7A1E9A45}" sibTransId="{F1D6A7FE-B637-402A-A527-B678B33E8AAD}"/>
    <dgm:cxn modelId="{C44CC38E-B9B6-46E5-B628-3DE8130E6B03}" srcId="{68B2EE50-934B-4B56-AF4B-7C7B85872AAE}" destId="{194786ED-63A9-42F8-B481-513F0FEF4BEB}" srcOrd="0" destOrd="0" parTransId="{7B3A536F-E2F7-4D02-8223-DDB0A8D0EC0C}" sibTransId="{384585BC-C28B-42DF-8FAA-1EC3F15FD25D}"/>
    <dgm:cxn modelId="{72536898-9F89-48BD-A1D0-9A49E8E6F160}" type="presOf" srcId="{194786ED-63A9-42F8-B481-513F0FEF4BEB}" destId="{AAE61670-1829-4EE3-843A-64BE5C9DC6FF}" srcOrd="0" destOrd="0" presId="urn:microsoft.com/office/officeart/2005/8/layout/arrow2"/>
    <dgm:cxn modelId="{073212D7-DFE4-4ECA-B756-D0FDFF2CF545}" srcId="{68B2EE50-934B-4B56-AF4B-7C7B85872AAE}" destId="{11487C03-0133-4EC1-A695-035D2C9454EF}" srcOrd="2" destOrd="0" parTransId="{55B59628-59B3-43A1-8C28-DA8D6E14D944}" sibTransId="{EFF6CA2E-E763-41AA-B237-0B0CA623F6C0}"/>
    <dgm:cxn modelId="{F73AA4D9-B744-45CE-90CB-675409A7F89D}" srcId="{68B2EE50-934B-4B56-AF4B-7C7B85872AAE}" destId="{CCE84671-19BD-42F9-B8C0-7037AA80458D}" srcOrd="3" destOrd="0" parTransId="{BB8ABC10-D1DD-43C2-A6FF-822FA1C3D7F3}" sibTransId="{26B7EADE-0D9A-402F-B11F-329C677BD0A3}"/>
    <dgm:cxn modelId="{16979BE1-0289-46BF-B5B7-6A3DC473C28B}" type="presOf" srcId="{CCE84671-19BD-42F9-B8C0-7037AA80458D}" destId="{4F04D40A-9B94-48EF-A27E-B5C444136110}" srcOrd="0" destOrd="0" presId="urn:microsoft.com/office/officeart/2005/8/layout/arrow2"/>
    <dgm:cxn modelId="{11A581F3-68B2-4F05-8F30-23FF162AF625}" type="presOf" srcId="{6B165B40-9A23-422B-B086-710B897301DE}" destId="{3E3943CB-5C55-40D8-BBA4-3B0946A636CE}" srcOrd="0" destOrd="0" presId="urn:microsoft.com/office/officeart/2005/8/layout/arrow2"/>
    <dgm:cxn modelId="{9EEAE294-CFD4-44EB-955A-6591CC097CD4}" type="presParOf" srcId="{AE44C842-851C-4158-8634-CBDE49599B82}" destId="{00044FE9-0ACB-4C05-AF0F-E369D48B677F}" srcOrd="0" destOrd="0" presId="urn:microsoft.com/office/officeart/2005/8/layout/arrow2"/>
    <dgm:cxn modelId="{1F9A03CE-AB11-4A16-A1A6-E07ACE45D376}" type="presParOf" srcId="{AE44C842-851C-4158-8634-CBDE49599B82}" destId="{8E8CFD63-F4B4-451A-98D6-4F73A9C3C476}" srcOrd="1" destOrd="0" presId="urn:microsoft.com/office/officeart/2005/8/layout/arrow2"/>
    <dgm:cxn modelId="{3CC56BCA-633E-4C1A-839D-F72262D547DA}" type="presParOf" srcId="{8E8CFD63-F4B4-451A-98D6-4F73A9C3C476}" destId="{13A7ACA9-9A7E-4B61-8201-B4C7D36D31C8}" srcOrd="0" destOrd="0" presId="urn:microsoft.com/office/officeart/2005/8/layout/arrow2"/>
    <dgm:cxn modelId="{E8EC1000-BA1F-4997-A4E7-0FF615E2AC2D}" type="presParOf" srcId="{8E8CFD63-F4B4-451A-98D6-4F73A9C3C476}" destId="{AAE61670-1829-4EE3-843A-64BE5C9DC6FF}" srcOrd="1" destOrd="0" presId="urn:microsoft.com/office/officeart/2005/8/layout/arrow2"/>
    <dgm:cxn modelId="{B4B1041D-8359-4C3B-BD02-1DEC2DC509C4}" type="presParOf" srcId="{8E8CFD63-F4B4-451A-98D6-4F73A9C3C476}" destId="{E4D21108-A3EB-46C4-9580-C52AFD78437A}" srcOrd="2" destOrd="0" presId="urn:microsoft.com/office/officeart/2005/8/layout/arrow2"/>
    <dgm:cxn modelId="{4C81F570-4CC8-485F-8033-3A5786D8A263}" type="presParOf" srcId="{8E8CFD63-F4B4-451A-98D6-4F73A9C3C476}" destId="{F32587A7-F8D5-461A-A6EB-A1DCF9CADEF8}" srcOrd="3" destOrd="0" presId="urn:microsoft.com/office/officeart/2005/8/layout/arrow2"/>
    <dgm:cxn modelId="{E6E63AB9-FC20-44DE-BF8C-4C81DBF612B8}" type="presParOf" srcId="{8E8CFD63-F4B4-451A-98D6-4F73A9C3C476}" destId="{313A202A-C545-4C7E-BC99-5A6D72300367}" srcOrd="4" destOrd="0" presId="urn:microsoft.com/office/officeart/2005/8/layout/arrow2"/>
    <dgm:cxn modelId="{B4967B0F-2279-4196-9AB6-7EF9950281B7}" type="presParOf" srcId="{8E8CFD63-F4B4-451A-98D6-4F73A9C3C476}" destId="{EEBDB16E-8F08-4F3E-A06B-EBA4799458FD}" srcOrd="5" destOrd="0" presId="urn:microsoft.com/office/officeart/2005/8/layout/arrow2"/>
    <dgm:cxn modelId="{3A9EEE2C-12D3-4A46-819E-FC323BE9CBD8}" type="presParOf" srcId="{8E8CFD63-F4B4-451A-98D6-4F73A9C3C476}" destId="{DFCC36F7-227E-4DE0-95E7-BC4F54E8C0EB}" srcOrd="6" destOrd="0" presId="urn:microsoft.com/office/officeart/2005/8/layout/arrow2"/>
    <dgm:cxn modelId="{E96B39DE-A015-4145-BC97-9E891A7B8BDE}" type="presParOf" srcId="{8E8CFD63-F4B4-451A-98D6-4F73A9C3C476}" destId="{4F04D40A-9B94-48EF-A27E-B5C444136110}" srcOrd="7" destOrd="0" presId="urn:microsoft.com/office/officeart/2005/8/layout/arrow2"/>
    <dgm:cxn modelId="{577C4F79-7313-4FF2-B739-410F00EE2989}" type="presParOf" srcId="{8E8CFD63-F4B4-451A-98D6-4F73A9C3C476}" destId="{2C5DB926-4D19-4106-92B3-E129E9AEA513}" srcOrd="8" destOrd="0" presId="urn:microsoft.com/office/officeart/2005/8/layout/arrow2"/>
    <dgm:cxn modelId="{36683035-6CF3-4517-8B7C-D6EECA39309F}" type="presParOf" srcId="{8E8CFD63-F4B4-451A-98D6-4F73A9C3C476}" destId="{3E3943CB-5C55-40D8-BBA4-3B0946A636C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3904357" cy="8058963"/>
        <a:chOff x="0" y="0"/>
        <a:chExt cx="13904357" cy="8058963"/>
      </a:xfrm>
    </dsp:grpSpPr>
    <dsp:sp modelId="{3C582624-526C-46CE-AC3B-9B99D5A28DC7}">
      <dsp:nvSpPr>
        <dsp:cNvPr id="4" name="矩形 3"/>
        <dsp:cNvSpPr/>
      </dsp:nvSpPr>
      <dsp:spPr bwMode="white">
        <a:xfrm rot="5399999">
          <a:off x="1282627" y="1276329"/>
          <a:ext cx="2156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5399999">
        <a:off x="1282627" y="1276329"/>
        <a:ext cx="2156780" cy="424156"/>
      </dsp:txXfrm>
    </dsp:sp>
    <dsp:sp modelId="{0A74AF3C-65DD-43BD-A443-A6C0FEEB644D}">
      <dsp:nvSpPr>
        <dsp:cNvPr id="3" name="圆角矩形 2"/>
        <dsp:cNvSpPr/>
      </dsp:nvSpPr>
      <dsp:spPr bwMode="white">
        <a:xfrm>
          <a:off x="1777476" y="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1. How and Why Do Businesses Grow?</a:t>
          </a:r>
        </a:p>
      </dsp:txBody>
      <dsp:txXfrm>
        <a:off x="1777476" y="0"/>
        <a:ext cx="2827706" cy="1696624"/>
      </dsp:txXfrm>
    </dsp:sp>
    <dsp:sp modelId="{7487E116-A392-4BD7-8FA1-0F9E3EA028B4}">
      <dsp:nvSpPr>
        <dsp:cNvPr id="6" name="矩形 5"/>
        <dsp:cNvSpPr/>
      </dsp:nvSpPr>
      <dsp:spPr bwMode="white">
        <a:xfrm rot="5399999">
          <a:off x="1282627" y="3397109"/>
          <a:ext cx="2156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5399999">
        <a:off x="1282627" y="3397109"/>
        <a:ext cx="2156780" cy="424156"/>
      </dsp:txXfrm>
    </dsp:sp>
    <dsp:sp modelId="{0E660B05-045D-4A05-ABEC-84A3C78E1A4B}">
      <dsp:nvSpPr>
        <dsp:cNvPr id="5" name="圆角矩形 4"/>
        <dsp:cNvSpPr/>
      </dsp:nvSpPr>
      <dsp:spPr bwMode="white">
        <a:xfrm>
          <a:off x="1777476" y="212078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2. How Do We Diagnose Company Strategy?</a:t>
          </a:r>
        </a:p>
      </dsp:txBody>
      <dsp:txXfrm>
        <a:off x="1777476" y="2120780"/>
        <a:ext cx="2827706" cy="1696624"/>
      </dsp:txXfrm>
    </dsp:sp>
    <dsp:sp modelId="{607A8CAF-B884-4843-A17E-5E06BD312E3D}">
      <dsp:nvSpPr>
        <dsp:cNvPr id="8" name="矩形 7"/>
        <dsp:cNvSpPr/>
      </dsp:nvSpPr>
      <dsp:spPr bwMode="white">
        <a:xfrm rot="5399999">
          <a:off x="1282627" y="5517889"/>
          <a:ext cx="2156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5399999">
        <a:off x="1282627" y="5517889"/>
        <a:ext cx="2156780" cy="424156"/>
      </dsp:txXfrm>
    </dsp:sp>
    <dsp:sp modelId="{FB1D95AC-3323-465F-A53E-517124105906}">
      <dsp:nvSpPr>
        <dsp:cNvPr id="7" name="圆角矩形 6"/>
        <dsp:cNvSpPr/>
      </dsp:nvSpPr>
      <dsp:spPr bwMode="white">
        <a:xfrm>
          <a:off x="1777476" y="424156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3. How Does A Company Create Competitive Advantage?</a:t>
          </a:r>
        </a:p>
      </dsp:txBody>
      <dsp:txXfrm>
        <a:off x="1777476" y="4241560"/>
        <a:ext cx="2827706" cy="1696624"/>
      </dsp:txXfrm>
    </dsp:sp>
    <dsp:sp modelId="{C85E1348-43E6-4F06-B048-3CDACA7910BB}">
      <dsp:nvSpPr>
        <dsp:cNvPr id="10" name="矩形 9"/>
        <dsp:cNvSpPr/>
      </dsp:nvSpPr>
      <dsp:spPr bwMode="white">
        <a:xfrm rot="32906">
          <a:off x="2360931" y="6578279"/>
          <a:ext cx="3761022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32906">
        <a:off x="2360931" y="6578279"/>
        <a:ext cx="3761022" cy="424156"/>
      </dsp:txXfrm>
    </dsp:sp>
    <dsp:sp modelId="{2B2D1636-EC67-4E50-8B39-98260FA19E2B}">
      <dsp:nvSpPr>
        <dsp:cNvPr id="9" name="圆角矩形 8"/>
        <dsp:cNvSpPr/>
      </dsp:nvSpPr>
      <dsp:spPr bwMode="white">
        <a:xfrm>
          <a:off x="1777476" y="636234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4. Why Are Some Industries More Profitable Than Others?</a:t>
          </a:r>
        </a:p>
      </dsp:txBody>
      <dsp:txXfrm>
        <a:off x="1777476" y="6362340"/>
        <a:ext cx="2827706" cy="1696624"/>
      </dsp:txXfrm>
    </dsp:sp>
    <dsp:sp modelId="{74FCCB83-674D-465B-9E19-0D1D82A053F9}">
      <dsp:nvSpPr>
        <dsp:cNvPr id="12" name="矩形 11"/>
        <dsp:cNvSpPr/>
      </dsp:nvSpPr>
      <dsp:spPr bwMode="white">
        <a:xfrm rot="-5399999">
          <a:off x="5079477" y="5517889"/>
          <a:ext cx="2084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-5399999">
        <a:off x="5079477" y="5517889"/>
        <a:ext cx="2084780" cy="424156"/>
      </dsp:txXfrm>
    </dsp:sp>
    <dsp:sp modelId="{A8323359-E65B-41A7-B672-5458C234227A}">
      <dsp:nvSpPr>
        <dsp:cNvPr id="11" name="圆角矩形 10"/>
        <dsp:cNvSpPr/>
      </dsp:nvSpPr>
      <dsp:spPr bwMode="white">
        <a:xfrm>
          <a:off x="5538325" y="636234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5. How Do We Make Sense of the VUCA External Environment?</a:t>
          </a:r>
        </a:p>
      </dsp:txBody>
      <dsp:txXfrm>
        <a:off x="5538325" y="6362340"/>
        <a:ext cx="2827706" cy="1696624"/>
      </dsp:txXfrm>
    </dsp:sp>
    <dsp:sp modelId="{F912CF13-9E28-41FD-9B98-6CF7C18C52FE}">
      <dsp:nvSpPr>
        <dsp:cNvPr id="14" name="矩形 13"/>
        <dsp:cNvSpPr/>
      </dsp:nvSpPr>
      <dsp:spPr bwMode="white">
        <a:xfrm rot="-5399999">
          <a:off x="5079477" y="3397109"/>
          <a:ext cx="2084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-5399999">
        <a:off x="5079477" y="3397109"/>
        <a:ext cx="2084780" cy="424156"/>
      </dsp:txXfrm>
    </dsp:sp>
    <dsp:sp modelId="{A3DBF078-3227-4F02-B1C4-D78E2EF0126F}">
      <dsp:nvSpPr>
        <dsp:cNvPr id="13" name="圆角矩形 12"/>
        <dsp:cNvSpPr/>
      </dsp:nvSpPr>
      <dsp:spPr bwMode="white">
        <a:xfrm>
          <a:off x="5538325" y="424156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6. How Do We Identify future opportunities and threats?</a:t>
          </a:r>
        </a:p>
      </dsp:txBody>
      <dsp:txXfrm>
        <a:off x="5538325" y="4241560"/>
        <a:ext cx="2827706" cy="1696624"/>
      </dsp:txXfrm>
    </dsp:sp>
    <dsp:sp modelId="{4ACE532F-6CFE-49B3-A505-DAEFAB658482}">
      <dsp:nvSpPr>
        <dsp:cNvPr id="16" name="矩形 15"/>
        <dsp:cNvSpPr/>
      </dsp:nvSpPr>
      <dsp:spPr bwMode="white">
        <a:xfrm rot="-5399999">
          <a:off x="5079477" y="1276329"/>
          <a:ext cx="2084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-5399999">
        <a:off x="5079477" y="1276329"/>
        <a:ext cx="2084780" cy="424156"/>
      </dsp:txXfrm>
    </dsp:sp>
    <dsp:sp modelId="{2BFADE40-5097-48F6-B84E-051C7C173948}">
      <dsp:nvSpPr>
        <dsp:cNvPr id="15" name="圆角矩形 14"/>
        <dsp:cNvSpPr/>
      </dsp:nvSpPr>
      <dsp:spPr bwMode="white">
        <a:xfrm>
          <a:off x="5538325" y="212078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7. How Is Your Simulation Company Performing?</a:t>
          </a:r>
        </a:p>
      </dsp:txBody>
      <dsp:txXfrm>
        <a:off x="5538325" y="2120780"/>
        <a:ext cx="2827706" cy="1696624"/>
      </dsp:txXfrm>
    </dsp:sp>
    <dsp:sp modelId="{1046B862-D2FA-4DFB-A2CA-A7CE1A94FB41}">
      <dsp:nvSpPr>
        <dsp:cNvPr id="18" name="矩形 17"/>
        <dsp:cNvSpPr/>
      </dsp:nvSpPr>
      <dsp:spPr bwMode="white">
        <a:xfrm rot="32906">
          <a:off x="6121780" y="215939"/>
          <a:ext cx="3761022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32906">
        <a:off x="6121780" y="215939"/>
        <a:ext cx="3761022" cy="424156"/>
      </dsp:txXfrm>
    </dsp:sp>
    <dsp:sp modelId="{6F453FE8-78D5-4A1B-AEB7-FACE3A51C432}">
      <dsp:nvSpPr>
        <dsp:cNvPr id="17" name="圆角矩形 16"/>
        <dsp:cNvSpPr/>
      </dsp:nvSpPr>
      <dsp:spPr bwMode="white">
        <a:xfrm>
          <a:off x="5538325" y="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8. Does Your Simulation Company Need A New Strategy?</a:t>
          </a:r>
        </a:p>
      </dsp:txBody>
      <dsp:txXfrm>
        <a:off x="5538325" y="0"/>
        <a:ext cx="2827706" cy="1696624"/>
      </dsp:txXfrm>
    </dsp:sp>
    <dsp:sp modelId="{4A29C1B3-59CE-40EE-A56D-8E6B615203A3}">
      <dsp:nvSpPr>
        <dsp:cNvPr id="20" name="矩形 19"/>
        <dsp:cNvSpPr/>
      </dsp:nvSpPr>
      <dsp:spPr bwMode="white">
        <a:xfrm rot="5399999">
          <a:off x="8804326" y="1276329"/>
          <a:ext cx="2156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5399999">
        <a:off x="8804326" y="1276329"/>
        <a:ext cx="2156780" cy="424156"/>
      </dsp:txXfrm>
    </dsp:sp>
    <dsp:sp modelId="{40FB9E30-E86B-47BB-8726-F5C8130E372A}">
      <dsp:nvSpPr>
        <dsp:cNvPr id="19" name="圆角矩形 18"/>
        <dsp:cNvSpPr/>
      </dsp:nvSpPr>
      <dsp:spPr bwMode="white">
        <a:xfrm>
          <a:off x="9299175" y="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9. Summative Assessment Presentations</a:t>
          </a:r>
        </a:p>
      </dsp:txBody>
      <dsp:txXfrm>
        <a:off x="9299175" y="0"/>
        <a:ext cx="2827706" cy="1696624"/>
      </dsp:txXfrm>
    </dsp:sp>
    <dsp:sp modelId="{E22E448A-8508-4886-A11D-74EA07165F1C}">
      <dsp:nvSpPr>
        <dsp:cNvPr id="22" name="矩形 21"/>
        <dsp:cNvSpPr/>
      </dsp:nvSpPr>
      <dsp:spPr bwMode="white">
        <a:xfrm rot="5399999">
          <a:off x="8804326" y="3397109"/>
          <a:ext cx="2156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5399999">
        <a:off x="8804326" y="3397109"/>
        <a:ext cx="2156780" cy="424156"/>
      </dsp:txXfrm>
    </dsp:sp>
    <dsp:sp modelId="{A95B8DA0-79DD-4ACE-A384-36F5AF4B3C70}">
      <dsp:nvSpPr>
        <dsp:cNvPr id="21" name="圆角矩形 20"/>
        <dsp:cNvSpPr/>
      </dsp:nvSpPr>
      <dsp:spPr bwMode="white">
        <a:xfrm>
          <a:off x="9299175" y="212078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10. Why DO Firms Undertale Acquisitions, Mergers and Alliances?</a:t>
          </a:r>
        </a:p>
      </dsp:txBody>
      <dsp:txXfrm>
        <a:off x="9299175" y="2120780"/>
        <a:ext cx="2827706" cy="1696624"/>
      </dsp:txXfrm>
    </dsp:sp>
    <dsp:sp modelId="{70DFC2C3-4BF7-4A6D-928A-B7B6D0A42761}">
      <dsp:nvSpPr>
        <dsp:cNvPr id="24" name="矩形 23"/>
        <dsp:cNvSpPr/>
      </dsp:nvSpPr>
      <dsp:spPr bwMode="white">
        <a:xfrm rot="5399999">
          <a:off x="8804326" y="5517889"/>
          <a:ext cx="2156780" cy="424156"/>
        </a:xfrm>
        <a:prstGeom prst="rect">
          <a:avLst/>
        </a:prstGeom>
      </dsp:spPr>
      <dsp:style>
        <a:lnRef idx="0">
          <a:schemeClr val="accent5">
            <a:tint val="60000"/>
          </a:schemeClr>
        </a:lnRef>
        <a:fillRef idx="1">
          <a:schemeClr val="accent5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 rot="5399999">
        <a:off x="8804326" y="5517889"/>
        <a:ext cx="2156780" cy="424156"/>
      </dsp:txXfrm>
    </dsp:sp>
    <dsp:sp modelId="{231E0AAB-D398-4885-8B5E-524C3A0D2043}">
      <dsp:nvSpPr>
        <dsp:cNvPr id="23" name="圆角矩形 22"/>
        <dsp:cNvSpPr/>
      </dsp:nvSpPr>
      <dsp:spPr bwMode="white">
        <a:xfrm>
          <a:off x="9299175" y="424156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11. How Do Companies Innovate Successfully?</a:t>
          </a:r>
        </a:p>
      </dsp:txBody>
      <dsp:txXfrm>
        <a:off x="9299175" y="4241560"/>
        <a:ext cx="2827706" cy="1696624"/>
      </dsp:txXfrm>
    </dsp:sp>
    <dsp:sp modelId="{7187EA2F-89CA-4833-BA0E-698E50C835BD}">
      <dsp:nvSpPr>
        <dsp:cNvPr id="25" name="圆角矩形 24"/>
        <dsp:cNvSpPr/>
      </dsp:nvSpPr>
      <dsp:spPr bwMode="white">
        <a:xfrm>
          <a:off x="9299175" y="6362340"/>
          <a:ext cx="2827706" cy="16966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b="1" dirty="0"/>
            <a:t>12. Does Strategic Alignment Matter?</a:t>
          </a:r>
        </a:p>
      </dsp:txBody>
      <dsp:txXfrm>
        <a:off x="9299175" y="6362340"/>
        <a:ext cx="2827706" cy="1696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2834257" cy="8021411"/>
        <a:chOff x="0" y="0"/>
        <a:chExt cx="12834257" cy="8021411"/>
      </a:xfrm>
    </dsp:grpSpPr>
    <dsp:sp modelId="{00044FE9-0ACB-4C05-AF0F-E369D48B677F}">
      <dsp:nvSpPr>
        <dsp:cNvPr id="3" name="Shape 2"/>
        <dsp:cNvSpPr/>
      </dsp:nvSpPr>
      <dsp:spPr bwMode="white">
        <a:xfrm>
          <a:off x="0" y="245659"/>
          <a:ext cx="12834257" cy="8021411"/>
        </a:xfrm>
        <a:prstGeom prst="swooshArrow">
          <a:avLst>
            <a:gd name="adj1" fmla="val 25000"/>
            <a:gd name="adj2" fmla="val 25000"/>
          </a:avLst>
        </a:prstGeom>
      </dsp:spPr>
      <dsp:style>
        <a:lnRef idx="0">
          <a:schemeClr val="dk1"/>
        </a:lnRef>
        <a:fillRef idx="1">
          <a:schemeClr val="accent4">
            <a:tint val="40000"/>
          </a:schemeClr>
        </a:fillRef>
        <a:effectRef idx="0">
          <a:scrgbClr r="0" g="0" b="0"/>
        </a:effectRef>
        <a:fontRef idx="minor"/>
      </dsp:style>
      <dsp:txXfrm>
        <a:off x="0" y="245659"/>
        <a:ext cx="12834257" cy="8021411"/>
      </dsp:txXfrm>
    </dsp:sp>
    <dsp:sp modelId="{13A7ACA9-9A7E-4B61-8201-B4C7D36D31C8}">
      <dsp:nvSpPr>
        <dsp:cNvPr id="4" name="Oval 3"/>
        <dsp:cNvSpPr/>
      </dsp:nvSpPr>
      <dsp:spPr bwMode="white">
        <a:xfrm>
          <a:off x="1264174" y="6210380"/>
          <a:ext cx="295188" cy="29518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264174" y="6210380"/>
        <a:ext cx="295188" cy="295188"/>
      </dsp:txXfrm>
    </dsp:sp>
    <dsp:sp modelId="{AAE61670-1829-4EE3-843A-64BE5C9DC6FF}">
      <dsp:nvSpPr>
        <dsp:cNvPr id="5" name="Rectangles 4"/>
        <dsp:cNvSpPr/>
      </dsp:nvSpPr>
      <dsp:spPr bwMode="white">
        <a:xfrm>
          <a:off x="1411768" y="6357974"/>
          <a:ext cx="1681288" cy="1909096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56413" tIns="0" rIns="0" bIns="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8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>
              <a:solidFill>
                <a:schemeClr val="tx1"/>
              </a:solidFill>
            </a:rPr>
            <a:t>Existence stage: </a:t>
          </a:r>
          <a:r>
            <a:rPr lang="en-US" sz="2400" b="1">
              <a:solidFill>
                <a:schemeClr val="tx1"/>
              </a:solidFill>
            </a:rPr>
            <a:t>the owner runs the business alone</a:t>
          </a:r>
          <a:endParaRPr lang="en-US" sz="2400" b="1" dirty="0">
            <a:solidFill>
              <a:schemeClr val="tx1"/>
            </a:solidFill>
          </a:endParaRPr>
        </a:p>
      </dsp:txBody>
      <dsp:txXfrm>
        <a:off x="1411768" y="6357974"/>
        <a:ext cx="1681288" cy="1909096"/>
      </dsp:txXfrm>
    </dsp:sp>
    <dsp:sp modelId="{E4D21108-A3EB-46C4-9580-C52AFD78437A}">
      <dsp:nvSpPr>
        <dsp:cNvPr id="6" name="Oval 5"/>
        <dsp:cNvSpPr/>
      </dsp:nvSpPr>
      <dsp:spPr bwMode="white">
        <a:xfrm>
          <a:off x="2862039" y="4675082"/>
          <a:ext cx="462033" cy="46203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2520000"/>
            <a:satOff val="0"/>
            <a:lumOff val="-784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862039" y="4675082"/>
        <a:ext cx="462033" cy="462033"/>
      </dsp:txXfrm>
    </dsp:sp>
    <dsp:sp modelId="{F32587A7-F8D5-461A-A6EB-A1DCF9CADEF8}">
      <dsp:nvSpPr>
        <dsp:cNvPr id="7" name="Rectangles 6"/>
        <dsp:cNvSpPr/>
      </dsp:nvSpPr>
      <dsp:spPr bwMode="white">
        <a:xfrm>
          <a:off x="3093056" y="4906098"/>
          <a:ext cx="2130487" cy="336097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244821" tIns="0" rIns="0" bIns="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8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>
              <a:solidFill>
                <a:schemeClr val="tx1"/>
              </a:solidFill>
            </a:rPr>
            <a:t>Survival stage: </a:t>
          </a:r>
          <a:r>
            <a:rPr lang="en-US" sz="2400" b="1">
              <a:solidFill>
                <a:schemeClr val="tx1"/>
              </a:solidFill>
            </a:rPr>
            <a:t>the entrepreneur is no longer responsible for just her own efforts</a:t>
          </a:r>
          <a:endParaRPr lang="en-US" sz="2400" b="1" dirty="0">
            <a:solidFill>
              <a:schemeClr val="tx1"/>
            </a:solidFill>
          </a:endParaRPr>
        </a:p>
      </dsp:txBody>
      <dsp:txXfrm>
        <a:off x="3093056" y="4906098"/>
        <a:ext cx="2130487" cy="3360971"/>
      </dsp:txXfrm>
    </dsp:sp>
    <dsp:sp modelId="{313A202A-C545-4C7E-BC99-5A6D72300367}">
      <dsp:nvSpPr>
        <dsp:cNvPr id="8" name="Oval 7"/>
        <dsp:cNvSpPr/>
      </dsp:nvSpPr>
      <dsp:spPr bwMode="white">
        <a:xfrm>
          <a:off x="4915520" y="3451014"/>
          <a:ext cx="616044" cy="616044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5040000"/>
            <a:satOff val="0"/>
            <a:lumOff val="-1568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4915520" y="3451014"/>
        <a:ext cx="616044" cy="616044"/>
      </dsp:txXfrm>
    </dsp:sp>
    <dsp:sp modelId="{EEBDB16E-8F08-4F3E-A06B-EBA4799458FD}">
      <dsp:nvSpPr>
        <dsp:cNvPr id="9" name="Rectangles 8"/>
        <dsp:cNvSpPr/>
      </dsp:nvSpPr>
      <dsp:spPr bwMode="white">
        <a:xfrm>
          <a:off x="5223543" y="3759037"/>
          <a:ext cx="2477012" cy="450803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326429" tIns="0" rIns="0" bIns="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>
              <a:solidFill>
                <a:schemeClr val="tx1"/>
              </a:solidFill>
            </a:rPr>
            <a:t>Success stage: the owner accepts a degree of disengagement as a level of supervision is added</a:t>
          </a:r>
          <a:endParaRPr lang="en-US" sz="2400" b="1" dirty="0">
            <a:solidFill>
              <a:schemeClr val="tx1"/>
            </a:solidFill>
          </a:endParaRPr>
        </a:p>
      </dsp:txBody>
      <dsp:txXfrm>
        <a:off x="5223543" y="3759037"/>
        <a:ext cx="2477012" cy="4508033"/>
      </dsp:txXfrm>
    </dsp:sp>
    <dsp:sp modelId="{DFCC36F7-227E-4DE0-95E7-BC4F54E8C0EB}">
      <dsp:nvSpPr>
        <dsp:cNvPr id="10" name="Oval 9"/>
        <dsp:cNvSpPr/>
      </dsp:nvSpPr>
      <dsp:spPr bwMode="white">
        <a:xfrm>
          <a:off x="7302692" y="2494862"/>
          <a:ext cx="795724" cy="795724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7560000"/>
            <a:satOff val="0"/>
            <a:lumOff val="-23528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7302692" y="2494862"/>
        <a:ext cx="795724" cy="795724"/>
      </dsp:txXfrm>
    </dsp:sp>
    <dsp:sp modelId="{4F04D40A-9B94-48EF-A27E-B5C444136110}">
      <dsp:nvSpPr>
        <dsp:cNvPr id="11" name="Rectangles 10"/>
        <dsp:cNvSpPr/>
      </dsp:nvSpPr>
      <dsp:spPr bwMode="white">
        <a:xfrm>
          <a:off x="7700554" y="2892724"/>
          <a:ext cx="2566851" cy="5374345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421637" tIns="0" rIns="0" bIns="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>
              <a:solidFill>
                <a:schemeClr val="tx1"/>
              </a:solidFill>
            </a:rPr>
            <a:t>Takeoff stage: the business includes multiple departments</a:t>
          </a:r>
          <a:endParaRPr lang="en-US" sz="2400" b="1" dirty="0">
            <a:solidFill>
              <a:schemeClr val="tx1"/>
            </a:solidFill>
          </a:endParaRPr>
        </a:p>
      </dsp:txBody>
      <dsp:txXfrm>
        <a:off x="7700554" y="2892724"/>
        <a:ext cx="2566851" cy="5374345"/>
      </dsp:txXfrm>
    </dsp:sp>
    <dsp:sp modelId="{2C5DB926-4D19-4106-92B3-E129E9AEA513}">
      <dsp:nvSpPr>
        <dsp:cNvPr id="12" name="Oval 11"/>
        <dsp:cNvSpPr/>
      </dsp:nvSpPr>
      <dsp:spPr bwMode="white">
        <a:xfrm>
          <a:off x="9760452" y="1856358"/>
          <a:ext cx="1013906" cy="101390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10080000"/>
            <a:satOff val="0"/>
            <a:lumOff val="-3137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9760452" y="1856358"/>
        <a:ext cx="1013906" cy="1013906"/>
      </dsp:txXfrm>
    </dsp:sp>
    <dsp:sp modelId="{3E3943CB-5C55-40D8-BBA4-3B0946A636CE}">
      <dsp:nvSpPr>
        <dsp:cNvPr id="13" name="Rectangles 12"/>
        <dsp:cNvSpPr/>
      </dsp:nvSpPr>
      <dsp:spPr bwMode="white">
        <a:xfrm>
          <a:off x="10267406" y="2363311"/>
          <a:ext cx="2566851" cy="590375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537247" tIns="0" rIns="0" bIns="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 b="1">
            <a:solidFill>
              <a:schemeClr val="tx1"/>
            </a:solidFill>
          </a:endParaRPr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>
              <a:solidFill>
                <a:schemeClr val="tx1"/>
              </a:solidFill>
            </a:rPr>
            <a:t>Resource maturity stage: the company has arrived</a:t>
          </a:r>
          <a:endParaRPr lang="en-US" sz="2400" b="1" dirty="0">
            <a:solidFill>
              <a:schemeClr val="tx1"/>
            </a:solidFill>
          </a:endParaRPr>
        </a:p>
      </dsp:txBody>
      <dsp:txXfrm>
        <a:off x="10267406" y="2363311"/>
        <a:ext cx="2566851" cy="5903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bkpt" val="bal"/>
          <dgm:param type="contDir" val="revDir"/>
          <dgm:param type="grDir" val="tL"/>
          <dgm:param type="flowDir" val="col"/>
        </dgm:alg>
      </dgm:if>
      <dgm:else name="Name3">
        <dgm:alg type="snake">
          <dgm:param type="bkpt" val="bal"/>
          <dgm:param type="contDir" val="revDir"/>
          <dgm:param type="grDir" val="tR"/>
          <dgm:param type="flowDir" val="co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33356-639E-F44D-97F6-77E05DC3366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C36F0-DD85-C04E-8FF4-5C424DEF99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8A5F1-FC73-4832-98BA-D0BD25E5A626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1pPr>
    <a:lvl2pPr marL="81343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2pPr>
    <a:lvl3pPr marL="162687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3pPr>
    <a:lvl4pPr marL="244030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4pPr>
    <a:lvl5pPr marL="325374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5pPr>
    <a:lvl6pPr marL="406654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6pPr>
    <a:lvl7pPr marL="487997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7pPr>
    <a:lvl8pPr marL="5693410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8pPr>
    <a:lvl9pPr marL="6506845" algn="l" defTabSz="1626870" rtl="0" eaLnBrk="1" latinLnBrk="0" hangingPunct="1">
      <a:defRPr sz="21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F7F5F-E982-2548-A539-E0493F24EC2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F7F5F-E982-2548-A539-E0493F24EC2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3ABF-D706-4959-ACF4-B467BEA00A52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basic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01596" y="1068033"/>
            <a:ext cx="1628480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1596" y="1928923"/>
            <a:ext cx="16284808" cy="6439825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icture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30720" y="1033176"/>
            <a:ext cx="16226559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30722" y="2198368"/>
            <a:ext cx="6923532" cy="6130623"/>
          </a:xfrm>
          <a:prstGeom prst="rect">
            <a:avLst/>
          </a:prstGeom>
        </p:spPr>
        <p:txBody>
          <a:bodyPr/>
          <a:lstStyle>
            <a:lvl1pPr marL="0" marR="0" indent="0" algn="l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8140646" y="2158610"/>
            <a:ext cx="9213076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picture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51207" y="953663"/>
            <a:ext cx="16385585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447667" y="2118854"/>
            <a:ext cx="8815510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51209" y="2118855"/>
            <a:ext cx="7082558" cy="624989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980375" y="4557148"/>
            <a:ext cx="15773400" cy="198865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 for listening...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83837" y="3681414"/>
            <a:ext cx="16320326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836" y="3681414"/>
            <a:ext cx="16320325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2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83836" y="3681414"/>
            <a:ext cx="16320325" cy="1268273"/>
          </a:xfrm>
          <a:noFill/>
        </p:spPr>
        <p:txBody>
          <a:bodyPr/>
          <a:lstStyle>
            <a:lvl1pPr marL="0" indent="0">
              <a:defRPr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Lecture title</a:t>
            </a:r>
            <a:endParaRPr lang="en-GB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983837" y="5239791"/>
            <a:ext cx="16320326" cy="882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Lecturer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2">
    <p:bg>
      <p:bgPr>
        <a:solidFill>
          <a:srgbClr val="69C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7668585"/>
            <a:ext cx="16320325" cy="1268273"/>
          </a:xfrm>
          <a:noFill/>
        </p:spPr>
        <p:txBody>
          <a:bodyPr>
            <a:normAutofit/>
          </a:bodyPr>
          <a:lstStyle>
            <a:lvl1pPr marL="0" indent="0">
              <a:defRPr sz="6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10250" cy="6513216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basic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01596" y="1068033"/>
            <a:ext cx="1628480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basic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01596" y="1068033"/>
            <a:ext cx="1628480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30128" cy="6552973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asic white">
    <p:bg>
      <p:bgPr>
        <a:solidFill>
          <a:srgbClr val="FFE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30128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30128" cy="6552973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endParaRPr lang="en-GB" dirty="0"/>
          </a:p>
        </p:txBody>
      </p:sp>
      <p:pic>
        <p:nvPicPr>
          <p:cNvPr id="5" name="Graphic 4" descr="Artificial Intellig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484"/>
            <a:ext cx="1122947" cy="1122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3959" y="1815775"/>
            <a:ext cx="16310250" cy="6513216"/>
          </a:xfrm>
        </p:spPr>
        <p:txBody>
          <a:bodyPr>
            <a:normAutofit/>
          </a:bodyPr>
          <a:lstStyle>
            <a:lvl1pPr marL="457200" marR="0" indent="-457200" algn="l" rtl="0">
              <a:lnSpc>
                <a:spcPct val="100000"/>
              </a:lnSpc>
              <a:spcBef>
                <a:spcPts val="0"/>
              </a:spcBef>
              <a:buClr>
                <a:srgbClr val="272727"/>
              </a:buClr>
              <a:buSzPct val="100000"/>
              <a:buFont typeface="Arial" panose="020B0604020202020204" pitchFamily="34" charset="0"/>
              <a:buChar char="•"/>
              <a:defRPr sz="3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8035" indent="0" algn="ctr">
              <a:buNone/>
              <a:defRPr sz="2400"/>
            </a:lvl4pPr>
            <a:lvl5pPr marL="2743835" indent="0" algn="ctr">
              <a:buNone/>
              <a:defRPr sz="2400"/>
            </a:lvl5pPr>
            <a:lvl6pPr marL="3429635" indent="0" algn="ctr">
              <a:buNone/>
              <a:defRPr sz="2400"/>
            </a:lvl6pPr>
            <a:lvl7pPr marL="4115435" indent="0" algn="ctr">
              <a:buNone/>
              <a:defRPr sz="2400"/>
            </a:lvl7pPr>
            <a:lvl8pPr marL="4801235" indent="0" algn="ctr">
              <a:buNone/>
              <a:defRPr sz="2400"/>
            </a:lvl8pPr>
            <a:lvl9pPr marL="5487035" indent="0" algn="ctr">
              <a:buNone/>
              <a:defRPr sz="2400"/>
            </a:lvl9pPr>
          </a:lstStyle>
          <a:p>
            <a:r>
              <a:rPr lang="en-GB" dirty="0"/>
              <a:t>Please do not change the formatting of this slide. 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to keep your slides brief. Only include key points of prompts on the screen.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Retain the formatting set out here. Elements of the slide are aligned as per the brand guidelines.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If emphasis of one or two words is called for then bold text is permitted, though use this sparingly.</a:t>
            </a:r>
            <a:endParaRPr lang="en-GB" dirty="0"/>
          </a:p>
          <a:p>
            <a:endParaRPr lang="en-GB" dirty="0"/>
          </a:p>
          <a:p>
            <a:r>
              <a:rPr lang="en-GB" dirty="0"/>
              <a:t>For more information about our editorial style and to download the latest templates, visit: londonmet.ac.uk/brand.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basic white">
    <p:bg>
      <p:bgPr>
        <a:solidFill>
          <a:srgbClr val="FEF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63959" y="954885"/>
            <a:ext cx="16310250" cy="567191"/>
          </a:xfrm>
        </p:spPr>
        <p:txBody>
          <a:bodyPr anchor="b">
            <a:normAutofit/>
          </a:bodyPr>
          <a:lstStyle>
            <a:lvl1pPr algn="l">
              <a:defRPr sz="3000" b="1" i="0"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Slide title – Please use Arial, size 30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 2">
    <p:bg>
      <p:bgPr>
        <a:solidFill>
          <a:srgbClr val="69C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648000"/>
            <a:ext cx="3800312" cy="9773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7668585"/>
            <a:ext cx="16320325" cy="1268273"/>
          </a:xfrm>
          <a:noFill/>
        </p:spPr>
        <p:txBody>
          <a:bodyPr>
            <a:normAutofit/>
          </a:bodyPr>
          <a:lstStyle>
            <a:lvl1pPr marL="0" indent="0">
              <a:defRPr sz="6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icture white">
    <p:bg>
      <p:bgPr>
        <a:solidFill>
          <a:srgbClr val="B6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28380" y="993419"/>
            <a:ext cx="16425342" cy="5935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8140646" y="2158610"/>
            <a:ext cx="9213076" cy="52428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8035" indent="0">
              <a:buNone/>
              <a:defRPr sz="3000"/>
            </a:lvl4pPr>
            <a:lvl5pPr marL="2743835" indent="0">
              <a:buNone/>
              <a:defRPr sz="3000"/>
            </a:lvl5pPr>
            <a:lvl6pPr marL="3429635" indent="0">
              <a:buNone/>
              <a:defRPr sz="3000"/>
            </a:lvl6pPr>
            <a:lvl7pPr marL="4115435" indent="0">
              <a:buNone/>
              <a:defRPr sz="3000"/>
            </a:lvl7pPr>
            <a:lvl8pPr marL="4801235" indent="0">
              <a:buNone/>
              <a:defRPr sz="3000"/>
            </a:lvl8pPr>
            <a:lvl9pPr marL="5487035" indent="0">
              <a:buNone/>
              <a:defRPr sz="3000"/>
            </a:lvl9pPr>
          </a:lstStyle>
          <a:p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8381" y="2158610"/>
            <a:ext cx="6764506" cy="6170381"/>
          </a:xfrm>
          <a:prstGeom prst="rect">
            <a:avLst/>
          </a:prstGeom>
        </p:spPr>
        <p:txBody>
          <a:bodyPr/>
          <a:lstStyle>
            <a:lvl1pPr marL="0" marR="0" indent="0" algn="l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8035" indent="0">
              <a:buNone/>
              <a:defRPr sz="1500"/>
            </a:lvl4pPr>
            <a:lvl5pPr marL="2743835" indent="0">
              <a:buNone/>
              <a:defRPr sz="1500"/>
            </a:lvl5pPr>
            <a:lvl6pPr marL="3429635" indent="0">
              <a:buNone/>
              <a:defRPr sz="1500"/>
            </a:lvl6pPr>
            <a:lvl7pPr marL="4115435" indent="0">
              <a:buNone/>
              <a:defRPr sz="1500"/>
            </a:lvl7pPr>
            <a:lvl8pPr marL="4801235" indent="0">
              <a:buNone/>
              <a:defRPr sz="1500"/>
            </a:lvl8pPr>
            <a:lvl9pPr marL="5487035" indent="0">
              <a:buNone/>
              <a:defRPr sz="1500"/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dirty="0">
                <a:solidFill>
                  <a:schemeClr val="tx1"/>
                </a:solidFill>
                <a:ea typeface="+mn-ea"/>
                <a:sym typeface="Arial" panose="020B0604020202020204"/>
              </a:rPr>
              <a:t>“This is a slide that</a:t>
            </a: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 shows an image alongside a quote.” 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0" baseline="0" dirty="0">
                <a:solidFill>
                  <a:schemeClr val="tx1"/>
                </a:solidFill>
                <a:ea typeface="+mn-ea"/>
                <a:sym typeface="Arial" panose="020B0604020202020204"/>
              </a:rPr>
              <a:t>Alter this text and the picture, as required. You can change the shape but please don’t use borders, shadows or reflections.</a:t>
            </a:r>
            <a:endParaRPr lang="en-US" sz="3000" b="0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 b="1" baseline="0" dirty="0">
              <a:solidFill>
                <a:schemeClr val="tx1"/>
              </a:solidFill>
              <a:ea typeface="+mn-ea"/>
              <a:sym typeface="Arial" panose="020B0604020202020204"/>
            </a:endParaRP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1"/>
            <a:ext cx="15773400" cy="6528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7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5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3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1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93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8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6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4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2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7035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22.jpeg"/><Relationship Id="rId2" Type="http://schemas.microsoft.com/office/2007/relationships/media" Target="https://www.youtube.com/embed/jBlrLqsjIDw?feature=oembed" TargetMode="External"/><Relationship Id="rId1" Type="http://schemas.openxmlformats.org/officeDocument/2006/relationships/video" Target="https://www.youtube.com/embed/jBlrLqsjIDw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hyperlink" Target="http://www.jillkonrath.com/sales-blog/bid/140981/Value-Proposition-Examples-Words-That-Get-Meeting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image" Target="../media/image42.jpeg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7.jpe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jpeg"/><Relationship Id="rId7" Type="http://schemas.openxmlformats.org/officeDocument/2006/relationships/image" Target="../media/image62.svg"/><Relationship Id="rId6" Type="http://schemas.openxmlformats.org/officeDocument/2006/relationships/image" Target="../media/image61.jpeg"/><Relationship Id="rId5" Type="http://schemas.openxmlformats.org/officeDocument/2006/relationships/image" Target="../media/image60.svg"/><Relationship Id="rId4" Type="http://schemas.openxmlformats.org/officeDocument/2006/relationships/image" Target="../media/image59.jpeg"/><Relationship Id="rId3" Type="http://schemas.openxmlformats.org/officeDocument/2006/relationships/image" Target="../media/image58.svg"/><Relationship Id="rId2" Type="http://schemas.openxmlformats.org/officeDocument/2006/relationships/image" Target="../media/image57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MN7031 Topic 1 – How and Why Do Businesses Grow?</a:t>
            </a:r>
            <a:endParaRPr lang="en-GB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48000" y="9247411"/>
            <a:ext cx="6807200" cy="3931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londonmet.ac.uk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Daniel Jones</a:t>
            </a:r>
            <a:endParaRPr lang="en-GB" dirty="0"/>
          </a:p>
        </p:txBody>
      </p:sp>
      <p:pic>
        <p:nvPicPr>
          <p:cNvPr id="6" name="Picture 5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3" y="6115298"/>
            <a:ext cx="15951193" cy="30001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Creating And Growing A Business</a:t>
            </a:r>
            <a:endParaRPr lang="en-GB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Today’s Key Topics</a:t>
            </a:r>
            <a:endParaRPr lang="en-GB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01596" y="1928923"/>
            <a:ext cx="16284808" cy="729163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b="1" dirty="0"/>
              <a:t>Lecture</a:t>
            </a:r>
            <a:endParaRPr lang="en-GB" b="1" dirty="0"/>
          </a:p>
          <a:p>
            <a:pPr>
              <a:lnSpc>
                <a:spcPct val="120000"/>
              </a:lnSpc>
            </a:pPr>
            <a:r>
              <a:rPr lang="en-GB" dirty="0"/>
              <a:t>Why Do Businesses Need to Grow?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What Is A </a:t>
            </a:r>
            <a:r>
              <a:rPr lang="en-GB" dirty="0" err="1"/>
              <a:t>Startup</a:t>
            </a:r>
            <a:r>
              <a:rPr lang="en-GB" dirty="0"/>
              <a:t>?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The Lean Start Up and the Business Model Canvas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Analogs</a:t>
            </a:r>
            <a:r>
              <a:rPr lang="en-GB" dirty="0"/>
              <a:t> and Antilogs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Value propositions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Stages of Business Growth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The need for Systemisation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Why do start ups succeed?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Approaches to business growth</a:t>
            </a:r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b="1" dirty="0" err="1"/>
              <a:t>Cesim</a:t>
            </a:r>
            <a:r>
              <a:rPr lang="en-GB" b="1" dirty="0"/>
              <a:t> Global Challenge</a:t>
            </a:r>
            <a:endParaRPr lang="en-GB" b="1" dirty="0"/>
          </a:p>
          <a:p>
            <a:pPr>
              <a:lnSpc>
                <a:spcPct val="120000"/>
              </a:lnSpc>
            </a:pPr>
            <a:r>
              <a:rPr lang="en-GB" dirty="0"/>
              <a:t>Introduction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Practice Round 1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Grow?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959" y="1815774"/>
            <a:ext cx="16310250" cy="796504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0" i="0" dirty="0">
                <a:solidFill>
                  <a:srgbClr val="363636"/>
                </a:solidFill>
                <a:effectLst/>
                <a:cs typeface="Arial" panose="020B0604020202020204" pitchFamily="34" charset="0"/>
              </a:rPr>
              <a:t>“Some business leaders who attain a certain level of success are content to stay at this plateau. They feel assured within the space their business occupies in the marketplace and have little motivation to change anything.</a:t>
            </a:r>
            <a:endParaRPr lang="en-US" b="0" i="0" dirty="0">
              <a:solidFill>
                <a:srgbClr val="363636"/>
              </a:solidFill>
              <a:effectLst/>
              <a:cs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363636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363636"/>
                </a:solidFill>
                <a:effectLst/>
                <a:cs typeface="Arial" panose="020B0604020202020204" pitchFamily="34" charset="0"/>
              </a:rPr>
              <a:t>This is a risky stance for any business leader to take. Growth isn’t just important for a company—it’s absolutely essential. Without continued growth, operations will stagnate. This can result in lowered standards of quality for products or services, decreased customer service, poor employee morale, and a host of other issues.</a:t>
            </a:r>
            <a:endParaRPr lang="en-US" b="0" i="0" dirty="0">
              <a:solidFill>
                <a:srgbClr val="363636"/>
              </a:solidFill>
              <a:effectLst/>
              <a:cs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363636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363636"/>
                </a:solidFill>
                <a:effectLst/>
                <a:cs typeface="Arial" panose="020B0604020202020204" pitchFamily="34" charset="0"/>
              </a:rPr>
              <a:t>Growth “is crucial to </a:t>
            </a:r>
            <a:r>
              <a:rPr lang="en-US" b="0" i="0" u="none" strike="noStrike" dirty="0">
                <a:effectLst/>
                <a:cs typeface="Arial" panose="020B0604020202020204" pitchFamily="34" charset="0"/>
              </a:rPr>
              <a:t>the long-term survival</a:t>
            </a:r>
            <a:r>
              <a:rPr lang="en-US" b="0" i="0" dirty="0">
                <a:effectLst/>
                <a:cs typeface="Arial" panose="020B0604020202020204" pitchFamily="34" charset="0"/>
              </a:rPr>
              <a:t> </a:t>
            </a:r>
            <a:r>
              <a:rPr lang="en-US" b="0" i="0" dirty="0">
                <a:solidFill>
                  <a:srgbClr val="363636"/>
                </a:solidFill>
                <a:effectLst/>
                <a:cs typeface="Arial" panose="020B0604020202020204" pitchFamily="34" charset="0"/>
              </a:rPr>
              <a:t>of a business,” notes nibusinessinfo.co.uk, pointing to these clear-cut benefits:</a:t>
            </a:r>
            <a:endParaRPr lang="en-US" b="0" i="0" dirty="0">
              <a:solidFill>
                <a:srgbClr val="363636"/>
              </a:solidFill>
              <a:effectLst/>
              <a:cs typeface="Arial" panose="020B0604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Easier to add resources</a:t>
            </a:r>
            <a:endParaRPr lang="en-US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Locate and identify new sales opportunities</a:t>
            </a:r>
            <a:endParaRPr lang="en-US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Expand range of products or services</a:t>
            </a:r>
            <a:endParaRPr lang="en-US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Acquire new customers</a:t>
            </a:r>
            <a:endParaRPr lang="en-US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Also, growth can “boost your business’ credibility, allowing you to broaden your supply base and increase stability and profits.”</a:t>
            </a:r>
            <a:endParaRPr lang="en-US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US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compelling benefits gained by the pursuit of business growth!” </a:t>
            </a:r>
            <a:endParaRPr lang="en-US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93061" y="9705180"/>
            <a:ext cx="817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https://www.thealternativeboard.com/blog/why-is-growth-important-for-a-company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>
          <a:xfrm>
            <a:off x="772996" y="530180"/>
            <a:ext cx="16284808" cy="567191"/>
          </a:xfrm>
        </p:spPr>
        <p:txBody>
          <a:bodyPr/>
          <a:lstStyle/>
          <a:p>
            <a:r>
              <a:rPr lang="en-GB" dirty="0"/>
              <a:t>Creating A Business</a:t>
            </a:r>
            <a:endParaRPr lang="en-GB" dirty="0"/>
          </a:p>
        </p:txBody>
      </p:sp>
      <p:pic>
        <p:nvPicPr>
          <p:cNvPr id="3" name="Picture 2" descr="Image result for t-shirt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361" y="3750065"/>
            <a:ext cx="2774678" cy="27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5909" y="6716046"/>
            <a:ext cx="1919525" cy="14378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Suppliers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07818" y="6665112"/>
            <a:ext cx="1919525" cy="14378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Channels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4740" y="1760913"/>
            <a:ext cx="1919525" cy="143785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Resources</a:t>
            </a:r>
            <a:endParaRPr lang="en-GB" sz="2400" b="1" dirty="0">
              <a:solidFill>
                <a:schemeClr val="tx1"/>
              </a:solidFill>
            </a:endParaRPr>
          </a:p>
          <a:p>
            <a:pPr marL="130810" indent="-13081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know how</a:t>
            </a:r>
            <a:endParaRPr lang="en-GB" sz="2400" b="1" dirty="0">
              <a:solidFill>
                <a:schemeClr val="tx1"/>
              </a:solidFill>
            </a:endParaRPr>
          </a:p>
          <a:p>
            <a:pPr marL="130810" indent="-13081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funding</a:t>
            </a:r>
            <a:endParaRPr lang="en-GB" sz="2400" b="1" dirty="0">
              <a:solidFill>
                <a:schemeClr val="tx1"/>
              </a:solidFill>
            </a:endParaRPr>
          </a:p>
          <a:p>
            <a:pPr marL="130810" indent="-13081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</a:rPr>
              <a:t>people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http://weknowyourdreams.com/images/people/people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/>
          <a:stretch>
            <a:fillRect/>
          </a:stretch>
        </p:blipFill>
        <p:spPr bwMode="auto">
          <a:xfrm>
            <a:off x="12456122" y="4315020"/>
            <a:ext cx="3979247" cy="32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71569" y="6690251"/>
            <a:ext cx="2774678" cy="209301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Business Operation</a:t>
            </a:r>
            <a:endParaRPr lang="en-GB" sz="1800" b="1" dirty="0">
              <a:solidFill>
                <a:schemeClr val="tx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Processes</a:t>
            </a:r>
            <a:endParaRPr lang="en-GB" sz="1800" b="1" dirty="0">
              <a:solidFill>
                <a:schemeClr val="tx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Information systems</a:t>
            </a:r>
            <a:endParaRPr lang="en-GB" sz="1800" b="1" dirty="0">
              <a:solidFill>
                <a:schemeClr val="tx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Facilities and equipment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5337434" y="9006702"/>
            <a:ext cx="7750428" cy="6127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Value Chain</a:t>
            </a:r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087862" y="1744363"/>
            <a:ext cx="2316161" cy="2480836"/>
            <a:chOff x="5955611" y="1018991"/>
            <a:chExt cx="1650856" cy="1987844"/>
          </a:xfrm>
        </p:grpSpPr>
        <p:pic>
          <p:nvPicPr>
            <p:cNvPr id="11" name="Picture 10" descr="Image result for summer shirt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611" y="1018991"/>
              <a:ext cx="1650856" cy="1617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77450" y="2636912"/>
              <a:ext cx="1325586" cy="36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Substitutes</a:t>
              </a:r>
              <a:endParaRPr lang="en-GB" sz="2400" b="1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106480" y="3807658"/>
            <a:ext cx="2152781" cy="12790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Competitors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5212" y="1760913"/>
            <a:ext cx="3042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Business </a:t>
            </a:r>
            <a:endParaRPr lang="en-GB" sz="2400" b="1" dirty="0"/>
          </a:p>
          <a:p>
            <a:r>
              <a:rPr lang="en-GB" sz="2400" b="1" dirty="0"/>
              <a:t>Environment</a:t>
            </a:r>
            <a:endParaRPr lang="en-GB" sz="24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3945524" y="7107230"/>
            <a:ext cx="839423" cy="8027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GB" sz="1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28608" y="6263749"/>
            <a:ext cx="839423" cy="8027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GB" sz="1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434445" y="4945231"/>
            <a:ext cx="839423" cy="8027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GB" sz="1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94538" y="1552084"/>
            <a:ext cx="2152781" cy="12790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Potential</a:t>
            </a:r>
            <a:endParaRPr lang="en-GB" sz="2400" b="1" dirty="0">
              <a:solidFill>
                <a:schemeClr val="tx1"/>
              </a:solidFill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Competitors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456121" y="2619483"/>
            <a:ext cx="839423" cy="8027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GB" sz="1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436502" y="2556533"/>
            <a:ext cx="839423" cy="8027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GB" sz="1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96317" y="5200341"/>
            <a:ext cx="227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Mission and </a:t>
            </a:r>
            <a:endParaRPr lang="en-GB" sz="2400" b="1" dirty="0"/>
          </a:p>
          <a:p>
            <a:pPr algn="ctr"/>
            <a:r>
              <a:rPr lang="en-GB" sz="2400" b="1" dirty="0"/>
              <a:t>Vision</a:t>
            </a:r>
            <a:endParaRPr lang="en-GB" sz="2400" b="1" dirty="0"/>
          </a:p>
        </p:txBody>
      </p:sp>
      <p:pic>
        <p:nvPicPr>
          <p:cNvPr id="22" name="Picture 2" descr="Image result for business environ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85" y="2681629"/>
            <a:ext cx="3264715" cy="21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 Start-Up?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451" y="1868734"/>
            <a:ext cx="9872453" cy="49723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236" y="5873831"/>
            <a:ext cx="12219431" cy="40829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418" y="309318"/>
            <a:ext cx="8491582" cy="23149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965271" y="2970995"/>
            <a:ext cx="6760029" cy="2556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Clusters</a:t>
            </a:r>
            <a:r>
              <a:rPr lang="en-US" dirty="0"/>
              <a:t> are geographic concentrations of firms focused largely on one industry of the overall ecosystem to produce innovations. </a:t>
            </a:r>
            <a:r>
              <a:rPr lang="en-US" dirty="0" err="1"/>
              <a:t>Boni</a:t>
            </a:r>
            <a:r>
              <a:rPr lang="en-US" dirty="0"/>
              <a:t> and Gunn (2021)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686063" y="6963573"/>
            <a:ext cx="8202523" cy="2556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</a:t>
            </a:r>
            <a:r>
              <a:rPr lang="en-US" b="1" dirty="0"/>
              <a:t>ecosystem</a:t>
            </a:r>
            <a:r>
              <a:rPr lang="en-US" dirty="0"/>
              <a:t> is a sustainable economic region comprised of a community or critical mass of interacting organizations and individuals that produce goods and services of value to customers.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Angel.co – 50 Best Startup Companies to Watch Out For in 2020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959" y="1727446"/>
            <a:ext cx="4031374" cy="8102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625" y="1727445"/>
            <a:ext cx="9737652" cy="58586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927" y="2526254"/>
            <a:ext cx="9531206" cy="62389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487" y="3556081"/>
            <a:ext cx="9141740" cy="500506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5973" y="4727769"/>
            <a:ext cx="7694160" cy="508154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Space Bandits – Startups in the Space Industry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0086" y="1669972"/>
            <a:ext cx="12117247" cy="8252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739" y="2367741"/>
            <a:ext cx="9257261" cy="770295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37" y="328484"/>
            <a:ext cx="16504481" cy="8815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910" y="5123645"/>
            <a:ext cx="4023082" cy="5022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28653" y="9401854"/>
            <a:ext cx="2802370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Lokting</a:t>
            </a:r>
            <a:r>
              <a:rPr lang="en-US" dirty="0"/>
              <a:t> (2020)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Lean </a:t>
            </a:r>
            <a:r>
              <a:rPr lang="en-US" dirty="0" err="1"/>
              <a:t>StartUp</a:t>
            </a:r>
            <a:endParaRPr lang="en-GB" dirty="0"/>
          </a:p>
        </p:txBody>
      </p:sp>
      <p:pic>
        <p:nvPicPr>
          <p:cNvPr id="3" name="Online Media 2" title="Storyboard of The Lean Startup Introduction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1596" y="1957578"/>
            <a:ext cx="13781204" cy="778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Business Model Canvas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522076"/>
            <a:ext cx="13030200" cy="84859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Today’s Agenda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Introduction to the Module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How and Why Do Businesses Grow – Lecture</a:t>
            </a: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01596" y="500842"/>
            <a:ext cx="16284808" cy="567191"/>
          </a:xfrm>
        </p:spPr>
        <p:txBody>
          <a:bodyPr/>
          <a:lstStyle/>
          <a:p>
            <a:r>
              <a:rPr lang="en-US" dirty="0"/>
              <a:t>The Lean Start Up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996" y="1448958"/>
            <a:ext cx="12553069" cy="7711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912" y="3725334"/>
            <a:ext cx="9824624" cy="62567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81" tIns="68591" rIns="137181" bIns="68591" numCol="1" rtlCol="0" anchor="t" anchorCtr="0" compatLnSpc="1">
            <a:normAutofit fontScale="90000"/>
          </a:bodyPr>
          <a:lstStyle/>
          <a:p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Analogs &amp; Antilogs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type="subTitle" idx="1"/>
          </p:nvPr>
        </p:nvSpPr>
        <p:spPr bwMode="auto">
          <a:xfrm>
            <a:off x="963959" y="1815775"/>
            <a:ext cx="6961728" cy="65132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81" tIns="68591" rIns="137181" bIns="68591" numCol="1" rtlCol="0" anchor="t" anchorCtr="0" compatLnSpc="1">
            <a:norm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Analogs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Whatever you’re doing is likely to have been done before: SO, learn from them.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Antilogs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By looking at previous failures – can be instructive in constructing your own approach.</a:t>
            </a:r>
            <a:endParaRPr lang="en-GB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appy 40th Birthday, Sony Walkman - Esquire Middle Eas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16" y="6500601"/>
            <a:ext cx="3538769" cy="31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pster Receives $1.7 Million in Funds Through Paycheck Protection Program  - mxdwn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120" y="6521072"/>
            <a:ext cx="5577001" cy="31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Pod father: The first iPod was designed and released in the same year |  TweakT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24" y="1372979"/>
            <a:ext cx="4758871" cy="35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80601" y="5354131"/>
            <a:ext cx="5751831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iPod Analog and Antilog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411" y="435461"/>
            <a:ext cx="16284808" cy="567191"/>
          </a:xfrm>
        </p:spPr>
        <p:txBody>
          <a:bodyPr/>
          <a:lstStyle/>
          <a:p>
            <a:r>
              <a:rPr lang="en-GB" dirty="0"/>
              <a:t>Value Proposition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95411" y="1274514"/>
            <a:ext cx="16284808" cy="6439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customer value proposition - a promise of </a:t>
            </a:r>
            <a:r>
              <a:rPr lang="en-GB" b="1" dirty="0"/>
              <a:t>value</a:t>
            </a:r>
            <a:r>
              <a:rPr lang="en-GB" dirty="0"/>
              <a:t> to be delivered. It's the primary reason a prospect should buy from you. It explains how your product solves customers' problems or improves their situation, or delivers specific benefits</a:t>
            </a:r>
            <a:endParaRPr lang="en-GB" dirty="0"/>
          </a:p>
          <a:p>
            <a:endParaRPr lang="en-GB" b="1" dirty="0"/>
          </a:p>
          <a:p>
            <a:pPr marL="0" indent="0">
              <a:buNone/>
            </a:pPr>
            <a:r>
              <a:rPr lang="en-GB" dirty="0"/>
              <a:t>What Makes a Good Value Proposition?</a:t>
            </a:r>
            <a:endParaRPr lang="en-GB" dirty="0"/>
          </a:p>
          <a:p>
            <a:pPr marL="514350" indent="-514350"/>
            <a:r>
              <a:rPr lang="en-GB" dirty="0"/>
              <a:t>Clarity – it is easy to understand.</a:t>
            </a:r>
            <a:endParaRPr lang="en-GB" dirty="0"/>
          </a:p>
          <a:p>
            <a:pPr marL="514350" indent="-514350"/>
            <a:r>
              <a:rPr lang="en-GB" dirty="0"/>
              <a:t>It communicates the concrete results a customer will get from purchasing and using your products and/or services.</a:t>
            </a:r>
            <a:endParaRPr lang="en-GB" dirty="0"/>
          </a:p>
          <a:p>
            <a:pPr marL="514350" indent="-514350"/>
            <a:r>
              <a:rPr lang="en-GB" dirty="0"/>
              <a:t>It can be read and understood quickly.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294914" y="5267516"/>
            <a:ext cx="9780815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400" dirty="0"/>
              <a:t>“We help large companies reduce the cost of their employee benefits programs without impacting benefit levels. 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With the spiralling costs of health care today, this is a critical issue for most businesses.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One of our recent clients, a large manufacturing company similar to yours, was struggling with how to reduce spending in this area. 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We saved them over $800,000 in just six months. Plus, they didn’t cut any services to their employees, nor did their employees have to pay more.”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514180" y="9837998"/>
            <a:ext cx="123594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>
                <a:hlinkClick r:id="rId1"/>
              </a:rPr>
              <a:t>http://www.jillkonrath.com/sales-blog/bid/140981/Value-Proposition-Examples-Words-That-Get-Meetings</a:t>
            </a:r>
            <a:r>
              <a:rPr lang="en-GB" sz="1500" dirty="0"/>
              <a:t> </a:t>
            </a:r>
            <a:endParaRPr lang="en-GB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All Businesses Need An Offering of Value…..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238" y="1815775"/>
            <a:ext cx="5787739" cy="7517928"/>
          </a:xfrm>
        </p:spPr>
        <p:txBody>
          <a:bodyPr>
            <a:normAutofit/>
          </a:bodyPr>
          <a:lstStyle/>
          <a:p>
            <a:pPr marL="428625" indent="-428625"/>
            <a:r>
              <a:rPr lang="en-GB" dirty="0"/>
              <a:t>What is it of value that we are offering our customers?</a:t>
            </a:r>
            <a:endParaRPr lang="en-GB" dirty="0"/>
          </a:p>
          <a:p>
            <a:pPr marL="428625" indent="-428625"/>
            <a:endParaRPr lang="en-GB" dirty="0"/>
          </a:p>
          <a:p>
            <a:pPr marL="428625" indent="-428625"/>
            <a:r>
              <a:rPr lang="en-GB" dirty="0"/>
              <a:t>Who is our ideal customer?</a:t>
            </a:r>
            <a:endParaRPr lang="en-GB" dirty="0"/>
          </a:p>
          <a:p>
            <a:pPr marL="428625" indent="-428625"/>
            <a:endParaRPr lang="en-GB" dirty="0"/>
          </a:p>
          <a:p>
            <a:pPr marL="428625" indent="-428625"/>
            <a:r>
              <a:rPr lang="en-GB" dirty="0"/>
              <a:t>How big is the market?</a:t>
            </a:r>
            <a:endParaRPr lang="en-GB" dirty="0"/>
          </a:p>
          <a:p>
            <a:pPr marL="428625" indent="-428625"/>
            <a:endParaRPr lang="en-GB" dirty="0"/>
          </a:p>
          <a:p>
            <a:pPr marL="428625" indent="-428625"/>
            <a:r>
              <a:rPr lang="en-GB" dirty="0"/>
              <a:t>Is the market growing?</a:t>
            </a:r>
            <a:endParaRPr lang="en-GB" dirty="0"/>
          </a:p>
          <a:p>
            <a:pPr marL="428625" indent="-428625"/>
            <a:endParaRPr lang="en-GB" dirty="0"/>
          </a:p>
          <a:p>
            <a:pPr marL="428625" indent="-428625"/>
            <a:r>
              <a:rPr lang="en-GB" dirty="0"/>
              <a:t>Is it price sensitive?</a:t>
            </a:r>
            <a:endParaRPr lang="en-GB" dirty="0"/>
          </a:p>
          <a:p>
            <a:pPr marL="428625" indent="-428625"/>
            <a:endParaRPr lang="en-GB" dirty="0"/>
          </a:p>
          <a:p>
            <a:pPr marL="428625" indent="-428625"/>
            <a:r>
              <a:rPr lang="en-GB" dirty="0"/>
              <a:t>What influences the market size?</a:t>
            </a:r>
            <a:endParaRPr lang="en-GB" dirty="0"/>
          </a:p>
          <a:p>
            <a:pPr marL="428625" indent="-428625"/>
            <a:endParaRPr lang="en-GB" dirty="0"/>
          </a:p>
          <a:p>
            <a:pPr marL="428625" indent="-428625"/>
            <a:r>
              <a:rPr lang="en-GB" dirty="0"/>
              <a:t>How do we tell potential customers about our offering?</a:t>
            </a:r>
            <a:endParaRPr lang="en-GB" dirty="0"/>
          </a:p>
          <a:p>
            <a:endParaRPr lang="en-GB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9718855" y="2161899"/>
            <a:ext cx="5787739" cy="6506306"/>
            <a:chOff x="391344" y="1417640"/>
            <a:chExt cx="3816424" cy="4891680"/>
          </a:xfrm>
        </p:grpSpPr>
        <p:sp>
          <p:nvSpPr>
            <p:cNvPr id="5" name="Cloud 4"/>
            <p:cNvSpPr/>
            <p:nvPr/>
          </p:nvSpPr>
          <p:spPr>
            <a:xfrm>
              <a:off x="391344" y="1417640"/>
              <a:ext cx="3816424" cy="489168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</a:rPr>
                <a:t>Market for Ice Cream.</a:t>
              </a:r>
              <a:endParaRPr lang="en-GB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Cloud 6"/>
            <p:cNvSpPr/>
            <p:nvPr/>
          </p:nvSpPr>
          <p:spPr>
            <a:xfrm>
              <a:off x="994391" y="4149078"/>
              <a:ext cx="1769025" cy="1433365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tx1"/>
                  </a:solidFill>
                </a:rPr>
                <a:t>Niche Market</a:t>
              </a:r>
              <a:endParaRPr lang="en-GB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64" y="3987350"/>
            <a:ext cx="3658164" cy="4877553"/>
          </a:xfrm>
          <a:prstGeom prst="rect">
            <a:avLst/>
          </a:prstGeom>
        </p:spPr>
      </p:pic>
      <p:pic>
        <p:nvPicPr>
          <p:cNvPr id="2050" name="Picture 2" descr="Ice cream: Ways to make more lolly | Products In Depth | Convenience St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812" y="697917"/>
            <a:ext cx="4970309" cy="33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528067" y="365904"/>
            <a:ext cx="16284808" cy="567191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Franklin Gothic Medium" panose="020B0603020102020204" pitchFamily="34" charset="0"/>
                <a:ea typeface="MS PGothic" panose="020B0600070205080204" pitchFamily="34" charset="-128"/>
                <a:cs typeface="Franklin Gothic Medium" panose="020B0603020102020204" pitchFamily="34" charset="0"/>
              </a:rPr>
              <a:t>Small Business Growth</a:t>
            </a:r>
            <a:endParaRPr lang="en-US" altLang="en-US" sz="3200" dirty="0">
              <a:latin typeface="Franklin Gothic Medium" panose="020B0603020102020204" pitchFamily="34" charset="0"/>
              <a:ea typeface="MS PGothic" panose="020B0600070205080204" pitchFamily="34" charset="-128"/>
              <a:cs typeface="Franklin Gothic Medium" panose="020B06030201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594153" y="933095"/>
          <a:ext cx="12834257" cy="851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Speech Bubble: Rectangle 1"/>
          <p:cNvSpPr/>
          <p:nvPr/>
        </p:nvSpPr>
        <p:spPr>
          <a:xfrm>
            <a:off x="3593991" y="1194684"/>
            <a:ext cx="4686300" cy="1522513"/>
          </a:xfrm>
          <a:prstGeom prst="wedgeRectCallout">
            <a:avLst>
              <a:gd name="adj1" fmla="val 18338"/>
              <a:gd name="adj2" fmla="val 164886"/>
            </a:avLst>
          </a:prstGeom>
          <a:solidFill>
            <a:schemeClr val="accent5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The business is an effective system that makes money when the owner is not there.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23" y="1194684"/>
            <a:ext cx="2917153" cy="4505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>
                <a:latin typeface="+mn-lt"/>
                <a:ea typeface="MS PGothic" panose="020B0600070205080204" pitchFamily="34" charset="-128"/>
                <a:cs typeface="Franklin Gothic Medium" panose="020B0603020102020204" pitchFamily="34" charset="0"/>
              </a:rPr>
              <a:t>Stages of Business Growth</a:t>
            </a:r>
            <a:endParaRPr lang="en-US" altLang="en-US" dirty="0">
              <a:latin typeface="+mn-lt"/>
              <a:ea typeface="MS PGothic" panose="020B0600070205080204" pitchFamily="34" charset="-128"/>
              <a:cs typeface="Franklin Gothic Medium" panose="020B0603020102020204" pitchFamily="34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2446222" y="9053297"/>
            <a:ext cx="1248682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350" dirty="0">
                <a:latin typeface="Univers-CondensedLight" pitchFamily="34" charset="0"/>
              </a:rPr>
              <a:t>SOURCE: Reprinted by permission of </a:t>
            </a:r>
            <a:r>
              <a:rPr lang="en-US" altLang="en-US" sz="1350" i="1" dirty="0">
                <a:latin typeface="Univers-CondensedLight" pitchFamily="34" charset="0"/>
              </a:rPr>
              <a:t>Harvard Business Review</a:t>
            </a:r>
            <a:r>
              <a:rPr lang="en-US" altLang="en-US" sz="1350" dirty="0">
                <a:latin typeface="Univers-CondensedLight" pitchFamily="34" charset="0"/>
              </a:rPr>
              <a:t>. Exhibit. From “Five Stages of Small Business Growth,” by Neil C. </a:t>
            </a:r>
            <a:r>
              <a:rPr lang="en-US" altLang="en-US" sz="1350" dirty="0" err="1">
                <a:latin typeface="Univers-CondensedLight" pitchFamily="34" charset="0"/>
              </a:rPr>
              <a:t>Churchhill</a:t>
            </a:r>
            <a:r>
              <a:rPr lang="en-US" altLang="en-US" sz="1350" dirty="0">
                <a:latin typeface="Univers-CondensedLight" pitchFamily="34" charset="0"/>
              </a:rPr>
              <a:t> and Virginia L. Lewis, May–June 1983. Copyright © 1983 by the Harvard Business School Publishing Corporation; all rights reserved.</a:t>
            </a:r>
            <a:endParaRPr lang="en-US" altLang="en-US" sz="1350" dirty="0">
              <a:latin typeface="Univers-CondensedLight" pitchFamily="34" charset="0"/>
            </a:endParaRPr>
          </a:p>
        </p:txBody>
      </p:sp>
      <p:pic>
        <p:nvPicPr>
          <p:cNvPr id="13316" name="Picture 5" descr="Ch16_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66" y="1994791"/>
            <a:ext cx="10783964" cy="693050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Startup Incubation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959" y="1683538"/>
            <a:ext cx="15644236" cy="6921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92404" y="8925489"/>
            <a:ext cx="3781805" cy="585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Casado et al (2020)</a:t>
            </a:r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 Business Is A System Made up of Processes</a:t>
            </a:r>
            <a:endParaRPr lang="en-GB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Objectives of Systemisation In Small Businesses: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Reduces risk by enabling employees to perform a range of processes by following the procedures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Enables work to be allocated to the lowest possible cost resource, improving profitability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Allows measurement and improvement of the business processes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Frees up the owner (s) to work more on growing the businesses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Allows the owner to be absent from the business once processes are established and the team are operating them successfully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Paves the way to being a business of value that can be sold, since the business will operate without the owner.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Provides a platform for further growth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The first step towards Knowledge Management, making explicit the knowledge of the owner and key staff</a:t>
            </a:r>
            <a:endParaRPr lang="en-GB" dirty="0"/>
          </a:p>
          <a:p>
            <a:pPr marL="514350" indent="-514350">
              <a:lnSpc>
                <a:spcPct val="100000"/>
              </a:lnSpc>
            </a:pPr>
            <a:r>
              <a:rPr lang="en-GB" dirty="0"/>
              <a:t>Paves the way to using more complex information systems that will improve management information, aid forecasting and allow greater control; systems that the owner can access when he is away from the business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Why Do Start Ups Succeed?</a:t>
            </a:r>
            <a:endParaRPr lang="en-GB" sz="4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141" y="344717"/>
            <a:ext cx="16310250" cy="567191"/>
          </a:xfrm>
        </p:spPr>
        <p:txBody>
          <a:bodyPr/>
          <a:lstStyle/>
          <a:p>
            <a:r>
              <a:rPr lang="en-US" dirty="0"/>
              <a:t>Some Lists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98645" y="1146518"/>
            <a:ext cx="7021286" cy="236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Be Passionate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Execute Flawlessly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Delight your customer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100% commitment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Bisht (2012)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141" y="3972419"/>
            <a:ext cx="8457627" cy="612475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</a:rPr>
              <a:t>Key Success Factors</a:t>
            </a:r>
            <a:endParaRPr lang="en-US" sz="2800" b="1" dirty="0">
              <a:solidFill>
                <a:srgbClr val="29292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92929"/>
                </a:solidFill>
              </a:rPr>
              <a:t>Timing: </a:t>
            </a:r>
            <a:r>
              <a:rPr lang="en-US" sz="2800" dirty="0">
                <a:solidFill>
                  <a:srgbClr val="292929"/>
                </a:solidFill>
              </a:rPr>
              <a:t>How early or late was the execution of the idea relevant to the time it was pursued?</a:t>
            </a:r>
            <a:endParaRPr lang="en-US" sz="2800" dirty="0">
              <a:solidFill>
                <a:srgbClr val="29292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92929"/>
                </a:solidFill>
              </a:rPr>
              <a:t>Team/Execution</a:t>
            </a:r>
            <a:r>
              <a:rPr lang="en-US" sz="2800" dirty="0">
                <a:solidFill>
                  <a:srgbClr val="292929"/>
                </a:solidFill>
              </a:rPr>
              <a:t>: How effective or efficient was the team? How adaptable were they?</a:t>
            </a:r>
            <a:endParaRPr lang="en-US" sz="2800" dirty="0">
              <a:solidFill>
                <a:srgbClr val="292929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92929"/>
                </a:solidFill>
                <a:effectLst/>
              </a:rPr>
              <a:t>Idea: </a:t>
            </a:r>
            <a:r>
              <a:rPr lang="en-US" sz="2800" b="0" i="0" dirty="0">
                <a:solidFill>
                  <a:srgbClr val="292929"/>
                </a:solidFill>
                <a:effectLst/>
              </a:rPr>
              <a:t>How novel or differentiable is it? Is there any unique truth in the idea? Are there “competitive moats” you can build around it?</a:t>
            </a:r>
            <a:endParaRPr lang="en-US" sz="2800" b="0" i="0" dirty="0">
              <a:solidFill>
                <a:srgbClr val="292929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92929"/>
                </a:solidFill>
                <a:effectLst/>
              </a:rPr>
              <a:t>Business Model</a:t>
            </a:r>
            <a:r>
              <a:rPr lang="en-US" sz="2800" b="0" i="0" dirty="0">
                <a:solidFill>
                  <a:srgbClr val="292929"/>
                </a:solidFill>
                <a:effectLst/>
              </a:rPr>
              <a:t>: Was there a clear path to generating customer revenues?</a:t>
            </a:r>
            <a:endParaRPr lang="en-US" sz="2800" b="0" i="0" dirty="0">
              <a:solidFill>
                <a:srgbClr val="292929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92929"/>
                </a:solidFill>
                <a:effectLst/>
              </a:rPr>
              <a:t>Funding: </a:t>
            </a:r>
            <a:r>
              <a:rPr lang="en-US" sz="2800" b="0" i="0" dirty="0">
                <a:solidFill>
                  <a:srgbClr val="292929"/>
                </a:solidFill>
                <a:effectLst/>
              </a:rPr>
              <a:t>How much money did they raise based on initial funding, follow-up, &amp; growth?</a:t>
            </a:r>
            <a:endParaRPr lang="en-US" sz="2800" b="0" i="0" dirty="0">
              <a:solidFill>
                <a:srgbClr val="292929"/>
              </a:solidFill>
              <a:effectLst/>
            </a:endParaRPr>
          </a:p>
          <a:p>
            <a:endParaRPr lang="en-GB" sz="2800" dirty="0"/>
          </a:p>
          <a:p>
            <a:r>
              <a:rPr lang="en-GB" sz="2800" b="1" dirty="0"/>
              <a:t>Bill Gross (2015) - </a:t>
            </a:r>
            <a:r>
              <a:rPr lang="en-GB" sz="2800" b="1" dirty="0" err="1"/>
              <a:t>IdeaLab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356844" y="628313"/>
            <a:ext cx="8457627" cy="78483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Hot Not to Get Funding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Focusing on the solution and not the problem </a:t>
            </a:r>
            <a:r>
              <a:rPr lang="en-US" sz="2800" dirty="0"/>
              <a:t>(‘This is a game changing technology’).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Relying on secondary data to project market penetration </a:t>
            </a:r>
            <a:r>
              <a:rPr lang="en-US" sz="2800" dirty="0"/>
              <a:t>(‘If only we could sell this to 1 per cent of the China market …’).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 faulty business model </a:t>
            </a:r>
            <a:r>
              <a:rPr lang="en-US" sz="2800" dirty="0"/>
              <a:t>(‘Just look at the revenue (not cash) we are generating’)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 team that can’t execute on the critical success factors </a:t>
            </a:r>
            <a:r>
              <a:rPr lang="en-US" sz="2800" dirty="0"/>
              <a:t>(‘Our leadership team consists of people with a track record of success in several other industries’).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 plan where everything is rosy, there is no competition, and all we need is money. </a:t>
            </a:r>
            <a:r>
              <a:rPr lang="en-US" sz="2800" dirty="0"/>
              <a:t>(When was the last time someone gave a pitch and said ‘This is a terrible idea and is bound to fail?’). </a:t>
            </a:r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Randy Komisar – Getting to Plan B (2010)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/>
              <a:t>Introduction to the Module</a:t>
            </a:r>
            <a:endParaRPr lang="en-GB" sz="48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And Yet More Lists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883456" y="498570"/>
            <a:ext cx="7881861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“If a new venture does succeed, more often than not it is: </a:t>
            </a:r>
            <a:endParaRPr lang="en-US" sz="2800" dirty="0"/>
          </a:p>
          <a:p>
            <a:r>
              <a:rPr lang="en-US" sz="2800" dirty="0"/>
              <a:t>• In a market other than the one it was originally intended to serve </a:t>
            </a:r>
            <a:endParaRPr lang="en-US" sz="2800" dirty="0"/>
          </a:p>
          <a:p>
            <a:r>
              <a:rPr lang="en-US" sz="2800" dirty="0"/>
              <a:t>• With products and services not quite those with which it had set out </a:t>
            </a:r>
            <a:endParaRPr lang="en-US" sz="2800" dirty="0"/>
          </a:p>
          <a:p>
            <a:r>
              <a:rPr lang="en-US" sz="2800" dirty="0"/>
              <a:t>• Bought in large part by customers it did not even think of when it started </a:t>
            </a:r>
            <a:endParaRPr lang="en-US" sz="2800" dirty="0"/>
          </a:p>
          <a:p>
            <a:r>
              <a:rPr lang="en-US" sz="2800" dirty="0"/>
              <a:t>• And used for a host of purposes besides the ones for which the products were </a:t>
            </a:r>
            <a:r>
              <a:rPr lang="en-US" sz="2800" dirty="0" err="1"/>
              <a:t>frst</a:t>
            </a:r>
            <a:r>
              <a:rPr lang="en-US" sz="2800" dirty="0"/>
              <a:t> designed.” </a:t>
            </a:r>
            <a:endParaRPr lang="en-US" sz="2800" dirty="0"/>
          </a:p>
          <a:p>
            <a:endParaRPr lang="en-US" sz="2800" b="1" dirty="0"/>
          </a:p>
          <a:p>
            <a:r>
              <a:rPr lang="en-US" sz="2800" b="1" dirty="0"/>
              <a:t>Peter Drucker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13474" y="6331012"/>
            <a:ext cx="6731527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• Are the market and industry attractive?</a:t>
            </a:r>
            <a:endParaRPr lang="en-US" sz="2800" dirty="0"/>
          </a:p>
          <a:p>
            <a:r>
              <a:rPr lang="en-US" sz="2800" dirty="0"/>
              <a:t>• Does the opportunity offer compelling customer benefits as well as a sustainable advantage over other solutions to the customer’s needs? </a:t>
            </a:r>
            <a:endParaRPr lang="en-US" sz="2800" dirty="0"/>
          </a:p>
          <a:p>
            <a:r>
              <a:rPr lang="en-US" sz="2800" dirty="0"/>
              <a:t>• Can the team deliver the results they seek and promise to others?</a:t>
            </a:r>
            <a:endParaRPr lang="en-US" sz="2800" dirty="0"/>
          </a:p>
          <a:p>
            <a:r>
              <a:rPr lang="en-US" sz="2800" b="1" dirty="0"/>
              <a:t>Mullins (2014)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8717" y="2197072"/>
            <a:ext cx="7663652" cy="61247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The economics of the </a:t>
            </a:r>
            <a:r>
              <a:rPr lang="en-US" sz="2800" b="1" dirty="0"/>
              <a:t>business model </a:t>
            </a:r>
            <a:r>
              <a:rPr lang="en-US" sz="2800" dirty="0"/>
              <a:t>must work:</a:t>
            </a:r>
            <a:endParaRPr lang="en-US" sz="2800" dirty="0"/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revenue</a:t>
            </a:r>
            <a:endParaRPr lang="en-US" sz="2800" dirty="0">
              <a:latin typeface="+mn-lt"/>
            </a:endParaRP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gross margin (revenue – direct costs)</a:t>
            </a:r>
            <a:endParaRPr lang="en-US" sz="2800" dirty="0">
              <a:latin typeface="+mn-lt"/>
            </a:endParaRP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operating expenses</a:t>
            </a:r>
            <a:endParaRPr lang="en-US" sz="2800" dirty="0">
              <a:latin typeface="+mn-lt"/>
            </a:endParaRP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working capital - 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difference between a company's current assets, such as cash, accounts receivable (customers' unpaid bills) and inventories of raw materials and finished goods, and its current liabilities, such as accounts payable.</a:t>
            </a:r>
            <a:endParaRPr lang="en-US" sz="2800" dirty="0">
              <a:latin typeface="+mn-lt"/>
            </a:endParaRP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investment characteristics of the model.</a:t>
            </a:r>
            <a:endParaRPr lang="en-US" sz="2800" dirty="0">
              <a:latin typeface="+mn-lt"/>
            </a:endParaRPr>
          </a:p>
          <a:p>
            <a:pPr marL="152400"/>
            <a:endParaRPr lang="en-US" sz="2800" dirty="0"/>
          </a:p>
          <a:p>
            <a:pPr marL="152400"/>
            <a:r>
              <a:rPr lang="en-US" sz="2800" b="1" dirty="0">
                <a:latin typeface="+mn-lt"/>
              </a:rPr>
              <a:t>Mullins</a:t>
            </a:r>
            <a:r>
              <a:rPr lang="en-GB" sz="2800" b="1" dirty="0">
                <a:latin typeface="+mn-lt"/>
              </a:rPr>
              <a:t> (2010)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132" y="423704"/>
            <a:ext cx="14257617" cy="94411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Growth</a:t>
            </a:r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people standing in front of a store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1946" y="6024849"/>
            <a:ext cx="3185265" cy="1548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995" y="933797"/>
            <a:ext cx="17134004" cy="567191"/>
          </a:xfrm>
        </p:spPr>
        <p:txBody>
          <a:bodyPr>
            <a:normAutofit/>
          </a:bodyPr>
          <a:lstStyle/>
          <a:p>
            <a:r>
              <a:rPr lang="en-GB" sz="2955" dirty="0"/>
              <a:t>How Does a Business Grow Profitably?</a:t>
            </a:r>
            <a:endParaRPr lang="en-GB" sz="2530" dirty="0"/>
          </a:p>
        </p:txBody>
      </p:sp>
      <p:pic>
        <p:nvPicPr>
          <p:cNvPr id="3" name="Picture 2" descr="Image result for t-shi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50" y="3404912"/>
            <a:ext cx="1367237" cy="13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Image result for summer shir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95" y="3867762"/>
            <a:ext cx="1291278" cy="12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eknowyourdreams.com/images/people/people-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/>
          <a:stretch>
            <a:fillRect/>
          </a:stretch>
        </p:blipFill>
        <p:spPr bwMode="auto">
          <a:xfrm>
            <a:off x="10533395" y="7721903"/>
            <a:ext cx="1322798" cy="10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sho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9"/>
          <a:stretch>
            <a:fillRect/>
          </a:stretch>
        </p:blipFill>
        <p:spPr bwMode="auto">
          <a:xfrm>
            <a:off x="6766508" y="4051065"/>
            <a:ext cx="1392488" cy="10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bicyc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382" y="3867763"/>
            <a:ext cx="1910620" cy="135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garment facto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157" y="1663848"/>
            <a:ext cx="2119811" cy="147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mage result for peop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99" y="7046613"/>
            <a:ext cx="2275353" cy="227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Up-Down Arrow 11"/>
          <p:cNvSpPr/>
          <p:nvPr/>
        </p:nvSpPr>
        <p:spPr>
          <a:xfrm>
            <a:off x="15651078" y="2352553"/>
            <a:ext cx="1143400" cy="4631813"/>
          </a:xfrm>
          <a:prstGeom prst="upDownArrow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 anchorCtr="0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Vertical Integration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11703757" y="1802159"/>
            <a:ext cx="574584" cy="2096992"/>
          </a:xfrm>
          <a:prstGeom prst="upArrow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56" tIns="48228" rIns="96456" bIns="48228" numCol="1" spcCol="0" rtlCol="0" fromWordArt="0" anchor="ctr" anchorCtr="0" forceAA="0" compatLnSpc="1">
            <a:noAutofit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Backwards</a:t>
            </a:r>
            <a:endParaRPr lang="en-GB" sz="2400" b="1" dirty="0">
              <a:solidFill>
                <a:schemeClr val="tx1"/>
              </a:solidFill>
            </a:endParaRPr>
          </a:p>
          <a:p>
            <a:r>
              <a:rPr lang="en-GB" sz="2400" b="1" dirty="0">
                <a:solidFill>
                  <a:schemeClr val="tx1"/>
                </a:solidFill>
              </a:rPr>
              <a:t>Integration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7553971" y="7425707"/>
            <a:ext cx="2822825" cy="835534"/>
          </a:xfrm>
          <a:prstGeom prst="leftArrow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</a:rPr>
              <a:t>New Market Entry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16" name="Picture 6" descr="http://weknowyourdreams.com/images/people/people-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/>
          <a:stretch>
            <a:fillRect/>
          </a:stretch>
        </p:blipFill>
        <p:spPr bwMode="auto">
          <a:xfrm>
            <a:off x="11824415" y="7721903"/>
            <a:ext cx="1322798" cy="10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own Arrow 17"/>
          <p:cNvSpPr/>
          <p:nvPr/>
        </p:nvSpPr>
        <p:spPr>
          <a:xfrm>
            <a:off x="11703496" y="5068337"/>
            <a:ext cx="607922" cy="1411874"/>
          </a:xfrm>
          <a:prstGeom prst="downArrow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56" tIns="48228" rIns="96456" bIns="48228" numCol="1" spcCol="0" rtlCol="0" fromWordArt="0" anchor="t" anchorCtr="0" forceAA="0" compatLnSpc="1">
            <a:noAutofit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Forward </a:t>
            </a:r>
            <a:endParaRPr lang="en-GB" sz="2400" b="1" dirty="0">
              <a:solidFill>
                <a:schemeClr val="tx1"/>
              </a:solidFill>
            </a:endParaRPr>
          </a:p>
          <a:p>
            <a:r>
              <a:rPr lang="en-GB" sz="2400" b="1" dirty="0">
                <a:solidFill>
                  <a:schemeClr val="tx1"/>
                </a:solidFill>
              </a:rPr>
              <a:t>Integration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19" name="Picture 18" descr="A close up of a logo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4527" y="3839468"/>
            <a:ext cx="1156153" cy="15054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0040" y="3923841"/>
            <a:ext cx="1055228" cy="1319035"/>
          </a:xfrm>
          <a:prstGeom prst="rect">
            <a:avLst/>
          </a:prstGeom>
        </p:spPr>
      </p:pic>
      <p:sp>
        <p:nvSpPr>
          <p:cNvPr id="11" name="Left-Right Arrow 10"/>
          <p:cNvSpPr/>
          <p:nvPr/>
        </p:nvSpPr>
        <p:spPr>
          <a:xfrm>
            <a:off x="8848165" y="4134425"/>
            <a:ext cx="3856429" cy="957665"/>
          </a:xfrm>
          <a:prstGeom prst="leftRightArrow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75" b="1" dirty="0">
                <a:solidFill>
                  <a:schemeClr val="tx1"/>
                </a:solidFill>
              </a:rPr>
              <a:t>Horizontal Diversification</a:t>
            </a:r>
            <a:endParaRPr lang="en-GB" sz="1475" b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7880" y="5619402"/>
            <a:ext cx="1843433" cy="18332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7757" y="7954459"/>
            <a:ext cx="2483014" cy="1367506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>
          <a:xfrm>
            <a:off x="6161341" y="8324739"/>
            <a:ext cx="4260140" cy="835534"/>
          </a:xfrm>
          <a:prstGeom prst="leftArrow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</a:rPr>
              <a:t>Internationalisation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26" name="Picture 6" descr="http://weknowyourdreams.com/images/people/people-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/>
          <a:stretch>
            <a:fillRect/>
          </a:stretch>
        </p:blipFill>
        <p:spPr bwMode="auto">
          <a:xfrm>
            <a:off x="10533395" y="8800577"/>
            <a:ext cx="1322798" cy="10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eknowyourdreams.com/images/people/people-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/>
          <a:stretch>
            <a:fillRect/>
          </a:stretch>
        </p:blipFill>
        <p:spPr bwMode="auto">
          <a:xfrm>
            <a:off x="11839238" y="8800577"/>
            <a:ext cx="1322798" cy="10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close up of a fence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7527" y="171779"/>
            <a:ext cx="2006479" cy="1353600"/>
          </a:xfrm>
          <a:prstGeom prst="rect">
            <a:avLst/>
          </a:prstGeom>
        </p:spPr>
      </p:pic>
      <p:sp>
        <p:nvSpPr>
          <p:cNvPr id="8" name="Speech Bubble: Rectangle 7"/>
          <p:cNvSpPr/>
          <p:nvPr/>
        </p:nvSpPr>
        <p:spPr>
          <a:xfrm>
            <a:off x="5624871" y="2430560"/>
            <a:ext cx="2543734" cy="1307047"/>
          </a:xfrm>
          <a:prstGeom prst="wedgeRectCallout">
            <a:avLst>
              <a:gd name="adj1" fmla="val 38746"/>
              <a:gd name="adj2" fmla="val 6549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Portfolio of Products</a:t>
            </a:r>
            <a:endParaRPr lang="en-GB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3896431" y="7488576"/>
            <a:ext cx="3970959" cy="1570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Innovation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Resource Capture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Learning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  <p:bldP spid="11" grpId="0" animBg="1"/>
      <p:bldP spid="15" grpId="0" animBg="1"/>
      <p:bldP spid="8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1" algn="r">
              <a:buNone/>
            </a:pPr>
            <a:r>
              <a:rPr lang="en-GB" sz="3900" b="1" dirty="0"/>
              <a:t>Corporate Growth</a:t>
            </a:r>
            <a:br>
              <a:rPr lang="en-GB" sz="3900" b="1" dirty="0"/>
            </a:br>
            <a:r>
              <a:rPr lang="en-GB" sz="3900" b="1" dirty="0"/>
              <a:t> Directions</a:t>
            </a:r>
            <a:endParaRPr lang="en-GB" sz="3900" b="1" dirty="0"/>
          </a:p>
        </p:txBody>
      </p:sp>
      <p:pic>
        <p:nvPicPr>
          <p:cNvPr id="7" name="Picture 6" descr="Figure 1.jpg"/>
          <p:cNvPicPr>
            <a:picLocks noChangeAspect="1"/>
          </p:cNvPicPr>
          <p:nvPr/>
        </p:nvPicPr>
        <p:blipFill rotWithShape="1">
          <a:blip r:embed="rId1" cstate="print"/>
          <a:srcRect l="8652" t="9960" r="9256" b="4132"/>
          <a:stretch>
            <a:fillRect/>
          </a:stretch>
        </p:blipFill>
        <p:spPr>
          <a:xfrm>
            <a:off x="1224411" y="252381"/>
            <a:ext cx="11636003" cy="97917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6409" y="210979"/>
            <a:ext cx="9081587" cy="776268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38647" y="8173931"/>
          <a:ext cx="12222052" cy="178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4977"/>
                <a:gridCol w="1683415"/>
                <a:gridCol w="1683415"/>
                <a:gridCol w="1683415"/>
                <a:gridCol w="1683415"/>
                <a:gridCol w="1683415"/>
              </a:tblGrid>
              <a:tr h="4308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 </a:t>
                      </a:r>
                      <a:endParaRPr lang="en-GB" sz="1600" b="1" i="0" u="none" strike="noStrike" dirty="0">
                        <a:solidFill>
                          <a:srgbClr val="232A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12/31/2016</a:t>
                      </a:r>
                      <a:endParaRPr lang="en-GB" sz="1600" b="1" i="0" u="none" strike="noStrike" dirty="0">
                        <a:solidFill>
                          <a:srgbClr val="232A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>
                          <a:effectLst/>
                        </a:rPr>
                        <a:t>12/31/2017</a:t>
                      </a:r>
                      <a:endParaRPr lang="en-GB" sz="1600" b="1" i="0" u="none" strike="noStrike">
                        <a:solidFill>
                          <a:srgbClr val="232A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>
                          <a:effectLst/>
                        </a:rPr>
                        <a:t>12/31/2018</a:t>
                      </a:r>
                      <a:endParaRPr lang="en-GB" sz="1600" b="1" i="0" u="none" strike="noStrike">
                        <a:solidFill>
                          <a:srgbClr val="232A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>
                          <a:effectLst/>
                        </a:rPr>
                        <a:t>12/31/2019</a:t>
                      </a:r>
                      <a:endParaRPr lang="en-GB" sz="1600" b="1" i="0" u="none" strike="noStrike">
                        <a:solidFill>
                          <a:srgbClr val="232A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TTM</a:t>
                      </a:r>
                      <a:endParaRPr lang="en-GB" sz="1600" b="1" i="0" u="none" strike="noStrike" dirty="0">
                        <a:solidFill>
                          <a:srgbClr val="232A3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1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>
                          <a:effectLst/>
                        </a:rPr>
                        <a:t>Total Revenue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119,687,000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120,468,000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121,616,000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95,215,000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83,928,000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1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 dirty="0">
                          <a:effectLst/>
                        </a:rPr>
                        <a:t>Net Income Common Stockholders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8,163,00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-6,246,000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-22,802,000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-5,439,000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</a:rPr>
                        <a:t>3,325,000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536" y="1199673"/>
            <a:ext cx="7151001" cy="6277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6462" y="1029600"/>
            <a:ext cx="2503388" cy="567191"/>
          </a:xfrm>
        </p:spPr>
        <p:txBody>
          <a:bodyPr/>
          <a:lstStyle/>
          <a:p>
            <a:pPr algn="r"/>
            <a:r>
              <a:rPr lang="en-GB" dirty="0"/>
              <a:t>Samsung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4713" y="5144293"/>
            <a:ext cx="6106688" cy="4919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13" y="225191"/>
            <a:ext cx="8919327" cy="4784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258" y="5144294"/>
            <a:ext cx="6213605" cy="4919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191"/>
            <a:ext cx="4993833" cy="7132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36" y="1748597"/>
            <a:ext cx="14813442" cy="782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1" algn="l"/>
            <a:r>
              <a:rPr lang="en-GB" sz="3600" b="1" dirty="0"/>
              <a:t>The BCG Matrix And GE Business Screen</a:t>
            </a:r>
            <a:endParaRPr lang="en-GB" sz="3600" b="1" dirty="0"/>
          </a:p>
        </p:txBody>
      </p:sp>
      <p:pic>
        <p:nvPicPr>
          <p:cNvPr id="9" name="Content Placeholder 8" descr="Figure 2.jpg"/>
          <p:cNvPicPr>
            <a:picLocks noGrp="1" noChangeAspect="1"/>
          </p:cNvPicPr>
          <p:nvPr>
            <p:ph idx="4294967295"/>
          </p:nvPr>
        </p:nvPicPr>
        <p:blipFill rotWithShape="1">
          <a:blip r:embed="rId1" cstate="print"/>
          <a:srcRect l="6987" t="12951" r="6032" b="6047"/>
          <a:stretch>
            <a:fillRect/>
          </a:stretch>
        </p:blipFill>
        <p:spPr>
          <a:xfrm>
            <a:off x="1733098" y="3021700"/>
            <a:ext cx="12647613" cy="6237288"/>
          </a:xfrm>
        </p:spPr>
      </p:pic>
      <p:pic>
        <p:nvPicPr>
          <p:cNvPr id="6" name="Graphic 5" descr="Do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946" y="6586650"/>
            <a:ext cx="1371812" cy="1371812"/>
          </a:xfrm>
          <a:prstGeom prst="rect">
            <a:avLst/>
          </a:prstGeom>
        </p:spPr>
      </p:pic>
      <p:pic>
        <p:nvPicPr>
          <p:cNvPr id="8" name="Graphic 7" descr="Cow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1383" y="6773668"/>
            <a:ext cx="1371812" cy="1371812"/>
          </a:xfrm>
          <a:prstGeom prst="rect">
            <a:avLst/>
          </a:prstGeom>
        </p:spPr>
      </p:pic>
      <p:pic>
        <p:nvPicPr>
          <p:cNvPr id="11" name="Graphic 10" descr="Shooting sta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4864" y="3433639"/>
            <a:ext cx="1371812" cy="1371812"/>
          </a:xfrm>
          <a:prstGeom prst="rect">
            <a:avLst/>
          </a:prstGeom>
        </p:spPr>
      </p:pic>
      <p:pic>
        <p:nvPicPr>
          <p:cNvPr id="14" name="Graphic 13" descr="Question mar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29946" y="4119545"/>
            <a:ext cx="873787" cy="873787"/>
          </a:xfrm>
          <a:prstGeom prst="rect">
            <a:avLst/>
          </a:prstGeom>
        </p:spPr>
      </p:pic>
      <p:sp>
        <p:nvSpPr>
          <p:cNvPr id="3" name="Speech Bubble: Rectangle 2"/>
          <p:cNvSpPr/>
          <p:nvPr/>
        </p:nvSpPr>
        <p:spPr>
          <a:xfrm>
            <a:off x="9950099" y="1313195"/>
            <a:ext cx="2160096" cy="1444904"/>
          </a:xfrm>
          <a:prstGeom prst="wedgeRectCallout">
            <a:avLst>
              <a:gd name="adj1" fmla="val 66082"/>
              <a:gd name="adj2" fmla="val 144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Bubble size indicates revenue.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Module Overview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3704227" y="848296"/>
            <a:ext cx="13904357" cy="9304565"/>
            <a:chOff x="-153909" y="1324572"/>
            <a:chExt cx="8537418" cy="5024593"/>
          </a:xfrm>
        </p:grpSpPr>
        <p:graphicFrame>
          <p:nvGraphicFramePr>
            <p:cNvPr id="8" name="Diagram 7"/>
            <p:cNvGraphicFramePr/>
            <p:nvPr/>
          </p:nvGraphicFramePr>
          <p:xfrm>
            <a:off x="-153909" y="1324572"/>
            <a:ext cx="8537418" cy="43519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2" name="Arrow: Right 1"/>
            <p:cNvSpPr/>
            <p:nvPr/>
          </p:nvSpPr>
          <p:spPr>
            <a:xfrm>
              <a:off x="217282" y="5355579"/>
              <a:ext cx="6917647" cy="993586"/>
            </a:xfrm>
            <a:prstGeom prst="rightArrow">
              <a:avLst/>
            </a:prstGeom>
            <a:solidFill>
              <a:schemeClr val="accent5">
                <a:lumMod val="25000"/>
                <a:lumOff val="75000"/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81" tIns="68591" rIns="137181" bIns="6859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GB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Business Simulation – </a:t>
              </a:r>
              <a:r>
                <a:rPr lang="en-GB" sz="36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Cesim</a:t>
              </a:r>
              <a:r>
                <a:rPr lang="en-GB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Global Challenge</a:t>
              </a:r>
              <a:endParaRPr lang="en-GB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Learning and Teaching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596" y="1928923"/>
            <a:ext cx="16284808" cy="72916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There are 6 key elements to your learning: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514350" indent="-514350"/>
            <a:r>
              <a:rPr lang="en-US" sz="3200" dirty="0"/>
              <a:t>the</a:t>
            </a:r>
            <a:r>
              <a:rPr lang="en-US" sz="3200" b="1" dirty="0"/>
              <a:t> workshops </a:t>
            </a:r>
            <a:r>
              <a:rPr lang="en-US" sz="3200" dirty="0"/>
              <a:t>– lecture and discussions</a:t>
            </a:r>
            <a:endParaRPr lang="en-US" sz="3200" dirty="0"/>
          </a:p>
          <a:p>
            <a:pPr marL="514350" indent="-514350"/>
            <a:endParaRPr lang="en-US" sz="3200" dirty="0"/>
          </a:p>
          <a:p>
            <a:pPr marL="514350" indent="-514350"/>
            <a:r>
              <a:rPr lang="en-US" sz="3200" b="1" dirty="0"/>
              <a:t>case studies </a:t>
            </a:r>
            <a:r>
              <a:rPr lang="en-US" sz="3200" dirty="0"/>
              <a:t>- you will be asked to </a:t>
            </a:r>
            <a:r>
              <a:rPr lang="en-US" sz="3200" dirty="0" err="1"/>
              <a:t>analyse</a:t>
            </a:r>
            <a:r>
              <a:rPr lang="en-US" sz="3200" dirty="0"/>
              <a:t> the case information and answer key questions. Some of these will be part of your final portfolio.</a:t>
            </a:r>
            <a:endParaRPr lang="en-US" sz="3200" dirty="0"/>
          </a:p>
          <a:p>
            <a:pPr marL="514350" indent="-514350"/>
            <a:endParaRPr lang="en-US" sz="3200" dirty="0"/>
          </a:p>
          <a:p>
            <a:pPr marL="514350" indent="-514350"/>
            <a:r>
              <a:rPr lang="en-US" sz="3200" b="1" dirty="0"/>
              <a:t>your reading </a:t>
            </a:r>
            <a:r>
              <a:rPr lang="en-US" sz="3200" dirty="0"/>
              <a:t>- the reading list identifies key articles and textbooks</a:t>
            </a:r>
            <a:endParaRPr lang="en-US" sz="3200" dirty="0"/>
          </a:p>
          <a:p>
            <a:pPr marL="514350" indent="-514350"/>
            <a:endParaRPr lang="en-US" sz="3200" dirty="0"/>
          </a:p>
          <a:p>
            <a:pPr marL="514350" indent="-514350"/>
            <a:r>
              <a:rPr lang="en-US" sz="3200" b="1" dirty="0"/>
              <a:t>the assessments </a:t>
            </a:r>
            <a:r>
              <a:rPr lang="en-US" sz="3200" dirty="0"/>
              <a:t>– group presentation in Week 9 and your final </a:t>
            </a:r>
            <a:r>
              <a:rPr lang="en-GB" altLang="en-US" sz="3200" dirty="0"/>
              <a:t>assignment.</a:t>
            </a:r>
            <a:endParaRPr lang="en-US" sz="3200" dirty="0"/>
          </a:p>
          <a:p>
            <a:pPr marL="514350" indent="-514350"/>
            <a:endParaRPr lang="en-US" sz="3200" dirty="0"/>
          </a:p>
          <a:p>
            <a:pPr marL="514350" indent="-514350"/>
            <a:r>
              <a:rPr lang="en-US" sz="3200" b="1" dirty="0"/>
              <a:t>learning from the MBA group</a:t>
            </a:r>
            <a:r>
              <a:rPr lang="en-US" sz="3200" dirty="0"/>
              <a:t>.</a:t>
            </a:r>
            <a:endParaRPr lang="en-US" sz="3200" dirty="0"/>
          </a:p>
          <a:p>
            <a:endParaRPr lang="en-US" sz="3200" dirty="0"/>
          </a:p>
          <a:p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Nature of Strategy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There is no widespread agreement about what strategy is</a:t>
            </a:r>
            <a:endParaRPr lang="en-GB" sz="3200" dirty="0"/>
          </a:p>
          <a:p>
            <a:r>
              <a:rPr lang="en-GB" sz="3200" dirty="0"/>
              <a:t>There is no common definition of the term ‘strategy’</a:t>
            </a:r>
            <a:endParaRPr lang="en-GB" sz="3200" dirty="0"/>
          </a:p>
          <a:p>
            <a:r>
              <a:rPr lang="en-GB" sz="3200" dirty="0"/>
              <a:t>Understanding of the topic can only be gained by examining the diversity of insights and acknowledging that there is no simple answer to the question of what strategy is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8962192" y="4867252"/>
            <a:ext cx="338554" cy="831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5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sz="4805" dirty="0"/>
          </a:p>
        </p:txBody>
      </p:sp>
      <p:sp>
        <p:nvSpPr>
          <p:cNvPr id="5" name="Rectangle 4"/>
          <p:cNvSpPr/>
          <p:nvPr/>
        </p:nvSpPr>
        <p:spPr>
          <a:xfrm>
            <a:off x="8962192" y="4867252"/>
            <a:ext cx="338554" cy="831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5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sz="4805" dirty="0"/>
          </a:p>
        </p:txBody>
      </p:sp>
      <p:sp>
        <p:nvSpPr>
          <p:cNvPr id="6" name="TextBox 5"/>
          <p:cNvSpPr txBox="1"/>
          <p:nvPr/>
        </p:nvSpPr>
        <p:spPr>
          <a:xfrm>
            <a:off x="292414" y="4074218"/>
            <a:ext cx="6342865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“A Strategy is a set of related actions that managers take to increase their companies performance”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Hill, Jones and Schilling (2015)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6677" y="4283683"/>
            <a:ext cx="5565386" cy="5509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Competitive strategy is about being different from one’s rivals and has a number of possible meanings: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Ploy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Mintzberg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(2014)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624" y="7890203"/>
            <a:ext cx="5565386" cy="206210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“One person’s strategy are another’s tactics.”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Rumelt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(1980)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9345" y="5794273"/>
            <a:ext cx="5565386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Porter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argues that competitive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is "about being different." He adds, "It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deliberately choosing a different set of activities to deliver a unique mix of value.“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Porter (1996)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/>
          <p:cNvCxnSpPr>
            <a:stCxn id="17" idx="1"/>
          </p:cNvCxnSpPr>
          <p:nvPr/>
        </p:nvCxnSpPr>
        <p:spPr>
          <a:xfrm flipV="1">
            <a:off x="8018376" y="5783759"/>
            <a:ext cx="4974318" cy="952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9766" y="588098"/>
            <a:ext cx="16284808" cy="567191"/>
          </a:xfrm>
        </p:spPr>
        <p:txBody>
          <a:bodyPr>
            <a:noAutofit/>
          </a:bodyPr>
          <a:lstStyle/>
          <a:p>
            <a:r>
              <a:rPr lang="en-US" sz="3600" dirty="0"/>
              <a:t>Common Elements in Strategy</a:t>
            </a:r>
            <a:endParaRPr lang="en-US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07676" y="1687377"/>
            <a:ext cx="2495937" cy="2767575"/>
            <a:chOff x="584199" y="4314735"/>
            <a:chExt cx="1663701" cy="1844765"/>
          </a:xfrm>
        </p:grpSpPr>
        <p:sp>
          <p:nvSpPr>
            <p:cNvPr id="8" name="Rectangle 7"/>
            <p:cNvSpPr/>
            <p:nvPr/>
          </p:nvSpPr>
          <p:spPr>
            <a:xfrm>
              <a:off x="812799" y="5003800"/>
              <a:ext cx="1435101" cy="11557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Simple, consistent long-term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goals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4199" y="4314735"/>
              <a:ext cx="457200" cy="67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pc="45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 spc="45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21826" y="4127765"/>
            <a:ext cx="3467637" cy="2767575"/>
            <a:chOff x="2717799" y="4314735"/>
            <a:chExt cx="2311401" cy="1844765"/>
          </a:xfrm>
        </p:grpSpPr>
        <p:sp>
          <p:nvSpPr>
            <p:cNvPr id="10" name="Rectangle 9"/>
            <p:cNvSpPr/>
            <p:nvPr/>
          </p:nvSpPr>
          <p:spPr>
            <a:xfrm>
              <a:off x="2946399" y="5003800"/>
              <a:ext cx="2082801" cy="11557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Profound understanding of the competitive environment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17799" y="4314735"/>
              <a:ext cx="457200" cy="67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pc="45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spc="45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96554" y="7182746"/>
            <a:ext cx="2648360" cy="2767575"/>
            <a:chOff x="2717799" y="4314735"/>
            <a:chExt cx="1765301" cy="1844765"/>
          </a:xfrm>
        </p:grpSpPr>
        <p:sp>
          <p:nvSpPr>
            <p:cNvPr id="15" name="Rectangle 14"/>
            <p:cNvSpPr/>
            <p:nvPr/>
          </p:nvSpPr>
          <p:spPr>
            <a:xfrm>
              <a:off x="2946399" y="5003800"/>
              <a:ext cx="1536701" cy="11557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Objective appraisal of resources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17799" y="4314735"/>
              <a:ext cx="457200" cy="67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pc="45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spc="45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ight Brace 16"/>
          <p:cNvSpPr/>
          <p:nvPr/>
        </p:nvSpPr>
        <p:spPr>
          <a:xfrm>
            <a:off x="6379823" y="1973171"/>
            <a:ext cx="1638553" cy="7640229"/>
          </a:xfrm>
          <a:prstGeom prst="rightBrace">
            <a:avLst>
              <a:gd name="adj1" fmla="val 56007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80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932170" y="3777734"/>
            <a:ext cx="3602504" cy="2767575"/>
            <a:chOff x="584199" y="4314735"/>
            <a:chExt cx="2401299" cy="1844765"/>
          </a:xfrm>
        </p:grpSpPr>
        <p:sp>
          <p:nvSpPr>
            <p:cNvPr id="20" name="Rectangle 19"/>
            <p:cNvSpPr/>
            <p:nvPr/>
          </p:nvSpPr>
          <p:spPr>
            <a:xfrm>
              <a:off x="812799" y="5003800"/>
              <a:ext cx="2172699" cy="11557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Effective Implementation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4199" y="4314735"/>
              <a:ext cx="457200" cy="738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45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600" b="1" spc="45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882980" y="5298935"/>
            <a:ext cx="2874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Successful Strategy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/>
              <a:t>Levels of Strategy</a:t>
            </a:r>
            <a:endParaRPr lang="en-GB" sz="4800" dirty="0"/>
          </a:p>
        </p:txBody>
      </p:sp>
      <p:pic>
        <p:nvPicPr>
          <p:cNvPr id="11" name="Content Placeholder 10" descr="Figure 2 .jpg"/>
          <p:cNvPicPr>
            <a:picLocks noGrp="1" noChangeAspect="1"/>
          </p:cNvPicPr>
          <p:nvPr>
            <p:ph idx="4294967295"/>
          </p:nvPr>
        </p:nvPicPr>
        <p:blipFill rotWithShape="1">
          <a:blip r:embed="rId1" cstate="print"/>
          <a:srcRect l="2665" t="7651" r="1149" b="2521"/>
          <a:stretch>
            <a:fillRect/>
          </a:stretch>
        </p:blipFill>
        <p:spPr>
          <a:xfrm>
            <a:off x="10589789" y="163870"/>
            <a:ext cx="7380514" cy="9960848"/>
          </a:xfrm>
        </p:spPr>
      </p:pic>
      <p:sp>
        <p:nvSpPr>
          <p:cNvPr id="3" name="Rectangle 2"/>
          <p:cNvSpPr/>
          <p:nvPr/>
        </p:nvSpPr>
        <p:spPr>
          <a:xfrm>
            <a:off x="8528747" y="9778469"/>
            <a:ext cx="181787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b="1" dirty="0"/>
              <a:t>Wit, B. de (2017)</a:t>
            </a:r>
            <a:endParaRPr lang="en-GB" sz="165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62992" y="1039848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Network Level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62992" y="3661403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Corporate Level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62992" y="6123895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Business Level</a:t>
            </a:r>
            <a:endParaRPr lang="en-GB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62992" y="8263221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Functional Level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47602" y="7962587"/>
            <a:ext cx="571085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Finance and Accounting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Human Resource Management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Porter’s Basic Strategies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16900" y="3201452"/>
            <a:ext cx="9778282" cy="4861979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734599" y="3201443"/>
            <a:ext cx="2" cy="2430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1"/>
            <a:endCxn id="6" idx="3"/>
          </p:cNvCxnSpPr>
          <p:nvPr/>
        </p:nvCxnSpPr>
        <p:spPr>
          <a:xfrm>
            <a:off x="4016900" y="5632441"/>
            <a:ext cx="97782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52991" y="8949013"/>
            <a:ext cx="834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Source of Competitive Advantage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16899" y="8260531"/>
            <a:ext cx="4040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Low cost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015453" y="8260531"/>
            <a:ext cx="4040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Differentiation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98934" y="5309268"/>
            <a:ext cx="486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Competitive Scope</a:t>
            </a:r>
            <a:endParaRPr lang="en-US" sz="36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889255" y="6586322"/>
            <a:ext cx="2430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Single Segment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889255" y="4124559"/>
            <a:ext cx="243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Industry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526041" y="3825618"/>
            <a:ext cx="3272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Cost </a:t>
            </a:r>
            <a:endParaRPr lang="en-US" sz="3600" dirty="0"/>
          </a:p>
          <a:p>
            <a:pPr algn="ctr"/>
            <a:r>
              <a:rPr lang="en-US" sz="3600" dirty="0"/>
              <a:t>Leadership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9374905" y="4054254"/>
            <a:ext cx="368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Differentiation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4754677" y="6485244"/>
            <a:ext cx="8180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Focus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4002740" y="6791899"/>
            <a:ext cx="422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Cost </a:t>
            </a:r>
            <a:endParaRPr lang="en-US" sz="2400" b="1" dirty="0"/>
          </a:p>
          <a:p>
            <a:pPr algn="ctr"/>
            <a:r>
              <a:rPr lang="en-US" sz="2400" b="1" dirty="0"/>
              <a:t>Focus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588747" y="6802605"/>
            <a:ext cx="422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Differentiation</a:t>
            </a:r>
            <a:endParaRPr lang="en-US" sz="2400" b="1" dirty="0"/>
          </a:p>
          <a:p>
            <a:pPr algn="ctr"/>
            <a:r>
              <a:rPr lang="en-US" sz="2400" b="1" dirty="0"/>
              <a:t> Focus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commondata" val="eyJoZGlkIjoiYTk4NWE2MDhkZjdhMjJhYWFhNmJkMDhiY2VmMTM5YzUifQ=="/>
</p:tagLst>
</file>

<file path=ppt/theme/theme1.xml><?xml version="1.0" encoding="utf-8"?>
<a:theme xmlns:a="http://schemas.openxmlformats.org/drawingml/2006/main" name="Content slides - basic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picture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anks and keep in touch slide">
  <a:themeElements>
    <a:clrScheme name="London Met Palette">
      <a:dk1>
        <a:srgbClr val="231F20"/>
      </a:dk1>
      <a:lt1>
        <a:sysClr val="window" lastClr="FFFFFF"/>
      </a:lt1>
      <a:dk2>
        <a:srgbClr val="444448"/>
      </a:dk2>
      <a:lt2>
        <a:srgbClr val="CBC8C8"/>
      </a:lt2>
      <a:accent1>
        <a:srgbClr val="FF9A32"/>
      </a:accent1>
      <a:accent2>
        <a:srgbClr val="D8484B"/>
      </a:accent2>
      <a:accent3>
        <a:srgbClr val="009A72"/>
      </a:accent3>
      <a:accent4>
        <a:srgbClr val="FBCF00"/>
      </a:accent4>
      <a:accent5>
        <a:srgbClr val="00225B"/>
      </a:accent5>
      <a:accent6>
        <a:srgbClr val="970A2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10118</Words>
  <Application>WPS 演示</Application>
  <PresentationFormat>Custom</PresentationFormat>
  <Paragraphs>428</Paragraphs>
  <Slides>37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37</vt:i4>
      </vt:variant>
    </vt:vector>
  </HeadingPairs>
  <TitlesOfParts>
    <vt:vector size="56" baseType="lpstr">
      <vt:lpstr>Arial</vt:lpstr>
      <vt:lpstr>宋体</vt:lpstr>
      <vt:lpstr>Wingdings</vt:lpstr>
      <vt:lpstr>Arial</vt:lpstr>
      <vt:lpstr>Times New Roman</vt:lpstr>
      <vt:lpstr>微软雅黑</vt:lpstr>
      <vt:lpstr>Arial Unicode MS</vt:lpstr>
      <vt:lpstr>Calibri Light</vt:lpstr>
      <vt:lpstr>Calibri</vt:lpstr>
      <vt:lpstr>等线</vt:lpstr>
      <vt:lpstr>Franklin Gothic Medium</vt:lpstr>
      <vt:lpstr>MS PGothic</vt:lpstr>
      <vt:lpstr>Univers-CondensedLight</vt:lpstr>
      <vt:lpstr>Segoe Print</vt:lpstr>
      <vt:lpstr>黑体</vt:lpstr>
      <vt:lpstr>Content slides - basic</vt:lpstr>
      <vt:lpstr>Content slide picture</vt:lpstr>
      <vt:lpstr>Thanks and keep in touch slide</vt:lpstr>
      <vt:lpstr>Title slide</vt:lpstr>
      <vt:lpstr>MN7031 Topic 1 – How and Why Do Businesses Grow?</vt:lpstr>
      <vt:lpstr>Today’s Agenda</vt:lpstr>
      <vt:lpstr>Introduction to the Module</vt:lpstr>
      <vt:lpstr>Module Overview</vt:lpstr>
      <vt:lpstr>Learning and Teaching</vt:lpstr>
      <vt:lpstr>The Nature of Strategy</vt:lpstr>
      <vt:lpstr>Common Elements in Strategy</vt:lpstr>
      <vt:lpstr>Levels of Strategy</vt:lpstr>
      <vt:lpstr>Porter’s Basic Strategies</vt:lpstr>
      <vt:lpstr>Creating And Growing A Business</vt:lpstr>
      <vt:lpstr>Today’s Key Topics</vt:lpstr>
      <vt:lpstr>Why Grow?</vt:lpstr>
      <vt:lpstr>Creating A Business</vt:lpstr>
      <vt:lpstr>What Is A Start-Up?</vt:lpstr>
      <vt:lpstr>Angel.co – 50 Best Startup Companies to Watch Out For in 2020</vt:lpstr>
      <vt:lpstr>Space Bandits – Startups in the Space Industry</vt:lpstr>
      <vt:lpstr>PowerPoint 演示文稿</vt:lpstr>
      <vt:lpstr>The Lean StartUp</vt:lpstr>
      <vt:lpstr>Business Model Canvas</vt:lpstr>
      <vt:lpstr>The Lean Start Up</vt:lpstr>
      <vt:lpstr>Analogs &amp; Antilogs</vt:lpstr>
      <vt:lpstr>Value Proposition</vt:lpstr>
      <vt:lpstr>All Businesses Need An Offering of Value…..</vt:lpstr>
      <vt:lpstr>Small Business Growth</vt:lpstr>
      <vt:lpstr>Stages of Business Growth</vt:lpstr>
      <vt:lpstr>Startup Incubation</vt:lpstr>
      <vt:lpstr>A Business Is A System Made up of Processes</vt:lpstr>
      <vt:lpstr>Why Do Start Ups Succeed?</vt:lpstr>
      <vt:lpstr>Some Lists</vt:lpstr>
      <vt:lpstr>And Yet More Lists</vt:lpstr>
      <vt:lpstr>PowerPoint 演示文稿</vt:lpstr>
      <vt:lpstr>Business Growth</vt:lpstr>
      <vt:lpstr>How Does a Business Grow Profitably?</vt:lpstr>
      <vt:lpstr>Corporate Growth  Directions</vt:lpstr>
      <vt:lpstr>GE</vt:lpstr>
      <vt:lpstr>Samsung</vt:lpstr>
      <vt:lpstr>The BCG Matrix And GE Business Screen</vt:lpstr>
    </vt:vector>
  </TitlesOfParts>
  <Company>London Metropolitan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Cox</dc:creator>
  <cp:lastModifiedBy>Jyyy</cp:lastModifiedBy>
  <cp:revision>132</cp:revision>
  <dcterms:created xsi:type="dcterms:W3CDTF">2015-07-03T13:06:00Z</dcterms:created>
  <dcterms:modified xsi:type="dcterms:W3CDTF">2024-08-23T15:32:52Z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190DE155A69C465B900E494E1E09AF2A_13</vt:lpwstr>
  </property>
  <property fmtid="{D5CDD505-2E9C-101B-9397-08002B2CF9AE}" pid="3" name="KSOProductBuildVer">
    <vt:lpwstr>2052-12.1.0.17827</vt:lpwstr>
  </property>
</Properties>
</file>