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 id="2147483660" r:id="rId4"/>
    <p:sldMasterId id="2147483664" r:id="rId5"/>
  </p:sldMasterIdLst>
  <p:notesMasterIdLst>
    <p:notesMasterId r:id="rId10"/>
  </p:notesMasterIdLst>
  <p:handoutMasterIdLst>
    <p:handoutMasterId r:id="rId55"/>
  </p:handoutMasterIdLst>
  <p:sldIdLst>
    <p:sldId id="264" r:id="rId6"/>
    <p:sldId id="849" r:id="rId7"/>
    <p:sldId id="1138" r:id="rId8"/>
    <p:sldId id="316" r:id="rId9"/>
    <p:sldId id="575" r:id="rId11"/>
    <p:sldId id="784" r:id="rId12"/>
    <p:sldId id="1131" r:id="rId13"/>
    <p:sldId id="1130" r:id="rId14"/>
    <p:sldId id="916" r:id="rId15"/>
    <p:sldId id="918" r:id="rId16"/>
    <p:sldId id="274" r:id="rId17"/>
    <p:sldId id="294" r:id="rId18"/>
    <p:sldId id="296" r:id="rId19"/>
    <p:sldId id="299" r:id="rId20"/>
    <p:sldId id="1143" r:id="rId21"/>
    <p:sldId id="957" r:id="rId22"/>
    <p:sldId id="1135" r:id="rId23"/>
    <p:sldId id="287" r:id="rId24"/>
    <p:sldId id="300" r:id="rId25"/>
    <p:sldId id="301" r:id="rId26"/>
    <p:sldId id="302" r:id="rId27"/>
    <p:sldId id="1134" r:id="rId28"/>
    <p:sldId id="830" r:id="rId29"/>
    <p:sldId id="380" r:id="rId30"/>
    <p:sldId id="286" r:id="rId31"/>
    <p:sldId id="1139" r:id="rId32"/>
    <p:sldId id="596" r:id="rId33"/>
    <p:sldId id="694" r:id="rId34"/>
    <p:sldId id="809" r:id="rId35"/>
    <p:sldId id="594" r:id="rId36"/>
    <p:sldId id="564" r:id="rId37"/>
    <p:sldId id="518" r:id="rId38"/>
    <p:sldId id="312" r:id="rId39"/>
    <p:sldId id="530" r:id="rId40"/>
    <p:sldId id="608" r:id="rId41"/>
    <p:sldId id="283" r:id="rId42"/>
    <p:sldId id="1098" r:id="rId43"/>
    <p:sldId id="873" r:id="rId44"/>
    <p:sldId id="708" r:id="rId45"/>
    <p:sldId id="811" r:id="rId46"/>
    <p:sldId id="306" r:id="rId47"/>
    <p:sldId id="818" r:id="rId48"/>
    <p:sldId id="743" r:id="rId49"/>
    <p:sldId id="462" r:id="rId50"/>
    <p:sldId id="1105" r:id="rId51"/>
    <p:sldId id="1140" r:id="rId52"/>
    <p:sldId id="804" r:id="rId53"/>
    <p:sldId id="273" r:id="rId54"/>
  </p:sldIdLst>
  <p:sldSz cx="18288000" cy="10288270"/>
  <p:notesSz cx="6858000" cy="9144000"/>
  <p:custDataLst>
    <p:tags r:id="rId59"/>
  </p:custDataLst>
  <p:defaultTextStyle>
    <a:defPPr>
      <a:defRPr lang="en-US"/>
    </a:defPPr>
    <a:lvl1pPr marL="0" algn="l" defTabSz="1626870" rtl="0" eaLnBrk="1" latinLnBrk="0" hangingPunct="1">
      <a:defRPr sz="3200" kern="1200">
        <a:solidFill>
          <a:schemeClr val="tx1"/>
        </a:solidFill>
        <a:latin typeface="+mn-lt"/>
        <a:ea typeface="+mn-ea"/>
        <a:cs typeface="+mn-cs"/>
      </a:defRPr>
    </a:lvl1pPr>
    <a:lvl2pPr marL="813435" algn="l" defTabSz="1626870" rtl="0" eaLnBrk="1" latinLnBrk="0" hangingPunct="1">
      <a:defRPr sz="3200" kern="1200">
        <a:solidFill>
          <a:schemeClr val="tx1"/>
        </a:solidFill>
        <a:latin typeface="+mn-lt"/>
        <a:ea typeface="+mn-ea"/>
        <a:cs typeface="+mn-cs"/>
      </a:defRPr>
    </a:lvl2pPr>
    <a:lvl3pPr marL="1626870" algn="l" defTabSz="1626870" rtl="0" eaLnBrk="1" latinLnBrk="0" hangingPunct="1">
      <a:defRPr sz="3200" kern="1200">
        <a:solidFill>
          <a:schemeClr val="tx1"/>
        </a:solidFill>
        <a:latin typeface="+mn-lt"/>
        <a:ea typeface="+mn-ea"/>
        <a:cs typeface="+mn-cs"/>
      </a:defRPr>
    </a:lvl3pPr>
    <a:lvl4pPr marL="2440305" algn="l" defTabSz="1626870" rtl="0" eaLnBrk="1" latinLnBrk="0" hangingPunct="1">
      <a:defRPr sz="3200" kern="1200">
        <a:solidFill>
          <a:schemeClr val="tx1"/>
        </a:solidFill>
        <a:latin typeface="+mn-lt"/>
        <a:ea typeface="+mn-ea"/>
        <a:cs typeface="+mn-cs"/>
      </a:defRPr>
    </a:lvl4pPr>
    <a:lvl5pPr marL="3253740" algn="l" defTabSz="1626870" rtl="0" eaLnBrk="1" latinLnBrk="0" hangingPunct="1">
      <a:defRPr sz="3200" kern="1200">
        <a:solidFill>
          <a:schemeClr val="tx1"/>
        </a:solidFill>
        <a:latin typeface="+mn-lt"/>
        <a:ea typeface="+mn-ea"/>
        <a:cs typeface="+mn-cs"/>
      </a:defRPr>
    </a:lvl5pPr>
    <a:lvl6pPr marL="4066540" algn="l" defTabSz="1626870" rtl="0" eaLnBrk="1" latinLnBrk="0" hangingPunct="1">
      <a:defRPr sz="3200" kern="1200">
        <a:solidFill>
          <a:schemeClr val="tx1"/>
        </a:solidFill>
        <a:latin typeface="+mn-lt"/>
        <a:ea typeface="+mn-ea"/>
        <a:cs typeface="+mn-cs"/>
      </a:defRPr>
    </a:lvl6pPr>
    <a:lvl7pPr marL="4879975" algn="l" defTabSz="1626870" rtl="0" eaLnBrk="1" latinLnBrk="0" hangingPunct="1">
      <a:defRPr sz="3200" kern="1200">
        <a:solidFill>
          <a:schemeClr val="tx1"/>
        </a:solidFill>
        <a:latin typeface="+mn-lt"/>
        <a:ea typeface="+mn-ea"/>
        <a:cs typeface="+mn-cs"/>
      </a:defRPr>
    </a:lvl7pPr>
    <a:lvl8pPr marL="5693410" algn="l" defTabSz="1626870" rtl="0" eaLnBrk="1" latinLnBrk="0" hangingPunct="1">
      <a:defRPr sz="3200" kern="1200">
        <a:solidFill>
          <a:schemeClr val="tx1"/>
        </a:solidFill>
        <a:latin typeface="+mn-lt"/>
        <a:ea typeface="+mn-ea"/>
        <a:cs typeface="+mn-cs"/>
      </a:defRPr>
    </a:lvl8pPr>
    <a:lvl9pPr marL="6506845" algn="l" defTabSz="1626870" rtl="0" eaLnBrk="1" latinLnBrk="0" hangingPunct="1">
      <a:defRPr sz="3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2E9"/>
    <a:srgbClr val="CBC8C8"/>
    <a:srgbClr val="FFE2C3"/>
    <a:srgbClr val="FEF2BE"/>
    <a:srgbClr val="6ABEA5"/>
    <a:srgbClr val="C86480"/>
    <a:srgbClr val="858588"/>
    <a:srgbClr val="5E779C"/>
    <a:srgbClr val="BFE0D4"/>
    <a:srgbClr val="B6D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3" autoAdjust="0"/>
    <p:restoredTop sz="95226" autoAdjust="0"/>
  </p:normalViewPr>
  <p:slideViewPr>
    <p:cSldViewPr snapToGrid="0">
      <p:cViewPr varScale="1">
        <p:scale>
          <a:sx n="37" d="100"/>
          <a:sy n="37" d="100"/>
        </p:scale>
        <p:origin x="840" y="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9" Type="http://schemas.openxmlformats.org/officeDocument/2006/relationships/tags" Target="tags/tag2.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2207148-8890-460C-A355-BECC391454A8}" type="doc">
      <dgm:prSet loTypeId="urn:microsoft.com/office/officeart/2005/8/layout/target3" loCatId="list" qsTypeId="urn:microsoft.com/office/officeart/2005/8/quickstyle/simple1" qsCatId="simple" csTypeId="urn:microsoft.com/office/officeart/2005/8/colors/accent5_4" csCatId="accent5" phldr="1"/>
      <dgm:spPr/>
      <dgm:t>
        <a:bodyPr/>
        <a:lstStyle/>
        <a:p>
          <a:endParaRPr lang="en-GB"/>
        </a:p>
      </dgm:t>
    </dgm:pt>
    <dgm:pt modelId="{BFA3B3A1-2CFC-44D1-8492-5C4F67DD4231}">
      <dgm:prSet phldrT="[Text]" custT="1"/>
      <dgm:spPr/>
      <dgm:t>
        <a:bodyPr/>
        <a:lstStyle/>
        <a:p>
          <a:r>
            <a:rPr lang="en-GB" sz="2000" b="1" dirty="0"/>
            <a:t>Industry (or Sector)</a:t>
          </a:r>
        </a:p>
      </dgm:t>
    </dgm:pt>
    <dgm:pt modelId="{5E06DAAB-7096-49E1-92CD-39A51C12E195}" cxnId="{B472246D-00C3-44B0-9E9F-9607A6FEED99}" type="parTrans">
      <dgm:prSet/>
      <dgm:spPr/>
      <dgm:t>
        <a:bodyPr/>
        <a:lstStyle/>
        <a:p>
          <a:endParaRPr lang="en-GB" sz="1800" b="1"/>
        </a:p>
      </dgm:t>
    </dgm:pt>
    <dgm:pt modelId="{CBAE16EF-A190-4547-93E3-77DDF5FEC002}" cxnId="{B472246D-00C3-44B0-9E9F-9607A6FEED99}" type="sibTrans">
      <dgm:prSet/>
      <dgm:spPr/>
      <dgm:t>
        <a:bodyPr/>
        <a:lstStyle/>
        <a:p>
          <a:endParaRPr lang="en-GB" sz="1800" b="1"/>
        </a:p>
      </dgm:t>
    </dgm:pt>
    <dgm:pt modelId="{03CB57D4-1445-464E-BCE4-014044CA56D0}">
      <dgm:prSet phldrT="[Text]" custT="1"/>
      <dgm:spPr/>
      <dgm:t>
        <a:bodyPr/>
        <a:lstStyle/>
        <a:p>
          <a:r>
            <a:rPr lang="en-GB" sz="2000" b="1" dirty="0"/>
            <a:t>Development stage</a:t>
          </a:r>
        </a:p>
      </dgm:t>
    </dgm:pt>
    <dgm:pt modelId="{DEE85E7B-D0CC-4349-88AD-EAF566D3A284}" cxnId="{87A9632B-AA71-4007-BF77-F67299E97A52}" type="parTrans">
      <dgm:prSet/>
      <dgm:spPr/>
      <dgm:t>
        <a:bodyPr/>
        <a:lstStyle/>
        <a:p>
          <a:endParaRPr lang="en-GB" sz="1800" b="1"/>
        </a:p>
      </dgm:t>
    </dgm:pt>
    <dgm:pt modelId="{37979B6E-0148-4AD0-B754-FC93E99F4516}" cxnId="{87A9632B-AA71-4007-BF77-F67299E97A52}" type="sibTrans">
      <dgm:prSet/>
      <dgm:spPr/>
      <dgm:t>
        <a:bodyPr/>
        <a:lstStyle/>
        <a:p>
          <a:endParaRPr lang="en-GB" sz="1800" b="1"/>
        </a:p>
      </dgm:t>
    </dgm:pt>
    <dgm:pt modelId="{200325B1-33BA-4E00-9073-382978877C23}">
      <dgm:prSet phldrT="[Text]" custT="1"/>
      <dgm:spPr/>
      <dgm:t>
        <a:bodyPr/>
        <a:lstStyle/>
        <a:p>
          <a:r>
            <a:rPr lang="en-GB" sz="2000" b="1"/>
            <a:t>Markets and Competitors</a:t>
          </a:r>
          <a:endParaRPr lang="en-GB" sz="2000" b="1" dirty="0"/>
        </a:p>
      </dgm:t>
    </dgm:pt>
    <dgm:pt modelId="{4E6BF68A-3DA8-4FFB-A020-4E0F4EDBE50F}" cxnId="{EE3438E3-6923-417B-8A45-58C444E58E96}" type="parTrans">
      <dgm:prSet/>
      <dgm:spPr/>
      <dgm:t>
        <a:bodyPr/>
        <a:lstStyle/>
        <a:p>
          <a:endParaRPr lang="en-GB" sz="1800" b="1"/>
        </a:p>
      </dgm:t>
    </dgm:pt>
    <dgm:pt modelId="{7FA0CF2D-5253-4D52-8A9A-7CC19EA1EDD9}" cxnId="{EE3438E3-6923-417B-8A45-58C444E58E96}" type="sibTrans">
      <dgm:prSet/>
      <dgm:spPr/>
      <dgm:t>
        <a:bodyPr/>
        <a:lstStyle/>
        <a:p>
          <a:endParaRPr lang="en-GB" sz="1800" b="1"/>
        </a:p>
      </dgm:t>
    </dgm:pt>
    <dgm:pt modelId="{1B974712-CA3D-4D56-BAA3-491D254CDEE7}">
      <dgm:prSet phldrT="[Text]" custT="1"/>
      <dgm:spPr/>
      <dgm:t>
        <a:bodyPr/>
        <a:lstStyle/>
        <a:p>
          <a:r>
            <a:rPr lang="en-GB" sz="2000" b="1" dirty="0"/>
            <a:t>Market Segments</a:t>
          </a:r>
        </a:p>
      </dgm:t>
    </dgm:pt>
    <dgm:pt modelId="{6F142266-4A72-412F-AF05-EC20FD6FB7BF}" cxnId="{35D4D27D-327C-423D-9D4F-70869CFDF545}" type="parTrans">
      <dgm:prSet/>
      <dgm:spPr/>
      <dgm:t>
        <a:bodyPr/>
        <a:lstStyle/>
        <a:p>
          <a:endParaRPr lang="en-GB" sz="1800" b="1"/>
        </a:p>
      </dgm:t>
    </dgm:pt>
    <dgm:pt modelId="{68FB9010-8F89-40FE-BCB3-D36BE4654B2C}" cxnId="{35D4D27D-327C-423D-9D4F-70869CFDF545}" type="sibTrans">
      <dgm:prSet/>
      <dgm:spPr/>
      <dgm:t>
        <a:bodyPr/>
        <a:lstStyle/>
        <a:p>
          <a:endParaRPr lang="en-GB" sz="1800" b="1"/>
        </a:p>
      </dgm:t>
    </dgm:pt>
    <dgm:pt modelId="{D0D70686-DFCF-4B3C-827E-59360FE8B111}">
      <dgm:prSet phldrT="[Text]" custT="1"/>
      <dgm:spPr/>
      <dgm:t>
        <a:bodyPr/>
        <a:lstStyle/>
        <a:p>
          <a:r>
            <a:rPr lang="en-GB" sz="2000" b="1" dirty="0"/>
            <a:t>Scope of activities</a:t>
          </a:r>
        </a:p>
      </dgm:t>
    </dgm:pt>
    <dgm:pt modelId="{9DF8C7F3-C77A-402B-8BFA-200869ABE08E}" cxnId="{42889D83-BDCF-48B0-B3F1-0CA1CB325645}" type="parTrans">
      <dgm:prSet/>
      <dgm:spPr/>
      <dgm:t>
        <a:bodyPr/>
        <a:lstStyle/>
        <a:p>
          <a:endParaRPr lang="en-GB" sz="1800" b="1"/>
        </a:p>
      </dgm:t>
    </dgm:pt>
    <dgm:pt modelId="{A804FBA3-FE36-4BE0-ACBB-53CE81D91218}" cxnId="{42889D83-BDCF-48B0-B3F1-0CA1CB325645}" type="sibTrans">
      <dgm:prSet/>
      <dgm:spPr/>
      <dgm:t>
        <a:bodyPr/>
        <a:lstStyle/>
        <a:p>
          <a:endParaRPr lang="en-GB" sz="1800" b="1"/>
        </a:p>
      </dgm:t>
    </dgm:pt>
    <dgm:pt modelId="{19564D88-BF52-42B2-99E1-81610E30B6EE}">
      <dgm:prSet phldrT="[Text]" custT="1"/>
      <dgm:spPr/>
      <dgm:t>
        <a:bodyPr/>
        <a:lstStyle/>
        <a:p>
          <a:r>
            <a:rPr lang="en-GB" sz="2000" b="1" dirty="0"/>
            <a:t>The Organisation</a:t>
          </a:r>
        </a:p>
      </dgm:t>
    </dgm:pt>
    <dgm:pt modelId="{C9F9852C-6344-481D-8989-55580CBD1C11}" cxnId="{9C08AAD0-4B8A-4A74-84A4-9932D64B95A1}" type="parTrans">
      <dgm:prSet/>
      <dgm:spPr/>
      <dgm:t>
        <a:bodyPr/>
        <a:lstStyle/>
        <a:p>
          <a:endParaRPr lang="en-GB" sz="1800" b="1"/>
        </a:p>
      </dgm:t>
    </dgm:pt>
    <dgm:pt modelId="{B8EB5B75-AB46-4D41-ABEB-C7DC0ECBEBD9}" cxnId="{9C08AAD0-4B8A-4A74-84A4-9932D64B95A1}" type="sibTrans">
      <dgm:prSet/>
      <dgm:spPr/>
      <dgm:t>
        <a:bodyPr/>
        <a:lstStyle/>
        <a:p>
          <a:endParaRPr lang="en-GB" sz="1800" b="1"/>
        </a:p>
      </dgm:t>
    </dgm:pt>
    <dgm:pt modelId="{099F1C34-0C80-49C5-8E5C-DCAB5D3FADBD}">
      <dgm:prSet phldrT="[Text]" custT="1"/>
      <dgm:spPr/>
      <dgm:t>
        <a:bodyPr/>
        <a:lstStyle/>
        <a:p>
          <a:r>
            <a:rPr lang="en-GB" sz="2000" b="1" dirty="0"/>
            <a:t>Resources</a:t>
          </a:r>
        </a:p>
      </dgm:t>
    </dgm:pt>
    <dgm:pt modelId="{E596254F-33B7-4AE7-8B1D-6E56873F407D}" cxnId="{5AF7F878-F07D-4677-891E-6AD4D194A836}" type="parTrans">
      <dgm:prSet/>
      <dgm:spPr/>
      <dgm:t>
        <a:bodyPr/>
        <a:lstStyle/>
        <a:p>
          <a:endParaRPr lang="en-GB" sz="1800" b="1"/>
        </a:p>
      </dgm:t>
    </dgm:pt>
    <dgm:pt modelId="{38463C5E-02D0-4958-A900-D083115DD69F}" cxnId="{5AF7F878-F07D-4677-891E-6AD4D194A836}" type="sibTrans">
      <dgm:prSet/>
      <dgm:spPr/>
      <dgm:t>
        <a:bodyPr/>
        <a:lstStyle/>
        <a:p>
          <a:endParaRPr lang="en-GB" sz="1800" b="1"/>
        </a:p>
      </dgm:t>
    </dgm:pt>
    <dgm:pt modelId="{70F1060D-2FC4-4874-8788-A16A63D7BDE0}">
      <dgm:prSet phldrT="[Text]" custT="1"/>
      <dgm:spPr/>
      <dgm:t>
        <a:bodyPr/>
        <a:lstStyle/>
        <a:p>
          <a:r>
            <a:rPr lang="en-GB" sz="2000" b="1" dirty="0"/>
            <a:t>Capabilities</a:t>
          </a:r>
        </a:p>
      </dgm:t>
    </dgm:pt>
    <dgm:pt modelId="{47C33898-0F03-4425-B9DF-CFAEF5CFB389}" cxnId="{1AAD172C-BAA4-40B6-BD5E-1A7CFBBACF26}" type="parTrans">
      <dgm:prSet/>
      <dgm:spPr/>
      <dgm:t>
        <a:bodyPr/>
        <a:lstStyle/>
        <a:p>
          <a:endParaRPr lang="en-GB" sz="1800" b="1"/>
        </a:p>
      </dgm:t>
    </dgm:pt>
    <dgm:pt modelId="{95AEC842-9E98-4E7C-BB8C-812CC4A5D162}" cxnId="{1AAD172C-BAA4-40B6-BD5E-1A7CFBBACF26}" type="sibTrans">
      <dgm:prSet/>
      <dgm:spPr/>
      <dgm:t>
        <a:bodyPr/>
        <a:lstStyle/>
        <a:p>
          <a:endParaRPr lang="en-GB" sz="1800" b="1"/>
        </a:p>
      </dgm:t>
    </dgm:pt>
    <dgm:pt modelId="{500511AA-9652-4F3B-9E72-FF0B7654A409}">
      <dgm:prSet phldrT="[Text]" custT="1"/>
      <dgm:spPr/>
      <dgm:t>
        <a:bodyPr/>
        <a:lstStyle/>
        <a:p>
          <a:r>
            <a:rPr lang="en-GB" sz="2000" b="1" dirty="0"/>
            <a:t>Competencies</a:t>
          </a:r>
        </a:p>
      </dgm:t>
    </dgm:pt>
    <dgm:pt modelId="{A9B225A8-0FDE-4410-8395-DF5FE8732029}" cxnId="{C4F20495-1CB2-47C1-8550-C0DC31317C53}" type="parTrans">
      <dgm:prSet/>
      <dgm:spPr/>
      <dgm:t>
        <a:bodyPr/>
        <a:lstStyle/>
        <a:p>
          <a:endParaRPr lang="en-GB" sz="1800" b="1"/>
        </a:p>
      </dgm:t>
    </dgm:pt>
    <dgm:pt modelId="{1AE19762-406C-4C06-833D-B769D9932F83}" cxnId="{C4F20495-1CB2-47C1-8550-C0DC31317C53}" type="sibTrans">
      <dgm:prSet/>
      <dgm:spPr/>
      <dgm:t>
        <a:bodyPr/>
        <a:lstStyle/>
        <a:p>
          <a:endParaRPr lang="en-GB" sz="1800" b="1"/>
        </a:p>
      </dgm:t>
    </dgm:pt>
    <dgm:pt modelId="{7B4EACC2-1E39-4719-8526-CC0DB57A1AC1}">
      <dgm:prSet phldrT="[Text]" custT="1"/>
      <dgm:spPr/>
      <dgm:t>
        <a:bodyPr/>
        <a:lstStyle/>
        <a:p>
          <a:r>
            <a:rPr lang="en-GB" sz="2000" b="1" dirty="0"/>
            <a:t>Politics</a:t>
          </a:r>
        </a:p>
      </dgm:t>
    </dgm:pt>
    <dgm:pt modelId="{769F6A3A-718D-4EEE-9F7B-0544BE17C3A3}" cxnId="{9041B063-7476-4F3B-BF43-95D394C91983}" type="sibTrans">
      <dgm:prSet/>
      <dgm:spPr/>
      <dgm:t>
        <a:bodyPr/>
        <a:lstStyle/>
        <a:p>
          <a:endParaRPr lang="en-GB" sz="1800" b="1"/>
        </a:p>
      </dgm:t>
    </dgm:pt>
    <dgm:pt modelId="{415C6A19-E007-476C-A51A-F63615504806}" cxnId="{9041B063-7476-4F3B-BF43-95D394C91983}" type="parTrans">
      <dgm:prSet/>
      <dgm:spPr/>
      <dgm:t>
        <a:bodyPr/>
        <a:lstStyle/>
        <a:p>
          <a:endParaRPr lang="en-GB" sz="1800" b="1"/>
        </a:p>
      </dgm:t>
    </dgm:pt>
    <dgm:pt modelId="{BEB01920-4FBD-4727-A1B1-C8499FE0968B}">
      <dgm:prSet phldrT="[Text]" custT="1"/>
      <dgm:spPr/>
      <dgm:t>
        <a:bodyPr/>
        <a:lstStyle/>
        <a:p>
          <a:r>
            <a:rPr lang="en-GB" sz="2000" b="1" dirty="0"/>
            <a:t>The Macro-environment</a:t>
          </a:r>
        </a:p>
      </dgm:t>
    </dgm:pt>
    <dgm:pt modelId="{C32D7D2A-4260-4B86-888B-D8DE7BE8D840}" cxnId="{1F2DFC5F-3624-48CA-A5AD-8B2AFDD81858}" type="sibTrans">
      <dgm:prSet/>
      <dgm:spPr/>
      <dgm:t>
        <a:bodyPr/>
        <a:lstStyle/>
        <a:p>
          <a:endParaRPr lang="en-GB" sz="1800" b="1"/>
        </a:p>
      </dgm:t>
    </dgm:pt>
    <dgm:pt modelId="{7FA45A32-7C70-4A18-8C54-2137A5A76104}" cxnId="{1F2DFC5F-3624-48CA-A5AD-8B2AFDD81858}" type="parTrans">
      <dgm:prSet/>
      <dgm:spPr/>
      <dgm:t>
        <a:bodyPr/>
        <a:lstStyle/>
        <a:p>
          <a:endParaRPr lang="en-GB" sz="1800" b="1"/>
        </a:p>
      </dgm:t>
    </dgm:pt>
    <dgm:pt modelId="{378D1A63-5E13-4F33-9B4A-9FCC874CEC95}">
      <dgm:prSet phldrT="[Text]" custT="1"/>
      <dgm:spPr/>
      <dgm:t>
        <a:bodyPr/>
        <a:lstStyle/>
        <a:p>
          <a:r>
            <a:rPr lang="en-GB" sz="2000" b="1" dirty="0"/>
            <a:t>Concentration</a:t>
          </a:r>
        </a:p>
      </dgm:t>
    </dgm:pt>
    <dgm:pt modelId="{8E05A67C-2F99-42C9-85AD-D4166C648A87}" cxnId="{9A6CDFFB-9C75-4D11-A823-24C6E48D8C3D}" type="parTrans">
      <dgm:prSet/>
      <dgm:spPr/>
      <dgm:t>
        <a:bodyPr/>
        <a:lstStyle/>
        <a:p>
          <a:endParaRPr lang="en-GB" sz="1800" b="1"/>
        </a:p>
      </dgm:t>
    </dgm:pt>
    <dgm:pt modelId="{D5461D33-58ED-44F1-95CA-C08156442E5A}" cxnId="{9A6CDFFB-9C75-4D11-A823-24C6E48D8C3D}" type="sibTrans">
      <dgm:prSet/>
      <dgm:spPr/>
      <dgm:t>
        <a:bodyPr/>
        <a:lstStyle/>
        <a:p>
          <a:endParaRPr lang="en-GB" sz="1800" b="1"/>
        </a:p>
      </dgm:t>
    </dgm:pt>
    <dgm:pt modelId="{FDBFB20A-A9F9-4749-8E46-482F95BC8255}">
      <dgm:prSet phldrT="[Text]" custT="1"/>
      <dgm:spPr/>
      <dgm:t>
        <a:bodyPr/>
        <a:lstStyle/>
        <a:p>
          <a:r>
            <a:rPr lang="en-GB" sz="2000" b="1" dirty="0"/>
            <a:t>Value network</a:t>
          </a:r>
        </a:p>
      </dgm:t>
    </dgm:pt>
    <dgm:pt modelId="{12F93396-A115-4A90-A6FF-96FABB6F43B9}" cxnId="{6BA6BDDF-9F69-4825-A9FA-F02E4A19C6F1}" type="parTrans">
      <dgm:prSet/>
      <dgm:spPr/>
      <dgm:t>
        <a:bodyPr/>
        <a:lstStyle/>
        <a:p>
          <a:endParaRPr lang="en-GB" sz="1800" b="1"/>
        </a:p>
      </dgm:t>
    </dgm:pt>
    <dgm:pt modelId="{A92A07B3-1955-4CC6-832F-651D378CA5DD}" cxnId="{6BA6BDDF-9F69-4825-A9FA-F02E4A19C6F1}" type="sibTrans">
      <dgm:prSet/>
      <dgm:spPr/>
      <dgm:t>
        <a:bodyPr/>
        <a:lstStyle/>
        <a:p>
          <a:endParaRPr lang="en-GB" sz="1800" b="1"/>
        </a:p>
      </dgm:t>
    </dgm:pt>
    <dgm:pt modelId="{44D31E6C-137A-4194-80F4-F88B70E492F3}">
      <dgm:prSet phldrT="[Text]" custT="1"/>
      <dgm:spPr/>
      <dgm:t>
        <a:bodyPr/>
        <a:lstStyle/>
        <a:p>
          <a:r>
            <a:rPr lang="en-GB" sz="2000" b="1" dirty="0"/>
            <a:t>Products and/or services</a:t>
          </a:r>
        </a:p>
      </dgm:t>
    </dgm:pt>
    <dgm:pt modelId="{02F73141-221C-472A-B10E-46A96E85C8BD}" cxnId="{E8F115CF-C112-432E-BD21-A82EB34CAFC4}" type="parTrans">
      <dgm:prSet/>
      <dgm:spPr/>
      <dgm:t>
        <a:bodyPr/>
        <a:lstStyle/>
        <a:p>
          <a:endParaRPr lang="en-GB" sz="1800" b="1"/>
        </a:p>
      </dgm:t>
    </dgm:pt>
    <dgm:pt modelId="{01E836C0-FFB5-4835-B7BD-0504A0AEB671}" cxnId="{E8F115CF-C112-432E-BD21-A82EB34CAFC4}" type="sibTrans">
      <dgm:prSet/>
      <dgm:spPr/>
      <dgm:t>
        <a:bodyPr/>
        <a:lstStyle/>
        <a:p>
          <a:endParaRPr lang="en-GB" sz="1800" b="1"/>
        </a:p>
      </dgm:t>
    </dgm:pt>
    <dgm:pt modelId="{6EFFC68F-9D08-4D05-A24B-89AF46F499C9}">
      <dgm:prSet phldrT="[Text]" custT="1"/>
      <dgm:spPr/>
      <dgm:t>
        <a:bodyPr/>
        <a:lstStyle/>
        <a:p>
          <a:r>
            <a:rPr lang="en-GB" sz="2000" b="1" dirty="0"/>
            <a:t>Critical success factors</a:t>
          </a:r>
        </a:p>
      </dgm:t>
    </dgm:pt>
    <dgm:pt modelId="{3A0653F4-3F97-44BE-B558-C8CA97A5CC07}" cxnId="{2FF2D739-187E-4830-8757-0D35874438E1}" type="parTrans">
      <dgm:prSet/>
      <dgm:spPr/>
      <dgm:t>
        <a:bodyPr/>
        <a:lstStyle/>
        <a:p>
          <a:endParaRPr lang="en-GB" sz="1800" b="1"/>
        </a:p>
      </dgm:t>
    </dgm:pt>
    <dgm:pt modelId="{56909DC3-B86D-4304-9F6D-26D9F2660FEC}" cxnId="{2FF2D739-187E-4830-8757-0D35874438E1}" type="sibTrans">
      <dgm:prSet/>
      <dgm:spPr/>
      <dgm:t>
        <a:bodyPr/>
        <a:lstStyle/>
        <a:p>
          <a:endParaRPr lang="en-GB" sz="1800" b="1"/>
        </a:p>
      </dgm:t>
    </dgm:pt>
    <dgm:pt modelId="{41F972BD-7D41-4A07-B2D4-979967D9F3BC}">
      <dgm:prSet phldrT="[Text]" custT="1"/>
      <dgm:spPr/>
      <dgm:t>
        <a:bodyPr/>
        <a:lstStyle/>
        <a:p>
          <a:r>
            <a:rPr lang="en-GB" sz="2000" b="1" dirty="0"/>
            <a:t>Resource commitment</a:t>
          </a:r>
        </a:p>
      </dgm:t>
    </dgm:pt>
    <dgm:pt modelId="{4D0D08AA-B7A9-4920-B11F-59A689832A4D}" cxnId="{AE374DCE-D1E1-42CE-AD44-8199160EB6BA}" type="parTrans">
      <dgm:prSet/>
      <dgm:spPr/>
      <dgm:t>
        <a:bodyPr/>
        <a:lstStyle/>
        <a:p>
          <a:endParaRPr lang="en-GB" sz="1800" b="1"/>
        </a:p>
      </dgm:t>
    </dgm:pt>
    <dgm:pt modelId="{CEA592B1-DB6A-49DA-B36B-E7B26FA6D597}" cxnId="{AE374DCE-D1E1-42CE-AD44-8199160EB6BA}" type="sibTrans">
      <dgm:prSet/>
      <dgm:spPr/>
      <dgm:t>
        <a:bodyPr/>
        <a:lstStyle/>
        <a:p>
          <a:endParaRPr lang="en-GB" sz="1800" b="1"/>
        </a:p>
      </dgm:t>
    </dgm:pt>
    <dgm:pt modelId="{BEB1E2D6-C8BB-4ECD-9821-09C643A757E9}">
      <dgm:prSet phldrT="[Text]" custT="1"/>
      <dgm:spPr/>
      <dgm:t>
        <a:bodyPr/>
        <a:lstStyle/>
        <a:p>
          <a:r>
            <a:rPr lang="en-GB" sz="2000" b="1" dirty="0"/>
            <a:t>Economics</a:t>
          </a:r>
        </a:p>
      </dgm:t>
    </dgm:pt>
    <dgm:pt modelId="{8BC1B199-4DC2-4180-9C33-7F02B8FE9B2C}" cxnId="{C6713E34-A06F-4DE7-9047-DB516F5452E9}" type="parTrans">
      <dgm:prSet/>
      <dgm:spPr/>
      <dgm:t>
        <a:bodyPr/>
        <a:lstStyle/>
        <a:p>
          <a:endParaRPr lang="en-GB" sz="1800" b="1"/>
        </a:p>
      </dgm:t>
    </dgm:pt>
    <dgm:pt modelId="{B30199BC-FE10-42C6-9F9B-5E5C5C80E589}" cxnId="{C6713E34-A06F-4DE7-9047-DB516F5452E9}" type="sibTrans">
      <dgm:prSet/>
      <dgm:spPr/>
      <dgm:t>
        <a:bodyPr/>
        <a:lstStyle/>
        <a:p>
          <a:endParaRPr lang="en-GB" sz="1800" b="1"/>
        </a:p>
      </dgm:t>
    </dgm:pt>
    <dgm:pt modelId="{B696DDEB-AE56-43D1-8B85-5ECD7AF9D366}">
      <dgm:prSet phldrT="[Text]" custT="1"/>
      <dgm:spPr/>
      <dgm:t>
        <a:bodyPr/>
        <a:lstStyle/>
        <a:p>
          <a:r>
            <a:rPr lang="en-GB" sz="2000" b="1" dirty="0"/>
            <a:t>Social</a:t>
          </a:r>
        </a:p>
      </dgm:t>
    </dgm:pt>
    <dgm:pt modelId="{B3ECADE5-41BE-47EC-9240-31B42D321A84}" cxnId="{78FC1B56-8401-4F17-BC16-EDEE4C68E52E}" type="parTrans">
      <dgm:prSet/>
      <dgm:spPr/>
      <dgm:t>
        <a:bodyPr/>
        <a:lstStyle/>
        <a:p>
          <a:endParaRPr lang="en-GB" sz="1800" b="1"/>
        </a:p>
      </dgm:t>
    </dgm:pt>
    <dgm:pt modelId="{984199C6-5820-4A77-B440-6EEE15EA2BF8}" cxnId="{78FC1B56-8401-4F17-BC16-EDEE4C68E52E}" type="sibTrans">
      <dgm:prSet/>
      <dgm:spPr/>
      <dgm:t>
        <a:bodyPr/>
        <a:lstStyle/>
        <a:p>
          <a:endParaRPr lang="en-GB" sz="1800" b="1"/>
        </a:p>
      </dgm:t>
    </dgm:pt>
    <dgm:pt modelId="{06670EBE-F5A4-4BC1-97F4-C878F31095D8}">
      <dgm:prSet phldrT="[Text]" custT="1"/>
      <dgm:spPr/>
      <dgm:t>
        <a:bodyPr/>
        <a:lstStyle/>
        <a:p>
          <a:r>
            <a:rPr lang="en-GB" sz="2000" b="1" dirty="0"/>
            <a:t>Technological  etc.</a:t>
          </a:r>
        </a:p>
      </dgm:t>
    </dgm:pt>
    <dgm:pt modelId="{B6852F36-30E0-4D8F-A31D-FE36A5410844}" cxnId="{7C3E5729-7FCB-4A61-B5FE-F2952BD34E1B}" type="parTrans">
      <dgm:prSet/>
      <dgm:spPr/>
      <dgm:t>
        <a:bodyPr/>
        <a:lstStyle/>
        <a:p>
          <a:endParaRPr lang="en-GB" sz="1800" b="1"/>
        </a:p>
      </dgm:t>
    </dgm:pt>
    <dgm:pt modelId="{CFD0825C-9D1A-4E53-8599-3407C72E8F25}" cxnId="{7C3E5729-7FCB-4A61-B5FE-F2952BD34E1B}" type="sibTrans">
      <dgm:prSet/>
      <dgm:spPr/>
      <dgm:t>
        <a:bodyPr/>
        <a:lstStyle/>
        <a:p>
          <a:endParaRPr lang="en-GB" sz="1800" b="1"/>
        </a:p>
      </dgm:t>
    </dgm:pt>
    <dgm:pt modelId="{B3F6FB17-E10C-4055-90FC-7B59DAB10924}" type="pres">
      <dgm:prSet presAssocID="{72207148-8890-460C-A355-BECC391454A8}" presName="Name0" presStyleCnt="0">
        <dgm:presLayoutVars>
          <dgm:chMax val="7"/>
          <dgm:dir/>
          <dgm:animLvl val="lvl"/>
          <dgm:resizeHandles val="exact"/>
        </dgm:presLayoutVars>
      </dgm:prSet>
      <dgm:spPr/>
    </dgm:pt>
    <dgm:pt modelId="{BF96D084-A123-4D47-AC1B-2735C2375AE4}" type="pres">
      <dgm:prSet presAssocID="{BEB01920-4FBD-4727-A1B1-C8499FE0968B}" presName="circle1" presStyleLbl="node1" presStyleIdx="0" presStyleCnt="4"/>
      <dgm:spPr/>
    </dgm:pt>
    <dgm:pt modelId="{1AF64642-00FE-46F4-A5CA-5680E162ADDD}" type="pres">
      <dgm:prSet presAssocID="{BEB01920-4FBD-4727-A1B1-C8499FE0968B}" presName="space" presStyleCnt="0"/>
      <dgm:spPr/>
    </dgm:pt>
    <dgm:pt modelId="{8EAB7B3B-4EA2-42AC-9796-F2CDE49818E1}" type="pres">
      <dgm:prSet presAssocID="{BEB01920-4FBD-4727-A1B1-C8499FE0968B}" presName="rect1" presStyleLbl="alignAcc1" presStyleIdx="0" presStyleCnt="4"/>
      <dgm:spPr/>
    </dgm:pt>
    <dgm:pt modelId="{DFD0F45A-BFFF-4681-B6A3-CFC209319388}" type="pres">
      <dgm:prSet presAssocID="{BFA3B3A1-2CFC-44D1-8492-5C4F67DD4231}" presName="vertSpace2" presStyleLbl="node1" presStyleIdx="0" presStyleCnt="4"/>
      <dgm:spPr/>
    </dgm:pt>
    <dgm:pt modelId="{9CFC0124-1940-4BE8-8180-0041F3B2B2CF}" type="pres">
      <dgm:prSet presAssocID="{BFA3B3A1-2CFC-44D1-8492-5C4F67DD4231}" presName="circle2" presStyleLbl="node1" presStyleIdx="1" presStyleCnt="4"/>
      <dgm:spPr/>
    </dgm:pt>
    <dgm:pt modelId="{95917B1E-D5E9-41D9-903D-82BE5F432C61}" type="pres">
      <dgm:prSet presAssocID="{BFA3B3A1-2CFC-44D1-8492-5C4F67DD4231}" presName="rect2" presStyleLbl="alignAcc1" presStyleIdx="1" presStyleCnt="4"/>
      <dgm:spPr/>
    </dgm:pt>
    <dgm:pt modelId="{8BA1FD54-A312-4BF9-965E-05AF9FF9971B}" type="pres">
      <dgm:prSet presAssocID="{200325B1-33BA-4E00-9073-382978877C23}" presName="vertSpace3" presStyleLbl="node1" presStyleIdx="1" presStyleCnt="4"/>
      <dgm:spPr/>
    </dgm:pt>
    <dgm:pt modelId="{09FBA1B4-8A53-4EF2-B7FD-06C13D37EC95}" type="pres">
      <dgm:prSet presAssocID="{200325B1-33BA-4E00-9073-382978877C23}" presName="circle3" presStyleLbl="node1" presStyleIdx="2" presStyleCnt="4"/>
      <dgm:spPr/>
    </dgm:pt>
    <dgm:pt modelId="{6DA8E38B-5771-4A12-9623-CA0530FA5964}" type="pres">
      <dgm:prSet presAssocID="{200325B1-33BA-4E00-9073-382978877C23}" presName="rect3" presStyleLbl="alignAcc1" presStyleIdx="2" presStyleCnt="4" custLinFactNeighborX="0"/>
      <dgm:spPr/>
    </dgm:pt>
    <dgm:pt modelId="{DA2F0223-5A3C-4AA0-BACF-E55FDE33195A}" type="pres">
      <dgm:prSet presAssocID="{19564D88-BF52-42B2-99E1-81610E30B6EE}" presName="vertSpace4" presStyleLbl="node1" presStyleIdx="2" presStyleCnt="4"/>
      <dgm:spPr/>
    </dgm:pt>
    <dgm:pt modelId="{1AADB62D-43C5-481F-9B08-805E827F8FE5}" type="pres">
      <dgm:prSet presAssocID="{19564D88-BF52-42B2-99E1-81610E30B6EE}" presName="circle4" presStyleLbl="node1" presStyleIdx="3" presStyleCnt="4"/>
      <dgm:spPr/>
    </dgm:pt>
    <dgm:pt modelId="{1B3D9CAC-7BD5-47BA-AEA6-AB0FDB0DA45B}" type="pres">
      <dgm:prSet presAssocID="{19564D88-BF52-42B2-99E1-81610E30B6EE}" presName="rect4" presStyleLbl="alignAcc1" presStyleIdx="3" presStyleCnt="4"/>
      <dgm:spPr/>
    </dgm:pt>
    <dgm:pt modelId="{9F2539F2-8F94-4C5C-93C9-544EBB908513}" type="pres">
      <dgm:prSet presAssocID="{BEB01920-4FBD-4727-A1B1-C8499FE0968B}" presName="rect1ParTx" presStyleLbl="alignAcc1" presStyleIdx="3" presStyleCnt="4">
        <dgm:presLayoutVars>
          <dgm:chMax val="1"/>
          <dgm:bulletEnabled val="1"/>
        </dgm:presLayoutVars>
      </dgm:prSet>
      <dgm:spPr/>
    </dgm:pt>
    <dgm:pt modelId="{2B1A3674-D7D1-4A8E-B995-BBA58CEBF0A7}" type="pres">
      <dgm:prSet presAssocID="{BEB01920-4FBD-4727-A1B1-C8499FE0968B}" presName="rect1ChTx" presStyleLbl="alignAcc1" presStyleIdx="3" presStyleCnt="4">
        <dgm:presLayoutVars>
          <dgm:bulletEnabled val="1"/>
        </dgm:presLayoutVars>
      </dgm:prSet>
      <dgm:spPr/>
    </dgm:pt>
    <dgm:pt modelId="{47FDF95E-5C65-43FC-A60D-D9325DF7868F}" type="pres">
      <dgm:prSet presAssocID="{BFA3B3A1-2CFC-44D1-8492-5C4F67DD4231}" presName="rect2ParTx" presStyleLbl="alignAcc1" presStyleIdx="3" presStyleCnt="4">
        <dgm:presLayoutVars>
          <dgm:chMax val="1"/>
          <dgm:bulletEnabled val="1"/>
        </dgm:presLayoutVars>
      </dgm:prSet>
      <dgm:spPr/>
    </dgm:pt>
    <dgm:pt modelId="{F7BC5280-0463-43E7-BBC6-EF42F5F3D076}" type="pres">
      <dgm:prSet presAssocID="{BFA3B3A1-2CFC-44D1-8492-5C4F67DD4231}" presName="rect2ChTx" presStyleLbl="alignAcc1" presStyleIdx="3" presStyleCnt="4">
        <dgm:presLayoutVars>
          <dgm:bulletEnabled val="1"/>
        </dgm:presLayoutVars>
      </dgm:prSet>
      <dgm:spPr/>
    </dgm:pt>
    <dgm:pt modelId="{B318555F-6CBB-4DCA-9B2D-5A53EDCBDFAE}" type="pres">
      <dgm:prSet presAssocID="{200325B1-33BA-4E00-9073-382978877C23}" presName="rect3ParTx" presStyleLbl="alignAcc1" presStyleIdx="3" presStyleCnt="4">
        <dgm:presLayoutVars>
          <dgm:chMax val="1"/>
          <dgm:bulletEnabled val="1"/>
        </dgm:presLayoutVars>
      </dgm:prSet>
      <dgm:spPr/>
    </dgm:pt>
    <dgm:pt modelId="{D9F4DBAC-4750-40FE-BF6A-C8B0179B87FE}" type="pres">
      <dgm:prSet presAssocID="{200325B1-33BA-4E00-9073-382978877C23}" presName="rect3ChTx" presStyleLbl="alignAcc1" presStyleIdx="3" presStyleCnt="4">
        <dgm:presLayoutVars>
          <dgm:bulletEnabled val="1"/>
        </dgm:presLayoutVars>
      </dgm:prSet>
      <dgm:spPr/>
    </dgm:pt>
    <dgm:pt modelId="{70B4B3A3-1388-41AE-911F-614866EE89AA}" type="pres">
      <dgm:prSet presAssocID="{19564D88-BF52-42B2-99E1-81610E30B6EE}" presName="rect4ParTx" presStyleLbl="alignAcc1" presStyleIdx="3" presStyleCnt="4">
        <dgm:presLayoutVars>
          <dgm:chMax val="1"/>
          <dgm:bulletEnabled val="1"/>
        </dgm:presLayoutVars>
      </dgm:prSet>
      <dgm:spPr/>
    </dgm:pt>
    <dgm:pt modelId="{AAC66275-E769-4AA7-B262-5DC0DB804286}" type="pres">
      <dgm:prSet presAssocID="{19564D88-BF52-42B2-99E1-81610E30B6EE}" presName="rect4ChTx" presStyleLbl="alignAcc1" presStyleIdx="3" presStyleCnt="4">
        <dgm:presLayoutVars>
          <dgm:bulletEnabled val="1"/>
        </dgm:presLayoutVars>
      </dgm:prSet>
      <dgm:spPr/>
    </dgm:pt>
  </dgm:ptLst>
  <dgm:cxnLst>
    <dgm:cxn modelId="{D887A205-0F39-432C-B3F0-9F88E78B4F0E}" type="presOf" srcId="{70F1060D-2FC4-4874-8788-A16A63D7BDE0}" destId="{AAC66275-E769-4AA7-B262-5DC0DB804286}" srcOrd="0" destOrd="1" presId="urn:microsoft.com/office/officeart/2005/8/layout/target3"/>
    <dgm:cxn modelId="{E8C8CA0D-8E0B-482D-86E7-2F413D98727A}" type="presOf" srcId="{BFA3B3A1-2CFC-44D1-8492-5C4F67DD4231}" destId="{95917B1E-D5E9-41D9-903D-82BE5F432C61}" srcOrd="0" destOrd="0" presId="urn:microsoft.com/office/officeart/2005/8/layout/target3"/>
    <dgm:cxn modelId="{FD6F5D10-9F07-41AF-A860-7980FD5D539A}" type="presOf" srcId="{200325B1-33BA-4E00-9073-382978877C23}" destId="{B318555F-6CBB-4DCA-9B2D-5A53EDCBDFAE}" srcOrd="1" destOrd="0" presId="urn:microsoft.com/office/officeart/2005/8/layout/target3"/>
    <dgm:cxn modelId="{96FB7712-E871-4921-B09F-A822644BC580}" type="presOf" srcId="{378D1A63-5E13-4F33-9B4A-9FCC874CEC95}" destId="{F7BC5280-0463-43E7-BBC6-EF42F5F3D076}" srcOrd="0" destOrd="2" presId="urn:microsoft.com/office/officeart/2005/8/layout/target3"/>
    <dgm:cxn modelId="{7C3E5729-7FCB-4A61-B5FE-F2952BD34E1B}" srcId="{BEB01920-4FBD-4727-A1B1-C8499FE0968B}" destId="{06670EBE-F5A4-4BC1-97F4-C878F31095D8}" srcOrd="3" destOrd="0" parTransId="{B6852F36-30E0-4D8F-A31D-FE36A5410844}" sibTransId="{CFD0825C-9D1A-4E53-8599-3407C72E8F25}"/>
    <dgm:cxn modelId="{87A9632B-AA71-4007-BF77-F67299E97A52}" srcId="{BFA3B3A1-2CFC-44D1-8492-5C4F67DD4231}" destId="{03CB57D4-1445-464E-BCE4-014044CA56D0}" srcOrd="1" destOrd="0" parTransId="{DEE85E7B-D0CC-4349-88AD-EAF566D3A284}" sibTransId="{37979B6E-0148-4AD0-B754-FC93E99F4516}"/>
    <dgm:cxn modelId="{1AAD172C-BAA4-40B6-BD5E-1A7CFBBACF26}" srcId="{19564D88-BF52-42B2-99E1-81610E30B6EE}" destId="{70F1060D-2FC4-4874-8788-A16A63D7BDE0}" srcOrd="1" destOrd="0" parTransId="{47C33898-0F03-4425-B9DF-CFAEF5CFB389}" sibTransId="{95AEC842-9E98-4E7C-BB8C-812CC4A5D162}"/>
    <dgm:cxn modelId="{2DF3D733-43AB-4F1D-BF31-2D506602BFEA}" type="presOf" srcId="{BEB01920-4FBD-4727-A1B1-C8499FE0968B}" destId="{9F2539F2-8F94-4C5C-93C9-544EBB908513}" srcOrd="1" destOrd="0" presId="urn:microsoft.com/office/officeart/2005/8/layout/target3"/>
    <dgm:cxn modelId="{C6713E34-A06F-4DE7-9047-DB516F5452E9}" srcId="{BEB01920-4FBD-4727-A1B1-C8499FE0968B}" destId="{BEB1E2D6-C8BB-4ECD-9821-09C643A757E9}" srcOrd="1" destOrd="0" parTransId="{8BC1B199-4DC2-4180-9C33-7F02B8FE9B2C}" sibTransId="{B30199BC-FE10-42C6-9F9B-5E5C5C80E589}"/>
    <dgm:cxn modelId="{2FF2D739-187E-4830-8757-0D35874438E1}" srcId="{200325B1-33BA-4E00-9073-382978877C23}" destId="{6EFFC68F-9D08-4D05-A24B-89AF46F499C9}" srcOrd="3" destOrd="0" parTransId="{3A0653F4-3F97-44BE-B558-C8CA97A5CC07}" sibTransId="{56909DC3-B86D-4304-9F6D-26D9F2660FEC}"/>
    <dgm:cxn modelId="{5E3B553C-7D66-4670-9588-7B438988378B}" type="presOf" srcId="{BEB01920-4FBD-4727-A1B1-C8499FE0968B}" destId="{8EAB7B3B-4EA2-42AC-9796-F2CDE49818E1}" srcOrd="0" destOrd="0" presId="urn:microsoft.com/office/officeart/2005/8/layout/target3"/>
    <dgm:cxn modelId="{AEB6C23D-2304-4A4E-8E15-6EE16B382D14}" type="presOf" srcId="{1B974712-CA3D-4D56-BAA3-491D254CDEE7}" destId="{D9F4DBAC-4750-40FE-BF6A-C8B0179B87FE}" srcOrd="0" destOrd="0" presId="urn:microsoft.com/office/officeart/2005/8/layout/target3"/>
    <dgm:cxn modelId="{0754C45B-9957-4CF4-8528-6B72239AFBDD}" type="presOf" srcId="{200325B1-33BA-4E00-9073-382978877C23}" destId="{6DA8E38B-5771-4A12-9623-CA0530FA5964}" srcOrd="0" destOrd="0" presId="urn:microsoft.com/office/officeart/2005/8/layout/target3"/>
    <dgm:cxn modelId="{1F2DFC5F-3624-48CA-A5AD-8B2AFDD81858}" srcId="{72207148-8890-460C-A355-BECC391454A8}" destId="{BEB01920-4FBD-4727-A1B1-C8499FE0968B}" srcOrd="0" destOrd="0" parTransId="{7FA45A32-7C70-4A18-8C54-2137A5A76104}" sibTransId="{C32D7D2A-4260-4B86-888B-D8DE7BE8D840}"/>
    <dgm:cxn modelId="{9041B063-7476-4F3B-BF43-95D394C91983}" srcId="{BEB01920-4FBD-4727-A1B1-C8499FE0968B}" destId="{7B4EACC2-1E39-4719-8526-CC0DB57A1AC1}" srcOrd="0" destOrd="0" parTransId="{415C6A19-E007-476C-A51A-F63615504806}" sibTransId="{769F6A3A-718D-4EEE-9F7B-0544BE17C3A3}"/>
    <dgm:cxn modelId="{C4555D66-1667-4316-A46D-B3C83D54EAB4}" type="presOf" srcId="{B696DDEB-AE56-43D1-8B85-5ECD7AF9D366}" destId="{2B1A3674-D7D1-4A8E-B995-BBA58CEBF0A7}" srcOrd="0" destOrd="2" presId="urn:microsoft.com/office/officeart/2005/8/layout/target3"/>
    <dgm:cxn modelId="{32253369-65CB-4ACD-BC78-8A27F7639117}" type="presOf" srcId="{BEB1E2D6-C8BB-4ECD-9821-09C643A757E9}" destId="{2B1A3674-D7D1-4A8E-B995-BBA58CEBF0A7}" srcOrd="0" destOrd="1" presId="urn:microsoft.com/office/officeart/2005/8/layout/target3"/>
    <dgm:cxn modelId="{B472246D-00C3-44B0-9E9F-9607A6FEED99}" srcId="{72207148-8890-460C-A355-BECC391454A8}" destId="{BFA3B3A1-2CFC-44D1-8492-5C4F67DD4231}" srcOrd="1" destOrd="0" parTransId="{5E06DAAB-7096-49E1-92CD-39A51C12E195}" sibTransId="{CBAE16EF-A190-4547-93E3-77DDF5FEC002}"/>
    <dgm:cxn modelId="{78FC1B56-8401-4F17-BC16-EDEE4C68E52E}" srcId="{BEB01920-4FBD-4727-A1B1-C8499FE0968B}" destId="{B696DDEB-AE56-43D1-8B85-5ECD7AF9D366}" srcOrd="2" destOrd="0" parTransId="{B3ECADE5-41BE-47EC-9240-31B42D321A84}" sibTransId="{984199C6-5820-4A77-B440-6EEE15EA2BF8}"/>
    <dgm:cxn modelId="{66A6F076-4C5D-46F4-B771-D4D905FDD3BE}" type="presOf" srcId="{FDBFB20A-A9F9-4749-8E46-482F95BC8255}" destId="{F7BC5280-0463-43E7-BBC6-EF42F5F3D076}" srcOrd="0" destOrd="3" presId="urn:microsoft.com/office/officeart/2005/8/layout/target3"/>
    <dgm:cxn modelId="{5AF7F878-F07D-4677-891E-6AD4D194A836}" srcId="{19564D88-BF52-42B2-99E1-81610E30B6EE}" destId="{099F1C34-0C80-49C5-8E5C-DCAB5D3FADBD}" srcOrd="0" destOrd="0" parTransId="{E596254F-33B7-4AE7-8B1D-6E56873F407D}" sibTransId="{38463C5E-02D0-4958-A900-D083115DD69F}"/>
    <dgm:cxn modelId="{35D4D27D-327C-423D-9D4F-70869CFDF545}" srcId="{200325B1-33BA-4E00-9073-382978877C23}" destId="{1B974712-CA3D-4D56-BAA3-491D254CDEE7}" srcOrd="0" destOrd="0" parTransId="{6F142266-4A72-412F-AF05-EC20FD6FB7BF}" sibTransId="{68FB9010-8F89-40FE-BCB3-D36BE4654B2C}"/>
    <dgm:cxn modelId="{42889D83-BDCF-48B0-B3F1-0CA1CB325645}" srcId="{200325B1-33BA-4E00-9073-382978877C23}" destId="{D0D70686-DFCF-4B3C-827E-59360FE8B111}" srcOrd="1" destOrd="0" parTransId="{9DF8C7F3-C77A-402B-8BFA-200869ABE08E}" sibTransId="{A804FBA3-FE36-4BE0-ACBB-53CE81D91218}"/>
    <dgm:cxn modelId="{9440C789-6E41-4BC7-9044-B9F041B7C663}" type="presOf" srcId="{BFA3B3A1-2CFC-44D1-8492-5C4F67DD4231}" destId="{47FDF95E-5C65-43FC-A60D-D9325DF7868F}" srcOrd="1" destOrd="0" presId="urn:microsoft.com/office/officeart/2005/8/layout/target3"/>
    <dgm:cxn modelId="{10BE0E8F-5760-45AF-9E50-F50710C6054F}" type="presOf" srcId="{500511AA-9652-4F3B-9E72-FF0B7654A409}" destId="{AAC66275-E769-4AA7-B262-5DC0DB804286}" srcOrd="0" destOrd="2" presId="urn:microsoft.com/office/officeart/2005/8/layout/target3"/>
    <dgm:cxn modelId="{70963B93-5F04-4234-B103-662D6AD7CBC0}" type="presOf" srcId="{72207148-8890-460C-A355-BECC391454A8}" destId="{B3F6FB17-E10C-4055-90FC-7B59DAB10924}" srcOrd="0" destOrd="0" presId="urn:microsoft.com/office/officeart/2005/8/layout/target3"/>
    <dgm:cxn modelId="{C4F20495-1CB2-47C1-8550-C0DC31317C53}" srcId="{19564D88-BF52-42B2-99E1-81610E30B6EE}" destId="{500511AA-9652-4F3B-9E72-FF0B7654A409}" srcOrd="2" destOrd="0" parTransId="{A9B225A8-0FDE-4410-8395-DF5FE8732029}" sibTransId="{1AE19762-406C-4C06-833D-B769D9932F83}"/>
    <dgm:cxn modelId="{D8122597-6A4A-4836-B274-9E3B8E306059}" type="presOf" srcId="{6EFFC68F-9D08-4D05-A24B-89AF46F499C9}" destId="{D9F4DBAC-4750-40FE-BF6A-C8B0179B87FE}" srcOrd="0" destOrd="3" presId="urn:microsoft.com/office/officeart/2005/8/layout/target3"/>
    <dgm:cxn modelId="{B49B2699-FE47-4525-9A33-C7F41FD604D3}" type="presOf" srcId="{41F972BD-7D41-4A07-B2D4-979967D9F3BC}" destId="{D9F4DBAC-4750-40FE-BF6A-C8B0179B87FE}" srcOrd="0" destOrd="2" presId="urn:microsoft.com/office/officeart/2005/8/layout/target3"/>
    <dgm:cxn modelId="{A5F84F9F-BDBD-4B06-B3D7-880AFFACBE45}" type="presOf" srcId="{19564D88-BF52-42B2-99E1-81610E30B6EE}" destId="{1B3D9CAC-7BD5-47BA-AEA6-AB0FDB0DA45B}" srcOrd="0" destOrd="0" presId="urn:microsoft.com/office/officeart/2005/8/layout/target3"/>
    <dgm:cxn modelId="{DB3B4AAA-8A09-405F-AB93-E9826024442D}" type="presOf" srcId="{D0D70686-DFCF-4B3C-827E-59360FE8B111}" destId="{D9F4DBAC-4750-40FE-BF6A-C8B0179B87FE}" srcOrd="0" destOrd="1" presId="urn:microsoft.com/office/officeart/2005/8/layout/target3"/>
    <dgm:cxn modelId="{B30365B2-1C3B-4539-B36F-CCD8868A745C}" type="presOf" srcId="{06670EBE-F5A4-4BC1-97F4-C878F31095D8}" destId="{2B1A3674-D7D1-4A8E-B995-BBA58CEBF0A7}" srcOrd="0" destOrd="3" presId="urn:microsoft.com/office/officeart/2005/8/layout/target3"/>
    <dgm:cxn modelId="{E14B45CB-EC58-4D03-8E4C-8623B424D232}" type="presOf" srcId="{03CB57D4-1445-464E-BCE4-014044CA56D0}" destId="{F7BC5280-0463-43E7-BBC6-EF42F5F3D076}" srcOrd="0" destOrd="1" presId="urn:microsoft.com/office/officeart/2005/8/layout/target3"/>
    <dgm:cxn modelId="{AE374DCE-D1E1-42CE-AD44-8199160EB6BA}" srcId="{200325B1-33BA-4E00-9073-382978877C23}" destId="{41F972BD-7D41-4A07-B2D4-979967D9F3BC}" srcOrd="2" destOrd="0" parTransId="{4D0D08AA-B7A9-4920-B11F-59A689832A4D}" sibTransId="{CEA592B1-DB6A-49DA-B36B-E7B26FA6D597}"/>
    <dgm:cxn modelId="{E8F115CF-C112-432E-BD21-A82EB34CAFC4}" srcId="{BFA3B3A1-2CFC-44D1-8492-5C4F67DD4231}" destId="{44D31E6C-137A-4194-80F4-F88B70E492F3}" srcOrd="0" destOrd="0" parTransId="{02F73141-221C-472A-B10E-46A96E85C8BD}" sibTransId="{01E836C0-FFB5-4835-B7BD-0504A0AEB671}"/>
    <dgm:cxn modelId="{9C08AAD0-4B8A-4A74-84A4-9932D64B95A1}" srcId="{72207148-8890-460C-A355-BECC391454A8}" destId="{19564D88-BF52-42B2-99E1-81610E30B6EE}" srcOrd="3" destOrd="0" parTransId="{C9F9852C-6344-481D-8989-55580CBD1C11}" sibTransId="{B8EB5B75-AB46-4D41-ABEB-C7DC0ECBEBD9}"/>
    <dgm:cxn modelId="{6BA6BDDF-9F69-4825-A9FA-F02E4A19C6F1}" srcId="{BFA3B3A1-2CFC-44D1-8492-5C4F67DD4231}" destId="{FDBFB20A-A9F9-4749-8E46-482F95BC8255}" srcOrd="3" destOrd="0" parTransId="{12F93396-A115-4A90-A6FF-96FABB6F43B9}" sibTransId="{A92A07B3-1955-4CC6-832F-651D378CA5DD}"/>
    <dgm:cxn modelId="{99C9DFE1-CC3E-4F45-8778-B39A380AD910}" type="presOf" srcId="{44D31E6C-137A-4194-80F4-F88B70E492F3}" destId="{F7BC5280-0463-43E7-BBC6-EF42F5F3D076}" srcOrd="0" destOrd="0" presId="urn:microsoft.com/office/officeart/2005/8/layout/target3"/>
    <dgm:cxn modelId="{EE3438E3-6923-417B-8A45-58C444E58E96}" srcId="{72207148-8890-460C-A355-BECC391454A8}" destId="{200325B1-33BA-4E00-9073-382978877C23}" srcOrd="2" destOrd="0" parTransId="{4E6BF68A-3DA8-4FFB-A020-4E0F4EDBE50F}" sibTransId="{7FA0CF2D-5253-4D52-8A9A-7CC19EA1EDD9}"/>
    <dgm:cxn modelId="{5B2966E4-C98F-4B93-A900-AA9CA35D9692}" type="presOf" srcId="{19564D88-BF52-42B2-99E1-81610E30B6EE}" destId="{70B4B3A3-1388-41AE-911F-614866EE89AA}" srcOrd="1" destOrd="0" presId="urn:microsoft.com/office/officeart/2005/8/layout/target3"/>
    <dgm:cxn modelId="{F715FCF1-6238-4752-8828-F35A74262007}" type="presOf" srcId="{7B4EACC2-1E39-4719-8526-CC0DB57A1AC1}" destId="{2B1A3674-D7D1-4A8E-B995-BBA58CEBF0A7}" srcOrd="0" destOrd="0" presId="urn:microsoft.com/office/officeart/2005/8/layout/target3"/>
    <dgm:cxn modelId="{6FEEABF7-2605-4BD1-8D40-931794E10736}" type="presOf" srcId="{099F1C34-0C80-49C5-8E5C-DCAB5D3FADBD}" destId="{AAC66275-E769-4AA7-B262-5DC0DB804286}" srcOrd="0" destOrd="0" presId="urn:microsoft.com/office/officeart/2005/8/layout/target3"/>
    <dgm:cxn modelId="{9A6CDFFB-9C75-4D11-A823-24C6E48D8C3D}" srcId="{BFA3B3A1-2CFC-44D1-8492-5C4F67DD4231}" destId="{378D1A63-5E13-4F33-9B4A-9FCC874CEC95}" srcOrd="2" destOrd="0" parTransId="{8E05A67C-2F99-42C9-85AD-D4166C648A87}" sibTransId="{D5461D33-58ED-44F1-95CA-C08156442E5A}"/>
    <dgm:cxn modelId="{F6E52C97-C2B6-410D-87BC-EDFA4ABEE30D}" type="presParOf" srcId="{B3F6FB17-E10C-4055-90FC-7B59DAB10924}" destId="{BF96D084-A123-4D47-AC1B-2735C2375AE4}" srcOrd="0" destOrd="0" presId="urn:microsoft.com/office/officeart/2005/8/layout/target3"/>
    <dgm:cxn modelId="{81DB9859-9052-4AC5-9DB7-BE2736219A16}" type="presParOf" srcId="{B3F6FB17-E10C-4055-90FC-7B59DAB10924}" destId="{1AF64642-00FE-46F4-A5CA-5680E162ADDD}" srcOrd="1" destOrd="0" presId="urn:microsoft.com/office/officeart/2005/8/layout/target3"/>
    <dgm:cxn modelId="{5648E7E5-7992-4B0F-9546-FD6761F6877D}" type="presParOf" srcId="{B3F6FB17-E10C-4055-90FC-7B59DAB10924}" destId="{8EAB7B3B-4EA2-42AC-9796-F2CDE49818E1}" srcOrd="2" destOrd="0" presId="urn:microsoft.com/office/officeart/2005/8/layout/target3"/>
    <dgm:cxn modelId="{B12A9009-3D38-42AB-86DA-A299A6F2FAA1}" type="presParOf" srcId="{B3F6FB17-E10C-4055-90FC-7B59DAB10924}" destId="{DFD0F45A-BFFF-4681-B6A3-CFC209319388}" srcOrd="3" destOrd="0" presId="urn:microsoft.com/office/officeart/2005/8/layout/target3"/>
    <dgm:cxn modelId="{4FD2353E-D025-480F-B49C-405B5D882A76}" type="presParOf" srcId="{B3F6FB17-E10C-4055-90FC-7B59DAB10924}" destId="{9CFC0124-1940-4BE8-8180-0041F3B2B2CF}" srcOrd="4" destOrd="0" presId="urn:microsoft.com/office/officeart/2005/8/layout/target3"/>
    <dgm:cxn modelId="{342FE40F-268B-41D9-9991-BD17F870C28E}" type="presParOf" srcId="{B3F6FB17-E10C-4055-90FC-7B59DAB10924}" destId="{95917B1E-D5E9-41D9-903D-82BE5F432C61}" srcOrd="5" destOrd="0" presId="urn:microsoft.com/office/officeart/2005/8/layout/target3"/>
    <dgm:cxn modelId="{EB9415B9-3574-48DF-A392-C0112801F212}" type="presParOf" srcId="{B3F6FB17-E10C-4055-90FC-7B59DAB10924}" destId="{8BA1FD54-A312-4BF9-965E-05AF9FF9971B}" srcOrd="6" destOrd="0" presId="urn:microsoft.com/office/officeart/2005/8/layout/target3"/>
    <dgm:cxn modelId="{106DC43C-32BC-4FC4-A524-577A12400E68}" type="presParOf" srcId="{B3F6FB17-E10C-4055-90FC-7B59DAB10924}" destId="{09FBA1B4-8A53-4EF2-B7FD-06C13D37EC95}" srcOrd="7" destOrd="0" presId="urn:microsoft.com/office/officeart/2005/8/layout/target3"/>
    <dgm:cxn modelId="{BB297715-DD91-46F2-B7FE-04D54F3923BE}" type="presParOf" srcId="{B3F6FB17-E10C-4055-90FC-7B59DAB10924}" destId="{6DA8E38B-5771-4A12-9623-CA0530FA5964}" srcOrd="8" destOrd="0" presId="urn:microsoft.com/office/officeart/2005/8/layout/target3"/>
    <dgm:cxn modelId="{561492D6-DBC4-4BFC-A70F-ACDE87F2011F}" type="presParOf" srcId="{B3F6FB17-E10C-4055-90FC-7B59DAB10924}" destId="{DA2F0223-5A3C-4AA0-BACF-E55FDE33195A}" srcOrd="9" destOrd="0" presId="urn:microsoft.com/office/officeart/2005/8/layout/target3"/>
    <dgm:cxn modelId="{19F665D6-5957-4C32-9944-E4A93E180864}" type="presParOf" srcId="{B3F6FB17-E10C-4055-90FC-7B59DAB10924}" destId="{1AADB62D-43C5-481F-9B08-805E827F8FE5}" srcOrd="10" destOrd="0" presId="urn:microsoft.com/office/officeart/2005/8/layout/target3"/>
    <dgm:cxn modelId="{0F3EEDF3-BD6C-482B-93B4-9B96B331FCF9}" type="presParOf" srcId="{B3F6FB17-E10C-4055-90FC-7B59DAB10924}" destId="{1B3D9CAC-7BD5-47BA-AEA6-AB0FDB0DA45B}" srcOrd="11" destOrd="0" presId="urn:microsoft.com/office/officeart/2005/8/layout/target3"/>
    <dgm:cxn modelId="{F337EA8B-25F7-4DB6-BA0E-1E2293F7BF97}" type="presParOf" srcId="{B3F6FB17-E10C-4055-90FC-7B59DAB10924}" destId="{9F2539F2-8F94-4C5C-93C9-544EBB908513}" srcOrd="12" destOrd="0" presId="urn:microsoft.com/office/officeart/2005/8/layout/target3"/>
    <dgm:cxn modelId="{30878D07-6801-44DA-A057-323CC30323B4}" type="presParOf" srcId="{B3F6FB17-E10C-4055-90FC-7B59DAB10924}" destId="{2B1A3674-D7D1-4A8E-B995-BBA58CEBF0A7}" srcOrd="13" destOrd="0" presId="urn:microsoft.com/office/officeart/2005/8/layout/target3"/>
    <dgm:cxn modelId="{440BCCD1-6852-4306-94F1-345F3F04087C}" type="presParOf" srcId="{B3F6FB17-E10C-4055-90FC-7B59DAB10924}" destId="{47FDF95E-5C65-43FC-A60D-D9325DF7868F}" srcOrd="14" destOrd="0" presId="urn:microsoft.com/office/officeart/2005/8/layout/target3"/>
    <dgm:cxn modelId="{39056793-3681-40B0-8A6F-EB067A478319}" type="presParOf" srcId="{B3F6FB17-E10C-4055-90FC-7B59DAB10924}" destId="{F7BC5280-0463-43E7-BBC6-EF42F5F3D076}" srcOrd="15" destOrd="0" presId="urn:microsoft.com/office/officeart/2005/8/layout/target3"/>
    <dgm:cxn modelId="{6E14EDFC-EF18-4FF1-B938-C2BB29E9CFC2}" type="presParOf" srcId="{B3F6FB17-E10C-4055-90FC-7B59DAB10924}" destId="{B318555F-6CBB-4DCA-9B2D-5A53EDCBDFAE}" srcOrd="16" destOrd="0" presId="urn:microsoft.com/office/officeart/2005/8/layout/target3"/>
    <dgm:cxn modelId="{080AD41D-A4A8-4FB8-BE8F-98A95D534C41}" type="presParOf" srcId="{B3F6FB17-E10C-4055-90FC-7B59DAB10924}" destId="{D9F4DBAC-4750-40FE-BF6A-C8B0179B87FE}" srcOrd="17" destOrd="0" presId="urn:microsoft.com/office/officeart/2005/8/layout/target3"/>
    <dgm:cxn modelId="{48BE4DC7-317C-4F81-A05E-68CC3D4CA1E2}" type="presParOf" srcId="{B3F6FB17-E10C-4055-90FC-7B59DAB10924}" destId="{70B4B3A3-1388-41AE-911F-614866EE89AA}" srcOrd="18" destOrd="0" presId="urn:microsoft.com/office/officeart/2005/8/layout/target3"/>
    <dgm:cxn modelId="{554FC9E6-88A4-4217-89E9-5C8C24355998}" type="presParOf" srcId="{B3F6FB17-E10C-4055-90FC-7B59DAB10924}" destId="{AAC66275-E769-4AA7-B262-5DC0DB804286}" srcOrd="19" destOrd="0" presId="urn:microsoft.com/office/officeart/2005/8/layout/targe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69080A-5BF2-417F-8ECD-07CD3DEAD10E}"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en-US"/>
        </a:p>
      </dgm:t>
    </dgm:pt>
    <dgm:pt modelId="{A1D08998-458D-472A-84CC-43F8D5E94DB2}">
      <dgm:prSet phldrT="[Text]" custT="1"/>
      <dgm:spPr>
        <a:solidFill>
          <a:schemeClr val="accent5">
            <a:lumMod val="10000"/>
            <a:lumOff val="90000"/>
          </a:schemeClr>
        </a:solidFill>
      </dgm:spPr>
      <dgm:t>
        <a:bodyPr/>
        <a:lstStyle/>
        <a:p>
          <a:r>
            <a:rPr lang="en-US" sz="2000" b="1" dirty="0">
              <a:solidFill>
                <a:schemeClr val="tx1"/>
              </a:solidFill>
            </a:rPr>
            <a:t>Financial Performance</a:t>
          </a:r>
        </a:p>
      </dgm:t>
    </dgm:pt>
    <dgm:pt modelId="{BAE111D6-EF5C-469C-90DF-C36A6D7A99B2}" cxnId="{14CB46B3-47A9-42C1-9B9E-BDE5600AC4E2}" type="parTrans">
      <dgm:prSet/>
      <dgm:spPr/>
      <dgm:t>
        <a:bodyPr/>
        <a:lstStyle/>
        <a:p>
          <a:endParaRPr lang="en-US" sz="2000" b="1">
            <a:solidFill>
              <a:schemeClr val="tx1"/>
            </a:solidFill>
          </a:endParaRPr>
        </a:p>
      </dgm:t>
    </dgm:pt>
    <dgm:pt modelId="{8219FD3B-A309-4031-88A9-107E5C99A0A7}" cxnId="{14CB46B3-47A9-42C1-9B9E-BDE5600AC4E2}" type="sibTrans">
      <dgm:prSet custT="1"/>
      <dgm:spPr/>
      <dgm:t>
        <a:bodyPr/>
        <a:lstStyle/>
        <a:p>
          <a:endParaRPr lang="en-US" sz="2000" b="1">
            <a:solidFill>
              <a:schemeClr val="tx1"/>
            </a:solidFill>
          </a:endParaRPr>
        </a:p>
      </dgm:t>
    </dgm:pt>
    <dgm:pt modelId="{DEDA806D-D9B2-4DE9-93E9-75AAF7B565EE}">
      <dgm:prSet phldrT="[Text]" custT="1"/>
      <dgm:spPr>
        <a:solidFill>
          <a:schemeClr val="accent5">
            <a:lumMod val="10000"/>
            <a:lumOff val="90000"/>
          </a:schemeClr>
        </a:solidFill>
      </dgm:spPr>
      <dgm:t>
        <a:bodyPr/>
        <a:lstStyle/>
        <a:p>
          <a:r>
            <a:rPr lang="en-US" sz="2000" b="1" dirty="0">
              <a:solidFill>
                <a:schemeClr val="tx1"/>
              </a:solidFill>
            </a:rPr>
            <a:t>Industries, Product Offerings and Market</a:t>
          </a:r>
        </a:p>
      </dgm:t>
    </dgm:pt>
    <dgm:pt modelId="{F4C5A757-08E6-4FDE-A035-ADB20894A614}" cxnId="{8F65266C-5432-405B-8857-C7B6A1B3C9E7}" type="parTrans">
      <dgm:prSet/>
      <dgm:spPr/>
      <dgm:t>
        <a:bodyPr/>
        <a:lstStyle/>
        <a:p>
          <a:endParaRPr lang="en-US" sz="2000" b="1">
            <a:solidFill>
              <a:schemeClr val="tx1"/>
            </a:solidFill>
          </a:endParaRPr>
        </a:p>
      </dgm:t>
    </dgm:pt>
    <dgm:pt modelId="{7B1E8A1E-8FC0-4C1B-BCEC-3A90F3333059}" cxnId="{8F65266C-5432-405B-8857-C7B6A1B3C9E7}" type="sibTrans">
      <dgm:prSet custT="1"/>
      <dgm:spPr/>
      <dgm:t>
        <a:bodyPr/>
        <a:lstStyle/>
        <a:p>
          <a:endParaRPr lang="en-US" sz="2000" b="1">
            <a:solidFill>
              <a:schemeClr val="tx1"/>
            </a:solidFill>
          </a:endParaRPr>
        </a:p>
      </dgm:t>
    </dgm:pt>
    <dgm:pt modelId="{37ABD45F-5B75-45CF-AFEB-B55373462C98}">
      <dgm:prSet phldrT="[Text]" custT="1"/>
      <dgm:spPr>
        <a:solidFill>
          <a:schemeClr val="accent5">
            <a:lumMod val="10000"/>
            <a:lumOff val="90000"/>
          </a:schemeClr>
        </a:solidFill>
      </dgm:spPr>
      <dgm:t>
        <a:bodyPr/>
        <a:lstStyle/>
        <a:p>
          <a:r>
            <a:rPr lang="en-US" sz="2000" b="1" dirty="0">
              <a:solidFill>
                <a:schemeClr val="tx1"/>
              </a:solidFill>
            </a:rPr>
            <a:t>Business Model and Value Network</a:t>
          </a:r>
        </a:p>
      </dgm:t>
    </dgm:pt>
    <dgm:pt modelId="{17C29FC1-E157-41B6-88AD-5D3FE2724E1E}" cxnId="{AEA514AE-E98C-4F56-AA37-0B25B5D4843C}" type="parTrans">
      <dgm:prSet/>
      <dgm:spPr/>
      <dgm:t>
        <a:bodyPr/>
        <a:lstStyle/>
        <a:p>
          <a:endParaRPr lang="en-US" sz="2000" b="1">
            <a:solidFill>
              <a:schemeClr val="tx1"/>
            </a:solidFill>
          </a:endParaRPr>
        </a:p>
      </dgm:t>
    </dgm:pt>
    <dgm:pt modelId="{C6CF26CF-D991-46E9-8FEE-E3BE7A3B596D}" cxnId="{AEA514AE-E98C-4F56-AA37-0B25B5D4843C}" type="sibTrans">
      <dgm:prSet custT="1"/>
      <dgm:spPr/>
      <dgm:t>
        <a:bodyPr/>
        <a:lstStyle/>
        <a:p>
          <a:endParaRPr lang="en-US" sz="2000" b="1">
            <a:solidFill>
              <a:schemeClr val="tx1"/>
            </a:solidFill>
          </a:endParaRPr>
        </a:p>
      </dgm:t>
    </dgm:pt>
    <dgm:pt modelId="{7E0FFCBF-1F4A-41FA-AF75-F8831BBA33F5}">
      <dgm:prSet phldrT="[Text]" custT="1"/>
      <dgm:spPr>
        <a:solidFill>
          <a:schemeClr val="accent5">
            <a:lumMod val="10000"/>
            <a:lumOff val="90000"/>
          </a:schemeClr>
        </a:solidFill>
      </dgm:spPr>
      <dgm:t>
        <a:bodyPr/>
        <a:lstStyle/>
        <a:p>
          <a:r>
            <a:rPr lang="en-US" sz="2000" b="1" dirty="0">
              <a:solidFill>
                <a:schemeClr val="tx1"/>
              </a:solidFill>
            </a:rPr>
            <a:t>Capabilities, Resources and Competencies</a:t>
          </a:r>
        </a:p>
      </dgm:t>
    </dgm:pt>
    <dgm:pt modelId="{C58F8831-5F25-4983-B4B1-67CF717D8D90}" cxnId="{DB70BEF2-D707-4BE2-9031-2D106B8E9044}" type="parTrans">
      <dgm:prSet/>
      <dgm:spPr/>
      <dgm:t>
        <a:bodyPr/>
        <a:lstStyle/>
        <a:p>
          <a:endParaRPr lang="en-US" sz="2000" b="1">
            <a:solidFill>
              <a:schemeClr val="tx1"/>
            </a:solidFill>
          </a:endParaRPr>
        </a:p>
      </dgm:t>
    </dgm:pt>
    <dgm:pt modelId="{6296B4B6-AECD-4C13-A592-296123019A44}" cxnId="{DB70BEF2-D707-4BE2-9031-2D106B8E9044}" type="sibTrans">
      <dgm:prSet custT="1"/>
      <dgm:spPr/>
      <dgm:t>
        <a:bodyPr/>
        <a:lstStyle/>
        <a:p>
          <a:endParaRPr lang="en-US" sz="2000" b="1">
            <a:solidFill>
              <a:schemeClr val="tx1"/>
            </a:solidFill>
          </a:endParaRPr>
        </a:p>
      </dgm:t>
    </dgm:pt>
    <dgm:pt modelId="{FC81D742-27B6-4CF6-B264-F163D5018481}">
      <dgm:prSet phldrT="[Text]" custT="1"/>
      <dgm:spPr>
        <a:solidFill>
          <a:schemeClr val="accent6">
            <a:lumMod val="40000"/>
            <a:lumOff val="60000"/>
          </a:schemeClr>
        </a:solidFill>
      </dgm:spPr>
      <dgm:t>
        <a:bodyPr/>
        <a:lstStyle/>
        <a:p>
          <a:r>
            <a:rPr lang="en-US" sz="2000" b="1" dirty="0">
              <a:solidFill>
                <a:schemeClr val="tx1"/>
              </a:solidFill>
            </a:rPr>
            <a:t>Competitive Advantage</a:t>
          </a:r>
        </a:p>
      </dgm:t>
    </dgm:pt>
    <dgm:pt modelId="{6B8FD7F5-CAA5-4027-BB37-2299372C4BE7}" cxnId="{55F34D4D-01F4-41E2-A5C5-9193C619E230}" type="parTrans">
      <dgm:prSet/>
      <dgm:spPr/>
      <dgm:t>
        <a:bodyPr/>
        <a:lstStyle/>
        <a:p>
          <a:endParaRPr lang="en-GB" sz="2000"/>
        </a:p>
      </dgm:t>
    </dgm:pt>
    <dgm:pt modelId="{108165FD-DF9D-4227-83CA-15C80F9D2894}" cxnId="{55F34D4D-01F4-41E2-A5C5-9193C619E230}" type="sibTrans">
      <dgm:prSet custT="1"/>
      <dgm:spPr/>
      <dgm:t>
        <a:bodyPr/>
        <a:lstStyle/>
        <a:p>
          <a:endParaRPr lang="en-GB" sz="3200"/>
        </a:p>
      </dgm:t>
    </dgm:pt>
    <dgm:pt modelId="{33AA4CA7-5E3E-45B1-8BD9-D77FF48275C5}">
      <dgm:prSet phldrT="[Text]" custT="1"/>
      <dgm:spPr>
        <a:solidFill>
          <a:schemeClr val="accent5">
            <a:lumMod val="10000"/>
            <a:lumOff val="90000"/>
          </a:schemeClr>
        </a:solidFill>
      </dgm:spPr>
      <dgm:t>
        <a:bodyPr/>
        <a:lstStyle/>
        <a:p>
          <a:r>
            <a:rPr lang="en-US" sz="2000" b="1" dirty="0">
              <a:solidFill>
                <a:schemeClr val="tx1"/>
              </a:solidFill>
            </a:rPr>
            <a:t>Scan the Environment</a:t>
          </a:r>
        </a:p>
      </dgm:t>
    </dgm:pt>
    <dgm:pt modelId="{FBDE4C9A-1515-48AA-B59A-6F5E04F3EB01}" cxnId="{B199C9D6-E242-4AC4-B06F-2BECFB239058}" type="parTrans">
      <dgm:prSet/>
      <dgm:spPr/>
      <dgm:t>
        <a:bodyPr/>
        <a:lstStyle/>
        <a:p>
          <a:endParaRPr lang="en-GB" sz="2000"/>
        </a:p>
      </dgm:t>
    </dgm:pt>
    <dgm:pt modelId="{77B89DCB-BC6D-490F-A6B4-D157295CE292}" cxnId="{B199C9D6-E242-4AC4-B06F-2BECFB239058}" type="sibTrans">
      <dgm:prSet custT="1"/>
      <dgm:spPr/>
      <dgm:t>
        <a:bodyPr/>
        <a:lstStyle/>
        <a:p>
          <a:endParaRPr lang="en-GB" sz="3200"/>
        </a:p>
      </dgm:t>
    </dgm:pt>
    <dgm:pt modelId="{37A4EB89-26D3-46E9-A9E7-E568421FD941}" type="pres">
      <dgm:prSet presAssocID="{3B69080A-5BF2-417F-8ECD-07CD3DEAD10E}" presName="cycle" presStyleCnt="0">
        <dgm:presLayoutVars>
          <dgm:dir/>
          <dgm:resizeHandles val="exact"/>
        </dgm:presLayoutVars>
      </dgm:prSet>
      <dgm:spPr/>
    </dgm:pt>
    <dgm:pt modelId="{8783C543-5158-4BC7-BA17-52627A2B8BDB}" type="pres">
      <dgm:prSet presAssocID="{A1D08998-458D-472A-84CC-43F8D5E94DB2}" presName="node" presStyleLbl="node1" presStyleIdx="0" presStyleCnt="6">
        <dgm:presLayoutVars>
          <dgm:bulletEnabled val="1"/>
        </dgm:presLayoutVars>
      </dgm:prSet>
      <dgm:spPr/>
    </dgm:pt>
    <dgm:pt modelId="{030C53B7-86F5-4BDE-B1C6-6EB4B00F0913}" type="pres">
      <dgm:prSet presAssocID="{8219FD3B-A309-4031-88A9-107E5C99A0A7}" presName="sibTrans" presStyleLbl="sibTrans2D1" presStyleIdx="0" presStyleCnt="6"/>
      <dgm:spPr/>
    </dgm:pt>
    <dgm:pt modelId="{4E21B0B8-7A90-4855-BEFD-4EA7F34D6239}" type="pres">
      <dgm:prSet presAssocID="{8219FD3B-A309-4031-88A9-107E5C99A0A7}" presName="connectorText" presStyleLbl="sibTrans2D1" presStyleIdx="0" presStyleCnt="6"/>
      <dgm:spPr/>
    </dgm:pt>
    <dgm:pt modelId="{D68E942D-B698-4EB9-981A-AE34EF225646}" type="pres">
      <dgm:prSet presAssocID="{33AA4CA7-5E3E-45B1-8BD9-D77FF48275C5}" presName="node" presStyleLbl="node1" presStyleIdx="1" presStyleCnt="6">
        <dgm:presLayoutVars>
          <dgm:bulletEnabled val="1"/>
        </dgm:presLayoutVars>
      </dgm:prSet>
      <dgm:spPr/>
    </dgm:pt>
    <dgm:pt modelId="{892D2D98-4FDE-4EC9-A37E-4D2ACEA5C656}" type="pres">
      <dgm:prSet presAssocID="{77B89DCB-BC6D-490F-A6B4-D157295CE292}" presName="sibTrans" presStyleLbl="sibTrans2D1" presStyleIdx="1" presStyleCnt="6"/>
      <dgm:spPr/>
    </dgm:pt>
    <dgm:pt modelId="{008888B7-76F7-4CF3-A83B-03910334EFC2}" type="pres">
      <dgm:prSet presAssocID="{77B89DCB-BC6D-490F-A6B4-D157295CE292}" presName="connectorText" presStyleLbl="sibTrans2D1" presStyleIdx="1" presStyleCnt="6"/>
      <dgm:spPr/>
    </dgm:pt>
    <dgm:pt modelId="{AFE2AEBA-AC18-4DD7-9241-0EC9935559B8}" type="pres">
      <dgm:prSet presAssocID="{DEDA806D-D9B2-4DE9-93E9-75AAF7B565EE}" presName="node" presStyleLbl="node1" presStyleIdx="2" presStyleCnt="6">
        <dgm:presLayoutVars>
          <dgm:bulletEnabled val="1"/>
        </dgm:presLayoutVars>
      </dgm:prSet>
      <dgm:spPr/>
    </dgm:pt>
    <dgm:pt modelId="{47455B5F-953E-4F65-8917-328F9CAE0235}" type="pres">
      <dgm:prSet presAssocID="{7B1E8A1E-8FC0-4C1B-BCEC-3A90F3333059}" presName="sibTrans" presStyleLbl="sibTrans2D1" presStyleIdx="2" presStyleCnt="6"/>
      <dgm:spPr/>
    </dgm:pt>
    <dgm:pt modelId="{36EA0ACE-52D7-452B-8474-0ECA5DBE4614}" type="pres">
      <dgm:prSet presAssocID="{7B1E8A1E-8FC0-4C1B-BCEC-3A90F3333059}" presName="connectorText" presStyleLbl="sibTrans2D1" presStyleIdx="2" presStyleCnt="6"/>
      <dgm:spPr/>
    </dgm:pt>
    <dgm:pt modelId="{0DC01BFE-E9DC-4488-BDEF-8ED445732C1A}" type="pres">
      <dgm:prSet presAssocID="{37ABD45F-5B75-45CF-AFEB-B55373462C98}" presName="node" presStyleLbl="node1" presStyleIdx="3" presStyleCnt="6">
        <dgm:presLayoutVars>
          <dgm:bulletEnabled val="1"/>
        </dgm:presLayoutVars>
      </dgm:prSet>
      <dgm:spPr/>
    </dgm:pt>
    <dgm:pt modelId="{3B05B343-DA73-442D-8F49-F8DF8085D7EE}" type="pres">
      <dgm:prSet presAssocID="{C6CF26CF-D991-46E9-8FEE-E3BE7A3B596D}" presName="sibTrans" presStyleLbl="sibTrans2D1" presStyleIdx="3" presStyleCnt="6"/>
      <dgm:spPr/>
    </dgm:pt>
    <dgm:pt modelId="{69A5ACA9-FE4F-4B8B-9468-CD591B38DC4D}" type="pres">
      <dgm:prSet presAssocID="{C6CF26CF-D991-46E9-8FEE-E3BE7A3B596D}" presName="connectorText" presStyleLbl="sibTrans2D1" presStyleIdx="3" presStyleCnt="6"/>
      <dgm:spPr/>
    </dgm:pt>
    <dgm:pt modelId="{96B088E9-0F19-4451-8EB7-A6792CB94CEE}" type="pres">
      <dgm:prSet presAssocID="{7E0FFCBF-1F4A-41FA-AF75-F8831BBA33F5}" presName="node" presStyleLbl="node1" presStyleIdx="4" presStyleCnt="6">
        <dgm:presLayoutVars>
          <dgm:bulletEnabled val="1"/>
        </dgm:presLayoutVars>
      </dgm:prSet>
      <dgm:spPr/>
    </dgm:pt>
    <dgm:pt modelId="{17CB52D1-6215-4F88-BE8E-D5EE2039301B}" type="pres">
      <dgm:prSet presAssocID="{6296B4B6-AECD-4C13-A592-296123019A44}" presName="sibTrans" presStyleLbl="sibTrans2D1" presStyleIdx="4" presStyleCnt="6"/>
      <dgm:spPr/>
    </dgm:pt>
    <dgm:pt modelId="{3FF6E3CD-4755-4EF3-86AA-F602EA7789D2}" type="pres">
      <dgm:prSet presAssocID="{6296B4B6-AECD-4C13-A592-296123019A44}" presName="connectorText" presStyleLbl="sibTrans2D1" presStyleIdx="4" presStyleCnt="6"/>
      <dgm:spPr/>
    </dgm:pt>
    <dgm:pt modelId="{B95A97CB-2C30-46DB-AA3E-84DE59C89390}" type="pres">
      <dgm:prSet presAssocID="{FC81D742-27B6-4CF6-B264-F163D5018481}" presName="node" presStyleLbl="node1" presStyleIdx="5" presStyleCnt="6">
        <dgm:presLayoutVars>
          <dgm:bulletEnabled val="1"/>
        </dgm:presLayoutVars>
      </dgm:prSet>
      <dgm:spPr/>
    </dgm:pt>
    <dgm:pt modelId="{73697F7C-0EDD-41B0-A708-7C8CE491C170}" type="pres">
      <dgm:prSet presAssocID="{108165FD-DF9D-4227-83CA-15C80F9D2894}" presName="sibTrans" presStyleLbl="sibTrans2D1" presStyleIdx="5" presStyleCnt="6"/>
      <dgm:spPr/>
    </dgm:pt>
    <dgm:pt modelId="{8C6795DE-05E2-455A-8AA2-11884FEEFF87}" type="pres">
      <dgm:prSet presAssocID="{108165FD-DF9D-4227-83CA-15C80F9D2894}" presName="connectorText" presStyleLbl="sibTrans2D1" presStyleIdx="5" presStyleCnt="6"/>
      <dgm:spPr/>
    </dgm:pt>
  </dgm:ptLst>
  <dgm:cxnLst>
    <dgm:cxn modelId="{6D494622-F714-4827-B06C-632E6400FB97}" type="presOf" srcId="{108165FD-DF9D-4227-83CA-15C80F9D2894}" destId="{8C6795DE-05E2-455A-8AA2-11884FEEFF87}" srcOrd="1" destOrd="0" presId="urn:microsoft.com/office/officeart/2005/8/layout/cycle2"/>
    <dgm:cxn modelId="{9F8BBA2E-9D28-4919-826C-B854D1070E33}" type="presOf" srcId="{FC81D742-27B6-4CF6-B264-F163D5018481}" destId="{B95A97CB-2C30-46DB-AA3E-84DE59C89390}" srcOrd="0" destOrd="0" presId="urn:microsoft.com/office/officeart/2005/8/layout/cycle2"/>
    <dgm:cxn modelId="{ED492D30-B220-4242-8FF0-9EAB9C808DBC}" type="presOf" srcId="{77B89DCB-BC6D-490F-A6B4-D157295CE292}" destId="{008888B7-76F7-4CF3-A83B-03910334EFC2}" srcOrd="1" destOrd="0" presId="urn:microsoft.com/office/officeart/2005/8/layout/cycle2"/>
    <dgm:cxn modelId="{CCB64435-0789-4A73-83A6-E459F7497FA8}" type="presOf" srcId="{7E0FFCBF-1F4A-41FA-AF75-F8831BBA33F5}" destId="{96B088E9-0F19-4451-8EB7-A6792CB94CEE}" srcOrd="0" destOrd="0" presId="urn:microsoft.com/office/officeart/2005/8/layout/cycle2"/>
    <dgm:cxn modelId="{50356037-5CA7-4EC5-9194-BA85E7290E37}" type="presOf" srcId="{108165FD-DF9D-4227-83CA-15C80F9D2894}" destId="{73697F7C-0EDD-41B0-A708-7C8CE491C170}" srcOrd="0" destOrd="0" presId="urn:microsoft.com/office/officeart/2005/8/layout/cycle2"/>
    <dgm:cxn modelId="{E658CC3A-B285-4378-8BDB-BED97D2A74C2}" type="presOf" srcId="{33AA4CA7-5E3E-45B1-8BD9-D77FF48275C5}" destId="{D68E942D-B698-4EB9-981A-AE34EF225646}" srcOrd="0" destOrd="0" presId="urn:microsoft.com/office/officeart/2005/8/layout/cycle2"/>
    <dgm:cxn modelId="{15B2385E-DF8C-41F6-B23F-ECB455840783}" type="presOf" srcId="{6296B4B6-AECD-4C13-A592-296123019A44}" destId="{17CB52D1-6215-4F88-BE8E-D5EE2039301B}" srcOrd="0" destOrd="0" presId="urn:microsoft.com/office/officeart/2005/8/layout/cycle2"/>
    <dgm:cxn modelId="{8F65266C-5432-405B-8857-C7B6A1B3C9E7}" srcId="{3B69080A-5BF2-417F-8ECD-07CD3DEAD10E}" destId="{DEDA806D-D9B2-4DE9-93E9-75AAF7B565EE}" srcOrd="2" destOrd="0" parTransId="{F4C5A757-08E6-4FDE-A035-ADB20894A614}" sibTransId="{7B1E8A1E-8FC0-4C1B-BCEC-3A90F3333059}"/>
    <dgm:cxn modelId="{55F34D4D-01F4-41E2-A5C5-9193C619E230}" srcId="{3B69080A-5BF2-417F-8ECD-07CD3DEAD10E}" destId="{FC81D742-27B6-4CF6-B264-F163D5018481}" srcOrd="5" destOrd="0" parTransId="{6B8FD7F5-CAA5-4027-BB37-2299372C4BE7}" sibTransId="{108165FD-DF9D-4227-83CA-15C80F9D2894}"/>
    <dgm:cxn modelId="{1F9C594E-DDDD-4EB0-B5D8-4932825C4D92}" type="presOf" srcId="{C6CF26CF-D991-46E9-8FEE-E3BE7A3B596D}" destId="{69A5ACA9-FE4F-4B8B-9468-CD591B38DC4D}" srcOrd="1" destOrd="0" presId="urn:microsoft.com/office/officeart/2005/8/layout/cycle2"/>
    <dgm:cxn modelId="{B3D3D66E-EB0C-4FC6-923B-BBA406253C34}" type="presOf" srcId="{77B89DCB-BC6D-490F-A6B4-D157295CE292}" destId="{892D2D98-4FDE-4EC9-A37E-4D2ACEA5C656}" srcOrd="0" destOrd="0" presId="urn:microsoft.com/office/officeart/2005/8/layout/cycle2"/>
    <dgm:cxn modelId="{8061F152-F362-4C02-9C63-C9A593445394}" type="presOf" srcId="{A1D08998-458D-472A-84CC-43F8D5E94DB2}" destId="{8783C543-5158-4BC7-BA17-52627A2B8BDB}" srcOrd="0" destOrd="0" presId="urn:microsoft.com/office/officeart/2005/8/layout/cycle2"/>
    <dgm:cxn modelId="{4E17B789-962C-4925-B171-5E832D9DE4FD}" type="presOf" srcId="{DEDA806D-D9B2-4DE9-93E9-75AAF7B565EE}" destId="{AFE2AEBA-AC18-4DD7-9241-0EC9935559B8}" srcOrd="0" destOrd="0" presId="urn:microsoft.com/office/officeart/2005/8/layout/cycle2"/>
    <dgm:cxn modelId="{56570E95-E0C6-4741-9212-0AB04B71476B}" type="presOf" srcId="{6296B4B6-AECD-4C13-A592-296123019A44}" destId="{3FF6E3CD-4755-4EF3-86AA-F602EA7789D2}" srcOrd="1" destOrd="0" presId="urn:microsoft.com/office/officeart/2005/8/layout/cycle2"/>
    <dgm:cxn modelId="{8F2ADAA7-12B1-48D2-99A1-FD46CB5CFD09}" type="presOf" srcId="{C6CF26CF-D991-46E9-8FEE-E3BE7A3B596D}" destId="{3B05B343-DA73-442D-8F49-F8DF8085D7EE}" srcOrd="0" destOrd="0" presId="urn:microsoft.com/office/officeart/2005/8/layout/cycle2"/>
    <dgm:cxn modelId="{E7C5A6AA-D3D4-4AA0-A8C0-5871CF467D33}" type="presOf" srcId="{7B1E8A1E-8FC0-4C1B-BCEC-3A90F3333059}" destId="{36EA0ACE-52D7-452B-8474-0ECA5DBE4614}" srcOrd="1" destOrd="0" presId="urn:microsoft.com/office/officeart/2005/8/layout/cycle2"/>
    <dgm:cxn modelId="{7BE544AB-DD82-4C04-85E8-32478E8BA353}" type="presOf" srcId="{37ABD45F-5B75-45CF-AFEB-B55373462C98}" destId="{0DC01BFE-E9DC-4488-BDEF-8ED445732C1A}" srcOrd="0" destOrd="0" presId="urn:microsoft.com/office/officeart/2005/8/layout/cycle2"/>
    <dgm:cxn modelId="{AEA514AE-E98C-4F56-AA37-0B25B5D4843C}" srcId="{3B69080A-5BF2-417F-8ECD-07CD3DEAD10E}" destId="{37ABD45F-5B75-45CF-AFEB-B55373462C98}" srcOrd="3" destOrd="0" parTransId="{17C29FC1-E157-41B6-88AD-5D3FE2724E1E}" sibTransId="{C6CF26CF-D991-46E9-8FEE-E3BE7A3B596D}"/>
    <dgm:cxn modelId="{14CB46B3-47A9-42C1-9B9E-BDE5600AC4E2}" srcId="{3B69080A-5BF2-417F-8ECD-07CD3DEAD10E}" destId="{A1D08998-458D-472A-84CC-43F8D5E94DB2}" srcOrd="0" destOrd="0" parTransId="{BAE111D6-EF5C-469C-90DF-C36A6D7A99B2}" sibTransId="{8219FD3B-A309-4031-88A9-107E5C99A0A7}"/>
    <dgm:cxn modelId="{171FDFD0-DC59-4D74-B32C-4D318B7FB377}" type="presOf" srcId="{8219FD3B-A309-4031-88A9-107E5C99A0A7}" destId="{4E21B0B8-7A90-4855-BEFD-4EA7F34D6239}" srcOrd="1" destOrd="0" presId="urn:microsoft.com/office/officeart/2005/8/layout/cycle2"/>
    <dgm:cxn modelId="{84594BD6-3B01-42FE-9A67-44CC681F00CE}" type="presOf" srcId="{8219FD3B-A309-4031-88A9-107E5C99A0A7}" destId="{030C53B7-86F5-4BDE-B1C6-6EB4B00F0913}" srcOrd="0" destOrd="0" presId="urn:microsoft.com/office/officeart/2005/8/layout/cycle2"/>
    <dgm:cxn modelId="{B199C9D6-E242-4AC4-B06F-2BECFB239058}" srcId="{3B69080A-5BF2-417F-8ECD-07CD3DEAD10E}" destId="{33AA4CA7-5E3E-45B1-8BD9-D77FF48275C5}" srcOrd="1" destOrd="0" parTransId="{FBDE4C9A-1515-48AA-B59A-6F5E04F3EB01}" sibTransId="{77B89DCB-BC6D-490F-A6B4-D157295CE292}"/>
    <dgm:cxn modelId="{E40E70DA-D570-46F0-B222-2454F80DACFA}" type="presOf" srcId="{3B69080A-5BF2-417F-8ECD-07CD3DEAD10E}" destId="{37A4EB89-26D3-46E9-A9E7-E568421FD941}" srcOrd="0" destOrd="0" presId="urn:microsoft.com/office/officeart/2005/8/layout/cycle2"/>
    <dgm:cxn modelId="{DB70BEF2-D707-4BE2-9031-2D106B8E9044}" srcId="{3B69080A-5BF2-417F-8ECD-07CD3DEAD10E}" destId="{7E0FFCBF-1F4A-41FA-AF75-F8831BBA33F5}" srcOrd="4" destOrd="0" parTransId="{C58F8831-5F25-4983-B4B1-67CF717D8D90}" sibTransId="{6296B4B6-AECD-4C13-A592-296123019A44}"/>
    <dgm:cxn modelId="{8F9700F7-5EEA-4CD6-8673-065AA3CB3E0C}" type="presOf" srcId="{7B1E8A1E-8FC0-4C1B-BCEC-3A90F3333059}" destId="{47455B5F-953E-4F65-8917-328F9CAE0235}" srcOrd="0" destOrd="0" presId="urn:microsoft.com/office/officeart/2005/8/layout/cycle2"/>
    <dgm:cxn modelId="{B38E5417-1403-4C0E-971A-104C1684FB75}" type="presParOf" srcId="{37A4EB89-26D3-46E9-A9E7-E568421FD941}" destId="{8783C543-5158-4BC7-BA17-52627A2B8BDB}" srcOrd="0" destOrd="0" presId="urn:microsoft.com/office/officeart/2005/8/layout/cycle2"/>
    <dgm:cxn modelId="{11AE4AEF-D635-4FFC-A3F4-1865461C7A82}" type="presParOf" srcId="{37A4EB89-26D3-46E9-A9E7-E568421FD941}" destId="{030C53B7-86F5-4BDE-B1C6-6EB4B00F0913}" srcOrd="1" destOrd="0" presId="urn:microsoft.com/office/officeart/2005/8/layout/cycle2"/>
    <dgm:cxn modelId="{C0A1721E-F32C-431C-9A55-188BDEA01005}" type="presParOf" srcId="{030C53B7-86F5-4BDE-B1C6-6EB4B00F0913}" destId="{4E21B0B8-7A90-4855-BEFD-4EA7F34D6239}" srcOrd="0" destOrd="0" presId="urn:microsoft.com/office/officeart/2005/8/layout/cycle2"/>
    <dgm:cxn modelId="{B781C458-23C5-4CE9-B83C-F8B8C423A4DE}" type="presParOf" srcId="{37A4EB89-26D3-46E9-A9E7-E568421FD941}" destId="{D68E942D-B698-4EB9-981A-AE34EF225646}" srcOrd="2" destOrd="0" presId="urn:microsoft.com/office/officeart/2005/8/layout/cycle2"/>
    <dgm:cxn modelId="{4665A748-4FDC-42B8-9871-5BF5AE3A9433}" type="presParOf" srcId="{37A4EB89-26D3-46E9-A9E7-E568421FD941}" destId="{892D2D98-4FDE-4EC9-A37E-4D2ACEA5C656}" srcOrd="3" destOrd="0" presId="urn:microsoft.com/office/officeart/2005/8/layout/cycle2"/>
    <dgm:cxn modelId="{FE423053-3A6A-4F99-B292-5DDB6AE6DF30}" type="presParOf" srcId="{892D2D98-4FDE-4EC9-A37E-4D2ACEA5C656}" destId="{008888B7-76F7-4CF3-A83B-03910334EFC2}" srcOrd="0" destOrd="0" presId="urn:microsoft.com/office/officeart/2005/8/layout/cycle2"/>
    <dgm:cxn modelId="{91DF0E31-9F65-4D32-9205-AC2CA15166CD}" type="presParOf" srcId="{37A4EB89-26D3-46E9-A9E7-E568421FD941}" destId="{AFE2AEBA-AC18-4DD7-9241-0EC9935559B8}" srcOrd="4" destOrd="0" presId="urn:microsoft.com/office/officeart/2005/8/layout/cycle2"/>
    <dgm:cxn modelId="{2C1BF20F-A0DA-498A-8260-CE84381D7177}" type="presParOf" srcId="{37A4EB89-26D3-46E9-A9E7-E568421FD941}" destId="{47455B5F-953E-4F65-8917-328F9CAE0235}" srcOrd="5" destOrd="0" presId="urn:microsoft.com/office/officeart/2005/8/layout/cycle2"/>
    <dgm:cxn modelId="{13BD6A7C-34BF-4DB1-AA39-38D340BE05B9}" type="presParOf" srcId="{47455B5F-953E-4F65-8917-328F9CAE0235}" destId="{36EA0ACE-52D7-452B-8474-0ECA5DBE4614}" srcOrd="0" destOrd="0" presId="urn:microsoft.com/office/officeart/2005/8/layout/cycle2"/>
    <dgm:cxn modelId="{510E8DCD-0720-4250-BA71-DCC1BD17C8AA}" type="presParOf" srcId="{37A4EB89-26D3-46E9-A9E7-E568421FD941}" destId="{0DC01BFE-E9DC-4488-BDEF-8ED445732C1A}" srcOrd="6" destOrd="0" presId="urn:microsoft.com/office/officeart/2005/8/layout/cycle2"/>
    <dgm:cxn modelId="{68D1BE9E-FC17-4CAC-857D-446453E2FEE5}" type="presParOf" srcId="{37A4EB89-26D3-46E9-A9E7-E568421FD941}" destId="{3B05B343-DA73-442D-8F49-F8DF8085D7EE}" srcOrd="7" destOrd="0" presId="urn:microsoft.com/office/officeart/2005/8/layout/cycle2"/>
    <dgm:cxn modelId="{C3D471A5-239D-4EBA-B55F-4CBA6F70E85B}" type="presParOf" srcId="{3B05B343-DA73-442D-8F49-F8DF8085D7EE}" destId="{69A5ACA9-FE4F-4B8B-9468-CD591B38DC4D}" srcOrd="0" destOrd="0" presId="urn:microsoft.com/office/officeart/2005/8/layout/cycle2"/>
    <dgm:cxn modelId="{72E67913-80BE-4F25-914E-55B5AB2C762D}" type="presParOf" srcId="{37A4EB89-26D3-46E9-A9E7-E568421FD941}" destId="{96B088E9-0F19-4451-8EB7-A6792CB94CEE}" srcOrd="8" destOrd="0" presId="urn:microsoft.com/office/officeart/2005/8/layout/cycle2"/>
    <dgm:cxn modelId="{ECE916EA-5672-418A-89CE-38CD4E6E4AC9}" type="presParOf" srcId="{37A4EB89-26D3-46E9-A9E7-E568421FD941}" destId="{17CB52D1-6215-4F88-BE8E-D5EE2039301B}" srcOrd="9" destOrd="0" presId="urn:microsoft.com/office/officeart/2005/8/layout/cycle2"/>
    <dgm:cxn modelId="{61CE981C-1E1A-456C-B36D-DCBECF1DBD2F}" type="presParOf" srcId="{17CB52D1-6215-4F88-BE8E-D5EE2039301B}" destId="{3FF6E3CD-4755-4EF3-86AA-F602EA7789D2}" srcOrd="0" destOrd="0" presId="urn:microsoft.com/office/officeart/2005/8/layout/cycle2"/>
    <dgm:cxn modelId="{6ADC4620-966F-47D6-8D12-CEFD30E2FC4C}" type="presParOf" srcId="{37A4EB89-26D3-46E9-A9E7-E568421FD941}" destId="{B95A97CB-2C30-46DB-AA3E-84DE59C89390}" srcOrd="10" destOrd="0" presId="urn:microsoft.com/office/officeart/2005/8/layout/cycle2"/>
    <dgm:cxn modelId="{0ECC00B7-1E59-465C-AFAE-6FD2EA665ED7}" type="presParOf" srcId="{37A4EB89-26D3-46E9-A9E7-E568421FD941}" destId="{73697F7C-0EDD-41B0-A708-7C8CE491C170}" srcOrd="11" destOrd="0" presId="urn:microsoft.com/office/officeart/2005/8/layout/cycle2"/>
    <dgm:cxn modelId="{A975474C-3ED7-4D7B-9305-CD5B5F96162B}" type="presParOf" srcId="{73697F7C-0EDD-41B0-A708-7C8CE491C170}" destId="{8C6795DE-05E2-455A-8AA2-11884FEEFF87}" srcOrd="0" destOrd="0" presId="urn:microsoft.com/office/officeart/2005/8/layout/cycle2"/>
  </dgm:cxnLst>
  <dgm:bg>
    <a:noFill/>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234982" cy="7994121"/>
        <a:chOff x="0" y="0"/>
        <a:chExt cx="11234982" cy="7994121"/>
      </a:xfrm>
    </dsp:grpSpPr>
    <dsp:sp modelId="{BF96D084-A123-4D47-AC1B-2735C2375AE4}">
      <dsp:nvSpPr>
        <dsp:cNvPr id="3" name="饼形 2"/>
        <dsp:cNvSpPr/>
      </dsp:nvSpPr>
      <dsp:spPr bwMode="white">
        <a:xfrm>
          <a:off x="0" y="626566"/>
          <a:ext cx="6740989" cy="6740989"/>
        </a:xfrm>
        <a:prstGeom prst="pie">
          <a:avLst>
            <a:gd name="adj1" fmla="val 5400000"/>
            <a:gd name="adj2" fmla="val 16200000"/>
          </a:avLst>
        </a:prstGeom>
      </dsp:spPr>
      <dsp:style>
        <a:lnRef idx="2">
          <a:schemeClr val="lt1"/>
        </a:lnRef>
        <a:fillRef idx="1">
          <a:schemeClr val="accent5">
            <a:shade val="50000"/>
            <a:hueOff val="0"/>
            <a:satOff val="0"/>
            <a:lumOff val="0"/>
            <a:alpha val="100000"/>
          </a:schemeClr>
        </a:fillRef>
        <a:effectRef idx="0">
          <a:scrgbClr r="0" g="0" b="0"/>
        </a:effectRef>
        <a:fontRef idx="minor">
          <a:schemeClr val="lt1"/>
        </a:fontRef>
      </dsp:style>
      <dsp:txXfrm>
        <a:off x="0" y="626566"/>
        <a:ext cx="6740989" cy="6740989"/>
      </dsp:txXfrm>
    </dsp:sp>
    <dsp:sp modelId="{8EAB7B3B-4EA2-42AC-9796-F2CDE49818E1}">
      <dsp:nvSpPr>
        <dsp:cNvPr id="4" name="矩形 3"/>
        <dsp:cNvSpPr/>
      </dsp:nvSpPr>
      <dsp:spPr bwMode="white">
        <a:xfrm>
          <a:off x="3370495" y="626566"/>
          <a:ext cx="7864487" cy="6740989"/>
        </a:xfrm>
        <a:prstGeom prst="rect">
          <a:avLst/>
        </a:prstGeom>
      </dsp:spPr>
      <dsp:style>
        <a:lnRef idx="2">
          <a:schemeClr val="accent5">
            <a:shade val="50000"/>
            <a:hueOff val="0"/>
            <a:satOff val="0"/>
            <a:lumOff val="0"/>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The Macro-environment</a:t>
          </a:r>
          <a:endParaRPr>
            <a:solidFill>
              <a:schemeClr val="dk1"/>
            </a:solidFill>
          </a:endParaRPr>
        </a:p>
      </dsp:txBody>
      <dsp:txXfrm>
        <a:off x="3370495" y="626566"/>
        <a:ext cx="7864487" cy="6740989"/>
      </dsp:txXfrm>
    </dsp:sp>
    <dsp:sp modelId="{9CFC0124-1940-4BE8-8180-0041F3B2B2CF}">
      <dsp:nvSpPr>
        <dsp:cNvPr id="6" name="饼形 5"/>
        <dsp:cNvSpPr/>
      </dsp:nvSpPr>
      <dsp:spPr bwMode="white">
        <a:xfrm>
          <a:off x="884755" y="2059026"/>
          <a:ext cx="4971480" cy="4971480"/>
        </a:xfrm>
        <a:prstGeom prst="pie">
          <a:avLst>
            <a:gd name="adj1" fmla="val 5400000"/>
            <a:gd name="adj2" fmla="val 16200000"/>
          </a:avLst>
        </a:prstGeom>
      </dsp:spPr>
      <dsp:style>
        <a:lnRef idx="2">
          <a:schemeClr val="lt1"/>
        </a:lnRef>
        <a:fillRef idx="1">
          <a:schemeClr val="accent5">
            <a:shade val="50000"/>
            <a:hueOff val="180000"/>
            <a:satOff val="4314"/>
            <a:lumOff val="19804"/>
            <a:alpha val="100000"/>
          </a:schemeClr>
        </a:fillRef>
        <a:effectRef idx="0">
          <a:scrgbClr r="0" g="0" b="0"/>
        </a:effectRef>
        <a:fontRef idx="minor">
          <a:schemeClr val="lt1"/>
        </a:fontRef>
      </dsp:style>
      <dsp:txXfrm>
        <a:off x="884755" y="2059026"/>
        <a:ext cx="4971480" cy="4971480"/>
      </dsp:txXfrm>
    </dsp:sp>
    <dsp:sp modelId="{95917B1E-D5E9-41D9-903D-82BE5F432C61}">
      <dsp:nvSpPr>
        <dsp:cNvPr id="7" name="矩形 6"/>
        <dsp:cNvSpPr/>
      </dsp:nvSpPr>
      <dsp:spPr bwMode="white">
        <a:xfrm>
          <a:off x="3370495" y="2059026"/>
          <a:ext cx="7864487" cy="4971480"/>
        </a:xfrm>
        <a:prstGeom prst="rect">
          <a:avLst/>
        </a:prstGeom>
      </dsp:spPr>
      <dsp:style>
        <a:lnRef idx="2">
          <a:schemeClr val="accent5">
            <a:shade val="50000"/>
            <a:hueOff val="180000"/>
            <a:satOff val="4314"/>
            <a:lumOff val="19804"/>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Industry (or Sector)</a:t>
          </a:r>
          <a:endParaRPr>
            <a:solidFill>
              <a:schemeClr val="dk1"/>
            </a:solidFill>
          </a:endParaRPr>
        </a:p>
      </dsp:txBody>
      <dsp:txXfrm>
        <a:off x="3370495" y="2059026"/>
        <a:ext cx="7864487" cy="4971480"/>
      </dsp:txXfrm>
    </dsp:sp>
    <dsp:sp modelId="{09FBA1B4-8A53-4EF2-B7FD-06C13D37EC95}">
      <dsp:nvSpPr>
        <dsp:cNvPr id="9" name="饼形 8"/>
        <dsp:cNvSpPr/>
      </dsp:nvSpPr>
      <dsp:spPr bwMode="white">
        <a:xfrm>
          <a:off x="1769510" y="3491486"/>
          <a:ext cx="3201970" cy="3201970"/>
        </a:xfrm>
        <a:prstGeom prst="pie">
          <a:avLst>
            <a:gd name="adj1" fmla="val 5400000"/>
            <a:gd name="adj2" fmla="val 16200000"/>
          </a:avLst>
        </a:prstGeom>
      </dsp:spPr>
      <dsp:style>
        <a:lnRef idx="2">
          <a:schemeClr val="lt1"/>
        </a:lnRef>
        <a:fillRef idx="1">
          <a:schemeClr val="accent5">
            <a:shade val="50000"/>
            <a:hueOff val="360000"/>
            <a:satOff val="8627"/>
            <a:lumOff val="39608"/>
            <a:alpha val="100000"/>
          </a:schemeClr>
        </a:fillRef>
        <a:effectRef idx="0">
          <a:scrgbClr r="0" g="0" b="0"/>
        </a:effectRef>
        <a:fontRef idx="minor">
          <a:schemeClr val="lt1"/>
        </a:fontRef>
      </dsp:style>
      <dsp:txXfrm>
        <a:off x="1769510" y="3491486"/>
        <a:ext cx="3201970" cy="3201970"/>
      </dsp:txXfrm>
    </dsp:sp>
    <dsp:sp modelId="{6DA8E38B-5771-4A12-9623-CA0530FA5964}">
      <dsp:nvSpPr>
        <dsp:cNvPr id="10" name="矩形 9"/>
        <dsp:cNvSpPr/>
      </dsp:nvSpPr>
      <dsp:spPr bwMode="white">
        <a:xfrm>
          <a:off x="3370495" y="3491486"/>
          <a:ext cx="7864487" cy="3201970"/>
        </a:xfrm>
        <a:prstGeom prst="rect">
          <a:avLst/>
        </a:prstGeom>
      </dsp:spPr>
      <dsp:style>
        <a:lnRef idx="2">
          <a:schemeClr val="accent5">
            <a:shade val="50000"/>
            <a:hueOff val="360000"/>
            <a:satOff val="8627"/>
            <a:lumOff val="39608"/>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a:solidFill>
                <a:schemeClr val="dk1"/>
              </a:solidFill>
            </a:rPr>
            <a:t>Markets and Competitors</a:t>
          </a:r>
          <a:endParaRPr lang="en-GB" sz="2000" b="1" dirty="0">
            <a:solidFill>
              <a:schemeClr val="dk1"/>
            </a:solidFill>
          </a:endParaRPr>
        </a:p>
      </dsp:txBody>
      <dsp:txXfrm>
        <a:off x="3370495" y="3491486"/>
        <a:ext cx="7864487" cy="3201970"/>
      </dsp:txXfrm>
    </dsp:sp>
    <dsp:sp modelId="{1AADB62D-43C5-481F-9B08-805E827F8FE5}">
      <dsp:nvSpPr>
        <dsp:cNvPr id="12" name="饼形 11"/>
        <dsp:cNvSpPr/>
      </dsp:nvSpPr>
      <dsp:spPr bwMode="white">
        <a:xfrm>
          <a:off x="2654264" y="4923947"/>
          <a:ext cx="1432460" cy="1432460"/>
        </a:xfrm>
        <a:prstGeom prst="pie">
          <a:avLst>
            <a:gd name="adj1" fmla="val 5400000"/>
            <a:gd name="adj2" fmla="val 16200000"/>
          </a:avLst>
        </a:prstGeom>
      </dsp:spPr>
      <dsp:style>
        <a:lnRef idx="2">
          <a:schemeClr val="lt1"/>
        </a:lnRef>
        <a:fillRef idx="1">
          <a:schemeClr val="accent5">
            <a:tint val="55000"/>
            <a:hueOff val="-180000"/>
            <a:satOff val="-4313"/>
            <a:lumOff val="-19803"/>
            <a:alpha val="100000"/>
          </a:schemeClr>
        </a:fillRef>
        <a:effectRef idx="0">
          <a:scrgbClr r="0" g="0" b="0"/>
        </a:effectRef>
        <a:fontRef idx="minor">
          <a:schemeClr val="lt1"/>
        </a:fontRef>
      </dsp:style>
      <dsp:txXfrm>
        <a:off x="2654264" y="4923947"/>
        <a:ext cx="1432460" cy="1432460"/>
      </dsp:txXfrm>
    </dsp:sp>
    <dsp:sp modelId="{1B3D9CAC-7BD5-47BA-AEA6-AB0FDB0DA45B}">
      <dsp:nvSpPr>
        <dsp:cNvPr id="13" name="矩形 12"/>
        <dsp:cNvSpPr/>
      </dsp:nvSpPr>
      <dsp:spPr bwMode="white">
        <a:xfrm>
          <a:off x="3370495" y="4923947"/>
          <a:ext cx="7864487" cy="1432460"/>
        </a:xfrm>
        <a:prstGeom prst="rect">
          <a:avLst/>
        </a:prstGeom>
      </dsp:spPr>
      <dsp:style>
        <a:lnRef idx="2">
          <a:schemeClr val="accent5">
            <a:tint val="55000"/>
            <a:hueOff val="-180000"/>
            <a:satOff val="-4313"/>
            <a:lumOff val="-19803"/>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The Organisation</a:t>
          </a:r>
          <a:endParaRPr>
            <a:solidFill>
              <a:schemeClr val="dk1"/>
            </a:solidFill>
          </a:endParaRPr>
        </a:p>
      </dsp:txBody>
      <dsp:txXfrm>
        <a:off x="3370495" y="4923947"/>
        <a:ext cx="7864487" cy="1432460"/>
      </dsp:txXfrm>
    </dsp:sp>
    <dsp:sp modelId="{DFD0F45A-BFFF-4681-B6A3-CFC209319388}">
      <dsp:nvSpPr>
        <dsp:cNvPr id="5" name="矩形 4" hidden="1"/>
        <dsp:cNvSpPr/>
      </dsp:nvSpPr>
      <dsp:spPr>
        <a:xfrm>
          <a:off x="0" y="7030506"/>
          <a:ext cx="11234982" cy="337049"/>
        </a:xfrm>
        <a:prstGeom prst="rect">
          <a:avLst/>
        </a:prstGeom>
      </dsp:spPr>
      <dsp:txXfrm>
        <a:off x="0" y="7030506"/>
        <a:ext cx="11234982" cy="337049"/>
      </dsp:txXfrm>
    </dsp:sp>
    <dsp:sp modelId="{8BA1FD54-A312-4BF9-965E-05AF9FF9971B}">
      <dsp:nvSpPr>
        <dsp:cNvPr id="8" name="矩形 7" hidden="1"/>
        <dsp:cNvSpPr/>
      </dsp:nvSpPr>
      <dsp:spPr>
        <a:xfrm>
          <a:off x="0" y="6693456"/>
          <a:ext cx="11234982" cy="337049"/>
        </a:xfrm>
        <a:prstGeom prst="rect">
          <a:avLst/>
        </a:prstGeom>
      </dsp:spPr>
      <dsp:txXfrm>
        <a:off x="0" y="6693456"/>
        <a:ext cx="11234982" cy="337049"/>
      </dsp:txXfrm>
    </dsp:sp>
    <dsp:sp modelId="{DA2F0223-5A3C-4AA0-BACF-E55FDE33195A}">
      <dsp:nvSpPr>
        <dsp:cNvPr id="11" name="矩形 10" hidden="1"/>
        <dsp:cNvSpPr/>
      </dsp:nvSpPr>
      <dsp:spPr>
        <a:xfrm>
          <a:off x="0" y="6356407"/>
          <a:ext cx="11234982" cy="337049"/>
        </a:xfrm>
        <a:prstGeom prst="rect">
          <a:avLst/>
        </a:prstGeom>
      </dsp:spPr>
      <dsp:txXfrm>
        <a:off x="0" y="6356407"/>
        <a:ext cx="11234982" cy="337049"/>
      </dsp:txXfrm>
    </dsp:sp>
    <dsp:sp modelId="{2B1A3674-D7D1-4A8E-B995-BBA58CEBF0A7}">
      <dsp:nvSpPr>
        <dsp:cNvPr id="14" name="矩形 13"/>
        <dsp:cNvSpPr/>
      </dsp:nvSpPr>
      <dsp:spPr bwMode="white">
        <a:xfrm>
          <a:off x="7302738" y="62656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Politics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Economics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Social</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Technological  etc.</a:t>
          </a:r>
          <a:endParaRPr>
            <a:solidFill>
              <a:schemeClr val="dk1"/>
            </a:solidFill>
          </a:endParaRPr>
        </a:p>
      </dsp:txBody>
      <dsp:txXfrm>
        <a:off x="7302738" y="626566"/>
        <a:ext cx="3932244" cy="1432460"/>
      </dsp:txXfrm>
    </dsp:sp>
    <dsp:sp modelId="{F7BC5280-0463-43E7-BBC6-EF42F5F3D076}">
      <dsp:nvSpPr>
        <dsp:cNvPr id="15" name="矩形 14"/>
        <dsp:cNvSpPr/>
      </dsp:nvSpPr>
      <dsp:spPr bwMode="white">
        <a:xfrm>
          <a:off x="7302738" y="205902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Products and/or services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Development stage</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Concentration</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Value network</a:t>
          </a:r>
          <a:endParaRPr>
            <a:solidFill>
              <a:schemeClr val="dk1"/>
            </a:solidFill>
          </a:endParaRPr>
        </a:p>
      </dsp:txBody>
      <dsp:txXfrm>
        <a:off x="7302738" y="2059026"/>
        <a:ext cx="3932244" cy="1432460"/>
      </dsp:txXfrm>
    </dsp:sp>
    <dsp:sp modelId="{D9F4DBAC-4750-40FE-BF6A-C8B0179B87FE}">
      <dsp:nvSpPr>
        <dsp:cNvPr id="16" name="矩形 15"/>
        <dsp:cNvSpPr/>
      </dsp:nvSpPr>
      <dsp:spPr bwMode="white">
        <a:xfrm>
          <a:off x="7302738" y="349148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Market Segments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Scope of activities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Resource commitment</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Critical success factors</a:t>
          </a:r>
          <a:endParaRPr>
            <a:solidFill>
              <a:schemeClr val="dk1"/>
            </a:solidFill>
          </a:endParaRPr>
        </a:p>
      </dsp:txBody>
      <dsp:txXfrm>
        <a:off x="7302738" y="3491486"/>
        <a:ext cx="3932244" cy="1432460"/>
      </dsp:txXfrm>
    </dsp:sp>
    <dsp:sp modelId="{AAC66275-E769-4AA7-B262-5DC0DB804286}">
      <dsp:nvSpPr>
        <dsp:cNvPr id="17" name="矩形 16"/>
        <dsp:cNvSpPr/>
      </dsp:nvSpPr>
      <dsp:spPr bwMode="white">
        <a:xfrm>
          <a:off x="7302738" y="4923947"/>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Resources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Capabilities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Competencies</a:t>
          </a:r>
          <a:endParaRPr>
            <a:solidFill>
              <a:schemeClr val="dk1"/>
            </a:solidFill>
          </a:endParaRPr>
        </a:p>
      </dsp:txBody>
      <dsp:txXfrm>
        <a:off x="7302738" y="4923947"/>
        <a:ext cx="3932244" cy="1432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3181162" cy="8821908"/>
        <a:chOff x="0" y="0"/>
        <a:chExt cx="13181162" cy="8821908"/>
      </a:xfrm>
    </dsp:grpSpPr>
    <dsp:sp modelId="{8783C543-5158-4BC7-BA17-52627A2B8BDB}">
      <dsp:nvSpPr>
        <dsp:cNvPr id="3" name="Oval 2"/>
        <dsp:cNvSpPr/>
      </dsp:nvSpPr>
      <dsp:spPr bwMode="white">
        <a:xfrm>
          <a:off x="5487843" y="0"/>
          <a:ext cx="2205477" cy="2205477"/>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a:solidFill>
                <a:schemeClr val="tx1"/>
              </a:solidFill>
            </a:rPr>
            <a:t>Financial Performance</a:t>
          </a:r>
        </a:p>
      </dsp:txBody>
      <dsp:txXfrm>
        <a:off x="5487843" y="0"/>
        <a:ext cx="2205477" cy="2205477"/>
      </dsp:txXfrm>
    </dsp:sp>
    <dsp:sp modelId="{030C53B7-86F5-4BDE-B1C6-6EB4B00F0913}">
      <dsp:nvSpPr>
        <dsp:cNvPr id="4" name="Right Arrow 3"/>
        <dsp:cNvSpPr/>
      </dsp:nvSpPr>
      <dsp:spPr bwMode="white">
        <a:xfrm rot="1799999">
          <a:off x="7730855" y="1557618"/>
          <a:ext cx="584451" cy="744348"/>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b="1">
            <a:solidFill>
              <a:schemeClr val="tx1"/>
            </a:solidFill>
          </a:endParaRPr>
        </a:p>
      </dsp:txBody>
      <dsp:txXfrm rot="1799999">
        <a:off x="7730855" y="1557618"/>
        <a:ext cx="584451" cy="744348"/>
      </dsp:txXfrm>
    </dsp:sp>
    <dsp:sp modelId="{D68E942D-B698-4EB9-981A-AE34EF225646}">
      <dsp:nvSpPr>
        <dsp:cNvPr id="5" name="Oval 4"/>
        <dsp:cNvSpPr/>
      </dsp:nvSpPr>
      <dsp:spPr bwMode="white">
        <a:xfrm>
          <a:off x="8352841" y="1654108"/>
          <a:ext cx="2205477" cy="2205477"/>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a:solidFill>
                <a:schemeClr val="tx1"/>
              </a:solidFill>
            </a:rPr>
            <a:t>Scan the Environment</a:t>
          </a:r>
        </a:p>
      </dsp:txBody>
      <dsp:txXfrm>
        <a:off x="8352841" y="1654108"/>
        <a:ext cx="2205477" cy="2205477"/>
      </dsp:txXfrm>
    </dsp:sp>
    <dsp:sp modelId="{892D2D98-4FDE-4EC9-A37E-4D2ACEA5C656}">
      <dsp:nvSpPr>
        <dsp:cNvPr id="6" name="Right Arrow 5"/>
        <dsp:cNvSpPr/>
      </dsp:nvSpPr>
      <dsp:spPr bwMode="white">
        <a:xfrm rot="5399999">
          <a:off x="9163354" y="4038780"/>
          <a:ext cx="584451" cy="744348"/>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GB" sz="3200"/>
        </a:p>
      </dsp:txBody>
      <dsp:txXfrm rot="5399999">
        <a:off x="9163354" y="4038780"/>
        <a:ext cx="584451" cy="744348"/>
      </dsp:txXfrm>
    </dsp:sp>
    <dsp:sp modelId="{AFE2AEBA-AC18-4DD7-9241-0EC9935559B8}">
      <dsp:nvSpPr>
        <dsp:cNvPr id="7" name="Oval 6"/>
        <dsp:cNvSpPr/>
      </dsp:nvSpPr>
      <dsp:spPr bwMode="white">
        <a:xfrm>
          <a:off x="8352841" y="4962323"/>
          <a:ext cx="2205477" cy="2205477"/>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a:solidFill>
                <a:schemeClr val="tx1"/>
              </a:solidFill>
            </a:rPr>
            <a:t>Industries, Product Offerings and Market</a:t>
          </a:r>
        </a:p>
      </dsp:txBody>
      <dsp:txXfrm>
        <a:off x="8352841" y="4962323"/>
        <a:ext cx="2205477" cy="2205477"/>
      </dsp:txXfrm>
    </dsp:sp>
    <dsp:sp modelId="{47455B5F-953E-4F65-8917-328F9CAE0235}">
      <dsp:nvSpPr>
        <dsp:cNvPr id="8" name="Right Arrow 7"/>
        <dsp:cNvSpPr/>
      </dsp:nvSpPr>
      <dsp:spPr bwMode="white">
        <a:xfrm rot="9000000">
          <a:off x="7730855" y="6519941"/>
          <a:ext cx="584451" cy="744348"/>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b="1">
            <a:solidFill>
              <a:schemeClr val="tx1"/>
            </a:solidFill>
          </a:endParaRPr>
        </a:p>
      </dsp:txBody>
      <dsp:txXfrm rot="9000000">
        <a:off x="7730855" y="6519941"/>
        <a:ext cx="584451" cy="744348"/>
      </dsp:txXfrm>
    </dsp:sp>
    <dsp:sp modelId="{0DC01BFE-E9DC-4488-BDEF-8ED445732C1A}">
      <dsp:nvSpPr>
        <dsp:cNvPr id="9" name="Oval 8"/>
        <dsp:cNvSpPr/>
      </dsp:nvSpPr>
      <dsp:spPr bwMode="white">
        <a:xfrm>
          <a:off x="5487843" y="6616431"/>
          <a:ext cx="2205477" cy="2205477"/>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a:solidFill>
                <a:schemeClr val="tx1"/>
              </a:solidFill>
            </a:rPr>
            <a:t>Business Model and Value Network</a:t>
          </a:r>
        </a:p>
      </dsp:txBody>
      <dsp:txXfrm>
        <a:off x="5487843" y="6616431"/>
        <a:ext cx="2205477" cy="2205477"/>
      </dsp:txXfrm>
    </dsp:sp>
    <dsp:sp modelId="{3B05B343-DA73-442D-8F49-F8DF8085D7EE}">
      <dsp:nvSpPr>
        <dsp:cNvPr id="10" name="Right Arrow 9"/>
        <dsp:cNvSpPr/>
      </dsp:nvSpPr>
      <dsp:spPr bwMode="white">
        <a:xfrm rot="12600000">
          <a:off x="4865856" y="6519941"/>
          <a:ext cx="584451" cy="744348"/>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b="1">
            <a:solidFill>
              <a:schemeClr val="tx1"/>
            </a:solidFill>
          </a:endParaRPr>
        </a:p>
      </dsp:txBody>
      <dsp:txXfrm rot="12600000">
        <a:off x="4865856" y="6519941"/>
        <a:ext cx="584451" cy="744348"/>
      </dsp:txXfrm>
    </dsp:sp>
    <dsp:sp modelId="{96B088E9-0F19-4451-8EB7-A6792CB94CEE}">
      <dsp:nvSpPr>
        <dsp:cNvPr id="11" name="Oval 10"/>
        <dsp:cNvSpPr/>
      </dsp:nvSpPr>
      <dsp:spPr bwMode="white">
        <a:xfrm>
          <a:off x="2622844" y="4962323"/>
          <a:ext cx="2205477" cy="2205477"/>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a:solidFill>
                <a:schemeClr val="tx1"/>
              </a:solidFill>
            </a:rPr>
            <a:t>Capabilities, Resources and Competencies</a:t>
          </a:r>
        </a:p>
      </dsp:txBody>
      <dsp:txXfrm>
        <a:off x="2622844" y="4962323"/>
        <a:ext cx="2205477" cy="2205477"/>
      </dsp:txXfrm>
    </dsp:sp>
    <dsp:sp modelId="{17CB52D1-6215-4F88-BE8E-D5EE2039301B}">
      <dsp:nvSpPr>
        <dsp:cNvPr id="12" name="Right Arrow 11"/>
        <dsp:cNvSpPr/>
      </dsp:nvSpPr>
      <dsp:spPr bwMode="white">
        <a:xfrm rot="-5399999">
          <a:off x="3433357" y="4038780"/>
          <a:ext cx="584451" cy="744348"/>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b="1">
            <a:solidFill>
              <a:schemeClr val="tx1"/>
            </a:solidFill>
          </a:endParaRPr>
        </a:p>
      </dsp:txBody>
      <dsp:txXfrm rot="-5399999">
        <a:off x="3433357" y="4038780"/>
        <a:ext cx="584451" cy="744348"/>
      </dsp:txXfrm>
    </dsp:sp>
    <dsp:sp modelId="{B95A97CB-2C30-46DB-AA3E-84DE59C89390}">
      <dsp:nvSpPr>
        <dsp:cNvPr id="13" name="Oval 12"/>
        <dsp:cNvSpPr/>
      </dsp:nvSpPr>
      <dsp:spPr bwMode="white">
        <a:xfrm>
          <a:off x="2622844" y="1654108"/>
          <a:ext cx="2205477" cy="2205477"/>
        </a:xfrm>
        <a:prstGeom prst="ellipse">
          <a:avLst/>
        </a:prstGeom>
        <a:solidFill>
          <a:schemeClr val="accent6">
            <a:lumMod val="40000"/>
            <a:lumOff val="60000"/>
          </a:schemeClr>
        </a:solidFill>
      </dsp:spPr>
      <dsp:style>
        <a:lnRef idx="2">
          <a:schemeClr val="lt1"/>
        </a:lnRef>
        <a:fillRef idx="1">
          <a:schemeClr val="accent2"/>
        </a:fillRef>
        <a:effectRef idx="0">
          <a:scrgbClr r="0" g="0" b="0"/>
        </a:effectRef>
        <a:fontRef idx="minor">
          <a:schemeClr val="lt1"/>
        </a:fontRef>
      </dsp:style>
      <dsp:txBody>
        <a:bodyPr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b="1" dirty="0">
              <a:solidFill>
                <a:schemeClr val="tx1"/>
              </a:solidFill>
            </a:rPr>
            <a:t>Competitive Advantage</a:t>
          </a:r>
        </a:p>
      </dsp:txBody>
      <dsp:txXfrm>
        <a:off x="2622844" y="1654108"/>
        <a:ext cx="2205477" cy="2205477"/>
      </dsp:txXfrm>
    </dsp:sp>
    <dsp:sp modelId="{73697F7C-0EDD-41B0-A708-7C8CE491C170}">
      <dsp:nvSpPr>
        <dsp:cNvPr id="14" name="Right Arrow 13"/>
        <dsp:cNvSpPr/>
      </dsp:nvSpPr>
      <dsp:spPr bwMode="white">
        <a:xfrm rot="-1799999">
          <a:off x="4865856" y="1557618"/>
          <a:ext cx="584451" cy="744348"/>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GB" sz="3200"/>
        </a:p>
      </dsp:txBody>
      <dsp:txXfrm rot="-1799999">
        <a:off x="4865856" y="1557618"/>
        <a:ext cx="584451" cy="744348"/>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A33356-639E-F44D-97F6-77E05DC3366D}"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2C36F0-DD85-C04E-8FF4-5C424DEF99CD}"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8A5F1-FC73-4832-98BA-D0BD25E5A626}"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B3ABF-D706-4959-ACF4-B467BEA00A52}"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1626870" rtl="0" eaLnBrk="1" latinLnBrk="0" hangingPunct="1">
      <a:defRPr sz="2135" kern="1200">
        <a:solidFill>
          <a:schemeClr val="tx1"/>
        </a:solidFill>
        <a:latin typeface="+mn-lt"/>
        <a:ea typeface="+mn-ea"/>
        <a:cs typeface="+mn-cs"/>
      </a:defRPr>
    </a:lvl1pPr>
    <a:lvl2pPr marL="813435" algn="l" defTabSz="1626870" rtl="0" eaLnBrk="1" latinLnBrk="0" hangingPunct="1">
      <a:defRPr sz="2135" kern="1200">
        <a:solidFill>
          <a:schemeClr val="tx1"/>
        </a:solidFill>
        <a:latin typeface="+mn-lt"/>
        <a:ea typeface="+mn-ea"/>
        <a:cs typeface="+mn-cs"/>
      </a:defRPr>
    </a:lvl2pPr>
    <a:lvl3pPr marL="1626870" algn="l" defTabSz="1626870" rtl="0" eaLnBrk="1" latinLnBrk="0" hangingPunct="1">
      <a:defRPr sz="2135" kern="1200">
        <a:solidFill>
          <a:schemeClr val="tx1"/>
        </a:solidFill>
        <a:latin typeface="+mn-lt"/>
        <a:ea typeface="+mn-ea"/>
        <a:cs typeface="+mn-cs"/>
      </a:defRPr>
    </a:lvl3pPr>
    <a:lvl4pPr marL="2440305" algn="l" defTabSz="1626870" rtl="0" eaLnBrk="1" latinLnBrk="0" hangingPunct="1">
      <a:defRPr sz="2135" kern="1200">
        <a:solidFill>
          <a:schemeClr val="tx1"/>
        </a:solidFill>
        <a:latin typeface="+mn-lt"/>
        <a:ea typeface="+mn-ea"/>
        <a:cs typeface="+mn-cs"/>
      </a:defRPr>
    </a:lvl4pPr>
    <a:lvl5pPr marL="3253740" algn="l" defTabSz="1626870" rtl="0" eaLnBrk="1" latinLnBrk="0" hangingPunct="1">
      <a:defRPr sz="2135" kern="1200">
        <a:solidFill>
          <a:schemeClr val="tx1"/>
        </a:solidFill>
        <a:latin typeface="+mn-lt"/>
        <a:ea typeface="+mn-ea"/>
        <a:cs typeface="+mn-cs"/>
      </a:defRPr>
    </a:lvl5pPr>
    <a:lvl6pPr marL="4066540" algn="l" defTabSz="1626870" rtl="0" eaLnBrk="1" latinLnBrk="0" hangingPunct="1">
      <a:defRPr sz="2135" kern="1200">
        <a:solidFill>
          <a:schemeClr val="tx1"/>
        </a:solidFill>
        <a:latin typeface="+mn-lt"/>
        <a:ea typeface="+mn-ea"/>
        <a:cs typeface="+mn-cs"/>
      </a:defRPr>
    </a:lvl6pPr>
    <a:lvl7pPr marL="4879975" algn="l" defTabSz="1626870" rtl="0" eaLnBrk="1" latinLnBrk="0" hangingPunct="1">
      <a:defRPr sz="2135" kern="1200">
        <a:solidFill>
          <a:schemeClr val="tx1"/>
        </a:solidFill>
        <a:latin typeface="+mn-lt"/>
        <a:ea typeface="+mn-ea"/>
        <a:cs typeface="+mn-cs"/>
      </a:defRPr>
    </a:lvl7pPr>
    <a:lvl8pPr marL="5693410" algn="l" defTabSz="1626870" rtl="0" eaLnBrk="1" latinLnBrk="0" hangingPunct="1">
      <a:defRPr sz="2135" kern="1200">
        <a:solidFill>
          <a:schemeClr val="tx1"/>
        </a:solidFill>
        <a:latin typeface="+mn-lt"/>
        <a:ea typeface="+mn-ea"/>
        <a:cs typeface="+mn-cs"/>
      </a:defRPr>
    </a:lvl8pPr>
    <a:lvl9pPr marL="6506845" algn="l" defTabSz="1626870" rtl="0" eaLnBrk="1" latinLnBrk="0" hangingPunct="1">
      <a:defRPr sz="21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twire.com/business-it-news/storage/73038-machine-learning-helps-manage-complex-it-infrastructure.html" TargetMode="External"/><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look at competitors in a later topic.</a:t>
            </a:r>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 Management is part of a</a:t>
            </a:r>
            <a:r>
              <a:rPr lang="en-GB" baseline="0" dirty="0"/>
              <a:t> project and is planned prior to implementation.</a:t>
            </a:r>
            <a:endParaRPr lang="en-GB" baseline="0" dirty="0"/>
          </a:p>
          <a:p>
            <a:r>
              <a:rPr lang="en-GB" baseline="0" dirty="0"/>
              <a:t>Some businesses can planned for months or even years in advance if they are aware of the changes. This is particularly evident in the public sector relating to specific </a:t>
            </a:r>
            <a:r>
              <a:rPr lang="en-GB" baseline="0"/>
              <a:t>legislation changes.</a:t>
            </a:r>
            <a:endParaRPr lang="en-GB"/>
          </a:p>
        </p:txBody>
      </p:sp>
      <p:sp>
        <p:nvSpPr>
          <p:cNvPr id="4" name="Slide Number Placeholder 3"/>
          <p:cNvSpPr>
            <a:spLocks noGrp="1"/>
          </p:cNvSpPr>
          <p:nvPr>
            <p:ph type="sldNum" sz="quarter" idx="10"/>
          </p:nvPr>
        </p:nvSpPr>
        <p:spPr/>
        <p:txBody>
          <a:bodyPr/>
          <a:lstStyle/>
          <a:p>
            <a:fld id="{9E5FA06C-2813-4A9E-8480-021247580EE8}" type="slidenum">
              <a:rPr lang="en-GB" smtClean="0"/>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https://www.itwire.com/business-it-news/storage/73038-machine-learning-helps-manage-complex-it-infrastructure.html</a:t>
            </a:r>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 Management is part of a</a:t>
            </a:r>
            <a:r>
              <a:rPr lang="en-GB" baseline="0" dirty="0"/>
              <a:t> project and is planned prior to implementation.</a:t>
            </a:r>
            <a:endParaRPr lang="en-GB" baseline="0" dirty="0"/>
          </a:p>
          <a:p>
            <a:r>
              <a:rPr lang="en-GB" baseline="0" dirty="0"/>
              <a:t>Some businesses can planned for months or even years in advance if they are aware of the changes. This is particularly evident in the public sector relating to specific </a:t>
            </a:r>
            <a:r>
              <a:rPr lang="en-GB" baseline="0"/>
              <a:t>legislation changes.</a:t>
            </a:r>
            <a:endParaRPr lang="en-GB"/>
          </a:p>
        </p:txBody>
      </p:sp>
      <p:sp>
        <p:nvSpPr>
          <p:cNvPr id="4" name="Slide Number Placeholder 3"/>
          <p:cNvSpPr>
            <a:spLocks noGrp="1"/>
          </p:cNvSpPr>
          <p:nvPr>
            <p:ph type="sldNum" sz="quarter" idx="10"/>
          </p:nvPr>
        </p:nvSpPr>
        <p:spPr/>
        <p:txBody>
          <a:bodyPr/>
          <a:lstStyle/>
          <a:p>
            <a:fld id="{9E5FA06C-2813-4A9E-8480-021247580EE8}" type="slidenum">
              <a:rPr lang="en-GB" smtClean="0"/>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BF7F5F-E982-2548-A539-E0493F24EC2A}"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Henry </a:t>
            </a:r>
            <a:r>
              <a:rPr lang="en-GB" dirty="0" err="1"/>
              <a:t>Mintzberg</a:t>
            </a:r>
            <a:r>
              <a:rPr lang="en-GB" dirty="0"/>
              <a:t> identified that planned strategies</a:t>
            </a:r>
            <a:r>
              <a:rPr lang="en-GB" baseline="0" dirty="0"/>
              <a:t> often did not survive contact with managers, customers and the business environment. </a:t>
            </a:r>
            <a:endParaRPr lang="en-GB" baseline="0" dirty="0"/>
          </a:p>
          <a:p>
            <a:endParaRPr lang="en-GB" baseline="0" dirty="0"/>
          </a:p>
          <a:p>
            <a:r>
              <a:rPr lang="en-GB" baseline="0" dirty="0"/>
              <a:t>He observed that unplanned events also shape strategy and that the realised strategy that actually unfolded over time was a combination of the deliberate planning and of emergence.  Companies adapt and improvise as events occur; perhaps a serendipitous discovery or the emergence of a new business model in a rival firm.</a:t>
            </a:r>
            <a:endParaRPr lang="en-GB" baseline="0" dirty="0"/>
          </a:p>
          <a:p>
            <a:endParaRPr lang="en-GB" baseline="0" dirty="0"/>
          </a:p>
          <a:p>
            <a:r>
              <a:rPr lang="en-GB" baseline="0" dirty="0"/>
              <a:t>We can see many changes occurring at present as a result of technology innovation and globalisation, particularly in the exploitation of platforms such as Amazon, Uber and e-bay and of ecosystems like Apple and Android.  Amazon has disrupted retailing very significantly and Uber is changing the way we acquire and pay for taxi rides. Both firms are evolving rapidly.  Amazon is now seeking to enter the groceries market place as well as extending its logistics and delivery activities in areas once dominated by state owned post offices. Uber is experimenting with add-on services to its platform and is expected in the future to  become a platform for sharing driverless cars.</a:t>
            </a:r>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Distinctive Competencies</a:t>
            </a:r>
            <a:endParaRPr lang="en-GB" sz="1200" b="1" dirty="0"/>
          </a:p>
          <a:p>
            <a:endParaRPr lang="en-GB" sz="1200" b="1" dirty="0"/>
          </a:p>
          <a:p>
            <a:r>
              <a:rPr lang="en-GB" sz="1200" dirty="0"/>
              <a:t>Competitive advantage is based upon distinctive competencies. </a:t>
            </a:r>
            <a:r>
              <a:rPr lang="en-GB" sz="1200" b="1" dirty="0"/>
              <a:t>Distinctive competencies</a:t>
            </a:r>
            <a:r>
              <a:rPr lang="en-GB" sz="1200" dirty="0"/>
              <a:t> are firm-specific strengths that allow a company to differentiate its products from those offered by rivals, and/or achieve substantially lower costs than its rivals. </a:t>
            </a:r>
            <a:endParaRPr lang="en-GB" sz="1200" dirty="0"/>
          </a:p>
          <a:p>
            <a:endParaRPr lang="en-GB" sz="1200" b="1" dirty="0"/>
          </a:p>
          <a:p>
            <a:r>
              <a:rPr lang="en-GB" sz="1200" b="1" dirty="0"/>
              <a:t>Resources </a:t>
            </a:r>
            <a:endParaRPr lang="en-GB" sz="1200" b="1" dirty="0"/>
          </a:p>
          <a:p>
            <a:endParaRPr lang="en-GB" sz="1200" b="1" dirty="0"/>
          </a:p>
          <a:p>
            <a:r>
              <a:rPr lang="en-GB" sz="1200" dirty="0"/>
              <a:t>A company’s resources can be divided into two types:. </a:t>
            </a:r>
            <a:endParaRPr lang="en-GB" sz="1200" dirty="0"/>
          </a:p>
          <a:p>
            <a:pPr lvl="0"/>
            <a:endParaRPr lang="en-GB" sz="1200" b="1" dirty="0"/>
          </a:p>
          <a:p>
            <a:pPr lvl="0"/>
            <a:r>
              <a:rPr lang="en-GB" sz="1200" b="1" dirty="0"/>
              <a:t>Tangible resources</a:t>
            </a:r>
            <a:r>
              <a:rPr lang="en-GB" sz="1200" dirty="0"/>
              <a:t> are physical entities, such as land, buildings, manufacturing plants, equipment, inventory, and money. </a:t>
            </a:r>
            <a:endParaRPr lang="en-GB" sz="1200" dirty="0"/>
          </a:p>
          <a:p>
            <a:pPr lvl="0"/>
            <a:endParaRPr lang="en-GB" sz="1200" dirty="0"/>
          </a:p>
          <a:p>
            <a:pPr lvl="0"/>
            <a:r>
              <a:rPr lang="en-GB" sz="1200" b="1" dirty="0"/>
              <a:t>Intangible resources</a:t>
            </a:r>
            <a:r>
              <a:rPr lang="en-GB" sz="1200" dirty="0"/>
              <a:t> are nonphysical entities that are created by managers and other employees, such as brand names, the reputation of the company, the knowledge that employees have gained through experience.  We could also include the intellectual property of the company, including patents, copyrights, and trademarks. </a:t>
            </a:r>
            <a:endParaRPr lang="en-GB" sz="1200" dirty="0"/>
          </a:p>
          <a:p>
            <a:endParaRPr lang="en-GB" sz="1200" dirty="0"/>
          </a:p>
          <a:p>
            <a:r>
              <a:rPr lang="en-GB" sz="1200" dirty="0"/>
              <a:t>Valuable resources are more likely to lead to a sustainable competitive advantage if they are rare, in the sense that competitors do not possess them, and difficult for rivals to imitate; that is, if there are barriers to imitation.</a:t>
            </a:r>
            <a:endParaRPr lang="en-GB" sz="1200" dirty="0"/>
          </a:p>
          <a:p>
            <a:endParaRPr lang="en-GB" sz="1200" dirty="0"/>
          </a:p>
          <a:p>
            <a:r>
              <a:rPr lang="en-GB" sz="1200" b="1" dirty="0"/>
              <a:t>Capabilities</a:t>
            </a:r>
            <a:endParaRPr lang="en-GB" sz="1200" b="1" dirty="0"/>
          </a:p>
          <a:p>
            <a:endParaRPr lang="en-GB" sz="1200" b="1" dirty="0"/>
          </a:p>
          <a:p>
            <a:r>
              <a:rPr lang="en-GB" sz="1200" dirty="0"/>
              <a:t>Capabilities refer to a company’s resource-coordinating skills and productive use. </a:t>
            </a:r>
            <a:endParaRPr lang="en-GB" sz="1200" dirty="0"/>
          </a:p>
          <a:p>
            <a:endParaRPr lang="en-GB" sz="1200" dirty="0"/>
          </a:p>
          <a:p>
            <a:r>
              <a:rPr lang="en-GB" sz="1200" dirty="0"/>
              <a:t>These skills reside in an organisation’s rules, routines, and procedures.</a:t>
            </a:r>
            <a:endParaRPr lang="en-GB" sz="1200" dirty="0"/>
          </a:p>
          <a:p>
            <a:endParaRPr lang="en-GB" sz="1200" dirty="0"/>
          </a:p>
          <a:p>
            <a:r>
              <a:rPr lang="en-GB" sz="1200" dirty="0"/>
              <a:t>More generally, a company’s capabilities are the product of its organisational structure, processes, control systems, and hiring strategy. They specify how and where decisions are made within a company, the kind of behaviours the company rewards, and the company’s cultural norms and values. </a:t>
            </a:r>
            <a:endParaRPr lang="en-GB" sz="1200" dirty="0"/>
          </a:p>
          <a:p>
            <a:endParaRPr lang="en-GB" sz="1200" dirty="0"/>
          </a:p>
          <a:p>
            <a:r>
              <a:rPr lang="en-GB" sz="1200" b="1" dirty="0"/>
              <a:t>Resources, Capabilities, and Competencies </a:t>
            </a:r>
            <a:endParaRPr lang="en-GB" sz="1200" b="1" dirty="0"/>
          </a:p>
          <a:p>
            <a:endParaRPr lang="en-GB" sz="1200" b="1" dirty="0"/>
          </a:p>
          <a:p>
            <a:r>
              <a:rPr lang="en-GB" sz="1200" dirty="0"/>
              <a:t>The distinction between resources and capabilities is critical to understanding what generates a distinctive competency. </a:t>
            </a:r>
            <a:endParaRPr lang="en-GB" sz="1200" dirty="0"/>
          </a:p>
          <a:p>
            <a:endParaRPr lang="en-GB" sz="1200" dirty="0"/>
          </a:p>
          <a:p>
            <a:r>
              <a:rPr lang="en-GB" sz="1200" dirty="0"/>
              <a:t>A company may have firm-specific and valuable resources, but unless it also has the capability to use those resources effectively, it may not be able to create a distinctive competency. Additionally, it is important to recognize that a company may not need firm-specific and valuable resources to establish a distinctive competency so long as it has capabilities that no other competitor possesses.</a:t>
            </a:r>
            <a:endParaRPr lang="en-GB" sz="1200" dirty="0"/>
          </a:p>
          <a:p>
            <a:r>
              <a:rPr lang="en-GB" sz="1200" dirty="0"/>
              <a:t> </a:t>
            </a:r>
            <a:endParaRPr lang="en-GB" sz="1200" dirty="0"/>
          </a:p>
          <a:p>
            <a:r>
              <a:rPr lang="en-GB" sz="1200" dirty="0"/>
              <a:t>In sum, for a company to possess a distinctive competency, it must—at a minimum— have either:</a:t>
            </a:r>
            <a:endParaRPr lang="en-GB" sz="1200" dirty="0"/>
          </a:p>
          <a:p>
            <a:endParaRPr lang="en-GB" sz="1200" dirty="0"/>
          </a:p>
          <a:p>
            <a:r>
              <a:rPr lang="en-GB" sz="1200" dirty="0"/>
              <a:t>(1) a firm-specific and valuable resource, and the capabilities (skills) necessary to take advantage of that resource, or </a:t>
            </a:r>
            <a:endParaRPr lang="en-GB" sz="1200" dirty="0"/>
          </a:p>
          <a:p>
            <a:r>
              <a:rPr lang="en-GB" sz="1200" dirty="0"/>
              <a:t>(2) a firm-specific capability to manage resources (as exemplified by Nucor).</a:t>
            </a:r>
            <a:endParaRPr lang="en-GB" sz="1200" dirty="0"/>
          </a:p>
          <a:p>
            <a:endParaRPr lang="en-GB" sz="1200" dirty="0"/>
          </a:p>
          <a:p>
            <a:r>
              <a:rPr lang="en-GB" sz="1200" b="1" dirty="0"/>
              <a:t>Distinctive competencies shape the strategies </a:t>
            </a:r>
            <a:r>
              <a:rPr lang="en-GB" sz="1200" dirty="0"/>
              <a:t>that the company pursues, which lead to competitive advantage and superior profitability. However, it is also very important to realise that the strategies a company adopts can build new resources and capabilities or strengthen the existing resources and capabilities of the company, thereby enhancing the distinctive competencies of the enterprise.</a:t>
            </a:r>
            <a:endParaRPr lang="en-GB" sz="1200" dirty="0"/>
          </a:p>
          <a:p>
            <a:endParaRPr lang="en-GB" sz="1200" dirty="0"/>
          </a:p>
          <a:p>
            <a:pPr defTabSz="939165">
              <a:defRPr/>
            </a:pPr>
            <a:r>
              <a:rPr lang="en-GB" sz="1200" dirty="0"/>
              <a:t>I worked for 10 years for Capgemini, a firm that had a wide range of technology capabilities that enabled it to provide the design and build large and complex IT systems successfully.  These capabilities, combined with the intangible resources of the firm,  gave Capgemini a distinctive competence in Systems Integration. At the time. however. Capgemini lacked the ability to win large IT service contracts and  was losing market share in services to EDS.  </a:t>
            </a:r>
            <a:endParaRPr lang="en-GB" sz="1200" dirty="0"/>
          </a:p>
          <a:p>
            <a:pPr defTabSz="939165">
              <a:defRPr/>
            </a:pPr>
            <a:endParaRPr lang="en-GB" sz="1200" dirty="0"/>
          </a:p>
          <a:p>
            <a:pPr defTabSz="939165">
              <a:defRPr/>
            </a:pPr>
            <a:r>
              <a:rPr lang="en-GB" sz="1200" dirty="0"/>
              <a:t>I moved to EDS to understand the companies deal making Competence, which was very strong, but embedded in a relatively small number of people.  Unfortunately the EDS delivery capability, particularly System Integration, was far less strong than Capgemini.  </a:t>
            </a:r>
            <a:endParaRPr lang="en-GB" sz="1200" dirty="0"/>
          </a:p>
          <a:p>
            <a:pPr defTabSz="939165">
              <a:defRPr/>
            </a:pPr>
            <a:endParaRPr lang="en-GB" sz="1200" dirty="0"/>
          </a:p>
          <a:p>
            <a:pPr defTabSz="939165">
              <a:defRPr/>
            </a:pPr>
            <a:r>
              <a:rPr lang="en-GB" sz="1200" dirty="0"/>
              <a:t>Ultimately Capgemini acquired the deal making competence mainly through selective recruitment of key people, but EDS failed to with a number of over-ambitious projects because it lacked the necessary capabilities and some key resources; for example the right project management culture,  to create the necessary delivery competence.</a:t>
            </a:r>
            <a:endParaRPr lang="en-GB" sz="1200" dirty="0"/>
          </a:p>
          <a:p>
            <a:endParaRPr lang="en-GB" sz="1200" dirty="0"/>
          </a:p>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1001596" y="1928923"/>
            <a:ext cx="16284808" cy="6439825"/>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 picture white">
    <p:bg>
      <p:bgPr>
        <a:solidFill>
          <a:srgbClr val="FEF2BE"/>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51207" y="953663"/>
            <a:ext cx="16385585"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447667" y="2118854"/>
            <a:ext cx="8815510"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51209" y="2118855"/>
            <a:ext cx="7082558" cy="6249894"/>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nd white">
    <p:bg>
      <p:bgPr>
        <a:solidFill>
          <a:srgbClr val="B6D3F0"/>
        </a:solidFill>
        <a:effectLst/>
      </p:bgPr>
    </p:bg>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End white">
    <p:bg>
      <p:bgPr>
        <a:solidFill>
          <a:srgbClr val="FFE2C3"/>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End white">
    <p:bg>
      <p:bgPr>
        <a:solidFill>
          <a:srgbClr val="FEF2BE"/>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2">
    <p:bg>
      <p:bgPr>
        <a:solidFill>
          <a:srgbClr val="B6D3F0"/>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983837" y="3681414"/>
            <a:ext cx="16320326"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1"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2">
    <p:bg>
      <p:bgPr>
        <a:solidFill>
          <a:srgbClr val="FFE2C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2"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2">
    <p:bg>
      <p:bgPr>
        <a:solidFill>
          <a:srgbClr val="FEF2BE"/>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6"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2">
    <p:bg>
      <p:bgPr>
        <a:solidFill>
          <a:srgbClr val="69C2E9"/>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48000" y="7668585"/>
            <a:ext cx="16320325" cy="1268273"/>
          </a:xfrm>
          <a:noFill/>
        </p:spPr>
        <p:txBody>
          <a:bodyPr>
            <a:normAutofit/>
          </a:bodyPr>
          <a:lstStyle>
            <a:lvl1pPr marL="0" indent="0">
              <a:defRPr sz="60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10250" cy="6513216"/>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29600" y="1029600"/>
            <a:ext cx="16310250" cy="567191"/>
          </a:xfrm>
        </p:spPr>
        <p:txBody>
          <a:bodyPr anchor="b">
            <a:normAutofit/>
          </a:bodyPr>
          <a:lstStyle>
            <a:lvl1pPr algn="l">
              <a:defRPr sz="32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Content basic white">
    <p:bg>
      <p:bgPr>
        <a:solidFill>
          <a:srgbClr val="B6D3F0"/>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029600" y="1029600"/>
            <a:ext cx="16310250" cy="567191"/>
          </a:xfrm>
        </p:spPr>
        <p:txBody>
          <a:bodyPr anchor="b">
            <a:normAutofit/>
          </a:bodyPr>
          <a:lstStyle>
            <a:lvl1pPr algn="l">
              <a:defRPr sz="3200" b="1" i="0" baseline="0">
                <a:latin typeface="Arial" panose="020B0604020202020204" pitchFamily="34" charset="0"/>
              </a:defRPr>
            </a:lvl1pPr>
          </a:lstStyle>
          <a:p>
            <a:r>
              <a:rPr lang="en-GB" dirty="0"/>
              <a:t>Slide title – Please use Arial, size 30</a:t>
            </a:r>
            <a:endParaRPr lang="en-GB" dirty="0"/>
          </a:p>
        </p:txBody>
      </p:sp>
      <p:sp>
        <p:nvSpPr>
          <p:cNvPr id="7" name="Subtitle 2"/>
          <p:cNvSpPr>
            <a:spLocks noGrp="1"/>
          </p:cNvSpPr>
          <p:nvPr>
            <p:ph type="subTitle" idx="1" hasCustomPrompt="1"/>
          </p:nvPr>
        </p:nvSpPr>
        <p:spPr>
          <a:xfrm>
            <a:off x="1029600" y="2160000"/>
            <a:ext cx="16310250" cy="6513216"/>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28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914400" y="9535998"/>
            <a:ext cx="4267200" cy="547772"/>
          </a:xfrm>
          <a:prstGeom prst="rect">
            <a:avLst/>
          </a:prstGeom>
        </p:spPr>
        <p:txBody>
          <a:bodyPr/>
          <a:lstStyle/>
          <a:p>
            <a:fld id="{E8D61048-43AC-4C43-B4DF-F0623617FE46}" type="datetime1">
              <a:rPr lang="en-GB" smtClean="0"/>
            </a:fld>
            <a:endParaRPr lang="en-GB"/>
          </a:p>
        </p:txBody>
      </p:sp>
      <p:sp>
        <p:nvSpPr>
          <p:cNvPr id="5" name="Footer Placeholder 4"/>
          <p:cNvSpPr>
            <a:spLocks noGrp="1"/>
          </p:cNvSpPr>
          <p:nvPr>
            <p:ph type="ftr" sz="quarter" idx="11"/>
          </p:nvPr>
        </p:nvSpPr>
        <p:spPr/>
        <p:txBody>
          <a:bodyPr/>
          <a:lstStyle/>
          <a:p>
            <a:r>
              <a:rPr lang="en-GB"/>
              <a:t>Inserted footer!</a:t>
            </a:r>
            <a:endParaRPr lang="en-GB"/>
          </a:p>
        </p:txBody>
      </p:sp>
      <p:sp>
        <p:nvSpPr>
          <p:cNvPr id="6" name="Slide Number Placeholder 5"/>
          <p:cNvSpPr>
            <a:spLocks noGrp="1"/>
          </p:cNvSpPr>
          <p:nvPr>
            <p:ph type="sldNum" sz="quarter" idx="12"/>
          </p:nvPr>
        </p:nvSpPr>
        <p:spPr>
          <a:xfrm>
            <a:off x="13106400" y="9535998"/>
            <a:ext cx="4267200" cy="547772"/>
          </a:xfrm>
          <a:prstGeom prst="rect">
            <a:avLst/>
          </a:prstGeom>
        </p:spPr>
        <p:txBody>
          <a:bodyPr/>
          <a:lstStyle/>
          <a:p>
            <a:fld id="{A4C02166-8DB2-43AD-B098-2C4A697178AF}" type="slidenum">
              <a:rPr lang="en-GB" smtClean="0"/>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picture white">
    <p:bg>
      <p:bgPr>
        <a:solidFill>
          <a:srgbClr val="B6D3F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28380" y="993419"/>
            <a:ext cx="16425342"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28381" y="2158610"/>
            <a:ext cx="6764506" cy="6170381"/>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pic>
        <p:nvPicPr>
          <p:cNvPr id="5" name="Graphic 4" descr="Artificial Intelligence"/>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40484"/>
            <a:ext cx="1122947" cy="112294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10250" cy="6513216"/>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picture white">
    <p:bg>
      <p:bgPr>
        <a:solidFill>
          <a:srgbClr val="B6D3F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28380" y="993419"/>
            <a:ext cx="16425342"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28381" y="2158610"/>
            <a:ext cx="6764506" cy="6170381"/>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picture white">
    <p:bg>
      <p:bgPr>
        <a:solidFill>
          <a:srgbClr val="FFE2C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30720" y="1033176"/>
            <a:ext cx="16226559"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7" name="Text Placeholder 3"/>
          <p:cNvSpPr>
            <a:spLocks noGrp="1"/>
          </p:cNvSpPr>
          <p:nvPr>
            <p:ph type="body" sz="half" idx="2" hasCustomPrompt="1"/>
          </p:nvPr>
        </p:nvSpPr>
        <p:spPr>
          <a:xfrm>
            <a:off x="1030722" y="2198368"/>
            <a:ext cx="6923532" cy="6130623"/>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
        <p:nvSpPr>
          <p:cNvPr id="1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4.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861"/>
            <a:ext cx="15773400" cy="652801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860"/>
            <a:ext cx="15773400" cy="6528015"/>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257300" y="9535998"/>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6057900" y="9535998"/>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5998"/>
            <a:ext cx="4114800" cy="547772"/>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hyperlink" Target="https://www.youtube.com/watch?v=1NKti9MyAAw" TargetMode="Externa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8.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image" Target="../media/image1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9.xml"/><Relationship Id="rId2" Type="http://schemas.openxmlformats.org/officeDocument/2006/relationships/image" Target="../media/image15.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16.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7.jpe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4.xml"/><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1.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0.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8.png"/><Relationship Id="rId1"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9.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9.GIF"/></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0.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3.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hyperlink" Target="https://www.youtube.com/watch?v=1NKti9MyAAw"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image" Target="../media/image3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dirty="0"/>
              <a:t>MN7031 Topic 12 – Strategic Alignment</a:t>
            </a:r>
            <a:endParaRPr lang="en-GB" sz="4800" dirty="0"/>
          </a:p>
        </p:txBody>
      </p:sp>
      <p:sp>
        <p:nvSpPr>
          <p:cNvPr id="3" name="Text Placeholder 2"/>
          <p:cNvSpPr>
            <a:spLocks noGrp="1"/>
          </p:cNvSpPr>
          <p:nvPr>
            <p:ph type="body" sz="quarter" idx="4294967295"/>
          </p:nvPr>
        </p:nvSpPr>
        <p:spPr>
          <a:xfrm>
            <a:off x="648000" y="9247411"/>
            <a:ext cx="6807200" cy="393177"/>
          </a:xfrm>
          <a:prstGeom prst="rect">
            <a:avLst/>
          </a:prstGeom>
        </p:spPr>
        <p:txBody>
          <a:bodyPr/>
          <a:lstStyle/>
          <a:p>
            <a:r>
              <a:rPr lang="en-GB" dirty="0"/>
              <a:t>londonmet.ac.uk</a:t>
            </a:r>
            <a:endParaRPr lang="en-GB" dirty="0"/>
          </a:p>
        </p:txBody>
      </p:sp>
      <p:sp>
        <p:nvSpPr>
          <p:cNvPr id="8" name="Text Placeholder 7"/>
          <p:cNvSpPr>
            <a:spLocks noGrp="1"/>
          </p:cNvSpPr>
          <p:nvPr>
            <p:ph type="body" sz="quarter" idx="12"/>
          </p:nvPr>
        </p:nvSpPr>
        <p:spPr/>
        <p:txBody>
          <a:bodyPr/>
          <a:lstStyle/>
          <a:p>
            <a:r>
              <a:rPr lang="en-GB" dirty="0"/>
              <a:t>Daniel Jones</a:t>
            </a:r>
            <a:endParaRPr lang="en-GB" dirty="0"/>
          </a:p>
        </p:txBody>
      </p:sp>
      <p:pic>
        <p:nvPicPr>
          <p:cNvPr id="6" name="Picture 5" descr="Graphical user interfac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403" y="6115298"/>
            <a:ext cx="15951193" cy="3000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Areas Of Strategic Alignment</a:t>
            </a:r>
            <a:endParaRPr lang="en-GB" dirty="0"/>
          </a:p>
        </p:txBody>
      </p:sp>
      <p:sp>
        <p:nvSpPr>
          <p:cNvPr id="3" name="Content Placeholder 2"/>
          <p:cNvSpPr>
            <a:spLocks noGrp="1"/>
          </p:cNvSpPr>
          <p:nvPr>
            <p:ph type="subTitle" idx="1"/>
          </p:nvPr>
        </p:nvSpPr>
        <p:spPr>
          <a:xfrm>
            <a:off x="1029600" y="2160000"/>
            <a:ext cx="16310250" cy="7098988"/>
          </a:xfrm>
        </p:spPr>
        <p:txBody>
          <a:bodyPr>
            <a:normAutofit/>
          </a:bodyPr>
          <a:lstStyle/>
          <a:p>
            <a:pPr marL="457200" indent="-457200">
              <a:buFont typeface="Arial" panose="020B0604020202020204" pitchFamily="34" charset="0"/>
              <a:buChar char="•"/>
            </a:pPr>
            <a:r>
              <a:rPr lang="en-GB" sz="3200" b="1" i="1" dirty="0">
                <a:latin typeface="+mn-lt"/>
              </a:rPr>
              <a:t>Business model </a:t>
            </a:r>
            <a:r>
              <a:rPr lang="en-GB" sz="3200" dirty="0">
                <a:latin typeface="+mn-lt"/>
              </a:rPr>
              <a:t>– ‘how a firm makes money’ or ‘the specific configuration of resources, value-adding activities and product/service offerings directed at creating value for customers’</a:t>
            </a:r>
            <a:endParaRPr lang="en-GB" sz="3200" dirty="0">
              <a:latin typeface="+mn-lt"/>
            </a:endParaRPr>
          </a:p>
          <a:p>
            <a:pPr marL="457200" indent="-457200">
              <a:buFont typeface="Arial" panose="020B0604020202020204" pitchFamily="34" charset="0"/>
              <a:buChar char="•"/>
            </a:pPr>
            <a:endParaRPr lang="en-GB" sz="3200" dirty="0">
              <a:latin typeface="+mn-lt"/>
            </a:endParaRPr>
          </a:p>
          <a:p>
            <a:pPr marL="457200" indent="-457200">
              <a:buFont typeface="Arial" panose="020B0604020202020204" pitchFamily="34" charset="0"/>
              <a:buChar char="•"/>
            </a:pPr>
            <a:r>
              <a:rPr lang="en-GB" sz="3200" b="1" i="1" dirty="0">
                <a:latin typeface="+mn-lt"/>
              </a:rPr>
              <a:t>Organisational system </a:t>
            </a:r>
            <a:r>
              <a:rPr lang="en-GB" sz="3200" dirty="0">
                <a:latin typeface="+mn-lt"/>
              </a:rPr>
              <a:t>– ‘how a firm is organised’ or ‘how the individuals populating a firm have been configured, and relate to one another, with the intention of facilitating the business model’</a:t>
            </a:r>
            <a:endParaRPr lang="en-GB" sz="3200" dirty="0">
              <a:latin typeface="+mn-lt"/>
            </a:endParaRPr>
          </a:p>
          <a:p>
            <a:pPr marL="1143000" lvl="1" indent="-457200" algn="l">
              <a:buFont typeface="Arial" panose="020B0604020202020204" pitchFamily="34" charset="0"/>
              <a:buChar char="•"/>
            </a:pPr>
            <a:r>
              <a:rPr lang="en-GB" sz="3400" dirty="0"/>
              <a:t>Stakeholders</a:t>
            </a:r>
            <a:endParaRPr lang="en-GB" sz="3400" dirty="0"/>
          </a:p>
          <a:p>
            <a:pPr marL="1143000" lvl="1" indent="-457200" algn="l">
              <a:buFont typeface="Arial" panose="020B0604020202020204" pitchFamily="34" charset="0"/>
              <a:buChar char="•"/>
            </a:pPr>
            <a:r>
              <a:rPr lang="en-GB" sz="3400" dirty="0"/>
              <a:t>Ownership</a:t>
            </a:r>
            <a:endParaRPr lang="en-GB" sz="3400" dirty="0"/>
          </a:p>
          <a:p>
            <a:pPr marL="1143000" lvl="1" indent="-457200" algn="l">
              <a:buFont typeface="Arial" panose="020B0604020202020204" pitchFamily="34" charset="0"/>
              <a:buChar char="•"/>
            </a:pPr>
            <a:r>
              <a:rPr lang="en-GB" sz="3400" dirty="0"/>
              <a:t>Culture</a:t>
            </a:r>
            <a:endParaRPr lang="en-GB" sz="3400" dirty="0"/>
          </a:p>
          <a:p>
            <a:pPr marL="1143000" lvl="1" indent="-457200" algn="l">
              <a:buFont typeface="Arial" panose="020B0604020202020204" pitchFamily="34" charset="0"/>
              <a:buChar char="•"/>
            </a:pPr>
            <a:r>
              <a:rPr lang="en-GB" sz="3400" dirty="0"/>
              <a:t>Purpose</a:t>
            </a:r>
            <a:endParaRPr lang="en-GB" sz="3400" dirty="0"/>
          </a:p>
          <a:p>
            <a:pPr marL="457200" indent="-457200">
              <a:buFont typeface="Arial" panose="020B0604020202020204" pitchFamily="34" charset="0"/>
              <a:buChar char="•"/>
            </a:pPr>
            <a:endParaRPr lang="en-GB" sz="3200" dirty="0">
              <a:latin typeface="+mn-lt"/>
            </a:endParaRPr>
          </a:p>
          <a:p>
            <a:pPr marL="457200" indent="-457200">
              <a:buFont typeface="Arial" panose="020B0604020202020204" pitchFamily="34" charset="0"/>
              <a:buChar char="•"/>
            </a:pPr>
            <a:r>
              <a:rPr lang="en-GB" sz="3200" dirty="0">
                <a:latin typeface="+mn-lt"/>
              </a:rPr>
              <a:t>The business model is supported by the organisational system</a:t>
            </a:r>
            <a:endParaRPr lang="en-GB" sz="3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Example Of Two Alternative Change Paths</a:t>
            </a:r>
            <a:endParaRPr lang="en-GB" dirty="0"/>
          </a:p>
        </p:txBody>
      </p:sp>
      <p:pic>
        <p:nvPicPr>
          <p:cNvPr id="7" name="Picture 6" descr="Figure 5.jpg"/>
          <p:cNvPicPr>
            <a:picLocks noChangeAspect="1"/>
          </p:cNvPicPr>
          <p:nvPr/>
        </p:nvPicPr>
        <p:blipFill>
          <a:blip r:embed="rId1" cstate="print"/>
          <a:stretch>
            <a:fillRect/>
          </a:stretch>
        </p:blipFill>
        <p:spPr>
          <a:xfrm>
            <a:off x="1599245" y="2351746"/>
            <a:ext cx="13157220" cy="703497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The Demand For Revolutionary Change Processes</a:t>
            </a:r>
            <a:endParaRPr lang="en-GB" dirty="0"/>
          </a:p>
        </p:txBody>
      </p:sp>
      <p:sp>
        <p:nvSpPr>
          <p:cNvPr id="13" name="Content Placeholder 12"/>
          <p:cNvSpPr>
            <a:spLocks noGrp="1"/>
          </p:cNvSpPr>
          <p:nvPr>
            <p:ph type="subTitle" idx="1"/>
          </p:nvPr>
        </p:nvSpPr>
        <p:spPr>
          <a:xfrm>
            <a:off x="1029600" y="2086257"/>
            <a:ext cx="17049136" cy="7559187"/>
          </a:xfrm>
        </p:spPr>
        <p:txBody>
          <a:bodyPr>
            <a:noAutofit/>
          </a:bodyPr>
          <a:lstStyle/>
          <a:p>
            <a:pPr marL="540385" indent="-540385">
              <a:buFont typeface="Arial" panose="020B0604020202020204" pitchFamily="34" charset="0"/>
              <a:buChar char="•"/>
            </a:pPr>
            <a:r>
              <a:rPr lang="en-GB" sz="3200" dirty="0">
                <a:cs typeface="Arial" panose="020B0604020202020204" pitchFamily="34" charset="0"/>
              </a:rPr>
              <a:t>Revolutionary change is needed where an organisation is very rigid so that smaller changes do not bring the firm into movement</a:t>
            </a:r>
            <a:endParaRPr lang="en-GB" sz="3200" dirty="0">
              <a:cs typeface="Arial" panose="020B0604020202020204" pitchFamily="34" charset="0"/>
            </a:endParaRPr>
          </a:p>
          <a:p>
            <a:pPr marL="540385" indent="-540385">
              <a:buFont typeface="Arial" panose="020B0604020202020204" pitchFamily="34" charset="0"/>
              <a:buChar char="•"/>
            </a:pPr>
            <a:endParaRPr lang="en-GB" sz="3200" dirty="0">
              <a:cs typeface="Arial" panose="020B0604020202020204" pitchFamily="34" charset="0"/>
            </a:endParaRPr>
          </a:p>
          <a:p>
            <a:pPr marL="540385" indent="-540385">
              <a:buFont typeface="Arial" panose="020B0604020202020204" pitchFamily="34" charset="0"/>
              <a:buChar char="•"/>
            </a:pPr>
            <a:r>
              <a:rPr lang="en-GB" sz="3200" dirty="0">
                <a:cs typeface="Arial" panose="020B0604020202020204" pitchFamily="34" charset="0"/>
              </a:rPr>
              <a:t>Typical sources of organisational rigidity include:</a:t>
            </a:r>
            <a:endParaRPr lang="en-GB" sz="3200" dirty="0">
              <a:cs typeface="Arial" panose="020B0604020202020204" pitchFamily="34" charset="0"/>
            </a:endParaRPr>
          </a:p>
          <a:p>
            <a:pPr marL="1140460" lvl="1" indent="-540385" algn="l">
              <a:buFont typeface="Arial" panose="020B0604020202020204" pitchFamily="34" charset="0"/>
              <a:buChar char="•"/>
            </a:pPr>
            <a:r>
              <a:rPr lang="en-GB" sz="3200" dirty="0">
                <a:latin typeface="Arial" panose="020B0604020202020204" pitchFamily="34" charset="0"/>
                <a:cs typeface="Arial" panose="020B0604020202020204" pitchFamily="34" charset="0"/>
              </a:rPr>
              <a:t>psychological cultural </a:t>
            </a:r>
            <a:r>
              <a:rPr lang="en-GB" sz="3200" dirty="0" err="1">
                <a:latin typeface="Arial" panose="020B0604020202020204" pitchFamily="34" charset="0"/>
                <a:cs typeface="Arial" panose="020B0604020202020204" pitchFamily="34" charset="0"/>
              </a:rPr>
              <a:t>politica</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lresistance</a:t>
            </a:r>
            <a:r>
              <a:rPr lang="en-GB" sz="3200" dirty="0">
                <a:latin typeface="Arial" panose="020B0604020202020204" pitchFamily="34" charset="0"/>
                <a:cs typeface="Arial" panose="020B0604020202020204" pitchFamily="34" charset="0"/>
              </a:rPr>
              <a:t> to change</a:t>
            </a:r>
            <a:endParaRPr lang="en-GB" sz="3200" dirty="0">
              <a:latin typeface="Arial" panose="020B0604020202020204" pitchFamily="34" charset="0"/>
              <a:cs typeface="Arial" panose="020B0604020202020204" pitchFamily="34" charset="0"/>
            </a:endParaRPr>
          </a:p>
          <a:p>
            <a:pPr marL="1140460" lvl="1" indent="-540385" algn="l">
              <a:buFont typeface="Arial" panose="020B0604020202020204" pitchFamily="34" charset="0"/>
              <a:buChar char="•"/>
            </a:pPr>
            <a:r>
              <a:rPr lang="en-GB" sz="3200" dirty="0">
                <a:latin typeface="Arial" panose="020B0604020202020204" pitchFamily="34" charset="0"/>
                <a:cs typeface="Arial" panose="020B0604020202020204" pitchFamily="34" charset="0"/>
              </a:rPr>
              <a:t>Investment, competence, systems, and stakeholder lock-in</a:t>
            </a:r>
            <a:endParaRPr lang="en-GB" sz="3200" dirty="0">
              <a:latin typeface="Arial" panose="020B0604020202020204" pitchFamily="34" charset="0"/>
              <a:cs typeface="Arial" panose="020B0604020202020204" pitchFamily="34" charset="0"/>
            </a:endParaRPr>
          </a:p>
          <a:p>
            <a:pPr marL="1140460" lvl="1" indent="-540385" algn="l">
              <a:buFont typeface="Arial" panose="020B0604020202020204" pitchFamily="34" charset="0"/>
              <a:buChar char="•"/>
            </a:pPr>
            <a:endParaRPr lang="en-GB" sz="3200" dirty="0">
              <a:latin typeface="Arial" panose="020B0604020202020204" pitchFamily="34" charset="0"/>
              <a:cs typeface="Arial" panose="020B0604020202020204" pitchFamily="34" charset="0"/>
            </a:endParaRPr>
          </a:p>
          <a:p>
            <a:pPr marL="540385" indent="-540385">
              <a:buFont typeface="Arial" panose="020B0604020202020204" pitchFamily="34" charset="0"/>
              <a:buChar char="•"/>
            </a:pPr>
            <a:r>
              <a:rPr lang="en-GB" sz="3200" dirty="0">
                <a:cs typeface="Arial" panose="020B0604020202020204" pitchFamily="34" charset="0"/>
              </a:rPr>
              <a:t>A radical approach to strategic alignment is often necessary if there is only a short time span available for a large change</a:t>
            </a:r>
            <a:endParaRPr lang="en-GB" sz="3200" dirty="0">
              <a:cs typeface="Arial" panose="020B0604020202020204" pitchFamily="34" charset="0"/>
            </a:endParaRPr>
          </a:p>
          <a:p>
            <a:pPr marL="540385" indent="-540385">
              <a:buFont typeface="Arial" panose="020B0604020202020204" pitchFamily="34" charset="0"/>
              <a:buChar char="•"/>
            </a:pPr>
            <a:endParaRPr lang="en-GB" sz="3200" dirty="0">
              <a:cs typeface="Arial" panose="020B0604020202020204" pitchFamily="34" charset="0"/>
            </a:endParaRPr>
          </a:p>
          <a:p>
            <a:pPr marL="540385" indent="-540385">
              <a:buFont typeface="Arial" panose="020B0604020202020204" pitchFamily="34" charset="0"/>
              <a:buChar char="•"/>
            </a:pPr>
            <a:r>
              <a:rPr lang="en-GB" sz="3200" dirty="0">
                <a:cs typeface="Arial" panose="020B0604020202020204" pitchFamily="34" charset="0"/>
              </a:rPr>
              <a:t>Common triggers for revolutionary strategic change are:</a:t>
            </a:r>
            <a:endParaRPr lang="en-GB" sz="3200" dirty="0">
              <a:cs typeface="Arial" panose="020B0604020202020204" pitchFamily="34" charset="0"/>
            </a:endParaRPr>
          </a:p>
          <a:p>
            <a:pPr marL="1140460" lvl="1" indent="-540385" algn="l">
              <a:buFont typeface="Arial" panose="020B0604020202020204" pitchFamily="34" charset="0"/>
              <a:buChar char="•"/>
            </a:pPr>
            <a:r>
              <a:rPr lang="en-GB" sz="3200" dirty="0">
                <a:latin typeface="Arial" panose="020B0604020202020204" pitchFamily="34" charset="0"/>
                <a:cs typeface="Arial" panose="020B0604020202020204" pitchFamily="34" charset="0"/>
              </a:rPr>
              <a:t>competitive pressure</a:t>
            </a:r>
            <a:endParaRPr lang="en-GB" sz="3200" dirty="0">
              <a:latin typeface="Arial" panose="020B0604020202020204" pitchFamily="34" charset="0"/>
              <a:cs typeface="Arial" panose="020B0604020202020204" pitchFamily="34" charset="0"/>
            </a:endParaRPr>
          </a:p>
          <a:p>
            <a:pPr marL="1140460" lvl="1" indent="-540385" algn="l">
              <a:buFont typeface="Arial" panose="020B0604020202020204" pitchFamily="34" charset="0"/>
              <a:buChar char="•"/>
            </a:pPr>
            <a:r>
              <a:rPr lang="en-GB" sz="3200" dirty="0">
                <a:latin typeface="Arial" panose="020B0604020202020204" pitchFamily="34" charset="0"/>
                <a:cs typeface="Arial" panose="020B0604020202020204" pitchFamily="34" charset="0"/>
              </a:rPr>
              <a:t>regulatory pressure</a:t>
            </a:r>
            <a:endParaRPr lang="en-GB" sz="3200" dirty="0">
              <a:latin typeface="Arial" panose="020B0604020202020204" pitchFamily="34" charset="0"/>
              <a:cs typeface="Arial" panose="020B0604020202020204" pitchFamily="34" charset="0"/>
            </a:endParaRPr>
          </a:p>
          <a:p>
            <a:pPr marL="1140460" lvl="1" indent="-540385" algn="l">
              <a:buFont typeface="Arial" panose="020B0604020202020204" pitchFamily="34" charset="0"/>
              <a:buChar char="•"/>
            </a:pPr>
            <a:r>
              <a:rPr lang="en-GB" sz="3200" dirty="0">
                <a:latin typeface="Arial" panose="020B0604020202020204" pitchFamily="34" charset="0"/>
                <a:cs typeface="Arial" panose="020B0604020202020204" pitchFamily="34" charset="0"/>
              </a:rPr>
              <a:t>first mover advantage</a:t>
            </a:r>
            <a:endParaRPr lang="en-GB"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1000"/>
                                        <p:tgtEl>
                                          <p:spTgt spid="13">
                                            <p:txEl>
                                              <p:pRg st="3" end="3"/>
                                            </p:txEl>
                                          </p:spTgt>
                                        </p:tgtEl>
                                      </p:cBhvr>
                                    </p:animEffect>
                                    <p:anim calcmode="lin" valueType="num">
                                      <p:cBhvr>
                                        <p:cTn id="20"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fade">
                                      <p:cBhvr>
                                        <p:cTn id="24" dur="1000"/>
                                        <p:tgtEl>
                                          <p:spTgt spid="13">
                                            <p:txEl>
                                              <p:pRg st="4" end="4"/>
                                            </p:txEl>
                                          </p:spTgt>
                                        </p:tgtEl>
                                      </p:cBhvr>
                                    </p:animEffect>
                                    <p:anim calcmode="lin" valueType="num">
                                      <p:cBhvr>
                                        <p:cTn id="25"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Effect transition="in" filter="fade">
                                      <p:cBhvr>
                                        <p:cTn id="31" dur="1000"/>
                                        <p:tgtEl>
                                          <p:spTgt spid="13">
                                            <p:txEl>
                                              <p:pRg st="6" end="6"/>
                                            </p:txEl>
                                          </p:spTgt>
                                        </p:tgtEl>
                                      </p:cBhvr>
                                    </p:animEffect>
                                    <p:anim calcmode="lin" valueType="num">
                                      <p:cBhvr>
                                        <p:cTn id="32"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xEl>
                                              <p:pRg st="8" end="8"/>
                                            </p:txEl>
                                          </p:spTgt>
                                        </p:tgtEl>
                                        <p:attrNameLst>
                                          <p:attrName>style.visibility</p:attrName>
                                        </p:attrNameLst>
                                      </p:cBhvr>
                                      <p:to>
                                        <p:strVal val="visible"/>
                                      </p:to>
                                    </p:set>
                                    <p:animEffect transition="in" filter="fade">
                                      <p:cBhvr>
                                        <p:cTn id="38" dur="1000"/>
                                        <p:tgtEl>
                                          <p:spTgt spid="13">
                                            <p:txEl>
                                              <p:pRg st="8" end="8"/>
                                            </p:txEl>
                                          </p:spTgt>
                                        </p:tgtEl>
                                      </p:cBhvr>
                                    </p:animEffect>
                                    <p:anim calcmode="lin" valueType="num">
                                      <p:cBhvr>
                                        <p:cTn id="39"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8" end="8"/>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animEffect transition="in" filter="fade">
                                      <p:cBhvr>
                                        <p:cTn id="43" dur="1000"/>
                                        <p:tgtEl>
                                          <p:spTgt spid="13">
                                            <p:txEl>
                                              <p:pRg st="9" end="9"/>
                                            </p:txEl>
                                          </p:spTgt>
                                        </p:tgtEl>
                                      </p:cBhvr>
                                    </p:animEffect>
                                    <p:anim calcmode="lin" valueType="num">
                                      <p:cBhvr>
                                        <p:cTn id="44" dur="1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9" end="9"/>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10" end="10"/>
                                            </p:txEl>
                                          </p:spTgt>
                                        </p:tgtEl>
                                        <p:attrNameLst>
                                          <p:attrName>style.visibility</p:attrName>
                                        </p:attrNameLst>
                                      </p:cBhvr>
                                      <p:to>
                                        <p:strVal val="visible"/>
                                      </p:to>
                                    </p:set>
                                    <p:animEffect transition="in" filter="fade">
                                      <p:cBhvr>
                                        <p:cTn id="48" dur="1000"/>
                                        <p:tgtEl>
                                          <p:spTgt spid="13">
                                            <p:txEl>
                                              <p:pRg st="10" end="10"/>
                                            </p:txEl>
                                          </p:spTgt>
                                        </p:tgtEl>
                                      </p:cBhvr>
                                    </p:animEffect>
                                    <p:anim calcmode="lin" valueType="num">
                                      <p:cBhvr>
                                        <p:cTn id="49" dur="1000" fill="hold"/>
                                        <p:tgtEl>
                                          <p:spTgt spid="13">
                                            <p:txEl>
                                              <p:pRg st="10" end="10"/>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10" end="10"/>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xEl>
                                              <p:pRg st="11" end="11"/>
                                            </p:txEl>
                                          </p:spTgt>
                                        </p:tgtEl>
                                        <p:attrNameLst>
                                          <p:attrName>style.visibility</p:attrName>
                                        </p:attrNameLst>
                                      </p:cBhvr>
                                      <p:to>
                                        <p:strVal val="visible"/>
                                      </p:to>
                                    </p:set>
                                    <p:animEffect transition="in" filter="fade">
                                      <p:cBhvr>
                                        <p:cTn id="53" dur="1000"/>
                                        <p:tgtEl>
                                          <p:spTgt spid="13">
                                            <p:txEl>
                                              <p:pRg st="11" end="11"/>
                                            </p:txEl>
                                          </p:spTgt>
                                        </p:tgtEl>
                                      </p:cBhvr>
                                    </p:animEffect>
                                    <p:anim calcmode="lin" valueType="num">
                                      <p:cBhvr>
                                        <p:cTn id="54" dur="1000" fill="hold"/>
                                        <p:tgtEl>
                                          <p:spTgt spid="13">
                                            <p:txEl>
                                              <p:pRg st="11" end="11"/>
                                            </p:txEl>
                                          </p:spTgt>
                                        </p:tgtEl>
                                        <p:attrNameLst>
                                          <p:attrName>ppt_x</p:attrName>
                                        </p:attrNameLst>
                                      </p:cBhvr>
                                      <p:tavLst>
                                        <p:tav tm="0">
                                          <p:val>
                                            <p:strVal val="#ppt_x"/>
                                          </p:val>
                                        </p:tav>
                                        <p:tav tm="100000">
                                          <p:val>
                                            <p:strVal val="#ppt_x"/>
                                          </p:val>
                                        </p:tav>
                                      </p:tavLst>
                                    </p:anim>
                                    <p:anim calcmode="lin" valueType="num">
                                      <p:cBhvr>
                                        <p:cTn id="55" dur="1000" fill="hold"/>
                                        <p:tgtEl>
                                          <p:spTgt spid="1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b="1" dirty="0"/>
              <a:t>The Demand For Evolutionary Change Processes</a:t>
            </a:r>
            <a:endParaRPr lang="en-GB" sz="3200" dirty="0"/>
          </a:p>
        </p:txBody>
      </p:sp>
      <p:sp>
        <p:nvSpPr>
          <p:cNvPr id="13" name="Content Placeholder 12"/>
          <p:cNvSpPr>
            <a:spLocks noGrp="1"/>
          </p:cNvSpPr>
          <p:nvPr>
            <p:ph type="subTitle" idx="1"/>
          </p:nvPr>
        </p:nvSpPr>
        <p:spPr/>
        <p:txBody>
          <a:bodyPr>
            <a:normAutofit/>
          </a:bodyPr>
          <a:lstStyle/>
          <a:p>
            <a:pPr marL="540385" indent="-540385"/>
            <a:r>
              <a:rPr lang="en-US" sz="3200" dirty="0">
                <a:cs typeface="Arial" panose="020B0604020202020204" pitchFamily="34" charset="0"/>
              </a:rPr>
              <a:t>Evolution is a process whereby a constant stream of moderate changes gradually accumulates over a longer period of time. A new business model and/or </a:t>
            </a:r>
            <a:r>
              <a:rPr lang="en-US" sz="3200" dirty="0" err="1">
                <a:cs typeface="Arial" panose="020B0604020202020204" pitchFamily="34" charset="0"/>
              </a:rPr>
              <a:t>organisational</a:t>
            </a:r>
            <a:r>
              <a:rPr lang="en-US" sz="3200" dirty="0">
                <a:cs typeface="Arial" panose="020B0604020202020204" pitchFamily="34" charset="0"/>
              </a:rPr>
              <a:t> system can evolve from the old.</a:t>
            </a:r>
            <a:endParaRPr lang="en-US" sz="3200" dirty="0">
              <a:cs typeface="Arial" panose="020B0604020202020204" pitchFamily="34" charset="0"/>
            </a:endParaRPr>
          </a:p>
          <a:p>
            <a:pPr marL="0" indent="0">
              <a:buNone/>
            </a:pPr>
            <a:endParaRPr lang="en-US" sz="3200" dirty="0">
              <a:cs typeface="Arial" panose="020B0604020202020204" pitchFamily="34" charset="0"/>
            </a:endParaRPr>
          </a:p>
          <a:p>
            <a:pPr marL="540385" indent="-540385"/>
            <a:r>
              <a:rPr lang="en-US" sz="3200" dirty="0">
                <a:cs typeface="Arial" panose="020B0604020202020204" pitchFamily="34" charset="0"/>
              </a:rPr>
              <a:t>Reasons for evolutionary change:</a:t>
            </a:r>
            <a:endParaRPr lang="en-US" sz="3200" dirty="0">
              <a:cs typeface="Arial" panose="020B0604020202020204" pitchFamily="34" charset="0"/>
            </a:endParaRPr>
          </a:p>
          <a:p>
            <a:pPr marL="1140460" lvl="1" indent="-540385" algn="l">
              <a:buFont typeface="Arial" panose="020B0604020202020204" pitchFamily="34" charset="0"/>
              <a:buChar char="•"/>
            </a:pPr>
            <a:r>
              <a:rPr lang="en-US" sz="3200" dirty="0">
                <a:latin typeface="Arial" panose="020B0604020202020204" pitchFamily="34" charset="0"/>
                <a:cs typeface="Arial" panose="020B0604020202020204" pitchFamily="34" charset="0"/>
              </a:rPr>
              <a:t>Learning – the process is used where </a:t>
            </a:r>
            <a:r>
              <a:rPr lang="en-US" sz="3200" dirty="0" err="1">
                <a:latin typeface="Arial" panose="020B0604020202020204" pitchFamily="34" charset="0"/>
                <a:cs typeface="Arial" panose="020B0604020202020204" pitchFamily="34" charset="0"/>
              </a:rPr>
              <a:t>organisational</a:t>
            </a:r>
            <a:r>
              <a:rPr lang="en-US" sz="3200" dirty="0">
                <a:latin typeface="Arial" panose="020B0604020202020204" pitchFamily="34" charset="0"/>
                <a:cs typeface="Arial" panose="020B0604020202020204" pitchFamily="34" charset="0"/>
              </a:rPr>
              <a:t> learning is involved as learning is a slow process</a:t>
            </a:r>
            <a:endParaRPr lang="en-US" sz="3200" dirty="0">
              <a:latin typeface="Arial" panose="020B0604020202020204" pitchFamily="34" charset="0"/>
              <a:cs typeface="Arial" panose="020B0604020202020204" pitchFamily="34" charset="0"/>
            </a:endParaRPr>
          </a:p>
          <a:p>
            <a:pPr marL="1140460" lvl="1" indent="-540385" algn="l">
              <a:buFont typeface="Arial" panose="020B0604020202020204" pitchFamily="34" charset="0"/>
              <a:buChar char="•"/>
            </a:pPr>
            <a:r>
              <a:rPr lang="en-US" sz="3200" dirty="0">
                <a:latin typeface="Arial" panose="020B0604020202020204" pitchFamily="34" charset="0"/>
                <a:cs typeface="Arial" panose="020B0604020202020204" pitchFamily="34" charset="0"/>
              </a:rPr>
              <a:t>Power is too dispersed for revolutionary changes to be imposed upon the firm</a:t>
            </a:r>
            <a:endParaRPr lang="en-US" sz="3200" dirty="0">
              <a:latin typeface="Arial" panose="020B0604020202020204" pitchFamily="34" charset="0"/>
              <a:cs typeface="Arial" panose="020B0604020202020204" pitchFamily="34" charset="0"/>
            </a:endParaRPr>
          </a:p>
          <a:p>
            <a:pPr marL="540385" indent="-540385"/>
            <a:endParaRPr lang="en-US" sz="3200" dirty="0">
              <a:cs typeface="Arial" panose="020B0604020202020204" pitchFamily="34" charset="0"/>
            </a:endParaRPr>
          </a:p>
          <a:p>
            <a:pPr marL="540385" indent="-540385"/>
            <a:endParaRPr lang="en-US" sz="3200" dirty="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b="1" dirty="0"/>
              <a:t>Navigating</a:t>
            </a:r>
            <a:endParaRPr lang="en-GB" sz="3200" dirty="0"/>
          </a:p>
        </p:txBody>
      </p:sp>
      <p:sp>
        <p:nvSpPr>
          <p:cNvPr id="13" name="Content Placeholder 12"/>
          <p:cNvSpPr>
            <a:spLocks noGrp="1"/>
          </p:cNvSpPr>
          <p:nvPr>
            <p:ph type="subTitle" idx="1"/>
          </p:nvPr>
        </p:nvSpPr>
        <p:spPr/>
        <p:txBody>
          <a:bodyPr>
            <a:normAutofit/>
          </a:bodyPr>
          <a:lstStyle/>
          <a:p>
            <a:pPr marL="540385" indent="-540385"/>
            <a:r>
              <a:rPr lang="en-GB" sz="3200" dirty="0"/>
              <a:t>Over the long term the pattern of environmental change is episodic. Periods of relative stability are interrupted by short and dramatic periods of instability – ‘punctuated equilibrium’.</a:t>
            </a:r>
            <a:endParaRPr lang="en-GB" sz="3200" dirty="0"/>
          </a:p>
          <a:p>
            <a:pPr marL="540385" indent="-540385"/>
            <a:endParaRPr lang="en-GB" sz="3200" dirty="0"/>
          </a:p>
          <a:p>
            <a:pPr marL="540385" indent="-540385"/>
            <a:r>
              <a:rPr lang="en-GB" sz="3200" dirty="0"/>
              <a:t>When the environment is in flux, organizations must align. Strategizing managers must possess a variety of options in dealing with environmental change.</a:t>
            </a:r>
            <a:endParaRPr lang="en-GB" sz="3200" dirty="0"/>
          </a:p>
          <a:p>
            <a:pPr marL="540385" indent="-540385"/>
            <a:endParaRPr lang="en-GB" sz="3200" dirty="0"/>
          </a:p>
          <a:p>
            <a:pPr marL="540385" indent="-540385"/>
            <a:r>
              <a:rPr lang="en-GB" sz="3200" dirty="0"/>
              <a:t>During periods of relative stability, the emphasis should be on evolutionary adaption.</a:t>
            </a:r>
            <a:endParaRPr lang="en-GB" sz="3200" dirty="0"/>
          </a:p>
          <a:p>
            <a:pPr marL="540385" indent="-540385"/>
            <a:endParaRPr lang="en-GB" sz="3200" dirty="0"/>
          </a:p>
          <a:p>
            <a:pPr marL="540385" indent="-540385"/>
            <a:r>
              <a:rPr lang="en-GB" sz="3200" dirty="0"/>
              <a:t>During periods of discontinuous change, firms need to be able to be revolutionary.</a:t>
            </a:r>
            <a:endParaRPr lang="en-GB" sz="3200" dirty="0"/>
          </a:p>
          <a:p>
            <a:pPr marL="540385" indent="-540385"/>
            <a:endParaRPr lang="en-GB" sz="3200" dirty="0"/>
          </a:p>
          <a:p>
            <a:pPr marL="540385" indent="-540385"/>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fade">
                                      <p:cBhvr>
                                        <p:cTn id="21" dur="1000"/>
                                        <p:tgtEl>
                                          <p:spTgt spid="13">
                                            <p:txEl>
                                              <p:pRg st="4" end="4"/>
                                            </p:txEl>
                                          </p:spTgt>
                                        </p:tgtEl>
                                      </p:cBhvr>
                                    </p:animEffect>
                                    <p:anim calcmode="lin" valueType="num">
                                      <p:cBhvr>
                                        <p:cTn id="2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Effect transition="in" filter="fade">
                                      <p:cBhvr>
                                        <p:cTn id="28" dur="1000"/>
                                        <p:tgtEl>
                                          <p:spTgt spid="13">
                                            <p:txEl>
                                              <p:pRg st="6" end="6"/>
                                            </p:txEl>
                                          </p:spTgt>
                                        </p:tgtEl>
                                      </p:cBhvr>
                                    </p:animEffect>
                                    <p:anim calcmode="lin" valueType="num">
                                      <p:cBhvr>
                                        <p:cTn id="29"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 How Do You Create Change In An </a:t>
            </a:r>
            <a:r>
              <a:rPr lang="en-US" sz="3200" dirty="0" err="1"/>
              <a:t>Organisation</a:t>
            </a:r>
            <a:r>
              <a:rPr lang="en-US" sz="3200" dirty="0"/>
              <a:t>?</a:t>
            </a:r>
            <a:endParaRPr lang="en-US" sz="3200" dirty="0"/>
          </a:p>
        </p:txBody>
      </p:sp>
      <p:sp>
        <p:nvSpPr>
          <p:cNvPr id="3" name="Content Placeholder 2"/>
          <p:cNvSpPr>
            <a:spLocks noGrp="1"/>
          </p:cNvSpPr>
          <p:nvPr>
            <p:ph type="subTitle" idx="1"/>
          </p:nvPr>
        </p:nvSpPr>
        <p:spPr/>
        <p:txBody>
          <a:bodyPr>
            <a:normAutofit/>
          </a:bodyPr>
          <a:lstStyle/>
          <a:p>
            <a:r>
              <a:rPr lang="en-GB" sz="3200" dirty="0" err="1">
                <a:hlinkClick r:id="rId1"/>
              </a:rPr>
              <a:t>Kotter</a:t>
            </a:r>
            <a:r>
              <a:rPr lang="en-GB" sz="3200" dirty="0"/>
              <a:t> (1995) has developed  ‘8 steps’ to transform organisations:</a:t>
            </a:r>
            <a:endParaRPr lang="en-GB" sz="3200" dirty="0"/>
          </a:p>
          <a:p>
            <a:endParaRPr lang="en-GB" sz="3200" dirty="0"/>
          </a:p>
        </p:txBody>
      </p:sp>
      <p:pic>
        <p:nvPicPr>
          <p:cNvPr id="1026" name="Picture 2" descr="http://1.bp.blogspot.com/-dYnLH1W9OfM/Uus5R25VylI/AAAAAAAAAI0/zne8ykXR_Fo/s1600/Ko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631" y="3336380"/>
            <a:ext cx="10282593" cy="5776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293382" y="1787275"/>
            <a:ext cx="3457156" cy="7966985"/>
            <a:chOff x="6228184" y="836712"/>
            <a:chExt cx="2304415" cy="5310504"/>
          </a:xfrm>
        </p:grpSpPr>
        <p:grpSp>
          <p:nvGrpSpPr>
            <p:cNvPr id="7" name="Group 7"/>
            <p:cNvGrpSpPr/>
            <p:nvPr/>
          </p:nvGrpSpPr>
          <p:grpSpPr bwMode="auto">
            <a:xfrm>
              <a:off x="6228184" y="836712"/>
              <a:ext cx="600710" cy="5239071"/>
              <a:chOff x="1244" y="2090"/>
              <a:chExt cx="946" cy="6656"/>
            </a:xfrm>
          </p:grpSpPr>
          <p:sp>
            <p:nvSpPr>
              <p:cNvPr id="24" name="AutoShape 8"/>
              <p:cNvSpPr>
                <a:spLocks noChangeArrowheads="1"/>
              </p:cNvSpPr>
              <p:nvPr/>
            </p:nvSpPr>
            <p:spPr bwMode="auto">
              <a:xfrm rot="5400000">
                <a:off x="-1611" y="4945"/>
                <a:ext cx="6656" cy="946"/>
              </a:xfrm>
              <a:prstGeom prst="chevron">
                <a:avLst>
                  <a:gd name="adj" fmla="val 39479"/>
                </a:avLst>
              </a:prstGeom>
              <a:solidFill>
                <a:schemeClr val="accent3">
                  <a:lumMod val="20000"/>
                  <a:lumOff val="80000"/>
                </a:schemeClr>
              </a:solidFill>
              <a:ln w="9525">
                <a:solidFill>
                  <a:srgbClr val="000000"/>
                </a:solidFill>
                <a:miter lim="800000"/>
              </a:ln>
            </p:spPr>
            <p:txBody>
              <a:bodyPr vert="horz" wrap="square" lIns="137181" tIns="68591" rIns="137181" bIns="68591" numCol="1" anchor="t" anchorCtr="0" compatLnSpc="1"/>
              <a:lstStyle/>
              <a:p>
                <a:endParaRPr lang="en-GB" sz="4805"/>
              </a:p>
            </p:txBody>
          </p:sp>
          <p:sp>
            <p:nvSpPr>
              <p:cNvPr id="25" name="Text Box 9"/>
              <p:cNvSpPr txBox="1">
                <a:spLocks noChangeArrowheads="1"/>
              </p:cNvSpPr>
              <p:nvPr/>
            </p:nvSpPr>
            <p:spPr bwMode="auto">
              <a:xfrm>
                <a:off x="1366" y="4286"/>
                <a:ext cx="672" cy="1830"/>
              </a:xfrm>
              <a:prstGeom prst="rect">
                <a:avLst/>
              </a:prstGeom>
              <a:noFill/>
              <a:ln w="9525">
                <a:noFill/>
                <a:miter lim="800000"/>
              </a:ln>
            </p:spPr>
            <p:txBody>
              <a:bodyPr vert="vert" wrap="square" lIns="137181" tIns="68591" rIns="137181" bIns="68591" numCol="1" anchor="t" anchorCtr="0" compatLnSpc="1"/>
              <a:lstStyle/>
              <a:p>
                <a:pPr algn="ctr" defTabSz="1371600" fontAlgn="base">
                  <a:spcBef>
                    <a:spcPct val="0"/>
                  </a:spcBef>
                  <a:spcAft>
                    <a:spcPts val="1500"/>
                  </a:spcAft>
                </a:pPr>
                <a:r>
                  <a:rPr lang="en-GB" sz="2100" dirty="0">
                    <a:latin typeface="Arial" panose="020B0604020202020204" pitchFamily="34" charset="0"/>
                    <a:cs typeface="Arial" panose="020B0604020202020204" pitchFamily="34" charset="0"/>
                  </a:rPr>
                  <a:t> Learning</a:t>
                </a:r>
                <a:endParaRPr lang="en-US" sz="3600" dirty="0">
                  <a:latin typeface="Arial" panose="020B0604020202020204" pitchFamily="34" charset="0"/>
                  <a:cs typeface="Arial" panose="020B0604020202020204" pitchFamily="34" charset="0"/>
                </a:endParaRPr>
              </a:p>
            </p:txBody>
          </p:sp>
        </p:grpSp>
        <p:sp>
          <p:nvSpPr>
            <p:cNvPr id="8" name="AutoShape 4"/>
            <p:cNvSpPr>
              <a:spLocks noChangeArrowheads="1"/>
            </p:cNvSpPr>
            <p:nvPr/>
          </p:nvSpPr>
          <p:spPr bwMode="auto">
            <a:xfrm rot="5400000">
              <a:off x="5541907" y="3216531"/>
              <a:ext cx="5260660" cy="600710"/>
            </a:xfrm>
            <a:prstGeom prst="chevron">
              <a:avLst>
                <a:gd name="adj" fmla="val 49142"/>
              </a:avLst>
            </a:prstGeom>
            <a:solidFill>
              <a:schemeClr val="accent3">
                <a:lumMod val="20000"/>
                <a:lumOff val="80000"/>
              </a:schemeClr>
            </a:solidFill>
            <a:ln w="9525">
              <a:solidFill>
                <a:srgbClr val="000000"/>
              </a:solidFill>
              <a:miter lim="800000"/>
            </a:ln>
          </p:spPr>
          <p:txBody>
            <a:bodyPr vert="horz" wrap="square" lIns="137181" tIns="68591" rIns="137181" bIns="68591" numCol="1" anchor="t" anchorCtr="0" compatLnSpc="1"/>
            <a:lstStyle/>
            <a:p>
              <a:endParaRPr lang="en-GB" sz="4805"/>
            </a:p>
          </p:txBody>
        </p:sp>
        <p:sp>
          <p:nvSpPr>
            <p:cNvPr id="9" name="Text Box 5"/>
            <p:cNvSpPr txBox="1">
              <a:spLocks noChangeArrowheads="1"/>
            </p:cNvSpPr>
            <p:nvPr/>
          </p:nvSpPr>
          <p:spPr bwMode="auto">
            <a:xfrm>
              <a:off x="8105879" y="1772646"/>
              <a:ext cx="426720" cy="3672620"/>
            </a:xfrm>
            <a:prstGeom prst="rect">
              <a:avLst/>
            </a:prstGeom>
            <a:noFill/>
            <a:ln w="9525">
              <a:noFill/>
              <a:miter lim="800000"/>
            </a:ln>
          </p:spPr>
          <p:txBody>
            <a:bodyPr vert="vert" wrap="square" lIns="137181" tIns="68591" rIns="137181" bIns="68591" numCol="1" anchor="t" anchorCtr="0" compatLnSpc="1"/>
            <a:lstStyle/>
            <a:p>
              <a:pPr defTabSz="1371600" fontAlgn="base">
                <a:spcBef>
                  <a:spcPct val="0"/>
                </a:spcBef>
                <a:spcAft>
                  <a:spcPts val="1500"/>
                </a:spcAft>
              </a:pPr>
              <a:r>
                <a:rPr lang="en-GB" sz="2100" dirty="0">
                  <a:latin typeface="Arial" panose="020B0604020202020204" pitchFamily="34" charset="0"/>
                  <a:cs typeface="Arial" panose="020B0604020202020204" pitchFamily="34" charset="0"/>
                </a:rPr>
                <a:t>Leading and managing the people issues </a:t>
              </a:r>
              <a:endParaRPr lang="en-US" sz="3600" dirty="0">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rot="5400000">
              <a:off x="6800036" y="750633"/>
              <a:ext cx="1138487" cy="1409700"/>
            </a:xfrm>
            <a:prstGeom prst="chevron">
              <a:avLst>
                <a:gd name="adj" fmla="val 10398"/>
              </a:avLst>
            </a:prstGeom>
            <a:solidFill>
              <a:schemeClr val="accent3">
                <a:lumMod val="20000"/>
                <a:lumOff val="80000"/>
              </a:schemeClr>
            </a:solidFill>
            <a:ln w="9525">
              <a:solidFill>
                <a:srgbClr val="000000"/>
              </a:solidFill>
              <a:miter lim="800000"/>
            </a:ln>
          </p:spPr>
          <p:txBody>
            <a:bodyPr vert="horz" wrap="square" lIns="137181" tIns="68591" rIns="137181" bIns="68591" numCol="1" anchor="t" anchorCtr="0" compatLnSpc="1"/>
            <a:lstStyle/>
            <a:p>
              <a:endParaRPr lang="en-GB" sz="4805"/>
            </a:p>
          </p:txBody>
        </p:sp>
        <p:sp>
          <p:nvSpPr>
            <p:cNvPr id="11" name="Text Box 12"/>
            <p:cNvSpPr txBox="1">
              <a:spLocks noChangeArrowheads="1"/>
            </p:cNvSpPr>
            <p:nvPr/>
          </p:nvSpPr>
          <p:spPr bwMode="auto">
            <a:xfrm>
              <a:off x="6588229" y="1116141"/>
              <a:ext cx="1584325" cy="872368"/>
            </a:xfrm>
            <a:prstGeom prst="rect">
              <a:avLst/>
            </a:prstGeom>
            <a:noFill/>
            <a:ln w="9525">
              <a:noFill/>
              <a:miter lim="800000"/>
            </a:ln>
          </p:spPr>
          <p:txBody>
            <a:bodyPr vert="horz" wrap="square" lIns="137181" tIns="68591" rIns="137181" bIns="68591" numCol="1" anchor="t" anchorCtr="0" compatLnSpc="1"/>
            <a:lstStyle/>
            <a:p>
              <a:pPr algn="ctr" defTabSz="1371600" fontAlgn="base">
                <a:spcBef>
                  <a:spcPct val="0"/>
                </a:spcBef>
              </a:pPr>
              <a:r>
                <a:rPr lang="en-GB" sz="2100" dirty="0">
                  <a:latin typeface="Arial" panose="020B0604020202020204" pitchFamily="34" charset="0"/>
                  <a:cs typeface="Arial" panose="020B0604020202020204" pitchFamily="34" charset="0"/>
                </a:rPr>
                <a:t>Recognition and </a:t>
              </a:r>
              <a:endParaRPr lang="en-GB" sz="2100" dirty="0">
                <a:latin typeface="Arial" panose="020B0604020202020204" pitchFamily="34" charset="0"/>
                <a:cs typeface="Arial" panose="020B0604020202020204" pitchFamily="34" charset="0"/>
              </a:endParaRPr>
            </a:p>
            <a:p>
              <a:pPr algn="ctr" defTabSz="1371600" fontAlgn="base">
                <a:spcBef>
                  <a:spcPct val="0"/>
                </a:spcBef>
              </a:pPr>
              <a:r>
                <a:rPr lang="en-GB" sz="2100" dirty="0">
                  <a:latin typeface="Arial" panose="020B0604020202020204" pitchFamily="34" charset="0"/>
                  <a:cs typeface="Arial" panose="020B0604020202020204" pitchFamily="34" charset="0"/>
                </a:rPr>
                <a:t>starting the process</a:t>
              </a:r>
              <a:endParaRPr lang="en-US" sz="5400" dirty="0">
                <a:latin typeface="Arial" panose="020B0604020202020204" pitchFamily="34" charset="0"/>
                <a:cs typeface="Arial" panose="020B0604020202020204" pitchFamily="34" charset="0"/>
              </a:endParaRPr>
            </a:p>
          </p:txBody>
        </p:sp>
        <p:grpSp>
          <p:nvGrpSpPr>
            <p:cNvPr id="12" name="Group 19"/>
            <p:cNvGrpSpPr/>
            <p:nvPr/>
          </p:nvGrpSpPr>
          <p:grpSpPr bwMode="auto">
            <a:xfrm>
              <a:off x="6673319" y="2024726"/>
              <a:ext cx="1400810" cy="1089595"/>
              <a:chOff x="1674" y="1129"/>
              <a:chExt cx="2250" cy="2924"/>
            </a:xfrm>
          </p:grpSpPr>
          <p:sp>
            <p:nvSpPr>
              <p:cNvPr id="22" name="AutoShape 20"/>
              <p:cNvSpPr>
                <a:spLocks noChangeArrowheads="1"/>
              </p:cNvSpPr>
              <p:nvPr/>
            </p:nvSpPr>
            <p:spPr bwMode="auto">
              <a:xfrm rot="5400000">
                <a:off x="1337" y="1466"/>
                <a:ext cx="2924" cy="2250"/>
              </a:xfrm>
              <a:prstGeom prst="chevron">
                <a:avLst>
                  <a:gd name="adj" fmla="val 13916"/>
                </a:avLst>
              </a:prstGeom>
              <a:solidFill>
                <a:schemeClr val="accent3">
                  <a:lumMod val="20000"/>
                  <a:lumOff val="80000"/>
                </a:schemeClr>
              </a:solidFill>
              <a:ln w="9525">
                <a:solidFill>
                  <a:srgbClr val="000000"/>
                </a:solidFill>
                <a:miter lim="800000"/>
              </a:ln>
            </p:spPr>
            <p:txBody>
              <a:bodyPr vert="horz" wrap="square" lIns="137181" tIns="68591" rIns="137181" bIns="68591" numCol="1" anchor="t" anchorCtr="0" compatLnSpc="1"/>
              <a:lstStyle/>
              <a:p>
                <a:endParaRPr lang="en-GB" sz="4805"/>
              </a:p>
            </p:txBody>
          </p:sp>
          <p:sp>
            <p:nvSpPr>
              <p:cNvPr id="23" name="Text Box 21"/>
              <p:cNvSpPr txBox="1">
                <a:spLocks noChangeArrowheads="1"/>
              </p:cNvSpPr>
              <p:nvPr/>
            </p:nvSpPr>
            <p:spPr bwMode="auto">
              <a:xfrm>
                <a:off x="1760" y="1999"/>
                <a:ext cx="2084" cy="1159"/>
              </a:xfrm>
              <a:prstGeom prst="rect">
                <a:avLst/>
              </a:prstGeom>
              <a:noFill/>
              <a:ln w="9525">
                <a:noFill/>
                <a:miter lim="800000"/>
              </a:ln>
            </p:spPr>
            <p:txBody>
              <a:bodyPr vert="horz" wrap="square" lIns="137181" tIns="68591" rIns="137181" bIns="68591" numCol="1" anchor="t" anchorCtr="0" compatLnSpc="1"/>
              <a:lstStyle/>
              <a:p>
                <a:pPr algn="ctr" defTabSz="1371600" fontAlgn="base">
                  <a:spcBef>
                    <a:spcPct val="0"/>
                  </a:spcBef>
                  <a:spcAft>
                    <a:spcPts val="1500"/>
                  </a:spcAft>
                </a:pPr>
                <a:r>
                  <a:rPr lang="en-GB" sz="2100" dirty="0">
                    <a:latin typeface="Arial" panose="020B0604020202020204" pitchFamily="34" charset="0"/>
                    <a:cs typeface="Arial" panose="020B0604020202020204" pitchFamily="34" charset="0"/>
                  </a:rPr>
                  <a:t>Diagnosis</a:t>
                </a:r>
                <a:endParaRPr lang="en-US" sz="5400" dirty="0">
                  <a:latin typeface="Arial" panose="020B0604020202020204" pitchFamily="34" charset="0"/>
                  <a:cs typeface="Arial" panose="020B0604020202020204" pitchFamily="34" charset="0"/>
                </a:endParaRPr>
              </a:p>
            </p:txBody>
          </p:sp>
        </p:grpSp>
        <p:grpSp>
          <p:nvGrpSpPr>
            <p:cNvPr id="13" name="Group 22"/>
            <p:cNvGrpSpPr/>
            <p:nvPr/>
          </p:nvGrpSpPr>
          <p:grpSpPr bwMode="auto">
            <a:xfrm>
              <a:off x="6673319" y="3082572"/>
              <a:ext cx="1400810" cy="916250"/>
              <a:chOff x="3552" y="6481"/>
              <a:chExt cx="2206" cy="1164"/>
            </a:xfrm>
          </p:grpSpPr>
          <p:sp>
            <p:nvSpPr>
              <p:cNvPr id="20" name="AutoShape 23"/>
              <p:cNvSpPr>
                <a:spLocks noChangeArrowheads="1"/>
              </p:cNvSpPr>
              <p:nvPr/>
            </p:nvSpPr>
            <p:spPr bwMode="auto">
              <a:xfrm rot="5400000">
                <a:off x="4073" y="5960"/>
                <a:ext cx="1164" cy="2206"/>
              </a:xfrm>
              <a:prstGeom prst="chevron">
                <a:avLst>
                  <a:gd name="adj" fmla="val 14176"/>
                </a:avLst>
              </a:prstGeom>
              <a:solidFill>
                <a:schemeClr val="accent3">
                  <a:lumMod val="20000"/>
                  <a:lumOff val="80000"/>
                </a:schemeClr>
              </a:solidFill>
              <a:ln w="9525">
                <a:solidFill>
                  <a:srgbClr val="000000"/>
                </a:solidFill>
                <a:miter lim="800000"/>
              </a:ln>
            </p:spPr>
            <p:txBody>
              <a:bodyPr vert="horz" wrap="square" lIns="137181" tIns="68591" rIns="137181" bIns="68591" numCol="1" anchor="t" anchorCtr="0" compatLnSpc="1"/>
              <a:lstStyle/>
              <a:p>
                <a:endParaRPr lang="en-GB" sz="4805"/>
              </a:p>
            </p:txBody>
          </p:sp>
          <p:sp>
            <p:nvSpPr>
              <p:cNvPr id="21" name="Text Box 24"/>
              <p:cNvSpPr txBox="1">
                <a:spLocks noChangeArrowheads="1"/>
              </p:cNvSpPr>
              <p:nvPr/>
            </p:nvSpPr>
            <p:spPr bwMode="auto">
              <a:xfrm>
                <a:off x="3821" y="6804"/>
                <a:ext cx="1619" cy="434"/>
              </a:xfrm>
              <a:prstGeom prst="rect">
                <a:avLst/>
              </a:prstGeom>
              <a:noFill/>
              <a:ln w="9525">
                <a:noFill/>
                <a:miter lim="800000"/>
              </a:ln>
            </p:spPr>
            <p:txBody>
              <a:bodyPr vert="horz" wrap="square" lIns="137181" tIns="68591" rIns="137181" bIns="68591" numCol="1" anchor="t" anchorCtr="0" compatLnSpc="1"/>
              <a:lstStyle/>
              <a:p>
                <a:pPr algn="ctr" defTabSz="1371600" fontAlgn="base">
                  <a:spcBef>
                    <a:spcPct val="0"/>
                  </a:spcBef>
                  <a:spcAft>
                    <a:spcPts val="1500"/>
                  </a:spcAft>
                </a:pPr>
                <a:r>
                  <a:rPr lang="en-GB" sz="2100" dirty="0">
                    <a:latin typeface="Arial" panose="020B0604020202020204" pitchFamily="34" charset="0"/>
                    <a:cs typeface="Arial" panose="020B0604020202020204" pitchFamily="34" charset="0"/>
                  </a:rPr>
                  <a:t>Planning</a:t>
                </a:r>
                <a:endParaRPr lang="en-US" sz="5400" dirty="0">
                  <a:latin typeface="Arial" panose="020B0604020202020204" pitchFamily="34" charset="0"/>
                  <a:cs typeface="Arial" panose="020B0604020202020204" pitchFamily="34" charset="0"/>
                </a:endParaRPr>
              </a:p>
            </p:txBody>
          </p:sp>
        </p:grpSp>
        <p:grpSp>
          <p:nvGrpSpPr>
            <p:cNvPr id="14" name="Group 13"/>
            <p:cNvGrpSpPr/>
            <p:nvPr/>
          </p:nvGrpSpPr>
          <p:grpSpPr bwMode="auto">
            <a:xfrm>
              <a:off x="6659984" y="3972789"/>
              <a:ext cx="1511935" cy="1044512"/>
              <a:chOff x="5596" y="7612"/>
              <a:chExt cx="2381" cy="1327"/>
            </a:xfrm>
          </p:grpSpPr>
          <p:sp>
            <p:nvSpPr>
              <p:cNvPr id="18" name="AutoShape 14"/>
              <p:cNvSpPr>
                <a:spLocks noChangeArrowheads="1"/>
              </p:cNvSpPr>
              <p:nvPr/>
            </p:nvSpPr>
            <p:spPr bwMode="auto">
              <a:xfrm rot="5400000">
                <a:off x="6056" y="7173"/>
                <a:ext cx="1327" cy="2206"/>
              </a:xfrm>
              <a:prstGeom prst="chevron">
                <a:avLst>
                  <a:gd name="adj" fmla="val 12551"/>
                </a:avLst>
              </a:prstGeom>
              <a:solidFill>
                <a:schemeClr val="accent3">
                  <a:lumMod val="20000"/>
                  <a:lumOff val="80000"/>
                </a:schemeClr>
              </a:solidFill>
              <a:ln w="9525">
                <a:solidFill>
                  <a:srgbClr val="000000"/>
                </a:solidFill>
                <a:miter lim="800000"/>
              </a:ln>
            </p:spPr>
            <p:txBody>
              <a:bodyPr vert="horz" wrap="square" lIns="137181" tIns="68591" rIns="137181" bIns="68591" numCol="1" anchor="t" anchorCtr="0" compatLnSpc="1"/>
              <a:lstStyle/>
              <a:p>
                <a:endParaRPr lang="en-GB" sz="4805"/>
              </a:p>
            </p:txBody>
          </p:sp>
          <p:sp>
            <p:nvSpPr>
              <p:cNvPr id="19" name="Text Box 15"/>
              <p:cNvSpPr txBox="1">
                <a:spLocks noChangeArrowheads="1"/>
              </p:cNvSpPr>
              <p:nvPr/>
            </p:nvSpPr>
            <p:spPr bwMode="auto">
              <a:xfrm>
                <a:off x="5596" y="7885"/>
                <a:ext cx="2381" cy="774"/>
              </a:xfrm>
              <a:prstGeom prst="rect">
                <a:avLst/>
              </a:prstGeom>
              <a:noFill/>
              <a:ln w="9525">
                <a:noFill/>
                <a:miter lim="800000"/>
              </a:ln>
            </p:spPr>
            <p:txBody>
              <a:bodyPr vert="horz" wrap="square" lIns="137181" tIns="68591" rIns="137181" bIns="68591" numCol="1" anchor="t" anchorCtr="0" compatLnSpc="1"/>
              <a:lstStyle/>
              <a:p>
                <a:pPr algn="ctr" defTabSz="1371600" fontAlgn="base">
                  <a:spcBef>
                    <a:spcPct val="0"/>
                  </a:spcBef>
                  <a:spcAft>
                    <a:spcPts val="1500"/>
                  </a:spcAft>
                </a:pPr>
                <a:r>
                  <a:rPr lang="en-GB" sz="2100" dirty="0">
                    <a:latin typeface="Arial" panose="020B0604020202020204" pitchFamily="34" charset="0"/>
                    <a:cs typeface="Arial" panose="020B0604020202020204" pitchFamily="34" charset="0"/>
                  </a:rPr>
                  <a:t>Implementation and reviewing progress</a:t>
                </a:r>
                <a:endParaRPr lang="en-US" sz="2100" dirty="0">
                  <a:latin typeface="Arial" panose="020B0604020202020204" pitchFamily="34" charset="0"/>
                  <a:cs typeface="Arial" panose="020B0604020202020204" pitchFamily="34" charset="0"/>
                </a:endParaRPr>
              </a:p>
            </p:txBody>
          </p:sp>
        </p:grpSp>
        <p:grpSp>
          <p:nvGrpSpPr>
            <p:cNvPr id="15" name="Group 16"/>
            <p:cNvGrpSpPr/>
            <p:nvPr/>
          </p:nvGrpSpPr>
          <p:grpSpPr bwMode="auto">
            <a:xfrm>
              <a:off x="6660619" y="4982379"/>
              <a:ext cx="1440180" cy="1017209"/>
              <a:chOff x="3705" y="11122"/>
              <a:chExt cx="2328" cy="2182"/>
            </a:xfrm>
          </p:grpSpPr>
          <p:sp>
            <p:nvSpPr>
              <p:cNvPr id="16" name="AutoShape 17"/>
              <p:cNvSpPr>
                <a:spLocks noChangeArrowheads="1"/>
              </p:cNvSpPr>
              <p:nvPr/>
            </p:nvSpPr>
            <p:spPr bwMode="auto">
              <a:xfrm rot="5400000">
                <a:off x="3754" y="11080"/>
                <a:ext cx="2182" cy="2265"/>
              </a:xfrm>
              <a:prstGeom prst="chevron">
                <a:avLst>
                  <a:gd name="adj" fmla="val 13616"/>
                </a:avLst>
              </a:prstGeom>
              <a:solidFill>
                <a:schemeClr val="accent3">
                  <a:lumMod val="20000"/>
                  <a:lumOff val="80000"/>
                </a:schemeClr>
              </a:solidFill>
              <a:ln w="9525">
                <a:solidFill>
                  <a:srgbClr val="000000"/>
                </a:solidFill>
                <a:miter lim="800000"/>
              </a:ln>
            </p:spPr>
            <p:txBody>
              <a:bodyPr vert="horz" wrap="square" lIns="137181" tIns="68591" rIns="137181" bIns="68591" numCol="1" anchor="t" anchorCtr="0" compatLnSpc="1"/>
              <a:lstStyle/>
              <a:p>
                <a:endParaRPr lang="en-GB" sz="4805"/>
              </a:p>
            </p:txBody>
          </p:sp>
          <p:sp>
            <p:nvSpPr>
              <p:cNvPr id="17" name="Text Box 18"/>
              <p:cNvSpPr txBox="1">
                <a:spLocks noChangeArrowheads="1"/>
              </p:cNvSpPr>
              <p:nvPr/>
            </p:nvSpPr>
            <p:spPr bwMode="auto">
              <a:xfrm>
                <a:off x="3705" y="11732"/>
                <a:ext cx="2328" cy="692"/>
              </a:xfrm>
              <a:prstGeom prst="rect">
                <a:avLst/>
              </a:prstGeom>
              <a:noFill/>
              <a:ln w="9525">
                <a:noFill/>
                <a:miter lim="800000"/>
              </a:ln>
            </p:spPr>
            <p:txBody>
              <a:bodyPr vert="horz" wrap="square" lIns="137181" tIns="68591" rIns="137181" bIns="68591" numCol="1" anchor="t" anchorCtr="0" compatLnSpc="1"/>
              <a:lstStyle/>
              <a:p>
                <a:pPr algn="ctr" defTabSz="1371600" fontAlgn="base">
                  <a:spcBef>
                    <a:spcPct val="0"/>
                  </a:spcBef>
                  <a:spcAft>
                    <a:spcPts val="1500"/>
                  </a:spcAft>
                </a:pPr>
                <a:r>
                  <a:rPr lang="en-GB" sz="2100" dirty="0">
                    <a:latin typeface="Arial" panose="020B0604020202020204" pitchFamily="34" charset="0"/>
                    <a:cs typeface="Arial" panose="020B0604020202020204" pitchFamily="34" charset="0"/>
                  </a:rPr>
                  <a:t>Sustaining the change</a:t>
                </a:r>
                <a:endParaRPr lang="en-US" sz="2100" dirty="0">
                  <a:latin typeface="Arial" panose="020B0604020202020204" pitchFamily="34" charset="0"/>
                  <a:cs typeface="Arial" panose="020B0604020202020204" pitchFamily="34" charset="0"/>
                </a:endParaRPr>
              </a:p>
            </p:txBody>
          </p:sp>
        </p:grpSp>
      </p:grpSp>
      <p:sp>
        <p:nvSpPr>
          <p:cNvPr id="2" name="Title 1"/>
          <p:cNvSpPr>
            <a:spLocks noGrp="1"/>
          </p:cNvSpPr>
          <p:nvPr>
            <p:ph type="ctrTitle"/>
          </p:nvPr>
        </p:nvSpPr>
        <p:spPr/>
        <p:txBody>
          <a:bodyPr anchor="t" anchorCtr="0"/>
          <a:lstStyle/>
          <a:p>
            <a:r>
              <a:rPr lang="en-GB" dirty="0"/>
              <a:t>Hayes (2018) Model of Change</a:t>
            </a:r>
            <a:endParaRPr lang="en-GB" dirty="0"/>
          </a:p>
        </p:txBody>
      </p:sp>
      <p:sp>
        <p:nvSpPr>
          <p:cNvPr id="3" name="Subtitle 2"/>
          <p:cNvSpPr>
            <a:spLocks noGrp="1"/>
          </p:cNvSpPr>
          <p:nvPr>
            <p:ph type="subTitle" idx="1"/>
          </p:nvPr>
        </p:nvSpPr>
        <p:spPr>
          <a:xfrm>
            <a:off x="939447" y="1951754"/>
            <a:ext cx="12167215" cy="5967871"/>
          </a:xfrm>
        </p:spPr>
        <p:txBody>
          <a:bodyPr>
            <a:normAutofit/>
          </a:bodyPr>
          <a:lstStyle/>
          <a:p>
            <a:r>
              <a:rPr lang="en-GB" sz="3200" dirty="0"/>
              <a:t>Managing change involves seven core activities:</a:t>
            </a:r>
            <a:endParaRPr lang="en-GB" sz="3200" dirty="0"/>
          </a:p>
          <a:p>
            <a:endParaRPr lang="en-GB" sz="3200" dirty="0"/>
          </a:p>
          <a:p>
            <a:pPr marL="514350" indent="-514350">
              <a:buAutoNum type="arabicPeriod"/>
            </a:pPr>
            <a:r>
              <a:rPr lang="en-GB" sz="3200" dirty="0"/>
              <a:t>Recognising the need for change and starting the change process</a:t>
            </a:r>
            <a:endParaRPr lang="en-GB" sz="3200" dirty="0"/>
          </a:p>
          <a:p>
            <a:pPr marL="514350" indent="-514350">
              <a:buFontTx/>
              <a:buAutoNum type="arabicPeriod"/>
            </a:pPr>
            <a:r>
              <a:rPr lang="en-GB" sz="3200" dirty="0"/>
              <a:t>Diagnosing what needs to be changed and  formulating a vision of a preferred future state</a:t>
            </a:r>
            <a:endParaRPr lang="en-GB" sz="3200" dirty="0"/>
          </a:p>
          <a:p>
            <a:pPr marL="514350" indent="-514350">
              <a:buFontTx/>
              <a:buAutoNum type="arabicPeriod"/>
            </a:pPr>
            <a:r>
              <a:rPr lang="en-GB" sz="3200" dirty="0"/>
              <a:t>Planning how to intervene in order to achieve the desired change</a:t>
            </a:r>
            <a:endParaRPr lang="en-GB" sz="3200" dirty="0"/>
          </a:p>
          <a:p>
            <a:pPr marL="514350" indent="-514350">
              <a:buFontTx/>
              <a:buAutoNum type="arabicPeriod"/>
            </a:pPr>
            <a:r>
              <a:rPr lang="en-GB" sz="3200" dirty="0"/>
              <a:t>Implementing plans and reviewing progress</a:t>
            </a:r>
            <a:endParaRPr lang="en-GB" sz="3200" dirty="0"/>
          </a:p>
          <a:p>
            <a:pPr marL="514350" indent="-514350">
              <a:buFontTx/>
              <a:buAutoNum type="arabicPeriod"/>
            </a:pPr>
            <a:r>
              <a:rPr lang="en-GB" sz="3200" dirty="0"/>
              <a:t>Sustaining the change</a:t>
            </a:r>
            <a:endParaRPr lang="en-GB" sz="3200" dirty="0"/>
          </a:p>
          <a:p>
            <a:pPr marL="514350" indent="-514350">
              <a:buFontTx/>
              <a:buAutoNum type="arabicPeriod"/>
            </a:pPr>
            <a:r>
              <a:rPr lang="en-GB" sz="3200" dirty="0"/>
              <a:t>Leading and managing the people issues</a:t>
            </a:r>
            <a:endParaRPr lang="en-GB" sz="3200" dirty="0"/>
          </a:p>
          <a:p>
            <a:pPr marL="514350" indent="-514350">
              <a:buFontTx/>
              <a:buAutoNum type="arabicPeriod"/>
            </a:pPr>
            <a:r>
              <a:rPr lang="en-GB" sz="3200" dirty="0"/>
              <a:t>Learning</a:t>
            </a:r>
            <a:endParaRPr lang="en-GB" sz="3200" dirty="0"/>
          </a:p>
          <a:p>
            <a:endParaRPr lang="en-GB" sz="3200" dirty="0"/>
          </a:p>
        </p:txBody>
      </p:sp>
      <p:grpSp>
        <p:nvGrpSpPr>
          <p:cNvPr id="27" name="Group 26"/>
          <p:cNvGrpSpPr/>
          <p:nvPr>
            <p:custDataLst>
              <p:tags r:id="rId1"/>
            </p:custDataLst>
          </p:nvPr>
        </p:nvGrpSpPr>
        <p:grpSpPr>
          <a:xfrm>
            <a:off x="3093914" y="8006385"/>
            <a:ext cx="9074408" cy="1881577"/>
            <a:chOff x="1619672" y="3758985"/>
            <a:chExt cx="6048672" cy="1254191"/>
          </a:xfrm>
        </p:grpSpPr>
        <p:grpSp>
          <p:nvGrpSpPr>
            <p:cNvPr id="28" name="Group 27"/>
            <p:cNvGrpSpPr/>
            <p:nvPr/>
          </p:nvGrpSpPr>
          <p:grpSpPr>
            <a:xfrm>
              <a:off x="1619672" y="3860820"/>
              <a:ext cx="6048672" cy="1152356"/>
              <a:chOff x="1619672" y="2852936"/>
              <a:chExt cx="6048672" cy="1152356"/>
            </a:xfrm>
          </p:grpSpPr>
          <p:grpSp>
            <p:nvGrpSpPr>
              <p:cNvPr id="30" name="Group 29"/>
              <p:cNvGrpSpPr/>
              <p:nvPr/>
            </p:nvGrpSpPr>
            <p:grpSpPr>
              <a:xfrm>
                <a:off x="1619672" y="2852936"/>
                <a:ext cx="6048672" cy="1152128"/>
                <a:chOff x="1259632" y="2816932"/>
                <a:chExt cx="6048672" cy="1152128"/>
              </a:xfrm>
            </p:grpSpPr>
            <p:sp>
              <p:nvSpPr>
                <p:cNvPr id="35" name="Oval 34"/>
                <p:cNvSpPr/>
                <p:nvPr/>
              </p:nvSpPr>
              <p:spPr>
                <a:xfrm>
                  <a:off x="1259632" y="2816932"/>
                  <a:ext cx="1728192" cy="1152128"/>
                </a:xfrm>
                <a:prstGeom prst="ellipse">
                  <a:avLst/>
                </a:prstGeom>
                <a:solidFill>
                  <a:schemeClr val="accent5">
                    <a:lumMod val="10000"/>
                    <a:lumOff val="9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b="1" dirty="0">
                      <a:solidFill>
                        <a:schemeClr val="tx1"/>
                      </a:solidFill>
                    </a:rPr>
                    <a:t>Current</a:t>
                  </a:r>
                  <a:endParaRPr lang="en-GB" sz="2800" b="1" dirty="0">
                    <a:solidFill>
                      <a:schemeClr val="tx1"/>
                    </a:solidFill>
                  </a:endParaRPr>
                </a:p>
                <a:p>
                  <a:pPr algn="ctr"/>
                  <a:r>
                    <a:rPr lang="en-GB" sz="2800" b="1" dirty="0">
                      <a:solidFill>
                        <a:schemeClr val="tx1"/>
                      </a:solidFill>
                    </a:rPr>
                    <a:t>state</a:t>
                  </a:r>
                  <a:endParaRPr lang="en-GB" sz="2800" b="1" dirty="0">
                    <a:solidFill>
                      <a:schemeClr val="tx1"/>
                    </a:solidFill>
                  </a:endParaRPr>
                </a:p>
              </p:txBody>
            </p:sp>
            <p:sp>
              <p:nvSpPr>
                <p:cNvPr id="36" name="Oval 35"/>
                <p:cNvSpPr/>
                <p:nvPr/>
              </p:nvSpPr>
              <p:spPr>
                <a:xfrm>
                  <a:off x="5580112" y="2816932"/>
                  <a:ext cx="1728192" cy="1152128"/>
                </a:xfrm>
                <a:prstGeom prst="ellipse">
                  <a:avLst/>
                </a:prstGeom>
                <a:solidFill>
                  <a:schemeClr val="accent5">
                    <a:lumMod val="25000"/>
                    <a:lumOff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b="1" dirty="0">
                      <a:solidFill>
                        <a:schemeClr val="tx1"/>
                      </a:solidFill>
                    </a:rPr>
                    <a:t>Future</a:t>
                  </a:r>
                  <a:endParaRPr lang="en-GB" sz="2800" b="1" dirty="0">
                    <a:solidFill>
                      <a:schemeClr val="tx1"/>
                    </a:solidFill>
                  </a:endParaRPr>
                </a:p>
                <a:p>
                  <a:pPr algn="ctr"/>
                  <a:r>
                    <a:rPr lang="en-GB" sz="2800" b="1" dirty="0">
                      <a:solidFill>
                        <a:schemeClr val="tx1"/>
                      </a:solidFill>
                    </a:rPr>
                    <a:t>state</a:t>
                  </a:r>
                  <a:endParaRPr lang="en-GB" sz="2800" b="1" dirty="0">
                    <a:solidFill>
                      <a:schemeClr val="tx1"/>
                    </a:solidFill>
                  </a:endParaRPr>
                </a:p>
              </p:txBody>
            </p:sp>
          </p:grpSp>
          <p:grpSp>
            <p:nvGrpSpPr>
              <p:cNvPr id="31" name="Group 30"/>
              <p:cNvGrpSpPr/>
              <p:nvPr/>
            </p:nvGrpSpPr>
            <p:grpSpPr>
              <a:xfrm>
                <a:off x="3131840" y="3068960"/>
                <a:ext cx="3121077" cy="936332"/>
                <a:chOff x="971601" y="3140740"/>
                <a:chExt cx="3121077" cy="936332"/>
              </a:xfrm>
            </p:grpSpPr>
            <p:sp>
              <p:nvSpPr>
                <p:cNvPr id="32" name="AutoShape 5"/>
                <p:cNvSpPr>
                  <a:spLocks noChangeArrowheads="1"/>
                </p:cNvSpPr>
                <p:nvPr/>
              </p:nvSpPr>
              <p:spPr bwMode="auto">
                <a:xfrm>
                  <a:off x="3040981" y="3141079"/>
                  <a:ext cx="1051697" cy="935993"/>
                </a:xfrm>
                <a:prstGeom prst="rightArrow">
                  <a:avLst>
                    <a:gd name="adj1" fmla="val 50000"/>
                    <a:gd name="adj2" fmla="val 36141"/>
                  </a:avLst>
                </a:prstGeom>
              </p:spPr>
              <p:style>
                <a:lnRef idx="0">
                  <a:schemeClr val="accent5"/>
                </a:lnRef>
                <a:fillRef idx="3">
                  <a:schemeClr val="accent5"/>
                </a:fillRef>
                <a:effectRef idx="3">
                  <a:schemeClr val="accent5"/>
                </a:effectRef>
                <a:fontRef idx="minor">
                  <a:schemeClr val="lt1"/>
                </a:fontRef>
              </p:style>
              <p:txBody>
                <a:bodyPr vert="horz" wrap="square" lIns="137181" tIns="68591" rIns="137181" bIns="68591" numCol="1" anchor="t" anchorCtr="0" compatLnSpc="1"/>
                <a:lstStyle/>
                <a:p>
                  <a:pPr algn="ctr" defTabSz="1371600" fontAlgn="base">
                    <a:spcBef>
                      <a:spcPct val="0"/>
                    </a:spcBef>
                    <a:spcAft>
                      <a:spcPts val="1500"/>
                    </a:spcAft>
                  </a:pPr>
                  <a:r>
                    <a:rPr lang="en-GB" sz="3600" b="1" dirty="0">
                      <a:solidFill>
                        <a:schemeClr val="bg1"/>
                      </a:solidFill>
                      <a:latin typeface="Arial" panose="020B0604020202020204" pitchFamily="34" charset="0"/>
                      <a:cs typeface="Arial" panose="020B0604020202020204" pitchFamily="34" charset="0"/>
                    </a:rPr>
                    <a:t>C</a:t>
                  </a:r>
                  <a:endParaRPr lang="en-US" sz="3600" b="1" dirty="0">
                    <a:solidFill>
                      <a:schemeClr val="bg1"/>
                    </a:solidFill>
                    <a:latin typeface="Arial" panose="020B0604020202020204" pitchFamily="34" charset="0"/>
                    <a:cs typeface="Arial" panose="020B0604020202020204" pitchFamily="34" charset="0"/>
                  </a:endParaRPr>
                </a:p>
              </p:txBody>
            </p:sp>
            <p:sp>
              <p:nvSpPr>
                <p:cNvPr id="33" name="AutoShape 6"/>
                <p:cNvSpPr>
                  <a:spLocks noChangeArrowheads="1"/>
                </p:cNvSpPr>
                <p:nvPr/>
              </p:nvSpPr>
              <p:spPr bwMode="auto">
                <a:xfrm>
                  <a:off x="2007333" y="3140740"/>
                  <a:ext cx="1053780" cy="896994"/>
                </a:xfrm>
                <a:prstGeom prst="rightArrow">
                  <a:avLst>
                    <a:gd name="adj1" fmla="val 50000"/>
                    <a:gd name="adj2" fmla="val 35870"/>
                  </a:avLst>
                </a:prstGeom>
              </p:spPr>
              <p:style>
                <a:lnRef idx="0">
                  <a:schemeClr val="accent5"/>
                </a:lnRef>
                <a:fillRef idx="3">
                  <a:schemeClr val="accent5"/>
                </a:fillRef>
                <a:effectRef idx="3">
                  <a:schemeClr val="accent5"/>
                </a:effectRef>
                <a:fontRef idx="minor">
                  <a:schemeClr val="lt1"/>
                </a:fontRef>
              </p:style>
              <p:txBody>
                <a:bodyPr vert="horz" wrap="square" lIns="137181" tIns="68591" rIns="137181" bIns="68591" numCol="1" anchor="t" anchorCtr="0" compatLnSpc="1"/>
                <a:lstStyle/>
                <a:p>
                  <a:pPr algn="ctr" defTabSz="1371600" fontAlgn="base">
                    <a:spcBef>
                      <a:spcPct val="0"/>
                    </a:spcBef>
                  </a:pPr>
                  <a:endParaRPr lang="en-GB" sz="300" dirty="0">
                    <a:solidFill>
                      <a:schemeClr val="tx1"/>
                    </a:solidFill>
                    <a:latin typeface="Arial" panose="020B0604020202020204" pitchFamily="34" charset="0"/>
                    <a:cs typeface="Arial" panose="020B0604020202020204" pitchFamily="34" charset="0"/>
                  </a:endParaRPr>
                </a:p>
                <a:p>
                  <a:pPr algn="ctr" fontAlgn="base">
                    <a:spcBef>
                      <a:spcPct val="0"/>
                    </a:spcBef>
                  </a:pPr>
                  <a:r>
                    <a:rPr lang="en-GB" sz="3600" b="1" dirty="0">
                      <a:solidFill>
                        <a:schemeClr val="bg1"/>
                      </a:solidFill>
                      <a:latin typeface="Arial" panose="020B0604020202020204" pitchFamily="34" charset="0"/>
                      <a:cs typeface="Arial" panose="020B0604020202020204" pitchFamily="34" charset="0"/>
                    </a:rPr>
                    <a:t>B</a:t>
                  </a:r>
                  <a:endParaRPr lang="en-GB" sz="3600" b="1" dirty="0">
                    <a:solidFill>
                      <a:schemeClr val="bg1"/>
                    </a:solidFill>
                    <a:latin typeface="Arial" panose="020B0604020202020204" pitchFamily="34" charset="0"/>
                    <a:cs typeface="Arial" panose="020B0604020202020204" pitchFamily="34" charset="0"/>
                  </a:endParaRPr>
                </a:p>
              </p:txBody>
            </p:sp>
            <p:sp>
              <p:nvSpPr>
                <p:cNvPr id="34" name="AutoShape 6"/>
                <p:cNvSpPr>
                  <a:spLocks noChangeArrowheads="1"/>
                </p:cNvSpPr>
                <p:nvPr/>
              </p:nvSpPr>
              <p:spPr bwMode="auto">
                <a:xfrm>
                  <a:off x="971601" y="3140905"/>
                  <a:ext cx="1055864" cy="896994"/>
                </a:xfrm>
                <a:prstGeom prst="rightArrow">
                  <a:avLst>
                    <a:gd name="adj1" fmla="val 50000"/>
                    <a:gd name="adj2" fmla="val 35870"/>
                  </a:avLst>
                </a:prstGeom>
              </p:spPr>
              <p:style>
                <a:lnRef idx="0">
                  <a:schemeClr val="accent5"/>
                </a:lnRef>
                <a:fillRef idx="3">
                  <a:schemeClr val="accent5"/>
                </a:fillRef>
                <a:effectRef idx="3">
                  <a:schemeClr val="accent5"/>
                </a:effectRef>
                <a:fontRef idx="minor">
                  <a:schemeClr val="lt1"/>
                </a:fontRef>
              </p:style>
              <p:txBody>
                <a:bodyPr vert="horz" wrap="square" lIns="137181" tIns="68591" rIns="137181" bIns="68591" numCol="1" anchor="t" anchorCtr="0" compatLnSpc="1"/>
                <a:lstStyle/>
                <a:p>
                  <a:pPr algn="ctr" fontAlgn="base">
                    <a:spcBef>
                      <a:spcPct val="0"/>
                    </a:spcBef>
                  </a:pPr>
                  <a:r>
                    <a:rPr lang="en-GB" sz="3600" b="1" dirty="0">
                      <a:solidFill>
                        <a:schemeClr val="bg1"/>
                      </a:solidFill>
                      <a:latin typeface="Arial" panose="020B0604020202020204" pitchFamily="34" charset="0"/>
                      <a:cs typeface="Arial" panose="020B0604020202020204" pitchFamily="34" charset="0"/>
                    </a:rPr>
                    <a:t>A</a:t>
                  </a:r>
                  <a:endParaRPr lang="en-GB" sz="3600" b="1" dirty="0">
                    <a:solidFill>
                      <a:schemeClr val="bg1"/>
                    </a:solidFill>
                    <a:latin typeface="Arial" panose="020B0604020202020204" pitchFamily="34" charset="0"/>
                    <a:cs typeface="Arial" panose="020B0604020202020204" pitchFamily="34" charset="0"/>
                  </a:endParaRPr>
                </a:p>
              </p:txBody>
            </p:sp>
          </p:grpSp>
        </p:grpSp>
        <p:sp>
          <p:nvSpPr>
            <p:cNvPr id="29" name="TextBox 28"/>
            <p:cNvSpPr txBox="1"/>
            <p:nvPr/>
          </p:nvSpPr>
          <p:spPr>
            <a:xfrm>
              <a:off x="3232748" y="3758985"/>
              <a:ext cx="2808312" cy="348759"/>
            </a:xfrm>
            <a:prstGeom prst="rect">
              <a:avLst/>
            </a:prstGeom>
            <a:noFill/>
            <a:ln>
              <a:noFill/>
            </a:ln>
          </p:spPr>
          <p:txBody>
            <a:bodyPr wrap="square" rtlCol="0">
              <a:spAutoFit/>
            </a:bodyPr>
            <a:lstStyle/>
            <a:p>
              <a:pPr algn="ctr"/>
              <a:r>
                <a:rPr lang="en-GB" sz="2800" b="1" dirty="0"/>
                <a:t>The Change Process</a:t>
              </a:r>
              <a:endParaRPr lang="en-GB"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800" dirty="0"/>
              <a:t>Strategic Change – An International Perspective</a:t>
            </a:r>
            <a:endParaRPr lang="en-GB" sz="4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Prevalence Of Mechanistic Organisations</a:t>
            </a:r>
            <a:endParaRPr lang="en-GB" sz="3200" dirty="0"/>
          </a:p>
        </p:txBody>
      </p:sp>
      <p:sp>
        <p:nvSpPr>
          <p:cNvPr id="9" name="Content Placeholder 8"/>
          <p:cNvSpPr>
            <a:spLocks noGrp="1"/>
          </p:cNvSpPr>
          <p:nvPr>
            <p:ph type="subTitle" idx="1"/>
          </p:nvPr>
        </p:nvSpPr>
        <p:spPr>
          <a:xfrm>
            <a:off x="1001595" y="1928923"/>
            <a:ext cx="15944301" cy="7291632"/>
          </a:xfrm>
        </p:spPr>
        <p:txBody>
          <a:bodyPr>
            <a:normAutofit/>
          </a:bodyPr>
          <a:lstStyle/>
          <a:p>
            <a:r>
              <a:rPr lang="en-GB" dirty="0"/>
              <a:t>In some countries, e.g. English-speaking countries and France, the machine bureaucracy is dominant – clear hierarchical authority relationships, strict differentiation of tasks, formal communication, reporting and decision-making processes. Internal relationships are depersonalised and calculative. </a:t>
            </a:r>
            <a:endParaRPr lang="en-GB" dirty="0"/>
          </a:p>
          <a:p>
            <a:endParaRPr lang="en-GB" dirty="0"/>
          </a:p>
          <a:p>
            <a:r>
              <a:rPr lang="en-GB" dirty="0"/>
              <a:t>In more organic forms of organisation, e.g. in Japan and Germany, management and production activities are not strictly separated leading to less top-down decision-making. Internal relationships are based on trust, cooperation and a sense of community.</a:t>
            </a:r>
            <a:endParaRPr lang="en-GB" dirty="0"/>
          </a:p>
          <a:p>
            <a:endParaRPr lang="en-GB" dirty="0"/>
          </a:p>
          <a:p>
            <a:r>
              <a:rPr lang="en-GB" dirty="0"/>
              <a:t>Machine bureaucracies are more resistant to change and therefore revolutionary change is more common</a:t>
            </a:r>
            <a:endParaRPr lang="en-GB" dirty="0"/>
          </a:p>
          <a:p>
            <a:endParaRPr lang="en-GB" dirty="0"/>
          </a:p>
          <a:p>
            <a:r>
              <a:rPr lang="en-GB" dirty="0"/>
              <a:t>Clan-like organisations are better able to reorganise around new issues so there is a preference for continuous alignment</a:t>
            </a:r>
            <a:endParaRPr lang="en-GB" dirty="0"/>
          </a:p>
          <a:p>
            <a:pPr algn="ctr">
              <a:buNone/>
            </a:pPr>
            <a:endParaRPr lang="en-GB" i="1" dirty="0">
              <a:solidFill>
                <a:schemeClr val="bg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Position Of Employees</a:t>
            </a:r>
            <a:endParaRPr lang="en-GB" sz="3200" dirty="0"/>
          </a:p>
        </p:txBody>
      </p:sp>
      <p:sp>
        <p:nvSpPr>
          <p:cNvPr id="9" name="Content Placeholder 8"/>
          <p:cNvSpPr>
            <a:spLocks noGrp="1"/>
          </p:cNvSpPr>
          <p:nvPr>
            <p:ph type="subTitle" idx="1"/>
          </p:nvPr>
        </p:nvSpPr>
        <p:spPr>
          <a:xfrm>
            <a:off x="963959" y="1815774"/>
            <a:ext cx="16310250" cy="7623193"/>
          </a:xfrm>
        </p:spPr>
        <p:txBody>
          <a:bodyPr>
            <a:normAutofit/>
          </a:bodyPr>
          <a:lstStyle/>
          <a:p>
            <a:r>
              <a:rPr lang="en-GB" sz="3200" dirty="0">
                <a:cs typeface="Arial" panose="020B0604020202020204" pitchFamily="34" charset="0"/>
              </a:rPr>
              <a:t>In a </a:t>
            </a:r>
            <a:r>
              <a:rPr lang="en-GB" sz="3200" b="1" i="1" dirty="0">
                <a:cs typeface="Arial" panose="020B0604020202020204" pitchFamily="34" charset="0"/>
              </a:rPr>
              <a:t>mechanistic organisation </a:t>
            </a:r>
            <a:r>
              <a:rPr lang="en-GB" sz="3200" b="1" dirty="0">
                <a:cs typeface="Arial" panose="020B0604020202020204" pitchFamily="34" charset="0"/>
              </a:rPr>
              <a:t>people work </a:t>
            </a:r>
            <a:r>
              <a:rPr lang="en-GB" sz="3200" b="1" i="1" dirty="0">
                <a:cs typeface="Arial" panose="020B0604020202020204" pitchFamily="34" charset="0"/>
              </a:rPr>
              <a:t>for</a:t>
            </a:r>
            <a:r>
              <a:rPr lang="en-GB" sz="3200" b="1" dirty="0">
                <a:cs typeface="Arial" panose="020B0604020202020204" pitchFamily="34" charset="0"/>
              </a:rPr>
              <a:t> the organisation</a:t>
            </a:r>
            <a:r>
              <a:rPr lang="en-GB" sz="3200" dirty="0">
                <a:cs typeface="Arial" panose="020B0604020202020204" pitchFamily="34" charset="0"/>
              </a:rPr>
              <a:t>, seen as valuable but expendable. </a:t>
            </a:r>
            <a:endParaRPr lang="en-GB" sz="3200" dirty="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Employers want to minimise their dependence on employees so organisational learning should be captured in formal systems and procedures so employees can be replaced. </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Employees will not tie themselves too strongly to the organisation. </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More conducive to revolutionary change.</a:t>
            </a:r>
            <a:endParaRPr lang="en-GB" sz="3200" dirty="0">
              <a:latin typeface="Arial" panose="020B0604020202020204" pitchFamily="34" charset="0"/>
              <a:cs typeface="Arial" panose="020B0604020202020204" pitchFamily="34" charset="0"/>
            </a:endParaRPr>
          </a:p>
          <a:p>
            <a:endParaRPr lang="en-GB" sz="3200" dirty="0">
              <a:cs typeface="Arial" panose="020B0604020202020204" pitchFamily="34" charset="0"/>
            </a:endParaRPr>
          </a:p>
          <a:p>
            <a:r>
              <a:rPr lang="en-GB" sz="3200" b="1" dirty="0">
                <a:cs typeface="Arial" panose="020B0604020202020204" pitchFamily="34" charset="0"/>
              </a:rPr>
              <a:t>In a </a:t>
            </a:r>
            <a:r>
              <a:rPr lang="en-GB" sz="3200" b="1" i="1" dirty="0">
                <a:cs typeface="Arial" panose="020B0604020202020204" pitchFamily="34" charset="0"/>
              </a:rPr>
              <a:t>clan</a:t>
            </a:r>
            <a:r>
              <a:rPr lang="en-GB" sz="3200" b="1" dirty="0">
                <a:cs typeface="Arial" panose="020B0604020202020204" pitchFamily="34" charset="0"/>
              </a:rPr>
              <a:t>, people </a:t>
            </a:r>
            <a:r>
              <a:rPr lang="en-GB" sz="3200" b="1" i="1" dirty="0">
                <a:cs typeface="Arial" panose="020B0604020202020204" pitchFamily="34" charset="0"/>
              </a:rPr>
              <a:t>are</a:t>
            </a:r>
            <a:r>
              <a:rPr lang="en-GB" sz="3200" b="1" dirty="0">
                <a:cs typeface="Arial" panose="020B0604020202020204" pitchFamily="34" charset="0"/>
              </a:rPr>
              <a:t> the organisation</a:t>
            </a:r>
            <a:r>
              <a:rPr lang="en-GB" sz="3200" dirty="0">
                <a:cs typeface="Arial" panose="020B0604020202020204" pitchFamily="34" charset="0"/>
              </a:rPr>
              <a:t>. </a:t>
            </a:r>
            <a:endParaRPr lang="en-GB" sz="3200" dirty="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Employees’ positions within the organisation are more secure, information is more readily shared. </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Employers can invest in people instead of systems  as employees are loyal to the firm.</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More conducive to continuous change.</a:t>
            </a:r>
            <a:endParaRPr lang="en-GB" sz="3200" dirty="0">
              <a:latin typeface="Arial" panose="020B0604020202020204" pitchFamily="34" charset="0"/>
              <a:cs typeface="Arial" panose="020B0604020202020204" pitchFamily="34" charset="0"/>
            </a:endParaRPr>
          </a:p>
          <a:p>
            <a:pPr algn="ctr">
              <a:buNone/>
            </a:pPr>
            <a:endParaRPr lang="en-GB" sz="3200" i="1" dirty="0">
              <a:solidFill>
                <a:schemeClr val="bg2">
                  <a:lumMod val="50000"/>
                </a:schemeClr>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Effect transition="in" filter="fade">
                                      <p:cBhvr>
                                        <p:cTn id="29" dur="1000"/>
                                        <p:tgtEl>
                                          <p:spTgt spid="9">
                                            <p:txEl>
                                              <p:pRg st="5" end="5"/>
                                            </p:txEl>
                                          </p:spTgt>
                                        </p:tgtEl>
                                      </p:cBhvr>
                                    </p:animEffect>
                                    <p:anim calcmode="lin" valueType="num">
                                      <p:cBhvr>
                                        <p:cTn id="3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1000"/>
                                        <p:tgtEl>
                                          <p:spTgt spid="9">
                                            <p:txEl>
                                              <p:pRg st="6" end="6"/>
                                            </p:txEl>
                                          </p:spTgt>
                                        </p:tgtEl>
                                      </p:cBhvr>
                                    </p:animEffect>
                                    <p:anim calcmode="lin" valueType="num">
                                      <p:cBhvr>
                                        <p:cTn id="3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animEffect transition="in" filter="fade">
                                      <p:cBhvr>
                                        <p:cTn id="39" dur="1000"/>
                                        <p:tgtEl>
                                          <p:spTgt spid="9">
                                            <p:txEl>
                                              <p:pRg st="7" end="7"/>
                                            </p:txEl>
                                          </p:spTgt>
                                        </p:tgtEl>
                                      </p:cBhvr>
                                    </p:animEffect>
                                    <p:anim calcmode="lin" valueType="num">
                                      <p:cBhvr>
                                        <p:cTn id="4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xEl>
                                              <p:pRg st="8" end="8"/>
                                            </p:txEl>
                                          </p:spTgt>
                                        </p:tgtEl>
                                        <p:attrNameLst>
                                          <p:attrName>style.visibility</p:attrName>
                                        </p:attrNameLst>
                                      </p:cBhvr>
                                      <p:to>
                                        <p:strVal val="visible"/>
                                      </p:to>
                                    </p:set>
                                    <p:animEffect transition="in" filter="fade">
                                      <p:cBhvr>
                                        <p:cTn id="44" dur="1000"/>
                                        <p:tgtEl>
                                          <p:spTgt spid="9">
                                            <p:txEl>
                                              <p:pRg st="8" end="8"/>
                                            </p:txEl>
                                          </p:spTgt>
                                        </p:tgtEl>
                                      </p:cBhvr>
                                    </p:animEffect>
                                    <p:anim calcmode="lin" valueType="num">
                                      <p:cBhvr>
                                        <p:cTn id="45"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GB" sz="3200" dirty="0"/>
              <a:t>Today’s Agenda</a:t>
            </a:r>
            <a:endParaRPr lang="en-GB" sz="3200" dirty="0"/>
          </a:p>
        </p:txBody>
      </p:sp>
      <p:sp>
        <p:nvSpPr>
          <p:cNvPr id="7" name="Content Placeholder 6"/>
          <p:cNvSpPr>
            <a:spLocks noGrp="1"/>
          </p:cNvSpPr>
          <p:nvPr>
            <p:ph type="subTitle" idx="1"/>
          </p:nvPr>
        </p:nvSpPr>
        <p:spPr>
          <a:xfrm>
            <a:off x="1001596" y="1928923"/>
            <a:ext cx="16284808" cy="7149763"/>
          </a:xfrm>
        </p:spPr>
        <p:txBody>
          <a:bodyPr>
            <a:normAutofit/>
          </a:bodyPr>
          <a:lstStyle/>
          <a:p>
            <a:pPr marL="0" indent="0">
              <a:buNone/>
            </a:pPr>
            <a:r>
              <a:rPr lang="en-US" sz="3200" b="1" dirty="0"/>
              <a:t>Lecture – Strategic Alignment</a:t>
            </a:r>
            <a:endParaRPr lang="en-US" sz="3200" b="1" dirty="0"/>
          </a:p>
          <a:p>
            <a:r>
              <a:rPr lang="en-US" sz="3200" dirty="0"/>
              <a:t>The business environment</a:t>
            </a:r>
            <a:endParaRPr lang="en-US" sz="3200" dirty="0"/>
          </a:p>
          <a:p>
            <a:r>
              <a:rPr lang="en-US" sz="3200" dirty="0"/>
              <a:t>Strategic alignment</a:t>
            </a:r>
            <a:endParaRPr lang="en-US" sz="3200" dirty="0"/>
          </a:p>
          <a:p>
            <a:r>
              <a:rPr lang="en-US" sz="3200" dirty="0"/>
              <a:t>Revolutionary and evolutionary change</a:t>
            </a:r>
            <a:endParaRPr lang="en-US" sz="3200" dirty="0"/>
          </a:p>
          <a:p>
            <a:r>
              <a:rPr lang="en-US" sz="3200" dirty="0"/>
              <a:t>International Perspective</a:t>
            </a:r>
            <a:endParaRPr lang="en-US" sz="3200" dirty="0"/>
          </a:p>
          <a:p>
            <a:r>
              <a:rPr lang="en-US" sz="3200" dirty="0"/>
              <a:t>Recap - Key models and theories</a:t>
            </a:r>
            <a:endParaRPr lang="en-US" sz="3200" dirty="0"/>
          </a:p>
          <a:p>
            <a:endParaRPr lang="en-US" sz="3200" dirty="0"/>
          </a:p>
          <a:p>
            <a:pPr marL="0" indent="0">
              <a:buNone/>
            </a:pPr>
            <a:r>
              <a:rPr lang="en-US" sz="3200" b="1" dirty="0"/>
              <a:t>Simulation – R7</a:t>
            </a:r>
            <a:endParaRPr lang="en-US" sz="3200" b="1" dirty="0"/>
          </a:p>
          <a:p>
            <a:pPr marL="0" indent="0">
              <a:buNone/>
            </a:pPr>
            <a:endParaRPr lang="en-US" sz="3200" dirty="0"/>
          </a:p>
          <a:p>
            <a:pPr marL="0" indent="0">
              <a:buNone/>
            </a:pPr>
            <a:r>
              <a:rPr lang="en-US" sz="3200" b="1" dirty="0"/>
              <a:t>Assessment 2 – Q and A</a:t>
            </a:r>
            <a:endParaRPr lang="en-US" sz="3200" b="1" dirty="0"/>
          </a:p>
          <a:p>
            <a:pPr marL="0" indent="0">
              <a:buNone/>
            </a:pPr>
            <a:endParaRPr lang="en-US" sz="32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b="1" dirty="0"/>
              <a:t>Role Of Top Management</a:t>
            </a:r>
            <a:endParaRPr lang="en-GB" sz="3200" dirty="0"/>
          </a:p>
        </p:txBody>
      </p:sp>
      <p:sp>
        <p:nvSpPr>
          <p:cNvPr id="9" name="Content Placeholder 8"/>
          <p:cNvSpPr>
            <a:spLocks noGrp="1"/>
          </p:cNvSpPr>
          <p:nvPr>
            <p:ph type="subTitle" idx="1"/>
          </p:nvPr>
        </p:nvSpPr>
        <p:spPr>
          <a:xfrm>
            <a:off x="1001597" y="1928923"/>
            <a:ext cx="8142404" cy="6439825"/>
          </a:xfrm>
        </p:spPr>
        <p:txBody>
          <a:bodyPr>
            <a:normAutofit/>
          </a:bodyPr>
          <a:lstStyle/>
          <a:p>
            <a:r>
              <a:rPr lang="en-GB" sz="3200" dirty="0"/>
              <a:t>In some countries top management is the ‘central processing unit’ of the organisation and visible top-down leadership is the norm and strategic change top managers’ responsibility. This leads to a discontinuous alignment perspective.</a:t>
            </a:r>
            <a:endParaRPr lang="en-GB" sz="3200" dirty="0"/>
          </a:p>
          <a:p>
            <a:endParaRPr lang="en-GB" sz="3200" dirty="0"/>
          </a:p>
          <a:p>
            <a:r>
              <a:rPr lang="en-GB" sz="3200" dirty="0"/>
              <a:t>In other countries management is less direct and less visible. Change comes from within the body of the organisation and will be more </a:t>
            </a:r>
            <a:endParaRPr lang="en-GB" sz="3200" dirty="0"/>
          </a:p>
          <a:p>
            <a:pPr indent="24130">
              <a:buNone/>
            </a:pPr>
            <a:r>
              <a:rPr lang="en-GB" sz="3200" dirty="0"/>
              <a:t>evolutionary.</a:t>
            </a:r>
            <a:endParaRPr lang="en-GB" sz="3200" dirty="0"/>
          </a:p>
          <a:p>
            <a:pPr algn="ctr">
              <a:buNone/>
            </a:pPr>
            <a:endParaRPr lang="en-GB" sz="3200" i="1" dirty="0">
              <a:solidFill>
                <a:schemeClr val="bg2">
                  <a:lumMod val="50000"/>
                </a:schemeClr>
              </a:solidFill>
            </a:endParaRPr>
          </a:p>
        </p:txBody>
      </p:sp>
      <p:pic>
        <p:nvPicPr>
          <p:cNvPr id="4" name="Picture 3"/>
          <p:cNvPicPr>
            <a:picLocks noChangeAspect="1"/>
          </p:cNvPicPr>
          <p:nvPr/>
        </p:nvPicPr>
        <p:blipFill>
          <a:blip r:embed="rId1"/>
          <a:stretch>
            <a:fillRect/>
          </a:stretch>
        </p:blipFill>
        <p:spPr>
          <a:xfrm>
            <a:off x="10032254" y="189781"/>
            <a:ext cx="7967961" cy="98035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b="1" dirty="0"/>
              <a:t>Time Orientation</a:t>
            </a:r>
            <a:endParaRPr lang="en-GB" sz="3200" dirty="0"/>
          </a:p>
        </p:txBody>
      </p:sp>
      <p:sp>
        <p:nvSpPr>
          <p:cNvPr id="9" name="Content Placeholder 8"/>
          <p:cNvSpPr>
            <a:spLocks noGrp="1"/>
          </p:cNvSpPr>
          <p:nvPr>
            <p:ph type="subTitle" idx="1"/>
          </p:nvPr>
        </p:nvSpPr>
        <p:spPr>
          <a:xfrm>
            <a:off x="963959" y="1815775"/>
            <a:ext cx="16310250" cy="8036148"/>
          </a:xfrm>
        </p:spPr>
        <p:txBody>
          <a:bodyPr>
            <a:noAutofit/>
          </a:bodyPr>
          <a:lstStyle/>
          <a:p>
            <a:r>
              <a:rPr lang="en-GB" sz="3200" dirty="0">
                <a:cs typeface="Arial" panose="020B0604020202020204" pitchFamily="34" charset="0"/>
              </a:rPr>
              <a:t>Cultures that are short-term oriented exhibit a stronger preference for fast radical change, e.g. in most English-speaking countries there are pressures for rapid results due to:</a:t>
            </a:r>
            <a:endParaRPr lang="en-GB" sz="3200" dirty="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sensitivity to stock prices</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bonus systems</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stock option plans</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frequent job-hopping</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endParaRPr lang="en-GB" sz="3200" dirty="0">
              <a:latin typeface="Arial" panose="020B0604020202020204" pitchFamily="34" charset="0"/>
              <a:cs typeface="Arial" panose="020B0604020202020204" pitchFamily="34" charset="0"/>
            </a:endParaRPr>
          </a:p>
          <a:p>
            <a:r>
              <a:rPr lang="en-GB" sz="3200" dirty="0">
                <a:cs typeface="Arial" panose="020B0604020202020204" pitchFamily="34" charset="0"/>
              </a:rPr>
              <a:t>In long-term oriented cultures, e.g. Japan, China and South Korea, there is less pressure to achieve short-term results. More emphasis is placed on facilitating long-term change processes due to:</a:t>
            </a:r>
            <a:endParaRPr lang="en-GB" sz="3200" dirty="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long-term employment relationship</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lack of short-term bonus systems</a:t>
            </a:r>
            <a:endParaRPr lang="en-GB"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GB" sz="3200" dirty="0">
                <a:latin typeface="Arial" panose="020B0604020202020204" pitchFamily="34" charset="0"/>
                <a:cs typeface="Arial" panose="020B0604020202020204" pitchFamily="34" charset="0"/>
              </a:rPr>
              <a:t>accent on growth not profit</a:t>
            </a:r>
            <a:endParaRPr lang="en-GB" sz="3200" dirty="0">
              <a:latin typeface="Arial" panose="020B0604020202020204" pitchFamily="34" charset="0"/>
              <a:cs typeface="Arial" panose="020B0604020202020204" pitchFamily="34" charset="0"/>
            </a:endParaRPr>
          </a:p>
          <a:p>
            <a:endParaRPr lang="en-GB" sz="3200" i="1" dirty="0">
              <a:solidFill>
                <a:schemeClr val="bg2">
                  <a:lumMod val="50000"/>
                </a:schemeClr>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anim calcmode="lin" valueType="num">
                                      <p:cBhvr>
                                        <p:cTn id="2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1000"/>
                                        <p:tgtEl>
                                          <p:spTgt spid="9">
                                            <p:txEl>
                                              <p:pRg st="6" end="6"/>
                                            </p:txEl>
                                          </p:spTgt>
                                        </p:tgtEl>
                                      </p:cBhvr>
                                    </p:animEffect>
                                    <p:anim calcmode="lin" valueType="num">
                                      <p:cBhvr>
                                        <p:cTn id="3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animEffect transition="in" filter="fade">
                                      <p:cBhvr>
                                        <p:cTn id="39" dur="1000"/>
                                        <p:tgtEl>
                                          <p:spTgt spid="9">
                                            <p:txEl>
                                              <p:pRg st="7" end="7"/>
                                            </p:txEl>
                                          </p:spTgt>
                                        </p:tgtEl>
                                      </p:cBhvr>
                                    </p:animEffect>
                                    <p:anim calcmode="lin" valueType="num">
                                      <p:cBhvr>
                                        <p:cTn id="4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xEl>
                                              <p:pRg st="8" end="8"/>
                                            </p:txEl>
                                          </p:spTgt>
                                        </p:tgtEl>
                                        <p:attrNameLst>
                                          <p:attrName>style.visibility</p:attrName>
                                        </p:attrNameLst>
                                      </p:cBhvr>
                                      <p:to>
                                        <p:strVal val="visible"/>
                                      </p:to>
                                    </p:set>
                                    <p:animEffect transition="in" filter="fade">
                                      <p:cBhvr>
                                        <p:cTn id="44" dur="1000"/>
                                        <p:tgtEl>
                                          <p:spTgt spid="9">
                                            <p:txEl>
                                              <p:pRg st="8" end="8"/>
                                            </p:txEl>
                                          </p:spTgt>
                                        </p:tgtEl>
                                      </p:cBhvr>
                                    </p:animEffect>
                                    <p:anim calcmode="lin" valueType="num">
                                      <p:cBhvr>
                                        <p:cTn id="45"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animEffect transition="in" filter="fade">
                                      <p:cBhvr>
                                        <p:cTn id="49" dur="1000"/>
                                        <p:tgtEl>
                                          <p:spTgt spid="9">
                                            <p:txEl>
                                              <p:pRg st="9" end="9"/>
                                            </p:txEl>
                                          </p:spTgt>
                                        </p:tgtEl>
                                      </p:cBhvr>
                                    </p:animEffect>
                                    <p:anim calcmode="lin" valueType="num">
                                      <p:cBhvr>
                                        <p:cTn id="50"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400" dirty="0"/>
              <a:t>Key Skills, Models and Theories To Master</a:t>
            </a:r>
            <a:endParaRPr lang="en-GB" sz="4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834" y="781523"/>
            <a:ext cx="16310250" cy="567191"/>
          </a:xfrm>
        </p:spPr>
        <p:txBody>
          <a:bodyPr>
            <a:normAutofit/>
          </a:bodyPr>
          <a:lstStyle/>
          <a:p>
            <a:r>
              <a:rPr lang="en-GB" sz="3200" dirty="0"/>
              <a:t>Strategy Diagnosis – An Iterative and Incremental Sense Making Process</a:t>
            </a:r>
            <a:endParaRPr lang="en-GB" sz="3200" dirty="0"/>
          </a:p>
        </p:txBody>
      </p:sp>
      <p:sp>
        <p:nvSpPr>
          <p:cNvPr id="6" name="Subtitle 5"/>
          <p:cNvSpPr>
            <a:spLocks noGrp="1"/>
          </p:cNvSpPr>
          <p:nvPr>
            <p:ph type="subTitle" idx="1"/>
          </p:nvPr>
        </p:nvSpPr>
        <p:spPr>
          <a:xfrm>
            <a:off x="338810" y="1820172"/>
            <a:ext cx="9207062" cy="8209862"/>
          </a:xfrm>
        </p:spPr>
        <p:txBody>
          <a:bodyPr>
            <a:noAutofit/>
          </a:bodyPr>
          <a:lstStyle/>
          <a:p>
            <a:pPr marL="428625" indent="-428625">
              <a:buFont typeface="Arial" panose="020B0604020202020204" pitchFamily="34" charset="0"/>
              <a:buChar char="•"/>
            </a:pPr>
            <a:r>
              <a:rPr lang="en-GB" sz="2800" dirty="0">
                <a:cs typeface="Arial" panose="020B0604020202020204" pitchFamily="34" charset="0"/>
              </a:rPr>
              <a:t>Analyse the External Environment</a:t>
            </a:r>
            <a:endParaRPr lang="en-GB" sz="2800" dirty="0">
              <a:cs typeface="Arial" panose="020B0604020202020204" pitchFamily="34" charset="0"/>
            </a:endParaRPr>
          </a:p>
          <a:p>
            <a:pPr marL="428625" indent="-428625">
              <a:buFont typeface="Arial" panose="020B0604020202020204" pitchFamily="34" charset="0"/>
              <a:buChar char="•"/>
            </a:pPr>
            <a:r>
              <a:rPr lang="en-GB" sz="2800" dirty="0">
                <a:cs typeface="Arial" panose="020B0604020202020204" pitchFamily="34" charset="0"/>
              </a:rPr>
              <a:t>Start with the 7 areas in the diagram, beginning with financial performance over the last 5 years:</a:t>
            </a:r>
            <a:endParaRPr lang="en-GB" sz="2800" dirty="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Is the business profitable?</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Is it growing or declining?</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How does it compare with the rest of its industry?</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Share price and capitalisation</a:t>
            </a:r>
            <a:endParaRPr lang="en-GB" sz="2800" dirty="0">
              <a:latin typeface="Arial" panose="020B0604020202020204" pitchFamily="34" charset="0"/>
              <a:cs typeface="Arial" panose="020B0604020202020204" pitchFamily="34" charset="0"/>
            </a:endParaRPr>
          </a:p>
          <a:p>
            <a:pPr marL="428625" indent="-428625">
              <a:buFont typeface="Arial" panose="020B0604020202020204" pitchFamily="34" charset="0"/>
              <a:buChar char="•"/>
            </a:pPr>
            <a:r>
              <a:rPr lang="en-GB" sz="2800" dirty="0">
                <a:cs typeface="Arial" panose="020B0604020202020204" pitchFamily="34" charset="0"/>
              </a:rPr>
              <a:t>Investigate the other 5 areas</a:t>
            </a:r>
            <a:endParaRPr lang="en-GB" sz="2800" dirty="0">
              <a:cs typeface="Arial" panose="020B0604020202020204" pitchFamily="34" charset="0"/>
            </a:endParaRPr>
          </a:p>
          <a:p>
            <a:pPr marL="428625" indent="-428625">
              <a:buFont typeface="Arial" panose="020B0604020202020204" pitchFamily="34" charset="0"/>
              <a:buChar char="•"/>
            </a:pPr>
            <a:r>
              <a:rPr lang="en-GB" sz="2800" dirty="0">
                <a:cs typeface="Arial" panose="020B0604020202020204" pitchFamily="34" charset="0"/>
              </a:rPr>
              <a:t>The process of diagnosis may lead to questions in other areas e.g.:</a:t>
            </a:r>
            <a:endParaRPr lang="en-GB" sz="2800" dirty="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Leadership</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Ownership</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Information Systems</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Acquisition Integration</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Culture</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Sustainability </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Etc..</a:t>
            </a:r>
            <a:endParaRPr lang="en-GB" sz="2800" dirty="0">
              <a:latin typeface="Arial" panose="020B0604020202020204" pitchFamily="34" charset="0"/>
              <a:cs typeface="Arial" panose="020B0604020202020204" pitchFamily="34" charset="0"/>
            </a:endParaRPr>
          </a:p>
          <a:p>
            <a:endParaRPr lang="en-GB" sz="2800" dirty="0">
              <a:cs typeface="Arial" panose="020B0604020202020204" pitchFamily="34" charset="0"/>
            </a:endParaRPr>
          </a:p>
        </p:txBody>
      </p:sp>
      <p:graphicFrame>
        <p:nvGraphicFramePr>
          <p:cNvPr id="4" name="Content Placeholder 3"/>
          <p:cNvGraphicFramePr>
            <a:graphicFrameLocks noGrp="1"/>
          </p:cNvGraphicFramePr>
          <p:nvPr>
            <p:ph idx="4294967295"/>
          </p:nvPr>
        </p:nvGraphicFramePr>
        <p:xfrm>
          <a:off x="7118480" y="1366386"/>
          <a:ext cx="13181162" cy="882190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TextBox 2"/>
          <p:cNvSpPr txBox="1"/>
          <p:nvPr/>
        </p:nvSpPr>
        <p:spPr>
          <a:xfrm>
            <a:off x="12250970" y="5144294"/>
            <a:ext cx="2916183" cy="1077859"/>
          </a:xfrm>
          <a:prstGeom prst="rect">
            <a:avLst/>
          </a:prstGeom>
          <a:solidFill>
            <a:schemeClr val="accent5">
              <a:lumMod val="20000"/>
              <a:lumOff val="80000"/>
            </a:schemeClr>
          </a:solidFill>
        </p:spPr>
        <p:txBody>
          <a:bodyPr wrap="none" rtlCol="0">
            <a:spAutoFit/>
          </a:bodyPr>
          <a:lstStyle/>
          <a:p>
            <a:pPr algn="ctr"/>
            <a:r>
              <a:rPr lang="en-US" b="1" dirty="0">
                <a:latin typeface="Arial" panose="020B0604020202020204" pitchFamily="34" charset="0"/>
                <a:cs typeface="Arial" panose="020B0604020202020204" pitchFamily="34" charset="0"/>
              </a:rPr>
              <a:t>Strategic </a:t>
            </a: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Sense Making</a:t>
            </a:r>
            <a:endParaRPr lang="en-GB"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anim calcmode="lin" valueType="num">
                                      <p:cBhvr>
                                        <p:cTn id="3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1000"/>
                                        <p:tgtEl>
                                          <p:spTgt spid="6">
                                            <p:txEl>
                                              <p:pRg st="5" end="5"/>
                                            </p:txEl>
                                          </p:spTgt>
                                        </p:tgtEl>
                                      </p:cBhvr>
                                    </p:animEffect>
                                    <p:anim calcmode="lin" valueType="num">
                                      <p:cBhvr>
                                        <p:cTn id="3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1000"/>
                                        <p:tgtEl>
                                          <p:spTgt spid="6">
                                            <p:txEl>
                                              <p:pRg st="6" end="6"/>
                                            </p:txEl>
                                          </p:spTgt>
                                        </p:tgtEl>
                                      </p:cBhvr>
                                    </p:animEffect>
                                    <p:anim calcmode="lin" valueType="num">
                                      <p:cBhvr>
                                        <p:cTn id="4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Effect transition="in" filter="fade">
                                      <p:cBhvr>
                                        <p:cTn id="48" dur="1000"/>
                                        <p:tgtEl>
                                          <p:spTgt spid="6">
                                            <p:txEl>
                                              <p:pRg st="7" end="7"/>
                                            </p:txEl>
                                          </p:spTgt>
                                        </p:tgtEl>
                                      </p:cBhvr>
                                    </p:animEffect>
                                    <p:anim calcmode="lin" valueType="num">
                                      <p:cBhvr>
                                        <p:cTn id="49"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animEffect transition="in" filter="fade">
                                      <p:cBhvr>
                                        <p:cTn id="53" dur="1000"/>
                                        <p:tgtEl>
                                          <p:spTgt spid="6">
                                            <p:txEl>
                                              <p:pRg st="8" end="8"/>
                                            </p:txEl>
                                          </p:spTgt>
                                        </p:tgtEl>
                                      </p:cBhvr>
                                    </p:animEffect>
                                    <p:anim calcmode="lin" valueType="num">
                                      <p:cBhvr>
                                        <p:cTn id="5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6">
                                            <p:txEl>
                                              <p:pRg st="9" end="9"/>
                                            </p:txEl>
                                          </p:spTgt>
                                        </p:tgtEl>
                                        <p:attrNameLst>
                                          <p:attrName>style.visibility</p:attrName>
                                        </p:attrNameLst>
                                      </p:cBhvr>
                                      <p:to>
                                        <p:strVal val="visible"/>
                                      </p:to>
                                    </p:set>
                                    <p:animEffect transition="in" filter="fade">
                                      <p:cBhvr>
                                        <p:cTn id="58" dur="1000"/>
                                        <p:tgtEl>
                                          <p:spTgt spid="6">
                                            <p:txEl>
                                              <p:pRg st="9" end="9"/>
                                            </p:txEl>
                                          </p:spTgt>
                                        </p:tgtEl>
                                      </p:cBhvr>
                                    </p:animEffect>
                                    <p:anim calcmode="lin" valueType="num">
                                      <p:cBhvr>
                                        <p:cTn id="59"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6">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6">
                                            <p:txEl>
                                              <p:pRg st="10" end="10"/>
                                            </p:txEl>
                                          </p:spTgt>
                                        </p:tgtEl>
                                        <p:attrNameLst>
                                          <p:attrName>style.visibility</p:attrName>
                                        </p:attrNameLst>
                                      </p:cBhvr>
                                      <p:to>
                                        <p:strVal val="visible"/>
                                      </p:to>
                                    </p:set>
                                    <p:animEffect transition="in" filter="fade">
                                      <p:cBhvr>
                                        <p:cTn id="63" dur="1000"/>
                                        <p:tgtEl>
                                          <p:spTgt spid="6">
                                            <p:txEl>
                                              <p:pRg st="10" end="10"/>
                                            </p:txEl>
                                          </p:spTgt>
                                        </p:tgtEl>
                                      </p:cBhvr>
                                    </p:animEffect>
                                    <p:anim calcmode="lin" valueType="num">
                                      <p:cBhvr>
                                        <p:cTn id="64"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
                                            <p:txEl>
                                              <p:pRg st="11" end="11"/>
                                            </p:txEl>
                                          </p:spTgt>
                                        </p:tgtEl>
                                        <p:attrNameLst>
                                          <p:attrName>style.visibility</p:attrName>
                                        </p:attrNameLst>
                                      </p:cBhvr>
                                      <p:to>
                                        <p:strVal val="visible"/>
                                      </p:to>
                                    </p:set>
                                    <p:animEffect transition="in" filter="fade">
                                      <p:cBhvr>
                                        <p:cTn id="68" dur="1000"/>
                                        <p:tgtEl>
                                          <p:spTgt spid="6">
                                            <p:txEl>
                                              <p:pRg st="11" end="11"/>
                                            </p:txEl>
                                          </p:spTgt>
                                        </p:tgtEl>
                                      </p:cBhvr>
                                    </p:animEffect>
                                    <p:anim calcmode="lin" valueType="num">
                                      <p:cBhvr>
                                        <p:cTn id="69"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11" end="11"/>
                                            </p:txEl>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6">
                                            <p:txEl>
                                              <p:pRg st="12" end="12"/>
                                            </p:txEl>
                                          </p:spTgt>
                                        </p:tgtEl>
                                        <p:attrNameLst>
                                          <p:attrName>style.visibility</p:attrName>
                                        </p:attrNameLst>
                                      </p:cBhvr>
                                      <p:to>
                                        <p:strVal val="visible"/>
                                      </p:to>
                                    </p:set>
                                    <p:animEffect transition="in" filter="fade">
                                      <p:cBhvr>
                                        <p:cTn id="73" dur="1000"/>
                                        <p:tgtEl>
                                          <p:spTgt spid="6">
                                            <p:txEl>
                                              <p:pRg st="12" end="12"/>
                                            </p:txEl>
                                          </p:spTgt>
                                        </p:tgtEl>
                                      </p:cBhvr>
                                    </p:animEffect>
                                    <p:anim calcmode="lin" valueType="num">
                                      <p:cBhvr>
                                        <p:cTn id="74"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75" dur="1000" fill="hold"/>
                                        <p:tgtEl>
                                          <p:spTgt spid="6">
                                            <p:txEl>
                                              <p:pRg st="12" end="12"/>
                                            </p:txEl>
                                          </p:spTgt>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6">
                                            <p:txEl>
                                              <p:pRg st="13" end="13"/>
                                            </p:txEl>
                                          </p:spTgt>
                                        </p:tgtEl>
                                        <p:attrNameLst>
                                          <p:attrName>style.visibility</p:attrName>
                                        </p:attrNameLst>
                                      </p:cBhvr>
                                      <p:to>
                                        <p:strVal val="visible"/>
                                      </p:to>
                                    </p:set>
                                    <p:animEffect transition="in" filter="fade">
                                      <p:cBhvr>
                                        <p:cTn id="78" dur="1000"/>
                                        <p:tgtEl>
                                          <p:spTgt spid="6">
                                            <p:txEl>
                                              <p:pRg st="13" end="13"/>
                                            </p:txEl>
                                          </p:spTgt>
                                        </p:tgtEl>
                                      </p:cBhvr>
                                    </p:animEffect>
                                    <p:anim calcmode="lin" valueType="num">
                                      <p:cBhvr>
                                        <p:cTn id="79"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80" dur="1000" fill="hold"/>
                                        <p:tgtEl>
                                          <p:spTgt spid="6">
                                            <p:txEl>
                                              <p:pRg st="13" end="13"/>
                                            </p:tx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6">
                                            <p:txEl>
                                              <p:pRg st="14" end="14"/>
                                            </p:txEl>
                                          </p:spTgt>
                                        </p:tgtEl>
                                        <p:attrNameLst>
                                          <p:attrName>style.visibility</p:attrName>
                                        </p:attrNameLst>
                                      </p:cBhvr>
                                      <p:to>
                                        <p:strVal val="visible"/>
                                      </p:to>
                                    </p:set>
                                    <p:animEffect transition="in" filter="fade">
                                      <p:cBhvr>
                                        <p:cTn id="83" dur="1000"/>
                                        <p:tgtEl>
                                          <p:spTgt spid="6">
                                            <p:txEl>
                                              <p:pRg st="14" end="14"/>
                                            </p:txEl>
                                          </p:spTgt>
                                        </p:tgtEl>
                                      </p:cBhvr>
                                    </p:animEffect>
                                    <p:anim calcmode="lin" valueType="num">
                                      <p:cBhvr>
                                        <p:cTn id="84" dur="1000" fill="hold"/>
                                        <p:tgtEl>
                                          <p:spTgt spid="6">
                                            <p:txEl>
                                              <p:pRg st="14" end="14"/>
                                            </p:txEl>
                                          </p:spTgt>
                                        </p:tgtEl>
                                        <p:attrNameLst>
                                          <p:attrName>ppt_x</p:attrName>
                                        </p:attrNameLst>
                                      </p:cBhvr>
                                      <p:tavLst>
                                        <p:tav tm="0">
                                          <p:val>
                                            <p:strVal val="#ppt_x"/>
                                          </p:val>
                                        </p:tav>
                                        <p:tav tm="100000">
                                          <p:val>
                                            <p:strVal val="#ppt_x"/>
                                          </p:val>
                                        </p:tav>
                                      </p:tavLst>
                                    </p:anim>
                                    <p:anim calcmode="lin" valueType="num">
                                      <p:cBhvr>
                                        <p:cTn id="85" dur="1000" fill="hold"/>
                                        <p:tgtEl>
                                          <p:spTgt spid="6">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24" y="696633"/>
            <a:ext cx="16425342" cy="593571"/>
          </a:xfrm>
        </p:spPr>
        <p:txBody>
          <a:bodyPr/>
          <a:lstStyle/>
          <a:p>
            <a:r>
              <a:rPr lang="en-GB" dirty="0"/>
              <a:t>Bullet Proof Problem Solving (MN7027)</a:t>
            </a:r>
            <a:endParaRPr lang="en-GB" dirty="0"/>
          </a:p>
        </p:txBody>
      </p:sp>
      <p:sp>
        <p:nvSpPr>
          <p:cNvPr id="3" name="Subtitle 2"/>
          <p:cNvSpPr>
            <a:spLocks noGrp="1"/>
          </p:cNvSpPr>
          <p:nvPr>
            <p:ph type="body" sz="half" idx="2"/>
          </p:nvPr>
        </p:nvSpPr>
        <p:spPr>
          <a:xfrm>
            <a:off x="928381" y="2158610"/>
            <a:ext cx="6764506" cy="7136559"/>
          </a:xfrm>
        </p:spPr>
        <p:txBody>
          <a:bodyPr>
            <a:normAutofit lnSpcReduction="10000"/>
          </a:bodyPr>
          <a:lstStyle/>
          <a:p>
            <a:r>
              <a:rPr lang="en-US" b="0" i="0" dirty="0">
                <a:effectLst/>
                <a:latin typeface="+mn-lt"/>
              </a:rPr>
              <a:t>The bulletproof problem-solving process is both a complete process and an iterative cycle.</a:t>
            </a:r>
            <a:endParaRPr lang="en-US" b="0" i="0" dirty="0">
              <a:effectLst/>
              <a:latin typeface="+mn-lt"/>
            </a:endParaRPr>
          </a:p>
          <a:p>
            <a:endParaRPr lang="en-US" b="0" i="0" dirty="0">
              <a:effectLst/>
              <a:latin typeface="+mn-lt"/>
            </a:endParaRPr>
          </a:p>
          <a:p>
            <a:r>
              <a:rPr lang="en-US" b="0" i="0" dirty="0">
                <a:effectLst/>
                <a:latin typeface="+mn-lt"/>
              </a:rPr>
              <a:t>This cycle can be completed over any timeframe with the information at hand.</a:t>
            </a:r>
            <a:endParaRPr lang="en-US" b="0" i="0" dirty="0">
              <a:effectLst/>
              <a:latin typeface="+mn-lt"/>
            </a:endParaRPr>
          </a:p>
          <a:p>
            <a:r>
              <a:rPr lang="en-US" b="0" i="0" dirty="0">
                <a:effectLst/>
                <a:latin typeface="+mn-lt"/>
              </a:rPr>
              <a:t> </a:t>
            </a:r>
            <a:endParaRPr lang="en-US" b="0" i="0" dirty="0">
              <a:effectLst/>
              <a:latin typeface="+mn-lt"/>
            </a:endParaRPr>
          </a:p>
          <a:p>
            <a:r>
              <a:rPr lang="en-US" b="0" i="0" dirty="0">
                <a:effectLst/>
                <a:latin typeface="+mn-lt"/>
              </a:rPr>
              <a:t>Once you reach a preliminary end point, you can repeat the process to draw out more insight for deeper understanding.</a:t>
            </a:r>
            <a:endParaRPr lang="en-US" b="0" i="0" dirty="0">
              <a:effectLst/>
              <a:latin typeface="+mn-lt"/>
            </a:endParaRPr>
          </a:p>
          <a:p>
            <a:endParaRPr lang="en-US" dirty="0">
              <a:latin typeface="+mn-lt"/>
            </a:endParaRPr>
          </a:p>
          <a:p>
            <a:r>
              <a:rPr lang="en-US" b="0" i="0" dirty="0">
                <a:effectLst/>
                <a:latin typeface="+mn-lt"/>
              </a:rPr>
              <a:t>The one-day solution.</a:t>
            </a:r>
            <a:endParaRPr lang="en-US" b="0" i="0" dirty="0">
              <a:effectLst/>
              <a:latin typeface="+mn-lt"/>
            </a:endParaRPr>
          </a:p>
          <a:p>
            <a:endParaRPr lang="en-US" dirty="0">
              <a:latin typeface="+mn-lt"/>
            </a:endParaRPr>
          </a:p>
          <a:p>
            <a:r>
              <a:rPr lang="en-US" b="0" i="0" dirty="0">
                <a:effectLst/>
                <a:latin typeface="+mn-lt"/>
              </a:rPr>
              <a:t>Iterative and emergent.</a:t>
            </a:r>
            <a:endParaRPr lang="en-US" b="0" i="0" dirty="0">
              <a:effectLst/>
              <a:latin typeface="+mn-lt"/>
            </a:endParaRPr>
          </a:p>
          <a:p>
            <a:pPr marL="0" indent="0">
              <a:buNone/>
            </a:pPr>
            <a:br>
              <a:rPr lang="en-US" dirty="0">
                <a:latin typeface="+mn-lt"/>
              </a:rPr>
            </a:br>
            <a:endParaRPr lang="en-GB" dirty="0">
              <a:latin typeface="+mn-lt"/>
            </a:endParaRPr>
          </a:p>
        </p:txBody>
      </p:sp>
      <p:pic>
        <p:nvPicPr>
          <p:cNvPr id="4" name="Picture 3"/>
          <p:cNvPicPr>
            <a:picLocks noChangeAspect="1"/>
          </p:cNvPicPr>
          <p:nvPr/>
        </p:nvPicPr>
        <p:blipFill rotWithShape="1">
          <a:blip r:embed="rId1"/>
          <a:srcRect l="28756" b="5552"/>
          <a:stretch>
            <a:fillRect/>
          </a:stretch>
        </p:blipFill>
        <p:spPr>
          <a:xfrm>
            <a:off x="8547801" y="434465"/>
            <a:ext cx="8398765" cy="886070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Systems Thinking</a:t>
            </a:r>
            <a:endParaRPr lang="en-GB" dirty="0"/>
          </a:p>
        </p:txBody>
      </p:sp>
      <p:pic>
        <p:nvPicPr>
          <p:cNvPr id="5" name="Picture 4"/>
          <p:cNvPicPr>
            <a:picLocks noChangeAspect="1"/>
          </p:cNvPicPr>
          <p:nvPr/>
        </p:nvPicPr>
        <p:blipFill rotWithShape="1">
          <a:blip r:embed="rId1"/>
          <a:srcRect t="17716" b="12477"/>
          <a:stretch>
            <a:fillRect/>
          </a:stretch>
        </p:blipFill>
        <p:spPr>
          <a:xfrm>
            <a:off x="381222" y="1938528"/>
            <a:ext cx="15876810" cy="6578670"/>
          </a:xfrm>
          <a:prstGeom prst="rect">
            <a:avLst/>
          </a:prstGeom>
        </p:spPr>
      </p:pic>
      <p:sp>
        <p:nvSpPr>
          <p:cNvPr id="6" name="TextBox 5"/>
          <p:cNvSpPr txBox="1"/>
          <p:nvPr/>
        </p:nvSpPr>
        <p:spPr>
          <a:xfrm>
            <a:off x="1506878" y="8858935"/>
            <a:ext cx="14751154" cy="400110"/>
          </a:xfrm>
          <a:prstGeom prst="rect">
            <a:avLst/>
          </a:prstGeom>
          <a:noFill/>
        </p:spPr>
        <p:txBody>
          <a:bodyPr wrap="none" rtlCol="0">
            <a:spAutoFit/>
          </a:bodyPr>
          <a:lstStyle/>
          <a:p>
            <a:r>
              <a:rPr lang="en-GB" sz="2000" dirty="0"/>
              <a:t>https://medium.com/disruptive-design/tools-for-systems-thinkers-the-6-fundamental-concepts-of-systems-thinking-379cdac3dc6a</a:t>
            </a:r>
            <a:endParaRPr lang="en-GB"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The </a:t>
            </a:r>
            <a:r>
              <a:rPr lang="en-GB" dirty="0" err="1"/>
              <a:t>Cynefin</a:t>
            </a:r>
            <a:r>
              <a:rPr lang="en-GB" dirty="0"/>
              <a:t> Framework</a:t>
            </a:r>
            <a:endParaRPr lang="en-GB" dirty="0"/>
          </a:p>
        </p:txBody>
      </p:sp>
      <p:pic>
        <p:nvPicPr>
          <p:cNvPr id="4" name="Picture 3" descr="Kurtz &amp; Snowden (2003) - Cynefin New Terms.jpg"/>
          <p:cNvPicPr>
            <a:picLocks noChangeAspect="1"/>
          </p:cNvPicPr>
          <p:nvPr/>
        </p:nvPicPr>
        <p:blipFill>
          <a:blip r:embed="rId1" cstate="print"/>
          <a:stretch>
            <a:fillRect/>
          </a:stretch>
        </p:blipFill>
        <p:spPr>
          <a:xfrm>
            <a:off x="3054400" y="2016016"/>
            <a:ext cx="8022566" cy="7920585"/>
          </a:xfrm>
          <a:prstGeom prst="rect">
            <a:avLst/>
          </a:prstGeom>
        </p:spPr>
      </p:pic>
      <p:sp>
        <p:nvSpPr>
          <p:cNvPr id="6" name="TextBox 5"/>
          <p:cNvSpPr txBox="1"/>
          <p:nvPr/>
        </p:nvSpPr>
        <p:spPr>
          <a:xfrm>
            <a:off x="12328383" y="2667734"/>
            <a:ext cx="4734647" cy="4324261"/>
          </a:xfrm>
          <a:prstGeom prst="rect">
            <a:avLst/>
          </a:prstGeom>
          <a:solidFill>
            <a:schemeClr val="accent5">
              <a:lumMod val="10000"/>
              <a:lumOff val="90000"/>
            </a:schemeClr>
          </a:solidFill>
        </p:spPr>
        <p:txBody>
          <a:bodyPr wrap="square" rtlCol="0">
            <a:spAutoFit/>
          </a:bodyPr>
          <a:lstStyle/>
          <a:p>
            <a:pPr>
              <a:lnSpc>
                <a:spcPts val="3300"/>
              </a:lnSpc>
            </a:pPr>
            <a:r>
              <a:rPr lang="en-US" sz="2800" dirty="0"/>
              <a:t>“The Cynefin framework originated in the practice of knowledge management as a means of distinguishing between formal and informal communities, and as a means of talking about the interaction of both with structured processes and uncertain conditions.”</a:t>
            </a:r>
            <a:endParaRPr lang="en-US" sz="2800" dirty="0"/>
          </a:p>
        </p:txBody>
      </p:sp>
      <p:sp>
        <p:nvSpPr>
          <p:cNvPr id="7" name="TextBox 6"/>
          <p:cNvSpPr txBox="1"/>
          <p:nvPr/>
        </p:nvSpPr>
        <p:spPr>
          <a:xfrm rot="16200000">
            <a:off x="1752078" y="5172267"/>
            <a:ext cx="2050561" cy="584775"/>
          </a:xfrm>
          <a:prstGeom prst="rect">
            <a:avLst/>
          </a:prstGeom>
          <a:noFill/>
        </p:spPr>
        <p:txBody>
          <a:bodyPr wrap="none" rtlCol="0">
            <a:spAutoFit/>
          </a:bodyPr>
          <a:lstStyle/>
          <a:p>
            <a:r>
              <a:rPr lang="en-US" sz="3200" dirty="0"/>
              <a:t>unordered</a:t>
            </a:r>
            <a:endParaRPr lang="en-US" sz="3200" dirty="0"/>
          </a:p>
        </p:txBody>
      </p:sp>
      <p:sp>
        <p:nvSpPr>
          <p:cNvPr id="8" name="TextBox 7"/>
          <p:cNvSpPr txBox="1"/>
          <p:nvPr/>
        </p:nvSpPr>
        <p:spPr>
          <a:xfrm>
            <a:off x="12457171" y="8544085"/>
            <a:ext cx="4158279" cy="415498"/>
          </a:xfrm>
          <a:prstGeom prst="rect">
            <a:avLst/>
          </a:prstGeom>
          <a:noFill/>
        </p:spPr>
        <p:txBody>
          <a:bodyPr wrap="square" rtlCol="0">
            <a:spAutoFit/>
          </a:bodyPr>
          <a:lstStyle/>
          <a:p>
            <a:r>
              <a:rPr lang="en-US" sz="2100" dirty="0">
                <a:solidFill>
                  <a:srgbClr val="000090"/>
                </a:solidFill>
              </a:rPr>
              <a:t>from (Kurtz &amp; Snowden 2003)</a:t>
            </a:r>
            <a:endParaRPr lang="en-US" sz="2100" dirty="0">
              <a:solidFill>
                <a:srgbClr val="000090"/>
              </a:solidFill>
            </a:endParaRPr>
          </a:p>
        </p:txBody>
      </p:sp>
      <p:sp>
        <p:nvSpPr>
          <p:cNvPr id="9" name="TextBox 8"/>
          <p:cNvSpPr txBox="1"/>
          <p:nvPr/>
        </p:nvSpPr>
        <p:spPr>
          <a:xfrm rot="5400000">
            <a:off x="10476656" y="5301197"/>
            <a:ext cx="1595309" cy="584775"/>
          </a:xfrm>
          <a:prstGeom prst="rect">
            <a:avLst/>
          </a:prstGeom>
          <a:noFill/>
        </p:spPr>
        <p:txBody>
          <a:bodyPr wrap="none" rtlCol="0">
            <a:spAutoFit/>
          </a:bodyPr>
          <a:lstStyle/>
          <a:p>
            <a:r>
              <a:rPr lang="en-US" sz="3200" dirty="0"/>
              <a:t>ordered</a:t>
            </a: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PESTEL (LEE)</a:t>
            </a:r>
            <a:endParaRPr lang="en-GB" dirty="0"/>
          </a:p>
        </p:txBody>
      </p:sp>
      <p:sp>
        <p:nvSpPr>
          <p:cNvPr id="3" name="Content Placeholder 2"/>
          <p:cNvSpPr>
            <a:spLocks noGrp="1"/>
          </p:cNvSpPr>
          <p:nvPr>
            <p:ph idx="4294967295"/>
          </p:nvPr>
        </p:nvSpPr>
        <p:spPr>
          <a:xfrm>
            <a:off x="1184857" y="2381250"/>
            <a:ext cx="4365938" cy="6884988"/>
          </a:xfrm>
        </p:spPr>
        <p:txBody>
          <a:bodyPr>
            <a:normAutofit/>
          </a:bodyPr>
          <a:lstStyle/>
          <a:p>
            <a:r>
              <a:rPr lang="en-GB" sz="3200" b="1" dirty="0"/>
              <a:t>Political</a:t>
            </a:r>
            <a:endParaRPr lang="en-GB" sz="3200" b="1" dirty="0"/>
          </a:p>
          <a:p>
            <a:r>
              <a:rPr lang="en-GB" sz="3200" b="1" dirty="0"/>
              <a:t>Economic</a:t>
            </a:r>
            <a:endParaRPr lang="en-GB" sz="3200" b="1" dirty="0"/>
          </a:p>
          <a:p>
            <a:r>
              <a:rPr lang="en-GB" sz="3200" b="1" dirty="0"/>
              <a:t>Social</a:t>
            </a:r>
            <a:endParaRPr lang="en-GB" sz="3200" b="1" dirty="0"/>
          </a:p>
          <a:p>
            <a:r>
              <a:rPr lang="en-GB" sz="3200" b="1" dirty="0"/>
              <a:t>Technological</a:t>
            </a:r>
            <a:endParaRPr lang="en-GB" sz="3200" b="1" dirty="0"/>
          </a:p>
          <a:p>
            <a:r>
              <a:rPr lang="en-GB" sz="3200" dirty="0"/>
              <a:t>Legal</a:t>
            </a:r>
            <a:endParaRPr lang="en-GB" sz="3200" dirty="0"/>
          </a:p>
          <a:p>
            <a:r>
              <a:rPr lang="en-GB" sz="3200" dirty="0"/>
              <a:t>Environmental</a:t>
            </a:r>
            <a:endParaRPr lang="en-GB" sz="3200" dirty="0"/>
          </a:p>
          <a:p>
            <a:r>
              <a:rPr lang="en-GB" sz="3200" dirty="0"/>
              <a:t>Ethical</a:t>
            </a:r>
            <a:endParaRPr lang="en-GB" sz="3200" dirty="0"/>
          </a:p>
        </p:txBody>
      </p:sp>
      <p:sp>
        <p:nvSpPr>
          <p:cNvPr id="4" name="TextBox 3"/>
          <p:cNvSpPr txBox="1"/>
          <p:nvPr/>
        </p:nvSpPr>
        <p:spPr>
          <a:xfrm>
            <a:off x="6782464" y="2057401"/>
            <a:ext cx="9619587" cy="6309420"/>
          </a:xfrm>
          <a:prstGeom prst="rect">
            <a:avLst/>
          </a:prstGeom>
          <a:solidFill>
            <a:srgbClr val="FBBECE"/>
          </a:solidFill>
          <a:ln>
            <a:solidFill>
              <a:schemeClr val="tx1"/>
            </a:solidFill>
          </a:ln>
        </p:spPr>
        <p:txBody>
          <a:bodyPr wrap="square" rtlCol="0">
            <a:spAutoFit/>
          </a:bodyPr>
          <a:lstStyle/>
          <a:p>
            <a:pPr algn="l"/>
            <a:r>
              <a:rPr lang="en-GB" sz="3600" b="1" dirty="0"/>
              <a:t>Environmental Scanning</a:t>
            </a:r>
            <a:endParaRPr lang="en-GB" sz="3600" b="1" dirty="0"/>
          </a:p>
          <a:p>
            <a:pPr algn="l"/>
            <a:endParaRPr lang="en-GB" sz="3600" b="1" dirty="0"/>
          </a:p>
          <a:p>
            <a:pPr algn="l"/>
            <a:r>
              <a:rPr lang="en-GB" sz="3600" b="1" dirty="0"/>
              <a:t>……</a:t>
            </a:r>
            <a:r>
              <a:rPr lang="en-GB" sz="3600" dirty="0"/>
              <a:t>is the acquisition and use of information about events, trends, and relationships in an organisation's external </a:t>
            </a:r>
            <a:r>
              <a:rPr lang="en-GB" sz="3600" b="1" dirty="0"/>
              <a:t>environment</a:t>
            </a:r>
            <a:r>
              <a:rPr lang="en-GB" sz="3600" dirty="0"/>
              <a:t>, the knowledge of which would assist management in planning the organisation's future course of action.</a:t>
            </a:r>
            <a:endParaRPr lang="en-GB" sz="3600" dirty="0"/>
          </a:p>
          <a:p>
            <a:pPr algn="l"/>
            <a:endParaRPr lang="en-GB" sz="3600" dirty="0"/>
          </a:p>
          <a:p>
            <a:pPr algn="l"/>
            <a:r>
              <a:rPr lang="en-GB" sz="4800" b="1" dirty="0"/>
              <a:t>It is a sense-making activity.</a:t>
            </a:r>
            <a:endParaRPr lang="en-GB" sz="4800" b="1" dirty="0"/>
          </a:p>
          <a:p>
            <a:pPr algn="l"/>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1000"/>
                                        <p:tgtEl>
                                          <p:spTgt spid="3">
                                            <p:txEl>
                                              <p:pRg st="6" end="6"/>
                                            </p:txEl>
                                          </p:spTgt>
                                        </p:tgtEl>
                                      </p:cBhvr>
                                    </p:animEffect>
                                    <p:anim calcmode="lin" valueType="num">
                                      <p:cBhvr>
                                        <p:cTn id="2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a:bodyPr>
          <a:lstStyle/>
          <a:p>
            <a:r>
              <a:rPr lang="en-US" sz="3200" dirty="0"/>
              <a:t>Scenario Planning</a:t>
            </a:r>
            <a:endParaRPr lang="en-US" sz="3200" dirty="0"/>
          </a:p>
        </p:txBody>
      </p:sp>
      <p:pic>
        <p:nvPicPr>
          <p:cNvPr id="7" name="Picture 6"/>
          <p:cNvPicPr>
            <a:picLocks noChangeAspect="1"/>
          </p:cNvPicPr>
          <p:nvPr/>
        </p:nvPicPr>
        <p:blipFill>
          <a:blip r:embed="rId1"/>
          <a:stretch>
            <a:fillRect/>
          </a:stretch>
        </p:blipFill>
        <p:spPr>
          <a:xfrm>
            <a:off x="5447887" y="177715"/>
            <a:ext cx="12057120" cy="9042840"/>
          </a:xfrm>
          <a:prstGeom prst="rect">
            <a:avLst/>
          </a:prstGeom>
        </p:spPr>
      </p:pic>
      <p:sp>
        <p:nvSpPr>
          <p:cNvPr id="8" name="TextBox 7"/>
          <p:cNvSpPr txBox="1"/>
          <p:nvPr/>
        </p:nvSpPr>
        <p:spPr>
          <a:xfrm>
            <a:off x="6059111" y="9556875"/>
            <a:ext cx="11445896" cy="553998"/>
          </a:xfrm>
          <a:prstGeom prst="rect">
            <a:avLst/>
          </a:prstGeom>
          <a:noFill/>
        </p:spPr>
        <p:txBody>
          <a:bodyPr wrap="square" rtlCol="0">
            <a:spAutoFit/>
          </a:bodyPr>
          <a:lstStyle/>
          <a:p>
            <a:pPr algn="l"/>
            <a:r>
              <a:rPr lang="en-GB" sz="1500" dirty="0"/>
              <a:t>Cornelius, P, Van de </a:t>
            </a:r>
            <a:r>
              <a:rPr lang="en-GB" sz="1500" dirty="0" err="1"/>
              <a:t>Putte</a:t>
            </a:r>
            <a:r>
              <a:rPr lang="en-GB" sz="1500" dirty="0"/>
              <a:t>, A, &amp; Romani, M 2005, 'Three Decades of Scenario Planning in Shell', </a:t>
            </a:r>
            <a:r>
              <a:rPr lang="en-GB" sz="1500" i="1" dirty="0"/>
              <a:t>California Management Review</a:t>
            </a:r>
            <a:r>
              <a:rPr lang="en-GB" sz="1500" dirty="0"/>
              <a:t>, 48, 1, pp. 92-109, Business Source Complete, EBSCO</a:t>
            </a:r>
            <a:r>
              <a:rPr lang="en-GB" sz="1500" i="1" dirty="0"/>
              <a:t>host</a:t>
            </a:r>
            <a:r>
              <a:rPr lang="en-GB" sz="1500" dirty="0"/>
              <a:t>, viewed 6 March 2017.</a:t>
            </a:r>
            <a:endParaRPr lang="en-GB" sz="15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70033" y="694695"/>
            <a:ext cx="16310250" cy="567191"/>
          </a:xfrm>
        </p:spPr>
        <p:txBody>
          <a:bodyPr/>
          <a:lstStyle/>
          <a:p>
            <a:r>
              <a:rPr lang="en-GB" dirty="0"/>
              <a:t>The Value System or Value Network</a:t>
            </a:r>
            <a:endParaRPr lang="en-GB" dirty="0"/>
          </a:p>
        </p:txBody>
      </p:sp>
      <p:pic>
        <p:nvPicPr>
          <p:cNvPr id="4" name="Picture 3"/>
          <p:cNvPicPr>
            <a:picLocks noChangeAspect="1"/>
          </p:cNvPicPr>
          <p:nvPr/>
        </p:nvPicPr>
        <p:blipFill>
          <a:blip r:embed="rId1"/>
          <a:stretch>
            <a:fillRect/>
          </a:stretch>
        </p:blipFill>
        <p:spPr>
          <a:xfrm>
            <a:off x="233902" y="2383876"/>
            <a:ext cx="10319173" cy="5520836"/>
          </a:xfrm>
          <a:prstGeom prst="rect">
            <a:avLst/>
          </a:prstGeom>
        </p:spPr>
      </p:pic>
      <p:sp>
        <p:nvSpPr>
          <p:cNvPr id="5" name="TextBox 4"/>
          <p:cNvSpPr txBox="1"/>
          <p:nvPr/>
        </p:nvSpPr>
        <p:spPr>
          <a:xfrm>
            <a:off x="233902" y="8096515"/>
            <a:ext cx="7967699" cy="923330"/>
          </a:xfrm>
          <a:prstGeom prst="rect">
            <a:avLst/>
          </a:prstGeom>
          <a:noFill/>
        </p:spPr>
        <p:txBody>
          <a:bodyPr wrap="square" rtlCol="0">
            <a:spAutoFit/>
          </a:bodyPr>
          <a:lstStyle/>
          <a:p>
            <a:r>
              <a:rPr lang="en-GB" sz="1800" dirty="0"/>
              <a:t>Johnson, G. et al., 2013, Exploring Corporate Strategy: Texts and Cases, 10th, Harlow: Pearson p 87</a:t>
            </a:r>
            <a:endParaRPr lang="en-GB" sz="1800" dirty="0"/>
          </a:p>
          <a:p>
            <a:endParaRPr lang="en-GB" sz="1800" dirty="0"/>
          </a:p>
        </p:txBody>
      </p:sp>
      <p:sp>
        <p:nvSpPr>
          <p:cNvPr id="7" name="Oval 6"/>
          <p:cNvSpPr/>
          <p:nvPr/>
        </p:nvSpPr>
        <p:spPr>
          <a:xfrm>
            <a:off x="308853" y="4214904"/>
            <a:ext cx="10116892" cy="1424152"/>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2"/>
          <a:srcRect l="11088" r="16267"/>
          <a:stretch>
            <a:fillRect/>
          </a:stretch>
        </p:blipFill>
        <p:spPr>
          <a:xfrm>
            <a:off x="10684224" y="1610681"/>
            <a:ext cx="7369873" cy="7296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800" dirty="0"/>
              <a:t>The Context of Strategic Alignment</a:t>
            </a:r>
            <a:endParaRPr lang="en-GB" sz="4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a:t>How Do We Understand Industry Profitability?</a:t>
            </a:r>
            <a:endParaRPr lang="en-US" sz="3200" dirty="0"/>
          </a:p>
        </p:txBody>
      </p:sp>
      <p:sp>
        <p:nvSpPr>
          <p:cNvPr id="4" name="Subtitle 3"/>
          <p:cNvSpPr>
            <a:spLocks noGrp="1"/>
          </p:cNvSpPr>
          <p:nvPr>
            <p:ph type="subTitle" idx="1"/>
          </p:nvPr>
        </p:nvSpPr>
        <p:spPr>
          <a:xfrm>
            <a:off x="461398" y="2732996"/>
            <a:ext cx="5160477" cy="7098988"/>
          </a:xfrm>
        </p:spPr>
        <p:txBody>
          <a:bodyPr>
            <a:normAutofit/>
          </a:bodyPr>
          <a:lstStyle/>
          <a:p>
            <a:pPr marL="428625" indent="-428625">
              <a:buFont typeface="Arial" panose="020B0604020202020204" pitchFamily="34" charset="0"/>
              <a:buChar char="•"/>
            </a:pPr>
            <a:r>
              <a:rPr lang="en-GB" sz="3200" dirty="0"/>
              <a:t>According to Porter (2008), competition for profit extends beyond direct rivals (e.g. Pepsi v Coke) to include 4 other industry components</a:t>
            </a:r>
            <a:endParaRPr lang="en-GB" sz="3200" dirty="0"/>
          </a:p>
          <a:p>
            <a:pPr marL="428625" indent="-428625">
              <a:buFont typeface="Arial" panose="020B0604020202020204" pitchFamily="34" charset="0"/>
              <a:buChar char="•"/>
            </a:pPr>
            <a:endParaRPr lang="en-GB" sz="3200" dirty="0"/>
          </a:p>
          <a:p>
            <a:pPr marL="428625" indent="-428625">
              <a:buFont typeface="Arial" panose="020B0604020202020204" pitchFamily="34" charset="0"/>
              <a:buChar char="•"/>
            </a:pPr>
            <a:r>
              <a:rPr lang="en-GB" sz="3200" dirty="0"/>
              <a:t>This extended rivalry defines the structure of the industry and the level of profitability</a:t>
            </a:r>
            <a:endParaRPr lang="en-GB" sz="3200" dirty="0"/>
          </a:p>
          <a:p>
            <a:endParaRPr lang="en-GB" sz="3200" dirty="0"/>
          </a:p>
        </p:txBody>
      </p:sp>
      <p:grpSp>
        <p:nvGrpSpPr>
          <p:cNvPr id="3" name="Group 2"/>
          <p:cNvGrpSpPr/>
          <p:nvPr/>
        </p:nvGrpSpPr>
        <p:grpSpPr>
          <a:xfrm>
            <a:off x="6102876" y="2265123"/>
            <a:ext cx="10334291" cy="7444570"/>
            <a:chOff x="109475" y="1264576"/>
            <a:chExt cx="9530494" cy="5034060"/>
          </a:xfrm>
        </p:grpSpPr>
        <p:sp>
          <p:nvSpPr>
            <p:cNvPr id="8" name="Quad Arrow Callout 7"/>
            <p:cNvSpPr/>
            <p:nvPr/>
          </p:nvSpPr>
          <p:spPr>
            <a:xfrm>
              <a:off x="2331841" y="2025512"/>
              <a:ext cx="4375895" cy="3426947"/>
            </a:xfrm>
            <a:prstGeom prst="quadArrow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100" b="1" dirty="0"/>
                <a:t>Industry Competitors</a:t>
              </a:r>
              <a:endParaRPr lang="en-US" sz="2100" b="1" dirty="0"/>
            </a:p>
            <a:p>
              <a:pPr algn="ctr"/>
              <a:r>
                <a:rPr lang="en-US" sz="2100" dirty="0"/>
                <a:t>Rivalry among </a:t>
              </a:r>
              <a:endParaRPr lang="en-US" sz="2100" dirty="0"/>
            </a:p>
            <a:p>
              <a:pPr algn="ctr"/>
              <a:r>
                <a:rPr lang="en-US" sz="2100" dirty="0"/>
                <a:t>existing firms</a:t>
              </a:r>
              <a:endParaRPr lang="en-US" sz="2100" dirty="0"/>
            </a:p>
          </p:txBody>
        </p:sp>
        <p:sp>
          <p:nvSpPr>
            <p:cNvPr id="9" name="Rectangle 8"/>
            <p:cNvSpPr/>
            <p:nvPr/>
          </p:nvSpPr>
          <p:spPr>
            <a:xfrm>
              <a:off x="3382815" y="1264576"/>
              <a:ext cx="2222367" cy="47079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t>Suppliers</a:t>
              </a:r>
              <a:endParaRPr lang="en-US" sz="2400" b="1" dirty="0"/>
            </a:p>
          </p:txBody>
        </p:sp>
        <p:sp>
          <p:nvSpPr>
            <p:cNvPr id="10" name="TextBox 9"/>
            <p:cNvSpPr txBox="1"/>
            <p:nvPr/>
          </p:nvSpPr>
          <p:spPr>
            <a:xfrm>
              <a:off x="2494663" y="1733266"/>
              <a:ext cx="4375894" cy="312180"/>
            </a:xfrm>
            <a:prstGeom prst="rect">
              <a:avLst/>
            </a:prstGeom>
            <a:noFill/>
          </p:spPr>
          <p:txBody>
            <a:bodyPr wrap="square" rtlCol="0">
              <a:spAutoFit/>
            </a:bodyPr>
            <a:lstStyle>
              <a:defPPr>
                <a:defRPr lang="en-US"/>
              </a:defPPr>
              <a:lvl1pPr algn="ctr">
                <a:defRPr sz="2400" b="1"/>
              </a:lvl1pPr>
            </a:lstStyle>
            <a:p>
              <a:r>
                <a:rPr lang="en-US" dirty="0"/>
                <a:t>Bargaining power of suppliers</a:t>
              </a:r>
              <a:endParaRPr lang="en-US" dirty="0"/>
            </a:p>
          </p:txBody>
        </p:sp>
        <p:sp>
          <p:nvSpPr>
            <p:cNvPr id="11" name="Rectangle 10"/>
            <p:cNvSpPr/>
            <p:nvPr/>
          </p:nvSpPr>
          <p:spPr>
            <a:xfrm>
              <a:off x="3382815" y="5482230"/>
              <a:ext cx="2222367" cy="47079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t>Buyers</a:t>
              </a:r>
              <a:endParaRPr lang="en-US" sz="2400" b="1" dirty="0"/>
            </a:p>
          </p:txBody>
        </p:sp>
        <p:sp>
          <p:nvSpPr>
            <p:cNvPr id="12" name="TextBox 11"/>
            <p:cNvSpPr txBox="1"/>
            <p:nvPr/>
          </p:nvSpPr>
          <p:spPr>
            <a:xfrm>
              <a:off x="2331841" y="5986456"/>
              <a:ext cx="4538714" cy="312180"/>
            </a:xfrm>
            <a:prstGeom prst="rect">
              <a:avLst/>
            </a:prstGeom>
            <a:noFill/>
          </p:spPr>
          <p:txBody>
            <a:bodyPr wrap="square" rtlCol="0">
              <a:spAutoFit/>
            </a:bodyPr>
            <a:lstStyle>
              <a:defPPr>
                <a:defRPr lang="en-US"/>
              </a:defPPr>
              <a:lvl1pPr algn="ctr">
                <a:defRPr sz="2400" b="1"/>
              </a:lvl1pPr>
            </a:lstStyle>
            <a:p>
              <a:r>
                <a:rPr lang="en-US"/>
                <a:t>Bargaining power </a:t>
              </a:r>
              <a:r>
                <a:rPr lang="en-US" dirty="0"/>
                <a:t>of buyers</a:t>
              </a:r>
              <a:endParaRPr lang="en-US" dirty="0"/>
            </a:p>
          </p:txBody>
        </p:sp>
        <p:sp>
          <p:nvSpPr>
            <p:cNvPr id="13" name="Rectangle 12"/>
            <p:cNvSpPr/>
            <p:nvPr/>
          </p:nvSpPr>
          <p:spPr>
            <a:xfrm>
              <a:off x="6707737" y="3493495"/>
              <a:ext cx="2222367" cy="47079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t>Substitutes</a:t>
              </a:r>
              <a:endParaRPr lang="en-US" sz="2400" b="1" dirty="0"/>
            </a:p>
          </p:txBody>
        </p:sp>
        <p:sp>
          <p:nvSpPr>
            <p:cNvPr id="14" name="TextBox 13"/>
            <p:cNvSpPr txBox="1"/>
            <p:nvPr/>
          </p:nvSpPr>
          <p:spPr>
            <a:xfrm>
              <a:off x="6203568" y="3981142"/>
              <a:ext cx="3436401" cy="312180"/>
            </a:xfrm>
            <a:prstGeom prst="rect">
              <a:avLst/>
            </a:prstGeom>
            <a:noFill/>
          </p:spPr>
          <p:txBody>
            <a:bodyPr wrap="square" rtlCol="0">
              <a:spAutoFit/>
            </a:bodyPr>
            <a:lstStyle>
              <a:defPPr>
                <a:defRPr lang="en-US"/>
              </a:defPPr>
              <a:lvl1pPr algn="ctr">
                <a:defRPr sz="2400" b="1"/>
              </a:lvl1pPr>
            </a:lstStyle>
            <a:p>
              <a:r>
                <a:rPr lang="en-US" dirty="0"/>
                <a:t>Threats of substitutes</a:t>
              </a:r>
              <a:endParaRPr lang="en-US" dirty="0"/>
            </a:p>
          </p:txBody>
        </p:sp>
        <p:sp>
          <p:nvSpPr>
            <p:cNvPr id="15" name="Rectangle 14"/>
            <p:cNvSpPr/>
            <p:nvPr/>
          </p:nvSpPr>
          <p:spPr>
            <a:xfrm>
              <a:off x="109475" y="3493495"/>
              <a:ext cx="2222367" cy="47079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t>Potential Entrants</a:t>
              </a:r>
              <a:endParaRPr lang="en-US" sz="2400" b="1" dirty="0"/>
            </a:p>
          </p:txBody>
        </p:sp>
        <p:sp>
          <p:nvSpPr>
            <p:cNvPr id="16" name="TextBox 15"/>
            <p:cNvSpPr txBox="1"/>
            <p:nvPr/>
          </p:nvSpPr>
          <p:spPr>
            <a:xfrm>
              <a:off x="109475" y="3964290"/>
              <a:ext cx="2222368" cy="561925"/>
            </a:xfrm>
            <a:prstGeom prst="rect">
              <a:avLst/>
            </a:prstGeom>
            <a:noFill/>
          </p:spPr>
          <p:txBody>
            <a:bodyPr wrap="square" rtlCol="0">
              <a:spAutoFit/>
            </a:bodyPr>
            <a:lstStyle/>
            <a:p>
              <a:pPr algn="ctr"/>
              <a:r>
                <a:rPr lang="en-US" sz="2400" b="1" dirty="0"/>
                <a:t>Threat of new entrants</a:t>
              </a:r>
              <a:endParaRPr lang="en-US" sz="2400" b="1"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Dimensions of Industry Development</a:t>
            </a:r>
            <a:endParaRPr lang="en-GB" dirty="0"/>
          </a:p>
        </p:txBody>
      </p:sp>
      <p:sp>
        <p:nvSpPr>
          <p:cNvPr id="3" name="Content Placeholder 2"/>
          <p:cNvSpPr>
            <a:spLocks noGrp="1"/>
          </p:cNvSpPr>
          <p:nvPr>
            <p:ph type="subTitle" idx="1"/>
          </p:nvPr>
        </p:nvSpPr>
        <p:spPr>
          <a:xfrm>
            <a:off x="1029600" y="2159999"/>
            <a:ext cx="9223672" cy="7223843"/>
          </a:xfrm>
        </p:spPr>
        <p:txBody>
          <a:bodyPr>
            <a:normAutofit/>
          </a:bodyPr>
          <a:lstStyle/>
          <a:p>
            <a:pPr marL="571500" indent="-571500">
              <a:buFont typeface="Arial" panose="020B0604020202020204" pitchFamily="34" charset="0"/>
              <a:buChar char="•"/>
            </a:pPr>
            <a:r>
              <a:rPr lang="en-GB" sz="3200" dirty="0"/>
              <a:t>Convergence – Divergence (how alike are firms)</a:t>
            </a:r>
            <a:endParaRPr lang="en-GB" sz="3200" dirty="0"/>
          </a:p>
          <a:p>
            <a:pPr marL="571500" indent="-571500">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Concentration – Fragmentation (market shares)</a:t>
            </a:r>
            <a:endParaRPr lang="en-GB" sz="3200" dirty="0"/>
          </a:p>
          <a:p>
            <a:pPr marL="571500" indent="-571500">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Vertical integration – Fragmentation</a:t>
            </a:r>
            <a:endParaRPr lang="en-GB" sz="3200" dirty="0"/>
          </a:p>
          <a:p>
            <a:pPr marL="571500" indent="-571500">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Horizontal integration – Fragmentation</a:t>
            </a:r>
            <a:endParaRPr lang="en-GB" sz="3200" dirty="0"/>
          </a:p>
          <a:p>
            <a:pPr marL="571500" indent="-571500">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International integration – Fragmentation</a:t>
            </a:r>
            <a:endParaRPr lang="en-GB" sz="3200" dirty="0"/>
          </a:p>
          <a:p>
            <a:pPr marL="571500" indent="-571500">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Expansion – Contraction</a:t>
            </a:r>
            <a:endParaRPr lang="en-GB" sz="3200" dirty="0"/>
          </a:p>
        </p:txBody>
      </p:sp>
      <p:pic>
        <p:nvPicPr>
          <p:cNvPr id="7" name="Picture 6" descr="Figure 2.jpg"/>
          <p:cNvPicPr>
            <a:picLocks noChangeAspect="1"/>
          </p:cNvPicPr>
          <p:nvPr/>
        </p:nvPicPr>
        <p:blipFill rotWithShape="1">
          <a:blip r:embed="rId1" cstate="print"/>
          <a:srcRect l="7316" t="24662" r="52071" b="7577"/>
          <a:stretch>
            <a:fillRect/>
          </a:stretch>
        </p:blipFill>
        <p:spPr>
          <a:xfrm>
            <a:off x="11144191" y="131676"/>
            <a:ext cx="5925005" cy="5012618"/>
          </a:xfrm>
          <a:prstGeom prst="rect">
            <a:avLst/>
          </a:prstGeom>
        </p:spPr>
      </p:pic>
      <p:pic>
        <p:nvPicPr>
          <p:cNvPr id="9" name="Picture 8" descr="Figure 2.jpg"/>
          <p:cNvPicPr>
            <a:picLocks noChangeAspect="1"/>
          </p:cNvPicPr>
          <p:nvPr/>
        </p:nvPicPr>
        <p:blipFill rotWithShape="1">
          <a:blip r:embed="rId1" cstate="print"/>
          <a:srcRect l="49917" t="24825" r="9567" b="7576"/>
          <a:stretch>
            <a:fillRect/>
          </a:stretch>
        </p:blipFill>
        <p:spPr>
          <a:xfrm>
            <a:off x="11144190" y="5144294"/>
            <a:ext cx="5925005" cy="5012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800" dirty="0"/>
              <a:t>Vision and Mission</a:t>
            </a:r>
            <a:endParaRPr lang="en-GB" sz="4800" dirty="0"/>
          </a:p>
        </p:txBody>
      </p:sp>
      <p:sp>
        <p:nvSpPr>
          <p:cNvPr id="3" name="Content Placeholder 2"/>
          <p:cNvSpPr>
            <a:spLocks noGrp="1"/>
          </p:cNvSpPr>
          <p:nvPr>
            <p:ph type="subTitle" idx="1"/>
          </p:nvPr>
        </p:nvSpPr>
        <p:spPr/>
        <p:txBody>
          <a:bodyPr>
            <a:normAutofit/>
          </a:bodyPr>
          <a:lstStyle/>
          <a:p>
            <a:r>
              <a:rPr lang="en-GB" dirty="0"/>
              <a:t>Corporate mission outlines the fundamental principles guiding strategic choices</a:t>
            </a:r>
            <a:endParaRPr lang="en-GB" dirty="0"/>
          </a:p>
          <a:p>
            <a:r>
              <a:rPr lang="en-GB" dirty="0"/>
              <a:t>Strategic vision outlines the desired future at which the company hopes to arrive</a:t>
            </a:r>
            <a:endParaRPr lang="en-GB" dirty="0"/>
          </a:p>
          <a:p>
            <a:r>
              <a:rPr lang="en-GB" dirty="0"/>
              <a:t>The corporate mission and strategic vision together send the firm in a particular direction</a:t>
            </a:r>
            <a:endParaRPr lang="en-GB" dirty="0"/>
          </a:p>
        </p:txBody>
      </p:sp>
      <p:pic>
        <p:nvPicPr>
          <p:cNvPr id="6" name="Picture 5" descr="Figure 1.jpg"/>
          <p:cNvPicPr>
            <a:picLocks noChangeAspect="1"/>
          </p:cNvPicPr>
          <p:nvPr/>
        </p:nvPicPr>
        <p:blipFill rotWithShape="1">
          <a:blip r:embed="rId1" cstate="print"/>
          <a:srcRect l="4047" t="22746" r="7848" b="6785"/>
          <a:stretch>
            <a:fillRect/>
          </a:stretch>
        </p:blipFill>
        <p:spPr>
          <a:xfrm>
            <a:off x="2804672" y="3753115"/>
            <a:ext cx="12057394" cy="572293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Emergent and Deliberate Strategies</a:t>
            </a:r>
            <a:endParaRPr lang="en-US" sz="3200"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b="7353"/>
          <a:stretch>
            <a:fillRect/>
          </a:stretch>
        </p:blipFill>
        <p:spPr>
          <a:xfrm>
            <a:off x="593558" y="2383255"/>
            <a:ext cx="11117263" cy="6380163"/>
          </a:xfrm>
        </p:spPr>
      </p:pic>
      <p:sp>
        <p:nvSpPr>
          <p:cNvPr id="3" name="TextBox 2"/>
          <p:cNvSpPr txBox="1"/>
          <p:nvPr/>
        </p:nvSpPr>
        <p:spPr>
          <a:xfrm>
            <a:off x="3140626" y="8991479"/>
            <a:ext cx="1603324" cy="346249"/>
          </a:xfrm>
          <a:prstGeom prst="rect">
            <a:avLst/>
          </a:prstGeom>
          <a:noFill/>
        </p:spPr>
        <p:txBody>
          <a:bodyPr wrap="none" rtlCol="0">
            <a:spAutoFit/>
          </a:bodyPr>
          <a:lstStyle/>
          <a:p>
            <a:r>
              <a:rPr lang="en-GB" sz="1650" dirty="0"/>
              <a:t>Hill et al (2015)</a:t>
            </a:r>
            <a:endParaRPr lang="en-GB" sz="165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6252" y="2104578"/>
            <a:ext cx="3144169" cy="204764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1683" y="2556781"/>
            <a:ext cx="3144169" cy="204764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7114" y="3139283"/>
            <a:ext cx="3144169" cy="20476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Positioning A Business</a:t>
            </a:r>
            <a:endParaRPr lang="en-GB" sz="3200" dirty="0"/>
          </a:p>
        </p:txBody>
      </p:sp>
      <p:sp>
        <p:nvSpPr>
          <p:cNvPr id="3" name="Content Placeholder 2"/>
          <p:cNvSpPr>
            <a:spLocks noGrp="1"/>
          </p:cNvSpPr>
          <p:nvPr>
            <p:ph idx="4294967295"/>
          </p:nvPr>
        </p:nvSpPr>
        <p:spPr>
          <a:xfrm>
            <a:off x="524380" y="1965278"/>
            <a:ext cx="7615449" cy="7138111"/>
          </a:xfrm>
        </p:spPr>
        <p:txBody>
          <a:bodyPr>
            <a:noAutofit/>
          </a:bodyPr>
          <a:lstStyle/>
          <a:p>
            <a:r>
              <a:rPr lang="en-GB" sz="3200" dirty="0"/>
              <a:t>Where and How to compete?</a:t>
            </a:r>
            <a:endParaRPr lang="en-GB" sz="3200" dirty="0"/>
          </a:p>
          <a:p>
            <a:r>
              <a:rPr lang="en-GB" sz="3200" dirty="0"/>
              <a:t>Bases of competitive advantage: </a:t>
            </a:r>
            <a:endParaRPr lang="en-GB" sz="3200" dirty="0"/>
          </a:p>
          <a:p>
            <a:pPr lvl="1"/>
            <a:r>
              <a:rPr lang="en-GB" sz="3200" dirty="0"/>
              <a:t>Price, Features, Bundling</a:t>
            </a:r>
            <a:endParaRPr lang="en-GB" sz="3200" dirty="0"/>
          </a:p>
          <a:p>
            <a:pPr lvl="1"/>
            <a:r>
              <a:rPr lang="en-GB" sz="3200" dirty="0"/>
              <a:t>Efficiency</a:t>
            </a:r>
            <a:endParaRPr lang="en-GB" sz="3200" dirty="0"/>
          </a:p>
          <a:p>
            <a:pPr lvl="1"/>
            <a:r>
              <a:rPr lang="en-GB" sz="3200" dirty="0"/>
              <a:t>Quality</a:t>
            </a:r>
            <a:endParaRPr lang="en-GB" sz="3200" dirty="0"/>
          </a:p>
          <a:p>
            <a:pPr lvl="1"/>
            <a:r>
              <a:rPr lang="en-GB" sz="3200" dirty="0"/>
              <a:t>Innovation</a:t>
            </a:r>
            <a:endParaRPr lang="en-GB" sz="3200" dirty="0"/>
          </a:p>
          <a:p>
            <a:pPr lvl="1"/>
            <a:r>
              <a:rPr lang="en-GB" sz="3200" dirty="0"/>
              <a:t>Customer responsiveness</a:t>
            </a:r>
            <a:endParaRPr lang="en-GB" sz="3200" dirty="0"/>
          </a:p>
          <a:p>
            <a:pPr lvl="1"/>
            <a:r>
              <a:rPr lang="en-GB" sz="3200" dirty="0"/>
              <a:t>Availability</a:t>
            </a:r>
            <a:endParaRPr lang="en-GB" sz="3200" dirty="0"/>
          </a:p>
          <a:p>
            <a:pPr lvl="1"/>
            <a:r>
              <a:rPr lang="en-GB" sz="3200" dirty="0"/>
              <a:t>Image and relations</a:t>
            </a:r>
            <a:endParaRPr lang="en-GB" sz="3200" dirty="0"/>
          </a:p>
          <a:p>
            <a:r>
              <a:rPr lang="en-GB" sz="3200" dirty="0"/>
              <a:t>Porter’s three generic competitive advantages: </a:t>
            </a:r>
            <a:endParaRPr lang="en-GB" sz="3200" dirty="0"/>
          </a:p>
          <a:p>
            <a:pPr lvl="1"/>
            <a:r>
              <a:rPr lang="en-GB" sz="3200" dirty="0"/>
              <a:t>operational excellence</a:t>
            </a:r>
            <a:endParaRPr lang="en-GB" sz="3200" dirty="0"/>
          </a:p>
          <a:p>
            <a:pPr lvl="1"/>
            <a:r>
              <a:rPr lang="en-GB" sz="3200" dirty="0"/>
              <a:t>product leadership</a:t>
            </a:r>
            <a:endParaRPr lang="en-GB" sz="3200" dirty="0"/>
          </a:p>
          <a:p>
            <a:pPr lvl="1"/>
            <a:r>
              <a:rPr lang="en-GB" sz="3200" dirty="0"/>
              <a:t>customer intimacy</a:t>
            </a:r>
            <a:endParaRPr lang="en-GB" sz="3200" dirty="0"/>
          </a:p>
        </p:txBody>
      </p:sp>
      <p:grpSp>
        <p:nvGrpSpPr>
          <p:cNvPr id="6" name="Group 5"/>
          <p:cNvGrpSpPr/>
          <p:nvPr/>
        </p:nvGrpSpPr>
        <p:grpSpPr>
          <a:xfrm>
            <a:off x="8529851" y="1965278"/>
            <a:ext cx="9233769" cy="5844697"/>
            <a:chOff x="7548273" y="2964883"/>
            <a:chExt cx="8454786" cy="5331362"/>
          </a:xfrm>
        </p:grpSpPr>
        <p:pic>
          <p:nvPicPr>
            <p:cNvPr id="4" name="Picture 3"/>
            <p:cNvPicPr>
              <a:picLocks noChangeAspect="1"/>
            </p:cNvPicPr>
            <p:nvPr/>
          </p:nvPicPr>
          <p:blipFill>
            <a:blip r:embed="rId1"/>
            <a:stretch>
              <a:fillRect/>
            </a:stretch>
          </p:blipFill>
          <p:spPr>
            <a:xfrm>
              <a:off x="7548273" y="2964883"/>
              <a:ext cx="8454786" cy="5331362"/>
            </a:xfrm>
            <a:prstGeom prst="rect">
              <a:avLst/>
            </a:prstGeom>
          </p:spPr>
        </p:pic>
        <p:sp>
          <p:nvSpPr>
            <p:cNvPr id="5" name="TextBox 4"/>
            <p:cNvSpPr txBox="1"/>
            <p:nvPr/>
          </p:nvSpPr>
          <p:spPr>
            <a:xfrm>
              <a:off x="11414771" y="4667240"/>
              <a:ext cx="1962397" cy="954107"/>
            </a:xfrm>
            <a:prstGeom prst="rect">
              <a:avLst/>
            </a:prstGeom>
            <a:noFill/>
          </p:spPr>
          <p:txBody>
            <a:bodyPr wrap="none" rtlCol="0">
              <a:spAutoFit/>
            </a:bodyPr>
            <a:lstStyle/>
            <a:p>
              <a:r>
                <a:rPr lang="en-GB" sz="2800" b="1" dirty="0"/>
                <a:t>Stuck in </a:t>
              </a:r>
              <a:endParaRPr lang="en-GB" sz="2800" b="1" dirty="0"/>
            </a:p>
            <a:p>
              <a:r>
                <a:rPr lang="en-GB" sz="2800" b="1" dirty="0"/>
                <a:t>the Middle</a:t>
              </a:r>
              <a:endParaRPr lang="en-GB" sz="2800" b="1" dirty="0"/>
            </a:p>
          </p:txBody>
        </p:sp>
      </p:grpSp>
      <p:sp>
        <p:nvSpPr>
          <p:cNvPr id="7" name="TextBox 6"/>
          <p:cNvSpPr txBox="1"/>
          <p:nvPr/>
        </p:nvSpPr>
        <p:spPr>
          <a:xfrm>
            <a:off x="9144000" y="8641724"/>
            <a:ext cx="7502951" cy="923330"/>
          </a:xfrm>
          <a:prstGeom prst="rect">
            <a:avLst/>
          </a:prstGeom>
          <a:noFill/>
        </p:spPr>
        <p:txBody>
          <a:bodyPr wrap="none" rtlCol="0">
            <a:spAutoFit/>
          </a:bodyPr>
          <a:lstStyle/>
          <a:p>
            <a:r>
              <a:rPr lang="en-US" sz="5400" b="1" i="1" dirty="0"/>
              <a:t>Choosing What Not to Do</a:t>
            </a:r>
            <a:endParaRPr lang="en-GB" sz="54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1000"/>
                                        <p:tgtEl>
                                          <p:spTgt spid="7"/>
                                        </p:tgtEl>
                                      </p:cBhvr>
                                    </p:animEffect>
                                    <p:anim calcmode="lin" valueType="num">
                                      <p:cBhvr>
                                        <p:cTn id="79" dur="1000" fill="hold"/>
                                        <p:tgtEl>
                                          <p:spTgt spid="7"/>
                                        </p:tgtEl>
                                        <p:attrNameLst>
                                          <p:attrName>ppt_x</p:attrName>
                                        </p:attrNameLst>
                                      </p:cBhvr>
                                      <p:tavLst>
                                        <p:tav tm="0">
                                          <p:val>
                                            <p:strVal val="#ppt_x"/>
                                          </p:val>
                                        </p:tav>
                                        <p:tav tm="100000">
                                          <p:val>
                                            <p:strVal val="#ppt_x"/>
                                          </p:val>
                                        </p:tav>
                                      </p:tavLst>
                                    </p:anim>
                                    <p:anim calcmode="lin" valueType="num">
                                      <p:cBhvr>
                                        <p:cTn id="8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Strategic Groups in the Commercial Aerospace Industry</a:t>
            </a:r>
            <a:endParaRPr lang="en-US" sz="3200"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r="2111"/>
          <a:stretch>
            <a:fillRect/>
          </a:stretch>
        </p:blipFill>
        <p:spPr>
          <a:xfrm>
            <a:off x="355235" y="2333206"/>
            <a:ext cx="11146875" cy="6203870"/>
          </a:xfrm>
        </p:spPr>
      </p:pic>
      <p:pic>
        <p:nvPicPr>
          <p:cNvPr id="5" name="Picture 4"/>
          <p:cNvPicPr>
            <a:picLocks noChangeAspect="1"/>
          </p:cNvPicPr>
          <p:nvPr/>
        </p:nvPicPr>
        <p:blipFill>
          <a:blip r:embed="rId2"/>
          <a:stretch>
            <a:fillRect/>
          </a:stretch>
        </p:blipFill>
        <p:spPr>
          <a:xfrm>
            <a:off x="12141377" y="411568"/>
            <a:ext cx="5821931" cy="2751589"/>
          </a:xfrm>
          <a:prstGeom prst="rect">
            <a:avLst/>
          </a:prstGeom>
        </p:spPr>
      </p:pic>
      <p:pic>
        <p:nvPicPr>
          <p:cNvPr id="7" name="Picture 6"/>
          <p:cNvPicPr>
            <a:picLocks noChangeAspect="1"/>
          </p:cNvPicPr>
          <p:nvPr/>
        </p:nvPicPr>
        <p:blipFill>
          <a:blip r:embed="rId3"/>
          <a:stretch>
            <a:fillRect/>
          </a:stretch>
        </p:blipFill>
        <p:spPr>
          <a:xfrm>
            <a:off x="12202465" y="6974008"/>
            <a:ext cx="5821931" cy="2224023"/>
          </a:xfrm>
          <a:prstGeom prst="rect">
            <a:avLst/>
          </a:prstGeom>
        </p:spPr>
      </p:pic>
      <p:pic>
        <p:nvPicPr>
          <p:cNvPr id="9" name="Picture 8"/>
          <p:cNvPicPr>
            <a:picLocks noChangeAspect="1"/>
          </p:cNvPicPr>
          <p:nvPr/>
        </p:nvPicPr>
        <p:blipFill>
          <a:blip r:embed="rId4"/>
          <a:stretch>
            <a:fillRect/>
          </a:stretch>
        </p:blipFill>
        <p:spPr>
          <a:xfrm>
            <a:off x="12141377" y="3314700"/>
            <a:ext cx="5883019" cy="3390132"/>
          </a:xfrm>
          <a:prstGeom prst="rect">
            <a:avLst/>
          </a:prstGeom>
        </p:spPr>
      </p:pic>
      <p:sp>
        <p:nvSpPr>
          <p:cNvPr id="10" name="Arrow: Left 9"/>
          <p:cNvSpPr/>
          <p:nvPr/>
        </p:nvSpPr>
        <p:spPr>
          <a:xfrm>
            <a:off x="9144000" y="2939143"/>
            <a:ext cx="2677886" cy="18941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CR929</a:t>
            </a:r>
            <a:endParaRPr lang="en-GB" b="1" dirty="0"/>
          </a:p>
        </p:txBody>
      </p:sp>
      <p:sp>
        <p:nvSpPr>
          <p:cNvPr id="11" name="TextBox 10"/>
          <p:cNvSpPr txBox="1"/>
          <p:nvPr/>
        </p:nvSpPr>
        <p:spPr>
          <a:xfrm>
            <a:off x="7944295" y="9569243"/>
            <a:ext cx="10203691" cy="307777"/>
          </a:xfrm>
          <a:prstGeom prst="rect">
            <a:avLst/>
          </a:prstGeom>
          <a:noFill/>
        </p:spPr>
        <p:txBody>
          <a:bodyPr wrap="none" rtlCol="0">
            <a:spAutoFit/>
          </a:bodyPr>
          <a:lstStyle/>
          <a:p>
            <a:r>
              <a:rPr lang="en-GB" sz="1400" dirty="0"/>
              <a:t>https://www.defenseworld.net/news/28513/Sino_Russian_JV_Targets_Delivery_of_1000_CR929_Jets_by_2045#.YJY-l7X0lPY</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Blue Ocean Strategy</a:t>
            </a:r>
            <a:endParaRPr lang="en-US" sz="3200" dirty="0"/>
          </a:p>
        </p:txBody>
      </p:sp>
      <p:sp>
        <p:nvSpPr>
          <p:cNvPr id="3" name="Content Placeholder 2"/>
          <p:cNvSpPr>
            <a:spLocks noGrp="1"/>
          </p:cNvSpPr>
          <p:nvPr>
            <p:ph type="subTitle" idx="1"/>
          </p:nvPr>
        </p:nvSpPr>
        <p:spPr>
          <a:xfrm>
            <a:off x="450091" y="2187848"/>
            <a:ext cx="7632025" cy="7342686"/>
          </a:xfrm>
        </p:spPr>
        <p:txBody>
          <a:bodyPr>
            <a:normAutofit/>
          </a:bodyPr>
          <a:lstStyle/>
          <a:p>
            <a:r>
              <a:rPr lang="en-US" sz="3200" dirty="0"/>
              <a:t>Companies can build competitive advantage </a:t>
            </a:r>
            <a:r>
              <a:rPr lang="en-US" sz="3200" b="1" i="1" dirty="0"/>
              <a:t>by redefining their product offering through value innovation </a:t>
            </a:r>
            <a:r>
              <a:rPr lang="en-US" sz="3200" dirty="0"/>
              <a:t>- creating a new market space</a:t>
            </a:r>
            <a:endParaRPr lang="en-US" sz="3200" dirty="0"/>
          </a:p>
          <a:p>
            <a:endParaRPr lang="en-US" sz="3200" dirty="0"/>
          </a:p>
          <a:p>
            <a:r>
              <a:rPr lang="en-US" sz="3200" b="1" dirty="0"/>
              <a:t>Blue Ocean </a:t>
            </a:r>
            <a:r>
              <a:rPr lang="en-US" sz="3200" dirty="0"/>
              <a:t>- Wide open market space where a company can chart its own course</a:t>
            </a:r>
            <a:endParaRPr lang="en-US" sz="3200" dirty="0"/>
          </a:p>
          <a:p>
            <a:endParaRPr lang="en-US" sz="3200" dirty="0"/>
          </a:p>
          <a:p>
            <a:r>
              <a:rPr lang="en-US" sz="3200" b="1" dirty="0"/>
              <a:t>Red Ocean </a:t>
            </a:r>
            <a:r>
              <a:rPr lang="en-US" sz="3200" dirty="0"/>
              <a:t>– fiercely competitive</a:t>
            </a:r>
            <a:endParaRPr lang="en-US" sz="3200" dirty="0"/>
          </a:p>
          <a:p>
            <a:pPr marL="0" indent="0">
              <a:buNone/>
            </a:pPr>
            <a:endParaRPr lang="en-US" sz="3200" dirty="0"/>
          </a:p>
        </p:txBody>
      </p:sp>
      <p:pic>
        <p:nvPicPr>
          <p:cNvPr id="5" name="Picture 4"/>
          <p:cNvPicPr>
            <a:picLocks noChangeAspect="1"/>
          </p:cNvPicPr>
          <p:nvPr/>
        </p:nvPicPr>
        <p:blipFill>
          <a:blip r:embed="rId1"/>
          <a:stretch>
            <a:fillRect/>
          </a:stretch>
        </p:blipFill>
        <p:spPr>
          <a:xfrm>
            <a:off x="8529479" y="342677"/>
            <a:ext cx="9187857" cy="9187857"/>
          </a:xfrm>
          <a:prstGeom prst="rect">
            <a:avLst/>
          </a:prstGeom>
        </p:spPr>
      </p:pic>
      <p:sp>
        <p:nvSpPr>
          <p:cNvPr id="6" name="TextBox 5"/>
          <p:cNvSpPr txBox="1"/>
          <p:nvPr/>
        </p:nvSpPr>
        <p:spPr>
          <a:xfrm>
            <a:off x="9526292" y="9631730"/>
            <a:ext cx="8559533" cy="461665"/>
          </a:xfrm>
          <a:prstGeom prst="rect">
            <a:avLst/>
          </a:prstGeom>
          <a:noFill/>
        </p:spPr>
        <p:txBody>
          <a:bodyPr wrap="square" rtlCol="0">
            <a:spAutoFit/>
          </a:bodyPr>
          <a:lstStyle/>
          <a:p>
            <a:r>
              <a:rPr lang="en-GB" sz="1200" dirty="0"/>
              <a:t>W. Chan, K, &amp; Mauborgne, R 2005, 'Blue Ocean Strategy: FROM THEORY TO PRACTICE', </a:t>
            </a:r>
            <a:r>
              <a:rPr lang="en-GB" sz="1200" i="1" dirty="0"/>
              <a:t>California Management Review</a:t>
            </a:r>
            <a:r>
              <a:rPr lang="en-GB" sz="1200" dirty="0"/>
              <a:t>, 47, 3, pp. 105-121, Business Source Complete, EBSCO</a:t>
            </a:r>
            <a:r>
              <a:rPr lang="en-GB" sz="1200" i="1" dirty="0"/>
              <a:t>host</a:t>
            </a:r>
            <a:r>
              <a:rPr lang="en-GB" sz="1200" dirty="0"/>
              <a:t>, viewed 10 August 2016.</a:t>
            </a:r>
            <a:endParaRPr lang="en-GB"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Experience and Learning</a:t>
            </a:r>
            <a:endParaRPr lang="en-GB" dirty="0"/>
          </a:p>
        </p:txBody>
      </p:sp>
      <p:pic>
        <p:nvPicPr>
          <p:cNvPr id="4" name="Picture 3"/>
          <p:cNvPicPr>
            <a:picLocks noChangeAspect="1"/>
          </p:cNvPicPr>
          <p:nvPr/>
        </p:nvPicPr>
        <p:blipFill>
          <a:blip r:embed="rId1"/>
          <a:stretch>
            <a:fillRect/>
          </a:stretch>
        </p:blipFill>
        <p:spPr>
          <a:xfrm>
            <a:off x="491044" y="1806974"/>
            <a:ext cx="10882025" cy="8045805"/>
          </a:xfrm>
          <a:prstGeom prst="rect">
            <a:avLst/>
          </a:prstGeom>
        </p:spPr>
      </p:pic>
      <p:pic>
        <p:nvPicPr>
          <p:cNvPr id="3" name="Picture 2"/>
          <p:cNvPicPr>
            <a:picLocks noChangeAspect="1"/>
          </p:cNvPicPr>
          <p:nvPr/>
        </p:nvPicPr>
        <p:blipFill rotWithShape="1">
          <a:blip r:embed="rId2"/>
          <a:srcRect l="7862" t="5253" r="6217" b="6156"/>
          <a:stretch>
            <a:fillRect/>
          </a:stretch>
        </p:blipFill>
        <p:spPr>
          <a:xfrm>
            <a:off x="11904134" y="3236015"/>
            <a:ext cx="5616480" cy="564155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International Growth Options</a:t>
            </a:r>
            <a:endParaRPr lang="en-GB" dirty="0"/>
          </a:p>
        </p:txBody>
      </p:sp>
      <p:pic>
        <p:nvPicPr>
          <p:cNvPr id="8" name="Picture 7" descr="Figure 2.jpg"/>
          <p:cNvPicPr>
            <a:picLocks noChangeAspect="1"/>
          </p:cNvPicPr>
          <p:nvPr/>
        </p:nvPicPr>
        <p:blipFill rotWithShape="1">
          <a:blip r:embed="rId1" cstate="print"/>
          <a:srcRect l="3243" t="17100" r="2243" b="4342"/>
          <a:stretch>
            <a:fillRect/>
          </a:stretch>
        </p:blipFill>
        <p:spPr>
          <a:xfrm>
            <a:off x="797781" y="2079450"/>
            <a:ext cx="15016610" cy="70645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8903" y="540817"/>
            <a:ext cx="16310250" cy="567191"/>
          </a:xfrm>
        </p:spPr>
        <p:txBody>
          <a:bodyPr/>
          <a:lstStyle/>
          <a:p>
            <a:r>
              <a:rPr lang="en-GB" dirty="0"/>
              <a:t>Business Model Canvas</a:t>
            </a:r>
            <a:endParaRPr lang="en-GB"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00300" y="1522076"/>
            <a:ext cx="13030200" cy="84859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The Alignment Challenge</a:t>
            </a:r>
            <a:endParaRPr lang="en-GB" dirty="0"/>
          </a:p>
        </p:txBody>
      </p:sp>
      <p:graphicFrame>
        <p:nvGraphicFramePr>
          <p:cNvPr id="4" name="Diagram 3"/>
          <p:cNvGraphicFramePr/>
          <p:nvPr/>
        </p:nvGraphicFramePr>
        <p:xfrm>
          <a:off x="556118" y="1687377"/>
          <a:ext cx="11234982" cy="799412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Right Brace 4"/>
          <p:cNvSpPr/>
          <p:nvPr/>
        </p:nvSpPr>
        <p:spPr>
          <a:xfrm>
            <a:off x="11267483" y="2335549"/>
            <a:ext cx="648172" cy="3790922"/>
          </a:xfrm>
          <a:prstGeom prst="righ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4800" dirty="0"/>
          </a:p>
        </p:txBody>
      </p:sp>
      <p:sp>
        <p:nvSpPr>
          <p:cNvPr id="6" name="TextBox 5"/>
          <p:cNvSpPr txBox="1"/>
          <p:nvPr/>
        </p:nvSpPr>
        <p:spPr>
          <a:xfrm>
            <a:off x="16058630" y="4180498"/>
            <a:ext cx="1761188" cy="646331"/>
          </a:xfrm>
          <a:prstGeom prst="rect">
            <a:avLst/>
          </a:prstGeom>
          <a:noFill/>
        </p:spPr>
        <p:txBody>
          <a:bodyPr wrap="none" rtlCol="0">
            <a:spAutoFit/>
          </a:bodyPr>
          <a:lstStyle/>
          <a:p>
            <a:r>
              <a:rPr lang="en-GB" sz="3600" b="1" dirty="0"/>
              <a:t>External</a:t>
            </a:r>
            <a:endParaRPr lang="en-GB" sz="3600" b="1" dirty="0"/>
          </a:p>
        </p:txBody>
      </p:sp>
      <p:sp>
        <p:nvSpPr>
          <p:cNvPr id="7" name="Right Brace 6"/>
          <p:cNvSpPr/>
          <p:nvPr/>
        </p:nvSpPr>
        <p:spPr>
          <a:xfrm>
            <a:off x="11250956" y="6752147"/>
            <a:ext cx="648172" cy="1080552"/>
          </a:xfrm>
          <a:prstGeom prst="righ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4800" dirty="0"/>
          </a:p>
        </p:txBody>
      </p:sp>
      <p:sp>
        <p:nvSpPr>
          <p:cNvPr id="8" name="TextBox 7"/>
          <p:cNvSpPr txBox="1"/>
          <p:nvPr/>
        </p:nvSpPr>
        <p:spPr>
          <a:xfrm>
            <a:off x="16303324" y="7060204"/>
            <a:ext cx="1859996" cy="707886"/>
          </a:xfrm>
          <a:prstGeom prst="rect">
            <a:avLst/>
          </a:prstGeom>
          <a:noFill/>
        </p:spPr>
        <p:txBody>
          <a:bodyPr wrap="none" rtlCol="0">
            <a:spAutoFit/>
          </a:bodyPr>
          <a:lstStyle/>
          <a:p>
            <a:r>
              <a:rPr lang="en-GB" sz="4000" b="1" dirty="0"/>
              <a:t>Internal</a:t>
            </a:r>
            <a:endParaRPr lang="en-GB" sz="4000" b="1" dirty="0"/>
          </a:p>
        </p:txBody>
      </p:sp>
      <p:grpSp>
        <p:nvGrpSpPr>
          <p:cNvPr id="22" name="Group 21"/>
          <p:cNvGrpSpPr/>
          <p:nvPr/>
        </p:nvGrpSpPr>
        <p:grpSpPr>
          <a:xfrm>
            <a:off x="4105539" y="1925891"/>
            <a:ext cx="1953236" cy="7626609"/>
            <a:chOff x="2545426" y="1283729"/>
            <a:chExt cx="1301956" cy="5083621"/>
          </a:xfrm>
          <a:solidFill>
            <a:srgbClr val="DEEBF7">
              <a:alpha val="40000"/>
            </a:srgbClr>
          </a:solidFill>
        </p:grpSpPr>
        <p:sp>
          <p:nvSpPr>
            <p:cNvPr id="9" name="Arrow: Down 8"/>
            <p:cNvSpPr/>
            <p:nvPr/>
          </p:nvSpPr>
          <p:spPr>
            <a:xfrm>
              <a:off x="2545426" y="1283729"/>
              <a:ext cx="1301956" cy="5083621"/>
            </a:xfrm>
            <a:prstGeom prst="downArrow">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3" name="TextBox 12"/>
            <p:cNvSpPr txBox="1"/>
            <p:nvPr/>
          </p:nvSpPr>
          <p:spPr>
            <a:xfrm>
              <a:off x="2757485" y="5977560"/>
              <a:ext cx="860359" cy="389790"/>
            </a:xfrm>
            <a:prstGeom prst="rect">
              <a:avLst/>
            </a:prstGeom>
            <a:noFill/>
            <a:ln>
              <a:noFill/>
            </a:ln>
          </p:spPr>
          <p:txBody>
            <a:bodyPr wrap="none" rtlCol="0">
              <a:spAutoFit/>
            </a:bodyPr>
            <a:lstStyle/>
            <a:p>
              <a:r>
                <a:rPr lang="en-GB" sz="3200" b="1" dirty="0"/>
                <a:t>Global</a:t>
              </a:r>
              <a:endParaRPr lang="en-GB" sz="3200" b="1" dirty="0"/>
            </a:p>
          </p:txBody>
        </p:sp>
      </p:grpSp>
      <p:grpSp>
        <p:nvGrpSpPr>
          <p:cNvPr id="24" name="Group 23"/>
          <p:cNvGrpSpPr/>
          <p:nvPr/>
        </p:nvGrpSpPr>
        <p:grpSpPr>
          <a:xfrm>
            <a:off x="8037264" y="1899861"/>
            <a:ext cx="1953236" cy="7626609"/>
            <a:chOff x="5166170" y="1266378"/>
            <a:chExt cx="1301956" cy="5083621"/>
          </a:xfrm>
          <a:solidFill>
            <a:schemeClr val="accent5">
              <a:lumMod val="20000"/>
              <a:lumOff val="80000"/>
            </a:schemeClr>
          </a:solidFill>
        </p:grpSpPr>
        <p:sp>
          <p:nvSpPr>
            <p:cNvPr id="11" name="Arrow: Down 10"/>
            <p:cNvSpPr/>
            <p:nvPr/>
          </p:nvSpPr>
          <p:spPr>
            <a:xfrm>
              <a:off x="5166170" y="1266378"/>
              <a:ext cx="1301956" cy="5083621"/>
            </a:xfrm>
            <a:prstGeom prst="downArrow">
              <a:avLst/>
            </a:prstGeom>
            <a:solidFill>
              <a:srgbClr val="DEEBF7">
                <a:alpha val="4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5" name="TextBox 14"/>
            <p:cNvSpPr txBox="1"/>
            <p:nvPr/>
          </p:nvSpPr>
          <p:spPr>
            <a:xfrm>
              <a:off x="5314698" y="5960207"/>
              <a:ext cx="1093977" cy="389790"/>
            </a:xfrm>
            <a:prstGeom prst="rect">
              <a:avLst/>
            </a:prstGeom>
            <a:noFill/>
            <a:ln>
              <a:noFill/>
            </a:ln>
          </p:spPr>
          <p:txBody>
            <a:bodyPr wrap="none" rtlCol="0">
              <a:spAutoFit/>
            </a:bodyPr>
            <a:lstStyle/>
            <a:p>
              <a:r>
                <a:rPr lang="en-GB" sz="3200" b="1" dirty="0"/>
                <a:t>National</a:t>
              </a:r>
              <a:endParaRPr lang="en-GB" sz="3200" b="1" dirty="0"/>
            </a:p>
          </p:txBody>
        </p:sp>
      </p:grpSp>
      <p:grpSp>
        <p:nvGrpSpPr>
          <p:cNvPr id="23" name="Group 22"/>
          <p:cNvGrpSpPr/>
          <p:nvPr/>
        </p:nvGrpSpPr>
        <p:grpSpPr>
          <a:xfrm>
            <a:off x="6058287" y="1925891"/>
            <a:ext cx="1953235" cy="7626608"/>
            <a:chOff x="3847058" y="1283729"/>
            <a:chExt cx="1301956" cy="5083621"/>
          </a:xfrm>
          <a:solidFill>
            <a:schemeClr val="accent5">
              <a:lumMod val="20000"/>
              <a:lumOff val="80000"/>
            </a:schemeClr>
          </a:solidFill>
        </p:grpSpPr>
        <p:sp>
          <p:nvSpPr>
            <p:cNvPr id="10" name="Arrow: Down 9"/>
            <p:cNvSpPr/>
            <p:nvPr/>
          </p:nvSpPr>
          <p:spPr>
            <a:xfrm>
              <a:off x="3847058" y="1283729"/>
              <a:ext cx="1301956" cy="5083621"/>
            </a:xfrm>
            <a:prstGeom prst="downArrow">
              <a:avLst/>
            </a:prstGeom>
            <a:solidFill>
              <a:schemeClr val="accent5">
                <a:lumMod val="10000"/>
                <a:lumOff val="90000"/>
                <a:alpha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6" name="TextBox 15"/>
            <p:cNvSpPr txBox="1"/>
            <p:nvPr/>
          </p:nvSpPr>
          <p:spPr>
            <a:xfrm>
              <a:off x="3923927" y="5960209"/>
              <a:ext cx="1103167" cy="389790"/>
            </a:xfrm>
            <a:prstGeom prst="rect">
              <a:avLst/>
            </a:prstGeom>
            <a:noFill/>
            <a:ln>
              <a:noFill/>
            </a:ln>
          </p:spPr>
          <p:txBody>
            <a:bodyPr wrap="none" rtlCol="0">
              <a:spAutoFit/>
            </a:bodyPr>
            <a:lstStyle/>
            <a:p>
              <a:r>
                <a:rPr lang="en-GB" sz="3200" b="1" dirty="0"/>
                <a:t>Regional</a:t>
              </a:r>
              <a:endParaRPr lang="en-GB" sz="3200" b="1" dirty="0"/>
            </a:p>
          </p:txBody>
        </p:sp>
      </p:grpSp>
      <p:grpSp>
        <p:nvGrpSpPr>
          <p:cNvPr id="25" name="Group 24"/>
          <p:cNvGrpSpPr/>
          <p:nvPr/>
        </p:nvGrpSpPr>
        <p:grpSpPr>
          <a:xfrm>
            <a:off x="10008174" y="1899859"/>
            <a:ext cx="1953235" cy="7626609"/>
            <a:chOff x="6479911" y="1266377"/>
            <a:chExt cx="1301956" cy="5083621"/>
          </a:xfrm>
          <a:solidFill>
            <a:srgbClr val="D5E5FF">
              <a:alpha val="40000"/>
            </a:srgbClr>
          </a:solidFill>
        </p:grpSpPr>
        <p:sp>
          <p:nvSpPr>
            <p:cNvPr id="12" name="Arrow: Down 11"/>
            <p:cNvSpPr/>
            <p:nvPr/>
          </p:nvSpPr>
          <p:spPr>
            <a:xfrm>
              <a:off x="6479911" y="1266377"/>
              <a:ext cx="1301956" cy="5083621"/>
            </a:xfrm>
            <a:prstGeom prst="downArrow">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7" name="TextBox 16"/>
            <p:cNvSpPr txBox="1"/>
            <p:nvPr/>
          </p:nvSpPr>
          <p:spPr>
            <a:xfrm>
              <a:off x="6823732" y="5956384"/>
              <a:ext cx="700597" cy="389790"/>
            </a:xfrm>
            <a:prstGeom prst="rect">
              <a:avLst/>
            </a:prstGeom>
            <a:noFill/>
            <a:ln>
              <a:noFill/>
            </a:ln>
          </p:spPr>
          <p:txBody>
            <a:bodyPr wrap="none" rtlCol="0">
              <a:spAutoFit/>
            </a:bodyPr>
            <a:lstStyle/>
            <a:p>
              <a:r>
                <a:rPr lang="en-GB" sz="3200" b="1" dirty="0"/>
                <a:t>Local</a:t>
              </a:r>
              <a:endParaRPr lang="en-GB" sz="3200" b="1" dirty="0"/>
            </a:p>
          </p:txBody>
        </p:sp>
      </p:grpSp>
      <p:sp>
        <p:nvSpPr>
          <p:cNvPr id="18" name="TextBox 17"/>
          <p:cNvSpPr txBox="1"/>
          <p:nvPr/>
        </p:nvSpPr>
        <p:spPr>
          <a:xfrm>
            <a:off x="12424441" y="2763163"/>
            <a:ext cx="3252324" cy="400110"/>
          </a:xfrm>
          <a:prstGeom prst="rect">
            <a:avLst/>
          </a:prstGeom>
          <a:solidFill>
            <a:schemeClr val="accent4">
              <a:lumMod val="60000"/>
              <a:lumOff val="40000"/>
            </a:schemeClr>
          </a:solidFill>
        </p:spPr>
        <p:txBody>
          <a:bodyPr wrap="square" rtlCol="0">
            <a:spAutoFit/>
          </a:bodyPr>
          <a:lstStyle/>
          <a:p>
            <a:r>
              <a:rPr lang="en-GB" sz="2000" b="1" dirty="0"/>
              <a:t>PESTEL</a:t>
            </a:r>
            <a:endParaRPr lang="en-GB" sz="2000" b="1" dirty="0"/>
          </a:p>
        </p:txBody>
      </p:sp>
      <p:sp>
        <p:nvSpPr>
          <p:cNvPr id="19" name="TextBox 18"/>
          <p:cNvSpPr txBox="1"/>
          <p:nvPr/>
        </p:nvSpPr>
        <p:spPr>
          <a:xfrm>
            <a:off x="12437796" y="3721310"/>
            <a:ext cx="3252325" cy="400110"/>
          </a:xfrm>
          <a:prstGeom prst="rect">
            <a:avLst/>
          </a:prstGeom>
          <a:solidFill>
            <a:srgbClr val="FBBECE"/>
          </a:solidFill>
        </p:spPr>
        <p:txBody>
          <a:bodyPr wrap="square" rtlCol="0">
            <a:spAutoFit/>
          </a:bodyPr>
          <a:lstStyle/>
          <a:p>
            <a:r>
              <a:rPr lang="en-GB" sz="2000" b="1" dirty="0"/>
              <a:t>5 Forces</a:t>
            </a:r>
            <a:endParaRPr lang="en-GB" sz="2000" b="1" dirty="0"/>
          </a:p>
        </p:txBody>
      </p:sp>
      <p:sp>
        <p:nvSpPr>
          <p:cNvPr id="20" name="TextBox 19"/>
          <p:cNvSpPr txBox="1"/>
          <p:nvPr/>
        </p:nvSpPr>
        <p:spPr>
          <a:xfrm>
            <a:off x="12437796" y="4672632"/>
            <a:ext cx="3265681" cy="400110"/>
          </a:xfrm>
          <a:prstGeom prst="rect">
            <a:avLst/>
          </a:prstGeom>
          <a:solidFill>
            <a:srgbClr val="FBBECE"/>
          </a:solidFill>
        </p:spPr>
        <p:txBody>
          <a:bodyPr wrap="square" rtlCol="0">
            <a:spAutoFit/>
          </a:bodyPr>
          <a:lstStyle/>
          <a:p>
            <a:r>
              <a:rPr lang="en-GB" sz="2000" b="1" dirty="0"/>
              <a:t>Blue Ocean Theory</a:t>
            </a:r>
            <a:endParaRPr lang="en-GB" sz="2000" b="1" dirty="0"/>
          </a:p>
        </p:txBody>
      </p:sp>
      <p:sp>
        <p:nvSpPr>
          <p:cNvPr id="21" name="TextBox 20"/>
          <p:cNvSpPr txBox="1"/>
          <p:nvPr/>
        </p:nvSpPr>
        <p:spPr>
          <a:xfrm>
            <a:off x="12424440" y="4194502"/>
            <a:ext cx="3265681" cy="400110"/>
          </a:xfrm>
          <a:prstGeom prst="rect">
            <a:avLst/>
          </a:prstGeom>
          <a:solidFill>
            <a:srgbClr val="FBBECE"/>
          </a:solidFill>
        </p:spPr>
        <p:txBody>
          <a:bodyPr wrap="square" rtlCol="0">
            <a:spAutoFit/>
          </a:bodyPr>
          <a:lstStyle/>
          <a:p>
            <a:r>
              <a:rPr lang="en-GB" sz="2000" b="1" dirty="0"/>
              <a:t>Industry Lifecycle</a:t>
            </a:r>
            <a:endParaRPr lang="en-GB" sz="2000" b="1" dirty="0"/>
          </a:p>
        </p:txBody>
      </p:sp>
      <p:sp>
        <p:nvSpPr>
          <p:cNvPr id="27" name="TextBox 26"/>
          <p:cNvSpPr txBox="1"/>
          <p:nvPr/>
        </p:nvSpPr>
        <p:spPr>
          <a:xfrm>
            <a:off x="12443376" y="6088467"/>
            <a:ext cx="3265681" cy="400110"/>
          </a:xfrm>
          <a:prstGeom prst="rect">
            <a:avLst/>
          </a:prstGeom>
          <a:solidFill>
            <a:srgbClr val="FBBECE"/>
          </a:solidFill>
        </p:spPr>
        <p:txBody>
          <a:bodyPr wrap="square" rtlCol="0">
            <a:spAutoFit/>
          </a:bodyPr>
          <a:lstStyle/>
          <a:p>
            <a:r>
              <a:rPr lang="en-GB" sz="2000" b="1" dirty="0"/>
              <a:t>Competitor Analysis</a:t>
            </a:r>
            <a:endParaRPr lang="en-GB" sz="2000" b="1" dirty="0"/>
          </a:p>
        </p:txBody>
      </p:sp>
      <p:sp>
        <p:nvSpPr>
          <p:cNvPr id="28" name="TextBox 27"/>
          <p:cNvSpPr txBox="1"/>
          <p:nvPr/>
        </p:nvSpPr>
        <p:spPr>
          <a:xfrm>
            <a:off x="12424440" y="3236343"/>
            <a:ext cx="3252325" cy="400110"/>
          </a:xfrm>
          <a:prstGeom prst="rect">
            <a:avLst/>
          </a:prstGeom>
          <a:solidFill>
            <a:schemeClr val="accent4">
              <a:lumMod val="60000"/>
              <a:lumOff val="40000"/>
            </a:schemeClr>
          </a:solidFill>
        </p:spPr>
        <p:txBody>
          <a:bodyPr wrap="square" rtlCol="0">
            <a:spAutoFit/>
          </a:bodyPr>
          <a:lstStyle/>
          <a:p>
            <a:r>
              <a:rPr lang="en-GB" sz="2000" b="1" dirty="0"/>
              <a:t>Scenario Planning</a:t>
            </a:r>
            <a:endParaRPr lang="en-GB" sz="2000" b="1" dirty="0"/>
          </a:p>
        </p:txBody>
      </p:sp>
      <p:sp>
        <p:nvSpPr>
          <p:cNvPr id="29" name="TextBox 28"/>
          <p:cNvSpPr txBox="1"/>
          <p:nvPr/>
        </p:nvSpPr>
        <p:spPr>
          <a:xfrm>
            <a:off x="12461700" y="6552976"/>
            <a:ext cx="3265681" cy="400110"/>
          </a:xfrm>
          <a:prstGeom prst="rect">
            <a:avLst/>
          </a:prstGeom>
          <a:solidFill>
            <a:schemeClr val="accent5">
              <a:lumMod val="20000"/>
              <a:lumOff val="80000"/>
            </a:schemeClr>
          </a:solidFill>
        </p:spPr>
        <p:txBody>
          <a:bodyPr wrap="square" rtlCol="0">
            <a:spAutoFit/>
          </a:bodyPr>
          <a:lstStyle/>
          <a:p>
            <a:r>
              <a:rPr lang="en-GB" sz="2000" b="1" dirty="0"/>
              <a:t>Resource Based View</a:t>
            </a:r>
            <a:endParaRPr lang="en-GB" sz="2000" b="1" dirty="0"/>
          </a:p>
        </p:txBody>
      </p:sp>
      <p:sp>
        <p:nvSpPr>
          <p:cNvPr id="30" name="TextBox 29"/>
          <p:cNvSpPr txBox="1"/>
          <p:nvPr/>
        </p:nvSpPr>
        <p:spPr>
          <a:xfrm>
            <a:off x="12457891" y="7530278"/>
            <a:ext cx="3265681" cy="400110"/>
          </a:xfrm>
          <a:prstGeom prst="rect">
            <a:avLst/>
          </a:prstGeom>
          <a:solidFill>
            <a:schemeClr val="accent5">
              <a:lumMod val="20000"/>
              <a:lumOff val="80000"/>
            </a:schemeClr>
          </a:solidFill>
        </p:spPr>
        <p:txBody>
          <a:bodyPr wrap="square" rtlCol="0">
            <a:spAutoFit/>
          </a:bodyPr>
          <a:lstStyle/>
          <a:p>
            <a:r>
              <a:rPr lang="en-GB" sz="2000" b="1" dirty="0"/>
              <a:t>Core Competencies</a:t>
            </a:r>
            <a:endParaRPr lang="en-GB" sz="2000" b="1" dirty="0"/>
          </a:p>
        </p:txBody>
      </p:sp>
      <p:sp>
        <p:nvSpPr>
          <p:cNvPr id="31" name="TextBox 30"/>
          <p:cNvSpPr txBox="1"/>
          <p:nvPr/>
        </p:nvSpPr>
        <p:spPr>
          <a:xfrm>
            <a:off x="12481817" y="7985479"/>
            <a:ext cx="3265681" cy="400110"/>
          </a:xfrm>
          <a:prstGeom prst="rect">
            <a:avLst/>
          </a:prstGeom>
          <a:solidFill>
            <a:schemeClr val="accent5">
              <a:lumMod val="20000"/>
              <a:lumOff val="80000"/>
            </a:schemeClr>
          </a:solidFill>
        </p:spPr>
        <p:txBody>
          <a:bodyPr wrap="square" rtlCol="0">
            <a:spAutoFit/>
          </a:bodyPr>
          <a:lstStyle/>
          <a:p>
            <a:r>
              <a:rPr lang="en-GB" sz="2000" b="1" dirty="0"/>
              <a:t>Organisational Structure</a:t>
            </a:r>
            <a:endParaRPr lang="en-GB" sz="2000" b="1" dirty="0"/>
          </a:p>
        </p:txBody>
      </p:sp>
      <p:sp>
        <p:nvSpPr>
          <p:cNvPr id="32" name="TextBox 31"/>
          <p:cNvSpPr txBox="1"/>
          <p:nvPr/>
        </p:nvSpPr>
        <p:spPr>
          <a:xfrm>
            <a:off x="12481817" y="8450167"/>
            <a:ext cx="3241755" cy="400110"/>
          </a:xfrm>
          <a:prstGeom prst="rect">
            <a:avLst/>
          </a:prstGeom>
          <a:solidFill>
            <a:schemeClr val="accent5">
              <a:lumMod val="20000"/>
              <a:lumOff val="80000"/>
            </a:schemeClr>
          </a:solidFill>
        </p:spPr>
        <p:txBody>
          <a:bodyPr wrap="square" rtlCol="0">
            <a:spAutoFit/>
          </a:bodyPr>
          <a:lstStyle/>
          <a:p>
            <a:r>
              <a:rPr lang="en-GB" sz="2000" b="1" dirty="0"/>
              <a:t>Culture</a:t>
            </a:r>
            <a:endParaRPr lang="en-GB" sz="2000" b="1" dirty="0"/>
          </a:p>
        </p:txBody>
      </p:sp>
      <p:sp>
        <p:nvSpPr>
          <p:cNvPr id="33" name="TextBox 32"/>
          <p:cNvSpPr txBox="1"/>
          <p:nvPr/>
        </p:nvSpPr>
        <p:spPr>
          <a:xfrm>
            <a:off x="12493779" y="8928297"/>
            <a:ext cx="3241755" cy="400110"/>
          </a:xfrm>
          <a:prstGeom prst="rect">
            <a:avLst/>
          </a:prstGeom>
          <a:solidFill>
            <a:schemeClr val="accent5">
              <a:lumMod val="20000"/>
              <a:lumOff val="80000"/>
            </a:schemeClr>
          </a:solidFill>
        </p:spPr>
        <p:txBody>
          <a:bodyPr wrap="square" rtlCol="0">
            <a:spAutoFit/>
          </a:bodyPr>
          <a:lstStyle/>
          <a:p>
            <a:r>
              <a:rPr lang="en-GB" sz="2000" b="1" dirty="0"/>
              <a:t>Systems</a:t>
            </a:r>
            <a:endParaRPr lang="en-GB" sz="2000" b="1" dirty="0"/>
          </a:p>
        </p:txBody>
      </p:sp>
      <p:sp>
        <p:nvSpPr>
          <p:cNvPr id="34" name="TextBox 33"/>
          <p:cNvSpPr txBox="1"/>
          <p:nvPr/>
        </p:nvSpPr>
        <p:spPr>
          <a:xfrm>
            <a:off x="12425613" y="5606377"/>
            <a:ext cx="3265681" cy="400110"/>
          </a:xfrm>
          <a:prstGeom prst="rect">
            <a:avLst/>
          </a:prstGeom>
          <a:solidFill>
            <a:srgbClr val="FBBECE"/>
          </a:solidFill>
        </p:spPr>
        <p:txBody>
          <a:bodyPr wrap="square" rtlCol="0">
            <a:spAutoFit/>
          </a:bodyPr>
          <a:lstStyle/>
          <a:p>
            <a:r>
              <a:rPr lang="en-GB" sz="2000" b="1" dirty="0"/>
              <a:t>Market Analysis</a:t>
            </a:r>
            <a:endParaRPr lang="en-GB" sz="2000" b="1" dirty="0"/>
          </a:p>
        </p:txBody>
      </p:sp>
      <p:sp>
        <p:nvSpPr>
          <p:cNvPr id="35" name="TextBox 34"/>
          <p:cNvSpPr txBox="1"/>
          <p:nvPr/>
        </p:nvSpPr>
        <p:spPr>
          <a:xfrm>
            <a:off x="12437796" y="5144041"/>
            <a:ext cx="3265681" cy="400110"/>
          </a:xfrm>
          <a:prstGeom prst="rect">
            <a:avLst/>
          </a:prstGeom>
          <a:solidFill>
            <a:srgbClr val="FBBECE"/>
          </a:solidFill>
        </p:spPr>
        <p:txBody>
          <a:bodyPr wrap="square" rtlCol="0">
            <a:spAutoFit/>
          </a:bodyPr>
          <a:lstStyle/>
          <a:p>
            <a:r>
              <a:rPr lang="en-GB" sz="2000" b="1" dirty="0"/>
              <a:t>Red Queen Theory</a:t>
            </a:r>
            <a:endParaRPr lang="en-GB" sz="2000" b="1" dirty="0"/>
          </a:p>
        </p:txBody>
      </p:sp>
      <p:sp>
        <p:nvSpPr>
          <p:cNvPr id="3" name="TextBox 2"/>
          <p:cNvSpPr txBox="1"/>
          <p:nvPr/>
        </p:nvSpPr>
        <p:spPr>
          <a:xfrm>
            <a:off x="12105691" y="2141525"/>
            <a:ext cx="3998210" cy="461665"/>
          </a:xfrm>
          <a:prstGeom prst="rect">
            <a:avLst/>
          </a:prstGeom>
          <a:noFill/>
        </p:spPr>
        <p:txBody>
          <a:bodyPr wrap="none" rtlCol="0">
            <a:spAutoFit/>
          </a:bodyPr>
          <a:lstStyle/>
          <a:p>
            <a:r>
              <a:rPr lang="en-GB" sz="2400" b="1" dirty="0">
                <a:latin typeface="Arial" panose="020B0604020202020204" pitchFamily="34" charset="0"/>
                <a:cs typeface="Arial" panose="020B0604020202020204" pitchFamily="34" charset="0"/>
              </a:rPr>
              <a:t>Theories and Frameworks</a:t>
            </a:r>
            <a:endParaRPr lang="en-GB" sz="2400" b="1" dirty="0">
              <a:latin typeface="Arial" panose="020B0604020202020204" pitchFamily="34" charset="0"/>
              <a:cs typeface="Arial" panose="020B0604020202020204" pitchFamily="34" charset="0"/>
            </a:endParaRPr>
          </a:p>
        </p:txBody>
      </p:sp>
      <p:sp>
        <p:nvSpPr>
          <p:cNvPr id="36" name="TextBox 35"/>
          <p:cNvSpPr txBox="1"/>
          <p:nvPr/>
        </p:nvSpPr>
        <p:spPr>
          <a:xfrm>
            <a:off x="12481817" y="7042661"/>
            <a:ext cx="3241755" cy="400110"/>
          </a:xfrm>
          <a:prstGeom prst="rect">
            <a:avLst/>
          </a:prstGeom>
          <a:solidFill>
            <a:schemeClr val="accent5">
              <a:lumMod val="20000"/>
              <a:lumOff val="80000"/>
            </a:schemeClr>
          </a:solidFill>
        </p:spPr>
        <p:txBody>
          <a:bodyPr wrap="square" rtlCol="0">
            <a:spAutoFit/>
          </a:bodyPr>
          <a:lstStyle/>
          <a:p>
            <a:r>
              <a:rPr lang="en-GB" sz="2000" b="1" dirty="0"/>
              <a:t>Business Model</a:t>
            </a:r>
            <a:endParaRPr lang="en-GB" sz="20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597" y="354290"/>
            <a:ext cx="16284808" cy="567191"/>
          </a:xfrm>
        </p:spPr>
        <p:txBody>
          <a:bodyPr>
            <a:normAutofit/>
          </a:bodyPr>
          <a:lstStyle/>
          <a:p>
            <a:r>
              <a:rPr lang="en-US" sz="3200" dirty="0"/>
              <a:t>Resources, Capabilities and Competencies and the Link to Strategy</a:t>
            </a:r>
            <a:endParaRPr lang="en-US" sz="3200"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l="-1" r="1529"/>
          <a:stretch>
            <a:fillRect/>
          </a:stretch>
        </p:blipFill>
        <p:spPr>
          <a:xfrm>
            <a:off x="4572561" y="2333343"/>
            <a:ext cx="13206876" cy="5346505"/>
          </a:xfrm>
        </p:spPr>
      </p:pic>
      <p:sp>
        <p:nvSpPr>
          <p:cNvPr id="6" name="TextBox 5"/>
          <p:cNvSpPr txBox="1"/>
          <p:nvPr/>
        </p:nvSpPr>
        <p:spPr>
          <a:xfrm>
            <a:off x="9803306" y="7846221"/>
            <a:ext cx="1319848" cy="323165"/>
          </a:xfrm>
          <a:prstGeom prst="rect">
            <a:avLst/>
          </a:prstGeom>
          <a:noFill/>
        </p:spPr>
        <p:txBody>
          <a:bodyPr wrap="none" rtlCol="0">
            <a:spAutoFit/>
          </a:bodyPr>
          <a:lstStyle/>
          <a:p>
            <a:r>
              <a:rPr lang="en-GB" sz="1500" b="1" dirty="0"/>
              <a:t>Hill et al, 2015</a:t>
            </a:r>
            <a:endParaRPr lang="en-GB" sz="1500" b="1" dirty="0"/>
          </a:p>
        </p:txBody>
      </p:sp>
      <p:sp>
        <p:nvSpPr>
          <p:cNvPr id="3" name="Speech Bubble: Rectangle 2"/>
          <p:cNvSpPr/>
          <p:nvPr/>
        </p:nvSpPr>
        <p:spPr>
          <a:xfrm>
            <a:off x="4572562" y="8169386"/>
            <a:ext cx="3860800" cy="826188"/>
          </a:xfrm>
          <a:prstGeom prst="wedgeRectCallout">
            <a:avLst>
              <a:gd name="adj1" fmla="val -36184"/>
              <a:gd name="adj2" fmla="val -1484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Able to do things</a:t>
            </a:r>
            <a:endParaRPr lang="en-GB" dirty="0"/>
          </a:p>
        </p:txBody>
      </p:sp>
      <p:sp>
        <p:nvSpPr>
          <p:cNvPr id="5" name="Speech Bubble: Rectangle 4"/>
          <p:cNvSpPr/>
          <p:nvPr/>
        </p:nvSpPr>
        <p:spPr>
          <a:xfrm>
            <a:off x="356161" y="2060010"/>
            <a:ext cx="3860800" cy="1770899"/>
          </a:xfrm>
          <a:prstGeom prst="wedgeRectCallout">
            <a:avLst>
              <a:gd name="adj1" fmla="val 61623"/>
              <a:gd name="adj2" fmla="val 1359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Able to do things successfully or efficiently</a:t>
            </a:r>
            <a:endParaRPr lang="en-GB"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Types of Firm Resources</a:t>
            </a:r>
            <a:endParaRPr lang="en-GB" dirty="0"/>
          </a:p>
        </p:txBody>
      </p:sp>
      <p:pic>
        <p:nvPicPr>
          <p:cNvPr id="7" name="Picture 6" descr="Figure 7.jpg"/>
          <p:cNvPicPr>
            <a:picLocks noChangeAspect="1"/>
          </p:cNvPicPr>
          <p:nvPr/>
        </p:nvPicPr>
        <p:blipFill rotWithShape="1">
          <a:blip r:embed="rId1" cstate="print"/>
          <a:srcRect l="14597" t="18835" r="14496" b="5865"/>
          <a:stretch>
            <a:fillRect/>
          </a:stretch>
        </p:blipFill>
        <p:spPr>
          <a:xfrm>
            <a:off x="2466514" y="1960383"/>
            <a:ext cx="12669467" cy="692827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9600" y="1000664"/>
            <a:ext cx="16310250" cy="596127"/>
          </a:xfrm>
        </p:spPr>
        <p:txBody>
          <a:bodyPr>
            <a:normAutofit/>
          </a:bodyPr>
          <a:lstStyle/>
          <a:p>
            <a:r>
              <a:rPr lang="en-GB" sz="3600" dirty="0"/>
              <a:t>Core Competencies and Dynamic Capabilities</a:t>
            </a:r>
            <a:endParaRPr lang="en-GB" sz="3600" dirty="0"/>
          </a:p>
        </p:txBody>
      </p:sp>
      <p:sp>
        <p:nvSpPr>
          <p:cNvPr id="3" name="Content Placeholder 2"/>
          <p:cNvSpPr>
            <a:spLocks noGrp="1"/>
          </p:cNvSpPr>
          <p:nvPr>
            <p:ph type="subTitle" idx="1"/>
          </p:nvPr>
        </p:nvSpPr>
        <p:spPr>
          <a:xfrm>
            <a:off x="1029599" y="2160000"/>
            <a:ext cx="14956071" cy="6513216"/>
          </a:xfrm>
        </p:spPr>
        <p:txBody>
          <a:bodyPr>
            <a:normAutofit/>
          </a:bodyPr>
          <a:lstStyle/>
          <a:p>
            <a:r>
              <a:rPr lang="en-GB" sz="3200" b="1" dirty="0"/>
              <a:t>Core Competencies - </a:t>
            </a:r>
            <a:r>
              <a:rPr lang="en-GB" sz="3200" b="1" dirty="0">
                <a:cs typeface="Arial" panose="020B0604020202020204" pitchFamily="34" charset="0"/>
              </a:rPr>
              <a:t>Prahalad and Hamel(1990) </a:t>
            </a:r>
            <a:endParaRPr lang="en-GB" sz="3200" b="1" dirty="0"/>
          </a:p>
          <a:p>
            <a:pPr marL="0" indent="0">
              <a:buNone/>
            </a:pPr>
            <a:endParaRPr lang="en-GB" sz="3200" b="1" dirty="0"/>
          </a:p>
          <a:p>
            <a:pPr marL="457200" indent="-457200">
              <a:buFont typeface="Arial" panose="020B0604020202020204" pitchFamily="34" charset="0"/>
              <a:buChar char="•"/>
            </a:pPr>
            <a:r>
              <a:rPr lang="en-GB" sz="3200" dirty="0"/>
              <a:t>Those competencies that define a firm’s fundamental business</a:t>
            </a:r>
            <a:endParaRPr lang="en-GB" sz="3200" dirty="0"/>
          </a:p>
          <a:p>
            <a:pPr marL="457200" indent="-457200">
              <a:buFont typeface="Arial" panose="020B0604020202020204" pitchFamily="34" charset="0"/>
              <a:buChar char="•"/>
            </a:pPr>
            <a:r>
              <a:rPr lang="en-GB" sz="3200" dirty="0"/>
              <a:t>A core competence may be distinctive when a firm is markedly better than its competitors, or the competency is difficult to replicate</a:t>
            </a:r>
            <a:endParaRPr lang="en-GB" sz="3200" dirty="0"/>
          </a:p>
          <a:p>
            <a:pPr marL="457200" indent="-457200">
              <a:buFont typeface="Arial" panose="020B0604020202020204" pitchFamily="34" charset="0"/>
              <a:buChar char="•"/>
            </a:pPr>
            <a:r>
              <a:rPr lang="en-GB" sz="3200" dirty="0"/>
              <a:t>Should a firm outsource an activity that is part of a core competency?</a:t>
            </a:r>
            <a:endParaRPr lang="en-GB" sz="3200" dirty="0"/>
          </a:p>
          <a:p>
            <a:endParaRPr lang="en-GB" sz="3200" dirty="0"/>
          </a:p>
          <a:p>
            <a:pPr marL="0" indent="0">
              <a:buNone/>
            </a:pPr>
            <a:r>
              <a:rPr lang="en-GB" sz="3200" b="1" dirty="0"/>
              <a:t>Dynamic Capabilities</a:t>
            </a:r>
            <a:endParaRPr lang="en-GB" sz="3200" b="1" dirty="0"/>
          </a:p>
          <a:p>
            <a:pPr marL="0" indent="0">
              <a:buNone/>
            </a:pPr>
            <a:endParaRPr lang="en-GB" sz="3200" b="1" dirty="0"/>
          </a:p>
          <a:p>
            <a:pPr marL="457200" indent="-457200">
              <a:buFont typeface="Arial" panose="020B0604020202020204" pitchFamily="34" charset="0"/>
              <a:buChar char="•"/>
            </a:pPr>
            <a:r>
              <a:rPr lang="en-GB" sz="3200" dirty="0"/>
              <a:t>The firms ability to integrate, build and reconfigure internal and external competencies to address rapidly changing environments</a:t>
            </a:r>
            <a:endParaRPr lang="en-GB" sz="3200" dirty="0"/>
          </a:p>
          <a:p>
            <a:pPr marL="0" indent="0">
              <a:buNone/>
            </a:pPr>
            <a:endParaRPr lang="en-GB" sz="3200" b="1" dirty="0"/>
          </a:p>
          <a:p>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anim calcmode="lin" valueType="num">
                                      <p:cBhvr>
                                        <p:cTn id="3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Balanced Scorecard</a:t>
            </a:r>
            <a:endParaRPr lang="en-GB" dirty="0"/>
          </a:p>
        </p:txBody>
      </p:sp>
      <p:sp>
        <p:nvSpPr>
          <p:cNvPr id="3" name="Content Placeholder 2"/>
          <p:cNvSpPr>
            <a:spLocks noGrp="1"/>
          </p:cNvSpPr>
          <p:nvPr>
            <p:ph type="subTitle" idx="1"/>
          </p:nvPr>
        </p:nvSpPr>
        <p:spPr>
          <a:xfrm>
            <a:off x="332694" y="1976196"/>
            <a:ext cx="9384917" cy="7517928"/>
          </a:xfrm>
        </p:spPr>
        <p:txBody>
          <a:bodyPr>
            <a:normAutofit fontScale="92500" lnSpcReduction="20000"/>
          </a:bodyPr>
          <a:lstStyle/>
          <a:p>
            <a:r>
              <a:rPr lang="en-US" sz="2800" b="1" i="1" dirty="0"/>
              <a:t>Financial - </a:t>
            </a:r>
            <a:r>
              <a:rPr lang="en-US" sz="2800" dirty="0"/>
              <a:t>The outcome for all profit-making </a:t>
            </a:r>
            <a:r>
              <a:rPr lang="en-US" sz="2800" dirty="0" err="1"/>
              <a:t>organisations</a:t>
            </a:r>
            <a:r>
              <a:rPr lang="en-US" sz="2800" dirty="0"/>
              <a:t> is a financial result for stockholders measured by a range of metrics such as return on capital, net profit margin, or growth in revenues.</a:t>
            </a:r>
            <a:endParaRPr lang="en-US" sz="2800" dirty="0"/>
          </a:p>
          <a:p>
            <a:endParaRPr lang="en-US" sz="2800" dirty="0"/>
          </a:p>
          <a:p>
            <a:r>
              <a:rPr lang="en-US" sz="2800" b="1" i="1" dirty="0"/>
              <a:t>Customer - </a:t>
            </a:r>
            <a:r>
              <a:rPr lang="en-US" sz="2800" dirty="0"/>
              <a:t>In most cases, it is a positive response from the customer that creates value for the </a:t>
            </a:r>
            <a:r>
              <a:rPr lang="en-US" sz="2800" dirty="0" err="1"/>
              <a:t>organisation</a:t>
            </a:r>
            <a:r>
              <a:rPr lang="en-US" sz="2800" dirty="0"/>
              <a:t> by profitable sales. The metrics may include sales penetration as well as the level of customer satisfaction and loyalty.</a:t>
            </a:r>
            <a:endParaRPr lang="en-US" sz="2800" dirty="0"/>
          </a:p>
          <a:p>
            <a:endParaRPr lang="en-US" sz="2800" dirty="0"/>
          </a:p>
          <a:p>
            <a:r>
              <a:rPr lang="en-US" sz="2800" b="1" i="1" dirty="0"/>
              <a:t>Internal Business Processes - </a:t>
            </a:r>
            <a:r>
              <a:rPr lang="en-US" sz="2800" dirty="0"/>
              <a:t>To increase the quality of the customer relationship, operating processes will be continually improved to enhance the quality flexibility while reducing cost of these processes. Measurements may include cycle time, asset </a:t>
            </a:r>
            <a:r>
              <a:rPr lang="en-US" sz="2800" dirty="0" err="1"/>
              <a:t>utilisation</a:t>
            </a:r>
            <a:r>
              <a:rPr lang="en-US" sz="2800" dirty="0"/>
              <a:t>, and quality metrics.</a:t>
            </a:r>
            <a:endParaRPr lang="en-US" sz="2800" dirty="0"/>
          </a:p>
          <a:p>
            <a:endParaRPr lang="en-US" sz="2800" dirty="0"/>
          </a:p>
          <a:p>
            <a:r>
              <a:rPr lang="en-US" sz="2800" b="1" i="1" dirty="0"/>
              <a:t>Learning and Growth - </a:t>
            </a:r>
            <a:r>
              <a:rPr lang="en-US" sz="2800" dirty="0"/>
              <a:t>The driving force of value creation is through the intellectual capital, the ideas, and innovation that bring about new products and services as well as processes, sometimes with rapid discontinuous innovation. It can be measured by the development of human capability, new products to market, and growth of strategic alliances.</a:t>
            </a:r>
            <a:endParaRPr lang="en-US" sz="2800" dirty="0"/>
          </a:p>
          <a:p>
            <a:endParaRPr lang="en-GB" sz="2800" dirty="0"/>
          </a:p>
        </p:txBody>
      </p:sp>
      <p:sp>
        <p:nvSpPr>
          <p:cNvPr id="4" name="TextBox 3"/>
          <p:cNvSpPr txBox="1"/>
          <p:nvPr/>
        </p:nvSpPr>
        <p:spPr>
          <a:xfrm>
            <a:off x="8083578" y="9494124"/>
            <a:ext cx="1436291" cy="400110"/>
          </a:xfrm>
          <a:prstGeom prst="rect">
            <a:avLst/>
          </a:prstGeom>
          <a:noFill/>
        </p:spPr>
        <p:txBody>
          <a:bodyPr wrap="none" rtlCol="0">
            <a:spAutoFit/>
          </a:bodyPr>
          <a:lstStyle/>
          <a:p>
            <a:r>
              <a:rPr lang="en-GB" sz="2000" dirty="0" err="1"/>
              <a:t>Gurd</a:t>
            </a:r>
            <a:r>
              <a:rPr lang="en-GB" sz="2000" dirty="0"/>
              <a:t> (2013)</a:t>
            </a:r>
            <a:endParaRPr lang="en-GB" sz="2000" dirty="0"/>
          </a:p>
        </p:txBody>
      </p:sp>
      <p:pic>
        <p:nvPicPr>
          <p:cNvPr id="1026" name="Picture 2" descr="Summary of the Balanced Scorecard method. Abstrac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27771" y="1967706"/>
            <a:ext cx="8027535" cy="6353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627716" y="608433"/>
          <a:ext cx="13867280" cy="9502436"/>
        </p:xfrm>
        <a:graphic>
          <a:graphicData uri="http://schemas.openxmlformats.org/drawingml/2006/table">
            <a:tbl>
              <a:tblPr firstRow="1" bandRow="1">
                <a:tableStyleId>{5C22544A-7EE6-4342-B048-85BDC9FD1C3A}</a:tableStyleId>
              </a:tblPr>
              <a:tblGrid>
                <a:gridCol w="1733412"/>
                <a:gridCol w="5143857"/>
                <a:gridCol w="334096"/>
                <a:gridCol w="1808005"/>
                <a:gridCol w="2029358"/>
                <a:gridCol w="2818552"/>
              </a:tblGrid>
              <a:tr h="650790">
                <a:tc>
                  <a:txBody>
                    <a:bodyPr/>
                    <a:lstStyle/>
                    <a:p>
                      <a:pPr algn="ctr"/>
                      <a:r>
                        <a:rPr lang="en-GB" sz="1500" b="1" dirty="0"/>
                        <a:t>WALMART</a:t>
                      </a:r>
                      <a:endParaRPr lang="en-GB" sz="1500" b="1" dirty="0"/>
                    </a:p>
                  </a:txBody>
                  <a:tcPr marL="129326" marR="129326" marT="64663" marB="64663" anchor="ctr"/>
                </a:tc>
                <a:tc gridSpan="2">
                  <a:txBody>
                    <a:bodyPr/>
                    <a:lstStyle/>
                    <a:p>
                      <a:pPr algn="ctr"/>
                      <a:r>
                        <a:rPr lang="en-GB" sz="2100" dirty="0"/>
                        <a:t>Productivity Strategy</a:t>
                      </a:r>
                      <a:endParaRPr lang="en-GB" sz="2100" dirty="0"/>
                    </a:p>
                  </a:txBody>
                  <a:tcPr marL="129326" marR="129326" marT="64663" marB="64663"/>
                </a:tc>
                <a:tc hMerge="1">
                  <a:tcPr/>
                </a:tc>
                <a:tc gridSpan="3">
                  <a:txBody>
                    <a:bodyPr/>
                    <a:lstStyle/>
                    <a:p>
                      <a:pPr algn="ctr"/>
                      <a:r>
                        <a:rPr lang="en-GB" sz="2100" dirty="0"/>
                        <a:t>Growth Strategy</a:t>
                      </a:r>
                      <a:endParaRPr lang="en-GB" sz="2100" dirty="0"/>
                    </a:p>
                  </a:txBody>
                  <a:tcPr marL="129326" marR="129326" marT="64663" marB="64663"/>
                </a:tc>
                <a:tc hMerge="1">
                  <a:tcPr/>
                </a:tc>
                <a:tc hMerge="1">
                  <a:tcPr/>
                </a:tc>
              </a:tr>
              <a:tr h="1655412">
                <a:tc>
                  <a:txBody>
                    <a:bodyPr/>
                    <a:lstStyle/>
                    <a:p>
                      <a:r>
                        <a:rPr lang="en-GB" sz="1500" b="1" dirty="0"/>
                        <a:t>Financial Perspective</a:t>
                      </a:r>
                      <a:endParaRPr lang="en-GB" sz="1500" b="1" dirty="0"/>
                    </a:p>
                  </a:txBody>
                  <a:tcPr marL="129326" marR="129326" marT="64663" marB="64663" anchor="ctr"/>
                </a:tc>
                <a:tc gridSpan="2">
                  <a:txBody>
                    <a:bodyPr/>
                    <a:lstStyle/>
                    <a:p>
                      <a:pPr marL="171450" indent="-171450">
                        <a:buFont typeface="Arial" panose="020B0604020202020204" pitchFamily="34" charset="0"/>
                        <a:buChar char="•"/>
                      </a:pPr>
                      <a:r>
                        <a:rPr lang="en-GB" sz="1500" dirty="0"/>
                        <a:t>Local</a:t>
                      </a:r>
                      <a:r>
                        <a:rPr lang="en-GB" sz="1500" baseline="0" dirty="0"/>
                        <a:t> discretion over pricing</a:t>
                      </a:r>
                      <a:endParaRPr lang="en-GB" sz="1500" baseline="0" dirty="0"/>
                    </a:p>
                    <a:p>
                      <a:pPr marL="171450" indent="-171450">
                        <a:buFont typeface="Arial" panose="020B0604020202020204" pitchFamily="34" charset="0"/>
                        <a:buChar char="•"/>
                      </a:pPr>
                      <a:r>
                        <a:rPr lang="en-GB" sz="1500" baseline="0" dirty="0"/>
                        <a:t>Drive down cost continuously</a:t>
                      </a:r>
                      <a:endParaRPr lang="en-GB" sz="1500" baseline="0" dirty="0"/>
                    </a:p>
                    <a:p>
                      <a:pPr marL="171450" indent="-171450">
                        <a:buFont typeface="Arial" panose="020B0604020202020204" pitchFamily="34" charset="0"/>
                        <a:buChar char="•"/>
                      </a:pPr>
                      <a:r>
                        <a:rPr lang="en-GB" sz="1500" baseline="0" dirty="0"/>
                        <a:t>Obsession with retail and cost reduction</a:t>
                      </a:r>
                      <a:endParaRPr lang="en-GB" sz="1500" baseline="0" dirty="0"/>
                    </a:p>
                    <a:p>
                      <a:pPr marL="171450" indent="-171450">
                        <a:buFont typeface="Arial" panose="020B0604020202020204" pitchFamily="34" charset="0"/>
                        <a:buChar char="•"/>
                      </a:pPr>
                      <a:r>
                        <a:rPr lang="en-GB" sz="1500" baseline="0" dirty="0"/>
                        <a:t>High asset and inventory turnover</a:t>
                      </a:r>
                      <a:endParaRPr lang="en-GB" sz="1500" baseline="0" dirty="0"/>
                    </a:p>
                    <a:p>
                      <a:pPr marL="171450" indent="-171450">
                        <a:buFont typeface="Arial" panose="020B0604020202020204" pitchFamily="34" charset="0"/>
                        <a:buChar char="•"/>
                      </a:pPr>
                      <a:r>
                        <a:rPr lang="en-GB" sz="1500" baseline="0" dirty="0"/>
                        <a:t>Low spend on advertising(lowest in the industry)</a:t>
                      </a:r>
                      <a:endParaRPr lang="en-GB" sz="1500" baseline="0" dirty="0"/>
                    </a:p>
                  </a:txBody>
                  <a:tcPr marL="129326" marR="129326" marT="64663" marB="64663"/>
                </a:tc>
                <a:tc hMerge="1">
                  <a:tcPr/>
                </a:tc>
                <a:tc gridSpan="3">
                  <a:txBody>
                    <a:bodyPr/>
                    <a:lstStyle/>
                    <a:p>
                      <a:pPr marL="285750" indent="-285750">
                        <a:buFont typeface="Arial" panose="020B0604020202020204" pitchFamily="34" charset="0"/>
                        <a:buChar char="•"/>
                      </a:pPr>
                      <a:r>
                        <a:rPr lang="en-GB" sz="1500" dirty="0"/>
                        <a:t>Locate in small towns and create a monopoly on discount retail in that area</a:t>
                      </a:r>
                      <a:endParaRPr lang="en-GB" sz="1500" dirty="0"/>
                    </a:p>
                    <a:p>
                      <a:pPr marL="285750" indent="-285750">
                        <a:buFont typeface="Arial" panose="020B0604020202020204" pitchFamily="34" charset="0"/>
                        <a:buChar char="•"/>
                      </a:pPr>
                      <a:r>
                        <a:rPr lang="en-GB" sz="1500" dirty="0"/>
                        <a:t>International expansion</a:t>
                      </a:r>
                      <a:endParaRPr lang="en-GB" sz="1500" dirty="0"/>
                    </a:p>
                    <a:p>
                      <a:pPr marL="285750" indent="-285750">
                        <a:buFont typeface="Arial" panose="020B0604020202020204" pitchFamily="34" charset="0"/>
                        <a:buChar char="•"/>
                      </a:pPr>
                      <a:r>
                        <a:rPr lang="en-GB" sz="1500" dirty="0"/>
                        <a:t>Multiple formats – discount stores, warehouse clubs, supercentres and neighbourhood stores, online</a:t>
                      </a:r>
                      <a:endParaRPr lang="en-GB" sz="1500" dirty="0"/>
                    </a:p>
                  </a:txBody>
                  <a:tcPr marL="129326" marR="129326" marT="64663" marB="64663"/>
                </a:tc>
                <a:tc hMerge="1">
                  <a:tcPr/>
                </a:tc>
                <a:tc hMerge="1">
                  <a:tcPr/>
                </a:tc>
              </a:tr>
              <a:tr h="985340">
                <a:tc>
                  <a:txBody>
                    <a:bodyPr/>
                    <a:lstStyle/>
                    <a:p>
                      <a:r>
                        <a:rPr lang="en-GB" sz="1500" b="1" dirty="0"/>
                        <a:t>Customer Perspective</a:t>
                      </a:r>
                      <a:endParaRPr lang="en-GB" sz="1500" b="1" dirty="0"/>
                    </a:p>
                  </a:txBody>
                  <a:tcPr marL="129326" marR="129326" marT="64663" marB="64663" anchor="ctr"/>
                </a:tc>
                <a:tc gridSpan="2">
                  <a:txBody>
                    <a:bodyPr/>
                    <a:lstStyle/>
                    <a:p>
                      <a:pPr marL="0" indent="0" algn="ctr">
                        <a:buFont typeface="Arial" panose="020B0604020202020204" pitchFamily="34" charset="0"/>
                        <a:buNone/>
                      </a:pPr>
                      <a:r>
                        <a:rPr lang="en-GB" sz="1500" dirty="0"/>
                        <a:t>Everyday</a:t>
                      </a:r>
                      <a:r>
                        <a:rPr lang="en-GB" sz="1500" baseline="0" dirty="0"/>
                        <a:t> </a:t>
                      </a:r>
                      <a:r>
                        <a:rPr lang="en-GB" sz="1500" dirty="0"/>
                        <a:t>Low prices</a:t>
                      </a:r>
                      <a:endParaRPr lang="en-GB" sz="1500" dirty="0"/>
                    </a:p>
                    <a:p>
                      <a:pPr marL="0" indent="0" algn="ctr">
                        <a:buFont typeface="Arial" panose="020B0604020202020204" pitchFamily="34" charset="0"/>
                        <a:buNone/>
                      </a:pPr>
                      <a:r>
                        <a:rPr lang="en-GB" sz="1500" dirty="0"/>
                        <a:t>“Greeters”</a:t>
                      </a:r>
                      <a:endParaRPr lang="en-GB" sz="1500" dirty="0"/>
                    </a:p>
                    <a:p>
                      <a:pPr marL="0" indent="0" algn="ctr">
                        <a:buFont typeface="Arial" panose="020B0604020202020204" pitchFamily="34" charset="0"/>
                        <a:buNone/>
                      </a:pPr>
                      <a:r>
                        <a:rPr lang="en-GB" sz="1500" dirty="0"/>
                        <a:t>“Satisfaction Guaranteed</a:t>
                      </a:r>
                      <a:endParaRPr lang="en-GB" sz="1500" dirty="0"/>
                    </a:p>
                  </a:txBody>
                  <a:tcPr marL="129326" marR="129326" marT="64663" marB="64663"/>
                </a:tc>
                <a:tc hMerge="1">
                  <a:tcPr/>
                </a:tc>
                <a:tc gridSpan="3">
                  <a:txBody>
                    <a:bodyPr/>
                    <a:lstStyle/>
                    <a:p>
                      <a:pPr marL="0" indent="0" algn="ctr">
                        <a:buFont typeface="Arial" panose="020B0604020202020204" pitchFamily="34" charset="0"/>
                        <a:buNone/>
                      </a:pPr>
                      <a:r>
                        <a:rPr lang="en-GB" sz="1500" dirty="0"/>
                        <a:t>Adjust to local needs and preferences</a:t>
                      </a:r>
                      <a:endParaRPr lang="en-GB" sz="1500" dirty="0"/>
                    </a:p>
                    <a:p>
                      <a:pPr marL="0" indent="0" algn="ctr">
                        <a:buFont typeface="Arial" panose="020B0604020202020204" pitchFamily="34" charset="0"/>
                        <a:buNone/>
                      </a:pPr>
                      <a:r>
                        <a:rPr lang="en-GB" sz="1500" dirty="0"/>
                        <a:t>Wide range of goods</a:t>
                      </a:r>
                      <a:endParaRPr lang="en-GB" sz="1500" dirty="0"/>
                    </a:p>
                    <a:p>
                      <a:pPr marL="0" indent="0" algn="ctr">
                        <a:buFont typeface="Arial" panose="020B0604020202020204" pitchFamily="34" charset="0"/>
                        <a:buNone/>
                      </a:pPr>
                      <a:r>
                        <a:rPr lang="en-GB" sz="1500" dirty="0"/>
                        <a:t>Avoid</a:t>
                      </a:r>
                      <a:r>
                        <a:rPr lang="en-GB" sz="1500" baseline="0" dirty="0"/>
                        <a:t> stock-outs</a:t>
                      </a:r>
                      <a:endParaRPr lang="en-GB" sz="1500" dirty="0"/>
                    </a:p>
                  </a:txBody>
                  <a:tcPr marL="129326" marR="129326" marT="64663" marB="64663"/>
                </a:tc>
                <a:tc hMerge="1">
                  <a:tcPr/>
                </a:tc>
                <a:tc hMerge="1">
                  <a:tcPr/>
                </a:tc>
              </a:tr>
              <a:tr h="759254">
                <a:tc rowSpan="2">
                  <a:txBody>
                    <a:bodyPr/>
                    <a:lstStyle/>
                    <a:p>
                      <a:r>
                        <a:rPr lang="en-GB" sz="1500" b="1" dirty="0"/>
                        <a:t>Internal Perspective</a:t>
                      </a:r>
                      <a:endParaRPr lang="en-GB" sz="1500" b="1" dirty="0"/>
                    </a:p>
                  </a:txBody>
                  <a:tcPr marL="129326" marR="129326" marT="64663" marB="64663" anchor="ctr"/>
                </a:tc>
                <a:tc>
                  <a:txBody>
                    <a:bodyPr/>
                    <a:lstStyle/>
                    <a:p>
                      <a:pPr algn="ctr"/>
                      <a:r>
                        <a:rPr lang="en-GB" sz="1500" b="1" dirty="0"/>
                        <a:t>Operations Management</a:t>
                      </a:r>
                      <a:endParaRPr lang="en-GB" sz="1500" b="1" dirty="0"/>
                    </a:p>
                  </a:txBody>
                  <a:tcPr marL="129326" marR="129326" marT="64663" marB="64663"/>
                </a:tc>
                <a:tc gridSpan="2">
                  <a:txBody>
                    <a:bodyPr/>
                    <a:lstStyle/>
                    <a:p>
                      <a:pPr algn="ctr"/>
                      <a:r>
                        <a:rPr lang="en-GB" sz="1500" b="1" dirty="0"/>
                        <a:t>Customer Management</a:t>
                      </a:r>
                      <a:endParaRPr lang="en-GB" sz="1500" b="1" dirty="0"/>
                    </a:p>
                  </a:txBody>
                  <a:tcPr marL="129326" marR="129326" marT="64663" marB="64663"/>
                </a:tc>
                <a:tc hMerge="1">
                  <a:tcPr/>
                </a:tc>
                <a:tc>
                  <a:txBody>
                    <a:bodyPr/>
                    <a:lstStyle/>
                    <a:p>
                      <a:pPr algn="ctr"/>
                      <a:r>
                        <a:rPr lang="en-GB" sz="1500" b="1" dirty="0"/>
                        <a:t>Innovation</a:t>
                      </a:r>
                      <a:r>
                        <a:rPr lang="en-GB" sz="1500" b="1" baseline="0" dirty="0"/>
                        <a:t> </a:t>
                      </a:r>
                      <a:endParaRPr lang="en-GB" sz="1500" b="1" baseline="0" dirty="0"/>
                    </a:p>
                    <a:p>
                      <a:pPr algn="ctr"/>
                      <a:r>
                        <a:rPr lang="en-GB" sz="1500" b="1" baseline="0" dirty="0"/>
                        <a:t>Processes</a:t>
                      </a:r>
                      <a:endParaRPr lang="en-GB" sz="1500" b="1" dirty="0"/>
                    </a:p>
                  </a:txBody>
                  <a:tcPr marL="129326" marR="129326" marT="64663" marB="64663"/>
                </a:tc>
                <a:tc>
                  <a:txBody>
                    <a:bodyPr/>
                    <a:lstStyle/>
                    <a:p>
                      <a:pPr algn="ctr"/>
                      <a:r>
                        <a:rPr lang="en-GB" sz="1500" b="1" dirty="0"/>
                        <a:t>Regulatory and Social Processes</a:t>
                      </a:r>
                      <a:endParaRPr lang="en-GB" sz="1500" b="1" dirty="0"/>
                    </a:p>
                  </a:txBody>
                  <a:tcPr marL="129326" marR="129326" marT="64663" marB="64663"/>
                </a:tc>
              </a:tr>
              <a:tr h="2886048">
                <a:tc vMerge="1">
                  <a:tcPr/>
                </a:tc>
                <a:tc>
                  <a:txBody>
                    <a:bodyPr/>
                    <a:lstStyle/>
                    <a:p>
                      <a:pPr marL="171450" indent="-171450">
                        <a:buFont typeface="Arial" panose="020B0604020202020204" pitchFamily="34" charset="0"/>
                        <a:buChar char="•"/>
                      </a:pPr>
                      <a:r>
                        <a:rPr lang="en-GB" sz="1500" dirty="0"/>
                        <a:t>Purchasing</a:t>
                      </a:r>
                      <a:endParaRPr lang="en-GB" sz="1500" dirty="0"/>
                    </a:p>
                    <a:p>
                      <a:pPr marL="450850" lvl="1" indent="-273050">
                        <a:buFont typeface="Arial" panose="020B0604020202020204" pitchFamily="34" charset="0"/>
                        <a:buChar char="•"/>
                        <a:tabLst>
                          <a:tab pos="355600" algn="l"/>
                        </a:tabLst>
                      </a:pPr>
                      <a:r>
                        <a:rPr lang="en-GB" sz="1500" dirty="0"/>
                        <a:t>Centralised buying</a:t>
                      </a:r>
                      <a:endParaRPr lang="en-GB" sz="1500" dirty="0"/>
                    </a:p>
                    <a:p>
                      <a:pPr marL="450850" lvl="1" indent="-273050">
                        <a:buFont typeface="Arial" panose="020B0604020202020204" pitchFamily="34" charset="0"/>
                        <a:buChar char="•"/>
                        <a:tabLst>
                          <a:tab pos="355600" algn="l"/>
                        </a:tabLst>
                      </a:pPr>
                      <a:r>
                        <a:rPr lang="en-GB" sz="1500" baseline="0" dirty="0"/>
                        <a:t>Limit supplier power – max 2.5% of total</a:t>
                      </a:r>
                      <a:endParaRPr lang="en-GB" sz="1500" baseline="0" dirty="0"/>
                    </a:p>
                    <a:p>
                      <a:pPr marL="450850" lvl="1" indent="-273050">
                        <a:buFont typeface="Arial" panose="020B0604020202020204" pitchFamily="34" charset="0"/>
                        <a:buChar char="•"/>
                        <a:tabLst>
                          <a:tab pos="355600" algn="l"/>
                        </a:tabLst>
                      </a:pPr>
                      <a:r>
                        <a:rPr lang="en-GB" sz="1500" baseline="0" dirty="0"/>
                        <a:t>Exploit technology</a:t>
                      </a:r>
                      <a:endParaRPr lang="en-GB" sz="1500" baseline="0" dirty="0"/>
                    </a:p>
                    <a:p>
                      <a:pPr marL="450850" lvl="1" indent="-273050">
                        <a:buFont typeface="Arial" panose="020B0604020202020204" pitchFamily="34" charset="0"/>
                        <a:buChar char="•"/>
                        <a:tabLst>
                          <a:tab pos="355600" algn="l"/>
                        </a:tabLst>
                      </a:pPr>
                      <a:r>
                        <a:rPr lang="en-GB" sz="1500" baseline="0" dirty="0"/>
                        <a:t>Use of EDI and Online buying</a:t>
                      </a:r>
                      <a:endParaRPr lang="en-GB" sz="1500" baseline="0" dirty="0"/>
                    </a:p>
                    <a:p>
                      <a:pPr marL="177800" lvl="0" indent="-177800">
                        <a:buFont typeface="Arial" panose="020B0604020202020204" pitchFamily="34" charset="0"/>
                        <a:buChar char="•"/>
                        <a:tabLst>
                          <a:tab pos="177800" algn="l"/>
                        </a:tabLst>
                      </a:pPr>
                      <a:r>
                        <a:rPr lang="en-GB" sz="1500" baseline="0" dirty="0"/>
                        <a:t>Warehousing and Distribution</a:t>
                      </a:r>
                      <a:endParaRPr lang="en-GB" sz="1500" baseline="0" dirty="0"/>
                    </a:p>
                    <a:p>
                      <a:pPr marL="450850" lvl="1" indent="-273050">
                        <a:buFont typeface="Arial" panose="020B0604020202020204" pitchFamily="34" charset="0"/>
                        <a:buChar char="•"/>
                        <a:tabLst>
                          <a:tab pos="355600" algn="l"/>
                        </a:tabLst>
                      </a:pPr>
                      <a:r>
                        <a:rPr lang="en-GB" sz="1500" baseline="0" dirty="0"/>
                        <a:t>Own distribution system – hub and spoke rather than supplier delivers to stores</a:t>
                      </a:r>
                      <a:endParaRPr lang="en-GB" sz="1500" baseline="0" dirty="0"/>
                    </a:p>
                    <a:p>
                      <a:pPr marL="450850" lvl="1" indent="-273050">
                        <a:buFont typeface="Arial" panose="020B0604020202020204" pitchFamily="34" charset="0"/>
                        <a:buChar char="•"/>
                        <a:tabLst>
                          <a:tab pos="355600" algn="l"/>
                        </a:tabLst>
                      </a:pPr>
                      <a:r>
                        <a:rPr lang="en-GB" sz="1500" baseline="0" dirty="0"/>
                        <a:t>Total control and large drop volumes</a:t>
                      </a:r>
                      <a:endParaRPr lang="en-GB" sz="1500" dirty="0"/>
                    </a:p>
                  </a:txBody>
                  <a:tcPr marL="129326" marR="129326" marT="64663" marB="64663"/>
                </a:tc>
                <a:tc gridSpan="2">
                  <a:txBody>
                    <a:bodyPr/>
                    <a:lstStyle/>
                    <a:p>
                      <a:pPr marL="171450" indent="-171450">
                        <a:buFont typeface="Arial" panose="020B0604020202020204" pitchFamily="34" charset="0"/>
                        <a:buChar char="•"/>
                      </a:pPr>
                      <a:r>
                        <a:rPr lang="en-GB" sz="1500" dirty="0"/>
                        <a:t>Store location</a:t>
                      </a:r>
                      <a:endParaRPr lang="en-GB" sz="1500" dirty="0"/>
                    </a:p>
                    <a:p>
                      <a:pPr marL="171450" indent="-171450">
                        <a:buFont typeface="Arial" panose="020B0604020202020204" pitchFamily="34" charset="0"/>
                        <a:buChar char="•"/>
                      </a:pPr>
                      <a:r>
                        <a:rPr lang="en-GB" sz="1500" dirty="0"/>
                        <a:t>Store format</a:t>
                      </a:r>
                      <a:endParaRPr lang="en-GB" sz="1500" dirty="0"/>
                    </a:p>
                    <a:p>
                      <a:pPr marL="171450" indent="-171450">
                        <a:buFont typeface="Arial" panose="020B0604020202020204" pitchFamily="34" charset="0"/>
                        <a:buChar char="•"/>
                      </a:pPr>
                      <a:r>
                        <a:rPr lang="en-GB" sz="1500" dirty="0"/>
                        <a:t>Decentralised decision making</a:t>
                      </a:r>
                      <a:endParaRPr lang="en-GB" sz="1500" dirty="0"/>
                    </a:p>
                    <a:p>
                      <a:pPr marL="171450" indent="-171450">
                        <a:buFont typeface="Arial" panose="020B0604020202020204" pitchFamily="34" charset="0"/>
                        <a:buChar char="•"/>
                      </a:pPr>
                      <a:r>
                        <a:rPr lang="en-GB" sz="1500" dirty="0"/>
                        <a:t>High level of service</a:t>
                      </a:r>
                      <a:endParaRPr lang="en-GB" sz="1500" dirty="0"/>
                    </a:p>
                  </a:txBody>
                  <a:tcPr marL="129326" marR="129326" marT="64663" marB="64663"/>
                </a:tc>
                <a:tc hMerge="1">
                  <a:tcPr/>
                </a:tc>
                <a:tc>
                  <a:txBody>
                    <a:bodyPr/>
                    <a:lstStyle/>
                    <a:p>
                      <a:pPr marL="177800" indent="-177800">
                        <a:buFont typeface="Arial" panose="020B0604020202020204" pitchFamily="34" charset="0"/>
                        <a:buChar char="•"/>
                      </a:pPr>
                      <a:r>
                        <a:rPr lang="en-GB" sz="1500" dirty="0"/>
                        <a:t>Insourced activities</a:t>
                      </a:r>
                      <a:r>
                        <a:rPr lang="en-GB" sz="1500" baseline="0" dirty="0"/>
                        <a:t> allow innovation in IT, warehousing, distribution and store operations</a:t>
                      </a:r>
                      <a:endParaRPr lang="en-GB" sz="1500" baseline="0" dirty="0"/>
                    </a:p>
                    <a:p>
                      <a:pPr marL="177800" indent="-177800">
                        <a:buFont typeface="Arial" panose="020B0604020202020204" pitchFamily="34" charset="0"/>
                        <a:buChar char="•"/>
                      </a:pPr>
                      <a:endParaRPr lang="en-GB" sz="1500" baseline="0" dirty="0"/>
                    </a:p>
                    <a:p>
                      <a:pPr marL="285750" indent="-285750">
                        <a:buFont typeface="Arial" panose="020B0604020202020204" pitchFamily="34" charset="0"/>
                        <a:buChar char="•"/>
                      </a:pPr>
                      <a:endParaRPr lang="en-GB" sz="1500" dirty="0"/>
                    </a:p>
                  </a:txBody>
                  <a:tcPr marL="129326" marR="129326" marT="64663" marB="64663"/>
                </a:tc>
                <a:tc>
                  <a:txBody>
                    <a:bodyPr/>
                    <a:lstStyle/>
                    <a:p>
                      <a:pPr marL="171450" indent="-171450">
                        <a:buFont typeface="Arial" panose="020B0604020202020204" pitchFamily="34" charset="0"/>
                        <a:buChar char="•"/>
                      </a:pPr>
                      <a:r>
                        <a:rPr lang="en-GB" sz="1500" dirty="0"/>
                        <a:t>Patriotism</a:t>
                      </a:r>
                      <a:endParaRPr lang="en-GB" sz="1500" dirty="0"/>
                    </a:p>
                    <a:p>
                      <a:pPr marL="171450" indent="-171450">
                        <a:buFont typeface="Arial" panose="020B0604020202020204" pitchFamily="34" charset="0"/>
                        <a:buChar char="•"/>
                      </a:pPr>
                      <a:r>
                        <a:rPr lang="en-GB" sz="1500" dirty="0"/>
                        <a:t>Traditional American Values</a:t>
                      </a:r>
                      <a:endParaRPr lang="en-GB" sz="1500" dirty="0"/>
                    </a:p>
                    <a:p>
                      <a:pPr marL="171450" indent="-171450">
                        <a:buFont typeface="Arial" panose="020B0604020202020204" pitchFamily="34" charset="0"/>
                        <a:buChar char="•"/>
                      </a:pPr>
                      <a:r>
                        <a:rPr lang="en-GB" sz="1500" dirty="0"/>
                        <a:t>Environmental responsibility</a:t>
                      </a:r>
                      <a:endParaRPr lang="en-GB" sz="1500" dirty="0"/>
                    </a:p>
                    <a:p>
                      <a:pPr marL="171450" indent="-171450">
                        <a:buFont typeface="Arial" panose="020B0604020202020204" pitchFamily="34" charset="0"/>
                        <a:buChar char="•"/>
                      </a:pPr>
                      <a:r>
                        <a:rPr lang="en-GB" sz="1500" dirty="0"/>
                        <a:t>Counter the criticisms from Unions,</a:t>
                      </a:r>
                      <a:r>
                        <a:rPr lang="en-GB" sz="1500" baseline="0" dirty="0"/>
                        <a:t> politicians and environmentalists</a:t>
                      </a:r>
                      <a:endParaRPr lang="en-GB" sz="1500" baseline="0" dirty="0"/>
                    </a:p>
                    <a:p>
                      <a:pPr marL="171450" indent="-171450">
                        <a:buFont typeface="Arial" panose="020B0604020202020204" pitchFamily="34" charset="0"/>
                        <a:buChar char="•"/>
                      </a:pPr>
                      <a:r>
                        <a:rPr lang="en-GB" sz="1500" baseline="0" dirty="0"/>
                        <a:t>Employee empowerment</a:t>
                      </a:r>
                      <a:endParaRPr lang="en-GB" sz="1500" dirty="0"/>
                    </a:p>
                  </a:txBody>
                  <a:tcPr marL="129326" marR="129326" marT="64663" marB="64663"/>
                </a:tc>
              </a:tr>
              <a:tr h="855197">
                <a:tc rowSpan="3">
                  <a:txBody>
                    <a:bodyPr/>
                    <a:lstStyle/>
                    <a:p>
                      <a:r>
                        <a:rPr lang="en-GB" sz="1500" b="1" dirty="0"/>
                        <a:t>Learning and Growth Perspective</a:t>
                      </a:r>
                      <a:endParaRPr lang="en-GB" sz="1500" b="1" dirty="0"/>
                    </a:p>
                  </a:txBody>
                  <a:tcPr marL="129326" marR="129326" marT="64663" marB="64663" anchor="ctr"/>
                </a:tc>
                <a:tc gridSpan="5">
                  <a:txBody>
                    <a:bodyPr/>
                    <a:lstStyle/>
                    <a:p>
                      <a:r>
                        <a:rPr lang="en-GB" sz="1500" b="1" dirty="0"/>
                        <a:t>Human Capital </a:t>
                      </a:r>
                      <a:r>
                        <a:rPr lang="en-GB" sz="1500" b="1" baseline="0" dirty="0"/>
                        <a:t> </a:t>
                      </a:r>
                      <a:r>
                        <a:rPr lang="en-GB" sz="1500" baseline="0" dirty="0"/>
                        <a:t>- promote from within, career opportunities, profit sharing, share ownership, empowerment, decision and consultation rights, treat as individuals and show them respect, listen to suggestions. Family atmosphere.</a:t>
                      </a:r>
                      <a:endParaRPr lang="en-GB" sz="1500" dirty="0"/>
                    </a:p>
                  </a:txBody>
                  <a:tcPr marL="129326" marR="129326" marT="64663" marB="64663"/>
                </a:tc>
                <a:tc hMerge="1">
                  <a:tcPr/>
                </a:tc>
                <a:tc hMerge="1">
                  <a:tcPr/>
                </a:tc>
                <a:tc hMerge="1">
                  <a:tcPr/>
                </a:tc>
                <a:tc hMerge="1">
                  <a:tcPr/>
                </a:tc>
              </a:tr>
              <a:tr h="855198">
                <a:tc vMerge="1">
                  <a:tcPr/>
                </a:tc>
                <a:tc gridSpan="5">
                  <a:txBody>
                    <a:bodyPr/>
                    <a:lstStyle/>
                    <a:p>
                      <a:r>
                        <a:rPr lang="en-GB" sz="1500" b="1" dirty="0"/>
                        <a:t>Information Capital </a:t>
                      </a:r>
                      <a:r>
                        <a:rPr lang="en-GB" sz="1500" dirty="0"/>
                        <a:t>– pioneer the use of technology</a:t>
                      </a:r>
                      <a:r>
                        <a:rPr lang="en-GB" sz="1500" baseline="0" dirty="0"/>
                        <a:t> – EDI, EPOS, Satellite communication and RFID.  Systems closely tailored to Walmart’s needs, constant analysis of POS data.  Used to closely link the entire supply chain.</a:t>
                      </a:r>
                      <a:endParaRPr lang="en-GB" sz="1500" dirty="0"/>
                    </a:p>
                  </a:txBody>
                  <a:tcPr marL="129326" marR="129326" marT="64663" marB="64663"/>
                </a:tc>
                <a:tc hMerge="1">
                  <a:tcPr/>
                </a:tc>
                <a:tc hMerge="1">
                  <a:tcPr/>
                </a:tc>
                <a:tc hMerge="1">
                  <a:tcPr/>
                </a:tc>
                <a:tc hMerge="1">
                  <a:tcPr/>
                </a:tc>
              </a:tr>
              <a:tr h="855197">
                <a:tc vMerge="1">
                  <a:tcPr/>
                </a:tc>
                <a:tc gridSpan="5">
                  <a:txBody>
                    <a:bodyPr/>
                    <a:lstStyle/>
                    <a:p>
                      <a:r>
                        <a:rPr lang="en-GB" sz="1500" b="1" dirty="0"/>
                        <a:t>Organisational</a:t>
                      </a:r>
                      <a:r>
                        <a:rPr lang="en-GB" sz="1500" b="1" baseline="0" dirty="0"/>
                        <a:t> Capital </a:t>
                      </a:r>
                      <a:r>
                        <a:rPr lang="en-GB" sz="1500" baseline="0" dirty="0"/>
                        <a:t>– Principles and values of Sam Walton – thrift, hard work, fairness, simplicity and friendliness. Management culture – the Friday and Saturday meeting’s.</a:t>
                      </a:r>
                      <a:endParaRPr lang="en-GB" sz="1500" dirty="0"/>
                    </a:p>
                  </a:txBody>
                  <a:tcPr marL="129326" marR="129326" marT="64663" marB="64663"/>
                </a:tc>
                <a:tc hMerge="1">
                  <a:tcPr/>
                </a:tc>
                <a:tc hMerge="1">
                  <a:tcPr/>
                </a:tc>
                <a:tc hMerge="1">
                  <a:tcPr/>
                </a:tc>
                <a:tc hMerge="1">
                  <a:tcPr/>
                </a:tc>
              </a:tr>
            </a:tbl>
          </a:graphicData>
        </a:graphic>
      </p:graphicFrame>
      <p:sp>
        <p:nvSpPr>
          <p:cNvPr id="4" name="Title 3"/>
          <p:cNvSpPr>
            <a:spLocks noGrp="1"/>
          </p:cNvSpPr>
          <p:nvPr>
            <p:ph type="ctrTitle"/>
          </p:nvPr>
        </p:nvSpPr>
        <p:spPr>
          <a:xfrm>
            <a:off x="167406" y="41242"/>
            <a:ext cx="16284808" cy="567191"/>
          </a:xfrm>
        </p:spPr>
        <p:txBody>
          <a:bodyPr/>
          <a:lstStyle/>
          <a:p>
            <a:r>
              <a:rPr lang="en-GB" dirty="0"/>
              <a:t>Walmart Strategy Map</a:t>
            </a:r>
            <a:endParaRPr lang="en-GB"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McKinsey 7 S Framework</a:t>
            </a:r>
            <a:endParaRPr lang="en-GB" dirty="0"/>
          </a:p>
        </p:txBody>
      </p:sp>
      <p:sp>
        <p:nvSpPr>
          <p:cNvPr id="4" name="TextBox 3"/>
          <p:cNvSpPr txBox="1"/>
          <p:nvPr/>
        </p:nvSpPr>
        <p:spPr>
          <a:xfrm>
            <a:off x="5354388" y="9585788"/>
            <a:ext cx="11576246" cy="338554"/>
          </a:xfrm>
          <a:prstGeom prst="rect">
            <a:avLst/>
          </a:prstGeom>
          <a:noFill/>
        </p:spPr>
        <p:txBody>
          <a:bodyPr wrap="none" rtlCol="0">
            <a:spAutoFit/>
          </a:bodyPr>
          <a:lstStyle/>
          <a:p>
            <a:r>
              <a:rPr lang="en-GB" sz="1600" dirty="0"/>
              <a:t>https://www.mckinsey.com/business-functions/strategy-and-corporate-finance/our-insights/enduring-ideas-the-7-s-framework#</a:t>
            </a:r>
            <a:endParaRPr lang="en-GB" sz="1600" dirty="0"/>
          </a:p>
        </p:txBody>
      </p:sp>
      <p:pic>
        <p:nvPicPr>
          <p:cNvPr id="3" name="Picture 2"/>
          <p:cNvPicPr>
            <a:picLocks noChangeAspect="1"/>
          </p:cNvPicPr>
          <p:nvPr/>
        </p:nvPicPr>
        <p:blipFill rotWithShape="1">
          <a:blip r:embed="rId1"/>
          <a:srcRect l="3001" r="59068" b="18253"/>
          <a:stretch>
            <a:fillRect/>
          </a:stretch>
        </p:blipFill>
        <p:spPr>
          <a:xfrm>
            <a:off x="7299856" y="364246"/>
            <a:ext cx="7685309" cy="90032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t>
            </a:r>
            <a:r>
              <a:rPr lang="en-US" dirty="0" err="1"/>
              <a:t>Kotter’s</a:t>
            </a:r>
            <a:r>
              <a:rPr lang="en-US" dirty="0"/>
              <a:t> </a:t>
            </a:r>
            <a:r>
              <a:rPr lang="en-US" sz="3600" dirty="0"/>
              <a:t>Process for Change Management</a:t>
            </a:r>
            <a:endParaRPr lang="en-US" sz="3600" dirty="0"/>
          </a:p>
        </p:txBody>
      </p:sp>
      <p:sp>
        <p:nvSpPr>
          <p:cNvPr id="3" name="Content Placeholder 2"/>
          <p:cNvSpPr>
            <a:spLocks noGrp="1"/>
          </p:cNvSpPr>
          <p:nvPr>
            <p:ph type="subTitle" idx="4294967295"/>
          </p:nvPr>
        </p:nvSpPr>
        <p:spPr>
          <a:xfrm>
            <a:off x="1978025" y="2160588"/>
            <a:ext cx="16309975" cy="6511925"/>
          </a:xfrm>
        </p:spPr>
        <p:txBody>
          <a:bodyPr>
            <a:normAutofit/>
          </a:bodyPr>
          <a:lstStyle/>
          <a:p>
            <a:r>
              <a:rPr lang="en-GB" sz="3200" dirty="0" err="1">
                <a:hlinkClick r:id="rId1"/>
              </a:rPr>
              <a:t>Kotter</a:t>
            </a:r>
            <a:r>
              <a:rPr lang="en-GB" sz="3200" dirty="0"/>
              <a:t> (1995) has developed  ‘8 steps’ to transform organisations:</a:t>
            </a:r>
            <a:endParaRPr lang="en-GB" sz="3200" dirty="0"/>
          </a:p>
          <a:p>
            <a:endParaRPr lang="en-GB" sz="3200" dirty="0"/>
          </a:p>
        </p:txBody>
      </p:sp>
      <p:pic>
        <p:nvPicPr>
          <p:cNvPr id="1026" name="Picture 2" descr="http://1.bp.blogspot.com/-dYnLH1W9OfM/Uus5R25VylI/AAAAAAAAAI0/zne8ykXR_Fo/s1600/Ko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631" y="3336380"/>
            <a:ext cx="10282593" cy="5776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Organisational Processes Depend on the Enabling Information Systems</a:t>
            </a:r>
            <a:endParaRPr lang="en-GB" dirty="0"/>
          </a:p>
        </p:txBody>
      </p:sp>
      <p:pic>
        <p:nvPicPr>
          <p:cNvPr id="2050" name="Picture 2" descr="Machine learning helps manage complex IT infrastructur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1364" y="1836447"/>
            <a:ext cx="9604621" cy="80428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971860" y="2600465"/>
            <a:ext cx="6254776" cy="6514858"/>
          </a:xfrm>
          <a:prstGeom prst="rect">
            <a:avLst/>
          </a:prstGeom>
          <a:solidFill>
            <a:schemeClr val="accent5">
              <a:lumMod val="10000"/>
              <a:lumOff val="9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GB" sz="3200" dirty="0">
              <a:solidFill>
                <a:schemeClr val="tx1"/>
              </a:solidFill>
              <a:latin typeface="Arial" panose="020B0604020202020204" pitchFamily="34" charset="0"/>
              <a:cs typeface="Arial" panose="020B0604020202020204" pitchFamily="34" charset="0"/>
            </a:endParaRPr>
          </a:p>
          <a:p>
            <a:r>
              <a:rPr lang="en-GB" sz="3200" dirty="0">
                <a:solidFill>
                  <a:schemeClr val="tx1"/>
                </a:solidFill>
                <a:latin typeface="Arial" panose="020B0604020202020204" pitchFamily="34" charset="0"/>
                <a:cs typeface="Arial" panose="020B0604020202020204" pitchFamily="34" charset="0"/>
              </a:rPr>
              <a:t>As organisations grow and acquire information systems in support of their processes they, to an extent, “hard-wire” their ways of working. Changing their information systems can be expensive and time consuming, particularly when change is radical.</a:t>
            </a:r>
            <a:endParaRPr lang="en-GB" sz="3200" dirty="0">
              <a:solidFill>
                <a:schemeClr val="tx1"/>
              </a:solidFill>
              <a:latin typeface="Arial" panose="020B0604020202020204" pitchFamily="34" charset="0"/>
              <a:cs typeface="Arial" panose="020B0604020202020204" pitchFamily="34" charset="0"/>
            </a:endParaRPr>
          </a:p>
          <a:p>
            <a:endParaRPr lang="en-GB" sz="3200" dirty="0">
              <a:solidFill>
                <a:schemeClr val="tx1"/>
              </a:solidFill>
              <a:latin typeface="Arial" panose="020B0604020202020204" pitchFamily="34" charset="0"/>
              <a:cs typeface="Arial" panose="020B0604020202020204" pitchFamily="34" charset="0"/>
            </a:endParaRPr>
          </a:p>
          <a:p>
            <a:r>
              <a:rPr lang="en-GB" sz="3200" dirty="0">
                <a:solidFill>
                  <a:schemeClr val="tx1"/>
                </a:solidFill>
                <a:latin typeface="Arial" panose="020B0604020202020204" pitchFamily="34" charset="0"/>
                <a:cs typeface="Arial" panose="020B0604020202020204" pitchFamily="34" charset="0"/>
              </a:rPr>
              <a:t>See </a:t>
            </a:r>
            <a:r>
              <a:rPr lang="en-GB" sz="3200" dirty="0" err="1">
                <a:solidFill>
                  <a:schemeClr val="tx1"/>
                </a:solidFill>
                <a:latin typeface="Arial" panose="020B0604020202020204" pitchFamily="34" charset="0"/>
                <a:cs typeface="Arial" panose="020B0604020202020204" pitchFamily="34" charset="0"/>
              </a:rPr>
              <a:t>Mckensey</a:t>
            </a:r>
            <a:r>
              <a:rPr lang="en-GB" sz="3200" dirty="0">
                <a:solidFill>
                  <a:schemeClr val="tx1"/>
                </a:solidFill>
                <a:latin typeface="Arial" panose="020B0604020202020204" pitchFamily="34" charset="0"/>
                <a:cs typeface="Arial" panose="020B0604020202020204" pitchFamily="34" charset="0"/>
              </a:rPr>
              <a:t> article on Digital Transformation.</a:t>
            </a:r>
            <a:endParaRPr lang="en-GB" sz="3200" dirty="0">
              <a:solidFill>
                <a:schemeClr val="tx1"/>
              </a:solidFill>
              <a:latin typeface="Arial" panose="020B0604020202020204" pitchFamily="34" charset="0"/>
              <a:cs typeface="Arial" panose="020B0604020202020204" pitchFamily="34" charset="0"/>
            </a:endParaRPr>
          </a:p>
          <a:p>
            <a:endParaRPr lang="en-GB" sz="32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t>Bibliography</a:t>
            </a:r>
            <a:endParaRPr lang="en-GB" dirty="0"/>
          </a:p>
        </p:txBody>
      </p:sp>
      <p:sp>
        <p:nvSpPr>
          <p:cNvPr id="8" name="Subtitle 7"/>
          <p:cNvSpPr>
            <a:spLocks noGrp="1"/>
          </p:cNvSpPr>
          <p:nvPr>
            <p:ph type="subTitle" idx="1"/>
          </p:nvPr>
        </p:nvSpPr>
        <p:spPr>
          <a:xfrm>
            <a:off x="1420585" y="1896265"/>
            <a:ext cx="15669875" cy="7835563"/>
          </a:xfrm>
        </p:spPr>
        <p:txBody>
          <a:bodyPr>
            <a:noAutofit/>
          </a:bodyPr>
          <a:lstStyle/>
          <a:p>
            <a:r>
              <a:rPr lang="en-GB" sz="2400" dirty="0">
                <a:effectLst/>
                <a:ea typeface="Calibri" panose="020F0502020204030204" charset="0"/>
                <a:cs typeface="Arial" panose="020B0604020202020204" pitchFamily="34" charset="0"/>
              </a:rPr>
              <a:t>De Wit, R &amp; Meyer, R, (2017) </a:t>
            </a:r>
            <a:r>
              <a:rPr lang="en-GB" sz="2400" i="1" dirty="0">
                <a:effectLst/>
                <a:ea typeface="Calibri" panose="020F0502020204030204" charset="0"/>
                <a:cs typeface="Arial" panose="020B0604020202020204" pitchFamily="34" charset="0"/>
              </a:rPr>
              <a:t>Strategy, An International Perspective</a:t>
            </a:r>
            <a:r>
              <a:rPr lang="en-GB" sz="2400" dirty="0">
                <a:effectLst/>
                <a:ea typeface="Calibri" panose="020F0502020204030204" charset="0"/>
                <a:cs typeface="Arial" panose="020B0604020202020204" pitchFamily="34" charset="0"/>
              </a:rPr>
              <a:t>, Andover, Hampshire: Cengage Learning, 6th ed. </a:t>
            </a:r>
            <a:endParaRPr lang="en-GB" sz="2400" dirty="0">
              <a:effectLst/>
              <a:ea typeface="Calibri" panose="020F0502020204030204" charset="0"/>
              <a:cs typeface="Arial" panose="020B0604020202020204" pitchFamily="34" charset="0"/>
            </a:endParaRPr>
          </a:p>
          <a:p>
            <a:endParaRPr lang="en-GB" sz="2400" dirty="0">
              <a:ea typeface="Calibri" panose="020F0502020204030204" charset="0"/>
              <a:cs typeface="Arial" panose="020B0604020202020204" pitchFamily="34" charset="0"/>
            </a:endParaRPr>
          </a:p>
          <a:p>
            <a:r>
              <a:rPr lang="en-GB" sz="2400" b="0" i="0" dirty="0">
                <a:solidFill>
                  <a:srgbClr val="333333"/>
                </a:solidFill>
                <a:effectLst/>
                <a:cs typeface="Arial" panose="020B0604020202020204" pitchFamily="34" charset="0"/>
              </a:rPr>
              <a:t>Prahalad, C. K. and Hamel, G. (1990) ‘The Core Competence of the Corporation’, </a:t>
            </a:r>
            <a:r>
              <a:rPr lang="en-GB" sz="2400" b="0" i="1" dirty="0">
                <a:solidFill>
                  <a:srgbClr val="333333"/>
                </a:solidFill>
                <a:effectLst/>
                <a:cs typeface="Arial" panose="020B0604020202020204" pitchFamily="34" charset="0"/>
              </a:rPr>
              <a:t>Harvard Business Review</a:t>
            </a:r>
            <a:r>
              <a:rPr lang="en-GB" sz="2400" b="0" i="0" dirty="0">
                <a:solidFill>
                  <a:srgbClr val="333333"/>
                </a:solidFill>
                <a:effectLst/>
                <a:cs typeface="Arial" panose="020B0604020202020204" pitchFamily="34" charset="0"/>
              </a:rPr>
              <a:t>, 68(3), pp. 79–91. Available at: http://0-search.ebscohost.com.emu.londonmet.ac.uk/login.aspx?direct=true&amp;db=bth&amp;AN=9006181434&amp;site=ehost-live (Accessed: 10 May 2021).</a:t>
            </a:r>
            <a:endParaRPr lang="en-GB" sz="2400" dirty="0">
              <a:effectLst/>
              <a:ea typeface="Calibri" panose="020F0502020204030204" charset="0"/>
              <a:cs typeface="Arial" panose="020B0604020202020204" pitchFamily="34" charset="0"/>
            </a:endParaRPr>
          </a:p>
          <a:p>
            <a:endParaRPr lang="en-GB" sz="2400" dirty="0">
              <a:ea typeface="Calibri" panose="020F0502020204030204" charset="0"/>
              <a:cs typeface="Arial" panose="020B0604020202020204" pitchFamily="34" charset="0"/>
            </a:endParaRPr>
          </a:p>
          <a:p>
            <a:r>
              <a:rPr lang="en-US" sz="2400" b="0" i="0" dirty="0">
                <a:effectLst/>
                <a:cs typeface="Arial" panose="020B0604020202020204" pitchFamily="34" charset="0"/>
              </a:rPr>
              <a:t>Joseph, G. (2009) ‘Mapping, Measurement and Alignment of Strategy using the Balanced Scorecard: The Tata Steel Case’, </a:t>
            </a:r>
            <a:r>
              <a:rPr lang="en-US" sz="2400" b="0" i="1" dirty="0">
                <a:effectLst/>
                <a:cs typeface="Arial" panose="020B0604020202020204" pitchFamily="34" charset="0"/>
              </a:rPr>
              <a:t>Accounting Education</a:t>
            </a:r>
            <a:r>
              <a:rPr lang="en-US" sz="2400" b="0" i="0" dirty="0">
                <a:effectLst/>
                <a:cs typeface="Arial" panose="020B0604020202020204" pitchFamily="34" charset="0"/>
              </a:rPr>
              <a:t>, 18(2), pp. 117–130. </a:t>
            </a:r>
            <a:r>
              <a:rPr lang="en-US" sz="2400" b="0" i="0" dirty="0" err="1">
                <a:effectLst/>
                <a:cs typeface="Arial" panose="020B0604020202020204" pitchFamily="34" charset="0"/>
              </a:rPr>
              <a:t>doi</a:t>
            </a:r>
            <a:r>
              <a:rPr lang="en-US" sz="2400" b="0" i="0" dirty="0">
                <a:effectLst/>
                <a:cs typeface="Arial" panose="020B0604020202020204" pitchFamily="34" charset="0"/>
              </a:rPr>
              <a:t>: 10.1080/09639280802436731.</a:t>
            </a:r>
            <a:endParaRPr lang="en-GB" sz="2400" dirty="0">
              <a:effectLst/>
              <a:ea typeface="Calibri" panose="020F0502020204030204" charset="0"/>
              <a:cs typeface="Arial" panose="020B0604020202020204" pitchFamily="34" charset="0"/>
            </a:endParaRPr>
          </a:p>
          <a:p>
            <a:endParaRPr lang="en-GB" sz="2400" dirty="0">
              <a:cs typeface="Arial" panose="020B0604020202020204" pitchFamily="34" charset="0"/>
            </a:endParaRPr>
          </a:p>
          <a:p>
            <a:r>
              <a:rPr lang="en-GB" sz="2400" dirty="0">
                <a:cs typeface="Arial" panose="020B0604020202020204" pitchFamily="34" charset="0"/>
              </a:rPr>
              <a:t>Osterwalder, A, &amp; Pigneur, Y 2010, Business Model Generation : A Handbook for Visionaries, Game Changers, and Challengers, John Wiley &amp; Sons, Incorporated, Chichester. Available from: ProQuest </a:t>
            </a:r>
            <a:r>
              <a:rPr lang="en-GB" sz="2400" dirty="0" err="1">
                <a:cs typeface="Arial" panose="020B0604020202020204" pitchFamily="34" charset="0"/>
              </a:rPr>
              <a:t>Ebook</a:t>
            </a:r>
            <a:r>
              <a:rPr lang="en-GB" sz="2400" dirty="0">
                <a:cs typeface="Arial" panose="020B0604020202020204" pitchFamily="34" charset="0"/>
              </a:rPr>
              <a:t> Central. [11 July 2019].</a:t>
            </a:r>
            <a:endParaRPr lang="en-GB" sz="2400" dirty="0">
              <a:cs typeface="Arial" panose="020B0604020202020204" pitchFamily="34" charset="0"/>
            </a:endParaRPr>
          </a:p>
          <a:p>
            <a:endParaRPr lang="en-GB" sz="2400" dirty="0">
              <a:cs typeface="Arial" panose="020B0604020202020204" pitchFamily="34" charset="0"/>
            </a:endParaRPr>
          </a:p>
          <a:p>
            <a:r>
              <a:rPr lang="en-US" sz="2400" b="0" i="0" dirty="0">
                <a:effectLst/>
                <a:cs typeface="Arial" panose="020B0604020202020204" pitchFamily="34" charset="0"/>
              </a:rPr>
              <a:t>‘Porter’s generic strategies’ (2005) </a:t>
            </a:r>
            <a:r>
              <a:rPr lang="en-US" sz="2400" b="0" i="1" dirty="0">
                <a:effectLst/>
                <a:cs typeface="Arial" panose="020B0604020202020204" pitchFamily="34" charset="0"/>
              </a:rPr>
              <a:t>A to Z of Management Concepts &amp; Models</a:t>
            </a:r>
            <a:r>
              <a:rPr lang="en-US" sz="2400" b="0" i="0" dirty="0">
                <a:effectLst/>
                <a:cs typeface="Arial" panose="020B0604020202020204" pitchFamily="34" charset="0"/>
              </a:rPr>
              <a:t>, pp. 272–277. Available at: http://0-search.ebscohost.com.emu.londonmet.ac.uk/login.aspx?direct=true&amp;db=bth&amp;AN=22366647&amp;site=ehost-live (Accessed: 12 April 2021).</a:t>
            </a:r>
            <a:endParaRPr lang="en-GB" sz="2400" dirty="0">
              <a:cs typeface="Arial" panose="020B0604020202020204" pitchFamily="34" charset="0"/>
            </a:endParaRPr>
          </a:p>
          <a:p>
            <a:endParaRPr lang="en-GB" altLang="en-US" sz="2400" dirty="0">
              <a:cs typeface="Arial" panose="020B0604020202020204" pitchFamily="34" charset="0"/>
            </a:endParaRPr>
          </a:p>
          <a:p>
            <a:endParaRPr lang="en-GB" altLang="en-US" sz="2400" dirty="0">
              <a:cs typeface="Arial" panose="020B0604020202020204" pitchFamily="34" charset="0"/>
            </a:endParaRPr>
          </a:p>
          <a:p>
            <a:endParaRPr lang="en-US" sz="2400" dirty="0">
              <a:cs typeface="Arial" panose="020B0604020202020204" pitchFamily="34" charset="0"/>
            </a:endParaRPr>
          </a:p>
          <a:p>
            <a:endParaRPr lang="en-US" sz="2400" dirty="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800" dirty="0"/>
              <a:t>Levels of Strategy</a:t>
            </a:r>
            <a:endParaRPr lang="en-GB" sz="4800" dirty="0"/>
          </a:p>
        </p:txBody>
      </p:sp>
      <p:pic>
        <p:nvPicPr>
          <p:cNvPr id="11" name="Content Placeholder 10" descr="Figure 2 .jpg"/>
          <p:cNvPicPr>
            <a:picLocks noGrp="1" noChangeAspect="1"/>
          </p:cNvPicPr>
          <p:nvPr>
            <p:ph idx="4294967295"/>
          </p:nvPr>
        </p:nvPicPr>
        <p:blipFill rotWithShape="1">
          <a:blip r:embed="rId1" cstate="print"/>
          <a:srcRect l="2665" t="7651" r="1149" b="2521"/>
          <a:stretch>
            <a:fillRect/>
          </a:stretch>
        </p:blipFill>
        <p:spPr>
          <a:xfrm>
            <a:off x="10589789" y="163870"/>
            <a:ext cx="7380514" cy="9960848"/>
          </a:xfrm>
        </p:spPr>
      </p:pic>
      <p:sp>
        <p:nvSpPr>
          <p:cNvPr id="3" name="Rectangle 2"/>
          <p:cNvSpPr/>
          <p:nvPr/>
        </p:nvSpPr>
        <p:spPr>
          <a:xfrm>
            <a:off x="8528747" y="9778469"/>
            <a:ext cx="1817870" cy="346249"/>
          </a:xfrm>
          <a:prstGeom prst="rect">
            <a:avLst/>
          </a:prstGeom>
        </p:spPr>
        <p:txBody>
          <a:bodyPr wrap="none">
            <a:spAutoFit/>
          </a:bodyPr>
          <a:lstStyle/>
          <a:p>
            <a:r>
              <a:rPr lang="en-US" sz="1650" b="1" dirty="0"/>
              <a:t>Wit, B. de (2017)</a:t>
            </a:r>
            <a:endParaRPr lang="en-GB" sz="1650" b="1" dirty="0"/>
          </a:p>
        </p:txBody>
      </p:sp>
      <p:sp>
        <p:nvSpPr>
          <p:cNvPr id="4" name="TextBox 3"/>
          <p:cNvSpPr txBox="1"/>
          <p:nvPr/>
        </p:nvSpPr>
        <p:spPr>
          <a:xfrm>
            <a:off x="7362992" y="1039848"/>
            <a:ext cx="3313728" cy="646331"/>
          </a:xfrm>
          <a:prstGeom prst="rect">
            <a:avLst/>
          </a:prstGeom>
          <a:noFill/>
        </p:spPr>
        <p:txBody>
          <a:bodyPr wrap="none" rtlCol="0">
            <a:spAutoFit/>
          </a:bodyPr>
          <a:lstStyle/>
          <a:p>
            <a:r>
              <a:rPr lang="en-GB" sz="3600" b="1" dirty="0"/>
              <a:t>Network Level</a:t>
            </a:r>
            <a:endParaRPr lang="en-GB" sz="3600" b="1" dirty="0"/>
          </a:p>
        </p:txBody>
      </p:sp>
      <p:sp>
        <p:nvSpPr>
          <p:cNvPr id="6" name="TextBox 5"/>
          <p:cNvSpPr txBox="1"/>
          <p:nvPr/>
        </p:nvSpPr>
        <p:spPr>
          <a:xfrm>
            <a:off x="7362992" y="3661403"/>
            <a:ext cx="3698448" cy="646331"/>
          </a:xfrm>
          <a:prstGeom prst="rect">
            <a:avLst/>
          </a:prstGeom>
          <a:noFill/>
        </p:spPr>
        <p:txBody>
          <a:bodyPr wrap="none" rtlCol="0">
            <a:spAutoFit/>
          </a:bodyPr>
          <a:lstStyle/>
          <a:p>
            <a:r>
              <a:rPr lang="en-GB" sz="3600" b="1" dirty="0"/>
              <a:t>Corporate Level</a:t>
            </a:r>
            <a:endParaRPr lang="en-GB" sz="3600" b="1" dirty="0"/>
          </a:p>
        </p:txBody>
      </p:sp>
      <p:sp>
        <p:nvSpPr>
          <p:cNvPr id="7" name="TextBox 6"/>
          <p:cNvSpPr txBox="1"/>
          <p:nvPr/>
        </p:nvSpPr>
        <p:spPr>
          <a:xfrm>
            <a:off x="7362992" y="6123895"/>
            <a:ext cx="3544560" cy="646331"/>
          </a:xfrm>
          <a:prstGeom prst="rect">
            <a:avLst/>
          </a:prstGeom>
          <a:noFill/>
        </p:spPr>
        <p:txBody>
          <a:bodyPr wrap="none" rtlCol="0">
            <a:spAutoFit/>
          </a:bodyPr>
          <a:lstStyle/>
          <a:p>
            <a:r>
              <a:rPr lang="en-GB" sz="3600" b="1" dirty="0"/>
              <a:t>Business Level</a:t>
            </a:r>
            <a:endParaRPr lang="en-GB" sz="3600" b="1" dirty="0"/>
          </a:p>
        </p:txBody>
      </p:sp>
      <p:sp>
        <p:nvSpPr>
          <p:cNvPr id="8" name="TextBox 7"/>
          <p:cNvSpPr txBox="1"/>
          <p:nvPr/>
        </p:nvSpPr>
        <p:spPr>
          <a:xfrm>
            <a:off x="7362992" y="8263221"/>
            <a:ext cx="3826689" cy="646331"/>
          </a:xfrm>
          <a:prstGeom prst="rect">
            <a:avLst/>
          </a:prstGeom>
          <a:noFill/>
        </p:spPr>
        <p:txBody>
          <a:bodyPr wrap="none" rtlCol="0">
            <a:spAutoFit/>
          </a:bodyPr>
          <a:lstStyle/>
          <a:p>
            <a:r>
              <a:rPr lang="en-GB" sz="3600" b="1" dirty="0"/>
              <a:t>Functional Level</a:t>
            </a:r>
            <a:endParaRPr lang="en-GB" sz="3600" b="1" dirty="0"/>
          </a:p>
        </p:txBody>
      </p:sp>
      <p:sp>
        <p:nvSpPr>
          <p:cNvPr id="5" name="TextBox 4"/>
          <p:cNvSpPr txBox="1"/>
          <p:nvPr/>
        </p:nvSpPr>
        <p:spPr>
          <a:xfrm>
            <a:off x="317697" y="7962587"/>
            <a:ext cx="6640759" cy="1815882"/>
          </a:xfrm>
          <a:prstGeom prst="rect">
            <a:avLst/>
          </a:prstGeom>
          <a:solidFill>
            <a:schemeClr val="accent3">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Marketing – MN7032</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Operations – MN7030</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Finance and Accounting – MN7029</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People Management – MN70028</a:t>
            </a:r>
            <a:endParaRPr lang="en-GB" sz="2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Another View of VUCA</a:t>
            </a:r>
            <a:endParaRPr lang="en-GB" sz="3200" dirty="0"/>
          </a:p>
        </p:txBody>
      </p:sp>
      <p:pic>
        <p:nvPicPr>
          <p:cNvPr id="4" name="Picture 3"/>
          <p:cNvPicPr>
            <a:picLocks noChangeAspect="1"/>
          </p:cNvPicPr>
          <p:nvPr/>
        </p:nvPicPr>
        <p:blipFill>
          <a:blip r:embed="rId1"/>
          <a:stretch>
            <a:fillRect/>
          </a:stretch>
        </p:blipFill>
        <p:spPr>
          <a:xfrm>
            <a:off x="6232087" y="1151713"/>
            <a:ext cx="8243071" cy="8862161"/>
          </a:xfrm>
          <a:prstGeom prst="rect">
            <a:avLst/>
          </a:prstGeom>
        </p:spPr>
      </p:pic>
      <p:sp>
        <p:nvSpPr>
          <p:cNvPr id="5" name="Rectangle 4"/>
          <p:cNvSpPr/>
          <p:nvPr/>
        </p:nvSpPr>
        <p:spPr>
          <a:xfrm>
            <a:off x="890343" y="8805057"/>
            <a:ext cx="3362972" cy="415498"/>
          </a:xfrm>
          <a:prstGeom prst="rect">
            <a:avLst/>
          </a:prstGeom>
        </p:spPr>
        <p:txBody>
          <a:bodyPr wrap="none">
            <a:spAutoFit/>
          </a:bodyPr>
          <a:lstStyle/>
          <a:p>
            <a:r>
              <a:rPr lang="en-US" sz="2100" dirty="0"/>
              <a:t>Bennett and Lemoine (2014) </a:t>
            </a:r>
            <a:endParaRPr lang="en-GB" sz="2100" dirty="0"/>
          </a:p>
        </p:txBody>
      </p:sp>
      <p:sp>
        <p:nvSpPr>
          <p:cNvPr id="6" name="TextBox 5"/>
          <p:cNvSpPr txBox="1"/>
          <p:nvPr/>
        </p:nvSpPr>
        <p:spPr>
          <a:xfrm>
            <a:off x="1317646" y="6607036"/>
            <a:ext cx="4565458" cy="954107"/>
          </a:xfrm>
          <a:prstGeom prst="rect">
            <a:avLst/>
          </a:prstGeom>
          <a:noFill/>
        </p:spPr>
        <p:txBody>
          <a:bodyPr wrap="square" rtlCol="0">
            <a:spAutoFit/>
          </a:bodyPr>
          <a:lstStyle/>
          <a:p>
            <a:r>
              <a:rPr lang="en-GB" sz="2800" b="1" i="1" dirty="0"/>
              <a:t>Acceptance of the use of robots</a:t>
            </a:r>
            <a:endParaRPr lang="en-GB" sz="2800" b="1" i="1" dirty="0"/>
          </a:p>
        </p:txBody>
      </p:sp>
      <p:sp>
        <p:nvSpPr>
          <p:cNvPr id="7" name="Oval 6"/>
          <p:cNvSpPr/>
          <p:nvPr/>
        </p:nvSpPr>
        <p:spPr>
          <a:xfrm>
            <a:off x="6368672" y="6265414"/>
            <a:ext cx="3987038" cy="969646"/>
          </a:xfrm>
          <a:prstGeom prst="ellipse">
            <a:avLst/>
          </a:prstGeom>
          <a:solidFill>
            <a:srgbClr val="FBBECE">
              <a:alpha val="4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8" name="Oval 7"/>
          <p:cNvSpPr/>
          <p:nvPr/>
        </p:nvSpPr>
        <p:spPr>
          <a:xfrm>
            <a:off x="10230188" y="2180664"/>
            <a:ext cx="3987038" cy="1305935"/>
          </a:xfrm>
          <a:prstGeom prst="ellipse">
            <a:avLst/>
          </a:prstGeom>
          <a:solidFill>
            <a:srgbClr val="FBBECE">
              <a:alpha val="4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9" name="TextBox 8"/>
          <p:cNvSpPr txBox="1"/>
          <p:nvPr/>
        </p:nvSpPr>
        <p:spPr>
          <a:xfrm>
            <a:off x="14736539" y="1724596"/>
            <a:ext cx="3242368" cy="646331"/>
          </a:xfrm>
          <a:prstGeom prst="rect">
            <a:avLst/>
          </a:prstGeom>
          <a:noFill/>
        </p:spPr>
        <p:txBody>
          <a:bodyPr wrap="square" rtlCol="0">
            <a:spAutoFit/>
          </a:bodyPr>
          <a:lstStyle/>
          <a:p>
            <a:r>
              <a:rPr lang="en-GB" sz="3600" b="1" i="1" dirty="0"/>
              <a:t>Conflict</a:t>
            </a:r>
            <a:endParaRPr lang="en-GB" sz="3600" b="1" i="1" dirty="0"/>
          </a:p>
        </p:txBody>
      </p:sp>
      <p:sp>
        <p:nvSpPr>
          <p:cNvPr id="10" name="Oval 9"/>
          <p:cNvSpPr/>
          <p:nvPr/>
        </p:nvSpPr>
        <p:spPr>
          <a:xfrm>
            <a:off x="6368672" y="2153694"/>
            <a:ext cx="3987038" cy="1305935"/>
          </a:xfrm>
          <a:prstGeom prst="ellipse">
            <a:avLst/>
          </a:prstGeom>
          <a:solidFill>
            <a:srgbClr val="FBBECE">
              <a:alpha val="4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1" name="TextBox 10"/>
          <p:cNvSpPr txBox="1"/>
          <p:nvPr/>
        </p:nvSpPr>
        <p:spPr>
          <a:xfrm>
            <a:off x="683082" y="2762729"/>
            <a:ext cx="5230491" cy="923330"/>
          </a:xfrm>
          <a:prstGeom prst="rect">
            <a:avLst/>
          </a:prstGeom>
          <a:noFill/>
        </p:spPr>
        <p:txBody>
          <a:bodyPr wrap="square" rtlCol="0">
            <a:spAutoFit/>
          </a:bodyPr>
          <a:lstStyle/>
          <a:p>
            <a:r>
              <a:rPr lang="en-GB" sz="5400" b="1" i="1" dirty="0"/>
              <a:t>Climate Change</a:t>
            </a:r>
            <a:endParaRPr lang="en-GB" sz="5400" b="1" i="1" dirty="0"/>
          </a:p>
        </p:txBody>
      </p:sp>
      <p:sp>
        <p:nvSpPr>
          <p:cNvPr id="12" name="Oval 11"/>
          <p:cNvSpPr/>
          <p:nvPr/>
        </p:nvSpPr>
        <p:spPr>
          <a:xfrm>
            <a:off x="10362323" y="6242285"/>
            <a:ext cx="3987038" cy="1214584"/>
          </a:xfrm>
          <a:prstGeom prst="ellipse">
            <a:avLst/>
          </a:prstGeom>
          <a:solidFill>
            <a:srgbClr val="FBBECE">
              <a:alpha val="4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3" name="TextBox 12"/>
          <p:cNvSpPr txBox="1"/>
          <p:nvPr/>
        </p:nvSpPr>
        <p:spPr>
          <a:xfrm>
            <a:off x="14824141" y="6560869"/>
            <a:ext cx="3242368" cy="646331"/>
          </a:xfrm>
          <a:prstGeom prst="rect">
            <a:avLst/>
          </a:prstGeom>
          <a:noFill/>
        </p:spPr>
        <p:txBody>
          <a:bodyPr wrap="square" rtlCol="0">
            <a:spAutoFit/>
          </a:bodyPr>
          <a:lstStyle/>
          <a:p>
            <a:r>
              <a:rPr lang="en-GB" sz="3600" b="1" i="1" dirty="0"/>
              <a:t>Energy supplies</a:t>
            </a:r>
            <a:endParaRPr lang="en-GB" sz="36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0" grpId="0" animBg="1"/>
      <p:bldP spid="11"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800" dirty="0"/>
              <a:t>Strategic Alignment</a:t>
            </a:r>
            <a:endParaRPr lang="en-GB" sz="4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For A ‘Living’ Organisation, Change Is A Given</a:t>
            </a:r>
            <a:endParaRPr lang="en-GB" dirty="0"/>
          </a:p>
        </p:txBody>
      </p:sp>
      <p:sp>
        <p:nvSpPr>
          <p:cNvPr id="3" name="Content Placeholder 2"/>
          <p:cNvSpPr>
            <a:spLocks noGrp="1"/>
          </p:cNvSpPr>
          <p:nvPr>
            <p:ph type="subTitle" idx="1"/>
          </p:nvPr>
        </p:nvSpPr>
        <p:spPr/>
        <p:txBody>
          <a:bodyPr>
            <a:normAutofit/>
          </a:bodyPr>
          <a:lstStyle/>
          <a:p>
            <a:pPr marL="685800" indent="-685800">
              <a:buFont typeface="Arial" panose="020B0604020202020204" pitchFamily="34" charset="0"/>
              <a:buChar char="•"/>
            </a:pPr>
            <a:r>
              <a:rPr lang="en-GB" sz="3200" dirty="0"/>
              <a:t>Not all change is “strategic” – much change is ‘fine-tuning’ alterations where changes are directed at increasing the performance of the firm within the confines of the existing system</a:t>
            </a:r>
            <a:endParaRPr lang="en-GB" sz="3200" dirty="0"/>
          </a:p>
          <a:p>
            <a:pPr marL="685800" indent="-685800">
              <a:buFont typeface="Arial" panose="020B0604020202020204" pitchFamily="34" charset="0"/>
              <a:buChar char="•"/>
            </a:pPr>
            <a:endParaRPr lang="en-GB" sz="3200" dirty="0"/>
          </a:p>
          <a:p>
            <a:pPr marL="685800" indent="-685800">
              <a:buFont typeface="Arial" panose="020B0604020202020204" pitchFamily="34" charset="0"/>
              <a:buChar char="•"/>
            </a:pPr>
            <a:r>
              <a:rPr lang="en-GB" sz="3200" dirty="0"/>
              <a:t>Strategic changes are directed at creating a new type of alignment between the basic set-up of the firm and the characteristics of the environment</a:t>
            </a:r>
            <a:endParaRPr lang="en-GB" sz="3200" dirty="0"/>
          </a:p>
          <a:p>
            <a:pPr marL="685800" indent="-685800">
              <a:buFont typeface="Arial" panose="020B0604020202020204" pitchFamily="34" charset="0"/>
              <a:buChar char="•"/>
            </a:pPr>
            <a:endParaRPr lang="en-GB" sz="3200" dirty="0"/>
          </a:p>
          <a:p>
            <a:pPr marL="685800" indent="-685800">
              <a:buFont typeface="Arial" panose="020B0604020202020204" pitchFamily="34" charset="0"/>
              <a:buChar char="•"/>
            </a:pPr>
            <a:r>
              <a:rPr lang="en-GB" sz="3200" dirty="0"/>
              <a:t>The process of enacting strategic changes to remain in harmony with external conditions is called ‘strategic alignment’</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The Issue Of Strategic Alignment</a:t>
            </a:r>
            <a:endParaRPr lang="en-GB" dirty="0"/>
          </a:p>
        </p:txBody>
      </p:sp>
      <p:sp>
        <p:nvSpPr>
          <p:cNvPr id="3" name="Content Placeholder 2"/>
          <p:cNvSpPr>
            <a:spLocks noGrp="1"/>
          </p:cNvSpPr>
          <p:nvPr>
            <p:ph type="subTitle" idx="1"/>
          </p:nvPr>
        </p:nvSpPr>
        <p:spPr/>
        <p:txBody>
          <a:bodyPr>
            <a:normAutofit/>
          </a:bodyPr>
          <a:lstStyle/>
          <a:p>
            <a:r>
              <a:rPr lang="en-GB" sz="3200" dirty="0"/>
              <a:t>Many actions constitute a strategic change e.g.: a reorganisation, a diversification move, a shift in core technology, a business process redesign or a product portfolio reshuffle.</a:t>
            </a:r>
            <a:endParaRPr lang="en-GB" sz="3200" dirty="0"/>
          </a:p>
          <a:p>
            <a:endParaRPr lang="en-GB" sz="3200" dirty="0"/>
          </a:p>
        </p:txBody>
      </p:sp>
      <p:pic>
        <p:nvPicPr>
          <p:cNvPr id="6" name="Picture 5" descr="Figure 1.jpg"/>
          <p:cNvPicPr>
            <a:picLocks noChangeAspect="1"/>
          </p:cNvPicPr>
          <p:nvPr/>
        </p:nvPicPr>
        <p:blipFill rotWithShape="1">
          <a:blip r:embed="rId1" cstate="print"/>
          <a:srcRect l="3658" t="19455" r="3269" b="7030"/>
          <a:stretch>
            <a:fillRect/>
          </a:stretch>
        </p:blipFill>
        <p:spPr>
          <a:xfrm>
            <a:off x="2882563" y="3900297"/>
            <a:ext cx="11762004" cy="5950943"/>
          </a:xfrm>
          <a:prstGeom prst="rect">
            <a:avLst/>
          </a:prstGeom>
        </p:spPr>
      </p:pic>
    </p:spTree>
  </p:cSld>
  <p:clrMapOvr>
    <a:masterClrMapping/>
  </p:clrMapOvr>
</p:sld>
</file>

<file path=ppt/tags/tag1.xml><?xml version="1.0" encoding="utf-8"?>
<p:tagLst xmlns:p="http://schemas.openxmlformats.org/presentationml/2006/main">
  <p:tag name="ARTICULATE_PUBLISH_MODE" val="2"/>
</p:tagLst>
</file>

<file path=ppt/tags/tag2.xml><?xml version="1.0" encoding="utf-8"?>
<p:tagLst xmlns:p="http://schemas.openxmlformats.org/presentationml/2006/main">
  <p:tag name="commondata" val="eyJoZGlkIjoiYTk4NWE2MDhkZjdhMjJhYWFhNmJkMDhiY2VmMTM5YzUifQ=="/>
</p:tagLst>
</file>

<file path=ppt/theme/theme1.xml><?xml version="1.0" encoding="utf-8"?>
<a:theme xmlns:a="http://schemas.openxmlformats.org/drawingml/2006/main" name="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pictur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anks and keep in touch slid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19920</Words>
  <Application>WPS 演示</Application>
  <PresentationFormat>Custom</PresentationFormat>
  <Paragraphs>639</Paragraphs>
  <Slides>48</Slides>
  <Notes>12</Notes>
  <HiddenSlides>0</HiddenSlides>
  <MMClips>0</MMClips>
  <ScaleCrop>false</ScaleCrop>
  <HeadingPairs>
    <vt:vector size="6" baseType="variant">
      <vt:variant>
        <vt:lpstr>已用的字体</vt:lpstr>
      </vt:variant>
      <vt:variant>
        <vt:i4>10</vt:i4>
      </vt:variant>
      <vt:variant>
        <vt:lpstr>主题</vt:lpstr>
      </vt:variant>
      <vt:variant>
        <vt:i4>4</vt:i4>
      </vt:variant>
      <vt:variant>
        <vt:lpstr>幻灯片标题</vt:lpstr>
      </vt:variant>
      <vt:variant>
        <vt:i4>48</vt:i4>
      </vt:variant>
    </vt:vector>
  </HeadingPairs>
  <TitlesOfParts>
    <vt:vector size="62" baseType="lpstr">
      <vt:lpstr>Arial</vt:lpstr>
      <vt:lpstr>宋体</vt:lpstr>
      <vt:lpstr>Wingdings</vt:lpstr>
      <vt:lpstr>Arial</vt:lpstr>
      <vt:lpstr>微软雅黑</vt:lpstr>
      <vt:lpstr>Arial Unicode MS</vt:lpstr>
      <vt:lpstr>Calibri Light</vt:lpstr>
      <vt:lpstr>Calibri</vt:lpstr>
      <vt:lpstr>等线</vt:lpstr>
      <vt:lpstr>黑体</vt:lpstr>
      <vt:lpstr>Content slides - basic</vt:lpstr>
      <vt:lpstr>Content slide picture</vt:lpstr>
      <vt:lpstr>Thanks and keep in touch slide</vt:lpstr>
      <vt:lpstr>Title slide</vt:lpstr>
      <vt:lpstr>MN7031 Topic 12 – Strategic Alignment</vt:lpstr>
      <vt:lpstr>Today’s Agenda</vt:lpstr>
      <vt:lpstr>The Context of Strategic Alignment</vt:lpstr>
      <vt:lpstr>The Alignment Challenge</vt:lpstr>
      <vt:lpstr>Levels of Strategy</vt:lpstr>
      <vt:lpstr>Another View of VUCA</vt:lpstr>
      <vt:lpstr>Strategic Alignment</vt:lpstr>
      <vt:lpstr>For A ‘Living’ Organisation, Change Is A Given</vt:lpstr>
      <vt:lpstr>The Issue Of Strategic Alignment</vt:lpstr>
      <vt:lpstr>Areas Of Strategic Alignment</vt:lpstr>
      <vt:lpstr>Example Of Two Alternative Change Paths</vt:lpstr>
      <vt:lpstr>The Demand For Revolutionary Change Processes</vt:lpstr>
      <vt:lpstr>The Demand For Evolutionary Change Processes</vt:lpstr>
      <vt:lpstr>Navigating</vt:lpstr>
      <vt:lpstr> How Do You Create Change In An Organisation?</vt:lpstr>
      <vt:lpstr>Hayes (2018) Model of Change</vt:lpstr>
      <vt:lpstr>Strategic Change – An International Perspective</vt:lpstr>
      <vt:lpstr>Prevalence Of Mechanistic Organisations</vt:lpstr>
      <vt:lpstr>Position Of Employees</vt:lpstr>
      <vt:lpstr>Role Of Top Management</vt:lpstr>
      <vt:lpstr>Time Orientation</vt:lpstr>
      <vt:lpstr>Key Skills, Models and Theories To Master</vt:lpstr>
      <vt:lpstr>Strategy Diagnosis – An Iterative and Incremental Sense Making Process</vt:lpstr>
      <vt:lpstr>Bullet Proof Problem Solving (MN7027)</vt:lpstr>
      <vt:lpstr>Systems Thinking</vt:lpstr>
      <vt:lpstr>The Cynefin Framework</vt:lpstr>
      <vt:lpstr>PESTEL (LEE)</vt:lpstr>
      <vt:lpstr>Scenario Planning</vt:lpstr>
      <vt:lpstr>The Value System or Value Network</vt:lpstr>
      <vt:lpstr>How Do We Understand Industry Profitability?</vt:lpstr>
      <vt:lpstr>Dimensions of Industry Development</vt:lpstr>
      <vt:lpstr>Vision and Mission</vt:lpstr>
      <vt:lpstr>Emergent and Deliberate Strategies</vt:lpstr>
      <vt:lpstr>Positioning A Business</vt:lpstr>
      <vt:lpstr>Strategic Groups in the Commercial Aerospace Industry</vt:lpstr>
      <vt:lpstr>Blue Ocean Strategy</vt:lpstr>
      <vt:lpstr>Experience and Learning</vt:lpstr>
      <vt:lpstr>International Growth Options</vt:lpstr>
      <vt:lpstr>Business Model Canvas</vt:lpstr>
      <vt:lpstr>Resources, Capabilities and Competencies and the Link to Strategy</vt:lpstr>
      <vt:lpstr>Types of Firm Resources</vt:lpstr>
      <vt:lpstr>Core Competencies and Dynamic Capabilities</vt:lpstr>
      <vt:lpstr>Balanced Scorecard</vt:lpstr>
      <vt:lpstr>Walmart Strategy Map</vt:lpstr>
      <vt:lpstr>McKinsey 7 S Framework</vt:lpstr>
      <vt:lpstr> Kotter’s Process for Change Management</vt:lpstr>
      <vt:lpstr>Organisational Processes Depend on the Enabling Information Systems</vt:lpstr>
      <vt:lpstr>Bibliography</vt:lpstr>
    </vt:vector>
  </TitlesOfParts>
  <Company>London Metropolitan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Cox</dc:creator>
  <cp:lastModifiedBy>Jyyy</cp:lastModifiedBy>
  <cp:revision>165</cp:revision>
  <dcterms:created xsi:type="dcterms:W3CDTF">2015-07-03T13:06:00Z</dcterms:created>
  <dcterms:modified xsi:type="dcterms:W3CDTF">2024-08-23T15:39:19Z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135B83F2D8C344C0A17542C3C9DC8BA4_13</vt:lpwstr>
  </property>
  <property fmtid="{D5CDD505-2E9C-101B-9397-08002B2CF9AE}" pid="3" name="KSOProductBuildVer">
    <vt:lpwstr>2052-12.1.0.17827</vt:lpwstr>
  </property>
</Properties>
</file>