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handoutMasterIdLst>
    <p:handoutMasterId r:id="rId43"/>
  </p:handoutMasterIdLst>
  <p:sldIdLst>
    <p:sldId id="284" r:id="rId2"/>
    <p:sldId id="310" r:id="rId3"/>
    <p:sldId id="441" r:id="rId4"/>
    <p:sldId id="442" r:id="rId5"/>
    <p:sldId id="443" r:id="rId6"/>
    <p:sldId id="481" r:id="rId7"/>
    <p:sldId id="495" r:id="rId8"/>
    <p:sldId id="496" r:id="rId9"/>
    <p:sldId id="497" r:id="rId10"/>
    <p:sldId id="451" r:id="rId11"/>
    <p:sldId id="452" r:id="rId12"/>
    <p:sldId id="498" r:id="rId13"/>
    <p:sldId id="499" r:id="rId14"/>
    <p:sldId id="505" r:id="rId15"/>
    <p:sldId id="450" r:id="rId16"/>
    <p:sldId id="474" r:id="rId17"/>
    <p:sldId id="475" r:id="rId18"/>
    <p:sldId id="453" r:id="rId19"/>
    <p:sldId id="454" r:id="rId20"/>
    <p:sldId id="457" r:id="rId21"/>
    <p:sldId id="458" r:id="rId22"/>
    <p:sldId id="493" r:id="rId23"/>
    <p:sldId id="494" r:id="rId24"/>
    <p:sldId id="501" r:id="rId25"/>
    <p:sldId id="502" r:id="rId26"/>
    <p:sldId id="500" r:id="rId27"/>
    <p:sldId id="503" r:id="rId28"/>
    <p:sldId id="484" r:id="rId29"/>
    <p:sldId id="483" r:id="rId30"/>
    <p:sldId id="508" r:id="rId31"/>
    <p:sldId id="485" r:id="rId32"/>
    <p:sldId id="486" r:id="rId33"/>
    <p:sldId id="506" r:id="rId34"/>
    <p:sldId id="507" r:id="rId35"/>
    <p:sldId id="489" r:id="rId36"/>
    <p:sldId id="490" r:id="rId37"/>
    <p:sldId id="491" r:id="rId38"/>
    <p:sldId id="492" r:id="rId39"/>
    <p:sldId id="351" r:id="rId40"/>
    <p:sldId id="479" r:id="rId41"/>
  </p:sldIdLst>
  <p:sldSz cx="9144000" cy="6858000" type="screen4x3"/>
  <p:notesSz cx="6858000" cy="9144000"/>
  <p:defaultTextStyle>
    <a:defPPr>
      <a:defRPr lang="en-US"/>
    </a:defPPr>
    <a:lvl1pPr algn="l" defTabSz="457200"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defTabSz="457200"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defTabSz="457200"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defTabSz="457200"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defTabSz="457200"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0036"/>
    <a:srgbClr val="ED1A3B"/>
    <a:srgbClr val="23A54C"/>
    <a:srgbClr val="19B351"/>
    <a:srgbClr val="E1E0D4"/>
    <a:srgbClr val="0C4398"/>
    <a:srgbClr val="C2D7E2"/>
    <a:srgbClr val="FB384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87350"/>
  </p:normalViewPr>
  <p:slideViewPr>
    <p:cSldViewPr snapToGrid="0">
      <p:cViewPr varScale="1">
        <p:scale>
          <a:sx n="96" d="100"/>
          <a:sy n="96" d="100"/>
        </p:scale>
        <p:origin x="195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72"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981F7ACB-EADC-0141-B03E-032504AFE678}" type="datetime1">
              <a:rPr lang="en-US"/>
              <a:pPr>
                <a:defRPr/>
              </a:pPr>
              <a:t>5/5/2021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72"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4320F81-BAE9-234D-9D38-DEA89D695AD3}" type="slidenum">
              <a:rPr lang="en-US"/>
              <a:pPr>
                <a:defRPr/>
              </a:pPr>
              <a:t>‹#›</a:t>
            </a:fld>
            <a:endParaRPr lang="en-US"/>
          </a:p>
        </p:txBody>
      </p:sp>
    </p:spTree>
    <p:extLst>
      <p:ext uri="{BB962C8B-B14F-4D97-AF65-F5344CB8AC3E}">
        <p14:creationId xmlns:p14="http://schemas.microsoft.com/office/powerpoint/2010/main" val="892259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72"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23B105A8-A221-294B-9E9D-C7D604770FCC}" type="datetime1">
              <a:rPr lang="en-US"/>
              <a:pPr>
                <a:defRPr/>
              </a:pPr>
              <a:t>5/5/2021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72"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F273AA8-9611-544A-838F-969E48C0CB46}" type="slidenum">
              <a:rPr lang="en-US"/>
              <a:pPr>
                <a:defRPr/>
              </a:pPr>
              <a:t>‹#›</a:t>
            </a:fld>
            <a:endParaRPr lang="en-US"/>
          </a:p>
        </p:txBody>
      </p:sp>
    </p:spTree>
    <p:extLst>
      <p:ext uri="{BB962C8B-B14F-4D97-AF65-F5344CB8AC3E}">
        <p14:creationId xmlns:p14="http://schemas.microsoft.com/office/powerpoint/2010/main" val="77964376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Arial"/>
        <a:ea typeface="ＭＳ Ｐゴシック" pitchFamily="-72"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Arial"/>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Arial"/>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Arial"/>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Arial"/>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9A26BFC-5CA1-694B-B6ED-F2609A4AC524}" type="slidenum">
              <a:rPr lang="en-US" sz="1200"/>
              <a:pPr/>
              <a:t>2</a:t>
            </a:fld>
            <a:endParaRPr lang="en-US" sz="1200"/>
          </a:p>
        </p:txBody>
      </p:sp>
    </p:spTree>
    <p:extLst>
      <p:ext uri="{BB962C8B-B14F-4D97-AF65-F5344CB8AC3E}">
        <p14:creationId xmlns:p14="http://schemas.microsoft.com/office/powerpoint/2010/main" val="223470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US" dirty="0">
                <a:latin typeface="Arial" charset="0"/>
                <a:ea typeface="ＭＳ Ｐゴシック" charset="0"/>
                <a:cs typeface="ＭＳ Ｐゴシック" charset="0"/>
              </a:rPr>
              <a:t>Hitler abhorred modern art, particularl</a:t>
            </a:r>
            <a:r>
              <a:rPr lang="en-US" baseline="0" dirty="0">
                <a:latin typeface="Arial" charset="0"/>
                <a:ea typeface="ＭＳ Ｐゴシック" charset="0"/>
                <a:cs typeface="ＭＳ Ｐゴシック" charset="0"/>
              </a:rPr>
              <a:t>y by German Expressionists</a:t>
            </a:r>
            <a:endParaRPr lang="en-US" dirty="0">
              <a:latin typeface="Arial" charset="0"/>
              <a:ea typeface="ＭＳ Ｐゴシック" charset="0"/>
              <a:cs typeface="ＭＳ Ｐゴシック" charset="0"/>
            </a:endParaRPr>
          </a:p>
          <a:p>
            <a:pPr marL="171450" indent="-171450">
              <a:buFontTx/>
              <a:buChar char="•"/>
            </a:pPr>
            <a:r>
              <a:rPr lang="en-US" dirty="0">
                <a:latin typeface="Arial" charset="0"/>
                <a:ea typeface="ＭＳ Ｐゴシック" charset="0"/>
                <a:cs typeface="ＭＳ Ｐゴシック" charset="0"/>
              </a:rPr>
              <a:t>On July 19, 1937 the Nazis opened an exhibition of “Great German Art,” which displayed the kind of art approved by the regime</a:t>
            </a:r>
          </a:p>
          <a:p>
            <a:pPr marL="171450" indent="-171450">
              <a:buFontTx/>
              <a:buChar char="•"/>
            </a:pPr>
            <a:r>
              <a:rPr lang="en-US" dirty="0">
                <a:latin typeface="Arial" charset="0"/>
                <a:ea typeface="ＭＳ Ｐゴシック" charset="0"/>
                <a:cs typeface="ＭＳ Ｐゴシック" charset="0"/>
              </a:rPr>
              <a:t>The next day they opened another show of 730 works called “Degenerate Art,” to suggest that these were the work of mentally deficient artists</a:t>
            </a:r>
          </a:p>
          <a:p>
            <a:pPr marL="171450" indent="-171450">
              <a:buFontTx/>
              <a:buChar char="•"/>
            </a:pPr>
            <a:r>
              <a:rPr lang="en-US" dirty="0">
                <a:latin typeface="Arial" charset="0"/>
                <a:ea typeface="ＭＳ Ｐゴシック" charset="0"/>
                <a:cs typeface="ＭＳ Ｐゴシック" charset="0"/>
              </a:rPr>
              <a:t>Works were deliberately displayed awkwardly, and labels on the walls ridiculed the artworks</a:t>
            </a:r>
          </a:p>
          <a:p>
            <a:pPr marL="171450" indent="-171450">
              <a:buFontTx/>
              <a:buChar char="•"/>
            </a:pPr>
            <a:r>
              <a:rPr lang="en-US" dirty="0">
                <a:solidFill>
                  <a:srgbClr val="262626"/>
                </a:solidFill>
                <a:latin typeface="Arial" charset="0"/>
                <a:ea typeface="ＭＳ Ｐゴシック" charset="0"/>
                <a:cs typeface="ＭＳ Ｐゴシック" charset="0"/>
              </a:rPr>
              <a:t>Artworks that were confiscated became the property of Nazi collectors, were sold for Nazi profit, or burned</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b="0" kern="1200" dirty="0">
                <a:solidFill>
                  <a:schemeClr val="tx1"/>
                </a:solidFill>
                <a:effectLst/>
                <a:latin typeface="Arial"/>
                <a:ea typeface="ＭＳ Ｐゴシック" pitchFamily="-72" charset="-128"/>
                <a:cs typeface="ＭＳ Ｐゴシック" charset="-128"/>
              </a:rPr>
              <a:t>Attendance at the Degenerate Art exhibition was unparalleled for its time, with more than</a:t>
            </a:r>
            <a:r>
              <a:rPr lang="en-US" sz="1200" b="0" kern="1200" baseline="0" dirty="0">
                <a:solidFill>
                  <a:schemeClr val="tx1"/>
                </a:solidFill>
                <a:effectLst/>
                <a:latin typeface="Arial"/>
                <a:ea typeface="ＭＳ Ｐゴシック" pitchFamily="-72" charset="-128"/>
                <a:cs typeface="ＭＳ Ｐゴシック" charset="-128"/>
              </a:rPr>
              <a:t> </a:t>
            </a:r>
            <a:r>
              <a:rPr lang="en-US" sz="1200" b="0" kern="1200" dirty="0">
                <a:solidFill>
                  <a:schemeClr val="tx1"/>
                </a:solidFill>
                <a:effectLst/>
                <a:latin typeface="Arial"/>
                <a:ea typeface="ＭＳ Ｐゴシック" pitchFamily="-72" charset="-128"/>
                <a:cs typeface="ＭＳ Ｐゴシック" charset="-128"/>
              </a:rPr>
              <a:t>two million visitors in Munich alone, and one million more when the show went on tour through the rest of Germany and Austria</a:t>
            </a:r>
            <a:endParaRPr lang="en-US" dirty="0">
              <a:effectLst/>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D6035E3-9C43-7644-A989-2AF1916931CA}" type="slidenum">
              <a:rPr lang="en-US" sz="1200"/>
              <a:pPr/>
              <a:t>23</a:t>
            </a:fld>
            <a:endParaRPr lang="en-US" sz="1200"/>
          </a:p>
        </p:txBody>
      </p:sp>
    </p:spTree>
    <p:extLst>
      <p:ext uri="{BB962C8B-B14F-4D97-AF65-F5344CB8AC3E}">
        <p14:creationId xmlns:p14="http://schemas.microsoft.com/office/powerpoint/2010/main" val="3871858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sz="1200" b="0" kern="1200" dirty="0" err="1">
                <a:solidFill>
                  <a:schemeClr val="tx1"/>
                </a:solidFill>
                <a:effectLst/>
                <a:latin typeface="Arial"/>
                <a:ea typeface="ＭＳ Ｐゴシック" pitchFamily="-72" charset="-128"/>
                <a:cs typeface="ＭＳ Ｐゴシック" charset="-128"/>
              </a:rPr>
              <a:t>Nolde’s</a:t>
            </a:r>
            <a:r>
              <a:rPr lang="en-US" sz="1200" b="0" kern="1200" dirty="0">
                <a:solidFill>
                  <a:schemeClr val="tx1"/>
                </a:solidFill>
                <a:effectLst/>
                <a:latin typeface="Arial"/>
                <a:ea typeface="ＭＳ Ｐゴシック" pitchFamily="-72" charset="-128"/>
                <a:cs typeface="ＭＳ Ｐゴシック" charset="-128"/>
              </a:rPr>
              <a:t> series of nine panels on the Life of Christ were hung together next to writing on the wall that said: “Mockery of the Divine.”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He was so appalled to see his work in the exhibition that he wrote to Paul Joseph Goebbels, the Nazi Minister of Propaganda, demanding that the “defamation” against him cease. </a:t>
            </a:r>
            <a:endParaRPr lang="en-US" dirty="0">
              <a:effectLst/>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He continued to create watercolors in secret, fearing that he would be discovered if he used strong-smelling oil paint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solidFill>
                  <a:srgbClr val="262626"/>
                </a:solidFill>
                <a:latin typeface="Arial" charset="0"/>
                <a:ea typeface="ＭＳ Ｐゴシック" charset="0"/>
                <a:cs typeface="ＭＳ Ｐゴシック" charset="0"/>
              </a:rPr>
              <a:t>Disliked by Nazis because of bright and unnatural colors and modern appearance</a:t>
            </a:r>
            <a:endParaRPr lang="en-US" dirty="0">
              <a:effectLst/>
            </a:endParaRPr>
          </a:p>
          <a:p>
            <a:pPr marL="171450" indent="-171450">
              <a:buFontTx/>
              <a:buChar char="•"/>
            </a:pPr>
            <a:endParaRPr lang="en-US" dirty="0">
              <a:latin typeface="Arial" charset="0"/>
              <a:ea typeface="ＭＳ Ｐゴシック" charset="0"/>
              <a:cs typeface="ＭＳ Ｐゴシック" charset="0"/>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D6035E3-9C43-7644-A989-2AF1916931CA}" type="slidenum">
              <a:rPr lang="en-US" sz="1200"/>
              <a:pPr/>
              <a:t>25</a:t>
            </a:fld>
            <a:endParaRPr lang="en-US" sz="1200"/>
          </a:p>
        </p:txBody>
      </p:sp>
    </p:spTree>
    <p:extLst>
      <p:ext uri="{BB962C8B-B14F-4D97-AF65-F5344CB8AC3E}">
        <p14:creationId xmlns:p14="http://schemas.microsoft.com/office/powerpoint/2010/main" val="25716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US" dirty="0">
                <a:latin typeface="Arial" charset="0"/>
                <a:ea typeface="ＭＳ Ｐゴシック" charset="0"/>
                <a:cs typeface="ＭＳ Ｐゴシック" charset="0"/>
              </a:rPr>
              <a:t>The picture was taken in 1936 when Florence Thompson and her children were living in the remains of a Californian pea-picker’s camp </a:t>
            </a:r>
          </a:p>
          <a:p>
            <a:pPr marL="171450" indent="-171450">
              <a:buFontTx/>
              <a:buChar char="•"/>
            </a:pPr>
            <a:r>
              <a:rPr lang="en-US" dirty="0">
                <a:solidFill>
                  <a:srgbClr val="F2F2F2"/>
                </a:solidFill>
                <a:latin typeface="Arial" charset="0"/>
                <a:ea typeface="ＭＳ Ｐゴシック" charset="0"/>
                <a:cs typeface="ＭＳ Ｐゴシック" charset="0"/>
              </a:rPr>
              <a:t>In response to the public outcry caused by the photograph, the government sent 20,000 lbs. of food to camp</a:t>
            </a:r>
          </a:p>
          <a:p>
            <a:pPr marL="171450" indent="-171450">
              <a:buFontTx/>
              <a:buChar char="•"/>
            </a:pPr>
            <a:r>
              <a:rPr lang="en-US" dirty="0">
                <a:latin typeface="Arial" charset="0"/>
                <a:ea typeface="ＭＳ Ｐゴシック" charset="0"/>
                <a:cs typeface="ＭＳ Ｐゴシック" charset="0"/>
              </a:rPr>
              <a:t>Thompson family had migrated elsewhere before the supplies arrived</a:t>
            </a:r>
          </a:p>
          <a:p>
            <a:pPr marL="171450" indent="-171450">
              <a:buFontTx/>
              <a:buChar char="•"/>
            </a:pPr>
            <a:r>
              <a:rPr lang="en-US" dirty="0">
                <a:latin typeface="Arial" charset="0"/>
                <a:ea typeface="ＭＳ Ｐゴシック" charset="0"/>
                <a:cs typeface="ＭＳ Ｐゴシック" charset="0"/>
              </a:rPr>
              <a:t>The identity of Thompson was not discovered until 1978</a:t>
            </a:r>
          </a:p>
          <a:p>
            <a:pPr marL="171450" indent="-171450">
              <a:buFontTx/>
              <a:buChar char="•"/>
            </a:pPr>
            <a:r>
              <a:rPr lang="en-US" dirty="0">
                <a:latin typeface="Arial" charset="0"/>
                <a:ea typeface="ＭＳ Ｐゴシック" charset="0"/>
                <a:cs typeface="ＭＳ Ｐゴシック" charset="0"/>
              </a:rPr>
              <a:t>To what extent should the subject’s privacy be protected, and to what extent should he or she be compensated, if at all, when his or her image has demonstrable effects on the social conscience?</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br>
              <a:rPr lang="en-US" sz="1200" kern="1200" dirty="0">
                <a:solidFill>
                  <a:schemeClr val="tx1"/>
                </a:solidFill>
                <a:effectLst/>
                <a:latin typeface="Arial"/>
                <a:ea typeface="ＭＳ Ｐゴシック" pitchFamily="-72" charset="-128"/>
                <a:cs typeface="ＭＳ Ｐゴシック" charset="-128"/>
              </a:rPr>
            </a:br>
            <a:endParaRPr lang="en-US" dirty="0"/>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667BCC1-F291-3C4C-9FF0-9604CB20E09A}" type="slidenum">
              <a:rPr lang="en-US" sz="1200"/>
              <a:pPr/>
              <a:t>28</a:t>
            </a:fld>
            <a:endParaRPr lang="en-US" sz="1200"/>
          </a:p>
        </p:txBody>
      </p:sp>
    </p:spTree>
    <p:extLst>
      <p:ext uri="{BB962C8B-B14F-4D97-AF65-F5344CB8AC3E}">
        <p14:creationId xmlns:p14="http://schemas.microsoft.com/office/powerpoint/2010/main" val="345975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F273AA8-9611-544A-838F-969E48C0CB46}" type="slidenum">
              <a:rPr lang="en-US" smtClean="0"/>
              <a:pPr>
                <a:defRPr/>
              </a:pPr>
              <a:t>29</a:t>
            </a:fld>
            <a:endParaRPr lang="en-US"/>
          </a:p>
        </p:txBody>
      </p:sp>
    </p:spTree>
    <p:extLst>
      <p:ext uri="{BB962C8B-B14F-4D97-AF65-F5344CB8AC3E}">
        <p14:creationId xmlns:p14="http://schemas.microsoft.com/office/powerpoint/2010/main" val="1236281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sz="1200" kern="1200" dirty="0">
                <a:solidFill>
                  <a:schemeClr val="tx1"/>
                </a:solidFill>
                <a:effectLst/>
                <a:latin typeface="Arial"/>
                <a:ea typeface="ＭＳ Ｐゴシック" pitchFamily="-72" charset="-128"/>
                <a:cs typeface="ＭＳ Ｐゴシック" charset="-128"/>
              </a:rPr>
              <a:t>Iranian-born artist Shirin </a:t>
            </a:r>
            <a:r>
              <a:rPr lang="en-US" sz="1200" kern="1200" dirty="0" err="1">
                <a:solidFill>
                  <a:schemeClr val="tx1"/>
                </a:solidFill>
                <a:effectLst/>
                <a:latin typeface="Arial"/>
                <a:ea typeface="ＭＳ Ｐゴシック" pitchFamily="-72" charset="-128"/>
                <a:cs typeface="ＭＳ Ｐゴシック" charset="-128"/>
              </a:rPr>
              <a:t>Neshat</a:t>
            </a:r>
            <a:r>
              <a:rPr lang="en-US" sz="1200" kern="1200" dirty="0">
                <a:solidFill>
                  <a:schemeClr val="tx1"/>
                </a:solidFill>
                <a:effectLst/>
                <a:latin typeface="Arial"/>
                <a:ea typeface="ＭＳ Ｐゴシック" pitchFamily="-72" charset="-128"/>
                <a:cs typeface="ＭＳ Ｐゴシック" charset="-128"/>
              </a:rPr>
              <a:t>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Arial"/>
                <a:ea typeface="ＭＳ Ｐゴシック" pitchFamily="-72" charset="-128"/>
                <a:cs typeface="ＭＳ Ｐゴシック" charset="-128"/>
              </a:rPr>
              <a:t>The muzzle of a gun is placed beside the woman’s face, at first appearing to be an earring.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Arial"/>
                <a:ea typeface="ＭＳ Ｐゴシック" pitchFamily="-72" charset="-128"/>
                <a:cs typeface="ＭＳ Ｐゴシック" charset="-128"/>
              </a:rPr>
              <a:t>Written on her face in Farsi calligraphy is text written by the female poet </a:t>
            </a:r>
            <a:r>
              <a:rPr lang="en-US" sz="1200" kern="1200" dirty="0" err="1">
                <a:solidFill>
                  <a:schemeClr val="tx1"/>
                </a:solidFill>
                <a:effectLst/>
                <a:latin typeface="Arial"/>
                <a:ea typeface="ＭＳ Ｐゴシック" pitchFamily="-72" charset="-128"/>
                <a:cs typeface="ＭＳ Ｐゴシック" charset="-128"/>
              </a:rPr>
              <a:t>Tahereh</a:t>
            </a:r>
            <a:r>
              <a:rPr lang="en-US" sz="1200" kern="1200" dirty="0">
                <a:solidFill>
                  <a:schemeClr val="tx1"/>
                </a:solidFill>
                <a:effectLst/>
                <a:latin typeface="Arial"/>
                <a:ea typeface="ＭＳ Ｐゴシック" pitchFamily="-72" charset="-128"/>
                <a:cs typeface="ＭＳ Ｐゴシック" charset="-128"/>
              </a:rPr>
              <a:t> </a:t>
            </a:r>
            <a:r>
              <a:rPr lang="en-US" sz="1200" kern="1200" dirty="0" err="1">
                <a:solidFill>
                  <a:schemeClr val="tx1"/>
                </a:solidFill>
                <a:effectLst/>
                <a:latin typeface="Arial"/>
                <a:ea typeface="ＭＳ Ｐゴシック" pitchFamily="-72" charset="-128"/>
                <a:cs typeface="ＭＳ Ｐゴシック" charset="-128"/>
              </a:rPr>
              <a:t>Saffarzadeh</a:t>
            </a:r>
            <a:r>
              <a:rPr lang="en-US" sz="1200" kern="1200" dirty="0">
                <a:solidFill>
                  <a:schemeClr val="tx1"/>
                </a:solidFill>
                <a:effectLst/>
                <a:latin typeface="Arial"/>
                <a:ea typeface="ＭＳ Ｐゴシック" pitchFamily="-72" charset="-128"/>
                <a:cs typeface="ＭＳ Ｐゴシック" charset="-128"/>
              </a:rPr>
              <a:t>, in which a woman addresses her brothers in the Iranian Revolution (1978–79) asking if she can participate as well.</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err="1">
                <a:solidFill>
                  <a:schemeClr val="tx1"/>
                </a:solidFill>
                <a:effectLst/>
                <a:latin typeface="Arial"/>
                <a:ea typeface="ＭＳ Ｐゴシック" pitchFamily="-72" charset="-128"/>
                <a:cs typeface="ＭＳ Ｐゴシック" charset="-128"/>
              </a:rPr>
              <a:t>Neshat</a:t>
            </a:r>
            <a:r>
              <a:rPr lang="en-US" sz="1200" kern="1200" dirty="0">
                <a:solidFill>
                  <a:schemeClr val="tx1"/>
                </a:solidFill>
                <a:effectLst/>
                <a:latin typeface="Arial"/>
                <a:ea typeface="ＭＳ Ｐゴシック" pitchFamily="-72" charset="-128"/>
                <a:cs typeface="ＭＳ Ｐゴシック" charset="-128"/>
              </a:rPr>
              <a:t> herself was exiled from Iran, but disagrees with Western interventions in her home country</a:t>
            </a:r>
            <a:endParaRPr 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br>
              <a:rPr lang="en-US" sz="1200" kern="1200" dirty="0">
                <a:solidFill>
                  <a:schemeClr val="tx1"/>
                </a:solidFill>
                <a:effectLst/>
                <a:latin typeface="Arial"/>
                <a:ea typeface="ＭＳ Ｐゴシック" pitchFamily="-72" charset="-128"/>
                <a:cs typeface="ＭＳ Ｐゴシック" charset="-128"/>
              </a:rPr>
            </a:br>
            <a:endParaRPr lang="en-US" dirty="0"/>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667BCC1-F291-3C4C-9FF0-9604CB20E09A}" type="slidenum">
              <a:rPr lang="en-US" sz="1200"/>
              <a:pPr/>
              <a:t>30</a:t>
            </a:fld>
            <a:endParaRPr lang="en-US" sz="1200"/>
          </a:p>
        </p:txBody>
      </p:sp>
    </p:spTree>
    <p:extLst>
      <p:ext uri="{BB962C8B-B14F-4D97-AF65-F5344CB8AC3E}">
        <p14:creationId xmlns:p14="http://schemas.microsoft.com/office/powerpoint/2010/main" val="328559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a:ea typeface="ＭＳ Ｐゴシック" pitchFamily="-72" charset="-128"/>
                <a:cs typeface="ＭＳ Ｐゴシック" charset="-128"/>
              </a:rPr>
              <a:t>Portraits of people that have the same jobs or roles in society, such as doctors, teachers, and children </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a:ea typeface="ＭＳ Ｐゴシック" pitchFamily="-72" charset="-128"/>
                <a:cs typeface="ＭＳ Ｐゴシック" charset="-128"/>
              </a:rPr>
              <a:t>The artists hung large posters of these photographs throughout the Near East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a:ea typeface="ＭＳ Ｐゴシック" pitchFamily="-72" charset="-128"/>
                <a:cs typeface="ＭＳ Ｐゴシック" charset="-128"/>
              </a:rPr>
              <a:t>Residents and visitors on either side of the wall were intrigued and entertained by the images, which highlighted how similar the two groups of people really are</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a:ea typeface="ＭＳ Ｐゴシック" pitchFamily="-72" charset="-128"/>
                <a:cs typeface="ＭＳ Ｐゴシック" charset="-128"/>
              </a:rPr>
              <a:t>The </a:t>
            </a:r>
            <a:r>
              <a:rPr lang="en-US" sz="1200" i="1" kern="1200" dirty="0">
                <a:solidFill>
                  <a:schemeClr val="tx1"/>
                </a:solidFill>
                <a:effectLst/>
                <a:latin typeface="Arial"/>
                <a:ea typeface="ＭＳ Ｐゴシック" pitchFamily="-72" charset="-128"/>
                <a:cs typeface="ＭＳ Ｐゴシック" charset="-128"/>
              </a:rPr>
              <a:t>Face2Face </a:t>
            </a:r>
            <a:r>
              <a:rPr lang="en-US" sz="1200" kern="1200" dirty="0">
                <a:solidFill>
                  <a:schemeClr val="tx1"/>
                </a:solidFill>
                <a:effectLst/>
                <a:latin typeface="Arial"/>
                <a:ea typeface="ＭＳ Ｐゴシック" pitchFamily="-72" charset="-128"/>
                <a:cs typeface="ＭＳ Ｐゴシック" charset="-128"/>
              </a:rPr>
              <a:t>project enabled many Israelis and Palestinians to see one another not as stereotypes but as actual people</a:t>
            </a:r>
            <a:endParaRPr lang="en-US" dirty="0"/>
          </a:p>
          <a:p>
            <a:pPr marL="171450" marR="0" lvl="0" indent="-171450" algn="l" defTabSz="457200" rtl="0" eaLnBrk="0" fontAlgn="base" latinLnBrk="0" hangingPunct="0">
              <a:lnSpc>
                <a:spcPct val="100000"/>
              </a:lnSpc>
              <a:spcBef>
                <a:spcPct val="30000"/>
              </a:spcBef>
              <a:spcAft>
                <a:spcPct val="0"/>
              </a:spcAft>
              <a:buClrTx/>
              <a:buSzTx/>
              <a:buFontTx/>
              <a:buChar char="•"/>
              <a:tabLst/>
              <a:defRPr/>
            </a:pPr>
            <a:endParaRPr lang="en-US" dirty="0"/>
          </a:p>
          <a:p>
            <a:pPr marL="171450" indent="-171450">
              <a:buFontTx/>
              <a:buChar char="•"/>
            </a:pPr>
            <a:endParaRPr lang="en-US" dirty="0">
              <a:latin typeface="Arial" charset="0"/>
              <a:ea typeface="ＭＳ Ｐゴシック" charset="0"/>
              <a:cs typeface="ＭＳ Ｐゴシック" charset="0"/>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D6B936A-7A00-F744-BC66-AEB60FE2B707}" type="slidenum">
              <a:rPr lang="en-US" sz="1200"/>
              <a:pPr/>
              <a:t>32</a:t>
            </a:fld>
            <a:endParaRPr lang="en-US" sz="1200"/>
          </a:p>
        </p:txBody>
      </p:sp>
    </p:spTree>
    <p:extLst>
      <p:ext uri="{BB962C8B-B14F-4D97-AF65-F5344CB8AC3E}">
        <p14:creationId xmlns:p14="http://schemas.microsoft.com/office/powerpoint/2010/main" val="3566468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sz="1200" kern="1200" dirty="0">
                <a:solidFill>
                  <a:schemeClr val="tx1"/>
                </a:solidFill>
                <a:effectLst/>
                <a:latin typeface="Arial"/>
                <a:ea typeface="ＭＳ Ｐゴシック" pitchFamily="-72" charset="-128"/>
                <a:cs typeface="ＭＳ Ｐゴシック" charset="-128"/>
              </a:rPr>
              <a:t>The artist Sherrill Roland III was a graduate student at the University of North Carolina in Greensboro when he was wrongfully imprisoned</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Arial"/>
                <a:ea typeface="ＭＳ Ｐゴシック" pitchFamily="-72" charset="-128"/>
                <a:cs typeface="ＭＳ Ｐゴシック" charset="-128"/>
              </a:rPr>
              <a:t>This act altered his interactions with others, just as being jailed had, and served to trigger conversations about the impact of the prevalence of false incarcerations, especially for African American males. </a:t>
            </a:r>
          </a:p>
          <a:p>
            <a:pPr marL="171450" indent="-171450">
              <a:buFont typeface="Arial" panose="020B0604020202020204" pitchFamily="34" charset="0"/>
              <a:buChar char="•"/>
            </a:pPr>
            <a:r>
              <a:rPr lang="en-US" sz="1200" kern="1200" dirty="0">
                <a:solidFill>
                  <a:schemeClr val="tx1"/>
                </a:solidFill>
                <a:effectLst/>
                <a:latin typeface="Arial"/>
                <a:ea typeface="ＭＳ Ｐゴシック" pitchFamily="-72" charset="-128"/>
                <a:cs typeface="ＭＳ Ｐゴシック" charset="-128"/>
              </a:rPr>
              <a:t>Roland wants to raise awareness of the many lives affected by this social issue: “Incarceration happens every day. I could be anybody. It could be me today, it could be you tomorrow.” </a:t>
            </a:r>
            <a:endParaRPr lang="en-US" dirty="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D6B936A-7A00-F744-BC66-AEB60FE2B707}" type="slidenum">
              <a:rPr lang="en-US" sz="1200"/>
              <a:pPr/>
              <a:t>34</a:t>
            </a:fld>
            <a:endParaRPr lang="en-US" sz="1200"/>
          </a:p>
        </p:txBody>
      </p:sp>
    </p:spTree>
    <p:extLst>
      <p:ext uri="{BB962C8B-B14F-4D97-AF65-F5344CB8AC3E}">
        <p14:creationId xmlns:p14="http://schemas.microsoft.com/office/powerpoint/2010/main" val="3576649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indent="0">
              <a:buFontTx/>
              <a:buNone/>
            </a:pPr>
            <a:r>
              <a:rPr lang="en-US" dirty="0">
                <a:latin typeface="Arial" charset="0"/>
                <a:ea typeface="ＭＳ Ｐゴシック" charset="0"/>
                <a:cs typeface="ＭＳ Ｐゴシック" charset="0"/>
              </a:rPr>
              <a:t>Hopes to show how individual trash contributes to the larger problem</a:t>
            </a:r>
          </a:p>
          <a:p>
            <a:pPr marL="171450" indent="-171450">
              <a:buFontTx/>
              <a:buChar char="•"/>
            </a:pPr>
            <a:endParaRPr lang="en-US" dirty="0">
              <a:latin typeface="Arial" charset="0"/>
              <a:ea typeface="ＭＳ Ｐゴシック" charset="0"/>
              <a:cs typeface="ＭＳ Ｐゴシック" charset="0"/>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B4BCF627-4F73-5340-944E-8B6736D28AB4}" type="slidenum">
              <a:rPr lang="en-US" sz="1200"/>
              <a:pPr/>
              <a:t>38</a:t>
            </a:fld>
            <a:endParaRPr lang="en-US" sz="1200"/>
          </a:p>
        </p:txBody>
      </p:sp>
    </p:spTree>
    <p:extLst>
      <p:ext uri="{BB962C8B-B14F-4D97-AF65-F5344CB8AC3E}">
        <p14:creationId xmlns:p14="http://schemas.microsoft.com/office/powerpoint/2010/main" val="2141008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US" dirty="0">
                <a:latin typeface="Arial" charset="0"/>
                <a:ea typeface="ＭＳ Ｐゴシック" charset="0"/>
                <a:cs typeface="ＭＳ Ｐゴシック" charset="0"/>
              </a:rPr>
              <a:t>French artist </a:t>
            </a:r>
            <a:r>
              <a:rPr lang="en-US" dirty="0" err="1">
                <a:latin typeface="Arial" charset="0"/>
                <a:ea typeface="ＭＳ Ｐゴシック" charset="0"/>
                <a:cs typeface="ＭＳ Ｐゴシック" charset="0"/>
              </a:rPr>
              <a:t>Théodore</a:t>
            </a:r>
            <a:r>
              <a:rPr lang="en-US" dirty="0">
                <a:latin typeface="Arial" charset="0"/>
                <a:ea typeface="ＭＳ Ｐゴシック" charset="0"/>
                <a:cs typeface="ＭＳ Ｐゴシック" charset="0"/>
              </a:rPr>
              <a:t> </a:t>
            </a:r>
            <a:r>
              <a:rPr lang="en-US" dirty="0" err="1">
                <a:latin typeface="Arial" charset="0"/>
                <a:ea typeface="ＭＳ Ｐゴシック" charset="0"/>
                <a:cs typeface="ＭＳ Ｐゴシック" charset="0"/>
              </a:rPr>
              <a:t>Géricault</a:t>
            </a:r>
            <a:r>
              <a:rPr lang="en-US" dirty="0">
                <a:latin typeface="Arial" charset="0"/>
                <a:ea typeface="ＭＳ Ｐゴシック" charset="0"/>
                <a:cs typeface="ＭＳ Ｐゴシック" charset="0"/>
              </a:rPr>
              <a:t> (1791–1824), memorializes on a grand scale a scandalous event in history (July 2, 1816)</a:t>
            </a:r>
          </a:p>
          <a:p>
            <a:pPr marL="171450" indent="-171450">
              <a:buFontTx/>
              <a:buChar char="•"/>
            </a:pPr>
            <a:r>
              <a:rPr lang="en-US" dirty="0">
                <a:latin typeface="Arial" charset="0"/>
                <a:ea typeface="ＭＳ Ｐゴシック" charset="0"/>
                <a:cs typeface="ＭＳ Ｐゴシック" charset="0"/>
              </a:rPr>
              <a:t>Left to battle starvation, sunburn, disease, and dehydration, only fifteen men survived the horrors of the sea; some cannibalized their shipmates</a:t>
            </a:r>
          </a:p>
          <a:p>
            <a:pPr marL="171450" indent="-171450">
              <a:buFontTx/>
              <a:buChar char="•"/>
            </a:pPr>
            <a:r>
              <a:rPr lang="en-US" dirty="0">
                <a:latin typeface="Arial" charset="0"/>
                <a:ea typeface="ＭＳ Ｐゴシック" charset="0"/>
                <a:cs typeface="ＭＳ Ｐゴシック" charset="0"/>
              </a:rPr>
              <a:t>The survivors, all close to death, were rescued after 13 days, and they told the world the story of their abandonment</a:t>
            </a:r>
          </a:p>
          <a:p>
            <a:pPr marL="171450" indent="-171450">
              <a:buFontTx/>
              <a:buChar char="•"/>
            </a:pPr>
            <a:r>
              <a:rPr lang="en-US" dirty="0">
                <a:latin typeface="Arial" charset="0"/>
                <a:ea typeface="ＭＳ Ｐゴシック" charset="0"/>
                <a:cs typeface="ＭＳ Ｐゴシック" charset="0"/>
              </a:rPr>
              <a:t>The dramatic intensity is heightened by the use of diagonal lines that compose the figures into a large X</a:t>
            </a:r>
          </a:p>
          <a:p>
            <a:pPr marL="171450" indent="-171450">
              <a:buFontTx/>
              <a:buChar char="•"/>
            </a:pPr>
            <a:r>
              <a:rPr lang="en-US" dirty="0">
                <a:latin typeface="Arial" charset="0"/>
                <a:ea typeface="ＭＳ Ｐゴシック" charset="0"/>
                <a:cs typeface="ＭＳ Ｐゴシック" charset="0"/>
              </a:rPr>
              <a:t>Only one African survived the tragic journey, and </a:t>
            </a:r>
            <a:r>
              <a:rPr lang="en-US" dirty="0" err="1">
                <a:latin typeface="Arial" charset="0"/>
                <a:ea typeface="ＭＳ Ｐゴシック" charset="0"/>
                <a:cs typeface="ＭＳ Ｐゴシック" charset="0"/>
              </a:rPr>
              <a:t>Géricault</a:t>
            </a:r>
            <a:r>
              <a:rPr lang="en-US" dirty="0">
                <a:latin typeface="Arial" charset="0"/>
                <a:ea typeface="ＭＳ Ｐゴシック" charset="0"/>
                <a:cs typeface="ＭＳ Ｐゴシック" charset="0"/>
              </a:rPr>
              <a:t> includes him as the powerful figure trying to attract the attention of the distant ship</a:t>
            </a:r>
          </a:p>
          <a:p>
            <a:pPr marL="171450" indent="-171450">
              <a:buFontTx/>
              <a:buChar char="•"/>
            </a:pPr>
            <a:r>
              <a:rPr lang="en-US" dirty="0">
                <a:latin typeface="Arial" charset="0"/>
                <a:ea typeface="ＭＳ Ｐゴシック" charset="0"/>
                <a:cs typeface="ＭＳ Ｐゴシック" charset="0"/>
              </a:rPr>
              <a:t>This artwork criticizes the disaster, colonization, and slavery</a:t>
            </a: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01E3E90-B5B0-6247-A26A-4B9881DC616E}" type="slidenum">
              <a:rPr lang="en-US" sz="1200"/>
              <a:pPr/>
              <a:t>5</a:t>
            </a:fld>
            <a:endParaRPr lang="en-US" sz="1200"/>
          </a:p>
        </p:txBody>
      </p:sp>
    </p:spTree>
    <p:extLst>
      <p:ext uri="{BB962C8B-B14F-4D97-AF65-F5344CB8AC3E}">
        <p14:creationId xmlns:p14="http://schemas.microsoft.com/office/powerpoint/2010/main" val="2813897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Arial"/>
                <a:ea typeface="ＭＳ Ｐゴシック" pitchFamily="-72" charset="-128"/>
                <a:cs typeface="ＭＳ Ｐゴシック" charset="-128"/>
              </a:rPr>
              <a:t>British Romantic artist J. M. W. Turner used the sublime power of nature to convey the horror of human tragedy.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0F273AA8-9611-544A-838F-969E48C0CB46}" type="slidenum">
              <a:rPr lang="en-US" smtClean="0"/>
              <a:pPr>
                <a:defRPr/>
              </a:pPr>
              <a:t>7</a:t>
            </a:fld>
            <a:endParaRPr lang="en-US"/>
          </a:p>
        </p:txBody>
      </p:sp>
    </p:spTree>
    <p:extLst>
      <p:ext uri="{BB962C8B-B14F-4D97-AF65-F5344CB8AC3E}">
        <p14:creationId xmlns:p14="http://schemas.microsoft.com/office/powerpoint/2010/main" val="3502800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sz="1200" kern="1200" dirty="0">
                <a:solidFill>
                  <a:schemeClr val="tx1"/>
                </a:solidFill>
                <a:effectLst/>
                <a:latin typeface="Arial"/>
                <a:ea typeface="ＭＳ Ｐゴシック" pitchFamily="-72" charset="-128"/>
                <a:cs typeface="ＭＳ Ｐゴシック" charset="-128"/>
              </a:rPr>
              <a:t>Using her experience as a trained medical examiner who worked in a morgue in Mexico City, </a:t>
            </a:r>
            <a:r>
              <a:rPr lang="en-US" sz="1200" kern="1200" dirty="0" err="1">
                <a:solidFill>
                  <a:schemeClr val="tx1"/>
                </a:solidFill>
                <a:effectLst/>
                <a:latin typeface="Arial"/>
                <a:ea typeface="ＭＳ Ｐゴシック" pitchFamily="-72" charset="-128"/>
                <a:cs typeface="ＭＳ Ｐゴシック" charset="-128"/>
              </a:rPr>
              <a:t>Margolles</a:t>
            </a:r>
            <a:r>
              <a:rPr lang="en-US" sz="1200" kern="1200" dirty="0">
                <a:solidFill>
                  <a:schemeClr val="tx1"/>
                </a:solidFill>
                <a:effectLst/>
                <a:latin typeface="Arial"/>
                <a:ea typeface="ＭＳ Ｐゴシック" pitchFamily="-72" charset="-128"/>
                <a:cs typeface="ＭＳ Ｐゴシック" charset="-128"/>
              </a:rPr>
              <a:t> wishes to activate greater awareness of the large number of violent deaths in Mexico due to </a:t>
            </a:r>
            <a:r>
              <a:rPr lang="en-US" sz="1200" kern="1200" dirty="0" err="1">
                <a:solidFill>
                  <a:schemeClr val="tx1"/>
                </a:solidFill>
                <a:effectLst/>
                <a:latin typeface="Arial"/>
                <a:ea typeface="ＭＳ Ｐゴシック" pitchFamily="-72" charset="-128"/>
                <a:cs typeface="ＭＳ Ｐゴシック" charset="-128"/>
              </a:rPr>
              <a:t>narco</a:t>
            </a:r>
            <a:r>
              <a:rPr lang="en-US" sz="1200" kern="1200" dirty="0">
                <a:solidFill>
                  <a:schemeClr val="tx1"/>
                </a:solidFill>
                <a:effectLst/>
                <a:latin typeface="Arial"/>
                <a:ea typeface="ＭＳ Ｐゴシック" pitchFamily="-72" charset="-128"/>
                <a:cs typeface="ＭＳ Ｐゴシック" charset="-128"/>
              </a:rPr>
              <a:t> (drug-related) crimes. </a:t>
            </a:r>
            <a:endParaRPr lang="en-US" dirty="0"/>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a:ea typeface="ＭＳ Ｐゴシック" pitchFamily="-72" charset="-128"/>
                <a:cs typeface="ＭＳ Ｐゴシック" charset="-128"/>
              </a:rPr>
              <a:t>Trauma of the viewer is necessary, </a:t>
            </a:r>
            <a:r>
              <a:rPr lang="en-US" sz="1200" kern="1200" dirty="0" err="1">
                <a:solidFill>
                  <a:schemeClr val="tx1"/>
                </a:solidFill>
                <a:effectLst/>
                <a:latin typeface="Arial"/>
                <a:ea typeface="ＭＳ Ｐゴシック" pitchFamily="-72" charset="-128"/>
                <a:cs typeface="ＭＳ Ｐゴシック" charset="-128"/>
              </a:rPr>
              <a:t>Margolles</a:t>
            </a:r>
            <a:r>
              <a:rPr lang="en-US" sz="1200" kern="1200" dirty="0">
                <a:solidFill>
                  <a:schemeClr val="tx1"/>
                </a:solidFill>
                <a:effectLst/>
                <a:latin typeface="Arial"/>
                <a:ea typeface="ＭＳ Ｐゴシック" pitchFamily="-72" charset="-128"/>
                <a:cs typeface="ＭＳ Ｐゴシック" charset="-128"/>
              </a:rPr>
              <a:t> argues, in order to trigger disgust and horror at the tragedy of the numerous violent deaths. </a:t>
            </a:r>
            <a:endParaRPr lang="en-US" dirty="0"/>
          </a:p>
          <a:p>
            <a:pPr marL="171450" indent="-171450">
              <a:buFontTx/>
              <a:buChar char="•"/>
            </a:pPr>
            <a:endParaRPr lang="en-US" dirty="0">
              <a:latin typeface="Arial" charset="0"/>
              <a:ea typeface="ＭＳ Ｐゴシック" charset="0"/>
              <a:cs typeface="ＭＳ Ｐゴシック"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01E3E90-B5B0-6247-A26A-4B9881DC616E}" type="slidenum">
              <a:rPr lang="en-US" sz="1200"/>
              <a:pPr/>
              <a:t>9</a:t>
            </a:fld>
            <a:endParaRPr lang="en-US" sz="1200"/>
          </a:p>
        </p:txBody>
      </p:sp>
    </p:spTree>
    <p:extLst>
      <p:ext uri="{BB962C8B-B14F-4D97-AF65-F5344CB8AC3E}">
        <p14:creationId xmlns:p14="http://schemas.microsoft.com/office/powerpoint/2010/main" val="3848800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fontScale="92500"/>
          </a:bodyPr>
          <a:lstStyle/>
          <a:p>
            <a:pPr marL="171450" indent="-171450">
              <a:buFont typeface="Arial" panose="020B0604020202020204" pitchFamily="34" charset="0"/>
              <a:buChar char="•"/>
            </a:pPr>
            <a:r>
              <a:rPr lang="en-US" sz="1200" b="0" kern="1200" dirty="0">
                <a:solidFill>
                  <a:schemeClr val="tx1"/>
                </a:solidFill>
                <a:effectLst/>
                <a:latin typeface="Arial"/>
                <a:ea typeface="ＭＳ Ｐゴシック" pitchFamily="-72" charset="-128"/>
                <a:cs typeface="ＭＳ Ｐゴシック" charset="-128"/>
              </a:rPr>
              <a:t>His father, regarded as one of the finest modern Chinese poets, was imprisoned and exiled for opposing the Nationalist Party of China </a:t>
            </a:r>
          </a:p>
          <a:p>
            <a:pPr marL="171450" indent="-171450">
              <a:buFont typeface="Arial" panose="020B0604020202020204" pitchFamily="34" charset="0"/>
              <a:buChar char="•"/>
            </a:pPr>
            <a:r>
              <a:rPr lang="en-US" sz="1200" b="0" kern="1200" dirty="0">
                <a:solidFill>
                  <a:schemeClr val="tx1"/>
                </a:solidFill>
                <a:effectLst/>
                <a:latin typeface="Arial"/>
                <a:ea typeface="ＭＳ Ｐゴシック" pitchFamily="-72" charset="-128"/>
              </a:rPr>
              <a:t>Studied in U.S. from 1981</a:t>
            </a:r>
            <a:r>
              <a:rPr lang="en-US" sz="1200" b="0" kern="1200" baseline="0" dirty="0">
                <a:solidFill>
                  <a:schemeClr val="tx1"/>
                </a:solidFill>
                <a:effectLst/>
                <a:latin typeface="Arial"/>
                <a:ea typeface="ＭＳ Ｐゴシック" pitchFamily="-72" charset="-128"/>
              </a:rPr>
              <a:t> to </a:t>
            </a:r>
            <a:r>
              <a:rPr lang="en-US" sz="1200" b="0" kern="1200" dirty="0">
                <a:solidFill>
                  <a:schemeClr val="tx1"/>
                </a:solidFill>
                <a:effectLst/>
                <a:latin typeface="Arial"/>
                <a:ea typeface="ＭＳ Ｐゴシック" pitchFamily="-72" charset="-128"/>
              </a:rPr>
              <a:t>1993 and influenced by Andy Warhol and Marcel Duchamp</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When he returned to Beijing, Ai created many works that have been censured by the Chinese government.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dirty="0">
                <a:solidFill>
                  <a:schemeClr val="tx1"/>
                </a:solidFill>
                <a:effectLst/>
                <a:latin typeface="Arial"/>
                <a:ea typeface="ＭＳ Ｐゴシック" pitchFamily="-72" charset="-128"/>
                <a:cs typeface="ＭＳ Ｐゴシック" charset="-128"/>
              </a:rPr>
              <a:t>The photographs </a:t>
            </a:r>
            <a:r>
              <a:rPr lang="en-US" sz="1200" b="1" i="1" kern="1200" dirty="0">
                <a:solidFill>
                  <a:schemeClr val="tx1"/>
                </a:solidFill>
                <a:effectLst/>
                <a:latin typeface="Arial"/>
                <a:ea typeface="ＭＳ Ｐゴシック" pitchFamily="-72" charset="-128"/>
                <a:cs typeface="ＭＳ Ｐゴシック" charset="-128"/>
              </a:rPr>
              <a:t>Dropping a Han Dynasty Urn </a:t>
            </a:r>
            <a:r>
              <a:rPr lang="en-US" sz="1200" b="1" kern="1200" dirty="0">
                <a:solidFill>
                  <a:schemeClr val="tx1"/>
                </a:solidFill>
                <a:effectLst/>
                <a:latin typeface="Arial"/>
                <a:ea typeface="ＭＳ Ｐゴシック" pitchFamily="-72" charset="-128"/>
                <a:cs typeface="ＭＳ Ｐゴシック" charset="-128"/>
              </a:rPr>
              <a:t>(4.8.3) were made the same year he photographed himself raising the middle figure toward Tiananmen Square </a:t>
            </a:r>
            <a:endParaRPr lang="en-US" b="1" dirty="0">
              <a:effectLst/>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In 2005, he began a blog in China that criticized government policies.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His blog was shut down by the police in 2009 after he exposed poor construction standards as the cause of the high number of deaths from the 2008 Sichuan province earthquake (more than 69,000 people killed and at least 4.8 million left homeless). He also posted the names of all 5,385 children killed in the earthquake.</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Ai was beaten by the police for his intention to testify about his observations of the earthquake aftermath. His injuries were so severe that brain surgery was required to treat them. </a:t>
            </a:r>
            <a:endParaRPr lang="en-US" dirty="0">
              <a:effectLst/>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In 2011, he filmed the government’s destruction of his studio and, two months later, he, like his father had been, was imprisoned. </a:t>
            </a:r>
            <a:br>
              <a:rPr lang="en-US" sz="1200" b="0" kern="1200" dirty="0">
                <a:solidFill>
                  <a:schemeClr val="tx1"/>
                </a:solidFill>
                <a:effectLst/>
                <a:latin typeface="Arial"/>
                <a:ea typeface="ＭＳ Ｐゴシック" pitchFamily="-72" charset="-128"/>
                <a:cs typeface="ＭＳ Ｐゴシック" charset="-128"/>
              </a:rPr>
            </a:br>
            <a:endParaRPr lang="en-US" dirty="0">
              <a:effectLst/>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Arial"/>
                <a:ea typeface="ＭＳ Ｐゴシック" pitchFamily="-72" charset="-128"/>
                <a:cs typeface="ＭＳ Ｐゴシック" charset="-128"/>
              </a:rPr>
              <a:t> </a:t>
            </a:r>
            <a:endParaRPr lang="en-US" dirty="0">
              <a:effectLst/>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effectLst/>
            </a:endParaRPr>
          </a:p>
          <a:p>
            <a:pPr marL="171450" indent="-171450">
              <a:buFont typeface="Arial" panose="020B0604020202020204" pitchFamily="34" charset="0"/>
              <a:buChar char="•"/>
            </a:pPr>
            <a:endParaRPr lang="en-US" dirty="0">
              <a:effectLst/>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C0C8219-73DB-2C44-95F7-F1E32209AA07}" type="slidenum">
              <a:rPr lang="en-US" sz="1200"/>
              <a:pPr/>
              <a:t>11</a:t>
            </a:fld>
            <a:endParaRPr lang="en-US" sz="1200"/>
          </a:p>
        </p:txBody>
      </p:sp>
    </p:spTree>
    <p:extLst>
      <p:ext uri="{BB962C8B-B14F-4D97-AF65-F5344CB8AC3E}">
        <p14:creationId xmlns:p14="http://schemas.microsoft.com/office/powerpoint/2010/main" val="829891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sz="1200" kern="1200" dirty="0">
                <a:solidFill>
                  <a:schemeClr val="tx1"/>
                </a:solidFill>
                <a:effectLst/>
                <a:latin typeface="Arial"/>
                <a:ea typeface="ＭＳ Ｐゴシック" pitchFamily="-72" charset="-128"/>
                <a:cs typeface="ＭＳ Ｐゴシック" charset="-128"/>
              </a:rPr>
              <a:t>Many of the shovels have since been exhibited in galleries to bring awareness to the scale of the Mexican weapons trade.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Arial"/>
                <a:ea typeface="ＭＳ Ｐゴシック" pitchFamily="-72" charset="-128"/>
                <a:cs typeface="ＭＳ Ｐゴシック" charset="-128"/>
              </a:rPr>
              <a:t>Equaling the number of guns initially donated, the 1,527 shovels Reyes created for this project were used to plant 1,527 trees around the world. </a:t>
            </a:r>
            <a:endParaRPr lang="en-US" dirty="0"/>
          </a:p>
          <a:p>
            <a:pPr marL="171450" indent="-171450">
              <a:buFont typeface="Arial" panose="020B0604020202020204" pitchFamily="34" charset="0"/>
              <a:buChar char="•"/>
            </a:pPr>
            <a:endParaRPr lang="en-US" dirty="0"/>
          </a:p>
          <a:p>
            <a:pPr marL="171450" indent="-171450">
              <a:buFontTx/>
              <a:buChar char="•"/>
            </a:pPr>
            <a:endParaRPr lang="en-US" dirty="0">
              <a:latin typeface="Arial" charset="0"/>
              <a:ea typeface="ＭＳ Ｐゴシック" charset="0"/>
              <a:cs typeface="ＭＳ Ｐゴシック"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01E3E90-B5B0-6247-A26A-4B9881DC616E}" type="slidenum">
              <a:rPr lang="en-US" sz="1200"/>
              <a:pPr/>
              <a:t>13</a:t>
            </a:fld>
            <a:endParaRPr lang="en-US" sz="1200"/>
          </a:p>
        </p:txBody>
      </p:sp>
    </p:spTree>
    <p:extLst>
      <p:ext uri="{BB962C8B-B14F-4D97-AF65-F5344CB8AC3E}">
        <p14:creationId xmlns:p14="http://schemas.microsoft.com/office/powerpoint/2010/main" val="408058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Arial"/>
                <a:ea typeface="ＭＳ Ｐゴシック" pitchFamily="-72" charset="-128"/>
                <a:cs typeface="ＭＳ Ｐゴシック" charset="-128"/>
              </a:rPr>
              <a:t>The artist </a:t>
            </a:r>
            <a:r>
              <a:rPr lang="en-US" sz="1200" b="0" kern="1200" dirty="0" err="1">
                <a:solidFill>
                  <a:schemeClr val="tx1"/>
                </a:solidFill>
                <a:effectLst/>
                <a:latin typeface="Arial"/>
                <a:ea typeface="ＭＳ Ｐゴシック" pitchFamily="-72" charset="-128"/>
                <a:cs typeface="ＭＳ Ｐゴシック" charset="-128"/>
              </a:rPr>
              <a:t>Theaster</a:t>
            </a:r>
            <a:r>
              <a:rPr lang="en-US" sz="1200" b="0" kern="1200" dirty="0">
                <a:solidFill>
                  <a:schemeClr val="tx1"/>
                </a:solidFill>
                <a:effectLst/>
                <a:latin typeface="Arial"/>
                <a:ea typeface="ＭＳ Ｐゴシック" pitchFamily="-72" charset="-128"/>
                <a:cs typeface="ＭＳ Ｐゴシック" charset="-128"/>
              </a:rPr>
              <a:t> Gates revitalizes buildings in downtown Chicago to create safe cultural and living spaces for the community: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0F273AA8-9611-544A-838F-969E48C0CB46}" type="slidenum">
              <a:rPr lang="en-US" smtClean="0"/>
              <a:pPr>
                <a:defRPr/>
              </a:pPr>
              <a:t>14</a:t>
            </a:fld>
            <a:endParaRPr lang="en-US"/>
          </a:p>
        </p:txBody>
      </p:sp>
    </p:spTree>
    <p:extLst>
      <p:ext uri="{BB962C8B-B14F-4D97-AF65-F5344CB8AC3E}">
        <p14:creationId xmlns:p14="http://schemas.microsoft.com/office/powerpoint/2010/main" val="106356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0B3901A-FF3B-1643-AF62-751D9A5F5E3B}" type="slidenum">
              <a:rPr lang="en-US" sz="1200"/>
              <a:pPr/>
              <a:t>19</a:t>
            </a:fld>
            <a:endParaRPr lang="en-US" sz="1200"/>
          </a:p>
        </p:txBody>
      </p:sp>
    </p:spTree>
    <p:extLst>
      <p:ext uri="{BB962C8B-B14F-4D97-AF65-F5344CB8AC3E}">
        <p14:creationId xmlns:p14="http://schemas.microsoft.com/office/powerpoint/2010/main" val="3735595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US" dirty="0">
                <a:latin typeface="Arial" charset="0"/>
                <a:ea typeface="ＭＳ Ｐゴシック" charset="0"/>
                <a:cs typeface="ＭＳ Ｐゴシック" charset="0"/>
              </a:rPr>
              <a:t>American artist Eric </a:t>
            </a:r>
            <a:r>
              <a:rPr lang="en-US" dirty="0" err="1">
                <a:latin typeface="Arial" charset="0"/>
                <a:ea typeface="ＭＳ Ｐゴシック" charset="0"/>
                <a:cs typeface="ＭＳ Ｐゴシック" charset="0"/>
              </a:rPr>
              <a:t>Fischl’s</a:t>
            </a:r>
            <a:r>
              <a:rPr lang="en-US" dirty="0">
                <a:latin typeface="Arial" charset="0"/>
                <a:ea typeface="ＭＳ Ｐゴシック" charset="0"/>
                <a:cs typeface="ＭＳ Ｐゴシック" charset="0"/>
              </a:rPr>
              <a:t> (b. 1948) Falling Woman provoked an instantaneous reaction</a:t>
            </a:r>
          </a:p>
          <a:p>
            <a:pPr marL="171450" indent="-171450">
              <a:buFontTx/>
              <a:buChar char="•"/>
            </a:pPr>
            <a:r>
              <a:rPr lang="en-US" dirty="0">
                <a:latin typeface="Arial" charset="0"/>
                <a:ea typeface="ＭＳ Ｐゴシック" charset="0"/>
                <a:cs typeface="ＭＳ Ｐゴシック" charset="0"/>
              </a:rPr>
              <a:t>Would </a:t>
            </a:r>
            <a:r>
              <a:rPr lang="en-US" dirty="0" err="1">
                <a:latin typeface="Arial" charset="0"/>
                <a:ea typeface="ＭＳ Ｐゴシック" charset="0"/>
                <a:cs typeface="ＭＳ Ｐゴシック" charset="0"/>
              </a:rPr>
              <a:t>Fischl’s</a:t>
            </a:r>
            <a:r>
              <a:rPr lang="en-US" dirty="0">
                <a:latin typeface="Arial" charset="0"/>
                <a:ea typeface="ＭＳ Ｐゴシック" charset="0"/>
                <a:cs typeface="ＭＳ Ｐゴシック" charset="0"/>
              </a:rPr>
              <a:t> sculpture have been accepted if it had been unveiled many years later, when the event was no longer fresh in the minds of so many? </a:t>
            </a:r>
          </a:p>
          <a:p>
            <a:pPr marL="171450" indent="-171450">
              <a:buFontTx/>
              <a:buChar char="•"/>
            </a:pPr>
            <a:r>
              <a:rPr lang="en-US" dirty="0">
                <a:latin typeface="Arial" charset="0"/>
                <a:ea typeface="ＭＳ Ｐゴシック" charset="0"/>
                <a:cs typeface="ＭＳ Ｐゴシック" charset="0"/>
              </a:rPr>
              <a:t>Or was it simply too graphic, depicting a moment too shocking and too unbelievable for people ever to want to remember? </a:t>
            </a:r>
          </a:p>
          <a:p>
            <a:pPr marL="171450" indent="-171450">
              <a:buFontTx/>
              <a:buChar char="•"/>
            </a:pPr>
            <a:r>
              <a:rPr lang="en-US" dirty="0">
                <a:latin typeface="Arial" charset="0"/>
                <a:ea typeface="ＭＳ Ｐゴシック" charset="0"/>
                <a:cs typeface="ＭＳ Ｐゴシック" charset="0"/>
              </a:rPr>
              <a:t>Some viewers</a:t>
            </a:r>
            <a:r>
              <a:rPr lang="en-US" baseline="0" dirty="0">
                <a:latin typeface="Arial" charset="0"/>
                <a:ea typeface="ＭＳ Ｐゴシック" charset="0"/>
                <a:cs typeface="ＭＳ Ｐゴシック" charset="0"/>
              </a:rPr>
              <a:t> </a:t>
            </a:r>
            <a:r>
              <a:rPr lang="en-US" dirty="0">
                <a:latin typeface="Arial" charset="0"/>
                <a:ea typeface="ＭＳ Ｐゴシック" charset="0"/>
                <a:cs typeface="ＭＳ Ｐゴシック" charset="0"/>
              </a:rPr>
              <a:t>were upset that the sculpture was covered up, considering it a powerful reminder of what happened, which could provide a sense of emotional release, or catharsis</a:t>
            </a: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32CD4A8-2BAE-B541-B536-3215C0E92835}" type="slidenum">
              <a:rPr lang="en-US" sz="1200"/>
              <a:pPr/>
              <a:t>21</a:t>
            </a:fld>
            <a:endParaRPr lang="en-US" sz="1200"/>
          </a:p>
        </p:txBody>
      </p:sp>
    </p:spTree>
    <p:extLst>
      <p:ext uri="{BB962C8B-B14F-4D97-AF65-F5344CB8AC3E}">
        <p14:creationId xmlns:p14="http://schemas.microsoft.com/office/powerpoint/2010/main" val="2051179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Box 2"/>
          <p:cNvSpPr txBox="1"/>
          <p:nvPr userDrawn="1"/>
        </p:nvSpPr>
        <p:spPr>
          <a:xfrm>
            <a:off x="131763" y="139700"/>
            <a:ext cx="2447925" cy="523875"/>
          </a:xfrm>
          <a:prstGeom prst="rect">
            <a:avLst/>
          </a:prstGeom>
          <a:noFill/>
        </p:spPr>
        <p:txBody>
          <a:bodyPr>
            <a:spAutoFit/>
          </a:bodyP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4" name="TextBox 3"/>
          <p:cNvSpPr txBox="1"/>
          <p:nvPr userDrawn="1"/>
        </p:nvSpPr>
        <p:spPr>
          <a:xfrm>
            <a:off x="7081838" y="6627813"/>
            <a:ext cx="2062162" cy="230187"/>
          </a:xfrm>
          <a:prstGeom prst="rect">
            <a:avLst/>
          </a:prstGeom>
          <a:noFill/>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sz="900" dirty="0">
                <a:solidFill>
                  <a:srgbClr val="7F7F7F"/>
                </a:solidFill>
              </a:rPr>
              <a:t>Copyright © 2015 Thames &amp; Hudson </a:t>
            </a:r>
            <a:endParaRPr lang="en-US" sz="900" dirty="0">
              <a:solidFill>
                <a:srgbClr val="7F7F7F"/>
              </a:solidFill>
            </a:endParaRPr>
          </a:p>
        </p:txBody>
      </p:sp>
      <p:sp>
        <p:nvSpPr>
          <p:cNvPr id="5" name="Rectangle 4"/>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itle 6"/>
          <p:cNvSpPr>
            <a:spLocks noGrp="1"/>
          </p:cNvSpPr>
          <p:nvPr>
            <p:ph type="title"/>
          </p:nvPr>
        </p:nvSpPr>
        <p:spPr>
          <a:xfrm>
            <a:off x="483936" y="3109996"/>
            <a:ext cx="8229600" cy="936625"/>
          </a:xfrm>
        </p:spPr>
        <p:txBody>
          <a:bodyPr/>
          <a:lstStyle/>
          <a:p>
            <a:r>
              <a:rPr lang="en-GB"/>
              <a:t>Click to edit Master title style</a:t>
            </a:r>
            <a:endParaRPr lang="en-US"/>
          </a:p>
        </p:txBody>
      </p:sp>
      <p:pic>
        <p:nvPicPr>
          <p:cNvPr id="8" name="Picture 7">
            <a:extLst>
              <a:ext uri="{FF2B5EF4-FFF2-40B4-BE49-F238E27FC236}">
                <a16:creationId xmlns:a16="http://schemas.microsoft.com/office/drawing/2014/main" id="{72380872-782B-F349-9033-A3EA00040DDA}"/>
              </a:ext>
            </a:extLst>
          </p:cNvPr>
          <p:cNvPicPr>
            <a:picLocks noChangeAspect="1"/>
          </p:cNvPicPr>
          <p:nvPr userDrawn="1"/>
        </p:nvPicPr>
        <p:blipFill>
          <a:blip r:embed="rId2"/>
          <a:stretch>
            <a:fillRect/>
          </a:stretch>
        </p:blipFill>
        <p:spPr>
          <a:xfrm>
            <a:off x="-7938" y="4165400"/>
            <a:ext cx="9144000" cy="2146300"/>
          </a:xfrm>
          <a:prstGeom prst="rect">
            <a:avLst/>
          </a:prstGeom>
        </p:spPr>
      </p:pic>
    </p:spTree>
    <p:extLst>
      <p:ext uri="{BB962C8B-B14F-4D97-AF65-F5344CB8AC3E}">
        <p14:creationId xmlns:p14="http://schemas.microsoft.com/office/powerpoint/2010/main" val="1794493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erspectives Title Info">
    <p:bg>
      <p:bgPr>
        <a:solidFill>
          <a:srgbClr val="C2D7E2"/>
        </a:solidFill>
        <a:effectLst/>
      </p:bgPr>
    </p:bg>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466725"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TextBox 4"/>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6" name="TextBox 5"/>
          <p:cNvSpPr txBox="1">
            <a:spLocks noChangeArrowheads="1"/>
          </p:cNvSpPr>
          <p:nvPr userDrawn="1"/>
        </p:nvSpPr>
        <p:spPr bwMode="auto">
          <a:xfrm>
            <a:off x="1973263" y="703263"/>
            <a:ext cx="242093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800" b="1" dirty="0">
                <a:solidFill>
                  <a:srgbClr val="FB384E"/>
                </a:solidFill>
                <a:latin typeface="Arial"/>
                <a:cs typeface="Arial"/>
              </a:rPr>
              <a:t>Perspectives on Art:</a:t>
            </a:r>
          </a:p>
        </p:txBody>
      </p:sp>
      <p:sp>
        <p:nvSpPr>
          <p:cNvPr id="7" name="Rectangle 6"/>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8" name="TextBox 7"/>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latin typeface="Arial"/>
                <a:cs typeface="Arial"/>
              </a:rPr>
              <a:t>PART 4</a:t>
            </a:r>
          </a:p>
          <a:p>
            <a:pPr eaLnBrk="1" hangingPunct="1">
              <a:defRPr/>
            </a:pPr>
            <a:r>
              <a:rPr lang="en-US" sz="1400" b="1" dirty="0">
                <a:latin typeface="Arial"/>
                <a:cs typeface="Arial"/>
              </a:rPr>
              <a:t>THEMES</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000000"/>
                </a:solidFill>
                <a:cs typeface="+mn-cs"/>
              </a:rPr>
              <a:t>Chapter 4.8  </a:t>
            </a:r>
            <a:r>
              <a:rPr lang="en-US" sz="900" b="1" dirty="0">
                <a:solidFill>
                  <a:srgbClr val="000000"/>
                </a:solidFill>
                <a:cs typeface="+mn-cs"/>
              </a:rPr>
              <a:t>Art of Protest and Social Conscience</a:t>
            </a:r>
          </a:p>
        </p:txBody>
      </p:sp>
      <p:sp>
        <p:nvSpPr>
          <p:cNvPr id="13" name="Title 1"/>
          <p:cNvSpPr>
            <a:spLocks noGrp="1"/>
          </p:cNvSpPr>
          <p:nvPr>
            <p:ph type="title"/>
          </p:nvPr>
        </p:nvSpPr>
        <p:spPr>
          <a:xfrm>
            <a:off x="1963393" y="1024461"/>
            <a:ext cx="7062073" cy="846671"/>
          </a:xfrm>
        </p:spPr>
        <p:txBody>
          <a:bodyPr anchor="t"/>
          <a:lstStyle>
            <a:lvl1pPr algn="l">
              <a:defRPr sz="4400">
                <a:solidFill>
                  <a:schemeClr val="tx1">
                    <a:lumMod val="85000"/>
                    <a:lumOff val="15000"/>
                  </a:schemeClr>
                </a:solidFill>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2012015"/>
            <a:ext cx="8229600" cy="4451105"/>
          </a:xfrm>
        </p:spPr>
        <p:txBody>
          <a:bodyPr/>
          <a:lstStyle>
            <a:lvl1pPr>
              <a:spcAft>
                <a:spcPts val="800"/>
              </a:spcAft>
              <a:buClr>
                <a:srgbClr val="FF0036"/>
              </a:buClr>
              <a:defRPr sz="3600" baseline="0">
                <a:solidFill>
                  <a:schemeClr val="tx1">
                    <a:lumMod val="85000"/>
                    <a:lumOff val="15000"/>
                  </a:schemeClr>
                </a:solidFill>
              </a:defRPr>
            </a:lvl1pPr>
            <a:lvl2pPr>
              <a:spcAft>
                <a:spcPts val="800"/>
              </a:spcAft>
              <a:buClr>
                <a:srgbClr val="FF0036"/>
              </a:buClr>
              <a:defRPr sz="3600">
                <a:solidFill>
                  <a:schemeClr val="tx1">
                    <a:lumMod val="85000"/>
                    <a:lumOff val="15000"/>
                  </a:schemeClr>
                </a:solidFill>
              </a:defRPr>
            </a:lvl2pPr>
            <a:lvl3pPr>
              <a:spcAft>
                <a:spcPts val="800"/>
              </a:spcAft>
              <a:buClr>
                <a:srgbClr val="FF0036"/>
              </a:buClr>
              <a:defRPr sz="3600">
                <a:solidFill>
                  <a:schemeClr val="tx1">
                    <a:lumMod val="85000"/>
                    <a:lumOff val="15000"/>
                  </a:schemeClr>
                </a:solidFill>
              </a:defRPr>
            </a:lvl3pPr>
            <a:lvl4pPr>
              <a:spcAft>
                <a:spcPts val="800"/>
              </a:spcAft>
              <a:buClr>
                <a:srgbClr val="FF0036"/>
              </a:buClr>
              <a:defRPr sz="3600">
                <a:solidFill>
                  <a:schemeClr val="tx1">
                    <a:lumMod val="85000"/>
                    <a:lumOff val="15000"/>
                  </a:schemeClr>
                </a:solidFill>
              </a:defRPr>
            </a:lvl4pPr>
            <a:lvl5pPr>
              <a:spcAft>
                <a:spcPts val="800"/>
              </a:spcAft>
              <a:buClr>
                <a:srgbClr val="FF0036"/>
              </a:buClr>
              <a:defRPr sz="3600">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7303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erspectives Art Horizontal">
    <p:bg>
      <p:bgPr>
        <a:solidFill>
          <a:srgbClr val="C2D7E2"/>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6335319"/>
            <a:ext cx="9144000" cy="522681"/>
          </a:xfrm>
          <a:noFill/>
          <a:ln w="0" cap="flat" cmpd="sng" algn="ctr">
            <a:noFill/>
            <a:prstDash val="solid"/>
            <a:miter lim="800000"/>
            <a:headEnd type="none" w="med" len="med"/>
            <a:tailEnd type="none" w="med" len="med"/>
          </a:ln>
        </p:spPr>
        <p:txBody>
          <a:bodyPr/>
          <a:lstStyle>
            <a:lvl1pPr marL="0" indent="0">
              <a:buSzPct val="75000"/>
              <a:buFontTx/>
              <a:buNone/>
              <a:defRPr sz="1200" b="0">
                <a:solidFill>
                  <a:schemeClr val="tx1">
                    <a:lumMod val="85000"/>
                    <a:lumOff val="1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527569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erspectives Art Vertical">
    <p:bg>
      <p:bgPr>
        <a:solidFill>
          <a:srgbClr val="C2D7E2"/>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2668131"/>
            <a:ext cx="2130539" cy="4152586"/>
          </a:xfrm>
          <a:noFill/>
          <a:ln w="0" cap="flat" cmpd="sng" algn="ctr">
            <a:noFill/>
            <a:prstDash val="solid"/>
            <a:miter lim="800000"/>
            <a:headEnd type="none" w="med" len="med"/>
            <a:tailEnd type="none" w="med" len="med"/>
          </a:ln>
        </p:spPr>
        <p:txBody>
          <a:bodyPr anchor="b"/>
          <a:lstStyle>
            <a:lvl1pPr marL="0" indent="0">
              <a:spcBef>
                <a:spcPts val="200"/>
              </a:spcBef>
              <a:buSzPct val="75000"/>
              <a:buFontTx/>
              <a:buNone/>
              <a:defRPr sz="1200" b="0">
                <a:solidFill>
                  <a:schemeClr val="tx1">
                    <a:lumMod val="85000"/>
                    <a:lumOff val="1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defRPr>
                <a:solidFill>
                  <a:srgbClr val="00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536857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ocus Artwork Info">
    <p:bg>
      <p:bgPr>
        <a:solidFill>
          <a:srgbClr val="E1E0D4"/>
        </a:solidFill>
        <a:effectLst/>
      </p:bgPr>
    </p:bg>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466725"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TextBox 4"/>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6" name="Rectangle 5"/>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000000"/>
                </a:solidFill>
                <a:latin typeface="Arial"/>
                <a:cs typeface="Arial"/>
              </a:rPr>
              <a:t>PART 4</a:t>
            </a:r>
          </a:p>
          <a:p>
            <a:pPr eaLnBrk="1" hangingPunct="1">
              <a:defRPr/>
            </a:pPr>
            <a:r>
              <a:rPr lang="en-US" sz="1400" b="1" dirty="0">
                <a:solidFill>
                  <a:srgbClr val="000000"/>
                </a:solidFill>
                <a:latin typeface="Arial"/>
                <a:cs typeface="Arial"/>
              </a:rPr>
              <a:t>THEMES</a:t>
            </a:r>
          </a:p>
        </p:txBody>
      </p:sp>
      <p:sp>
        <p:nvSpPr>
          <p:cNvPr id="8"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000000"/>
                </a:solidFill>
                <a:cs typeface="+mn-cs"/>
              </a:rPr>
              <a:t>Chapter 4.8  </a:t>
            </a:r>
            <a:r>
              <a:rPr lang="en-US" sz="900" b="1" dirty="0">
                <a:solidFill>
                  <a:srgbClr val="000000"/>
                </a:solidFill>
                <a:cs typeface="+mn-cs"/>
              </a:rPr>
              <a:t>Art of Protest and Social Conscience</a:t>
            </a:r>
          </a:p>
        </p:txBody>
      </p:sp>
      <p:sp>
        <p:nvSpPr>
          <p:cNvPr id="13" name="Title 1"/>
          <p:cNvSpPr>
            <a:spLocks noGrp="1"/>
          </p:cNvSpPr>
          <p:nvPr>
            <p:ph type="title"/>
          </p:nvPr>
        </p:nvSpPr>
        <p:spPr>
          <a:xfrm>
            <a:off x="1963393" y="833121"/>
            <a:ext cx="7062073" cy="955039"/>
          </a:xfrm>
        </p:spPr>
        <p:txBody>
          <a:bodyPr/>
          <a:lstStyle>
            <a:lvl1pPr algn="l">
              <a:defRPr sz="4400">
                <a:solidFill>
                  <a:schemeClr val="tx1">
                    <a:lumMod val="85000"/>
                    <a:lumOff val="15000"/>
                  </a:schemeClr>
                </a:solidFill>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2012015"/>
            <a:ext cx="8229600" cy="4451105"/>
          </a:xfrm>
        </p:spPr>
        <p:txBody>
          <a:bodyPr/>
          <a:lstStyle>
            <a:lvl1pPr>
              <a:spcAft>
                <a:spcPts val="800"/>
              </a:spcAft>
              <a:buClr>
                <a:srgbClr val="F42A4D"/>
              </a:buClr>
              <a:defRPr sz="3600" baseline="0">
                <a:solidFill>
                  <a:schemeClr val="tx1">
                    <a:lumMod val="85000"/>
                    <a:lumOff val="15000"/>
                  </a:schemeClr>
                </a:solidFill>
              </a:defRPr>
            </a:lvl1pPr>
            <a:lvl2pPr>
              <a:spcAft>
                <a:spcPts val="800"/>
              </a:spcAft>
              <a:buClr>
                <a:srgbClr val="F42A4D"/>
              </a:buClr>
              <a:defRPr sz="3600">
                <a:solidFill>
                  <a:schemeClr val="tx1">
                    <a:lumMod val="85000"/>
                    <a:lumOff val="15000"/>
                  </a:schemeClr>
                </a:solidFill>
              </a:defRPr>
            </a:lvl2pPr>
            <a:lvl3pPr>
              <a:spcAft>
                <a:spcPts val="800"/>
              </a:spcAft>
              <a:buClr>
                <a:srgbClr val="F42A4D"/>
              </a:buClr>
              <a:defRPr sz="3600">
                <a:solidFill>
                  <a:schemeClr val="tx1">
                    <a:lumMod val="85000"/>
                    <a:lumOff val="15000"/>
                  </a:schemeClr>
                </a:solidFill>
              </a:defRPr>
            </a:lvl3pPr>
            <a:lvl4pPr>
              <a:spcAft>
                <a:spcPts val="800"/>
              </a:spcAft>
              <a:buClr>
                <a:srgbClr val="F42A4D"/>
              </a:buClr>
              <a:defRPr sz="3600">
                <a:solidFill>
                  <a:schemeClr val="tx1">
                    <a:lumMod val="85000"/>
                    <a:lumOff val="15000"/>
                  </a:schemeClr>
                </a:solidFill>
              </a:defRPr>
            </a:lvl4pPr>
            <a:lvl5pPr>
              <a:spcAft>
                <a:spcPts val="800"/>
              </a:spcAft>
              <a:buClr>
                <a:srgbClr val="F42A4D"/>
              </a:buClr>
              <a:defRPr sz="3600">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9725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cus Artwork Compare">
    <p:bg>
      <p:bgPr>
        <a:solidFill>
          <a:srgbClr val="E1E0D4"/>
        </a:solidFill>
        <a:effectLst/>
      </p:bgPr>
    </p:bg>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273050"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Rectangle 4"/>
          <p:cNvSpPr>
            <a:spLocks noChangeArrowheads="1"/>
          </p:cNvSpPr>
          <p:nvPr userDrawn="1"/>
        </p:nvSpPr>
        <p:spPr bwMode="auto">
          <a:xfrm>
            <a:off x="1819275" y="833438"/>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6" name="TextBox 5"/>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7" name="Rectangle 6"/>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8" name="TextBox 7"/>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000000"/>
                </a:solidFill>
                <a:latin typeface="Arial"/>
                <a:cs typeface="Arial"/>
              </a:rPr>
              <a:t>PART 4</a:t>
            </a:r>
          </a:p>
          <a:p>
            <a:pPr eaLnBrk="1" hangingPunct="1">
              <a:defRPr/>
            </a:pPr>
            <a:r>
              <a:rPr lang="en-US" sz="1400" b="1" dirty="0">
                <a:solidFill>
                  <a:srgbClr val="000000"/>
                </a:solidFill>
                <a:latin typeface="Arial"/>
                <a:cs typeface="Arial"/>
              </a:rPr>
              <a:t>THEMES</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000000"/>
                </a:solidFill>
                <a:cs typeface="+mn-cs"/>
              </a:rPr>
              <a:t>Chapter 4.8  </a:t>
            </a:r>
            <a:r>
              <a:rPr lang="en-US" sz="900" b="1" dirty="0">
                <a:solidFill>
                  <a:srgbClr val="000000"/>
                </a:solidFill>
                <a:cs typeface="+mn-cs"/>
              </a:rPr>
              <a:t>Art of Protest and Social Conscience</a:t>
            </a:r>
          </a:p>
        </p:txBody>
      </p:sp>
      <p:sp>
        <p:nvSpPr>
          <p:cNvPr id="13" name="Title 1"/>
          <p:cNvSpPr>
            <a:spLocks noGrp="1"/>
          </p:cNvSpPr>
          <p:nvPr>
            <p:ph type="title"/>
          </p:nvPr>
        </p:nvSpPr>
        <p:spPr>
          <a:xfrm>
            <a:off x="3378200" y="812801"/>
            <a:ext cx="5308600" cy="1003300"/>
          </a:xfrm>
        </p:spPr>
        <p:txBody>
          <a:bodyPr/>
          <a:lstStyle>
            <a:lvl1pPr algn="l">
              <a:defRPr sz="4400">
                <a:solidFill>
                  <a:srgbClr val="000000"/>
                </a:solidFill>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1851142"/>
            <a:ext cx="8229600" cy="4451105"/>
          </a:xfrm>
        </p:spPr>
        <p:txBody>
          <a:bodyPr/>
          <a:lstStyle>
            <a:lvl1pPr>
              <a:spcAft>
                <a:spcPts val="800"/>
              </a:spcAft>
              <a:buClr>
                <a:srgbClr val="F42A4D"/>
              </a:buClr>
              <a:defRPr sz="3600">
                <a:solidFill>
                  <a:srgbClr val="000000"/>
                </a:solidFill>
              </a:defRPr>
            </a:lvl1pPr>
            <a:lvl2pPr>
              <a:spcAft>
                <a:spcPts val="800"/>
              </a:spcAft>
              <a:buClr>
                <a:srgbClr val="F42A4D"/>
              </a:buClr>
              <a:defRPr sz="3600">
                <a:solidFill>
                  <a:srgbClr val="000000"/>
                </a:solidFill>
              </a:defRPr>
            </a:lvl2pPr>
            <a:lvl3pPr>
              <a:spcAft>
                <a:spcPts val="800"/>
              </a:spcAft>
              <a:buClr>
                <a:srgbClr val="F42A4D"/>
              </a:buClr>
              <a:defRPr sz="3600">
                <a:solidFill>
                  <a:srgbClr val="000000"/>
                </a:solidFill>
              </a:defRPr>
            </a:lvl3pPr>
            <a:lvl4pPr>
              <a:spcAft>
                <a:spcPts val="800"/>
              </a:spcAft>
              <a:buClr>
                <a:srgbClr val="F42A4D"/>
              </a:buClr>
              <a:defRPr sz="3600">
                <a:solidFill>
                  <a:srgbClr val="000000"/>
                </a:solidFill>
              </a:defRPr>
            </a:lvl4pPr>
            <a:lvl5pPr>
              <a:spcAft>
                <a:spcPts val="800"/>
              </a:spcAft>
              <a:buClr>
                <a:srgbClr val="F42A4D"/>
              </a:buClr>
              <a:defRPr sz="3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1968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cus Art Horizontal">
    <p:bg>
      <p:bgPr>
        <a:solidFill>
          <a:srgbClr val="E1E0D4"/>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6335319"/>
            <a:ext cx="9144000" cy="522681"/>
          </a:xfrm>
          <a:noFill/>
          <a:ln w="0" cap="flat" cmpd="sng" algn="ctr">
            <a:noFill/>
            <a:prstDash val="solid"/>
            <a:miter lim="800000"/>
            <a:headEnd type="none" w="med" len="med"/>
            <a:tailEnd type="none" w="med" len="med"/>
          </a:ln>
        </p:spPr>
        <p:txBody>
          <a:bodyPr/>
          <a:lstStyle>
            <a:lvl1pPr marL="0" indent="0">
              <a:buSzPct val="75000"/>
              <a:buFontTx/>
              <a:buNone/>
              <a:defRPr sz="1200" b="0">
                <a:solidFill>
                  <a:schemeClr val="tx1">
                    <a:lumMod val="85000"/>
                    <a:lumOff val="1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lnSpc>
                <a:spcPct val="90000"/>
              </a:lnSpc>
              <a:defRPr>
                <a:solidFill>
                  <a:srgbClr val="00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37968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cus Art Vertical">
    <p:bg>
      <p:bgPr>
        <a:solidFill>
          <a:srgbClr val="E1E0D4"/>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2668131"/>
            <a:ext cx="2130539" cy="4152586"/>
          </a:xfrm>
          <a:noFill/>
          <a:ln w="0" cap="flat" cmpd="sng" algn="ctr">
            <a:noFill/>
            <a:prstDash val="solid"/>
            <a:miter lim="800000"/>
            <a:headEnd type="none" w="med" len="med"/>
            <a:tailEnd type="none" w="med" len="med"/>
          </a:ln>
        </p:spPr>
        <p:txBody>
          <a:bodyPr anchor="b"/>
          <a:lstStyle>
            <a:lvl1pPr marL="0" indent="0">
              <a:spcBef>
                <a:spcPts val="200"/>
              </a:spcBef>
              <a:buSzPct val="75000"/>
              <a:buFontTx/>
              <a:buNone/>
              <a:defRPr sz="1200" b="0">
                <a:solidFill>
                  <a:schemeClr val="tx1">
                    <a:lumMod val="85000"/>
                    <a:lumOff val="1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defRPr>
                <a:solidFill>
                  <a:srgbClr val="00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763649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grams">
    <p:bg>
      <p:bgPr>
        <a:solidFill>
          <a:schemeClr val="bg1"/>
        </a:solidFill>
        <a:effectLst/>
      </p:bgPr>
    </p:bg>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3" name="Rectangle 2"/>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4" name="TextBox 3"/>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5"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a:t>
            </a:r>
            <a:r>
              <a:rPr lang="en-US" sz="900" b="1" baseline="0" dirty="0">
                <a:solidFill>
                  <a:srgbClr val="7F7F7F"/>
                </a:solidFill>
                <a:cs typeface="+mn-cs"/>
              </a:rPr>
              <a:t> </a:t>
            </a:r>
            <a:r>
              <a:rPr lang="en-US" sz="900" b="1" dirty="0">
                <a:solidFill>
                  <a:srgbClr val="7F7F7F"/>
                </a:solidFill>
                <a:cs typeface="+mn-cs"/>
              </a:rPr>
              <a:t>Social Conscience</a:t>
            </a:r>
          </a:p>
        </p:txBody>
      </p:sp>
      <p:sp>
        <p:nvSpPr>
          <p:cNvPr id="6" name="Title 5"/>
          <p:cNvSpPr>
            <a:spLocks noGrp="1"/>
          </p:cNvSpPr>
          <p:nvPr>
            <p:ph type="title"/>
          </p:nvPr>
        </p:nvSpPr>
        <p:spPr/>
        <p:txBody>
          <a:bodyPr/>
          <a:lstStyle>
            <a:lvl1pPr>
              <a:lnSpc>
                <a:spcPct val="90000"/>
              </a:lnSpc>
              <a:defRPr/>
            </a:lvl1pPr>
          </a:lstStyle>
          <a:p>
            <a:r>
              <a:rPr lang="en-GB" dirty="0"/>
              <a:t>Click to edit Master title style</a:t>
            </a:r>
            <a:endParaRPr lang="en-US" dirty="0"/>
          </a:p>
        </p:txBody>
      </p:sp>
    </p:spTree>
    <p:extLst>
      <p:ext uri="{BB962C8B-B14F-4D97-AF65-F5344CB8AC3E}">
        <p14:creationId xmlns:p14="http://schemas.microsoft.com/office/powerpoint/2010/main" val="3415841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ideo-1">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5" name="Rectangle 4"/>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6" name="TextBox 5"/>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7" name="Rectangle 6"/>
          <p:cNvSpPr>
            <a:spLocks noChangeArrowheads="1"/>
          </p:cNvSpPr>
          <p:nvPr userDrawn="1"/>
        </p:nvSpPr>
        <p:spPr bwMode="auto">
          <a:xfrm>
            <a:off x="517525" y="1423988"/>
            <a:ext cx="2441575" cy="1646237"/>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8" name="TextBox 6"/>
          <p:cNvSpPr txBox="1">
            <a:spLocks noChangeArrowheads="1"/>
          </p:cNvSpPr>
          <p:nvPr userDrawn="1"/>
        </p:nvSpPr>
        <p:spPr bwMode="auto">
          <a:xfrm>
            <a:off x="2954338" y="1339850"/>
            <a:ext cx="23050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a:t>
            </a:r>
            <a:r>
              <a:rPr lang="en-US" sz="900" b="1" baseline="0" dirty="0">
                <a:solidFill>
                  <a:srgbClr val="7F7F7F"/>
                </a:solidFill>
                <a:cs typeface="+mn-cs"/>
              </a:rPr>
              <a:t> and </a:t>
            </a:r>
            <a:r>
              <a:rPr lang="en-US" sz="900" b="1" dirty="0">
                <a:solidFill>
                  <a:srgbClr val="7F7F7F"/>
                </a:solidFill>
                <a:cs typeface="+mn-cs"/>
              </a:rPr>
              <a:t>Social Conscience</a:t>
            </a:r>
          </a:p>
        </p:txBody>
      </p:sp>
      <p:sp>
        <p:nvSpPr>
          <p:cNvPr id="15" name="Content Placeholder 2"/>
          <p:cNvSpPr>
            <a:spLocks noGrp="1"/>
          </p:cNvSpPr>
          <p:nvPr>
            <p:ph idx="15"/>
          </p:nvPr>
        </p:nvSpPr>
        <p:spPr>
          <a:xfrm>
            <a:off x="2940041" y="1509210"/>
            <a:ext cx="5740400" cy="438767"/>
          </a:xfrm>
        </p:spPr>
        <p:txBody>
          <a:bodyPr/>
          <a:lstStyle>
            <a:lvl1pPr marL="0" indent="0">
              <a:lnSpc>
                <a:spcPct val="100000"/>
              </a:lnSpc>
              <a:spcBef>
                <a:spcPts val="0"/>
              </a:spcBef>
              <a:spcAft>
                <a:spcPts val="0"/>
              </a:spcAft>
              <a:buNone/>
              <a:defRPr sz="2200" b="1"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17" name="Title 16"/>
          <p:cNvSpPr>
            <a:spLocks noGrp="1"/>
          </p:cNvSpPr>
          <p:nvPr>
            <p:ph type="title"/>
          </p:nvPr>
        </p:nvSpPr>
        <p:spPr>
          <a:xfrm>
            <a:off x="457200" y="663576"/>
            <a:ext cx="8242300" cy="680508"/>
          </a:xfrm>
        </p:spPr>
        <p:txBody>
          <a:bodyPr anchor="b"/>
          <a:lstStyle>
            <a:lvl1pPr algn="l">
              <a:lnSpc>
                <a:spcPct val="100000"/>
              </a:lnSpc>
              <a:defRPr sz="1400" b="1" i="0">
                <a:solidFill>
                  <a:srgbClr val="7F7F7F"/>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058317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Video-2">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6" name="Rectangle 5"/>
          <p:cNvSpPr>
            <a:spLocks noChangeArrowheads="1"/>
          </p:cNvSpPr>
          <p:nvPr userDrawn="1"/>
        </p:nvSpPr>
        <p:spPr bwMode="auto">
          <a:xfrm>
            <a:off x="517525" y="1423988"/>
            <a:ext cx="2441575" cy="1646237"/>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2954338" y="1339850"/>
            <a:ext cx="23050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8" name="Rectangle 7"/>
          <p:cNvSpPr>
            <a:spLocks noChangeArrowheads="1"/>
          </p:cNvSpPr>
          <p:nvPr userDrawn="1"/>
        </p:nvSpPr>
        <p:spPr bwMode="auto">
          <a:xfrm>
            <a:off x="517525" y="3771900"/>
            <a:ext cx="2441575" cy="1646238"/>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9" name="TextBox 6"/>
          <p:cNvSpPr txBox="1">
            <a:spLocks noChangeArrowheads="1"/>
          </p:cNvSpPr>
          <p:nvPr userDrawn="1"/>
        </p:nvSpPr>
        <p:spPr bwMode="auto">
          <a:xfrm>
            <a:off x="2954338" y="3679825"/>
            <a:ext cx="23050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10" name="Rectangle 9"/>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11" name="TextBox 10"/>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12"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33" name="Content Placeholder 2"/>
          <p:cNvSpPr>
            <a:spLocks noGrp="1"/>
          </p:cNvSpPr>
          <p:nvPr>
            <p:ph idx="13"/>
          </p:nvPr>
        </p:nvSpPr>
        <p:spPr>
          <a:xfrm>
            <a:off x="2946400" y="3848401"/>
            <a:ext cx="5740400" cy="414785"/>
          </a:xfrm>
        </p:spPr>
        <p:txBody>
          <a:bodyPr/>
          <a:lstStyle>
            <a:lvl1pPr marL="0" indent="0">
              <a:spcAft>
                <a:spcPts val="0"/>
              </a:spcAft>
              <a:buNone/>
              <a:defRPr sz="2200" b="1"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35" name="Content Placeholder 2"/>
          <p:cNvSpPr>
            <a:spLocks noGrp="1"/>
          </p:cNvSpPr>
          <p:nvPr>
            <p:ph idx="15"/>
          </p:nvPr>
        </p:nvSpPr>
        <p:spPr>
          <a:xfrm>
            <a:off x="2940041" y="1504983"/>
            <a:ext cx="5740400" cy="438767"/>
          </a:xfrm>
        </p:spPr>
        <p:txBody>
          <a:bodyPr/>
          <a:lstStyle>
            <a:lvl1pPr marL="0" indent="0">
              <a:lnSpc>
                <a:spcPct val="100000"/>
              </a:lnSpc>
              <a:spcBef>
                <a:spcPts val="0"/>
              </a:spcBef>
              <a:spcAft>
                <a:spcPts val="0"/>
              </a:spcAft>
              <a:buNone/>
              <a:defRPr sz="2200" b="1"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20" name="Title 16"/>
          <p:cNvSpPr>
            <a:spLocks noGrp="1"/>
          </p:cNvSpPr>
          <p:nvPr>
            <p:ph type="title"/>
          </p:nvPr>
        </p:nvSpPr>
        <p:spPr>
          <a:xfrm>
            <a:off x="457200" y="661461"/>
            <a:ext cx="8242300" cy="680508"/>
          </a:xfrm>
        </p:spPr>
        <p:txBody>
          <a:bodyPr anchor="b"/>
          <a:lstStyle>
            <a:lvl1pPr algn="l">
              <a:lnSpc>
                <a:spcPct val="100000"/>
              </a:lnSpc>
              <a:defRPr sz="1400" b="1" i="0">
                <a:solidFill>
                  <a:srgbClr val="7F7F7F"/>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242639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73063" y="6621463"/>
            <a:ext cx="6841022"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cs typeface="+mn-cs"/>
              </a:rPr>
              <a:t>Gateways to Art: Understanding the Visual Arts, </a:t>
            </a:r>
            <a:r>
              <a:rPr lang="en-US" sz="900" b="1" i="0" dirty="0">
                <a:solidFill>
                  <a:srgbClr val="7F7F7F"/>
                </a:solidFill>
                <a:cs typeface="+mn-cs"/>
              </a:rPr>
              <a:t>Thir</a:t>
            </a:r>
            <a:r>
              <a:rPr lang="en-US" sz="900" b="1" dirty="0">
                <a:solidFill>
                  <a:srgbClr val="7F7F7F"/>
                </a:solidFill>
                <a:cs typeface="+mn-cs"/>
              </a:rPr>
              <a:t>d Edition,</a:t>
            </a:r>
            <a:r>
              <a:rPr lang="en-US" sz="900" b="1" i="1" dirty="0">
                <a:solidFill>
                  <a:srgbClr val="7F7F7F"/>
                </a:solidFill>
                <a:cs typeface="+mn-cs"/>
              </a:rPr>
              <a:t> </a:t>
            </a:r>
            <a:r>
              <a:rPr lang="en-US" sz="900" dirty="0">
                <a:solidFill>
                  <a:srgbClr val="7F7F7F"/>
                </a:solidFill>
                <a:cs typeface="+mn-cs"/>
              </a:rPr>
              <a:t>Debra J. </a:t>
            </a:r>
            <a:r>
              <a:rPr lang="en-US" sz="900" dirty="0" err="1">
                <a:solidFill>
                  <a:srgbClr val="7F7F7F"/>
                </a:solidFill>
                <a:cs typeface="+mn-cs"/>
              </a:rPr>
              <a:t>DeWitte</a:t>
            </a:r>
            <a:r>
              <a:rPr lang="en-US" sz="900" dirty="0">
                <a:solidFill>
                  <a:srgbClr val="7F7F7F"/>
                </a:solidFill>
                <a:cs typeface="+mn-cs"/>
              </a:rPr>
              <a:t>, Ralph M. </a:t>
            </a:r>
            <a:r>
              <a:rPr lang="en-US" sz="900" dirty="0" err="1">
                <a:solidFill>
                  <a:srgbClr val="7F7F7F"/>
                </a:solidFill>
                <a:cs typeface="+mn-cs"/>
              </a:rPr>
              <a:t>Larmann</a:t>
            </a:r>
            <a:r>
              <a:rPr lang="en-US" sz="900" dirty="0">
                <a:solidFill>
                  <a:srgbClr val="7F7F7F"/>
                </a:solidFill>
                <a:cs typeface="+mn-cs"/>
              </a:rPr>
              <a:t>, and M. Kathryn Shields</a:t>
            </a:r>
          </a:p>
        </p:txBody>
      </p:sp>
      <p:sp>
        <p:nvSpPr>
          <p:cNvPr id="5" name="Rectangle 4"/>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6" name="TextBox 5"/>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7"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2" name="Title 1"/>
          <p:cNvSpPr>
            <a:spLocks noGrp="1"/>
          </p:cNvSpPr>
          <p:nvPr>
            <p:ph type="title"/>
          </p:nvPr>
        </p:nvSpPr>
        <p:spPr/>
        <p:txBody>
          <a:bodyPr/>
          <a:lstStyle>
            <a:lvl1pPr>
              <a:defRPr sz="4400">
                <a:solidFill>
                  <a:srgbClr val="FB384E"/>
                </a:solidFill>
                <a:effectLst/>
              </a:defRPr>
            </a:lvl1pPr>
          </a:lstStyle>
          <a:p>
            <a:r>
              <a:rPr lang="en-US" dirty="0"/>
              <a:t>Click to edit Master title style</a:t>
            </a:r>
          </a:p>
        </p:txBody>
      </p:sp>
      <p:sp>
        <p:nvSpPr>
          <p:cNvPr id="3" name="Content Placeholder 2"/>
          <p:cNvSpPr>
            <a:spLocks noGrp="1"/>
          </p:cNvSpPr>
          <p:nvPr>
            <p:ph idx="1"/>
          </p:nvPr>
        </p:nvSpPr>
        <p:spPr/>
        <p:txBody>
          <a:bodyPr/>
          <a:lstStyle>
            <a:lvl1pPr>
              <a:spcAft>
                <a:spcPts val="800"/>
              </a:spcAft>
              <a:buClr>
                <a:srgbClr val="FB384E"/>
              </a:buClr>
              <a:defRPr sz="3600"/>
            </a:lvl1pPr>
            <a:lvl2pPr>
              <a:spcAft>
                <a:spcPts val="800"/>
              </a:spcAft>
              <a:buClr>
                <a:srgbClr val="FB384E"/>
              </a:buClr>
              <a:defRPr sz="3600"/>
            </a:lvl2pPr>
            <a:lvl3pPr>
              <a:spcAft>
                <a:spcPts val="800"/>
              </a:spcAft>
              <a:buClr>
                <a:srgbClr val="FB384E"/>
              </a:buClr>
              <a:defRPr sz="3600"/>
            </a:lvl3pPr>
            <a:lvl4pPr>
              <a:spcAft>
                <a:spcPts val="800"/>
              </a:spcAft>
              <a:buClr>
                <a:srgbClr val="FB384E"/>
              </a:buClr>
              <a:defRPr sz="3600"/>
            </a:lvl4pPr>
            <a:lvl5pPr>
              <a:spcAft>
                <a:spcPts val="800"/>
              </a:spcAft>
              <a:buClr>
                <a:srgbClr val="FB384E"/>
              </a:buClr>
              <a:defRPr sz="3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68882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deo-3">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7" name="Rectangle 6"/>
          <p:cNvSpPr>
            <a:spLocks noChangeArrowheads="1"/>
          </p:cNvSpPr>
          <p:nvPr userDrawn="1"/>
        </p:nvSpPr>
        <p:spPr bwMode="auto">
          <a:xfrm>
            <a:off x="517525" y="862013"/>
            <a:ext cx="2441575" cy="1646237"/>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8" name="TextBox 6"/>
          <p:cNvSpPr txBox="1">
            <a:spLocks noChangeArrowheads="1"/>
          </p:cNvSpPr>
          <p:nvPr userDrawn="1"/>
        </p:nvSpPr>
        <p:spPr bwMode="auto">
          <a:xfrm>
            <a:off x="2954338" y="777875"/>
            <a:ext cx="23050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9" name="Rectangle 8"/>
          <p:cNvSpPr>
            <a:spLocks noChangeArrowheads="1"/>
          </p:cNvSpPr>
          <p:nvPr userDrawn="1"/>
        </p:nvSpPr>
        <p:spPr bwMode="auto">
          <a:xfrm>
            <a:off x="517525" y="2798763"/>
            <a:ext cx="2441575" cy="1646237"/>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10" name="Rectangle 9"/>
          <p:cNvSpPr>
            <a:spLocks noChangeArrowheads="1"/>
          </p:cNvSpPr>
          <p:nvPr userDrawn="1"/>
        </p:nvSpPr>
        <p:spPr bwMode="auto">
          <a:xfrm>
            <a:off x="511175" y="4751388"/>
            <a:ext cx="2441575" cy="1646237"/>
          </a:xfrm>
          <a:prstGeom prst="rect">
            <a:avLst/>
          </a:prstGeom>
          <a:solidFill>
            <a:schemeClr val="tx1"/>
          </a:solidFill>
          <a:ln w="9525">
            <a:solidFill>
              <a:srgbClr val="595959"/>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11" name="TextBox 6"/>
          <p:cNvSpPr txBox="1">
            <a:spLocks noChangeArrowheads="1"/>
          </p:cNvSpPr>
          <p:nvPr userDrawn="1"/>
        </p:nvSpPr>
        <p:spPr bwMode="auto">
          <a:xfrm>
            <a:off x="2954338" y="2706688"/>
            <a:ext cx="230505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12" name="TextBox 6"/>
          <p:cNvSpPr txBox="1">
            <a:spLocks noChangeArrowheads="1"/>
          </p:cNvSpPr>
          <p:nvPr userDrawn="1"/>
        </p:nvSpPr>
        <p:spPr bwMode="auto">
          <a:xfrm>
            <a:off x="2954338" y="4665663"/>
            <a:ext cx="230505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200" b="1">
                <a:solidFill>
                  <a:srgbClr val="595959"/>
                </a:solidFill>
                <a:cs typeface="+mn-cs"/>
              </a:rPr>
              <a:t>Video:</a:t>
            </a:r>
          </a:p>
        </p:txBody>
      </p:sp>
      <p:sp>
        <p:nvSpPr>
          <p:cNvPr id="13" name="Rectangle 12"/>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14" name="TextBox 13"/>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15"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a:t>
            </a:r>
            <a:r>
              <a:rPr lang="en-US" sz="900" b="1" baseline="0" dirty="0">
                <a:solidFill>
                  <a:srgbClr val="7F7F7F"/>
                </a:solidFill>
                <a:cs typeface="+mn-cs"/>
              </a:rPr>
              <a:t> </a:t>
            </a:r>
            <a:r>
              <a:rPr lang="en-US" sz="900" b="1" dirty="0">
                <a:solidFill>
                  <a:srgbClr val="7F7F7F"/>
                </a:solidFill>
                <a:cs typeface="+mn-cs"/>
              </a:rPr>
              <a:t>Social Conscience</a:t>
            </a:r>
          </a:p>
        </p:txBody>
      </p:sp>
      <p:sp>
        <p:nvSpPr>
          <p:cNvPr id="33" name="Content Placeholder 2"/>
          <p:cNvSpPr>
            <a:spLocks noGrp="1"/>
          </p:cNvSpPr>
          <p:nvPr>
            <p:ph idx="13"/>
          </p:nvPr>
        </p:nvSpPr>
        <p:spPr>
          <a:xfrm>
            <a:off x="2946400" y="2874761"/>
            <a:ext cx="5740400" cy="414785"/>
          </a:xfrm>
        </p:spPr>
        <p:txBody>
          <a:bodyPr/>
          <a:lstStyle>
            <a:lvl1pPr marL="0" indent="0">
              <a:spcBef>
                <a:spcPts val="0"/>
              </a:spcBef>
              <a:spcAft>
                <a:spcPts val="0"/>
              </a:spcAft>
              <a:buNone/>
              <a:defRPr sz="2200" b="1"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34" name="Content Placeholder 2"/>
          <p:cNvSpPr>
            <a:spLocks noGrp="1"/>
          </p:cNvSpPr>
          <p:nvPr>
            <p:ph idx="14"/>
          </p:nvPr>
        </p:nvSpPr>
        <p:spPr>
          <a:xfrm>
            <a:off x="2928760" y="4834377"/>
            <a:ext cx="5740400" cy="414787"/>
          </a:xfrm>
        </p:spPr>
        <p:txBody>
          <a:bodyPr/>
          <a:lstStyle>
            <a:lvl1pPr marL="0" indent="0">
              <a:spcBef>
                <a:spcPts val="0"/>
              </a:spcBef>
              <a:spcAft>
                <a:spcPts val="0"/>
              </a:spcAft>
              <a:buNone/>
              <a:defRPr sz="2200"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35" name="Content Placeholder 2"/>
          <p:cNvSpPr>
            <a:spLocks noGrp="1"/>
          </p:cNvSpPr>
          <p:nvPr>
            <p:ph idx="15"/>
          </p:nvPr>
        </p:nvSpPr>
        <p:spPr>
          <a:xfrm>
            <a:off x="2940041" y="944076"/>
            <a:ext cx="5740400" cy="438767"/>
          </a:xfrm>
        </p:spPr>
        <p:txBody>
          <a:bodyPr/>
          <a:lstStyle>
            <a:lvl1pPr marL="0" indent="0">
              <a:lnSpc>
                <a:spcPct val="100000"/>
              </a:lnSpc>
              <a:spcBef>
                <a:spcPts val="0"/>
              </a:spcBef>
              <a:spcAft>
                <a:spcPts val="0"/>
              </a:spcAft>
              <a:buNone/>
              <a:defRPr sz="2200" b="1" i="1">
                <a:solidFill>
                  <a:srgbClr val="F42A4D"/>
                </a:solidFill>
              </a:defRPr>
            </a:lvl1pPr>
            <a:lvl2pPr>
              <a:spcAft>
                <a:spcPts val="400"/>
              </a:spcAft>
              <a:defRPr sz="2200" i="1">
                <a:solidFill>
                  <a:schemeClr val="accent6">
                    <a:lumMod val="75000"/>
                  </a:schemeClr>
                </a:solidFill>
              </a:defRPr>
            </a:lvl2pPr>
            <a:lvl3pPr>
              <a:spcAft>
                <a:spcPts val="800"/>
              </a:spcAft>
              <a:defRPr sz="1600"/>
            </a:lvl3pPr>
          </a:lstStyle>
          <a:p>
            <a:pPr lvl="0"/>
            <a:r>
              <a:rPr lang="en-US" dirty="0"/>
              <a:t>Click to edit Master text styles</a:t>
            </a:r>
          </a:p>
        </p:txBody>
      </p:sp>
      <p:sp>
        <p:nvSpPr>
          <p:cNvPr id="28" name="Title 16"/>
          <p:cNvSpPr>
            <a:spLocks noGrp="1"/>
          </p:cNvSpPr>
          <p:nvPr>
            <p:ph type="title"/>
          </p:nvPr>
        </p:nvSpPr>
        <p:spPr>
          <a:xfrm>
            <a:off x="1132416" y="229659"/>
            <a:ext cx="7821084" cy="574674"/>
          </a:xfrm>
        </p:spPr>
        <p:txBody>
          <a:bodyPr anchor="b"/>
          <a:lstStyle>
            <a:lvl1pPr algn="l">
              <a:lnSpc>
                <a:spcPct val="100000"/>
              </a:lnSpc>
              <a:defRPr sz="1400" b="1" i="0">
                <a:solidFill>
                  <a:srgbClr val="7F7F7F"/>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880887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Discussion Questions">
    <p:spTree>
      <p:nvGrpSpPr>
        <p:cNvPr id="1" name=""/>
        <p:cNvGrpSpPr/>
        <p:nvPr/>
      </p:nvGrpSpPr>
      <p:grpSpPr>
        <a:xfrm>
          <a:off x="0" y="0"/>
          <a:ext cx="0" cy="0"/>
          <a:chOff x="0" y="0"/>
          <a:chExt cx="0" cy="0"/>
        </a:xfrm>
      </p:grpSpPr>
      <p:sp>
        <p:nvSpPr>
          <p:cNvPr id="4" name="TextBox 3"/>
          <p:cNvSpPr txBox="1"/>
          <p:nvPr userDrawn="1"/>
        </p:nvSpPr>
        <p:spPr>
          <a:xfrm>
            <a:off x="373063" y="6621463"/>
            <a:ext cx="6725606" cy="230832"/>
          </a:xfrm>
          <a:prstGeom prst="rect">
            <a:avLst/>
          </a:prstGeom>
          <a:noFill/>
        </p:spPr>
        <p:txBody>
          <a:bodyPr wrap="none">
            <a:spAutoFit/>
          </a:bodyPr>
          <a:lstStyle>
            <a:lvl1pPr>
              <a:defRPr sz="2400">
                <a:solidFill>
                  <a:schemeClr val="tx1"/>
                </a:solidFill>
                <a:latin typeface="Arial" charset="0"/>
                <a:ea typeface="ＭＳ Ｐゴシック" charset="-128"/>
              </a:defRPr>
            </a:lvl1pPr>
            <a:lvl2pPr marL="37931725" indent="-37474525">
              <a:defRPr sz="2400">
                <a:solidFill>
                  <a:schemeClr val="tx1"/>
                </a:solidFill>
                <a:latin typeface="Arial" charset="0"/>
                <a:ea typeface="ＭＳ Ｐゴシック" charset="-128"/>
              </a:defRPr>
            </a:lvl2pPr>
            <a:lvl3pPr>
              <a:defRPr sz="2400">
                <a:solidFill>
                  <a:schemeClr val="tx1"/>
                </a:solidFill>
                <a:latin typeface="Arial" charset="0"/>
                <a:ea typeface="ＭＳ Ｐゴシック" charset="-128"/>
              </a:defRPr>
            </a:lvl3pPr>
            <a:lvl4pPr>
              <a:defRPr sz="2400">
                <a:solidFill>
                  <a:schemeClr val="tx1"/>
                </a:solidFill>
                <a:latin typeface="Arial" charset="0"/>
                <a:ea typeface="ＭＳ Ｐゴシック" charset="-128"/>
              </a:defRPr>
            </a:lvl4pPr>
            <a:lvl5pPr>
              <a:defRPr sz="2400">
                <a:solidFill>
                  <a:schemeClr val="tx1"/>
                </a:solidFill>
                <a:latin typeface="Arial" charset="0"/>
                <a:ea typeface="ＭＳ Ｐゴシック" charset="-128"/>
              </a:defRPr>
            </a:lvl5pPr>
            <a:lvl6pPr marL="457200" fontAlgn="base">
              <a:spcBef>
                <a:spcPct val="0"/>
              </a:spcBef>
              <a:spcAft>
                <a:spcPct val="0"/>
              </a:spcAft>
              <a:defRPr sz="2400">
                <a:solidFill>
                  <a:schemeClr val="tx1"/>
                </a:solidFill>
                <a:latin typeface="Arial" charset="0"/>
                <a:ea typeface="ＭＳ Ｐゴシック" charset="-128"/>
              </a:defRPr>
            </a:lvl6pPr>
            <a:lvl7pPr marL="914400" fontAlgn="base">
              <a:spcBef>
                <a:spcPct val="0"/>
              </a:spcBef>
              <a:spcAft>
                <a:spcPct val="0"/>
              </a:spcAft>
              <a:defRPr sz="2400">
                <a:solidFill>
                  <a:schemeClr val="tx1"/>
                </a:solidFill>
                <a:latin typeface="Arial" charset="0"/>
                <a:ea typeface="ＭＳ Ｐゴシック" charset="-128"/>
              </a:defRPr>
            </a:lvl7pPr>
            <a:lvl8pPr marL="1371600" fontAlgn="base">
              <a:spcBef>
                <a:spcPct val="0"/>
              </a:spcBef>
              <a:spcAft>
                <a:spcPct val="0"/>
              </a:spcAft>
              <a:defRPr sz="2400">
                <a:solidFill>
                  <a:schemeClr val="tx1"/>
                </a:solidFill>
                <a:latin typeface="Arial" charset="0"/>
                <a:ea typeface="ＭＳ Ｐゴシック" charset="-128"/>
              </a:defRPr>
            </a:lvl8pPr>
            <a:lvl9pPr marL="1828800" fontAlgn="base">
              <a:spcBef>
                <a:spcPct val="0"/>
              </a:spcBef>
              <a:spcAft>
                <a:spcPct val="0"/>
              </a:spcAft>
              <a:defRPr sz="2400">
                <a:solidFill>
                  <a:schemeClr val="tx1"/>
                </a:solidFill>
                <a:latin typeface="Arial" charset="0"/>
                <a:ea typeface="ＭＳ Ｐゴシック"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5" name="TextBox 4"/>
          <p:cNvSpPr txBox="1"/>
          <p:nvPr userDrawn="1"/>
        </p:nvSpPr>
        <p:spPr>
          <a:xfrm>
            <a:off x="7081838" y="6627813"/>
            <a:ext cx="2062162" cy="230187"/>
          </a:xfrm>
          <a:prstGeom prst="rect">
            <a:avLst/>
          </a:prstGeom>
          <a:noFill/>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sz="900" dirty="0">
                <a:solidFill>
                  <a:srgbClr val="7F7F7F"/>
                </a:solidFill>
              </a:rPr>
              <a:t>Copyright © 2015 Thames &amp; Hudson </a:t>
            </a:r>
            <a:endParaRPr lang="en-US" sz="900" dirty="0">
              <a:solidFill>
                <a:srgbClr val="7F7F7F"/>
              </a:solidFill>
            </a:endParaRPr>
          </a:p>
        </p:txBody>
      </p:sp>
      <p:sp>
        <p:nvSpPr>
          <p:cNvPr id="6" name="Rectangle 5"/>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8"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2" name="Title 1"/>
          <p:cNvSpPr>
            <a:spLocks noGrp="1"/>
          </p:cNvSpPr>
          <p:nvPr>
            <p:ph type="title"/>
          </p:nvPr>
        </p:nvSpPr>
        <p:spPr/>
        <p:txBody>
          <a:bodyPr/>
          <a:lstStyle>
            <a:lvl1pPr>
              <a:defRPr>
                <a:solidFill>
                  <a:srgbClr val="FB384E"/>
                </a:solidFill>
                <a:effectLst/>
              </a:defRPr>
            </a:lvl1pPr>
          </a:lstStyle>
          <a:p>
            <a:r>
              <a:rPr lang="en-US" dirty="0"/>
              <a:t>Click to edit Master title style</a:t>
            </a:r>
          </a:p>
        </p:txBody>
      </p:sp>
      <p:sp>
        <p:nvSpPr>
          <p:cNvPr id="3" name="Content Placeholder 2"/>
          <p:cNvSpPr>
            <a:spLocks noGrp="1"/>
          </p:cNvSpPr>
          <p:nvPr>
            <p:ph idx="1"/>
          </p:nvPr>
        </p:nvSpPr>
        <p:spPr/>
        <p:txBody>
          <a:bodyPr/>
          <a:lstStyle>
            <a:lvl1pPr marL="457200" indent="-457200">
              <a:buClr>
                <a:srgbClr val="FB384E"/>
              </a:buClr>
              <a:buFont typeface="+mj-lt"/>
              <a:buAutoNum type="arabicPeriod"/>
              <a:defRPr sz="3600"/>
            </a:lvl1pPr>
            <a:lvl2pPr>
              <a:buClr>
                <a:srgbClr val="0C4398"/>
              </a:buClr>
              <a:defRPr sz="2000"/>
            </a:lvl2pPr>
            <a:lvl3pPr>
              <a:buClr>
                <a:srgbClr val="0C4398"/>
              </a:buClr>
              <a:defRPr sz="1800"/>
            </a:lvl3pPr>
            <a:lvl4pPr>
              <a:buClr>
                <a:srgbClr val="0C4398"/>
              </a:buClr>
              <a:defRPr sz="1600"/>
            </a:lvl4pPr>
            <a:lvl5pPr>
              <a:buClr>
                <a:srgbClr val="0C4398"/>
              </a:buClr>
              <a:defRPr sz="1400"/>
            </a:lvl5pPr>
          </a:lstStyle>
          <a:p>
            <a:pPr lvl="0"/>
            <a:r>
              <a:rPr lang="en-US" dirty="0"/>
              <a:t>Click to edit Master text styles</a:t>
            </a:r>
          </a:p>
        </p:txBody>
      </p:sp>
    </p:spTree>
    <p:extLst>
      <p:ext uri="{BB962C8B-B14F-4D97-AF65-F5344CB8AC3E}">
        <p14:creationId xmlns:p14="http://schemas.microsoft.com/office/powerpoint/2010/main" val="211590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ject Info">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6116638" y="6642100"/>
            <a:ext cx="30273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800">
                <a:solidFill>
                  <a:srgbClr val="7F7F7F"/>
                </a:solidFill>
                <a:cs typeface="+mn-cs"/>
              </a:rPr>
              <a:t>PowerPoints developed by </a:t>
            </a:r>
            <a:r>
              <a:rPr lang="en-US" sz="800" i="1">
                <a:solidFill>
                  <a:srgbClr val="7F7F7F"/>
                </a:solidFill>
                <a:cs typeface="+mn-cs"/>
              </a:rPr>
              <a:t>CreativeMyndz Multimedia Studios</a:t>
            </a:r>
          </a:p>
        </p:txBody>
      </p:sp>
      <p:sp>
        <p:nvSpPr>
          <p:cNvPr id="3" name="Rectangle 2"/>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4" name="TextBox 3"/>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5"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6" name="Title 5"/>
          <p:cNvSpPr>
            <a:spLocks noGrp="1"/>
          </p:cNvSpPr>
          <p:nvPr>
            <p:ph type="title"/>
          </p:nvPr>
        </p:nvSpPr>
        <p:spPr/>
        <p:txBody>
          <a:bodyPr/>
          <a:lstStyle>
            <a:lvl1pPr>
              <a:defRPr sz="4400"/>
            </a:lvl1pPr>
          </a:lstStyle>
          <a:p>
            <a:r>
              <a:rPr lang="en-GB" dirty="0"/>
              <a:t>Click to edit Master title style</a:t>
            </a:r>
            <a:endParaRPr lang="en-US" dirty="0"/>
          </a:p>
        </p:txBody>
      </p:sp>
    </p:spTree>
    <p:extLst>
      <p:ext uri="{BB962C8B-B14F-4D97-AF65-F5344CB8AC3E}">
        <p14:creationId xmlns:p14="http://schemas.microsoft.com/office/powerpoint/2010/main" val="24209926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Credits">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116638" y="6642100"/>
            <a:ext cx="3027362"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800">
                <a:solidFill>
                  <a:srgbClr val="7F7F7F"/>
                </a:solidFill>
                <a:cs typeface="+mn-cs"/>
              </a:rPr>
              <a:t>PowerPoints developed by </a:t>
            </a:r>
            <a:r>
              <a:rPr lang="en-US" sz="800" i="1">
                <a:solidFill>
                  <a:srgbClr val="7F7F7F"/>
                </a:solidFill>
                <a:cs typeface="+mn-cs"/>
              </a:rPr>
              <a:t>CreativeMyndz Multimedia Studios</a:t>
            </a:r>
          </a:p>
        </p:txBody>
      </p:sp>
      <p:sp>
        <p:nvSpPr>
          <p:cNvPr id="5" name="Rectangle 4"/>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6" name="Content Placeholder 2"/>
          <p:cNvSpPr>
            <a:spLocks noGrp="1"/>
          </p:cNvSpPr>
          <p:nvPr>
            <p:ph idx="1"/>
          </p:nvPr>
        </p:nvSpPr>
        <p:spPr>
          <a:xfrm>
            <a:off x="586316" y="1193800"/>
            <a:ext cx="8049683" cy="5461000"/>
          </a:xfrm>
        </p:spPr>
        <p:txBody>
          <a:bodyPr/>
          <a:lstStyle>
            <a:lvl1pPr marL="571500" indent="-571500">
              <a:spcBef>
                <a:spcPts val="0"/>
              </a:spcBef>
              <a:spcAft>
                <a:spcPts val="200"/>
              </a:spcAft>
              <a:buNone/>
              <a:defRPr sz="1200" b="0">
                <a:solidFill>
                  <a:srgbClr val="000000"/>
                </a:solidFill>
              </a:defRPr>
            </a:lvl1pPr>
            <a:lvl2pPr>
              <a:spcAft>
                <a:spcPts val="800"/>
              </a:spcAft>
              <a:buNone/>
              <a:defRPr/>
            </a:lvl2pPr>
            <a:lvl3pPr>
              <a:spcAft>
                <a:spcPts val="800"/>
              </a:spcAft>
              <a:buNone/>
              <a:defRPr/>
            </a:lvl3pPr>
          </a:lstStyle>
          <a:p>
            <a:pPr lvl="0"/>
            <a:r>
              <a:rPr lang="en-US" dirty="0"/>
              <a:t>Click to edit Master text styles</a:t>
            </a:r>
          </a:p>
        </p:txBody>
      </p:sp>
      <p:sp>
        <p:nvSpPr>
          <p:cNvPr id="8" name="Title 1"/>
          <p:cNvSpPr>
            <a:spLocks noGrp="1"/>
          </p:cNvSpPr>
          <p:nvPr>
            <p:ph type="title"/>
          </p:nvPr>
        </p:nvSpPr>
        <p:spPr>
          <a:xfrm>
            <a:off x="457200" y="663576"/>
            <a:ext cx="8229600" cy="517524"/>
          </a:xfrm>
        </p:spPr>
        <p:txBody>
          <a:bodyPr/>
          <a:lstStyle>
            <a:lvl1pPr>
              <a:defRPr sz="4400">
                <a:effectLst/>
              </a:defRPr>
            </a:lvl1pPr>
          </a:lstStyle>
          <a:p>
            <a:r>
              <a:rPr lang="en-US" dirty="0"/>
              <a:t>Click to edit Master title style</a:t>
            </a:r>
          </a:p>
        </p:txBody>
      </p:sp>
    </p:spTree>
    <p:extLst>
      <p:ext uri="{BB962C8B-B14F-4D97-AF65-F5344CB8AC3E}">
        <p14:creationId xmlns:p14="http://schemas.microsoft.com/office/powerpoint/2010/main" val="195380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twork Horizontal">
    <p:bg>
      <p:bgPr>
        <a:solidFill>
          <a:schemeClr val="tx1"/>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6335319"/>
            <a:ext cx="9144000" cy="522681"/>
          </a:xfrm>
          <a:noFill/>
          <a:ln w="0" cap="flat" cmpd="sng" algn="ctr">
            <a:noFill/>
            <a:prstDash val="solid"/>
            <a:miter lim="800000"/>
            <a:headEnd type="none" w="med" len="med"/>
            <a:tailEnd type="none" w="med" len="med"/>
          </a:ln>
        </p:spPr>
        <p:txBody>
          <a:bodyPr/>
          <a:lstStyle>
            <a:lvl1pPr marL="0" indent="0">
              <a:buSzPct val="75000"/>
              <a:buFontTx/>
              <a:buNone/>
              <a:defRPr sz="1200" b="0">
                <a:solidFill>
                  <a:schemeClr val="bg1">
                    <a:lumMod val="7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defRPr>
                <a:solidFill>
                  <a:schemeClr val="bg1">
                    <a:lumMod val="75000"/>
                  </a:schemeClr>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407320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twork Vertical">
    <p:bg>
      <p:bgPr>
        <a:solidFill>
          <a:schemeClr val="tx1"/>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2668131"/>
            <a:ext cx="2130539" cy="4152586"/>
          </a:xfrm>
          <a:noFill/>
          <a:ln w="0" cap="flat" cmpd="sng" algn="ctr">
            <a:solidFill>
              <a:schemeClr val="tx1"/>
            </a:solidFill>
            <a:prstDash val="solid"/>
            <a:miter lim="800000"/>
            <a:headEnd type="none" w="med" len="med"/>
            <a:tailEnd type="none" w="med" len="med"/>
          </a:ln>
        </p:spPr>
        <p:txBody>
          <a:bodyPr anchor="b"/>
          <a:lstStyle>
            <a:lvl1pPr marL="0" indent="0">
              <a:spcBef>
                <a:spcPts val="200"/>
              </a:spcBef>
              <a:buSzPct val="75000"/>
              <a:buFontTx/>
              <a:buNone/>
              <a:defRPr sz="1200" b="0">
                <a:solidFill>
                  <a:schemeClr val="bg1">
                    <a:lumMod val="7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defRPr>
                <a:solidFill>
                  <a:srgbClr val="BFBFB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66467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rtwork Info">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466725"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TextBox 4"/>
          <p:cNvSpPr txBox="1">
            <a:spLocks noChangeArrowheads="1"/>
          </p:cNvSpPr>
          <p:nvPr userDrawn="1"/>
        </p:nvSpPr>
        <p:spPr bwMode="auto">
          <a:xfrm>
            <a:off x="373063" y="6621463"/>
            <a:ext cx="6841022"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6" name="Rectangle 5"/>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8"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13" name="Title 1"/>
          <p:cNvSpPr>
            <a:spLocks noGrp="1"/>
          </p:cNvSpPr>
          <p:nvPr>
            <p:ph type="title"/>
          </p:nvPr>
        </p:nvSpPr>
        <p:spPr>
          <a:xfrm>
            <a:off x="1963394" y="812801"/>
            <a:ext cx="6723406" cy="1003300"/>
          </a:xfrm>
        </p:spPr>
        <p:txBody>
          <a:bodyPr/>
          <a:lstStyle>
            <a:lvl1pPr algn="l">
              <a:defRPr sz="4400">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1851142"/>
            <a:ext cx="8229600" cy="4451105"/>
          </a:xfrm>
        </p:spPr>
        <p:txBody>
          <a:bodyPr/>
          <a:lstStyle>
            <a:lvl1pPr>
              <a:spcAft>
                <a:spcPts val="800"/>
              </a:spcAft>
              <a:buClr>
                <a:srgbClr val="FB384E"/>
              </a:buClr>
              <a:defRPr sz="3600"/>
            </a:lvl1pPr>
            <a:lvl2pPr>
              <a:spcAft>
                <a:spcPts val="800"/>
              </a:spcAft>
              <a:buClr>
                <a:srgbClr val="FB384E"/>
              </a:buClr>
              <a:defRPr sz="3600"/>
            </a:lvl2pPr>
            <a:lvl3pPr>
              <a:spcAft>
                <a:spcPts val="800"/>
              </a:spcAft>
              <a:buClr>
                <a:srgbClr val="FB384E"/>
              </a:buClr>
              <a:defRPr sz="3600"/>
            </a:lvl3pPr>
            <a:lvl4pPr>
              <a:spcAft>
                <a:spcPts val="800"/>
              </a:spcAft>
              <a:buClr>
                <a:srgbClr val="FB384E"/>
              </a:buClr>
              <a:defRPr sz="3600"/>
            </a:lvl4pPr>
            <a:lvl5pPr>
              <a:spcAft>
                <a:spcPts val="800"/>
              </a:spcAft>
              <a:buClr>
                <a:srgbClr val="FB384E"/>
              </a:buClr>
              <a:defRPr sz="3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751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twork Compar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273050"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Rectangle 4"/>
          <p:cNvSpPr>
            <a:spLocks noChangeArrowheads="1"/>
          </p:cNvSpPr>
          <p:nvPr userDrawn="1"/>
        </p:nvSpPr>
        <p:spPr bwMode="auto">
          <a:xfrm>
            <a:off x="1819275" y="833438"/>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6" name="Rectangle 5"/>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7" name="TextBox 6"/>
          <p:cNvSpPr txBox="1">
            <a:spLocks noChangeArrowheads="1"/>
          </p:cNvSpPr>
          <p:nvPr userDrawn="1"/>
        </p:nvSpPr>
        <p:spPr bwMode="auto">
          <a:xfrm>
            <a:off x="373063" y="6621463"/>
            <a:ext cx="6841022"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7F7F7F"/>
                </a:solidFill>
              </a:rPr>
              <a:t>Gateways to Art: Understanding the Visual Arts, </a:t>
            </a:r>
            <a:r>
              <a:rPr lang="en-US" sz="900" b="1" i="0" dirty="0">
                <a:solidFill>
                  <a:srgbClr val="7F7F7F"/>
                </a:solidFill>
              </a:rPr>
              <a:t>Thir</a:t>
            </a:r>
            <a:r>
              <a:rPr lang="en-US" sz="900" b="1" dirty="0">
                <a:solidFill>
                  <a:srgbClr val="7F7F7F"/>
                </a:solidFill>
              </a:rPr>
              <a:t>d Edition,</a:t>
            </a:r>
            <a:r>
              <a:rPr lang="en-US" sz="900" b="1" i="1" dirty="0">
                <a:solidFill>
                  <a:srgbClr val="7F7F7F"/>
                </a:solidFill>
              </a:rPr>
              <a:t> </a:t>
            </a:r>
            <a:r>
              <a:rPr lang="en-US" sz="900" dirty="0">
                <a:solidFill>
                  <a:srgbClr val="7F7F7F"/>
                </a:solidFill>
              </a:rPr>
              <a:t>Debra J. </a:t>
            </a:r>
            <a:r>
              <a:rPr lang="en-US" sz="900" dirty="0" err="1">
                <a:solidFill>
                  <a:srgbClr val="7F7F7F"/>
                </a:solidFill>
              </a:rPr>
              <a:t>DeWitte</a:t>
            </a:r>
            <a:r>
              <a:rPr lang="en-US" sz="900" dirty="0">
                <a:solidFill>
                  <a:srgbClr val="7F7F7F"/>
                </a:solidFill>
              </a:rPr>
              <a:t>, Ralph M. </a:t>
            </a:r>
            <a:r>
              <a:rPr lang="en-US" sz="900" dirty="0" err="1">
                <a:solidFill>
                  <a:srgbClr val="7F7F7F"/>
                </a:solidFill>
              </a:rPr>
              <a:t>Larmann</a:t>
            </a:r>
            <a:r>
              <a:rPr lang="en-US" sz="900" dirty="0">
                <a:solidFill>
                  <a:srgbClr val="7F7F7F"/>
                </a:solidFill>
              </a:rPr>
              <a:t>, and M. Kathryn Shields</a:t>
            </a:r>
          </a:p>
        </p:txBody>
      </p:sp>
      <p:sp>
        <p:nvSpPr>
          <p:cNvPr id="8" name="TextBox 7"/>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rgbClr val="A6A6A6"/>
                </a:solidFill>
                <a:latin typeface="Arial"/>
                <a:cs typeface="Arial"/>
              </a:rPr>
              <a:t>PART 4</a:t>
            </a:r>
          </a:p>
          <a:p>
            <a:pPr eaLnBrk="1" hangingPunct="1">
              <a:defRPr/>
            </a:pPr>
            <a:r>
              <a:rPr lang="en-US" sz="1400" b="1" dirty="0">
                <a:solidFill>
                  <a:srgbClr val="A6A6A6"/>
                </a:solidFill>
                <a:latin typeface="Arial"/>
                <a:cs typeface="Arial"/>
              </a:rPr>
              <a:t>THEMES</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rgbClr val="7F7F7F"/>
                </a:solidFill>
                <a:cs typeface="+mn-cs"/>
              </a:rPr>
              <a:t>Chapter 4.8  </a:t>
            </a:r>
            <a:r>
              <a:rPr lang="en-US" sz="900" b="1" dirty="0">
                <a:solidFill>
                  <a:srgbClr val="7F7F7F"/>
                </a:solidFill>
                <a:cs typeface="+mn-cs"/>
              </a:rPr>
              <a:t>Art of Protest and Social Conscience</a:t>
            </a:r>
          </a:p>
        </p:txBody>
      </p:sp>
      <p:sp>
        <p:nvSpPr>
          <p:cNvPr id="13" name="Title 1"/>
          <p:cNvSpPr>
            <a:spLocks noGrp="1"/>
          </p:cNvSpPr>
          <p:nvPr>
            <p:ph type="title"/>
          </p:nvPr>
        </p:nvSpPr>
        <p:spPr>
          <a:xfrm>
            <a:off x="3378200" y="812801"/>
            <a:ext cx="5308600" cy="1003300"/>
          </a:xfrm>
        </p:spPr>
        <p:txBody>
          <a:bodyPr/>
          <a:lstStyle>
            <a:lvl1pPr algn="l">
              <a:defRPr sz="4400">
                <a:solidFill>
                  <a:srgbClr val="F42A4D"/>
                </a:solidFill>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1851142"/>
            <a:ext cx="8229600" cy="4451105"/>
          </a:xfrm>
        </p:spPr>
        <p:txBody>
          <a:bodyPr/>
          <a:lstStyle>
            <a:lvl1pPr>
              <a:spcAft>
                <a:spcPts val="800"/>
              </a:spcAft>
              <a:buClr>
                <a:srgbClr val="F42A4D"/>
              </a:buClr>
              <a:defRPr sz="3600">
                <a:solidFill>
                  <a:schemeClr val="tx1">
                    <a:lumMod val="65000"/>
                    <a:lumOff val="35000"/>
                  </a:schemeClr>
                </a:solidFill>
              </a:defRPr>
            </a:lvl1pPr>
            <a:lvl2pPr>
              <a:spcAft>
                <a:spcPts val="800"/>
              </a:spcAft>
              <a:buClr>
                <a:srgbClr val="F42A4D"/>
              </a:buClr>
              <a:defRPr sz="3600">
                <a:solidFill>
                  <a:schemeClr val="tx1">
                    <a:lumMod val="65000"/>
                    <a:lumOff val="35000"/>
                  </a:schemeClr>
                </a:solidFill>
              </a:defRPr>
            </a:lvl2pPr>
            <a:lvl3pPr>
              <a:spcAft>
                <a:spcPts val="800"/>
              </a:spcAft>
              <a:buClr>
                <a:srgbClr val="F42A4D"/>
              </a:buClr>
              <a:defRPr sz="3600">
                <a:solidFill>
                  <a:schemeClr val="tx1">
                    <a:lumMod val="65000"/>
                    <a:lumOff val="35000"/>
                  </a:schemeClr>
                </a:solidFill>
              </a:defRPr>
            </a:lvl3pPr>
            <a:lvl4pPr>
              <a:spcAft>
                <a:spcPts val="800"/>
              </a:spcAft>
              <a:buClr>
                <a:srgbClr val="F42A4D"/>
              </a:buClr>
              <a:defRPr sz="3600">
                <a:solidFill>
                  <a:schemeClr val="tx1">
                    <a:lumMod val="65000"/>
                    <a:lumOff val="35000"/>
                  </a:schemeClr>
                </a:solidFill>
              </a:defRPr>
            </a:lvl4pPr>
            <a:lvl5pPr>
              <a:spcAft>
                <a:spcPts val="800"/>
              </a:spcAft>
              <a:buClr>
                <a:srgbClr val="F42A4D"/>
              </a:buClr>
              <a:defRPr sz="3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72955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ateway Title Info">
    <p:bg>
      <p:bgPr>
        <a:solidFill>
          <a:srgbClr val="00587E"/>
        </a:solidFill>
        <a:effectLst/>
      </p:bgPr>
    </p:bg>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466725" y="830263"/>
            <a:ext cx="1449388" cy="966787"/>
          </a:xfrm>
          <a:prstGeom prst="rect">
            <a:avLst/>
          </a:prstGeom>
          <a:solidFill>
            <a:schemeClr val="tx1"/>
          </a:solidFill>
          <a:ln w="9525">
            <a:solidFill>
              <a:schemeClr val="tx1"/>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5" name="TextBox 4"/>
          <p:cNvSpPr txBox="1">
            <a:spLocks noChangeArrowheads="1"/>
          </p:cNvSpPr>
          <p:nvPr userDrawn="1"/>
        </p:nvSpPr>
        <p:spPr bwMode="auto">
          <a:xfrm>
            <a:off x="373063" y="6621463"/>
            <a:ext cx="672560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900" b="1" i="1" dirty="0">
                <a:solidFill>
                  <a:srgbClr val="FFFFFF"/>
                </a:solidFill>
              </a:rPr>
              <a:t>Gateways to Art: Understanding the Visual Arts, </a:t>
            </a:r>
            <a:r>
              <a:rPr lang="en-US" sz="900" b="1" i="0" dirty="0">
                <a:solidFill>
                  <a:srgbClr val="FFFFFF"/>
                </a:solidFill>
              </a:rPr>
              <a:t>Thir</a:t>
            </a:r>
            <a:r>
              <a:rPr lang="en-US" sz="900" b="1" dirty="0">
                <a:solidFill>
                  <a:srgbClr val="FFFFFF"/>
                </a:solidFill>
              </a:rPr>
              <a:t>d Edition,</a:t>
            </a:r>
            <a:r>
              <a:rPr lang="en-US" sz="900" b="1" i="1" dirty="0">
                <a:solidFill>
                  <a:srgbClr val="FFFFFF"/>
                </a:solidFill>
              </a:rPr>
              <a:t> </a:t>
            </a:r>
            <a:r>
              <a:rPr lang="en-US" sz="900" dirty="0">
                <a:solidFill>
                  <a:srgbClr val="FFFFFF"/>
                </a:solidFill>
              </a:rPr>
              <a:t>Debra J. </a:t>
            </a:r>
            <a:r>
              <a:rPr lang="en-US" sz="900" dirty="0" err="1">
                <a:solidFill>
                  <a:srgbClr val="FFFFFF"/>
                </a:solidFill>
              </a:rPr>
              <a:t>DeWitte</a:t>
            </a:r>
            <a:r>
              <a:rPr lang="en-US" sz="900" dirty="0">
                <a:solidFill>
                  <a:srgbClr val="FFFFFF"/>
                </a:solidFill>
              </a:rPr>
              <a:t>, Ralph M. </a:t>
            </a:r>
            <a:r>
              <a:rPr lang="en-US" sz="900" dirty="0" err="1">
                <a:solidFill>
                  <a:srgbClr val="FFFFFF"/>
                </a:solidFill>
              </a:rPr>
              <a:t>Larmann</a:t>
            </a:r>
            <a:r>
              <a:rPr lang="en-US" sz="900" dirty="0">
                <a:solidFill>
                  <a:srgbClr val="FFFFFF"/>
                </a:solidFill>
              </a:rPr>
              <a:t>, and M. Kathryn Shields</a:t>
            </a:r>
          </a:p>
        </p:txBody>
      </p:sp>
      <p:sp>
        <p:nvSpPr>
          <p:cNvPr id="6" name="TextBox 5"/>
          <p:cNvSpPr txBox="1">
            <a:spLocks noChangeArrowheads="1"/>
          </p:cNvSpPr>
          <p:nvPr userDrawn="1"/>
        </p:nvSpPr>
        <p:spPr bwMode="auto">
          <a:xfrm>
            <a:off x="1933158" y="435227"/>
            <a:ext cx="333533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800" b="1" dirty="0">
                <a:solidFill>
                  <a:srgbClr val="D9D9D9"/>
                </a:solidFill>
                <a:latin typeface="Arial"/>
                <a:cs typeface="Arial"/>
              </a:rPr>
              <a:t>Gateway to Art:</a:t>
            </a:r>
          </a:p>
        </p:txBody>
      </p:sp>
      <p:sp>
        <p:nvSpPr>
          <p:cNvPr id="7" name="Rectangle 6"/>
          <p:cNvSpPr>
            <a:spLocks noChangeArrowheads="1"/>
          </p:cNvSpPr>
          <p:nvPr userDrawn="1"/>
        </p:nvSpPr>
        <p:spPr bwMode="auto">
          <a:xfrm>
            <a:off x="-7938" y="228600"/>
            <a:ext cx="182563" cy="1147763"/>
          </a:xfrm>
          <a:prstGeom prst="rect">
            <a:avLst/>
          </a:prstGeom>
          <a:solidFill>
            <a:srgbClr val="ED1A3B"/>
          </a:solidFill>
          <a:ln>
            <a:noFill/>
          </a:ln>
          <a:effectLst>
            <a:outerShdw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dirty="0">
              <a:solidFill>
                <a:srgbClr val="FFFFFF"/>
              </a:solidFill>
              <a:latin typeface="Arial"/>
              <a:cs typeface="+mn-cs"/>
            </a:endParaRPr>
          </a:p>
        </p:txBody>
      </p:sp>
      <p:sp>
        <p:nvSpPr>
          <p:cNvPr id="8" name="TextBox 7"/>
          <p:cNvSpPr txBox="1">
            <a:spLocks noChangeArrowheads="1"/>
          </p:cNvSpPr>
          <p:nvPr userDrawn="1"/>
        </p:nvSpPr>
        <p:spPr bwMode="auto">
          <a:xfrm>
            <a:off x="131763" y="139700"/>
            <a:ext cx="2447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400" b="1" dirty="0">
                <a:solidFill>
                  <a:schemeClr val="bg1"/>
                </a:solidFill>
                <a:latin typeface="Arial"/>
                <a:cs typeface="Arial"/>
              </a:rPr>
              <a:t>PART 4</a:t>
            </a:r>
          </a:p>
          <a:p>
            <a:pPr eaLnBrk="1" hangingPunct="1">
              <a:defRPr/>
            </a:pPr>
            <a:r>
              <a:rPr lang="en-US" sz="1400" b="1" dirty="0">
                <a:solidFill>
                  <a:schemeClr val="bg1"/>
                </a:solidFill>
                <a:latin typeface="Arial"/>
                <a:cs typeface="Arial"/>
              </a:rPr>
              <a:t>THEMES</a:t>
            </a:r>
          </a:p>
        </p:txBody>
      </p:sp>
      <p:sp>
        <p:nvSpPr>
          <p:cNvPr id="9" name="Date Placeholder 3"/>
          <p:cNvSpPr txBox="1">
            <a:spLocks/>
          </p:cNvSpPr>
          <p:nvPr userDrawn="1"/>
        </p:nvSpPr>
        <p:spPr>
          <a:xfrm>
            <a:off x="4818063" y="0"/>
            <a:ext cx="4325937" cy="247650"/>
          </a:xfrm>
          <a:prstGeom prst="rect">
            <a:avLst/>
          </a:prstGeom>
        </p:spPr>
        <p:txBody>
          <a:bodyPr anchor="ctr"/>
          <a:lstStyle>
            <a:lvl1pPr>
              <a:defRPr sz="2400">
                <a:solidFill>
                  <a:schemeClr val="tx1"/>
                </a:solidFill>
                <a:latin typeface="Arial" charset="0"/>
                <a:ea typeface="ＭＳ Ｐゴシック" pitchFamily="-72" charset="-128"/>
              </a:defRPr>
            </a:lvl1pPr>
            <a:lvl2pPr marL="37931725" indent="-37474525">
              <a:defRPr sz="2400">
                <a:solidFill>
                  <a:schemeClr val="tx1"/>
                </a:solidFill>
                <a:latin typeface="Arial" charset="0"/>
                <a:ea typeface="ＭＳ Ｐゴシック" pitchFamily="-72" charset="-128"/>
              </a:defRPr>
            </a:lvl2pPr>
            <a:lvl3pPr>
              <a:defRPr sz="2400">
                <a:solidFill>
                  <a:schemeClr val="tx1"/>
                </a:solidFill>
                <a:latin typeface="Arial" charset="0"/>
                <a:ea typeface="ＭＳ Ｐゴシック" pitchFamily="-72" charset="-128"/>
              </a:defRPr>
            </a:lvl3pPr>
            <a:lvl4pPr>
              <a:defRPr sz="2400">
                <a:solidFill>
                  <a:schemeClr val="tx1"/>
                </a:solidFill>
                <a:latin typeface="Arial" charset="0"/>
                <a:ea typeface="ＭＳ Ｐゴシック" pitchFamily="-72" charset="-128"/>
              </a:defRPr>
            </a:lvl4pPr>
            <a:lvl5pPr>
              <a:defRPr sz="2400">
                <a:solidFill>
                  <a:schemeClr val="tx1"/>
                </a:solidFill>
                <a:latin typeface="Arial" charset="0"/>
                <a:ea typeface="ＭＳ Ｐゴシック" pitchFamily="-72" charset="-128"/>
              </a:defRPr>
            </a:lvl5pPr>
            <a:lvl6pPr marL="457200" fontAlgn="base">
              <a:spcBef>
                <a:spcPct val="0"/>
              </a:spcBef>
              <a:spcAft>
                <a:spcPct val="0"/>
              </a:spcAft>
              <a:defRPr sz="2400">
                <a:solidFill>
                  <a:schemeClr val="tx1"/>
                </a:solidFill>
                <a:latin typeface="Arial" charset="0"/>
                <a:ea typeface="ＭＳ Ｐゴシック" pitchFamily="-72" charset="-128"/>
              </a:defRPr>
            </a:lvl6pPr>
            <a:lvl7pPr marL="914400" fontAlgn="base">
              <a:spcBef>
                <a:spcPct val="0"/>
              </a:spcBef>
              <a:spcAft>
                <a:spcPct val="0"/>
              </a:spcAft>
              <a:defRPr sz="2400">
                <a:solidFill>
                  <a:schemeClr val="tx1"/>
                </a:solidFill>
                <a:latin typeface="Arial" charset="0"/>
                <a:ea typeface="ＭＳ Ｐゴシック" pitchFamily="-72" charset="-128"/>
              </a:defRPr>
            </a:lvl7pPr>
            <a:lvl8pPr marL="1371600" fontAlgn="base">
              <a:spcBef>
                <a:spcPct val="0"/>
              </a:spcBef>
              <a:spcAft>
                <a:spcPct val="0"/>
              </a:spcAft>
              <a:defRPr sz="2400">
                <a:solidFill>
                  <a:schemeClr val="tx1"/>
                </a:solidFill>
                <a:latin typeface="Arial" charset="0"/>
                <a:ea typeface="ＭＳ Ｐゴシック" pitchFamily="-72" charset="-128"/>
              </a:defRPr>
            </a:lvl8pPr>
            <a:lvl9pPr marL="1828800" fontAlgn="base">
              <a:spcBef>
                <a:spcPct val="0"/>
              </a:spcBef>
              <a:spcAft>
                <a:spcPct val="0"/>
              </a:spcAft>
              <a:defRPr sz="2400">
                <a:solidFill>
                  <a:schemeClr val="tx1"/>
                </a:solidFill>
                <a:latin typeface="Arial" charset="0"/>
                <a:ea typeface="ＭＳ Ｐゴシック" pitchFamily="-72" charset="-128"/>
              </a:defRPr>
            </a:lvl9pPr>
          </a:lstStyle>
          <a:p>
            <a:pPr algn="r" eaLnBrk="1" hangingPunct="1">
              <a:defRPr/>
            </a:pPr>
            <a:r>
              <a:rPr lang="en-US" sz="900" dirty="0">
                <a:solidFill>
                  <a:schemeClr val="bg1"/>
                </a:solidFill>
                <a:cs typeface="+mn-cs"/>
              </a:rPr>
              <a:t>Chapter 4.8  </a:t>
            </a:r>
            <a:r>
              <a:rPr lang="en-US" sz="900" b="1" dirty="0">
                <a:solidFill>
                  <a:schemeClr val="bg1"/>
                </a:solidFill>
                <a:cs typeface="+mn-cs"/>
              </a:rPr>
              <a:t>Art of Protest and Social Conscience</a:t>
            </a:r>
          </a:p>
        </p:txBody>
      </p:sp>
      <p:sp>
        <p:nvSpPr>
          <p:cNvPr id="13" name="Title 1"/>
          <p:cNvSpPr>
            <a:spLocks noGrp="1"/>
          </p:cNvSpPr>
          <p:nvPr>
            <p:ph type="title"/>
          </p:nvPr>
        </p:nvSpPr>
        <p:spPr>
          <a:xfrm>
            <a:off x="1963393" y="1024461"/>
            <a:ext cx="7062073" cy="846671"/>
          </a:xfrm>
        </p:spPr>
        <p:txBody>
          <a:bodyPr anchor="t"/>
          <a:lstStyle>
            <a:lvl1pPr algn="l">
              <a:defRPr sz="4400">
                <a:solidFill>
                  <a:schemeClr val="bg1"/>
                </a:solidFill>
                <a:effectLst/>
              </a:defRPr>
            </a:lvl1pPr>
          </a:lstStyle>
          <a:p>
            <a:r>
              <a:rPr lang="en-GB" dirty="0"/>
              <a:t>Click to edit Master title style</a:t>
            </a:r>
            <a:endParaRPr lang="en-US" dirty="0"/>
          </a:p>
        </p:txBody>
      </p:sp>
      <p:sp>
        <p:nvSpPr>
          <p:cNvPr id="14" name="Content Placeholder 2"/>
          <p:cNvSpPr>
            <a:spLocks noGrp="1"/>
          </p:cNvSpPr>
          <p:nvPr>
            <p:ph idx="1"/>
          </p:nvPr>
        </p:nvSpPr>
        <p:spPr>
          <a:xfrm>
            <a:off x="457200" y="2012015"/>
            <a:ext cx="8229600" cy="4451105"/>
          </a:xfrm>
        </p:spPr>
        <p:txBody>
          <a:bodyPr/>
          <a:lstStyle>
            <a:lvl1pPr>
              <a:spcAft>
                <a:spcPts val="800"/>
              </a:spcAft>
              <a:buClr>
                <a:srgbClr val="FB384E"/>
              </a:buClr>
              <a:defRPr sz="3600" baseline="0">
                <a:solidFill>
                  <a:schemeClr val="bg1">
                    <a:lumMod val="95000"/>
                  </a:schemeClr>
                </a:solidFill>
              </a:defRPr>
            </a:lvl1pPr>
            <a:lvl2pPr>
              <a:spcAft>
                <a:spcPts val="800"/>
              </a:spcAft>
              <a:buClr>
                <a:srgbClr val="FB384E"/>
              </a:buClr>
              <a:defRPr sz="3600">
                <a:solidFill>
                  <a:schemeClr val="bg1">
                    <a:lumMod val="95000"/>
                  </a:schemeClr>
                </a:solidFill>
              </a:defRPr>
            </a:lvl2pPr>
            <a:lvl3pPr>
              <a:spcAft>
                <a:spcPts val="800"/>
              </a:spcAft>
              <a:buClr>
                <a:srgbClr val="FB384E"/>
              </a:buClr>
              <a:defRPr sz="3600">
                <a:solidFill>
                  <a:schemeClr val="bg1">
                    <a:lumMod val="95000"/>
                  </a:schemeClr>
                </a:solidFill>
              </a:defRPr>
            </a:lvl3pPr>
            <a:lvl4pPr>
              <a:spcAft>
                <a:spcPts val="800"/>
              </a:spcAft>
              <a:buClr>
                <a:srgbClr val="FB384E"/>
              </a:buClr>
              <a:defRPr sz="3600">
                <a:solidFill>
                  <a:schemeClr val="bg1">
                    <a:lumMod val="95000"/>
                  </a:schemeClr>
                </a:solidFill>
              </a:defRPr>
            </a:lvl4pPr>
            <a:lvl5pPr>
              <a:spcAft>
                <a:spcPts val="800"/>
              </a:spcAft>
              <a:buClr>
                <a:srgbClr val="FB384E"/>
              </a:buClr>
              <a:defRPr sz="3600">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0952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ateway Art Horizontal">
    <p:bg>
      <p:bgPr>
        <a:solidFill>
          <a:srgbClr val="00587E"/>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6335319"/>
            <a:ext cx="9144000" cy="522681"/>
          </a:xfrm>
          <a:noFill/>
          <a:ln w="0" cap="flat" cmpd="sng" algn="ctr">
            <a:noFill/>
            <a:prstDash val="solid"/>
            <a:miter lim="800000"/>
            <a:headEnd type="none" w="med" len="med"/>
            <a:tailEnd type="none" w="med" len="med"/>
          </a:ln>
        </p:spPr>
        <p:txBody>
          <a:bodyPr/>
          <a:lstStyle>
            <a:lvl1pPr marL="0" indent="0">
              <a:buSzPct val="75000"/>
              <a:buFontTx/>
              <a:buNone/>
              <a:defRPr sz="1200" b="0">
                <a:solidFill>
                  <a:schemeClr val="bg1">
                    <a:lumMod val="9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lnSpc>
                <a:spcPct val="90000"/>
              </a:lnSpc>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31701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ateway Art Vertical">
    <p:bg>
      <p:bgPr>
        <a:solidFill>
          <a:srgbClr val="00587E"/>
        </a:solidFill>
        <a:effectLst/>
      </p:bgPr>
    </p:bg>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0" y="2668131"/>
            <a:ext cx="2311400" cy="4152586"/>
          </a:xfrm>
          <a:noFill/>
          <a:ln w="0" cap="flat" cmpd="sng" algn="ctr">
            <a:noFill/>
            <a:prstDash val="solid"/>
            <a:miter lim="800000"/>
            <a:headEnd type="none" w="med" len="med"/>
            <a:tailEnd type="none" w="med" len="med"/>
          </a:ln>
        </p:spPr>
        <p:txBody>
          <a:bodyPr anchor="b"/>
          <a:lstStyle>
            <a:lvl1pPr marL="0" indent="0">
              <a:spcBef>
                <a:spcPts val="200"/>
              </a:spcBef>
              <a:buSzPct val="75000"/>
              <a:buFontTx/>
              <a:buNone/>
              <a:defRPr sz="1200" b="0">
                <a:solidFill>
                  <a:schemeClr val="bg1">
                    <a:lumMod val="9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a:t>
            </a:r>
          </a:p>
          <a:p>
            <a:pPr lvl="0"/>
            <a:r>
              <a:rPr lang="en-US" dirty="0"/>
              <a:t>styles</a:t>
            </a:r>
          </a:p>
        </p:txBody>
      </p:sp>
      <p:sp>
        <p:nvSpPr>
          <p:cNvPr id="2" name="Title 1"/>
          <p:cNvSpPr>
            <a:spLocks noGrp="1"/>
          </p:cNvSpPr>
          <p:nvPr>
            <p:ph type="title"/>
          </p:nvPr>
        </p:nvSpPr>
        <p:spPr/>
        <p:txBody>
          <a:bodyPr/>
          <a:lstStyle>
            <a:lvl1pPr>
              <a:lnSpc>
                <a:spcPct val="90000"/>
              </a:lnSpc>
              <a:defRPr>
                <a:solidFill>
                  <a:srgbClr val="FFFFF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092342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663575"/>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4813"/>
            <a:ext cx="8229600" cy="445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5007" r:id="rId1"/>
    <p:sldLayoutId id="2147485008" r:id="rId2"/>
    <p:sldLayoutId id="2147485009" r:id="rId3"/>
    <p:sldLayoutId id="2147485010" r:id="rId4"/>
    <p:sldLayoutId id="2147485011" r:id="rId5"/>
    <p:sldLayoutId id="2147485012" r:id="rId6"/>
    <p:sldLayoutId id="2147485013" r:id="rId7"/>
    <p:sldLayoutId id="2147485014" r:id="rId8"/>
    <p:sldLayoutId id="2147485015" r:id="rId9"/>
    <p:sldLayoutId id="2147485016" r:id="rId10"/>
    <p:sldLayoutId id="2147485017" r:id="rId11"/>
    <p:sldLayoutId id="2147485018" r:id="rId12"/>
    <p:sldLayoutId id="2147485019" r:id="rId13"/>
    <p:sldLayoutId id="2147485020" r:id="rId14"/>
    <p:sldLayoutId id="2147485021" r:id="rId15"/>
    <p:sldLayoutId id="2147485022" r:id="rId16"/>
    <p:sldLayoutId id="2147485023" r:id="rId17"/>
    <p:sldLayoutId id="2147485024" r:id="rId18"/>
    <p:sldLayoutId id="2147485025" r:id="rId19"/>
    <p:sldLayoutId id="2147485026" r:id="rId20"/>
    <p:sldLayoutId id="2147485027" r:id="rId21"/>
    <p:sldLayoutId id="2147485028" r:id="rId22"/>
    <p:sldLayoutId id="2147485029" r:id="rId23"/>
  </p:sldLayoutIdLst>
  <p:txStyles>
    <p:titleStyle>
      <a:lvl1pPr algn="ctr" defTabSz="457200" rtl="0" eaLnBrk="0" fontAlgn="base" hangingPunct="0">
        <a:lnSpc>
          <a:spcPct val="90000"/>
        </a:lnSpc>
        <a:spcBef>
          <a:spcPct val="0"/>
        </a:spcBef>
        <a:spcAft>
          <a:spcPct val="0"/>
        </a:spcAft>
        <a:defRPr sz="4400" b="1" kern="1200">
          <a:solidFill>
            <a:srgbClr val="FB384E"/>
          </a:solidFill>
          <a:latin typeface="Arial"/>
          <a:ea typeface="ＭＳ Ｐゴシック" pitchFamily="-65" charset="-128"/>
          <a:cs typeface="ＭＳ Ｐゴシック" charset="-128"/>
        </a:defRPr>
      </a:lvl1pPr>
      <a:lvl2pPr algn="ctr" defTabSz="457200" rtl="0" eaLnBrk="0" fontAlgn="base" hangingPunct="0">
        <a:lnSpc>
          <a:spcPct val="90000"/>
        </a:lnSpc>
        <a:spcBef>
          <a:spcPct val="0"/>
        </a:spcBef>
        <a:spcAft>
          <a:spcPct val="0"/>
        </a:spcAft>
        <a:defRPr sz="4400" b="1">
          <a:solidFill>
            <a:srgbClr val="FB384E"/>
          </a:solidFill>
          <a:latin typeface="Arial" charset="0"/>
          <a:ea typeface="ＭＳ Ｐゴシック" pitchFamily="-65" charset="-128"/>
          <a:cs typeface="ＭＳ Ｐゴシック" pitchFamily="-65" charset="-128"/>
        </a:defRPr>
      </a:lvl2pPr>
      <a:lvl3pPr algn="ctr" defTabSz="457200" rtl="0" eaLnBrk="0" fontAlgn="base" hangingPunct="0">
        <a:lnSpc>
          <a:spcPct val="90000"/>
        </a:lnSpc>
        <a:spcBef>
          <a:spcPct val="0"/>
        </a:spcBef>
        <a:spcAft>
          <a:spcPct val="0"/>
        </a:spcAft>
        <a:defRPr sz="4400" b="1">
          <a:solidFill>
            <a:srgbClr val="FB384E"/>
          </a:solidFill>
          <a:latin typeface="Arial" charset="0"/>
          <a:ea typeface="ＭＳ Ｐゴシック" pitchFamily="-65" charset="-128"/>
          <a:cs typeface="ＭＳ Ｐゴシック" pitchFamily="-65" charset="-128"/>
        </a:defRPr>
      </a:lvl3pPr>
      <a:lvl4pPr algn="ctr" defTabSz="457200" rtl="0" eaLnBrk="0" fontAlgn="base" hangingPunct="0">
        <a:lnSpc>
          <a:spcPct val="90000"/>
        </a:lnSpc>
        <a:spcBef>
          <a:spcPct val="0"/>
        </a:spcBef>
        <a:spcAft>
          <a:spcPct val="0"/>
        </a:spcAft>
        <a:defRPr sz="4400" b="1">
          <a:solidFill>
            <a:srgbClr val="FB384E"/>
          </a:solidFill>
          <a:latin typeface="Arial" charset="0"/>
          <a:ea typeface="ＭＳ Ｐゴシック" pitchFamily="-65" charset="-128"/>
          <a:cs typeface="ＭＳ Ｐゴシック" pitchFamily="-65" charset="-128"/>
        </a:defRPr>
      </a:lvl4pPr>
      <a:lvl5pPr algn="ctr" defTabSz="457200" rtl="0" eaLnBrk="0" fontAlgn="base" hangingPunct="0">
        <a:lnSpc>
          <a:spcPct val="90000"/>
        </a:lnSpc>
        <a:spcBef>
          <a:spcPct val="0"/>
        </a:spcBef>
        <a:spcAft>
          <a:spcPct val="0"/>
        </a:spcAft>
        <a:defRPr sz="4400" b="1">
          <a:solidFill>
            <a:srgbClr val="FB384E"/>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ts val="200"/>
        </a:spcBef>
        <a:spcAft>
          <a:spcPct val="0"/>
        </a:spcAft>
        <a:buClr>
          <a:srgbClr val="FF0036"/>
        </a:buClr>
        <a:buFont typeface="Wingdings" charset="0"/>
        <a:buChar char="§"/>
        <a:defRPr sz="2400" b="1" kern="1200">
          <a:solidFill>
            <a:srgbClr val="595959"/>
          </a:solidFill>
          <a:latin typeface="Arial"/>
          <a:ea typeface="ＭＳ Ｐゴシック" pitchFamily="-65" charset="-128"/>
          <a:cs typeface="ＭＳ Ｐゴシック" charset="-128"/>
        </a:defRPr>
      </a:lvl1pPr>
      <a:lvl2pPr marL="742950" indent="-285750" algn="l" defTabSz="457200" rtl="0" eaLnBrk="0" fontAlgn="base" hangingPunct="0">
        <a:spcBef>
          <a:spcPts val="200"/>
        </a:spcBef>
        <a:spcAft>
          <a:spcPct val="0"/>
        </a:spcAft>
        <a:buClr>
          <a:srgbClr val="FF0036"/>
        </a:buClr>
        <a:buSzPct val="50000"/>
        <a:buFont typeface="Wingdings" charset="0"/>
        <a:buChar char="u"/>
        <a:defRPr sz="2200" b="1" kern="1200">
          <a:solidFill>
            <a:srgbClr val="595959"/>
          </a:solidFill>
          <a:latin typeface="Arial"/>
          <a:ea typeface="ＭＳ Ｐゴシック" pitchFamily="-65" charset="-128"/>
          <a:cs typeface="ＭＳ Ｐゴシック" charset="-128"/>
        </a:defRPr>
      </a:lvl2pPr>
      <a:lvl3pPr marL="1143000" indent="-228600" algn="l" defTabSz="457200" rtl="0" eaLnBrk="0" fontAlgn="base" hangingPunct="0">
        <a:spcBef>
          <a:spcPts val="200"/>
        </a:spcBef>
        <a:spcAft>
          <a:spcPct val="0"/>
        </a:spcAft>
        <a:buClr>
          <a:srgbClr val="FF0036"/>
        </a:buClr>
        <a:buFont typeface="Arial" charset="0"/>
        <a:buChar char="•"/>
        <a:defRPr sz="2000" b="1" kern="1200">
          <a:solidFill>
            <a:srgbClr val="595959"/>
          </a:solidFill>
          <a:latin typeface="Arial"/>
          <a:ea typeface="ＭＳ Ｐゴシック" pitchFamily="-65" charset="-128"/>
          <a:cs typeface="ＭＳ Ｐゴシック" charset="-128"/>
        </a:defRPr>
      </a:lvl3pPr>
      <a:lvl4pPr marL="1600200" indent="-228600" algn="l" defTabSz="457200" rtl="0" eaLnBrk="0" fontAlgn="base" hangingPunct="0">
        <a:spcBef>
          <a:spcPts val="200"/>
        </a:spcBef>
        <a:spcAft>
          <a:spcPct val="0"/>
        </a:spcAft>
        <a:buClr>
          <a:srgbClr val="FF0036"/>
        </a:buClr>
        <a:buSzPct val="50000"/>
        <a:buFont typeface="Wingdings" charset="0"/>
        <a:buChar char="v"/>
        <a:defRPr b="1" kern="1200">
          <a:solidFill>
            <a:srgbClr val="595959"/>
          </a:solidFill>
          <a:latin typeface="Arial"/>
          <a:ea typeface="ＭＳ Ｐゴシック" pitchFamily="-65" charset="-128"/>
          <a:cs typeface="ＭＳ Ｐゴシック" charset="-128"/>
        </a:defRPr>
      </a:lvl4pPr>
      <a:lvl5pPr marL="2057400" indent="-228600" algn="l" defTabSz="457200" rtl="0" eaLnBrk="0" fontAlgn="base" hangingPunct="0">
        <a:spcBef>
          <a:spcPts val="200"/>
        </a:spcBef>
        <a:spcAft>
          <a:spcPct val="0"/>
        </a:spcAft>
        <a:buClr>
          <a:srgbClr val="FF0036"/>
        </a:buClr>
        <a:buSzPct val="50000"/>
        <a:buFont typeface="Wingdings" charset="0"/>
        <a:buChar char="q"/>
        <a:defRPr sz="1600" b="1" kern="1200">
          <a:solidFill>
            <a:srgbClr val="595959"/>
          </a:solidFill>
          <a:latin typeface="Arial"/>
          <a:ea typeface="ＭＳ Ｐゴシック" pitchFamily="-65" charset="-128"/>
          <a:cs typeface="ＭＳ Ｐゴシック"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36" y="2713790"/>
            <a:ext cx="8229600" cy="1332832"/>
          </a:xfrm>
        </p:spPr>
        <p:txBody>
          <a:bodyPr/>
          <a:lstStyle/>
          <a:p>
            <a:pPr algn="l"/>
            <a:r>
              <a:rPr lang="en-US" dirty="0">
                <a:cs typeface="Arial"/>
              </a:rPr>
              <a:t>Chapter 4.8</a:t>
            </a:r>
            <a:br>
              <a:rPr lang="en-US" dirty="0">
                <a:cs typeface="Arial"/>
              </a:rPr>
            </a:br>
            <a:r>
              <a:rPr lang="en-US" dirty="0">
                <a:solidFill>
                  <a:srgbClr val="595959"/>
                </a:solidFill>
                <a:cs typeface="Arial"/>
              </a:rPr>
              <a:t>Art of Protest and </a:t>
            </a:r>
            <a:br>
              <a:rPr lang="en-US" dirty="0">
                <a:solidFill>
                  <a:srgbClr val="595959"/>
                </a:solidFill>
                <a:cs typeface="Arial"/>
              </a:rPr>
            </a:br>
            <a:r>
              <a:rPr lang="en-US" dirty="0">
                <a:solidFill>
                  <a:srgbClr val="595959"/>
                </a:solidFill>
                <a:cs typeface="Arial"/>
              </a:rPr>
              <a:t>Social Conscience</a:t>
            </a:r>
            <a:br>
              <a:rPr lang="en-US" dirty="0">
                <a:solidFill>
                  <a:srgbClr val="595959"/>
                </a:solidFill>
              </a:rPr>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9154"/>
            <a:ext cx="9144000" cy="936625"/>
          </a:xfrm>
        </p:spPr>
        <p:txBody>
          <a:bodyPr/>
          <a:lstStyle/>
          <a:p>
            <a:r>
              <a:rPr lang="en-US" dirty="0"/>
              <a:t>Artwork: </a:t>
            </a:r>
            <a:r>
              <a:rPr lang="en-US" dirty="0">
                <a:solidFill>
                  <a:srgbClr val="F2F2F2"/>
                </a:solidFill>
                <a:latin typeface="Arial" charset="0"/>
                <a:ea typeface="ＭＳ Ｐゴシック" charset="0"/>
                <a:cs typeface="Arial" charset="0"/>
              </a:rPr>
              <a:t>Ai Weiwei, </a:t>
            </a:r>
            <a:r>
              <a:rPr lang="en-US" i="1" dirty="0">
                <a:solidFill>
                  <a:srgbClr val="F2F2F2"/>
                </a:solidFill>
                <a:latin typeface="Arial" charset="0"/>
                <a:ea typeface="ＭＳ Ｐゴシック" charset="0"/>
                <a:cs typeface="Arial" charset="0"/>
              </a:rPr>
              <a:t>Dropping a Han Dynasty Urn/Colored Vases</a:t>
            </a:r>
            <a:endParaRPr lang="en-US" dirty="0"/>
          </a:p>
        </p:txBody>
      </p:sp>
      <p:sp>
        <p:nvSpPr>
          <p:cNvPr id="31745" name="Text Placeholder 4"/>
          <p:cNvSpPr>
            <a:spLocks noGrp="1"/>
          </p:cNvSpPr>
          <p:nvPr>
            <p:ph type="body" idx="1"/>
          </p:nvPr>
        </p:nvSpPr>
        <p:spPr>
          <a:xfrm>
            <a:off x="0" y="2703601"/>
            <a:ext cx="9144000" cy="4117115"/>
          </a:xfrm>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t>4.8.3</a:t>
            </a:r>
            <a:r>
              <a:rPr lang="en-US" dirty="0"/>
              <a:t> Installation view showing Ai Weiwei’s </a:t>
            </a:r>
            <a:r>
              <a:rPr lang="en-US" i="1" dirty="0"/>
              <a:t>Colored Vases </a:t>
            </a:r>
            <a:r>
              <a:rPr lang="en-US" dirty="0"/>
              <a:t>in front of his </a:t>
            </a:r>
            <a:r>
              <a:rPr lang="en-US" i="1" dirty="0"/>
              <a:t>Dropping a Han Dynasty Urn</a:t>
            </a:r>
            <a:r>
              <a:rPr lang="en-US" dirty="0"/>
              <a:t>, displayed at the “According to What?” exhibition, held at the </a:t>
            </a:r>
            <a:r>
              <a:rPr lang="en-US" dirty="0" err="1"/>
              <a:t>Hirshhorn</a:t>
            </a:r>
            <a:r>
              <a:rPr lang="en-US" dirty="0"/>
              <a:t> Museum and Sculpture Garden, Washington, D.C. </a:t>
            </a:r>
            <a:endParaRPr lang="en-US" dirty="0">
              <a:effectLst/>
            </a:endParaRPr>
          </a:p>
        </p:txBody>
      </p:sp>
      <p:pic>
        <p:nvPicPr>
          <p:cNvPr id="3" name="Picture 2" descr="Room with three black-and-white photos mounted on the wall, showing a man dropping and smashing a vase. In the foreground of the room are displayed 16 vases dripped with colored paint.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5544" y="1535899"/>
            <a:ext cx="6527283" cy="4600828"/>
          </a:xfrm>
          <a:prstGeom prst="rect">
            <a:avLst/>
          </a:prstGeom>
        </p:spPr>
      </p:pic>
    </p:spTree>
    <p:extLst>
      <p:ext uri="{BB962C8B-B14F-4D97-AF65-F5344CB8AC3E}">
        <p14:creationId xmlns:p14="http://schemas.microsoft.com/office/powerpoint/2010/main" val="2385320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1963738" y="809324"/>
            <a:ext cx="7485802" cy="847725"/>
          </a:xfrm>
        </p:spPr>
        <p:txBody>
          <a:bodyPr/>
          <a:lstStyle/>
          <a:p>
            <a:r>
              <a:rPr lang="en-US" i="1" dirty="0">
                <a:solidFill>
                  <a:srgbClr val="F2F2F2"/>
                </a:solidFill>
                <a:latin typeface="Arial" charset="0"/>
                <a:ea typeface="ＭＳ Ｐゴシック" charset="0"/>
                <a:cs typeface="Arial" charset="0"/>
              </a:rPr>
              <a:t>Dropping a Han Dynasty Urn</a:t>
            </a:r>
            <a:r>
              <a:rPr lang="en-US" dirty="0">
                <a:latin typeface="Arial" charset="0"/>
                <a:ea typeface="ＭＳ Ｐゴシック" charset="0"/>
                <a:cs typeface="ＭＳ Ｐゴシック" charset="0"/>
              </a:rPr>
              <a:t>/</a:t>
            </a:r>
            <a:r>
              <a:rPr lang="en-US" i="1" dirty="0">
                <a:latin typeface="Arial" charset="0"/>
                <a:ea typeface="ＭＳ Ｐゴシック" charset="0"/>
                <a:cs typeface="ＭＳ Ｐゴシック" charset="0"/>
              </a:rPr>
              <a:t>Colored Vases</a:t>
            </a:r>
          </a:p>
        </p:txBody>
      </p:sp>
      <p:sp>
        <p:nvSpPr>
          <p:cNvPr id="32770" name="Content Placeholder 2"/>
          <p:cNvSpPr>
            <a:spLocks noGrp="1"/>
          </p:cNvSpPr>
          <p:nvPr>
            <p:ph idx="1"/>
          </p:nvPr>
        </p:nvSpPr>
        <p:spPr>
          <a:xfrm>
            <a:off x="415836" y="2040062"/>
            <a:ext cx="8464550" cy="4451350"/>
          </a:xfrm>
        </p:spPr>
        <p:txBody>
          <a:bodyPr/>
          <a:lstStyle/>
          <a:p>
            <a:pPr>
              <a:spcBef>
                <a:spcPct val="0"/>
              </a:spcBef>
              <a:spcAft>
                <a:spcPct val="0"/>
              </a:spcAft>
            </a:pPr>
            <a:r>
              <a:rPr lang="en-US" dirty="0">
                <a:solidFill>
                  <a:srgbClr val="F2F2F2"/>
                </a:solidFill>
                <a:latin typeface="Arial" charset="0"/>
                <a:ea typeface="ＭＳ Ｐゴシック" charset="0"/>
                <a:cs typeface="ＭＳ Ｐゴシック" charset="0"/>
              </a:rPr>
              <a:t>Work confronts restrictions on freedoms in Chinese society</a:t>
            </a:r>
          </a:p>
          <a:p>
            <a:pPr>
              <a:spcBef>
                <a:spcPct val="0"/>
              </a:spcBef>
              <a:spcAft>
                <a:spcPct val="0"/>
              </a:spcAft>
            </a:pPr>
            <a:r>
              <a:rPr lang="en-US" dirty="0">
                <a:solidFill>
                  <a:srgbClr val="F2F2F2"/>
                </a:solidFill>
                <a:latin typeface="Arial" charset="0"/>
                <a:ea typeface="ＭＳ Ｐゴシック" charset="0"/>
                <a:cs typeface="ＭＳ Ｐゴシック" charset="0"/>
              </a:rPr>
              <a:t>Artist has had artworks destroyed, been severely beaten by police, and been imprisoned for criticizing the Chinese government</a:t>
            </a:r>
          </a:p>
          <a:p>
            <a:pPr>
              <a:spcBef>
                <a:spcPct val="0"/>
              </a:spcBef>
              <a:spcAft>
                <a:spcPct val="0"/>
              </a:spcAft>
            </a:pPr>
            <a:r>
              <a:rPr lang="en-US" dirty="0">
                <a:solidFill>
                  <a:srgbClr val="F2F2F2"/>
                </a:solidFill>
                <a:latin typeface="Arial" charset="0"/>
                <a:ea typeface="ＭＳ Ｐゴシック" charset="0"/>
                <a:cs typeface="ＭＳ Ｐゴシック" charset="0"/>
              </a:rPr>
              <a:t>Work shown around the world, but rarely in China</a:t>
            </a:r>
          </a:p>
          <a:p>
            <a:pPr>
              <a:spcBef>
                <a:spcPct val="0"/>
              </a:spcBef>
              <a:spcAft>
                <a:spcPct val="0"/>
              </a:spcAft>
            </a:pPr>
            <a:endParaRPr lang="en-US" dirty="0">
              <a:solidFill>
                <a:srgbClr val="F2F2F2"/>
              </a:solidFill>
              <a:latin typeface="Arial" charset="0"/>
              <a:ea typeface="ＭＳ Ｐゴシック" charset="0"/>
              <a:cs typeface="ＭＳ Ｐゴシック" charset="0"/>
            </a:endParaRPr>
          </a:p>
        </p:txBody>
      </p:sp>
      <p:pic>
        <p:nvPicPr>
          <p:cNvPr id="2" name="Picture 1" descr="Thumbnail. Room with three black-and-white photos mounted on the wall, showing a man dropping and smashing a vase. In the foreground of the room are displayed 16 vases dripped with colored pain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84" y="909077"/>
            <a:ext cx="1188019" cy="837389"/>
          </a:xfrm>
          <a:prstGeom prst="rect">
            <a:avLst/>
          </a:prstGeom>
        </p:spPr>
      </p:pic>
    </p:spTree>
    <p:extLst>
      <p:ext uri="{BB962C8B-B14F-4D97-AF65-F5344CB8AC3E}">
        <p14:creationId xmlns:p14="http://schemas.microsoft.com/office/powerpoint/2010/main" val="3141128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8136"/>
            <a:ext cx="9144000" cy="936625"/>
          </a:xfrm>
        </p:spPr>
        <p:txBody>
          <a:bodyPr/>
          <a:lstStyle/>
          <a:p>
            <a:r>
              <a:rPr lang="en-US" dirty="0"/>
              <a:t>Artwork: </a:t>
            </a:r>
            <a:r>
              <a:rPr lang="en-US" dirty="0">
                <a:solidFill>
                  <a:srgbClr val="BFBFBF"/>
                </a:solidFill>
                <a:latin typeface="Arial" charset="0"/>
                <a:ea typeface="ＭＳ Ｐゴシック" charset="0"/>
                <a:cs typeface="Arial" charset="0"/>
              </a:rPr>
              <a:t>Reyes, </a:t>
            </a:r>
            <a:r>
              <a:rPr lang="en-US" i="1" dirty="0" err="1">
                <a:solidFill>
                  <a:srgbClr val="BFBFBF"/>
                </a:solidFill>
                <a:latin typeface="Arial" charset="0"/>
                <a:ea typeface="ＭＳ Ｐゴシック" charset="0"/>
                <a:cs typeface="Arial" charset="0"/>
              </a:rPr>
              <a:t>Palas</a:t>
            </a:r>
            <a:r>
              <a:rPr lang="en-US" i="1" dirty="0">
                <a:solidFill>
                  <a:srgbClr val="BFBFBF"/>
                </a:solidFill>
                <a:latin typeface="Arial" charset="0"/>
                <a:ea typeface="ＭＳ Ｐゴシック" charset="0"/>
                <a:cs typeface="Arial" charset="0"/>
              </a:rPr>
              <a:t> </a:t>
            </a:r>
            <a:r>
              <a:rPr lang="en-US" i="1" dirty="0" err="1">
                <a:solidFill>
                  <a:srgbClr val="BFBFBF"/>
                </a:solidFill>
                <a:latin typeface="Arial" charset="0"/>
                <a:ea typeface="ＭＳ Ｐゴシック" charset="0"/>
                <a:cs typeface="Arial" charset="0"/>
              </a:rPr>
              <a:t>por</a:t>
            </a:r>
            <a:r>
              <a:rPr lang="en-US" i="1" dirty="0">
                <a:solidFill>
                  <a:srgbClr val="BFBFBF"/>
                </a:solidFill>
                <a:latin typeface="Arial" charset="0"/>
                <a:ea typeface="ＭＳ Ｐゴシック" charset="0"/>
                <a:cs typeface="Arial" charset="0"/>
              </a:rPr>
              <a:t> </a:t>
            </a:r>
            <a:r>
              <a:rPr lang="en-US" i="1" dirty="0" err="1">
                <a:solidFill>
                  <a:srgbClr val="BFBFBF"/>
                </a:solidFill>
                <a:latin typeface="Arial" charset="0"/>
                <a:ea typeface="ＭＳ Ｐゴシック" charset="0"/>
                <a:cs typeface="Arial" charset="0"/>
              </a:rPr>
              <a:t>Pistolas</a:t>
            </a:r>
            <a:r>
              <a:rPr lang="en-US" i="1" dirty="0">
                <a:solidFill>
                  <a:srgbClr val="BFBFBF"/>
                </a:solidFill>
                <a:latin typeface="Arial" charset="0"/>
                <a:ea typeface="ＭＳ Ｐゴシック" charset="0"/>
                <a:cs typeface="Arial" charset="0"/>
              </a:rPr>
              <a:t> (Guns for Shovels)</a:t>
            </a:r>
            <a:endParaRPr lang="en-US" dirty="0"/>
          </a:p>
        </p:txBody>
      </p:sp>
      <p:sp>
        <p:nvSpPr>
          <p:cNvPr id="23553" name="Text Placeholder 1"/>
          <p:cNvSpPr>
            <a:spLocks noGrp="1"/>
          </p:cNvSpPr>
          <p:nvPr>
            <p:ph type="body" idx="1"/>
          </p:nvPr>
        </p:nvSpPr>
        <p:spPr>
          <a:xfrm>
            <a:off x="0" y="6438250"/>
            <a:ext cx="9144000" cy="419750"/>
          </a:xfrm>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t>4.8.4 </a:t>
            </a:r>
            <a:r>
              <a:rPr lang="en-US" dirty="0"/>
              <a:t>Pedro Reyes, </a:t>
            </a:r>
            <a:r>
              <a:rPr lang="en-US" i="1" dirty="0" err="1"/>
              <a:t>Palas</a:t>
            </a:r>
            <a:r>
              <a:rPr lang="en-US" i="1" dirty="0"/>
              <a:t> </a:t>
            </a:r>
            <a:r>
              <a:rPr lang="en-US" i="1" dirty="0" err="1"/>
              <a:t>por</a:t>
            </a:r>
            <a:r>
              <a:rPr lang="en-US" i="1" dirty="0"/>
              <a:t> </a:t>
            </a:r>
            <a:r>
              <a:rPr lang="en-US" i="1" dirty="0" err="1"/>
              <a:t>Pistolas</a:t>
            </a:r>
            <a:r>
              <a:rPr lang="en-US" i="1" dirty="0"/>
              <a:t> </a:t>
            </a:r>
            <a:r>
              <a:rPr lang="en-US" dirty="0"/>
              <a:t>(</a:t>
            </a:r>
            <a:r>
              <a:rPr lang="en-US" i="1" dirty="0"/>
              <a:t>Guns for Shovels</a:t>
            </a:r>
            <a:r>
              <a:rPr lang="en-US" dirty="0"/>
              <a:t>), 2007–present. Installation view, Biennale de Lyon, France, 2009 </a:t>
            </a:r>
          </a:p>
        </p:txBody>
      </p:sp>
      <p:pic>
        <p:nvPicPr>
          <p:cNvPr id="3" name="Picture 2" descr="Shovels hang in a row on a white wall.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313" y="1799649"/>
            <a:ext cx="6035692" cy="4505811"/>
          </a:xfrm>
          <a:prstGeom prst="rect">
            <a:avLst/>
          </a:prstGeom>
        </p:spPr>
      </p:pic>
    </p:spTree>
    <p:extLst>
      <p:ext uri="{BB962C8B-B14F-4D97-AF65-F5344CB8AC3E}">
        <p14:creationId xmlns:p14="http://schemas.microsoft.com/office/powerpoint/2010/main" val="290790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963738" y="812800"/>
            <a:ext cx="7180262" cy="1003300"/>
          </a:xfrm>
        </p:spPr>
        <p:txBody>
          <a:bodyPr/>
          <a:lstStyle/>
          <a:p>
            <a:r>
              <a:rPr lang="en-US" dirty="0">
                <a:latin typeface="Arial" charset="0"/>
                <a:ea typeface="ＭＳ Ｐゴシック" charset="0"/>
                <a:cs typeface="ＭＳ Ｐゴシック" charset="0"/>
              </a:rPr>
              <a:t>Reyes, </a:t>
            </a:r>
            <a:r>
              <a:rPr lang="en-US" i="1" dirty="0" err="1">
                <a:latin typeface="Arial" charset="0"/>
                <a:ea typeface="ＭＳ Ｐゴシック" charset="0"/>
                <a:cs typeface="ＭＳ Ｐゴシック" charset="0"/>
              </a:rPr>
              <a:t>Palas</a:t>
            </a:r>
            <a:r>
              <a:rPr lang="en-US" i="1" dirty="0">
                <a:latin typeface="Arial" charset="0"/>
                <a:ea typeface="ＭＳ Ｐゴシック" charset="0"/>
                <a:cs typeface="ＭＳ Ｐゴシック" charset="0"/>
              </a:rPr>
              <a:t> </a:t>
            </a:r>
            <a:r>
              <a:rPr lang="en-US" i="1" dirty="0" err="1">
                <a:latin typeface="Arial" charset="0"/>
                <a:ea typeface="ＭＳ Ｐゴシック" charset="0"/>
                <a:cs typeface="ＭＳ Ｐゴシック" charset="0"/>
              </a:rPr>
              <a:t>por</a:t>
            </a:r>
            <a:r>
              <a:rPr lang="en-US" i="1" dirty="0">
                <a:latin typeface="Arial" charset="0"/>
                <a:ea typeface="ＭＳ Ｐゴシック" charset="0"/>
                <a:cs typeface="ＭＳ Ｐゴシック" charset="0"/>
              </a:rPr>
              <a:t> </a:t>
            </a:r>
            <a:r>
              <a:rPr lang="en-US" i="1" dirty="0" err="1">
                <a:latin typeface="Arial" charset="0"/>
                <a:ea typeface="ＭＳ Ｐゴシック" charset="0"/>
                <a:cs typeface="ＭＳ Ｐゴシック" charset="0"/>
              </a:rPr>
              <a:t>Pistolas</a:t>
            </a:r>
            <a:r>
              <a:rPr lang="en-US" i="1" dirty="0">
                <a:latin typeface="Arial" charset="0"/>
                <a:ea typeface="ＭＳ Ｐゴシック" charset="0"/>
                <a:cs typeface="ＭＳ Ｐゴシック" charset="0"/>
              </a:rPr>
              <a:t> </a:t>
            </a:r>
            <a:r>
              <a:rPr lang="en-US" dirty="0">
                <a:latin typeface="Arial" charset="0"/>
                <a:ea typeface="ＭＳ Ｐゴシック" charset="0"/>
                <a:cs typeface="ＭＳ Ｐゴシック" charset="0"/>
              </a:rPr>
              <a:t>(</a:t>
            </a:r>
            <a:r>
              <a:rPr lang="en-US" i="1" dirty="0">
                <a:latin typeface="Arial" charset="0"/>
                <a:ea typeface="ＭＳ Ｐゴシック" charset="0"/>
                <a:cs typeface="ＭＳ Ｐゴシック" charset="0"/>
              </a:rPr>
              <a:t>Guns for Shovels)</a:t>
            </a:r>
            <a:endParaRPr lang="en-US" dirty="0">
              <a:latin typeface="Arial" charset="0"/>
              <a:ea typeface="ＭＳ Ｐゴシック" charset="0"/>
              <a:cs typeface="ＭＳ Ｐゴシック" charset="0"/>
            </a:endParaRPr>
          </a:p>
        </p:txBody>
      </p:sp>
      <p:sp>
        <p:nvSpPr>
          <p:cNvPr id="24578" name="Content Placeholder 2"/>
          <p:cNvSpPr>
            <a:spLocks noGrp="1"/>
          </p:cNvSpPr>
          <p:nvPr>
            <p:ph idx="1"/>
          </p:nvPr>
        </p:nvSpPr>
        <p:spPr>
          <a:xfrm>
            <a:off x="369888" y="2011363"/>
            <a:ext cx="8229600" cy="4451350"/>
          </a:xfrm>
        </p:spPr>
        <p:txBody>
          <a:bodyPr/>
          <a:lstStyle/>
          <a:p>
            <a:pPr>
              <a:spcBef>
                <a:spcPct val="0"/>
              </a:spcBef>
              <a:spcAft>
                <a:spcPts val="200"/>
              </a:spcAft>
            </a:pPr>
            <a:r>
              <a:rPr lang="en-US" dirty="0">
                <a:latin typeface="Arial" charset="0"/>
                <a:ea typeface="ＭＳ Ｐゴシック" charset="0"/>
                <a:cs typeface="ＭＳ Ｐゴシック" charset="0"/>
              </a:rPr>
              <a:t>Reyes (Mexico City) produced art and tools from weapons </a:t>
            </a:r>
          </a:p>
          <a:p>
            <a:pPr>
              <a:spcBef>
                <a:spcPct val="0"/>
              </a:spcBef>
              <a:spcAft>
                <a:spcPts val="200"/>
              </a:spcAft>
            </a:pPr>
            <a:r>
              <a:rPr lang="en-US" dirty="0">
                <a:latin typeface="Arial" charset="0"/>
                <a:ea typeface="ＭＳ Ｐゴシック" charset="0"/>
                <a:cs typeface="ＭＳ Ｐゴシック" charset="0"/>
              </a:rPr>
              <a:t>Began as public campaign asking citizens to turn in weapons</a:t>
            </a:r>
          </a:p>
          <a:p>
            <a:pPr>
              <a:spcBef>
                <a:spcPct val="0"/>
              </a:spcBef>
              <a:spcAft>
                <a:spcPts val="200"/>
              </a:spcAft>
            </a:pPr>
            <a:r>
              <a:rPr lang="en-US" dirty="0">
                <a:latin typeface="Arial" charset="0"/>
                <a:ea typeface="ＭＳ Ｐゴシック" charset="0"/>
                <a:cs typeface="ＭＳ Ｐゴシック" charset="0"/>
              </a:rPr>
              <a:t>Uses shovels to plant trees </a:t>
            </a:r>
          </a:p>
          <a:p>
            <a:pPr>
              <a:spcBef>
                <a:spcPct val="0"/>
              </a:spcBef>
              <a:spcAft>
                <a:spcPts val="200"/>
              </a:spcAft>
            </a:pPr>
            <a:r>
              <a:rPr lang="en-US" dirty="0">
                <a:latin typeface="Arial" charset="0"/>
                <a:ea typeface="ＭＳ Ｐゴシック" charset="0"/>
                <a:cs typeface="ＭＳ Ｐゴシック" charset="0"/>
              </a:rPr>
              <a:t>Shovels exhibited around the world</a:t>
            </a:r>
          </a:p>
          <a:p>
            <a:pPr lvl="2">
              <a:spcBef>
                <a:spcPct val="0"/>
              </a:spcBef>
              <a:spcAft>
                <a:spcPts val="200"/>
              </a:spcAft>
            </a:pPr>
            <a:endParaRPr lang="en-US" dirty="0">
              <a:latin typeface="Arial" charset="0"/>
              <a:ea typeface="ＭＳ Ｐゴシック" charset="0"/>
            </a:endParaRPr>
          </a:p>
          <a:p>
            <a:pPr lvl="1">
              <a:spcBef>
                <a:spcPct val="0"/>
              </a:spcBef>
              <a:spcAft>
                <a:spcPts val="200"/>
              </a:spcAft>
            </a:pPr>
            <a:endParaRPr lang="en-US" dirty="0">
              <a:latin typeface="Arial" charset="0"/>
              <a:ea typeface="ＭＳ Ｐゴシック" charset="0"/>
            </a:endParaRPr>
          </a:p>
        </p:txBody>
      </p:sp>
      <p:pic>
        <p:nvPicPr>
          <p:cNvPr id="2" name="Picture 1" descr="Thumbnail. Shovels hang in a row on a white wall.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0" y="906421"/>
            <a:ext cx="1106088" cy="825725"/>
          </a:xfrm>
          <a:prstGeom prst="rect">
            <a:avLst/>
          </a:prstGeom>
        </p:spPr>
      </p:pic>
    </p:spTree>
    <p:extLst>
      <p:ext uri="{BB962C8B-B14F-4D97-AF65-F5344CB8AC3E}">
        <p14:creationId xmlns:p14="http://schemas.microsoft.com/office/powerpoint/2010/main" val="1276103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2627"/>
            <a:ext cx="9144000" cy="936625"/>
          </a:xfrm>
        </p:spPr>
        <p:txBody>
          <a:bodyPr/>
          <a:lstStyle/>
          <a:p>
            <a:r>
              <a:rPr lang="en-US" dirty="0"/>
              <a:t>Portal Artwork: </a:t>
            </a:r>
            <a:r>
              <a:rPr lang="en-US" dirty="0" err="1"/>
              <a:t>Theaster</a:t>
            </a:r>
            <a:r>
              <a:rPr lang="en-US" dirty="0"/>
              <a:t> Gates, </a:t>
            </a:r>
            <a:r>
              <a:rPr lang="en-GB" dirty="0"/>
              <a:t>Stony Island Arts Bank</a:t>
            </a:r>
            <a:endParaRPr lang="en-US" dirty="0"/>
          </a:p>
        </p:txBody>
      </p:sp>
      <p:sp>
        <p:nvSpPr>
          <p:cNvPr id="34817" name="Text Placeholder 3"/>
          <p:cNvSpPr>
            <a:spLocks noGrp="1"/>
          </p:cNvSpPr>
          <p:nvPr>
            <p:ph type="body" idx="1"/>
          </p:nvPr>
        </p:nvSpPr>
        <p:spPr>
          <a:xfrm>
            <a:off x="0" y="2990347"/>
            <a:ext cx="9144000" cy="3529969"/>
          </a:xfrm>
        </p:spPr>
        <p:txBody>
          <a:bodyPr/>
          <a:lstStyle/>
          <a:p>
            <a:r>
              <a:rPr lang="en-US" dirty="0"/>
              <a:t>3.10.21b</a:t>
            </a:r>
            <a:r>
              <a:rPr lang="en-US" b="1" dirty="0"/>
              <a:t> </a:t>
            </a:r>
            <a:r>
              <a:rPr lang="en-US" dirty="0" err="1"/>
              <a:t>Theaster</a:t>
            </a:r>
            <a:r>
              <a:rPr lang="en-US" dirty="0"/>
              <a:t> Gates, Stony Island Arts Bank after restoration (photo by Cecil MacDonald)</a:t>
            </a:r>
          </a:p>
        </p:txBody>
      </p:sp>
      <p:pic>
        <p:nvPicPr>
          <p:cNvPr id="2" name="Picture 1" descr="Interior of a restored bank build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967" y="1584055"/>
            <a:ext cx="6662928" cy="4303776"/>
          </a:xfrm>
          <a:prstGeom prst="rect">
            <a:avLst/>
          </a:prstGeom>
        </p:spPr>
      </p:pic>
    </p:spTree>
    <p:extLst>
      <p:ext uri="{BB962C8B-B14F-4D97-AF65-F5344CB8AC3E}">
        <p14:creationId xmlns:p14="http://schemas.microsoft.com/office/powerpoint/2010/main" val="375563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dirty="0">
                <a:latin typeface="Arial" charset="0"/>
                <a:ea typeface="ＭＳ Ｐゴシック" charset="0"/>
                <a:cs typeface="ＭＳ Ｐゴシック" charset="0"/>
              </a:rPr>
              <a:t>Art as the Victim of Protest: Censorship and Destruction</a:t>
            </a:r>
          </a:p>
        </p:txBody>
      </p:sp>
      <p:sp>
        <p:nvSpPr>
          <p:cNvPr id="44034" name="Content Placeholder 2"/>
          <p:cNvSpPr>
            <a:spLocks noGrp="1"/>
          </p:cNvSpPr>
          <p:nvPr>
            <p:ph idx="1"/>
          </p:nvPr>
        </p:nvSpPr>
        <p:spPr>
          <a:xfrm>
            <a:off x="485775" y="1804988"/>
            <a:ext cx="8229600" cy="4451350"/>
          </a:xfrm>
        </p:spPr>
        <p:txBody>
          <a:bodyPr/>
          <a:lstStyle/>
          <a:p>
            <a:r>
              <a:rPr lang="en-US" dirty="0">
                <a:latin typeface="Arial" charset="0"/>
                <a:ea typeface="ＭＳ Ｐゴシック" charset="0"/>
                <a:cs typeface="ＭＳ Ｐゴシック" charset="0"/>
              </a:rPr>
              <a:t>Art can inspire a forceful response</a:t>
            </a:r>
          </a:p>
          <a:p>
            <a:r>
              <a:rPr lang="en-US" dirty="0">
                <a:latin typeface="Arial" charset="0"/>
                <a:ea typeface="ＭＳ Ｐゴシック" charset="0"/>
                <a:cs typeface="ＭＳ Ｐゴシック" charset="0"/>
              </a:rPr>
              <a:t>May be censored or removed from public view</a:t>
            </a:r>
          </a:p>
          <a:p>
            <a:r>
              <a:rPr lang="en-US" dirty="0">
                <a:latin typeface="Arial" charset="0"/>
                <a:ea typeface="ＭＳ Ｐゴシック" charset="0"/>
                <a:cs typeface="ＭＳ Ｐゴシック" charset="0"/>
              </a:rPr>
              <a:t>Sometimes, the work is so powerful that viewers wish to destroy it</a:t>
            </a:r>
          </a:p>
        </p:txBody>
      </p:sp>
    </p:spTree>
    <p:extLst>
      <p:ext uri="{BB962C8B-B14F-4D97-AF65-F5344CB8AC3E}">
        <p14:creationId xmlns:p14="http://schemas.microsoft.com/office/powerpoint/2010/main" val="377278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311"/>
            <a:ext cx="9144000" cy="936625"/>
          </a:xfrm>
        </p:spPr>
        <p:txBody>
          <a:bodyPr/>
          <a:lstStyle/>
          <a:p>
            <a:r>
              <a:rPr lang="en-US" dirty="0"/>
              <a:t>Artwork: </a:t>
            </a:r>
            <a:r>
              <a:rPr lang="en-US" dirty="0">
                <a:solidFill>
                  <a:srgbClr val="BFBFBF"/>
                </a:solidFill>
                <a:latin typeface="Arial" charset="0"/>
                <a:ea typeface="ＭＳ Ｐゴシック" charset="0"/>
                <a:cs typeface="Arial" charset="0"/>
              </a:rPr>
              <a:t>Velázquez,</a:t>
            </a:r>
            <a:r>
              <a:rPr lang="en-US" i="1" dirty="0">
                <a:solidFill>
                  <a:srgbClr val="BFBFBF"/>
                </a:solidFill>
                <a:latin typeface="Arial" charset="0"/>
                <a:ea typeface="ＭＳ Ｐゴシック" charset="0"/>
                <a:cs typeface="Arial" charset="0"/>
              </a:rPr>
              <a:t> The Toilet of Venus (</a:t>
            </a:r>
            <a:r>
              <a:rPr lang="en-US" i="1" dirty="0" err="1">
                <a:solidFill>
                  <a:srgbClr val="BFBFBF"/>
                </a:solidFill>
                <a:latin typeface="Arial" charset="0"/>
                <a:ea typeface="ＭＳ Ｐゴシック" charset="0"/>
                <a:cs typeface="Arial" charset="0"/>
              </a:rPr>
              <a:t>Rokeby</a:t>
            </a:r>
            <a:r>
              <a:rPr lang="en-US" i="1" dirty="0">
                <a:solidFill>
                  <a:srgbClr val="BFBFBF"/>
                </a:solidFill>
                <a:latin typeface="Arial" charset="0"/>
                <a:ea typeface="ＭＳ Ｐゴシック" charset="0"/>
                <a:cs typeface="Arial" charset="0"/>
              </a:rPr>
              <a:t> Venus)</a:t>
            </a:r>
            <a:endParaRPr lang="en-US" dirty="0"/>
          </a:p>
        </p:txBody>
      </p:sp>
      <p:sp>
        <p:nvSpPr>
          <p:cNvPr id="45057" name="Text Placeholder 1"/>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solidFill>
                  <a:srgbClr val="BFBFBF"/>
                </a:solidFill>
                <a:latin typeface="Arial" charset="0"/>
                <a:ea typeface="ＭＳ Ｐゴシック" charset="0"/>
                <a:cs typeface="Arial" charset="0"/>
              </a:rPr>
              <a:t>4.8.5a </a:t>
            </a:r>
            <a:r>
              <a:rPr lang="en-US" dirty="0">
                <a:solidFill>
                  <a:srgbClr val="BFBFBF"/>
                </a:solidFill>
                <a:latin typeface="Arial" charset="0"/>
                <a:ea typeface="ＭＳ Ｐゴシック" charset="0"/>
                <a:cs typeface="Arial" charset="0"/>
              </a:rPr>
              <a:t>Velázquez,</a:t>
            </a:r>
            <a:r>
              <a:rPr lang="en-US" i="1" dirty="0">
                <a:solidFill>
                  <a:srgbClr val="BFBFBF"/>
                </a:solidFill>
                <a:latin typeface="Arial" charset="0"/>
                <a:ea typeface="ＭＳ Ｐゴシック" charset="0"/>
                <a:cs typeface="Arial" charset="0"/>
              </a:rPr>
              <a:t> The Toilet of Venus (Rokeby Venus),</a:t>
            </a:r>
            <a:r>
              <a:rPr lang="en-US" dirty="0">
                <a:solidFill>
                  <a:srgbClr val="BFBFBF"/>
                </a:solidFill>
                <a:latin typeface="Arial" charset="0"/>
                <a:ea typeface="ＭＳ Ｐゴシック" charset="0"/>
                <a:cs typeface="Arial" charset="0"/>
              </a:rPr>
              <a:t> 1647–51. Oil on canvas 48½ × 69¾”. National Gallery, London, England</a:t>
            </a:r>
          </a:p>
        </p:txBody>
      </p:sp>
      <p:pic>
        <p:nvPicPr>
          <p:cNvPr id="52227" name="Picture 2" descr="A painting of the back of a naked woman lounging on a cushion and looking at her reflection in a mirror held by a winged cupid.  "/>
          <p:cNvPicPr>
            <a:picLocks noChangeAspect="1"/>
          </p:cNvPicPr>
          <p:nvPr/>
        </p:nvPicPr>
        <p:blipFill>
          <a:blip r:embed="rId2"/>
          <a:srcRect t="1131"/>
          <a:stretch>
            <a:fillRect/>
          </a:stretch>
        </p:blipFill>
        <p:spPr bwMode="auto">
          <a:xfrm>
            <a:off x="1176421" y="1299137"/>
            <a:ext cx="7125368" cy="49160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14592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1963738" y="812800"/>
            <a:ext cx="6723062" cy="1003300"/>
          </a:xfrm>
        </p:spPr>
        <p:txBody>
          <a:bodyPr/>
          <a:lstStyle/>
          <a:p>
            <a:r>
              <a:rPr lang="en-US">
                <a:latin typeface="Arial" charset="0"/>
                <a:ea typeface="ＭＳ Ｐゴシック" charset="0"/>
                <a:cs typeface="ＭＳ Ｐゴシック" charset="0"/>
              </a:rPr>
              <a:t>Diego Velázquez, </a:t>
            </a:r>
            <a:br>
              <a:rPr lang="en-US">
                <a:latin typeface="Arial" charset="0"/>
                <a:ea typeface="ＭＳ Ｐゴシック" charset="0"/>
                <a:cs typeface="ＭＳ Ｐゴシック" charset="0"/>
              </a:rPr>
            </a:br>
            <a:r>
              <a:rPr lang="en-US" i="1">
                <a:latin typeface="Arial" charset="0"/>
                <a:ea typeface="ＭＳ Ｐゴシック" charset="0"/>
                <a:cs typeface="ＭＳ Ｐゴシック" charset="0"/>
              </a:rPr>
              <a:t>The Toilet of Venus (Rokeby Venus)</a:t>
            </a:r>
            <a:endParaRPr lang="en-US">
              <a:latin typeface="Arial" charset="0"/>
              <a:ea typeface="ＭＳ Ｐゴシック" charset="0"/>
              <a:cs typeface="ＭＳ Ｐゴシック" charset="0"/>
            </a:endParaRPr>
          </a:p>
        </p:txBody>
      </p:sp>
      <p:sp>
        <p:nvSpPr>
          <p:cNvPr id="46082" name="Content Placeholder 2"/>
          <p:cNvSpPr>
            <a:spLocks noGrp="1"/>
          </p:cNvSpPr>
          <p:nvPr>
            <p:ph idx="1"/>
          </p:nvPr>
        </p:nvSpPr>
        <p:spPr>
          <a:xfrm>
            <a:off x="400050" y="2406650"/>
            <a:ext cx="8229600" cy="4451350"/>
          </a:xfrm>
        </p:spPr>
        <p:txBody>
          <a:bodyPr/>
          <a:lstStyle/>
          <a:p>
            <a:r>
              <a:rPr lang="en-US" dirty="0">
                <a:latin typeface="Arial" charset="0"/>
                <a:ea typeface="ＭＳ Ｐゴシック" charset="0"/>
                <a:cs typeface="ＭＳ Ｐゴシック" charset="0"/>
              </a:rPr>
              <a:t>Considered one of the most beautiful and sensuous images of a female nude</a:t>
            </a:r>
          </a:p>
          <a:p>
            <a:r>
              <a:rPr lang="en-US" dirty="0">
                <a:solidFill>
                  <a:schemeClr val="tx1">
                    <a:lumMod val="65000"/>
                    <a:lumOff val="35000"/>
                  </a:schemeClr>
                </a:solidFill>
                <a:latin typeface="Arial" charset="0"/>
                <a:ea typeface="ＭＳ Ｐゴシック" charset="0"/>
                <a:cs typeface="ＭＳ Ｐゴシック" charset="0"/>
              </a:rPr>
              <a:t>Situated in the National Gallery in London, England</a:t>
            </a:r>
          </a:p>
        </p:txBody>
      </p:sp>
      <p:pic>
        <p:nvPicPr>
          <p:cNvPr id="46083" name="Picture 3" descr="Thumbnail of Rokeby Venus. A painting of the back of a naked woman lounging on a cushion and looking at her reflection in a mirror held by a winged cupid.  "/>
          <p:cNvPicPr>
            <a:picLocks noChangeAspect="1"/>
          </p:cNvPicPr>
          <p:nvPr/>
        </p:nvPicPr>
        <p:blipFill>
          <a:blip r:embed="rId2">
            <a:extLst>
              <a:ext uri="{28A0092B-C50C-407E-A947-70E740481C1C}">
                <a14:useLocalDpi xmlns:a14="http://schemas.microsoft.com/office/drawing/2010/main" val="0"/>
              </a:ext>
            </a:extLst>
          </a:blip>
          <a:srcRect t="1131"/>
          <a:stretch>
            <a:fillRect/>
          </a:stretch>
        </p:blipFill>
        <p:spPr bwMode="auto">
          <a:xfrm>
            <a:off x="533400" y="857250"/>
            <a:ext cx="1325563"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96707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178" y="338470"/>
            <a:ext cx="8229600" cy="936625"/>
          </a:xfrm>
        </p:spPr>
        <p:txBody>
          <a:bodyPr/>
          <a:lstStyle/>
          <a:p>
            <a:r>
              <a:rPr lang="en-US" dirty="0">
                <a:solidFill>
                  <a:srgbClr val="BFBFBF"/>
                </a:solidFill>
                <a:latin typeface="Arial" charset="0"/>
                <a:ea typeface="ＭＳ Ｐゴシック" charset="0"/>
                <a:cs typeface="Arial" charset="0"/>
              </a:rPr>
              <a:t>Photograph of damage to the </a:t>
            </a:r>
            <a:r>
              <a:rPr lang="en-US" i="1" dirty="0" err="1">
                <a:solidFill>
                  <a:srgbClr val="BFBFBF"/>
                </a:solidFill>
                <a:latin typeface="Arial" charset="0"/>
                <a:ea typeface="ＭＳ Ｐゴシック" charset="0"/>
                <a:cs typeface="Arial" charset="0"/>
              </a:rPr>
              <a:t>Rokeby</a:t>
            </a:r>
            <a:r>
              <a:rPr lang="en-US" i="1" dirty="0">
                <a:solidFill>
                  <a:srgbClr val="BFBFBF"/>
                </a:solidFill>
                <a:latin typeface="Arial" charset="0"/>
                <a:ea typeface="ＭＳ Ｐゴシック" charset="0"/>
                <a:cs typeface="Arial" charset="0"/>
              </a:rPr>
              <a:t> Venus </a:t>
            </a:r>
            <a:endParaRPr lang="en-US" dirty="0"/>
          </a:p>
        </p:txBody>
      </p:sp>
      <p:sp>
        <p:nvSpPr>
          <p:cNvPr id="47105" name="Text Placeholder 1"/>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solidFill>
                  <a:srgbClr val="BFBFBF"/>
                </a:solidFill>
                <a:latin typeface="Arial" charset="0"/>
                <a:ea typeface="ＭＳ Ｐゴシック" charset="0"/>
                <a:cs typeface="Arial" charset="0"/>
              </a:rPr>
              <a:t>4.8.5b </a:t>
            </a:r>
            <a:r>
              <a:rPr lang="en-US" dirty="0">
                <a:solidFill>
                  <a:srgbClr val="BFBFBF"/>
                </a:solidFill>
                <a:latin typeface="Arial" charset="0"/>
                <a:ea typeface="ＭＳ Ｐゴシック" charset="0"/>
                <a:cs typeface="Arial" charset="0"/>
              </a:rPr>
              <a:t>Photograph of damage to the </a:t>
            </a:r>
            <a:r>
              <a:rPr lang="en-US" i="1" dirty="0" err="1">
                <a:solidFill>
                  <a:srgbClr val="BFBFBF"/>
                </a:solidFill>
                <a:latin typeface="Arial" charset="0"/>
                <a:ea typeface="ＭＳ Ｐゴシック" charset="0"/>
                <a:cs typeface="Arial" charset="0"/>
              </a:rPr>
              <a:t>Rokeby</a:t>
            </a:r>
            <a:r>
              <a:rPr lang="en-US" i="1" dirty="0">
                <a:solidFill>
                  <a:srgbClr val="BFBFBF"/>
                </a:solidFill>
                <a:latin typeface="Arial" charset="0"/>
                <a:ea typeface="ＭＳ Ｐゴシック" charset="0"/>
                <a:cs typeface="Arial" charset="0"/>
              </a:rPr>
              <a:t> Venus</a:t>
            </a:r>
            <a:r>
              <a:rPr lang="en-US" dirty="0">
                <a:solidFill>
                  <a:srgbClr val="BFBFBF"/>
                </a:solidFill>
                <a:latin typeface="Arial" charset="0"/>
                <a:ea typeface="ＭＳ Ｐゴシック" charset="0"/>
                <a:cs typeface="Arial" charset="0"/>
              </a:rPr>
              <a:t>, 1914</a:t>
            </a:r>
          </a:p>
        </p:txBody>
      </p:sp>
      <p:pic>
        <p:nvPicPr>
          <p:cNvPr id="54275" name="Picture 2" descr="This black and white photograph captures the slashes made in the canvas of the Rokeby Venus."/>
          <p:cNvPicPr>
            <a:picLocks noChangeAspect="1"/>
          </p:cNvPicPr>
          <p:nvPr/>
        </p:nvPicPr>
        <p:blipFill>
          <a:blip r:embed="rId2"/>
          <a:srcRect/>
          <a:stretch>
            <a:fillRect/>
          </a:stretch>
        </p:blipFill>
        <p:spPr bwMode="auto">
          <a:xfrm>
            <a:off x="1764632" y="1583761"/>
            <a:ext cx="5434764" cy="4581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36578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2165350" y="682625"/>
            <a:ext cx="6723063" cy="1003300"/>
          </a:xfrm>
        </p:spPr>
        <p:txBody>
          <a:bodyPr/>
          <a:lstStyle/>
          <a:p>
            <a:r>
              <a:rPr lang="en-US">
                <a:latin typeface="Arial" charset="0"/>
                <a:ea typeface="ＭＳ Ｐゴシック" charset="0"/>
                <a:cs typeface="ＭＳ Ｐゴシック" charset="0"/>
              </a:rPr>
              <a:t>Photograph of damage to the</a:t>
            </a:r>
            <a:r>
              <a:rPr lang="en-US" i="1">
                <a:latin typeface="Arial" charset="0"/>
                <a:ea typeface="ＭＳ Ｐゴシック" charset="0"/>
                <a:cs typeface="ＭＳ Ｐゴシック" charset="0"/>
              </a:rPr>
              <a:t> Rokeby Venus</a:t>
            </a:r>
            <a:endParaRPr lang="en-US">
              <a:latin typeface="Arial" charset="0"/>
              <a:ea typeface="ＭＳ Ｐゴシック" charset="0"/>
              <a:cs typeface="ＭＳ Ｐゴシック" charset="0"/>
            </a:endParaRPr>
          </a:p>
        </p:txBody>
      </p:sp>
      <p:sp>
        <p:nvSpPr>
          <p:cNvPr id="48130" name="Content Placeholder 2"/>
          <p:cNvSpPr>
            <a:spLocks noGrp="1"/>
          </p:cNvSpPr>
          <p:nvPr>
            <p:ph idx="1"/>
          </p:nvPr>
        </p:nvSpPr>
        <p:spPr>
          <a:xfrm>
            <a:off x="218486" y="1978025"/>
            <a:ext cx="8925513" cy="4451350"/>
          </a:xfrm>
        </p:spPr>
        <p:txBody>
          <a:bodyPr/>
          <a:lstStyle/>
          <a:p>
            <a:pPr>
              <a:spcAft>
                <a:spcPts val="200"/>
              </a:spcAft>
            </a:pPr>
            <a:r>
              <a:rPr lang="en-US" dirty="0">
                <a:latin typeface="Arial" charset="0"/>
                <a:ea typeface="ＭＳ Ｐゴシック" charset="0"/>
                <a:cs typeface="ＭＳ Ｐゴシック" charset="0"/>
              </a:rPr>
              <a:t>Slashed by Mary Richardson in 1914</a:t>
            </a:r>
          </a:p>
          <a:p>
            <a:pPr>
              <a:spcAft>
                <a:spcPts val="200"/>
              </a:spcAft>
            </a:pPr>
            <a:r>
              <a:rPr lang="en-US" dirty="0">
                <a:latin typeface="Arial" charset="0"/>
                <a:ea typeface="ＭＳ Ｐゴシック" charset="0"/>
                <a:cs typeface="ＭＳ Ｐゴシック" charset="0"/>
              </a:rPr>
              <a:t>Protest against imprisonment of Suffragette leader </a:t>
            </a:r>
            <a:r>
              <a:rPr lang="en-US" dirty="0" err="1">
                <a:latin typeface="Arial" charset="0"/>
                <a:ea typeface="ＭＳ Ｐゴシック" charset="0"/>
                <a:cs typeface="ＭＳ Ｐゴシック" charset="0"/>
              </a:rPr>
              <a:t>Emmeline</a:t>
            </a:r>
            <a:r>
              <a:rPr lang="en-US" dirty="0">
                <a:latin typeface="Arial" charset="0"/>
                <a:ea typeface="ＭＳ Ｐゴシック" charset="0"/>
                <a:cs typeface="ＭＳ Ｐゴシック" charset="0"/>
              </a:rPr>
              <a:t> Pankhurst</a:t>
            </a:r>
          </a:p>
          <a:p>
            <a:pPr>
              <a:spcAft>
                <a:spcPts val="200"/>
              </a:spcAft>
            </a:pPr>
            <a:r>
              <a:rPr lang="en-US" dirty="0">
                <a:latin typeface="Arial" charset="0"/>
                <a:ea typeface="ＭＳ Ｐゴシック" charset="0"/>
                <a:cs typeface="ＭＳ Ｐゴシック" charset="0"/>
              </a:rPr>
              <a:t>Results: damage repaired; Richardson imprisoned temporarily; women forbidden to enter the National Gallery without male chaperone</a:t>
            </a:r>
          </a:p>
        </p:txBody>
      </p:sp>
      <p:pic>
        <p:nvPicPr>
          <p:cNvPr id="48131" name="Picture 3" descr="Thumbnail of damages caused to Rokeby Venus. This black and white photograph captures the slashes made in the canvas of the Rokeby Venu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00" y="857250"/>
            <a:ext cx="1084263"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5861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atin typeface="Arial" charset="0"/>
                <a:ea typeface="ＭＳ Ｐゴシック" charset="0"/>
                <a:cs typeface="ＭＳ Ｐゴシック" charset="0"/>
              </a:rPr>
              <a:t>Introduction</a:t>
            </a:r>
          </a:p>
        </p:txBody>
      </p:sp>
      <p:sp>
        <p:nvSpPr>
          <p:cNvPr id="20482" name="Content Placeholder 5"/>
          <p:cNvSpPr>
            <a:spLocks noGrp="1"/>
          </p:cNvSpPr>
          <p:nvPr>
            <p:ph idx="1"/>
          </p:nvPr>
        </p:nvSpPr>
        <p:spPr/>
        <p:txBody>
          <a:bodyPr/>
          <a:lstStyle/>
          <a:p>
            <a:r>
              <a:rPr lang="en-US" dirty="0">
                <a:latin typeface="Arial" charset="0"/>
                <a:ea typeface="ＭＳ Ｐゴシック" charset="0"/>
                <a:cs typeface="ＭＳ Ｐゴシック" charset="0"/>
              </a:rPr>
              <a:t>Art can:</a:t>
            </a:r>
          </a:p>
          <a:p>
            <a:pPr lvl="1"/>
            <a:r>
              <a:rPr lang="en-US" dirty="0">
                <a:latin typeface="Arial" charset="0"/>
                <a:ea typeface="ＭＳ Ｐゴシック" charset="0"/>
              </a:rPr>
              <a:t>Reflect historical, social, and political concerns</a:t>
            </a:r>
          </a:p>
          <a:p>
            <a:pPr lvl="1"/>
            <a:r>
              <a:rPr lang="en-US" dirty="0">
                <a:latin typeface="Arial" charset="0"/>
                <a:ea typeface="ＭＳ Ｐゴシック" charset="0"/>
              </a:rPr>
              <a:t>Provoke change </a:t>
            </a:r>
          </a:p>
          <a:p>
            <a:pPr lvl="1"/>
            <a:r>
              <a:rPr lang="en-US" dirty="0">
                <a:latin typeface="Arial" charset="0"/>
                <a:ea typeface="ＭＳ Ｐゴシック" charset="0"/>
              </a:rPr>
              <a:t>Become the target of protest</a:t>
            </a:r>
          </a:p>
          <a:p>
            <a:pPr lvl="1"/>
            <a:r>
              <a:rPr lang="en-US" dirty="0">
                <a:latin typeface="Arial" charset="0"/>
                <a:ea typeface="ＭＳ Ｐゴシック" charset="0"/>
              </a:rPr>
              <a:t>Inspire us</a:t>
            </a:r>
          </a:p>
          <a:p>
            <a:endParaRPr lang="en-US" dirty="0">
              <a:latin typeface="Arial" charset="0"/>
              <a:ea typeface="ＭＳ Ｐゴシック" charset="0"/>
              <a:cs typeface="ＭＳ Ｐゴシック"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37" y="262523"/>
            <a:ext cx="8229600" cy="936625"/>
          </a:xfrm>
        </p:spPr>
        <p:txBody>
          <a:bodyPr/>
          <a:lstStyle/>
          <a:p>
            <a:r>
              <a:rPr lang="en-US" dirty="0"/>
              <a:t>Artwork: </a:t>
            </a:r>
            <a:r>
              <a:rPr lang="en-US" dirty="0">
                <a:solidFill>
                  <a:srgbClr val="BFBFBF"/>
                </a:solidFill>
                <a:latin typeface="Arial" charset="0"/>
                <a:ea typeface="ＭＳ Ｐゴシック" charset="0"/>
                <a:cs typeface="Arial" charset="0"/>
              </a:rPr>
              <a:t>Eric </a:t>
            </a:r>
            <a:r>
              <a:rPr lang="en-US" dirty="0" err="1">
                <a:solidFill>
                  <a:srgbClr val="BFBFBF"/>
                </a:solidFill>
                <a:latin typeface="Arial" charset="0"/>
                <a:ea typeface="ＭＳ Ｐゴシック" charset="0"/>
                <a:cs typeface="Arial" charset="0"/>
              </a:rPr>
              <a:t>Fischl</a:t>
            </a:r>
            <a:r>
              <a:rPr lang="en-US" dirty="0">
                <a:solidFill>
                  <a:srgbClr val="BFBFBF"/>
                </a:solidFill>
                <a:latin typeface="Arial" charset="0"/>
                <a:ea typeface="ＭＳ Ｐゴシック" charset="0"/>
                <a:cs typeface="Arial" charset="0"/>
              </a:rPr>
              <a:t>,</a:t>
            </a:r>
            <a:r>
              <a:rPr lang="en-US" i="1" dirty="0">
                <a:solidFill>
                  <a:srgbClr val="BFBFBF"/>
                </a:solidFill>
                <a:latin typeface="Arial" charset="0"/>
                <a:ea typeface="ＭＳ Ｐゴシック" charset="0"/>
                <a:cs typeface="Arial" charset="0"/>
              </a:rPr>
              <a:t> </a:t>
            </a:r>
            <a:br>
              <a:rPr lang="en-US" i="1" dirty="0">
                <a:solidFill>
                  <a:srgbClr val="BFBFBF"/>
                </a:solidFill>
                <a:latin typeface="Arial" charset="0"/>
                <a:ea typeface="ＭＳ Ｐゴシック" charset="0"/>
                <a:cs typeface="Arial" charset="0"/>
              </a:rPr>
            </a:br>
            <a:r>
              <a:rPr lang="en-US" i="1" dirty="0">
                <a:solidFill>
                  <a:srgbClr val="BFBFBF"/>
                </a:solidFill>
                <a:latin typeface="Arial" charset="0"/>
                <a:ea typeface="ＭＳ Ｐゴシック" charset="0"/>
                <a:cs typeface="Arial" charset="0"/>
              </a:rPr>
              <a:t>Falling Woman</a:t>
            </a:r>
            <a:endParaRPr lang="en-US" dirty="0"/>
          </a:p>
        </p:txBody>
      </p:sp>
      <p:sp>
        <p:nvSpPr>
          <p:cNvPr id="50177" name="Text Placeholder 1"/>
          <p:cNvSpPr>
            <a:spLocks noGrp="1"/>
          </p:cNvSpPr>
          <p:nvPr>
            <p:ph type="body" idx="1"/>
          </p:nvPr>
        </p:nvSpPr>
        <p:spPr>
          <a:xfrm>
            <a:off x="0" y="6504862"/>
            <a:ext cx="9144000" cy="353138"/>
          </a:xfrm>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solidFill>
                  <a:srgbClr val="BFBFBF"/>
                </a:solidFill>
                <a:latin typeface="Arial" charset="0"/>
                <a:ea typeface="ＭＳ Ｐゴシック" charset="0"/>
                <a:cs typeface="Arial" charset="0"/>
              </a:rPr>
              <a:t>4.8.6 </a:t>
            </a:r>
            <a:r>
              <a:rPr lang="en-US" dirty="0">
                <a:solidFill>
                  <a:srgbClr val="BFBFBF"/>
                </a:solidFill>
                <a:latin typeface="Arial" charset="0"/>
                <a:ea typeface="ＭＳ Ｐゴシック" charset="0"/>
                <a:cs typeface="Arial" charset="0"/>
              </a:rPr>
              <a:t>Eric </a:t>
            </a:r>
            <a:r>
              <a:rPr lang="en-US" dirty="0" err="1">
                <a:solidFill>
                  <a:srgbClr val="BFBFBF"/>
                </a:solidFill>
                <a:latin typeface="Arial" charset="0"/>
                <a:ea typeface="ＭＳ Ｐゴシック" charset="0"/>
                <a:cs typeface="Arial" charset="0"/>
              </a:rPr>
              <a:t>Fischl</a:t>
            </a:r>
            <a:r>
              <a:rPr lang="en-US" dirty="0">
                <a:solidFill>
                  <a:srgbClr val="BFBFBF"/>
                </a:solidFill>
                <a:latin typeface="Arial" charset="0"/>
                <a:ea typeface="ＭＳ Ｐゴシック" charset="0"/>
                <a:cs typeface="Arial" charset="0"/>
              </a:rPr>
              <a:t>,</a:t>
            </a:r>
            <a:r>
              <a:rPr lang="en-US" i="1" dirty="0">
                <a:solidFill>
                  <a:srgbClr val="BFBFBF"/>
                </a:solidFill>
                <a:latin typeface="Arial" charset="0"/>
                <a:ea typeface="ＭＳ Ｐゴシック" charset="0"/>
                <a:cs typeface="Arial" charset="0"/>
              </a:rPr>
              <a:t> Falling Woman</a:t>
            </a:r>
            <a:r>
              <a:rPr lang="en-US" dirty="0">
                <a:solidFill>
                  <a:srgbClr val="BFBFBF"/>
                </a:solidFill>
                <a:latin typeface="Arial" charset="0"/>
                <a:ea typeface="ＭＳ Ｐゴシック" charset="0"/>
                <a:cs typeface="Arial" charset="0"/>
              </a:rPr>
              <a:t>, 2001–2. Bronze, 38 × 72 × 48”. Private collection</a:t>
            </a:r>
          </a:p>
        </p:txBody>
      </p:sp>
      <p:pic>
        <p:nvPicPr>
          <p:cNvPr id="57347" name="Picture 2" descr="A large bronze sculpture depicting a figure falling head first with flailing limbs, mounted on a white pedestal."/>
          <p:cNvPicPr>
            <a:picLocks noChangeAspect="1"/>
          </p:cNvPicPr>
          <p:nvPr/>
        </p:nvPicPr>
        <p:blipFill>
          <a:blip r:embed="rId2"/>
          <a:srcRect/>
          <a:stretch>
            <a:fillRect/>
          </a:stretch>
        </p:blipFill>
        <p:spPr bwMode="auto">
          <a:xfrm>
            <a:off x="1299733" y="1553293"/>
            <a:ext cx="6325937" cy="47444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31601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1963738" y="812800"/>
            <a:ext cx="6723062" cy="1003300"/>
          </a:xfrm>
        </p:spPr>
        <p:txBody>
          <a:bodyPr/>
          <a:lstStyle/>
          <a:p>
            <a:r>
              <a:rPr lang="en-US" dirty="0">
                <a:latin typeface="Arial" charset="0"/>
                <a:ea typeface="ＭＳ Ｐゴシック" charset="0"/>
                <a:cs typeface="ＭＳ Ｐゴシック" charset="0"/>
              </a:rPr>
              <a:t>Eric </a:t>
            </a:r>
            <a:r>
              <a:rPr lang="en-US" dirty="0" err="1">
                <a:latin typeface="Arial" charset="0"/>
                <a:ea typeface="ＭＳ Ｐゴシック" charset="0"/>
                <a:cs typeface="ＭＳ Ｐゴシック" charset="0"/>
              </a:rPr>
              <a:t>Fischl</a:t>
            </a:r>
            <a:r>
              <a:rPr lang="en-US" dirty="0">
                <a:latin typeface="Arial" charset="0"/>
                <a:ea typeface="ＭＳ Ｐゴシック" charset="0"/>
                <a:cs typeface="ＭＳ Ｐゴシック" charset="0"/>
              </a:rPr>
              <a:t>, </a:t>
            </a:r>
            <a:br>
              <a:rPr lang="en-US" dirty="0">
                <a:latin typeface="Arial" charset="0"/>
                <a:ea typeface="ＭＳ Ｐゴシック" charset="0"/>
                <a:cs typeface="ＭＳ Ｐゴシック" charset="0"/>
              </a:rPr>
            </a:br>
            <a:r>
              <a:rPr lang="en-US" i="1" dirty="0">
                <a:latin typeface="Arial" charset="0"/>
                <a:ea typeface="ＭＳ Ｐゴシック" charset="0"/>
                <a:cs typeface="ＭＳ Ｐゴシック" charset="0"/>
              </a:rPr>
              <a:t>Falling Woman</a:t>
            </a:r>
            <a:endParaRPr lang="en-US" dirty="0">
              <a:latin typeface="Arial" charset="0"/>
              <a:ea typeface="ＭＳ Ｐゴシック" charset="0"/>
              <a:cs typeface="ＭＳ Ｐゴシック" charset="0"/>
            </a:endParaRPr>
          </a:p>
        </p:txBody>
      </p:sp>
      <p:sp>
        <p:nvSpPr>
          <p:cNvPr id="51202" name="Content Placeholder 2"/>
          <p:cNvSpPr>
            <a:spLocks noGrp="1"/>
          </p:cNvSpPr>
          <p:nvPr>
            <p:ph idx="1"/>
          </p:nvPr>
        </p:nvSpPr>
        <p:spPr>
          <a:xfrm>
            <a:off x="457200" y="1955800"/>
            <a:ext cx="8229600" cy="4451350"/>
          </a:xfrm>
        </p:spPr>
        <p:txBody>
          <a:bodyPr/>
          <a:lstStyle/>
          <a:p>
            <a:r>
              <a:rPr lang="en-US" dirty="0">
                <a:latin typeface="Arial" charset="0"/>
                <a:ea typeface="ＭＳ Ｐゴシック" charset="0"/>
                <a:cs typeface="ＭＳ Ｐゴシック" charset="0"/>
              </a:rPr>
              <a:t>Intended as a tribute to the victims of September 11, 2001</a:t>
            </a:r>
          </a:p>
          <a:p>
            <a:r>
              <a:rPr lang="en-US" dirty="0">
                <a:latin typeface="Arial" charset="0"/>
                <a:ea typeface="ＭＳ Ｐゴシック" charset="0"/>
                <a:cs typeface="ＭＳ Ｐゴシック" charset="0"/>
              </a:rPr>
              <a:t>Shows a woman falling from one of the burning towers</a:t>
            </a:r>
          </a:p>
          <a:p>
            <a:r>
              <a:rPr lang="en-US" dirty="0">
                <a:latin typeface="Arial" charset="0"/>
                <a:ea typeface="ＭＳ Ｐゴシック" charset="0"/>
                <a:cs typeface="ＭＳ Ｐゴシック" charset="0"/>
              </a:rPr>
              <a:t>Too upsetting to many who had witnessed the tragedy</a:t>
            </a:r>
          </a:p>
          <a:p>
            <a:r>
              <a:rPr lang="en-US" dirty="0">
                <a:latin typeface="Arial" charset="0"/>
                <a:ea typeface="ＭＳ Ｐゴシック" charset="0"/>
                <a:cs typeface="ＭＳ Ｐゴシック" charset="0"/>
              </a:rPr>
              <a:t>Covered soon after its unveiling</a:t>
            </a:r>
          </a:p>
        </p:txBody>
      </p:sp>
      <p:pic>
        <p:nvPicPr>
          <p:cNvPr id="51203" name="Picture 3" descr="Thumbnail of Falling Woman. A large bronze sculpture depicting a figure falling head first with flailing limbs, mounted on a white pedesta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200" y="857250"/>
            <a:ext cx="12192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20175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35786"/>
            <a:ext cx="9144000" cy="936625"/>
          </a:xfrm>
        </p:spPr>
        <p:txBody>
          <a:bodyPr/>
          <a:lstStyle/>
          <a:p>
            <a:r>
              <a:rPr lang="en-GB" dirty="0"/>
              <a:t>“Degenerate Art” (“</a:t>
            </a:r>
            <a:r>
              <a:rPr lang="en-GB" i="1" dirty="0" err="1"/>
              <a:t>Enkartete</a:t>
            </a:r>
            <a:r>
              <a:rPr lang="en-GB" i="1" dirty="0"/>
              <a:t> </a:t>
            </a:r>
            <a:r>
              <a:rPr lang="en-GB" i="1" dirty="0" err="1"/>
              <a:t>Kunst</a:t>
            </a:r>
            <a:r>
              <a:rPr lang="en-GB" dirty="0"/>
              <a:t>”) </a:t>
            </a:r>
            <a:endParaRPr lang="en-US" dirty="0"/>
          </a:p>
        </p:txBody>
      </p:sp>
      <p:sp>
        <p:nvSpPr>
          <p:cNvPr id="53249" name="Text Placeholder 3"/>
          <p:cNvSpPr>
            <a:spLocks noGrp="1"/>
          </p:cNvSpPr>
          <p:nvPr>
            <p:ph type="body" idx="1"/>
          </p:nvPr>
        </p:nvSpPr>
        <p:spPr>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pPr>
              <a:defRPr/>
            </a:pPr>
            <a:r>
              <a:rPr lang="en-GB" b="1" dirty="0"/>
              <a:t>4.8.7</a:t>
            </a:r>
            <a:r>
              <a:rPr lang="en-GB" dirty="0"/>
              <a:t> Photograph of the Nazi-curated traveling exhibition “Degenerate Art” (“</a:t>
            </a:r>
            <a:r>
              <a:rPr lang="en-GB" i="1" dirty="0" err="1"/>
              <a:t>Enkartete</a:t>
            </a:r>
            <a:r>
              <a:rPr lang="en-GB" i="1" dirty="0"/>
              <a:t> Kunst</a:t>
            </a:r>
            <a:r>
              <a:rPr lang="en-GB" dirty="0"/>
              <a:t>”) at its first stop at the </a:t>
            </a:r>
            <a:r>
              <a:rPr lang="en-GB" dirty="0" err="1"/>
              <a:t>Hofgarten</a:t>
            </a:r>
            <a:r>
              <a:rPr lang="en-GB" dirty="0"/>
              <a:t>, Munich, Germany, 1937</a:t>
            </a:r>
          </a:p>
          <a:p>
            <a:pPr>
              <a:defRPr/>
            </a:pPr>
            <a:endParaRPr lang="en-US" dirty="0">
              <a:solidFill>
                <a:srgbClr val="FF0000"/>
              </a:solidFill>
              <a:latin typeface="Arial" charset="0"/>
              <a:ea typeface="ＭＳ Ｐゴシック" charset="0"/>
              <a:cs typeface="Arial" charset="0"/>
            </a:endParaRPr>
          </a:p>
        </p:txBody>
      </p:sp>
      <p:pic>
        <p:nvPicPr>
          <p:cNvPr id="2" name="Picture 1" descr="This photograph captures the Degenerate Art exhibition in 1937 in Munich. Text is written on the wall and interspersed between pieces of art.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315" y="1403684"/>
            <a:ext cx="7339263" cy="4892842"/>
          </a:xfrm>
          <a:prstGeom prst="rect">
            <a:avLst/>
          </a:prstGeom>
        </p:spPr>
      </p:pic>
    </p:spTree>
    <p:extLst>
      <p:ext uri="{BB962C8B-B14F-4D97-AF65-F5344CB8AC3E}">
        <p14:creationId xmlns:p14="http://schemas.microsoft.com/office/powerpoint/2010/main" val="1671878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82800" y="800100"/>
            <a:ext cx="7061200" cy="954088"/>
          </a:xfrm>
        </p:spPr>
        <p:txBody>
          <a:bodyPr/>
          <a:lstStyle/>
          <a:p>
            <a:pPr>
              <a:defRPr/>
            </a:pPr>
            <a:r>
              <a:rPr lang="en-US" dirty="0"/>
              <a:t>Censorship of Art: The Nazi Campaign against </a:t>
            </a:r>
            <a:br>
              <a:rPr lang="en-US" dirty="0"/>
            </a:br>
            <a:r>
              <a:rPr lang="en-US" dirty="0"/>
              <a:t>Modern Art</a:t>
            </a:r>
          </a:p>
        </p:txBody>
      </p:sp>
      <p:sp>
        <p:nvSpPr>
          <p:cNvPr id="54274" name="Content Placeholder 3"/>
          <p:cNvSpPr>
            <a:spLocks noGrp="1"/>
          </p:cNvSpPr>
          <p:nvPr>
            <p:ph idx="1"/>
          </p:nvPr>
        </p:nvSpPr>
        <p:spPr>
          <a:xfrm>
            <a:off x="457200" y="2295525"/>
            <a:ext cx="8229600" cy="4451350"/>
          </a:xfrm>
        </p:spPr>
        <p:txBody>
          <a:bodyPr/>
          <a:lstStyle/>
          <a:p>
            <a:r>
              <a:rPr lang="en-US" dirty="0">
                <a:solidFill>
                  <a:srgbClr val="262626"/>
                </a:solidFill>
                <a:latin typeface="Arial" charset="0"/>
                <a:ea typeface="ＭＳ Ｐゴシック" charset="0"/>
                <a:cs typeface="ＭＳ Ｐゴシック" charset="0"/>
              </a:rPr>
              <a:t>Hitler launched an attack on modern art that failed to conform to Nazi goals</a:t>
            </a:r>
          </a:p>
          <a:p>
            <a:r>
              <a:rPr lang="en-US" dirty="0">
                <a:solidFill>
                  <a:srgbClr val="262626"/>
                </a:solidFill>
                <a:latin typeface="Arial" charset="0"/>
                <a:ea typeface="ＭＳ Ｐゴシック" charset="0"/>
                <a:cs typeface="ＭＳ Ｐゴシック" charset="0"/>
              </a:rPr>
              <a:t>Confiscated thousands of artworks; sold or destroyed</a:t>
            </a:r>
          </a:p>
          <a:p>
            <a:r>
              <a:rPr lang="en-US" dirty="0">
                <a:solidFill>
                  <a:srgbClr val="262626"/>
                </a:solidFill>
                <a:latin typeface="Arial" charset="0"/>
                <a:ea typeface="ＭＳ Ｐゴシック" charset="0"/>
                <a:cs typeface="ＭＳ Ｐゴシック" charset="0"/>
              </a:rPr>
              <a:t>1937 exhibition: </a:t>
            </a:r>
            <a:r>
              <a:rPr lang="ja-JP" altLang="en-US" dirty="0">
                <a:solidFill>
                  <a:srgbClr val="262626"/>
                </a:solidFill>
                <a:latin typeface="Arial" charset="0"/>
                <a:ea typeface="ＭＳ Ｐゴシック" charset="0"/>
                <a:cs typeface="ＭＳ Ｐゴシック" charset="0"/>
              </a:rPr>
              <a:t>“</a:t>
            </a:r>
            <a:r>
              <a:rPr lang="en-US" altLang="ja-JP" dirty="0">
                <a:solidFill>
                  <a:srgbClr val="262626"/>
                </a:solidFill>
                <a:latin typeface="Arial" charset="0"/>
                <a:ea typeface="ＭＳ Ｐゴシック" charset="0"/>
                <a:cs typeface="ＭＳ Ｐゴシック" charset="0"/>
              </a:rPr>
              <a:t>Degenerate Art</a:t>
            </a:r>
            <a:r>
              <a:rPr lang="ja-JP" altLang="en-US" dirty="0">
                <a:solidFill>
                  <a:srgbClr val="262626"/>
                </a:solidFill>
                <a:latin typeface="Arial" charset="0"/>
                <a:ea typeface="ＭＳ Ｐゴシック" charset="0"/>
                <a:cs typeface="ＭＳ Ｐゴシック" charset="0"/>
              </a:rPr>
              <a:t>”</a:t>
            </a:r>
            <a:r>
              <a:rPr lang="en-US" altLang="ja-JP" dirty="0">
                <a:solidFill>
                  <a:srgbClr val="262626"/>
                </a:solidFill>
                <a:latin typeface="Arial" charset="0"/>
                <a:ea typeface="ＭＳ Ｐゴシック" charset="0"/>
                <a:cs typeface="ＭＳ Ｐゴシック" charset="0"/>
              </a:rPr>
              <a:t> ridiculed 730 artworks</a:t>
            </a:r>
            <a:endParaRPr lang="en-US" dirty="0">
              <a:solidFill>
                <a:srgbClr val="262626"/>
              </a:solidFill>
              <a:latin typeface="Arial" charset="0"/>
              <a:ea typeface="ＭＳ Ｐゴシック" charset="0"/>
              <a:cs typeface="ＭＳ Ｐゴシック" charset="0"/>
            </a:endParaRPr>
          </a:p>
        </p:txBody>
      </p:sp>
      <p:pic>
        <p:nvPicPr>
          <p:cNvPr id="5" name="Picture 4" descr="Thumbnail of Degenerate Art exhibition. This photograph captures the Degenerate Art exhibition in 1937 in Munich. Text is written on the wall and interspersed between pieces of ar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25" y="815975"/>
            <a:ext cx="1484313" cy="989013"/>
          </a:xfrm>
          <a:prstGeom prst="rect">
            <a:avLst/>
          </a:prstGeom>
        </p:spPr>
      </p:pic>
    </p:spTree>
    <p:extLst>
      <p:ext uri="{BB962C8B-B14F-4D97-AF65-F5344CB8AC3E}">
        <p14:creationId xmlns:p14="http://schemas.microsoft.com/office/powerpoint/2010/main" val="310470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35786"/>
            <a:ext cx="9144000" cy="936625"/>
          </a:xfrm>
        </p:spPr>
        <p:txBody>
          <a:bodyPr/>
          <a:lstStyle/>
          <a:p>
            <a:r>
              <a:rPr lang="en-GB" dirty="0"/>
              <a:t>Artwork: Nolde, </a:t>
            </a:r>
            <a:r>
              <a:rPr lang="en-GB" i="1" dirty="0"/>
              <a:t>Crucifixion</a:t>
            </a:r>
            <a:endParaRPr lang="en-US" dirty="0"/>
          </a:p>
        </p:txBody>
      </p:sp>
      <p:sp>
        <p:nvSpPr>
          <p:cNvPr id="53249" name="Text Placeholder 3"/>
          <p:cNvSpPr>
            <a:spLocks noGrp="1"/>
          </p:cNvSpPr>
          <p:nvPr>
            <p:ph type="body" idx="1"/>
          </p:nvPr>
        </p:nvSpPr>
        <p:spPr>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r>
              <a:rPr lang="en-US" b="1" dirty="0"/>
              <a:t>4.8.8 </a:t>
            </a:r>
            <a:r>
              <a:rPr lang="en-US" dirty="0"/>
              <a:t>Emil Nolde, </a:t>
            </a:r>
            <a:r>
              <a:rPr lang="en-US" i="1" dirty="0"/>
              <a:t>The Crucifixion</a:t>
            </a:r>
            <a:r>
              <a:rPr lang="en-US" dirty="0"/>
              <a:t>, 1912, from a </a:t>
            </a:r>
            <a:r>
              <a:rPr lang="en-US" dirty="0" err="1"/>
              <a:t>polyptych</a:t>
            </a:r>
            <a:r>
              <a:rPr lang="en-US" dirty="0"/>
              <a:t>, </a:t>
            </a:r>
            <a:r>
              <a:rPr lang="en-US" i="1" dirty="0"/>
              <a:t>The Life of Christ</a:t>
            </a:r>
            <a:r>
              <a:rPr lang="en-US" dirty="0"/>
              <a:t>. Oil on canvas, 7’2⅝" × 6’3¼". Stiftung </a:t>
            </a:r>
            <a:r>
              <a:rPr lang="en-US" dirty="0" err="1"/>
              <a:t>Seebüll</a:t>
            </a:r>
            <a:r>
              <a:rPr lang="en-US" dirty="0"/>
              <a:t> A. &amp; E. Nolde, </a:t>
            </a:r>
            <a:r>
              <a:rPr lang="en-US" dirty="0" err="1"/>
              <a:t>Neukirchen</a:t>
            </a:r>
            <a:r>
              <a:rPr lang="en-US" dirty="0"/>
              <a:t>, Germany </a:t>
            </a:r>
          </a:p>
          <a:p>
            <a:pPr>
              <a:defRPr/>
            </a:pPr>
            <a:endParaRPr lang="en-US" dirty="0">
              <a:solidFill>
                <a:srgbClr val="FF0000"/>
              </a:solidFill>
              <a:latin typeface="Arial" charset="0"/>
              <a:ea typeface="ＭＳ Ｐゴシック" charset="0"/>
              <a:cs typeface="Arial" charset="0"/>
            </a:endParaRPr>
          </a:p>
        </p:txBody>
      </p:sp>
      <p:sp>
        <p:nvSpPr>
          <p:cNvPr id="4" name="Title 1">
            <a:extLst>
              <a:ext uri="{FF2B5EF4-FFF2-40B4-BE49-F238E27FC236}">
                <a16:creationId xmlns:a16="http://schemas.microsoft.com/office/drawing/2014/main" id="{0B403DF0-4914-9549-AC2C-7AAD37E1619E}"/>
              </a:ext>
            </a:extLst>
          </p:cNvPr>
          <p:cNvSpPr txBox="1">
            <a:spLocks/>
          </p:cNvSpPr>
          <p:nvPr/>
        </p:nvSpPr>
        <p:spPr bwMode="auto">
          <a:xfrm>
            <a:off x="457200" y="2817239"/>
            <a:ext cx="82296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0000"/>
              </a:lnSpc>
              <a:spcBef>
                <a:spcPct val="0"/>
              </a:spcBef>
              <a:spcAft>
                <a:spcPct val="0"/>
              </a:spcAft>
              <a:defRPr sz="4400" b="1" kern="1200">
                <a:solidFill>
                  <a:schemeClr val="bg1">
                    <a:lumMod val="75000"/>
                  </a:schemeClr>
                </a:solidFill>
                <a:latin typeface="Arial"/>
                <a:ea typeface="MS PGothic" panose="020B0600070205080204" pitchFamily="34" charset="-128"/>
                <a:cs typeface="Arial"/>
              </a:defRPr>
            </a:lvl1pPr>
            <a:lvl2pPr algn="ctr" defTabSz="457200" rtl="0" eaLnBrk="0" fontAlgn="base" hangingPunct="0">
              <a:lnSpc>
                <a:spcPct val="90000"/>
              </a:lnSpc>
              <a:spcBef>
                <a:spcPct val="0"/>
              </a:spcBef>
              <a:spcAft>
                <a:spcPct val="0"/>
              </a:spcAft>
              <a:defRPr sz="3200" b="1">
                <a:solidFill>
                  <a:srgbClr val="E46C0A"/>
                </a:solidFill>
                <a:latin typeface="Arial" charset="0"/>
                <a:ea typeface="MS PGothic" panose="020B0600070205080204" pitchFamily="34" charset="-128"/>
                <a:cs typeface="ＭＳ Ｐゴシック" pitchFamily="-65" charset="-128"/>
              </a:defRPr>
            </a:lvl2pPr>
            <a:lvl3pPr algn="ctr" defTabSz="457200" rtl="0" eaLnBrk="0" fontAlgn="base" hangingPunct="0">
              <a:lnSpc>
                <a:spcPct val="90000"/>
              </a:lnSpc>
              <a:spcBef>
                <a:spcPct val="0"/>
              </a:spcBef>
              <a:spcAft>
                <a:spcPct val="0"/>
              </a:spcAft>
              <a:defRPr sz="3200" b="1">
                <a:solidFill>
                  <a:srgbClr val="E46C0A"/>
                </a:solidFill>
                <a:latin typeface="Arial" charset="0"/>
                <a:ea typeface="MS PGothic" panose="020B0600070205080204" pitchFamily="34" charset="-128"/>
                <a:cs typeface="ＭＳ Ｐゴシック" pitchFamily="-65" charset="-128"/>
              </a:defRPr>
            </a:lvl3pPr>
            <a:lvl4pPr algn="ctr" defTabSz="457200" rtl="0" eaLnBrk="0" fontAlgn="base" hangingPunct="0">
              <a:lnSpc>
                <a:spcPct val="90000"/>
              </a:lnSpc>
              <a:spcBef>
                <a:spcPct val="0"/>
              </a:spcBef>
              <a:spcAft>
                <a:spcPct val="0"/>
              </a:spcAft>
              <a:defRPr sz="3200" b="1">
                <a:solidFill>
                  <a:srgbClr val="E46C0A"/>
                </a:solidFill>
                <a:latin typeface="Arial" charset="0"/>
                <a:ea typeface="MS PGothic" panose="020B0600070205080204" pitchFamily="34" charset="-128"/>
                <a:cs typeface="ＭＳ Ｐゴシック" pitchFamily="-65" charset="-128"/>
              </a:defRPr>
            </a:lvl4pPr>
            <a:lvl5pPr algn="ctr" defTabSz="457200" rtl="0" eaLnBrk="0" fontAlgn="base" hangingPunct="0">
              <a:lnSpc>
                <a:spcPct val="90000"/>
              </a:lnSpc>
              <a:spcBef>
                <a:spcPct val="0"/>
              </a:spcBef>
              <a:spcAft>
                <a:spcPct val="0"/>
              </a:spcAft>
              <a:defRPr sz="3200" b="1">
                <a:solidFill>
                  <a:srgbClr val="E46C0A"/>
                </a:solidFill>
                <a:latin typeface="Arial" charset="0"/>
                <a:ea typeface="MS PGothic" panose="020B0600070205080204" pitchFamily="34"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r>
              <a:rPr lang="en-US" sz="3600" i="1" dirty="0">
                <a:solidFill>
                  <a:srgbClr val="595959"/>
                </a:solidFill>
              </a:rPr>
              <a:t>Digital rights not available for this image. See p. 658 of the textbook.  </a:t>
            </a:r>
          </a:p>
        </p:txBody>
      </p:sp>
    </p:spTree>
    <p:extLst>
      <p:ext uri="{BB962C8B-B14F-4D97-AF65-F5344CB8AC3E}">
        <p14:creationId xmlns:p14="http://schemas.microsoft.com/office/powerpoint/2010/main" val="1462019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39067" y="800100"/>
            <a:ext cx="7387574" cy="1261738"/>
          </a:xfrm>
        </p:spPr>
        <p:txBody>
          <a:bodyPr/>
          <a:lstStyle/>
          <a:p>
            <a:pPr>
              <a:defRPr/>
            </a:pPr>
            <a:r>
              <a:rPr lang="en-US" dirty="0"/>
              <a:t>Censorship of Art (contd.): </a:t>
            </a:r>
            <a:r>
              <a:rPr lang="en-GB" dirty="0" err="1"/>
              <a:t>Nolde</a:t>
            </a:r>
            <a:r>
              <a:rPr lang="en-GB" dirty="0"/>
              <a:t>, </a:t>
            </a:r>
            <a:r>
              <a:rPr lang="en-GB" i="1" dirty="0"/>
              <a:t>Crucifixion</a:t>
            </a:r>
            <a:endParaRPr lang="en-US" dirty="0"/>
          </a:p>
        </p:txBody>
      </p:sp>
      <p:sp>
        <p:nvSpPr>
          <p:cNvPr id="54274" name="Content Placeholder 3"/>
          <p:cNvSpPr>
            <a:spLocks noGrp="1"/>
          </p:cNvSpPr>
          <p:nvPr>
            <p:ph idx="1"/>
          </p:nvPr>
        </p:nvSpPr>
        <p:spPr>
          <a:xfrm>
            <a:off x="457200" y="2295525"/>
            <a:ext cx="8229600" cy="4451350"/>
          </a:xfrm>
        </p:spPr>
        <p:txBody>
          <a:bodyPr/>
          <a:lstStyle/>
          <a:p>
            <a:r>
              <a:rPr lang="en-US" dirty="0">
                <a:solidFill>
                  <a:srgbClr val="262626"/>
                </a:solidFill>
                <a:latin typeface="Arial" charset="0"/>
                <a:ea typeface="ＭＳ Ｐゴシック" charset="0"/>
                <a:cs typeface="ＭＳ Ｐゴシック" charset="0"/>
              </a:rPr>
              <a:t>Many artists fled Germany, committed suicide or sent to camps</a:t>
            </a:r>
          </a:p>
          <a:p>
            <a:r>
              <a:rPr lang="en-US" dirty="0">
                <a:solidFill>
                  <a:srgbClr val="262626"/>
                </a:solidFill>
                <a:latin typeface="Arial" charset="0"/>
                <a:ea typeface="ＭＳ Ｐゴシック" charset="0"/>
                <a:cs typeface="ＭＳ Ｐゴシック" charset="0"/>
              </a:rPr>
              <a:t>Emil Nolde was a Nazi and a modern artist; shocked to see his work in Degenerate exhibition; ordered to stop making art.</a:t>
            </a:r>
          </a:p>
          <a:p>
            <a:endParaRPr lang="en-US" dirty="0">
              <a:solidFill>
                <a:srgbClr val="262626"/>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679623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p:nvPr>
        </p:nvSpPr>
        <p:spPr/>
        <p:txBody>
          <a:bodyPr/>
          <a:lstStyle/>
          <a:p>
            <a:r>
              <a:rPr lang="en-US">
                <a:latin typeface="Arial" charset="0"/>
                <a:ea typeface="ＭＳ Ｐゴシック" charset="0"/>
                <a:cs typeface="ＭＳ Ｐゴシック" charset="0"/>
              </a:rPr>
              <a:t>Art that Raises </a:t>
            </a:r>
            <a:br>
              <a:rPr lang="en-US">
                <a:latin typeface="Arial" charset="0"/>
                <a:ea typeface="ＭＳ Ｐゴシック" charset="0"/>
                <a:cs typeface="ＭＳ Ｐゴシック" charset="0"/>
              </a:rPr>
            </a:br>
            <a:r>
              <a:rPr lang="en-US">
                <a:latin typeface="Arial" charset="0"/>
                <a:ea typeface="ＭＳ Ｐゴシック" charset="0"/>
                <a:cs typeface="ＭＳ Ｐゴシック" charset="0"/>
              </a:rPr>
              <a:t>Social Awareness</a:t>
            </a:r>
          </a:p>
        </p:txBody>
      </p:sp>
      <p:sp>
        <p:nvSpPr>
          <p:cNvPr id="27650" name="Content Placeholder 4"/>
          <p:cNvSpPr>
            <a:spLocks noGrp="1"/>
          </p:cNvSpPr>
          <p:nvPr>
            <p:ph idx="1"/>
          </p:nvPr>
        </p:nvSpPr>
        <p:spPr>
          <a:xfrm>
            <a:off x="457200" y="1779588"/>
            <a:ext cx="8229600" cy="4451350"/>
          </a:xfrm>
        </p:spPr>
        <p:txBody>
          <a:bodyPr/>
          <a:lstStyle/>
          <a:p>
            <a:r>
              <a:rPr lang="en-US" dirty="0">
                <a:latin typeface="Arial" charset="0"/>
                <a:ea typeface="ＭＳ Ｐゴシック" charset="0"/>
                <a:cs typeface="ＭＳ Ｐゴシック" charset="0"/>
              </a:rPr>
              <a:t>Artists use the power of visual language to spur involvement in social issues</a:t>
            </a:r>
          </a:p>
          <a:p>
            <a:r>
              <a:rPr lang="en-US" dirty="0">
                <a:latin typeface="Arial" charset="0"/>
                <a:ea typeface="ＭＳ Ｐゴシック" charset="0"/>
                <a:cs typeface="ＭＳ Ｐゴシック" charset="0"/>
              </a:rPr>
              <a:t>Can call for punishment of those responsible for a wrong</a:t>
            </a:r>
          </a:p>
          <a:p>
            <a:r>
              <a:rPr lang="en-US" dirty="0">
                <a:latin typeface="Arial" charset="0"/>
                <a:ea typeface="ＭＳ Ｐゴシック" charset="0"/>
                <a:cs typeface="ＭＳ Ｐゴシック" charset="0"/>
              </a:rPr>
              <a:t>Use art to shine light on social, racial, and environmental issues</a:t>
            </a:r>
          </a:p>
        </p:txBody>
      </p:sp>
    </p:spTree>
    <p:extLst>
      <p:ext uri="{BB962C8B-B14F-4D97-AF65-F5344CB8AC3E}">
        <p14:creationId xmlns:p14="http://schemas.microsoft.com/office/powerpoint/2010/main" val="2097266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832" y="249154"/>
            <a:ext cx="8229600" cy="936625"/>
          </a:xfrm>
        </p:spPr>
        <p:txBody>
          <a:bodyPr/>
          <a:lstStyle/>
          <a:p>
            <a:r>
              <a:rPr lang="en-US" dirty="0"/>
              <a:t>Artwork: </a:t>
            </a:r>
            <a:r>
              <a:rPr lang="en-US" dirty="0">
                <a:solidFill>
                  <a:schemeClr val="bg1"/>
                </a:solidFill>
                <a:latin typeface="Arial" charset="0"/>
                <a:ea typeface="ＭＳ Ｐゴシック" charset="0"/>
                <a:cs typeface="Arial" charset="0"/>
              </a:rPr>
              <a:t>Dorothea Lange, </a:t>
            </a:r>
            <a:r>
              <a:rPr lang="en-US" i="1" dirty="0">
                <a:solidFill>
                  <a:schemeClr val="bg1"/>
                </a:solidFill>
                <a:latin typeface="Arial" charset="0"/>
                <a:ea typeface="ＭＳ Ｐゴシック" charset="0"/>
                <a:cs typeface="Arial" charset="0"/>
              </a:rPr>
              <a:t>Migrant Mother</a:t>
            </a:r>
            <a:endParaRPr lang="en-US" dirty="0">
              <a:solidFill>
                <a:schemeClr val="bg1"/>
              </a:solidFill>
            </a:endParaRPr>
          </a:p>
        </p:txBody>
      </p:sp>
      <p:sp>
        <p:nvSpPr>
          <p:cNvPr id="31745" name="Text Placeholder 4"/>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solidFill>
                  <a:srgbClr val="F2F2F2"/>
                </a:solidFill>
                <a:latin typeface="Arial" charset="0"/>
                <a:ea typeface="ＭＳ Ｐゴシック" charset="0"/>
                <a:cs typeface="Arial" charset="0"/>
              </a:rPr>
              <a:t>4.8.9 </a:t>
            </a:r>
            <a:r>
              <a:rPr lang="en-US" dirty="0">
                <a:solidFill>
                  <a:srgbClr val="F2F2F2"/>
                </a:solidFill>
                <a:latin typeface="Arial" charset="0"/>
                <a:ea typeface="ＭＳ Ｐゴシック" charset="0"/>
                <a:cs typeface="Arial" charset="0"/>
              </a:rPr>
              <a:t>Dorothea Lange, </a:t>
            </a:r>
            <a:r>
              <a:rPr lang="en-US" i="1" dirty="0">
                <a:solidFill>
                  <a:srgbClr val="F2F2F2"/>
                </a:solidFill>
                <a:latin typeface="Arial" charset="0"/>
                <a:ea typeface="ＭＳ Ｐゴシック" charset="0"/>
                <a:cs typeface="Arial" charset="0"/>
              </a:rPr>
              <a:t>Migrant Mother</a:t>
            </a:r>
            <a:r>
              <a:rPr lang="en-US" dirty="0">
                <a:solidFill>
                  <a:srgbClr val="F2F2F2"/>
                </a:solidFill>
                <a:latin typeface="Arial" charset="0"/>
                <a:ea typeface="ＭＳ Ｐゴシック" charset="0"/>
                <a:cs typeface="Arial" charset="0"/>
              </a:rPr>
              <a:t>, 1936. Library of Congress, Washington, D.C.</a:t>
            </a:r>
          </a:p>
        </p:txBody>
      </p:sp>
      <p:pic>
        <p:nvPicPr>
          <p:cNvPr id="38915" name="Picture 3" descr="This black and white photograph portrays a seated woman holding a baby. A child leans on either side of her, their backs to the photographer. The woman stares into the distance."/>
          <p:cNvPicPr>
            <a:picLocks noChangeAspect="1"/>
          </p:cNvPicPr>
          <p:nvPr/>
        </p:nvPicPr>
        <p:blipFill>
          <a:blip r:embed="rId2"/>
          <a:srcRect/>
          <a:stretch>
            <a:fillRect/>
          </a:stretch>
        </p:blipFill>
        <p:spPr bwMode="auto">
          <a:xfrm>
            <a:off x="2537976" y="1430421"/>
            <a:ext cx="4143728" cy="53340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87784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1963738" y="812800"/>
            <a:ext cx="6723062" cy="1003300"/>
          </a:xfrm>
        </p:spPr>
        <p:txBody>
          <a:bodyPr/>
          <a:lstStyle/>
          <a:p>
            <a:r>
              <a:rPr lang="en-US" dirty="0">
                <a:solidFill>
                  <a:srgbClr val="FF0000"/>
                </a:solidFill>
                <a:latin typeface="Arial" charset="0"/>
                <a:ea typeface="ＭＳ Ｐゴシック" charset="0"/>
                <a:cs typeface="ＭＳ Ｐゴシック" charset="0"/>
              </a:rPr>
              <a:t>Lange, </a:t>
            </a:r>
            <a:r>
              <a:rPr lang="en-US" i="1" dirty="0">
                <a:solidFill>
                  <a:srgbClr val="FF0000"/>
                </a:solidFill>
                <a:latin typeface="Arial" charset="0"/>
                <a:ea typeface="ＭＳ Ｐゴシック" charset="0"/>
                <a:cs typeface="ＭＳ Ｐゴシック" charset="0"/>
              </a:rPr>
              <a:t>Migrant Mother</a:t>
            </a:r>
            <a:endParaRPr lang="en-US" dirty="0">
              <a:latin typeface="Arial" charset="0"/>
              <a:ea typeface="ＭＳ Ｐゴシック" charset="0"/>
              <a:cs typeface="ＭＳ Ｐゴシック" charset="0"/>
            </a:endParaRPr>
          </a:p>
        </p:txBody>
      </p:sp>
      <p:sp>
        <p:nvSpPr>
          <p:cNvPr id="29698" name="Content Placeholder 4"/>
          <p:cNvSpPr>
            <a:spLocks noGrp="1"/>
          </p:cNvSpPr>
          <p:nvPr>
            <p:ph idx="1"/>
          </p:nvPr>
        </p:nvSpPr>
        <p:spPr>
          <a:xfrm>
            <a:off x="0" y="1851025"/>
            <a:ext cx="9144000" cy="4451350"/>
          </a:xfrm>
        </p:spPr>
        <p:txBody>
          <a:bodyPr/>
          <a:lstStyle/>
          <a:p>
            <a:pPr>
              <a:spcBef>
                <a:spcPct val="0"/>
              </a:spcBef>
              <a:spcAft>
                <a:spcPct val="0"/>
              </a:spcAft>
            </a:pPr>
            <a:r>
              <a:rPr lang="en-US" dirty="0">
                <a:latin typeface="Arial" charset="0"/>
                <a:ea typeface="ＭＳ Ｐゴシック" charset="0"/>
                <a:cs typeface="ＭＳ Ｐゴシック" charset="0"/>
              </a:rPr>
              <a:t>Helped many realize the devastation of the Great Depression</a:t>
            </a:r>
          </a:p>
          <a:p>
            <a:pPr>
              <a:spcBef>
                <a:spcPct val="0"/>
              </a:spcBef>
              <a:spcAft>
                <a:spcPct val="0"/>
              </a:spcAft>
            </a:pPr>
            <a:r>
              <a:rPr lang="en-US" dirty="0">
                <a:latin typeface="Arial" charset="0"/>
                <a:ea typeface="ＭＳ Ｐゴシック" charset="0"/>
                <a:cs typeface="ＭＳ Ｐゴシック" charset="0"/>
              </a:rPr>
              <a:t>Florence Thompson was ashamed of photograph; she was not paid</a:t>
            </a:r>
          </a:p>
          <a:p>
            <a:pPr>
              <a:spcBef>
                <a:spcPct val="0"/>
              </a:spcBef>
              <a:spcAft>
                <a:spcPct val="0"/>
              </a:spcAft>
            </a:pPr>
            <a:r>
              <a:rPr lang="en-US" dirty="0">
                <a:latin typeface="Arial" charset="0"/>
                <a:ea typeface="ＭＳ Ｐゴシック" charset="0"/>
                <a:cs typeface="ＭＳ Ｐゴシック" charset="0"/>
              </a:rPr>
              <a:t>Raises questions about the subject’s rights and the role of </a:t>
            </a:r>
            <a:br>
              <a:rPr lang="en-US" dirty="0">
                <a:latin typeface="Arial" charset="0"/>
                <a:ea typeface="ＭＳ Ｐゴシック" charset="0"/>
                <a:cs typeface="ＭＳ Ｐゴシック" charset="0"/>
              </a:rPr>
            </a:br>
            <a:r>
              <a:rPr lang="en-US" dirty="0">
                <a:latin typeface="Arial" charset="0"/>
                <a:ea typeface="ＭＳ Ｐゴシック" charset="0"/>
                <a:cs typeface="ＭＳ Ｐゴシック" charset="0"/>
              </a:rPr>
              <a:t>an artist</a:t>
            </a:r>
          </a:p>
        </p:txBody>
      </p:sp>
      <p:pic>
        <p:nvPicPr>
          <p:cNvPr id="5" name="Picture 3" descr="This black and white photograph portrays a seated woman holding a baby. A child leans on either side of her, their backs to the photographer. The woman stares into the distance.">
            <a:extLst>
              <a:ext uri="{FF2B5EF4-FFF2-40B4-BE49-F238E27FC236}">
                <a16:creationId xmlns:a16="http://schemas.microsoft.com/office/drawing/2014/main" id="{C2FAFF0C-92A2-7542-AF44-5B99FA3F3FD0}"/>
              </a:ext>
            </a:extLst>
          </p:cNvPr>
          <p:cNvPicPr>
            <a:picLocks noChangeAspect="1"/>
          </p:cNvPicPr>
          <p:nvPr/>
        </p:nvPicPr>
        <p:blipFill>
          <a:blip r:embed="rId3"/>
          <a:srcRect/>
          <a:stretch>
            <a:fillRect/>
          </a:stretch>
        </p:blipFill>
        <p:spPr bwMode="auto">
          <a:xfrm>
            <a:off x="854142" y="859390"/>
            <a:ext cx="718179" cy="92447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89259"/>
            <a:ext cx="8229600" cy="936625"/>
          </a:xfrm>
        </p:spPr>
        <p:txBody>
          <a:bodyPr/>
          <a:lstStyle/>
          <a:p>
            <a:r>
              <a:rPr lang="en-US" dirty="0"/>
              <a:t>Artwork: </a:t>
            </a:r>
            <a:r>
              <a:rPr lang="en-GB" dirty="0" err="1">
                <a:solidFill>
                  <a:srgbClr val="BFBFBF"/>
                </a:solidFill>
                <a:latin typeface="Arial" charset="0"/>
                <a:ea typeface="ＭＳ Ｐゴシック" charset="0"/>
                <a:cs typeface="Arial" charset="0"/>
              </a:rPr>
              <a:t>Neshat</a:t>
            </a:r>
            <a:r>
              <a:rPr lang="en-GB" dirty="0">
                <a:solidFill>
                  <a:srgbClr val="BFBFBF"/>
                </a:solidFill>
                <a:latin typeface="Arial" charset="0"/>
                <a:ea typeface="ＭＳ Ｐゴシック" charset="0"/>
                <a:cs typeface="Arial" charset="0"/>
              </a:rPr>
              <a:t>, “Speechless”</a:t>
            </a:r>
            <a:endParaRPr lang="en-US" dirty="0"/>
          </a:p>
        </p:txBody>
      </p:sp>
      <p:sp>
        <p:nvSpPr>
          <p:cNvPr id="28673" name="Text Placeholder 3"/>
          <p:cNvSpPr>
            <a:spLocks noGrp="1"/>
          </p:cNvSpPr>
          <p:nvPr>
            <p:ph type="body" idx="1"/>
          </p:nvPr>
        </p:nvSpPr>
        <p:spPr>
          <a:xfrm>
            <a:off x="0" y="6458210"/>
            <a:ext cx="9144000" cy="522681"/>
          </a:xfrm>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r>
              <a:rPr lang="en-US" b="1" dirty="0"/>
              <a:t>4.8.10</a:t>
            </a:r>
            <a:r>
              <a:rPr lang="en-US" dirty="0"/>
              <a:t> Shirin </a:t>
            </a:r>
            <a:r>
              <a:rPr lang="en-US" dirty="0" err="1"/>
              <a:t>Neshat</a:t>
            </a:r>
            <a:r>
              <a:rPr lang="en-US" dirty="0"/>
              <a:t>, “Speechless” (from </a:t>
            </a:r>
            <a:r>
              <a:rPr lang="en-US" i="1" dirty="0"/>
              <a:t>Women of Allah </a:t>
            </a:r>
            <a:r>
              <a:rPr lang="en-US" dirty="0"/>
              <a:t>series), 1996. RC print and ink, 3'10¾" × 2’9⅞" </a:t>
            </a:r>
          </a:p>
        </p:txBody>
      </p:sp>
      <p:pic>
        <p:nvPicPr>
          <p:cNvPr id="2" name="Picture 1" descr="Photograph of a woman's face with the muzzle of a gun beside i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225" y="1597582"/>
            <a:ext cx="3798524" cy="476885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dirty="0">
                <a:latin typeface="Arial" charset="0"/>
                <a:ea typeface="ＭＳ Ｐゴシック" charset="0"/>
                <a:cs typeface="ＭＳ Ｐゴシック" charset="0"/>
              </a:rPr>
              <a:t>Art as Protest and Activism</a:t>
            </a:r>
          </a:p>
        </p:txBody>
      </p:sp>
      <p:sp>
        <p:nvSpPr>
          <p:cNvPr id="22530" name="Content Placeholder 2"/>
          <p:cNvSpPr>
            <a:spLocks noGrp="1"/>
          </p:cNvSpPr>
          <p:nvPr>
            <p:ph idx="1"/>
          </p:nvPr>
        </p:nvSpPr>
        <p:spPr/>
        <p:txBody>
          <a:bodyPr/>
          <a:lstStyle/>
          <a:p>
            <a:r>
              <a:rPr lang="en-US" dirty="0">
                <a:latin typeface="Arial" charset="0"/>
                <a:ea typeface="ＭＳ Ｐゴシック" charset="0"/>
                <a:cs typeface="ＭＳ Ｐゴシック" charset="0"/>
              </a:rPr>
              <a:t>Artworks that activate emotional responses can instigate social change</a:t>
            </a:r>
          </a:p>
          <a:p>
            <a:r>
              <a:rPr lang="en-US" dirty="0">
                <a:latin typeface="Arial" charset="0"/>
                <a:ea typeface="ＭＳ Ｐゴシック" charset="0"/>
                <a:cs typeface="ＭＳ Ｐゴシック" charset="0"/>
              </a:rPr>
              <a:t>Artists have sought to combat cruelty, poverty, and inequality</a:t>
            </a:r>
          </a:p>
          <a:p>
            <a:r>
              <a:rPr lang="en-US" dirty="0">
                <a:latin typeface="Arial" charset="0"/>
                <a:ea typeface="ＭＳ Ｐゴシック" charset="0"/>
                <a:cs typeface="ＭＳ Ｐゴシック" charset="0"/>
              </a:rPr>
              <a:t>Does the artist inspire you to agree with his or her point of view?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1963738" y="812800"/>
            <a:ext cx="6723062" cy="1003300"/>
          </a:xfrm>
        </p:spPr>
        <p:txBody>
          <a:bodyPr/>
          <a:lstStyle/>
          <a:p>
            <a:r>
              <a:rPr lang="en-US" dirty="0" err="1">
                <a:latin typeface="Arial" charset="0"/>
                <a:ea typeface="ＭＳ Ｐゴシック" charset="0"/>
                <a:cs typeface="ＭＳ Ｐゴシック" charset="0"/>
              </a:rPr>
              <a:t>Neshat</a:t>
            </a:r>
            <a:r>
              <a:rPr lang="en-US" dirty="0">
                <a:latin typeface="Arial" charset="0"/>
                <a:ea typeface="ＭＳ Ｐゴシック" charset="0"/>
                <a:cs typeface="ＭＳ Ｐゴシック" charset="0"/>
              </a:rPr>
              <a:t>, “Speechless”</a:t>
            </a:r>
          </a:p>
        </p:txBody>
      </p:sp>
      <p:sp>
        <p:nvSpPr>
          <p:cNvPr id="29698" name="Content Placeholder 4"/>
          <p:cNvSpPr>
            <a:spLocks noGrp="1"/>
          </p:cNvSpPr>
          <p:nvPr>
            <p:ph idx="1"/>
          </p:nvPr>
        </p:nvSpPr>
        <p:spPr>
          <a:xfrm>
            <a:off x="0" y="1851025"/>
            <a:ext cx="9144000" cy="4451350"/>
          </a:xfrm>
        </p:spPr>
        <p:txBody>
          <a:bodyPr/>
          <a:lstStyle/>
          <a:p>
            <a:r>
              <a:rPr lang="en-US" dirty="0">
                <a:latin typeface="Arial" charset="0"/>
                <a:ea typeface="ＭＳ Ｐゴシック" charset="0"/>
                <a:cs typeface="ＭＳ Ｐゴシック" charset="0"/>
              </a:rPr>
              <a:t>Series </a:t>
            </a:r>
            <a:r>
              <a:rPr lang="en-US" i="1" dirty="0">
                <a:latin typeface="Arial" charset="0"/>
                <a:ea typeface="ＭＳ Ｐゴシック" charset="0"/>
                <a:cs typeface="ＭＳ Ｐゴシック" charset="0"/>
              </a:rPr>
              <a:t>Women of Allah</a:t>
            </a:r>
            <a:endParaRPr lang="en-US" dirty="0">
              <a:latin typeface="Arial" charset="0"/>
              <a:ea typeface="ＭＳ Ｐゴシック" charset="0"/>
              <a:cs typeface="ＭＳ Ｐゴシック" charset="0"/>
            </a:endParaRPr>
          </a:p>
          <a:p>
            <a:r>
              <a:rPr lang="en-US" dirty="0">
                <a:latin typeface="Arial" charset="0"/>
                <a:ea typeface="ＭＳ Ｐゴシック" charset="0"/>
                <a:cs typeface="ＭＳ Ｐゴシック" charset="0"/>
              </a:rPr>
              <a:t>Explore western stereotypes of Islamic women</a:t>
            </a:r>
          </a:p>
          <a:p>
            <a:r>
              <a:rPr lang="en-US" dirty="0">
                <a:latin typeface="Arial" charset="0"/>
                <a:ea typeface="ＭＳ Ｐゴシック" charset="0"/>
                <a:cs typeface="ＭＳ Ｐゴシック" charset="0"/>
              </a:rPr>
              <a:t>Beautiful/powerful</a:t>
            </a:r>
          </a:p>
          <a:p>
            <a:r>
              <a:rPr lang="en-US" dirty="0">
                <a:latin typeface="Arial" charset="0"/>
                <a:ea typeface="ＭＳ Ｐゴシック" charset="0"/>
                <a:cs typeface="ＭＳ Ｐゴシック" charset="0"/>
              </a:rPr>
              <a:t>Calligraphy on face: text describing correspondence from a woman to her brother in the Iranian Revolution</a:t>
            </a:r>
          </a:p>
        </p:txBody>
      </p:sp>
      <p:pic>
        <p:nvPicPr>
          <p:cNvPr id="2" name="Picture 1" descr="Thumbnail. Photograph of a woman's face with the muzzle of a gun beside i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33" y="830828"/>
            <a:ext cx="765727" cy="961331"/>
          </a:xfrm>
          <a:prstGeom prst="rect">
            <a:avLst/>
          </a:prstGeom>
        </p:spPr>
      </p:pic>
    </p:spTree>
    <p:extLst>
      <p:ext uri="{BB962C8B-B14F-4D97-AF65-F5344CB8AC3E}">
        <p14:creationId xmlns:p14="http://schemas.microsoft.com/office/powerpoint/2010/main" val="3893820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2627"/>
            <a:ext cx="9144000" cy="936625"/>
          </a:xfrm>
        </p:spPr>
        <p:txBody>
          <a:bodyPr/>
          <a:lstStyle/>
          <a:p>
            <a:r>
              <a:rPr lang="en-US" dirty="0"/>
              <a:t>Artwork: </a:t>
            </a:r>
            <a:r>
              <a:rPr lang="en-GB" dirty="0"/>
              <a:t>JR and Marco, </a:t>
            </a:r>
            <a:br>
              <a:rPr lang="en-GB" dirty="0"/>
            </a:br>
            <a:r>
              <a:rPr lang="en-GB" i="1" dirty="0"/>
              <a:t>28 </a:t>
            </a:r>
            <a:r>
              <a:rPr lang="en-GB" i="1" dirty="0" err="1"/>
              <a:t>Millimeters</a:t>
            </a:r>
            <a:r>
              <a:rPr lang="en-GB" i="1" dirty="0"/>
              <a:t>, Face2Face</a:t>
            </a:r>
            <a:endParaRPr lang="en-US" dirty="0"/>
          </a:p>
        </p:txBody>
      </p:sp>
      <p:sp>
        <p:nvSpPr>
          <p:cNvPr id="34817" name="Text Placeholder 3"/>
          <p:cNvSpPr>
            <a:spLocks noGrp="1"/>
          </p:cNvSpPr>
          <p:nvPr>
            <p:ph type="body" idx="1"/>
          </p:nvPr>
        </p:nvSpPr>
        <p:spPr>
          <a:xfrm>
            <a:off x="0" y="6349367"/>
            <a:ext cx="9144000" cy="334804"/>
          </a:xfrm>
        </p:spPr>
        <p:txBody>
          <a:bodyPr/>
          <a:lstStyle/>
          <a:p>
            <a:r>
              <a:rPr lang="en-US" b="1" dirty="0"/>
              <a:t>4.8.11</a:t>
            </a:r>
            <a:r>
              <a:rPr lang="en-US" dirty="0"/>
              <a:t> JR and Marco,</a:t>
            </a:r>
            <a:r>
              <a:rPr lang="en-US" i="1" dirty="0"/>
              <a:t>28 Millimeters, Face2Face</a:t>
            </a:r>
            <a:r>
              <a:rPr lang="en-US" dirty="0"/>
              <a:t>, Separation Wall, Palestinian Side In Bethlehem, March 2007 </a:t>
            </a:r>
          </a:p>
        </p:txBody>
      </p:sp>
      <p:pic>
        <p:nvPicPr>
          <p:cNvPr id="2" name="Picture 1" descr="Large black-and-white photographs of faces cover a wall along a roa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9295"/>
            <a:ext cx="9144000" cy="48514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2"/>
          <p:cNvSpPr>
            <a:spLocks noGrp="1"/>
          </p:cNvSpPr>
          <p:nvPr>
            <p:ph type="title"/>
          </p:nvPr>
        </p:nvSpPr>
        <p:spPr>
          <a:xfrm>
            <a:off x="1963738" y="812800"/>
            <a:ext cx="7180262" cy="1003300"/>
          </a:xfrm>
        </p:spPr>
        <p:txBody>
          <a:bodyPr/>
          <a:lstStyle/>
          <a:p>
            <a:r>
              <a:rPr lang="en-US" dirty="0">
                <a:latin typeface="Arial" charset="0"/>
                <a:ea typeface="ＭＳ Ｐゴシック" charset="0"/>
                <a:cs typeface="ＭＳ Ｐゴシック" charset="0"/>
              </a:rPr>
              <a:t>JR and Marco, </a:t>
            </a:r>
            <a:br>
              <a:rPr lang="en-US" dirty="0">
                <a:latin typeface="Arial" charset="0"/>
                <a:ea typeface="ＭＳ Ｐゴシック" charset="0"/>
                <a:cs typeface="ＭＳ Ｐゴシック" charset="0"/>
              </a:rPr>
            </a:br>
            <a:r>
              <a:rPr lang="en-US" i="1" dirty="0">
                <a:latin typeface="Arial" charset="0"/>
                <a:ea typeface="ＭＳ Ｐゴシック" charset="0"/>
                <a:cs typeface="ＭＳ Ｐゴシック" charset="0"/>
              </a:rPr>
              <a:t>28 Millimeters</a:t>
            </a:r>
            <a:r>
              <a:rPr lang="en-US" dirty="0">
                <a:latin typeface="Arial" charset="0"/>
                <a:ea typeface="ＭＳ Ｐゴシック" charset="0"/>
                <a:cs typeface="ＭＳ Ｐゴシック" charset="0"/>
              </a:rPr>
              <a:t>, </a:t>
            </a:r>
            <a:r>
              <a:rPr lang="en-US" i="1" dirty="0">
                <a:latin typeface="Arial" charset="0"/>
                <a:ea typeface="ＭＳ Ｐゴシック" charset="0"/>
                <a:cs typeface="ＭＳ Ｐゴシック" charset="0"/>
              </a:rPr>
              <a:t>Face2Face</a:t>
            </a:r>
            <a:endParaRPr lang="en-US" dirty="0">
              <a:latin typeface="Arial" charset="0"/>
              <a:ea typeface="ＭＳ Ｐゴシック" charset="0"/>
              <a:cs typeface="ＭＳ Ｐゴシック" charset="0"/>
            </a:endParaRPr>
          </a:p>
        </p:txBody>
      </p:sp>
      <p:sp>
        <p:nvSpPr>
          <p:cNvPr id="36866" name="Content Placeholder 3"/>
          <p:cNvSpPr>
            <a:spLocks noGrp="1"/>
          </p:cNvSpPr>
          <p:nvPr>
            <p:ph idx="1"/>
          </p:nvPr>
        </p:nvSpPr>
        <p:spPr>
          <a:xfrm>
            <a:off x="377825" y="2406650"/>
            <a:ext cx="8229600" cy="4451350"/>
          </a:xfrm>
        </p:spPr>
        <p:txBody>
          <a:bodyPr/>
          <a:lstStyle/>
          <a:p>
            <a:r>
              <a:rPr lang="en-US" dirty="0">
                <a:latin typeface="Arial" charset="0"/>
                <a:ea typeface="ＭＳ Ｐゴシック" charset="0"/>
                <a:cs typeface="ＭＳ Ｐゴシック" charset="0"/>
              </a:rPr>
              <a:t>Colossal photos on West Bank wall dividing Israel from Palestine</a:t>
            </a:r>
          </a:p>
          <a:p>
            <a:r>
              <a:rPr lang="en-US" dirty="0">
                <a:latin typeface="Arial" charset="0"/>
                <a:ea typeface="ＭＳ Ｐゴシック" charset="0"/>
                <a:cs typeface="ＭＳ Ｐゴシック" charset="0"/>
              </a:rPr>
              <a:t>Photos of Israelis and Palestinians</a:t>
            </a:r>
          </a:p>
          <a:p>
            <a:r>
              <a:rPr lang="en-US" dirty="0">
                <a:latin typeface="Arial" charset="0"/>
                <a:ea typeface="ＭＳ Ｐゴシック" charset="0"/>
                <a:cs typeface="ＭＳ Ｐゴシック" charset="0"/>
              </a:rPr>
              <a:t>Shows similarities of people</a:t>
            </a:r>
          </a:p>
          <a:p>
            <a:r>
              <a:rPr lang="en-US" dirty="0">
                <a:latin typeface="Arial" charset="0"/>
                <a:ea typeface="ＭＳ Ｐゴシック" charset="0"/>
                <a:cs typeface="ＭＳ Ｐゴシック" charset="0"/>
              </a:rPr>
              <a:t>3 portraits on left are all religious men who all discuss how the human face is a reflection of God</a:t>
            </a:r>
          </a:p>
        </p:txBody>
      </p:sp>
      <p:pic>
        <p:nvPicPr>
          <p:cNvPr id="2" name="Picture 1" descr="Large black-and-white photographs of faces cover a wall along a roa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562" y="969473"/>
            <a:ext cx="1332439" cy="70693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2627"/>
            <a:ext cx="9144000" cy="936625"/>
          </a:xfrm>
        </p:spPr>
        <p:txBody>
          <a:bodyPr/>
          <a:lstStyle/>
          <a:p>
            <a:r>
              <a:rPr lang="en-US" dirty="0"/>
              <a:t>Artwork: </a:t>
            </a:r>
            <a:r>
              <a:rPr lang="en-GB" dirty="0"/>
              <a:t>Roland, </a:t>
            </a:r>
            <a:br>
              <a:rPr lang="en-GB" dirty="0"/>
            </a:br>
            <a:r>
              <a:rPr lang="en-GB" i="1" dirty="0"/>
              <a:t>The Jumpsuit Project</a:t>
            </a:r>
            <a:endParaRPr lang="en-US" dirty="0"/>
          </a:p>
        </p:txBody>
      </p:sp>
      <p:sp>
        <p:nvSpPr>
          <p:cNvPr id="34817" name="Text Placeholder 3"/>
          <p:cNvSpPr>
            <a:spLocks noGrp="1"/>
          </p:cNvSpPr>
          <p:nvPr>
            <p:ph type="body" idx="1"/>
          </p:nvPr>
        </p:nvSpPr>
        <p:spPr>
          <a:xfrm>
            <a:off x="0" y="2498783"/>
            <a:ext cx="9144000" cy="4321934"/>
          </a:xfrm>
        </p:spPr>
        <p:txBody>
          <a:bodyPr/>
          <a:lstStyle/>
          <a:p>
            <a:r>
              <a:rPr lang="en-US" b="1" dirty="0"/>
              <a:t>4.8.12</a:t>
            </a:r>
            <a:r>
              <a:rPr lang="en-US" dirty="0"/>
              <a:t> Sherrill Roland III, </a:t>
            </a:r>
            <a:r>
              <a:rPr lang="en-US" i="1" dirty="0"/>
              <a:t>The Jumpsuit Project</a:t>
            </a:r>
            <a:r>
              <a:rPr lang="en-US" dirty="0"/>
              <a:t>, 2016– 2017, Socially Engaged Art, A Year-Long Performance </a:t>
            </a:r>
          </a:p>
        </p:txBody>
      </p:sp>
      <p:pic>
        <p:nvPicPr>
          <p:cNvPr id="2" name="Picture 1" descr="A black man in an orange jumpsuit sits in a classroo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324" y="1524649"/>
            <a:ext cx="7182743" cy="4788495"/>
          </a:xfrm>
          <a:prstGeom prst="rect">
            <a:avLst/>
          </a:prstGeom>
        </p:spPr>
      </p:pic>
    </p:spTree>
    <p:extLst>
      <p:ext uri="{BB962C8B-B14F-4D97-AF65-F5344CB8AC3E}">
        <p14:creationId xmlns:p14="http://schemas.microsoft.com/office/powerpoint/2010/main" val="177211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2"/>
          <p:cNvSpPr>
            <a:spLocks noGrp="1"/>
          </p:cNvSpPr>
          <p:nvPr>
            <p:ph type="title"/>
          </p:nvPr>
        </p:nvSpPr>
        <p:spPr>
          <a:xfrm>
            <a:off x="1963738" y="812800"/>
            <a:ext cx="6723062" cy="1003300"/>
          </a:xfrm>
        </p:spPr>
        <p:txBody>
          <a:bodyPr/>
          <a:lstStyle/>
          <a:p>
            <a:r>
              <a:rPr lang="en-US" dirty="0" err="1">
                <a:latin typeface="Arial" charset="0"/>
                <a:ea typeface="ＭＳ Ｐゴシック" charset="0"/>
                <a:cs typeface="ＭＳ Ｐゴシック" charset="0"/>
              </a:rPr>
              <a:t>Sherill</a:t>
            </a:r>
            <a:r>
              <a:rPr lang="en-US" dirty="0">
                <a:latin typeface="Arial" charset="0"/>
                <a:ea typeface="ＭＳ Ｐゴシック" charset="0"/>
                <a:cs typeface="ＭＳ Ｐゴシック" charset="0"/>
              </a:rPr>
              <a:t> Roland III, </a:t>
            </a:r>
            <a:br>
              <a:rPr lang="en-US" dirty="0">
                <a:latin typeface="Arial" charset="0"/>
                <a:ea typeface="ＭＳ Ｐゴシック" charset="0"/>
                <a:cs typeface="ＭＳ Ｐゴシック" charset="0"/>
              </a:rPr>
            </a:br>
            <a:r>
              <a:rPr lang="en-US" i="1" dirty="0">
                <a:latin typeface="Arial" charset="0"/>
                <a:ea typeface="ＭＳ Ｐゴシック" charset="0"/>
                <a:cs typeface="ＭＳ Ｐゴシック" charset="0"/>
              </a:rPr>
              <a:t>The Jumpsuit Project</a:t>
            </a:r>
            <a:endParaRPr lang="en-US" dirty="0">
              <a:latin typeface="Arial" charset="0"/>
              <a:ea typeface="ＭＳ Ｐゴシック" charset="0"/>
              <a:cs typeface="ＭＳ Ｐゴシック" charset="0"/>
            </a:endParaRPr>
          </a:p>
        </p:txBody>
      </p:sp>
      <p:sp>
        <p:nvSpPr>
          <p:cNvPr id="36866" name="Content Placeholder 3"/>
          <p:cNvSpPr>
            <a:spLocks noGrp="1"/>
          </p:cNvSpPr>
          <p:nvPr>
            <p:ph idx="1"/>
          </p:nvPr>
        </p:nvSpPr>
        <p:spPr>
          <a:xfrm>
            <a:off x="331526" y="2105709"/>
            <a:ext cx="8229600" cy="4451350"/>
          </a:xfrm>
        </p:spPr>
        <p:txBody>
          <a:bodyPr/>
          <a:lstStyle/>
          <a:p>
            <a:r>
              <a:rPr lang="en-US" dirty="0">
                <a:latin typeface="Arial" charset="0"/>
                <a:ea typeface="ＭＳ Ｐゴシック" charset="0"/>
                <a:cs typeface="ＭＳ Ｐゴシック" charset="0"/>
              </a:rPr>
              <a:t>Graduate art student at UNC</a:t>
            </a:r>
          </a:p>
          <a:p>
            <a:r>
              <a:rPr lang="en-US" dirty="0">
                <a:latin typeface="Arial" charset="0"/>
                <a:ea typeface="ＭＳ Ｐゴシック" charset="0"/>
                <a:cs typeface="ＭＳ Ｐゴシック" charset="0"/>
              </a:rPr>
              <a:t>In 2003, wrongfully imprisoned for 10 months</a:t>
            </a:r>
          </a:p>
          <a:p>
            <a:r>
              <a:rPr lang="en-US" dirty="0">
                <a:latin typeface="Arial" charset="0"/>
                <a:ea typeface="ＭＳ Ｐゴシック" charset="0"/>
                <a:cs typeface="ＭＳ Ｐゴシック" charset="0"/>
              </a:rPr>
              <a:t>Returned to graduate school in 2016</a:t>
            </a:r>
          </a:p>
          <a:p>
            <a:r>
              <a:rPr lang="en-US" dirty="0">
                <a:latin typeface="Arial" charset="0"/>
                <a:ea typeface="ＭＳ Ｐゴシック" charset="0"/>
                <a:cs typeface="ＭＳ Ｐゴシック" charset="0"/>
              </a:rPr>
              <a:t>Performance: wears jumpsuit everywhere he goes</a:t>
            </a:r>
          </a:p>
        </p:txBody>
      </p:sp>
      <p:pic>
        <p:nvPicPr>
          <p:cNvPr id="2" name="Picture 1" descr="Thumbnail. A black man in an orange jumpsuit sits in a classroo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83" y="942305"/>
            <a:ext cx="1174365" cy="782910"/>
          </a:xfrm>
          <a:prstGeom prst="rect">
            <a:avLst/>
          </a:prstGeom>
        </p:spPr>
      </p:pic>
    </p:spTree>
    <p:extLst>
      <p:ext uri="{BB962C8B-B14F-4D97-AF65-F5344CB8AC3E}">
        <p14:creationId xmlns:p14="http://schemas.microsoft.com/office/powerpoint/2010/main" val="3651029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831" y="315996"/>
            <a:ext cx="8229600" cy="936625"/>
          </a:xfrm>
        </p:spPr>
        <p:txBody>
          <a:bodyPr/>
          <a:lstStyle/>
          <a:p>
            <a:r>
              <a:rPr lang="en-US" dirty="0"/>
              <a:t>Artwork: </a:t>
            </a:r>
            <a:r>
              <a:rPr lang="en-US" dirty="0">
                <a:solidFill>
                  <a:srgbClr val="FFFFFF"/>
                </a:solidFill>
                <a:latin typeface="Arial" charset="0"/>
                <a:ea typeface="ＭＳ Ｐゴシック" charset="0"/>
                <a:cs typeface="Arial" charset="0"/>
              </a:rPr>
              <a:t>Hokusai, “The Great Wave off Shore at Kanagawa”</a:t>
            </a:r>
            <a:endParaRPr lang="en-US" dirty="0"/>
          </a:p>
        </p:txBody>
      </p:sp>
      <p:sp>
        <p:nvSpPr>
          <p:cNvPr id="38913" name="Text Placeholder 3"/>
          <p:cNvSpPr>
            <a:spLocks noGrp="1"/>
          </p:cNvSpPr>
          <p:nvPr>
            <p:ph type="body" idx="1"/>
          </p:nvPr>
        </p:nvSpPr>
        <p:spPr>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r>
              <a:rPr lang="en-US" b="1" dirty="0">
                <a:solidFill>
                  <a:srgbClr val="FFFFFF"/>
                </a:solidFill>
                <a:latin typeface="Arial" charset="0"/>
                <a:ea typeface="ＭＳ Ｐゴシック" charset="0"/>
                <a:cs typeface="Arial" charset="0"/>
              </a:rPr>
              <a:t>4.8.13 </a:t>
            </a:r>
            <a:r>
              <a:rPr lang="en-US" dirty="0">
                <a:solidFill>
                  <a:srgbClr val="FFFFFF"/>
                </a:solidFill>
                <a:latin typeface="Arial" charset="0"/>
                <a:ea typeface="ＭＳ Ｐゴシック" charset="0"/>
                <a:cs typeface="Arial" charset="0"/>
              </a:rPr>
              <a:t>Katsushika</a:t>
            </a:r>
            <a:r>
              <a:rPr lang="en-US" b="1" dirty="0">
                <a:solidFill>
                  <a:srgbClr val="FFFFFF"/>
                </a:solidFill>
                <a:latin typeface="Arial" charset="0"/>
                <a:ea typeface="ＭＳ Ｐゴシック" charset="0"/>
                <a:cs typeface="Arial" charset="0"/>
              </a:rPr>
              <a:t> </a:t>
            </a:r>
            <a:r>
              <a:rPr lang="en-US" dirty="0">
                <a:solidFill>
                  <a:srgbClr val="FFFFFF"/>
                </a:solidFill>
                <a:latin typeface="Arial" charset="0"/>
                <a:ea typeface="ＭＳ Ｐゴシック" charset="0"/>
                <a:cs typeface="Arial" charset="0"/>
              </a:rPr>
              <a:t>Hokusai, “The Great Wave off Shore at Kanagawa”, from </a:t>
            </a:r>
            <a:r>
              <a:rPr lang="en-US" i="1" dirty="0">
                <a:solidFill>
                  <a:srgbClr val="FFFFFF"/>
                </a:solidFill>
                <a:latin typeface="Arial" charset="0"/>
                <a:ea typeface="ＭＳ Ｐゴシック" charset="0"/>
                <a:cs typeface="Arial" charset="0"/>
              </a:rPr>
              <a:t>Thirty-Six Views of Mount Fuji</a:t>
            </a:r>
            <a:r>
              <a:rPr lang="en-US" dirty="0">
                <a:solidFill>
                  <a:srgbClr val="FFFFFF"/>
                </a:solidFill>
                <a:latin typeface="Arial" charset="0"/>
                <a:ea typeface="ＭＳ Ｐゴシック" charset="0"/>
                <a:cs typeface="Arial" charset="0"/>
              </a:rPr>
              <a:t>, 1826–33 (printed later). Print, color, woodcut. Library of Congress, Washington, D.C.</a:t>
            </a:r>
          </a:p>
        </p:txBody>
      </p:sp>
      <p:pic>
        <p:nvPicPr>
          <p:cNvPr id="2" name="Picture 1" descr="Print depicting the crashing of a large wave over numerous small boats. Mount Fuji can be seen in the distanc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3052" y="1440516"/>
            <a:ext cx="6913813" cy="487739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0569" y="249154"/>
            <a:ext cx="8229600" cy="936625"/>
          </a:xfrm>
        </p:spPr>
        <p:txBody>
          <a:bodyPr/>
          <a:lstStyle/>
          <a:p>
            <a:r>
              <a:rPr lang="en-US" dirty="0"/>
              <a:t>Artwork: </a:t>
            </a:r>
            <a:r>
              <a:rPr lang="en-GB" dirty="0"/>
              <a:t>Chris Jordan, “Gyre” </a:t>
            </a:r>
            <a:endParaRPr lang="en-US" dirty="0"/>
          </a:p>
        </p:txBody>
      </p:sp>
      <p:sp>
        <p:nvSpPr>
          <p:cNvPr id="39937" name="Text Placeholder 3"/>
          <p:cNvSpPr>
            <a:spLocks noGrp="1"/>
          </p:cNvSpPr>
          <p:nvPr>
            <p:ph type="body" idx="1"/>
          </p:nvPr>
        </p:nvSpPr>
        <p:spPr>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pPr>
              <a:defRPr/>
            </a:pPr>
            <a:r>
              <a:rPr lang="en-GB" b="1" dirty="0">
                <a:solidFill>
                  <a:schemeClr val="bg1"/>
                </a:solidFill>
              </a:rPr>
              <a:t>4.8.14a </a:t>
            </a:r>
            <a:r>
              <a:rPr lang="en-GB" dirty="0">
                <a:solidFill>
                  <a:schemeClr val="bg1"/>
                </a:solidFill>
              </a:rPr>
              <a:t>Chris Jordan, “Gyre,” from the series </a:t>
            </a:r>
            <a:r>
              <a:rPr lang="en-GB" i="1" dirty="0">
                <a:solidFill>
                  <a:schemeClr val="bg1"/>
                </a:solidFill>
              </a:rPr>
              <a:t>Running the Numbers II: Portraits of global mass culture</a:t>
            </a:r>
            <a:r>
              <a:rPr lang="en-GB" dirty="0">
                <a:solidFill>
                  <a:schemeClr val="bg1"/>
                </a:solidFill>
              </a:rPr>
              <a:t>, 2009. 2.4 million plastic pieces, digitally assembled, 8 x 11’</a:t>
            </a:r>
          </a:p>
        </p:txBody>
      </p:sp>
      <p:pic>
        <p:nvPicPr>
          <p:cNvPr id="2" name="Picture 1" descr="A composition depicting large waves and small boats with a mountain in the background. It has been constructed utilizing bits of plastic collected from the Pacific Ocea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9789" y="1389945"/>
            <a:ext cx="6777287" cy="492788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3579" y="289259"/>
            <a:ext cx="8956841" cy="936625"/>
          </a:xfrm>
        </p:spPr>
        <p:txBody>
          <a:bodyPr/>
          <a:lstStyle/>
          <a:p>
            <a:r>
              <a:rPr lang="en-US" dirty="0"/>
              <a:t>Detail of </a:t>
            </a:r>
            <a:r>
              <a:rPr lang="en-US" dirty="0">
                <a:solidFill>
                  <a:schemeClr val="bg1"/>
                </a:solidFill>
                <a:latin typeface="Arial" charset="0"/>
                <a:ea typeface="ＭＳ Ｐゴシック" charset="0"/>
                <a:cs typeface="Arial" charset="0"/>
              </a:rPr>
              <a:t>Chris Jordan’s “Gyre”</a:t>
            </a:r>
            <a:endParaRPr lang="en-US" dirty="0"/>
          </a:p>
        </p:txBody>
      </p:sp>
      <p:sp>
        <p:nvSpPr>
          <p:cNvPr id="40961" name="Text Placeholder 3"/>
          <p:cNvSpPr>
            <a:spLocks noGrp="1"/>
          </p:cNvSpPr>
          <p:nvPr>
            <p:ph type="body" idx="1"/>
          </p:nvPr>
        </p:nvSpPr>
        <p:spPr>
          <a:xfrm>
            <a:off x="0" y="6403474"/>
            <a:ext cx="9144000" cy="454526"/>
          </a:xfrm>
          <a:ln w="9525"/>
          <a:extLst>
            <a:ext uri="{91240B29-F687-4f45-9708-019B960494DF}">
              <a14:hiddenLine xmlns:a14="http://schemas.microsoft.com/office/drawing/2010/main" xmlns="" w="0" cap="flat">
                <a:solidFill>
                  <a:srgbClr val="000000"/>
                </a:solidFill>
                <a:miter lim="800000"/>
                <a:headEnd type="none" w="med" len="med"/>
                <a:tailEnd type="none" w="med" len="med"/>
              </a14:hiddenLine>
            </a:ext>
          </a:extLst>
        </p:spPr>
        <p:txBody>
          <a:bodyPr/>
          <a:lstStyle/>
          <a:p>
            <a:r>
              <a:rPr lang="en-US" b="1" dirty="0">
                <a:solidFill>
                  <a:schemeClr val="bg1"/>
                </a:solidFill>
                <a:latin typeface="Arial" charset="0"/>
                <a:ea typeface="ＭＳ Ｐゴシック" charset="0"/>
                <a:cs typeface="Arial" charset="0"/>
              </a:rPr>
              <a:t>4.8.14b </a:t>
            </a:r>
            <a:r>
              <a:rPr lang="en-US" dirty="0">
                <a:solidFill>
                  <a:schemeClr val="bg1"/>
                </a:solidFill>
                <a:latin typeface="Arial" charset="0"/>
                <a:ea typeface="ＭＳ Ｐゴシック" charset="0"/>
                <a:cs typeface="Arial" charset="0"/>
              </a:rPr>
              <a:t>Chris Jordan “Gyre,” 2009 (detail)</a:t>
            </a:r>
          </a:p>
        </p:txBody>
      </p:sp>
      <p:pic>
        <p:nvPicPr>
          <p:cNvPr id="2" name="Picture 1" descr="This is a close-up view of the plastic pieces that compose Gyr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368" y="1256911"/>
            <a:ext cx="6136272" cy="511356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1963738" y="669257"/>
            <a:ext cx="7061200" cy="847725"/>
          </a:xfrm>
        </p:spPr>
        <p:txBody>
          <a:bodyPr/>
          <a:lstStyle/>
          <a:p>
            <a:r>
              <a:rPr lang="en-US" dirty="0">
                <a:latin typeface="Arial" charset="0"/>
                <a:ea typeface="ＭＳ Ｐゴシック" charset="0"/>
                <a:cs typeface="ＭＳ Ｐゴシック" charset="0"/>
              </a:rPr>
              <a:t>Hokusai, “The Great Wave off Shore at Kanagawa”</a:t>
            </a:r>
          </a:p>
        </p:txBody>
      </p:sp>
      <p:sp>
        <p:nvSpPr>
          <p:cNvPr id="5" name="Content Placeholder 4"/>
          <p:cNvSpPr>
            <a:spLocks noGrp="1"/>
          </p:cNvSpPr>
          <p:nvPr>
            <p:ph idx="1"/>
          </p:nvPr>
        </p:nvSpPr>
        <p:spPr>
          <a:xfrm>
            <a:off x="312738" y="2539999"/>
            <a:ext cx="8229600" cy="3863975"/>
          </a:xfrm>
        </p:spPr>
        <p:txBody>
          <a:bodyPr/>
          <a:lstStyle/>
          <a:p>
            <a:pPr>
              <a:buFont typeface="Wingdings" panose="05000000000000000000" pitchFamily="2" charset="2"/>
              <a:buChar char="§"/>
              <a:defRPr/>
            </a:pPr>
            <a:r>
              <a:rPr lang="en-US" dirty="0"/>
              <a:t>Jordan highlights the environmental problem of consumer waste</a:t>
            </a:r>
          </a:p>
          <a:p>
            <a:pPr>
              <a:buFont typeface="Wingdings" panose="05000000000000000000" pitchFamily="2" charset="2"/>
              <a:buChar char="§"/>
              <a:defRPr/>
            </a:pPr>
            <a:r>
              <a:rPr lang="en-US" dirty="0"/>
              <a:t>2.4 million pieces of plastic</a:t>
            </a:r>
          </a:p>
          <a:p>
            <a:pPr lvl="1">
              <a:buFont typeface="Wingdings" panose="05000000000000000000" pitchFamily="2" charset="2"/>
              <a:buChar char="u"/>
              <a:defRPr/>
            </a:pPr>
            <a:r>
              <a:rPr lang="en-US" dirty="0"/>
              <a:t>Represents the amount entering the oceans every hour</a:t>
            </a:r>
          </a:p>
        </p:txBody>
      </p:sp>
      <p:pic>
        <p:nvPicPr>
          <p:cNvPr id="6" name="Picture 5" descr="Thumbnail of Gyre. A composition depicting large waves and small boats with a mountain in the background. It has been constructed utilizing bits of plastic collected from the Pacific Ocea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63" y="828675"/>
            <a:ext cx="1360487" cy="98901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831" y="1064628"/>
            <a:ext cx="8229600" cy="936625"/>
          </a:xfrm>
        </p:spPr>
        <p:txBody>
          <a:bodyPr/>
          <a:lstStyle/>
          <a:p>
            <a:r>
              <a:rPr lang="en-US" dirty="0"/>
              <a:t>Chapter 4.8 Copyright Information</a:t>
            </a:r>
          </a:p>
        </p:txBody>
      </p:sp>
      <p:sp>
        <p:nvSpPr>
          <p:cNvPr id="56321" name="TextBox 3"/>
          <p:cNvSpPr txBox="1">
            <a:spLocks noChangeArrowheads="1"/>
          </p:cNvSpPr>
          <p:nvPr/>
        </p:nvSpPr>
        <p:spPr bwMode="auto">
          <a:xfrm>
            <a:off x="492125" y="2289175"/>
            <a:ext cx="8121650" cy="2924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dirty="0">
                <a:solidFill>
                  <a:srgbClr val="595959"/>
                </a:solidFill>
              </a:rPr>
              <a:t>This concludes the PowerPoint slide set for </a:t>
            </a:r>
            <a:r>
              <a:rPr lang="en-US" sz="2000" b="1" dirty="0">
                <a:solidFill>
                  <a:srgbClr val="595959"/>
                </a:solidFill>
              </a:rPr>
              <a:t>Chapter 4.8</a:t>
            </a:r>
          </a:p>
          <a:p>
            <a:pPr algn="ctr" eaLnBrk="1" hangingPunct="1"/>
            <a:endParaRPr lang="en-US" sz="1800" b="1" dirty="0">
              <a:solidFill>
                <a:srgbClr val="595959"/>
              </a:solidFill>
            </a:endParaRPr>
          </a:p>
          <a:p>
            <a:pPr algn="ctr" eaLnBrk="1" hangingPunct="1"/>
            <a:endParaRPr lang="en-US" sz="1800" b="1" dirty="0">
              <a:solidFill>
                <a:srgbClr val="595959"/>
              </a:solidFill>
            </a:endParaRPr>
          </a:p>
          <a:p>
            <a:pPr algn="ctr" eaLnBrk="1" hangingPunct="1"/>
            <a:r>
              <a:rPr lang="en-US" sz="2200" b="1" i="1" dirty="0">
                <a:solidFill>
                  <a:srgbClr val="595959"/>
                </a:solidFill>
              </a:rPr>
              <a:t>Gateways to Art: Understanding the Visual Arts</a:t>
            </a:r>
          </a:p>
          <a:p>
            <a:pPr algn="ctr" eaLnBrk="1" hangingPunct="1"/>
            <a:r>
              <a:rPr lang="en-US" sz="2200" b="1" dirty="0">
                <a:solidFill>
                  <a:srgbClr val="595959"/>
                </a:solidFill>
              </a:rPr>
              <a:t>Third Edition</a:t>
            </a:r>
            <a:r>
              <a:rPr lang="en-US" sz="2000" b="1" dirty="0">
                <a:solidFill>
                  <a:srgbClr val="595959"/>
                </a:solidFill>
              </a:rPr>
              <a:t> </a:t>
            </a:r>
          </a:p>
          <a:p>
            <a:pPr algn="ctr" eaLnBrk="1" hangingPunct="1"/>
            <a:r>
              <a:rPr lang="en-US" sz="1400" b="1" dirty="0">
                <a:solidFill>
                  <a:srgbClr val="595959"/>
                </a:solidFill>
              </a:rPr>
              <a:t>By Debra J. </a:t>
            </a:r>
            <a:r>
              <a:rPr lang="en-US" sz="1400" b="1" dirty="0" err="1">
                <a:solidFill>
                  <a:srgbClr val="595959"/>
                </a:solidFill>
              </a:rPr>
              <a:t>DeWitte</a:t>
            </a:r>
            <a:r>
              <a:rPr lang="en-US" sz="1400" b="1" dirty="0">
                <a:solidFill>
                  <a:srgbClr val="595959"/>
                </a:solidFill>
              </a:rPr>
              <a:t>, Ralph M. </a:t>
            </a:r>
            <a:r>
              <a:rPr lang="en-US" sz="1400" b="1" dirty="0" err="1">
                <a:solidFill>
                  <a:srgbClr val="595959"/>
                </a:solidFill>
              </a:rPr>
              <a:t>Larmann</a:t>
            </a:r>
            <a:r>
              <a:rPr lang="en-US" sz="1400" b="1" dirty="0">
                <a:solidFill>
                  <a:srgbClr val="595959"/>
                </a:solidFill>
              </a:rPr>
              <a:t>, and M. Kathryn Shields</a:t>
            </a:r>
          </a:p>
          <a:p>
            <a:pPr algn="ctr" eaLnBrk="1" hangingPunct="1"/>
            <a:endParaRPr lang="en-US" sz="1800" b="1" dirty="0">
              <a:solidFill>
                <a:srgbClr val="595959"/>
              </a:solidFill>
            </a:endParaRPr>
          </a:p>
          <a:p>
            <a:pPr algn="ctr" eaLnBrk="1" hangingPunct="1"/>
            <a:endParaRPr lang="en-US" sz="1800" b="1" dirty="0">
              <a:solidFill>
                <a:srgbClr val="595959"/>
              </a:solidFill>
            </a:endParaRPr>
          </a:p>
          <a:p>
            <a:pPr algn="ctr" eaLnBrk="1" hangingPunct="1"/>
            <a:endParaRPr lang="en-US" sz="1800" b="1" dirty="0">
              <a:solidFill>
                <a:srgbClr val="595959"/>
              </a:solidFill>
            </a:endParaRPr>
          </a:p>
          <a:p>
            <a:pPr algn="ctr" eaLnBrk="1" hangingPunct="1"/>
            <a:r>
              <a:rPr lang="en-US" sz="1600" b="1" dirty="0">
                <a:solidFill>
                  <a:srgbClr val="595959"/>
                </a:solidFill>
              </a:rPr>
              <a:t>Copyright © 2015 Thames &amp; Hudson </a:t>
            </a:r>
            <a:endParaRPr lang="en-US" sz="1600" dirty="0">
              <a:solidFill>
                <a:srgbClr val="59595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523"/>
            <a:ext cx="8229600" cy="936625"/>
          </a:xfrm>
        </p:spPr>
        <p:txBody>
          <a:bodyPr/>
          <a:lstStyle/>
          <a:p>
            <a:r>
              <a:rPr lang="en-US" dirty="0"/>
              <a:t>Artwork: </a:t>
            </a:r>
            <a:r>
              <a:rPr lang="en-US" dirty="0" err="1">
                <a:solidFill>
                  <a:srgbClr val="BFBFBF"/>
                </a:solidFill>
                <a:latin typeface="Arial" charset="0"/>
                <a:ea typeface="ＭＳ Ｐゴシック" charset="0"/>
                <a:cs typeface="Arial" charset="0"/>
              </a:rPr>
              <a:t>Théodore</a:t>
            </a:r>
            <a:r>
              <a:rPr lang="en-US" dirty="0">
                <a:solidFill>
                  <a:srgbClr val="BFBFBF"/>
                </a:solidFill>
                <a:latin typeface="Arial" charset="0"/>
                <a:ea typeface="ＭＳ Ｐゴシック" charset="0"/>
                <a:cs typeface="Arial" charset="0"/>
              </a:rPr>
              <a:t> </a:t>
            </a:r>
            <a:r>
              <a:rPr lang="en-US" dirty="0" err="1">
                <a:solidFill>
                  <a:srgbClr val="BFBFBF"/>
                </a:solidFill>
                <a:latin typeface="Arial" charset="0"/>
                <a:ea typeface="ＭＳ Ｐゴシック" charset="0"/>
                <a:cs typeface="Arial" charset="0"/>
              </a:rPr>
              <a:t>Géricault</a:t>
            </a:r>
            <a:r>
              <a:rPr lang="en-US" dirty="0">
                <a:solidFill>
                  <a:srgbClr val="BFBFBF"/>
                </a:solidFill>
                <a:latin typeface="Arial" charset="0"/>
                <a:ea typeface="ＭＳ Ｐゴシック" charset="0"/>
                <a:cs typeface="Arial" charset="0"/>
              </a:rPr>
              <a:t>,</a:t>
            </a:r>
            <a:r>
              <a:rPr lang="en-US" i="1" dirty="0">
                <a:solidFill>
                  <a:srgbClr val="BFBFBF"/>
                </a:solidFill>
                <a:latin typeface="Arial" charset="0"/>
                <a:ea typeface="ＭＳ Ｐゴシック" charset="0"/>
                <a:cs typeface="Arial" charset="0"/>
              </a:rPr>
              <a:t> Raft of the Medusa</a:t>
            </a:r>
            <a:endParaRPr lang="en-US" dirty="0"/>
          </a:p>
        </p:txBody>
      </p:sp>
      <p:sp>
        <p:nvSpPr>
          <p:cNvPr id="23553" name="Text Placeholder 1"/>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solidFill>
                  <a:srgbClr val="BFBFBF"/>
                </a:solidFill>
                <a:latin typeface="Arial" charset="0"/>
                <a:ea typeface="ＭＳ Ｐゴシック" charset="0"/>
                <a:cs typeface="Arial" charset="0"/>
              </a:rPr>
              <a:t>4.8.1 </a:t>
            </a:r>
            <a:r>
              <a:rPr lang="en-US" dirty="0" err="1">
                <a:solidFill>
                  <a:srgbClr val="BFBFBF"/>
                </a:solidFill>
                <a:latin typeface="Arial" charset="0"/>
                <a:ea typeface="ＭＳ Ｐゴシック" charset="0"/>
                <a:cs typeface="Arial" charset="0"/>
              </a:rPr>
              <a:t>Théodore</a:t>
            </a:r>
            <a:r>
              <a:rPr lang="en-US" dirty="0">
                <a:solidFill>
                  <a:srgbClr val="BFBFBF"/>
                </a:solidFill>
                <a:latin typeface="Arial" charset="0"/>
                <a:ea typeface="ＭＳ Ｐゴシック" charset="0"/>
                <a:cs typeface="Arial" charset="0"/>
              </a:rPr>
              <a:t> </a:t>
            </a:r>
            <a:r>
              <a:rPr lang="en-US" dirty="0" err="1">
                <a:solidFill>
                  <a:srgbClr val="BFBFBF"/>
                </a:solidFill>
                <a:latin typeface="Arial" charset="0"/>
                <a:ea typeface="ＭＳ Ｐゴシック" charset="0"/>
                <a:cs typeface="Arial" charset="0"/>
              </a:rPr>
              <a:t>Géricault</a:t>
            </a:r>
            <a:r>
              <a:rPr lang="en-US" dirty="0">
                <a:solidFill>
                  <a:srgbClr val="BFBFBF"/>
                </a:solidFill>
                <a:latin typeface="Arial" charset="0"/>
                <a:ea typeface="ＭＳ Ｐゴシック" charset="0"/>
                <a:cs typeface="Arial" charset="0"/>
              </a:rPr>
              <a:t>,</a:t>
            </a:r>
            <a:r>
              <a:rPr lang="en-US" i="1" dirty="0">
                <a:solidFill>
                  <a:srgbClr val="BFBFBF"/>
                </a:solidFill>
                <a:latin typeface="Arial" charset="0"/>
                <a:ea typeface="ＭＳ Ｐゴシック" charset="0"/>
                <a:cs typeface="Arial" charset="0"/>
              </a:rPr>
              <a:t> Raft of the Medusa</a:t>
            </a:r>
            <a:r>
              <a:rPr lang="en-US" dirty="0">
                <a:solidFill>
                  <a:srgbClr val="BFBFBF"/>
                </a:solidFill>
                <a:latin typeface="Arial" charset="0"/>
                <a:ea typeface="ＭＳ Ｐゴシック" charset="0"/>
                <a:cs typeface="Arial" charset="0"/>
              </a:rPr>
              <a:t>, 1819. Oil on canvas, 12’1⅜” × 17’9⅞”. </a:t>
            </a:r>
            <a:r>
              <a:rPr lang="en-US" dirty="0" err="1">
                <a:solidFill>
                  <a:srgbClr val="BFBFBF"/>
                </a:solidFill>
                <a:latin typeface="Arial" charset="0"/>
                <a:ea typeface="ＭＳ Ｐゴシック" charset="0"/>
                <a:cs typeface="Arial" charset="0"/>
              </a:rPr>
              <a:t>Musée</a:t>
            </a:r>
            <a:r>
              <a:rPr lang="en-US" dirty="0">
                <a:solidFill>
                  <a:srgbClr val="BFBFBF"/>
                </a:solidFill>
                <a:latin typeface="Arial" charset="0"/>
                <a:ea typeface="ＭＳ Ｐゴシック" charset="0"/>
                <a:cs typeface="Arial" charset="0"/>
              </a:rPr>
              <a:t> du Louvre, Paris, France</a:t>
            </a:r>
          </a:p>
        </p:txBody>
      </p:sp>
      <p:pic>
        <p:nvPicPr>
          <p:cNvPr id="30723" name="Picture 2" descr="A painting of a wooden raft covered to overflowing with the naked bodies of both the living and the dead. They try to capture the attention of a vessel in the distance."/>
          <p:cNvPicPr>
            <a:picLocks noChangeAspect="1"/>
          </p:cNvPicPr>
          <p:nvPr/>
        </p:nvPicPr>
        <p:blipFill>
          <a:blip r:embed="rId2"/>
          <a:srcRect/>
          <a:stretch>
            <a:fillRect/>
          </a:stretch>
        </p:blipFill>
        <p:spPr bwMode="auto">
          <a:xfrm>
            <a:off x="1042735" y="1457132"/>
            <a:ext cx="7071895" cy="4772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60421" y="717048"/>
            <a:ext cx="8983579" cy="517525"/>
          </a:xfrm>
        </p:spPr>
        <p:txBody>
          <a:bodyPr/>
          <a:lstStyle/>
          <a:p>
            <a:r>
              <a:rPr lang="en-US" dirty="0">
                <a:latin typeface="Arial" charset="0"/>
                <a:ea typeface="ＭＳ Ｐゴシック" charset="0"/>
                <a:cs typeface="ＭＳ Ｐゴシック" charset="0"/>
              </a:rPr>
              <a:t>Picture Credits for Chapter 4.8</a:t>
            </a:r>
          </a:p>
        </p:txBody>
      </p:sp>
      <p:sp>
        <p:nvSpPr>
          <p:cNvPr id="57345" name="Content Placeholder 2"/>
          <p:cNvSpPr>
            <a:spLocks noGrp="1"/>
          </p:cNvSpPr>
          <p:nvPr>
            <p:ph idx="1"/>
          </p:nvPr>
        </p:nvSpPr>
        <p:spPr>
          <a:xfrm>
            <a:off x="585788" y="1457158"/>
            <a:ext cx="8050212" cy="5197642"/>
          </a:xfrm>
        </p:spPr>
        <p:txBody>
          <a:bodyPr/>
          <a:lstStyle/>
          <a:p>
            <a:pPr>
              <a:spcBef>
                <a:spcPct val="0"/>
              </a:spcBef>
              <a:spcAft>
                <a:spcPts val="600"/>
              </a:spcAft>
            </a:pPr>
            <a:r>
              <a:rPr lang="en-US" b="1" dirty="0">
                <a:ea typeface="ＭＳ Ｐゴシック" charset="0"/>
                <a:cs typeface="Arial"/>
              </a:rPr>
              <a:t>4.8.1 	</a:t>
            </a:r>
            <a:r>
              <a:rPr lang="en-US" dirty="0" err="1">
                <a:ea typeface="ＭＳ Ｐゴシック" charset="0"/>
                <a:cs typeface="Arial"/>
              </a:rPr>
              <a:t>Musée</a:t>
            </a:r>
            <a:r>
              <a:rPr lang="en-US" dirty="0">
                <a:ea typeface="ＭＳ Ｐゴシック" charset="0"/>
                <a:cs typeface="Arial"/>
              </a:rPr>
              <a:t> du Louvre, Paris </a:t>
            </a:r>
          </a:p>
          <a:p>
            <a:pPr>
              <a:spcBef>
                <a:spcPct val="0"/>
              </a:spcBef>
            </a:pPr>
            <a:r>
              <a:rPr lang="en-US" b="1" dirty="0">
                <a:solidFill>
                  <a:schemeClr val="tx1"/>
                </a:solidFill>
                <a:ea typeface="ＭＳ Ｐゴシック" charset="0"/>
                <a:cs typeface="Arial"/>
              </a:rPr>
              <a:t>4.8.2 </a:t>
            </a:r>
            <a:r>
              <a:rPr lang="en-US" b="1" dirty="0">
                <a:solidFill>
                  <a:srgbClr val="0000FF"/>
                </a:solidFill>
                <a:ea typeface="ＭＳ Ｐゴシック" charset="0"/>
                <a:cs typeface="Arial"/>
              </a:rPr>
              <a:t>	</a:t>
            </a:r>
            <a:r>
              <a:rPr lang="en-US" dirty="0">
                <a:ea typeface="Lucida Grande"/>
                <a:cs typeface="Arial"/>
              </a:rPr>
              <a:t>Photo Axel Schneider. Courtesy the artist and </a:t>
            </a:r>
            <a:r>
              <a:rPr lang="en-US" dirty="0" err="1">
                <a:ea typeface="Lucida Grande"/>
                <a:cs typeface="Arial"/>
              </a:rPr>
              <a:t>Galerie</a:t>
            </a:r>
            <a:r>
              <a:rPr lang="en-US" dirty="0">
                <a:ea typeface="Lucida Grande"/>
                <a:cs typeface="Arial"/>
              </a:rPr>
              <a:t> Peter </a:t>
            </a:r>
            <a:r>
              <a:rPr lang="en-US" dirty="0" err="1">
                <a:ea typeface="Lucida Grande"/>
                <a:cs typeface="Arial"/>
              </a:rPr>
              <a:t>Kilchmann</a:t>
            </a:r>
            <a:r>
              <a:rPr lang="en-US" dirty="0">
                <a:ea typeface="Lucida Grande"/>
                <a:cs typeface="Arial"/>
              </a:rPr>
              <a:t>, Zurich</a:t>
            </a:r>
          </a:p>
          <a:p>
            <a:pPr>
              <a:spcBef>
                <a:spcPct val="0"/>
              </a:spcBef>
            </a:pPr>
            <a:r>
              <a:rPr lang="en-US" b="1" dirty="0">
                <a:ea typeface="ＭＳ Ｐゴシック" charset="0"/>
                <a:cs typeface="Arial"/>
              </a:rPr>
              <a:t>4.8.3 </a:t>
            </a:r>
            <a:r>
              <a:rPr lang="en-US" b="1" dirty="0">
                <a:solidFill>
                  <a:srgbClr val="0000FF"/>
                </a:solidFill>
                <a:ea typeface="ＭＳ Ｐゴシック" charset="0"/>
                <a:cs typeface="Arial"/>
              </a:rPr>
              <a:t>	</a:t>
            </a:r>
            <a:r>
              <a:rPr lang="en-US" dirty="0" err="1">
                <a:ea typeface="Lucida Grande"/>
                <a:cs typeface="Arial"/>
              </a:rPr>
              <a:t>Hirshhorn</a:t>
            </a:r>
            <a:r>
              <a:rPr lang="en-US" dirty="0">
                <a:ea typeface="Lucida Grande"/>
                <a:cs typeface="Arial"/>
              </a:rPr>
              <a:t> Museum and Sculpture Garden, Smithsonian Institution, Washington, D.C. Photo Cathy </a:t>
            </a:r>
          </a:p>
          <a:p>
            <a:pPr>
              <a:spcBef>
                <a:spcPct val="0"/>
              </a:spcBef>
            </a:pPr>
            <a:r>
              <a:rPr lang="en-US" b="1" dirty="0">
                <a:ea typeface="ＭＳ Ｐゴシック" charset="0"/>
                <a:cs typeface="Arial"/>
              </a:rPr>
              <a:t>4.8.4 </a:t>
            </a:r>
            <a:r>
              <a:rPr lang="en-US" b="1" dirty="0">
                <a:solidFill>
                  <a:srgbClr val="0000FF"/>
                </a:solidFill>
                <a:ea typeface="ＭＳ Ｐゴシック" charset="0"/>
                <a:cs typeface="Arial"/>
              </a:rPr>
              <a:t>	</a:t>
            </a:r>
            <a:r>
              <a:rPr lang="en-US" dirty="0">
                <a:ea typeface="Lucida Grande"/>
                <a:cs typeface="Arial"/>
              </a:rPr>
              <a:t>Image courtesy Biennale de Lyon, France, and the artist</a:t>
            </a:r>
          </a:p>
          <a:p>
            <a:pPr>
              <a:spcBef>
                <a:spcPct val="0"/>
              </a:spcBef>
            </a:pPr>
            <a:r>
              <a:rPr lang="en-US" b="1" dirty="0">
                <a:ea typeface="ＭＳ Ｐゴシック" charset="0"/>
                <a:cs typeface="Arial"/>
              </a:rPr>
              <a:t>4.8.5a	</a:t>
            </a:r>
            <a:r>
              <a:rPr lang="en-US" dirty="0">
                <a:ea typeface="Lucida Grande"/>
                <a:cs typeface="Arial"/>
              </a:rPr>
              <a:t>National Gallery, London/</a:t>
            </a:r>
            <a:r>
              <a:rPr lang="en-US" dirty="0" err="1">
                <a:ea typeface="Lucida Grande"/>
                <a:cs typeface="Arial"/>
              </a:rPr>
              <a:t>Scala</a:t>
            </a:r>
            <a:r>
              <a:rPr lang="en-US" dirty="0">
                <a:ea typeface="Lucida Grande"/>
                <a:cs typeface="Arial"/>
              </a:rPr>
              <a:t>, Florence</a:t>
            </a:r>
            <a:endParaRPr lang="en-US" b="1" dirty="0">
              <a:ea typeface="ＭＳ Ｐゴシック" charset="0"/>
              <a:cs typeface="Arial"/>
            </a:endParaRPr>
          </a:p>
          <a:p>
            <a:pPr>
              <a:spcBef>
                <a:spcPct val="0"/>
              </a:spcBef>
            </a:pPr>
            <a:r>
              <a:rPr lang="en-US" b="1" dirty="0">
                <a:solidFill>
                  <a:schemeClr val="tx1"/>
                </a:solidFill>
                <a:ea typeface="ＭＳ Ｐゴシック" charset="0"/>
                <a:cs typeface="Arial"/>
              </a:rPr>
              <a:t>4.8.5b </a:t>
            </a:r>
            <a:r>
              <a:rPr lang="en-US" b="1" dirty="0">
                <a:solidFill>
                  <a:srgbClr val="0000FF"/>
                </a:solidFill>
                <a:ea typeface="ＭＳ Ｐゴシック" charset="0"/>
                <a:cs typeface="Arial"/>
              </a:rPr>
              <a:t>	</a:t>
            </a:r>
          </a:p>
          <a:p>
            <a:pPr>
              <a:spcBef>
                <a:spcPct val="0"/>
              </a:spcBef>
            </a:pPr>
            <a:r>
              <a:rPr lang="en-US" b="1" dirty="0">
                <a:ea typeface="ＭＳ Ｐゴシック" charset="0"/>
                <a:cs typeface="Arial"/>
              </a:rPr>
              <a:t>4.8.6</a:t>
            </a:r>
            <a:r>
              <a:rPr lang="en-US" b="1" dirty="0">
                <a:solidFill>
                  <a:srgbClr val="0000FF"/>
                </a:solidFill>
                <a:ea typeface="ＭＳ Ｐゴシック" charset="0"/>
                <a:cs typeface="Arial"/>
              </a:rPr>
              <a:t> 	</a:t>
            </a:r>
            <a:r>
              <a:rPr lang="en-US" dirty="0">
                <a:ea typeface="Lucida Grande"/>
                <a:cs typeface="Arial"/>
              </a:rPr>
              <a:t>Courtesy Mary Boone Gallery, New York</a:t>
            </a:r>
          </a:p>
          <a:p>
            <a:r>
              <a:rPr lang="en-US" b="1" dirty="0">
                <a:ea typeface="ＭＳ Ｐゴシック" charset="0"/>
                <a:cs typeface="Arial"/>
              </a:rPr>
              <a:t>4.8.7	</a:t>
            </a:r>
            <a:r>
              <a:rPr lang="en-US" dirty="0">
                <a:ea typeface="Lucida Grande"/>
                <a:cs typeface="Arial"/>
              </a:rPr>
              <a:t>Photo Heinrich Hoffmann, </a:t>
            </a:r>
            <a:r>
              <a:rPr lang="en-US" dirty="0" err="1">
                <a:ea typeface="Lucida Grande"/>
                <a:cs typeface="Arial"/>
              </a:rPr>
              <a:t>Presse-Illustrationen</a:t>
            </a:r>
            <a:r>
              <a:rPr lang="en-US" dirty="0">
                <a:ea typeface="Lucida Grande"/>
                <a:cs typeface="Arial"/>
              </a:rPr>
              <a:t>, 1937.</a:t>
            </a:r>
          </a:p>
          <a:p>
            <a:pPr>
              <a:spcBef>
                <a:spcPct val="0"/>
              </a:spcBef>
            </a:pPr>
            <a:r>
              <a:rPr lang="en-US" b="1" dirty="0">
                <a:ea typeface="ＭＳ Ｐゴシック" charset="0"/>
                <a:cs typeface="Arial"/>
              </a:rPr>
              <a:t>4.8.8	</a:t>
            </a:r>
            <a:r>
              <a:rPr lang="en-US" dirty="0">
                <a:ea typeface="Lucida Grande"/>
                <a:cs typeface="Arial"/>
              </a:rPr>
              <a:t>Erich Lessing/</a:t>
            </a:r>
            <a:r>
              <a:rPr lang="en-US" dirty="0" err="1">
                <a:ea typeface="Lucida Grande"/>
                <a:cs typeface="Arial"/>
              </a:rPr>
              <a:t>akg</a:t>
            </a:r>
            <a:r>
              <a:rPr lang="en-US" dirty="0">
                <a:ea typeface="Lucida Grande"/>
                <a:cs typeface="Arial"/>
              </a:rPr>
              <a:t>- images. © </a:t>
            </a:r>
            <a:r>
              <a:rPr lang="en-US" dirty="0" err="1">
                <a:ea typeface="Lucida Grande"/>
                <a:cs typeface="Arial"/>
              </a:rPr>
              <a:t>Nolde</a:t>
            </a:r>
            <a:r>
              <a:rPr lang="en-US" dirty="0">
                <a:ea typeface="Lucida Grande"/>
                <a:cs typeface="Arial"/>
              </a:rPr>
              <a:t> </a:t>
            </a:r>
            <a:r>
              <a:rPr lang="en-US" dirty="0" err="1">
                <a:ea typeface="Lucida Grande"/>
                <a:cs typeface="Arial"/>
              </a:rPr>
              <a:t>Stiftung</a:t>
            </a:r>
            <a:r>
              <a:rPr lang="en-US" dirty="0">
                <a:ea typeface="Lucida Grande"/>
                <a:cs typeface="Arial"/>
              </a:rPr>
              <a:t> </a:t>
            </a:r>
            <a:r>
              <a:rPr lang="en-US" dirty="0" err="1">
                <a:ea typeface="Lucida Grande"/>
                <a:cs typeface="Arial"/>
              </a:rPr>
              <a:t>Seebüll</a:t>
            </a:r>
            <a:endParaRPr lang="en-US" dirty="0">
              <a:ea typeface="Lucida Grande"/>
              <a:cs typeface="Arial"/>
            </a:endParaRPr>
          </a:p>
          <a:p>
            <a:pPr>
              <a:spcBef>
                <a:spcPct val="0"/>
              </a:spcBef>
            </a:pPr>
            <a:r>
              <a:rPr lang="en-US" b="1" dirty="0">
                <a:ea typeface="ＭＳ Ｐゴシック" charset="0"/>
                <a:cs typeface="Arial"/>
              </a:rPr>
              <a:t>4.8.9 </a:t>
            </a:r>
            <a:r>
              <a:rPr lang="en-US" b="1" dirty="0">
                <a:solidFill>
                  <a:srgbClr val="0000FF"/>
                </a:solidFill>
                <a:ea typeface="ＭＳ Ｐゴシック" charset="0"/>
                <a:cs typeface="Arial"/>
              </a:rPr>
              <a:t>	</a:t>
            </a:r>
            <a:r>
              <a:rPr lang="en-US" dirty="0">
                <a:ea typeface="Lucida Grande"/>
                <a:cs typeface="Arial"/>
              </a:rPr>
              <a:t>Library of Congress, Washington, D.C., Prints &amp; Photographs Division, FSA/OWI Collection, LC-DIG- fsa-8b29516</a:t>
            </a:r>
          </a:p>
          <a:p>
            <a:pPr>
              <a:spcBef>
                <a:spcPct val="0"/>
              </a:spcBef>
            </a:pPr>
            <a:r>
              <a:rPr lang="en-US" b="1" dirty="0">
                <a:ea typeface="ＭＳ Ｐゴシック" charset="0"/>
                <a:cs typeface="Arial"/>
              </a:rPr>
              <a:t>4.8.10 </a:t>
            </a:r>
            <a:r>
              <a:rPr lang="en-US" b="1" dirty="0">
                <a:solidFill>
                  <a:srgbClr val="0000FF"/>
                </a:solidFill>
                <a:ea typeface="ＭＳ Ｐゴシック" charset="0"/>
                <a:cs typeface="Arial"/>
              </a:rPr>
              <a:t>	</a:t>
            </a:r>
            <a:r>
              <a:rPr lang="en-US" dirty="0">
                <a:ea typeface="Lucida Grande"/>
                <a:cs typeface="Arial"/>
              </a:rPr>
              <a:t>© </a:t>
            </a:r>
            <a:r>
              <a:rPr lang="en-US" dirty="0" err="1">
                <a:ea typeface="Lucida Grande"/>
                <a:cs typeface="Arial"/>
              </a:rPr>
              <a:t>Shirin</a:t>
            </a:r>
            <a:r>
              <a:rPr lang="en-US" dirty="0">
                <a:ea typeface="Lucida Grande"/>
                <a:cs typeface="Arial"/>
              </a:rPr>
              <a:t> </a:t>
            </a:r>
            <a:r>
              <a:rPr lang="en-US" dirty="0" err="1">
                <a:ea typeface="Lucida Grande"/>
                <a:cs typeface="Arial"/>
              </a:rPr>
              <a:t>Neshat</a:t>
            </a:r>
            <a:r>
              <a:rPr lang="en-US" dirty="0">
                <a:ea typeface="Lucida Grande"/>
                <a:cs typeface="Arial"/>
              </a:rPr>
              <a:t>. Courtesy the artist and Gladstone Gallery, New York and Brussels</a:t>
            </a:r>
          </a:p>
          <a:p>
            <a:pPr>
              <a:spcBef>
                <a:spcPct val="0"/>
              </a:spcBef>
            </a:pPr>
            <a:r>
              <a:rPr lang="en-US" b="1" dirty="0">
                <a:ea typeface="ＭＳ Ｐゴシック" charset="0"/>
                <a:cs typeface="Arial"/>
              </a:rPr>
              <a:t>4.8.11</a:t>
            </a:r>
            <a:r>
              <a:rPr lang="en-US" b="1" dirty="0">
                <a:solidFill>
                  <a:srgbClr val="0000FF"/>
                </a:solidFill>
                <a:ea typeface="ＭＳ Ｐゴシック" charset="0"/>
                <a:cs typeface="Arial"/>
              </a:rPr>
              <a:t> 	</a:t>
            </a:r>
            <a:r>
              <a:rPr lang="en-US" dirty="0">
                <a:ea typeface="Lucida Grande"/>
                <a:cs typeface="Arial"/>
              </a:rPr>
              <a:t>JR-</a:t>
            </a:r>
            <a:r>
              <a:rPr lang="en-US" dirty="0" err="1">
                <a:ea typeface="Lucida Grande"/>
                <a:cs typeface="Arial"/>
              </a:rPr>
              <a:t>art.net</a:t>
            </a:r>
            <a:endParaRPr lang="en-US" dirty="0">
              <a:ea typeface="Lucida Grande"/>
              <a:cs typeface="Arial"/>
            </a:endParaRPr>
          </a:p>
          <a:p>
            <a:pPr>
              <a:spcBef>
                <a:spcPct val="0"/>
              </a:spcBef>
            </a:pPr>
            <a:r>
              <a:rPr lang="en-US" b="1" dirty="0">
                <a:ea typeface="Lucida Grande"/>
                <a:cs typeface="Arial"/>
              </a:rPr>
              <a:t>4.8.12</a:t>
            </a:r>
            <a:r>
              <a:rPr lang="en-US" dirty="0">
                <a:ea typeface="Lucida Grande"/>
                <a:cs typeface="Arial"/>
              </a:rPr>
              <a:t>	Photo Todd Turner. Courtesy the artist/</a:t>
            </a:r>
            <a:r>
              <a:rPr lang="en-US" dirty="0" err="1">
                <a:ea typeface="Lucida Grande"/>
                <a:cs typeface="Arial"/>
              </a:rPr>
              <a:t>www.JumpsuitProject.com</a:t>
            </a:r>
            <a:endParaRPr lang="en-US" dirty="0">
              <a:ea typeface="Lucida Grande"/>
              <a:cs typeface="Arial"/>
            </a:endParaRPr>
          </a:p>
          <a:p>
            <a:pPr>
              <a:spcBef>
                <a:spcPct val="0"/>
              </a:spcBef>
            </a:pPr>
            <a:r>
              <a:rPr lang="en-US" b="1" dirty="0">
                <a:ea typeface="Lucida Grande"/>
                <a:cs typeface="Arial"/>
              </a:rPr>
              <a:t>4.8.13</a:t>
            </a:r>
            <a:r>
              <a:rPr lang="en-US" dirty="0">
                <a:ea typeface="Lucida Grande"/>
                <a:cs typeface="Arial"/>
              </a:rPr>
              <a:t>	Library of Congress, Washington, D.C., Prints &amp; Photographs Division, H. Irving Olds collection, LC-DIG-jpd-02018</a:t>
            </a:r>
          </a:p>
          <a:p>
            <a:pPr>
              <a:spcBef>
                <a:spcPct val="0"/>
              </a:spcBef>
            </a:pPr>
            <a:r>
              <a:rPr lang="en-US" b="1" dirty="0">
                <a:ea typeface="Lucida Grande"/>
                <a:cs typeface="Arial"/>
              </a:rPr>
              <a:t>4.8.14a</a:t>
            </a:r>
            <a:r>
              <a:rPr lang="en-US" dirty="0">
                <a:ea typeface="Lucida Grande"/>
                <a:cs typeface="Arial"/>
              </a:rPr>
              <a:t> Courtesy Chris Jordan		</a:t>
            </a:r>
          </a:p>
          <a:p>
            <a:pPr>
              <a:spcBef>
                <a:spcPct val="0"/>
              </a:spcBef>
            </a:pPr>
            <a:r>
              <a:rPr lang="en-US" b="1" dirty="0">
                <a:ea typeface="Lucida Grande"/>
                <a:cs typeface="Arial"/>
              </a:rPr>
              <a:t>4.8.14b </a:t>
            </a:r>
            <a:r>
              <a:rPr lang="en-US" dirty="0">
                <a:ea typeface="Lucida Grande"/>
                <a:cs typeface="Arial"/>
              </a:rPr>
              <a:t>Courtesy Chris Jordan</a:t>
            </a:r>
            <a:endParaRPr lang="en-US" dirty="0">
              <a:ea typeface="ＭＳ Ｐゴシック" charset="0"/>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963738" y="812800"/>
            <a:ext cx="6723062" cy="1003300"/>
          </a:xfrm>
        </p:spPr>
        <p:txBody>
          <a:bodyPr/>
          <a:lstStyle/>
          <a:p>
            <a:r>
              <a:rPr lang="en-US">
                <a:latin typeface="Arial" charset="0"/>
                <a:ea typeface="ＭＳ Ｐゴシック" charset="0"/>
                <a:cs typeface="ＭＳ Ｐゴシック" charset="0"/>
              </a:rPr>
              <a:t>Théodore Géricault, </a:t>
            </a:r>
            <a:br>
              <a:rPr lang="en-US">
                <a:latin typeface="Arial" charset="0"/>
                <a:ea typeface="ＭＳ Ｐゴシック" charset="0"/>
                <a:cs typeface="ＭＳ Ｐゴシック" charset="0"/>
              </a:rPr>
            </a:br>
            <a:r>
              <a:rPr lang="en-US" i="1">
                <a:latin typeface="Arial" charset="0"/>
                <a:ea typeface="ＭＳ Ｐゴシック" charset="0"/>
                <a:cs typeface="ＭＳ Ｐゴシック" charset="0"/>
              </a:rPr>
              <a:t>Raft of the Medusa</a:t>
            </a:r>
            <a:endParaRPr lang="en-US">
              <a:latin typeface="Arial" charset="0"/>
              <a:ea typeface="ＭＳ Ｐゴシック" charset="0"/>
              <a:cs typeface="ＭＳ Ｐゴシック" charset="0"/>
            </a:endParaRPr>
          </a:p>
        </p:txBody>
      </p:sp>
      <p:sp>
        <p:nvSpPr>
          <p:cNvPr id="24578" name="Content Placeholder 2"/>
          <p:cNvSpPr>
            <a:spLocks noGrp="1"/>
          </p:cNvSpPr>
          <p:nvPr>
            <p:ph idx="1"/>
          </p:nvPr>
        </p:nvSpPr>
        <p:spPr>
          <a:xfrm>
            <a:off x="369888" y="2011363"/>
            <a:ext cx="8229600" cy="4451350"/>
          </a:xfrm>
        </p:spPr>
        <p:txBody>
          <a:bodyPr/>
          <a:lstStyle/>
          <a:p>
            <a:pPr>
              <a:spcBef>
                <a:spcPct val="0"/>
              </a:spcBef>
              <a:spcAft>
                <a:spcPts val="200"/>
              </a:spcAft>
            </a:pPr>
            <a:r>
              <a:rPr lang="en-US" dirty="0">
                <a:latin typeface="Arial" charset="0"/>
                <a:ea typeface="ＭＳ Ｐゴシック" charset="0"/>
                <a:cs typeface="ＭＳ Ｐゴシック" charset="0"/>
              </a:rPr>
              <a:t>A French naval vessel </a:t>
            </a:r>
            <a:r>
              <a:rPr lang="en-US" i="1" dirty="0">
                <a:latin typeface="Arial" charset="0"/>
                <a:ea typeface="ＭＳ Ｐゴシック" charset="0"/>
                <a:cs typeface="ＭＳ Ｐゴシック" charset="0"/>
              </a:rPr>
              <a:t>Medusa </a:t>
            </a:r>
            <a:r>
              <a:rPr lang="en-US" dirty="0">
                <a:latin typeface="Arial" charset="0"/>
                <a:ea typeface="ＭＳ Ｐゴシック" charset="0"/>
                <a:cs typeface="ＭＳ Ｐゴシック" charset="0"/>
              </a:rPr>
              <a:t>ran aground; crew abandoned passengers</a:t>
            </a:r>
          </a:p>
          <a:p>
            <a:pPr>
              <a:spcBef>
                <a:spcPct val="0"/>
              </a:spcBef>
              <a:spcAft>
                <a:spcPts val="200"/>
              </a:spcAft>
            </a:pPr>
            <a:r>
              <a:rPr lang="en-US" dirty="0">
                <a:latin typeface="Arial" charset="0"/>
                <a:ea typeface="ＭＳ Ｐゴシック" charset="0"/>
                <a:cs typeface="ＭＳ Ｐゴシック" charset="0"/>
              </a:rPr>
              <a:t>Only 15 of 146 people survived on a makeshift raft</a:t>
            </a:r>
          </a:p>
          <a:p>
            <a:pPr>
              <a:spcBef>
                <a:spcPct val="0"/>
              </a:spcBef>
              <a:spcAft>
                <a:spcPts val="200"/>
              </a:spcAft>
            </a:pPr>
            <a:r>
              <a:rPr lang="en-US" dirty="0">
                <a:latin typeface="Arial" charset="0"/>
                <a:ea typeface="ＭＳ Ｐゴシック" charset="0"/>
                <a:cs typeface="ＭＳ Ｐゴシック" charset="0"/>
              </a:rPr>
              <a:t>Artist interviewed survivors, studied corpses, and made a replica of raft</a:t>
            </a:r>
          </a:p>
          <a:p>
            <a:pPr>
              <a:spcBef>
                <a:spcPct val="0"/>
              </a:spcBef>
              <a:spcAft>
                <a:spcPts val="200"/>
              </a:spcAft>
            </a:pPr>
            <a:endParaRPr lang="en-US" dirty="0">
              <a:latin typeface="Arial" charset="0"/>
              <a:ea typeface="ＭＳ Ｐゴシック" charset="0"/>
              <a:cs typeface="ＭＳ Ｐゴシック" charset="0"/>
            </a:endParaRPr>
          </a:p>
          <a:p>
            <a:pPr lvl="2">
              <a:spcBef>
                <a:spcPct val="0"/>
              </a:spcBef>
              <a:spcAft>
                <a:spcPts val="200"/>
              </a:spcAft>
            </a:pPr>
            <a:endParaRPr lang="en-US" dirty="0">
              <a:latin typeface="Arial" charset="0"/>
              <a:ea typeface="ＭＳ Ｐゴシック" charset="0"/>
            </a:endParaRPr>
          </a:p>
          <a:p>
            <a:pPr lvl="1">
              <a:spcBef>
                <a:spcPct val="0"/>
              </a:spcBef>
              <a:spcAft>
                <a:spcPts val="200"/>
              </a:spcAft>
            </a:pPr>
            <a:endParaRPr lang="en-US" dirty="0">
              <a:latin typeface="Arial" charset="0"/>
              <a:ea typeface="ＭＳ Ｐゴシック" charset="0"/>
            </a:endParaRPr>
          </a:p>
        </p:txBody>
      </p:sp>
      <p:pic>
        <p:nvPicPr>
          <p:cNvPr id="24579" name="Picture 3" descr="Thumbnail of Raft of the Medusa. A painting of a wooden raft covered to overflowing with the naked bodies of both the living and the dead. They try to capture the attention of a vessel in the distanc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 y="857250"/>
            <a:ext cx="1354138"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7095" y="2227681"/>
            <a:ext cx="5678905" cy="680508"/>
          </a:xfrm>
        </p:spPr>
        <p:txBody>
          <a:bodyPr/>
          <a:lstStyle/>
          <a:p>
            <a:r>
              <a:rPr lang="en-US" sz="4400" dirty="0" err="1">
                <a:solidFill>
                  <a:srgbClr val="FB384E"/>
                </a:solidFill>
                <a:latin typeface="Arial" charset="0"/>
                <a:ea typeface="ＭＳ Ｐゴシック" charset="0"/>
                <a:cs typeface="ＭＳ Ｐゴシック" charset="0"/>
              </a:rPr>
              <a:t>Théodore</a:t>
            </a:r>
            <a:r>
              <a:rPr lang="en-US" sz="4400" dirty="0">
                <a:solidFill>
                  <a:srgbClr val="FB384E"/>
                </a:solidFill>
                <a:latin typeface="Arial" charset="0"/>
                <a:ea typeface="ＭＳ Ｐゴシック" charset="0"/>
                <a:cs typeface="ＭＳ Ｐゴシック" charset="0"/>
              </a:rPr>
              <a:t> </a:t>
            </a:r>
            <a:r>
              <a:rPr lang="en-US" sz="4400" dirty="0" err="1">
                <a:solidFill>
                  <a:srgbClr val="FB384E"/>
                </a:solidFill>
                <a:latin typeface="Arial" charset="0"/>
                <a:ea typeface="ＭＳ Ｐゴシック" charset="0"/>
                <a:cs typeface="ＭＳ Ｐゴシック" charset="0"/>
              </a:rPr>
              <a:t>Géricault</a:t>
            </a:r>
            <a:r>
              <a:rPr lang="en-US" sz="4400" dirty="0">
                <a:solidFill>
                  <a:srgbClr val="FB384E"/>
                </a:solidFill>
                <a:latin typeface="Arial" charset="0"/>
                <a:ea typeface="ＭＳ Ｐゴシック" charset="0"/>
                <a:cs typeface="ＭＳ Ｐゴシック" charset="0"/>
              </a:rPr>
              <a:t>: </a:t>
            </a:r>
            <a:r>
              <a:rPr lang="en-US" sz="4400" i="1" dirty="0">
                <a:solidFill>
                  <a:srgbClr val="FB384E"/>
                </a:solidFill>
                <a:latin typeface="Arial" charset="0"/>
                <a:ea typeface="ＭＳ Ｐゴシック" charset="0"/>
                <a:cs typeface="ＭＳ Ｐゴシック" charset="0"/>
              </a:rPr>
              <a:t>Raft of the Medusa</a:t>
            </a:r>
            <a:endParaRPr lang="en-US" sz="4400" i="1" dirty="0">
              <a:solidFill>
                <a:srgbClr val="FB384E"/>
              </a:solidFill>
              <a:latin typeface="Arial" charset="0"/>
              <a:ea typeface="ＭＳ Ｐゴシック" charset="0"/>
              <a:cs typeface="Arial" charset="0"/>
            </a:endParaRPr>
          </a:p>
        </p:txBody>
      </p:sp>
      <p:sp>
        <p:nvSpPr>
          <p:cNvPr id="26625" name="Content Placeholder 2"/>
          <p:cNvSpPr>
            <a:spLocks noGrp="1"/>
          </p:cNvSpPr>
          <p:nvPr>
            <p:ph idx="15"/>
          </p:nvPr>
        </p:nvSpPr>
        <p:spPr>
          <a:xfrm>
            <a:off x="440146" y="907632"/>
            <a:ext cx="5740400" cy="438767"/>
          </a:xfrm>
        </p:spPr>
        <p:txBody>
          <a:bodyPr/>
          <a:lstStyle/>
          <a:p>
            <a:pPr>
              <a:spcBef>
                <a:spcPct val="0"/>
              </a:spcBef>
              <a:spcAft>
                <a:spcPct val="0"/>
              </a:spcAft>
            </a:pPr>
            <a:r>
              <a:rPr lang="en-US" sz="1200" i="0" dirty="0">
                <a:solidFill>
                  <a:schemeClr val="tx1">
                    <a:lumMod val="65000"/>
                    <a:lumOff val="35000"/>
                  </a:schemeClr>
                </a:solidFill>
                <a:latin typeface="Arial" charset="0"/>
                <a:ea typeface="ＭＳ Ｐゴシック" charset="0"/>
                <a:cs typeface="Arial" charset="0"/>
              </a:rPr>
              <a:t>To find out more about this artwork watch:</a:t>
            </a:r>
            <a:endParaRPr lang="en-US" sz="1200" i="0" dirty="0">
              <a:solidFill>
                <a:schemeClr val="tx1">
                  <a:lumMod val="65000"/>
                  <a:lumOff val="35000"/>
                </a:schemeClr>
              </a:solidFill>
              <a:latin typeface="Arial" charset="0"/>
              <a:ea typeface="ＭＳ Ｐゴシック" charset="0"/>
              <a:cs typeface="ＭＳ Ｐゴシック" charset="0"/>
            </a:endParaRPr>
          </a:p>
        </p:txBody>
      </p:sp>
      <p:pic>
        <p:nvPicPr>
          <p:cNvPr id="26627" name="Picture 4" descr="Still of opening frame from Théodore Géricault: Raft of the Medusa video.&#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2450" y="1450975"/>
            <a:ext cx="2376488" cy="1585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523"/>
            <a:ext cx="8229600" cy="936625"/>
          </a:xfrm>
        </p:spPr>
        <p:txBody>
          <a:bodyPr/>
          <a:lstStyle/>
          <a:p>
            <a:r>
              <a:rPr lang="en-US" dirty="0"/>
              <a:t>Portal Artwork: J M W </a:t>
            </a:r>
            <a:r>
              <a:rPr lang="en-US" dirty="0">
                <a:solidFill>
                  <a:srgbClr val="BFBFBF"/>
                </a:solidFill>
                <a:latin typeface="Arial" charset="0"/>
                <a:ea typeface="ＭＳ Ｐゴシック" charset="0"/>
                <a:cs typeface="Arial" charset="0"/>
              </a:rPr>
              <a:t>Turner, </a:t>
            </a:r>
            <a:r>
              <a:rPr lang="en-US" i="1" dirty="0">
                <a:solidFill>
                  <a:srgbClr val="BFBFBF"/>
                </a:solidFill>
                <a:latin typeface="Arial" charset="0"/>
                <a:ea typeface="ＭＳ Ｐゴシック" charset="0"/>
                <a:cs typeface="Arial" charset="0"/>
              </a:rPr>
              <a:t>Slave Ship [</a:t>
            </a:r>
            <a:r>
              <a:rPr lang="mr-IN" i="1" dirty="0">
                <a:solidFill>
                  <a:srgbClr val="BFBFBF"/>
                </a:solidFill>
                <a:latin typeface="Arial" charset="0"/>
                <a:ea typeface="ＭＳ Ｐゴシック" charset="0"/>
                <a:cs typeface="Arial" charset="0"/>
              </a:rPr>
              <a:t>…</a:t>
            </a:r>
            <a:r>
              <a:rPr lang="en-GB" i="1" dirty="0">
                <a:solidFill>
                  <a:srgbClr val="BFBFBF"/>
                </a:solidFill>
                <a:latin typeface="Arial" charset="0"/>
                <a:ea typeface="ＭＳ Ｐゴシック" charset="0"/>
                <a:cs typeface="Arial" charset="0"/>
              </a:rPr>
              <a:t>]</a:t>
            </a:r>
            <a:endParaRPr lang="en-US" dirty="0"/>
          </a:p>
        </p:txBody>
      </p:sp>
      <p:sp>
        <p:nvSpPr>
          <p:cNvPr id="23553" name="Text Placeholder 1"/>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dirty="0"/>
              <a:t>3.7.15 Turner, </a:t>
            </a:r>
            <a:r>
              <a:rPr lang="en-US" i="1" dirty="0"/>
              <a:t>Slave Ship (Slavers Throwing Overboard the Dead and Dying, Typhoon Coming On)</a:t>
            </a:r>
            <a:r>
              <a:rPr lang="en-US" dirty="0"/>
              <a:t>, 1840. Oil on canvas, 35¾ × 48¼". Museum of Fine Arts, Boston, Massachusetts </a:t>
            </a:r>
          </a:p>
        </p:txBody>
      </p:sp>
      <p:pic>
        <p:nvPicPr>
          <p:cNvPr id="3" name="Picture 2" descr="This tumultuous and somewhat abstract painting depicts a scene of slavers throwing overboard from a ship the dead and dying while a typhoon is seen on the horizon. Nothing is distinct, heightening the tension of the scen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157" y="1453901"/>
            <a:ext cx="6541008" cy="4828032"/>
          </a:xfrm>
          <a:prstGeom prst="rect">
            <a:avLst/>
          </a:prstGeom>
        </p:spPr>
      </p:pic>
    </p:spTree>
    <p:extLst>
      <p:ext uri="{BB962C8B-B14F-4D97-AF65-F5344CB8AC3E}">
        <p14:creationId xmlns:p14="http://schemas.microsoft.com/office/powerpoint/2010/main" val="2737069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523"/>
            <a:ext cx="8229600" cy="936625"/>
          </a:xfrm>
        </p:spPr>
        <p:txBody>
          <a:bodyPr/>
          <a:lstStyle/>
          <a:p>
            <a:r>
              <a:rPr lang="en-US" dirty="0"/>
              <a:t>Artwork: </a:t>
            </a:r>
            <a:r>
              <a:rPr lang="en-US" dirty="0" err="1">
                <a:solidFill>
                  <a:srgbClr val="BFBFBF"/>
                </a:solidFill>
                <a:latin typeface="Arial" charset="0"/>
                <a:ea typeface="ＭＳ Ｐゴシック" charset="0"/>
                <a:cs typeface="Arial" charset="0"/>
              </a:rPr>
              <a:t>Margolles</a:t>
            </a:r>
            <a:r>
              <a:rPr lang="en-US" dirty="0">
                <a:solidFill>
                  <a:srgbClr val="BFBFBF"/>
                </a:solidFill>
                <a:latin typeface="Arial" charset="0"/>
                <a:ea typeface="ＭＳ Ｐゴシック" charset="0"/>
                <a:cs typeface="Arial" charset="0"/>
              </a:rPr>
              <a:t>, </a:t>
            </a:r>
            <a:br>
              <a:rPr lang="en-US" dirty="0">
                <a:solidFill>
                  <a:srgbClr val="BFBFBF"/>
                </a:solidFill>
                <a:latin typeface="Arial" charset="0"/>
                <a:ea typeface="ＭＳ Ｐゴシック" charset="0"/>
                <a:cs typeface="Arial" charset="0"/>
              </a:rPr>
            </a:br>
            <a:r>
              <a:rPr lang="en-US" i="1" dirty="0" err="1">
                <a:solidFill>
                  <a:srgbClr val="BFBFBF"/>
                </a:solidFill>
                <a:latin typeface="Arial" charset="0"/>
                <a:ea typeface="ＭＳ Ｐゴシック" charset="0"/>
                <a:cs typeface="Arial" charset="0"/>
              </a:rPr>
              <a:t>En</a:t>
            </a:r>
            <a:r>
              <a:rPr lang="en-US" i="1" dirty="0">
                <a:solidFill>
                  <a:srgbClr val="BFBFBF"/>
                </a:solidFill>
                <a:latin typeface="Arial" charset="0"/>
                <a:ea typeface="ＭＳ Ｐゴシック" charset="0"/>
                <a:cs typeface="Arial" charset="0"/>
              </a:rPr>
              <a:t> el </a:t>
            </a:r>
            <a:r>
              <a:rPr lang="en-US" i="1" dirty="0" err="1">
                <a:solidFill>
                  <a:srgbClr val="BFBFBF"/>
                </a:solidFill>
                <a:latin typeface="Arial" charset="0"/>
                <a:ea typeface="ＭＳ Ｐゴシック" charset="0"/>
                <a:cs typeface="Arial" charset="0"/>
              </a:rPr>
              <a:t>aire</a:t>
            </a:r>
            <a:r>
              <a:rPr lang="en-US" i="1" dirty="0">
                <a:solidFill>
                  <a:srgbClr val="BFBFBF"/>
                </a:solidFill>
                <a:latin typeface="Arial" charset="0"/>
                <a:ea typeface="ＭＳ Ｐゴシック" charset="0"/>
                <a:cs typeface="Arial" charset="0"/>
              </a:rPr>
              <a:t> (In the Air)</a:t>
            </a:r>
            <a:endParaRPr lang="en-US" dirty="0"/>
          </a:p>
        </p:txBody>
      </p:sp>
      <p:sp>
        <p:nvSpPr>
          <p:cNvPr id="23553" name="Text Placeholder 1"/>
          <p:cNvSpPr>
            <a:spLocks noGrp="1"/>
          </p:cNvSpPr>
          <p:nvPr>
            <p:ph type="body" idx="1"/>
          </p:nvPr>
        </p:nvSpPr>
        <p:spPr>
          <a:ln w="9525"/>
          <a:extLst>
            <a:ext uri="{91240B29-F687-4f45-9708-019B960494DF}">
              <a14:hiddenLine xmlns:a14="http://schemas.microsoft.com/office/drawing/2010/main" xmlns="" w="9525" cap="flat">
                <a:solidFill>
                  <a:srgbClr val="000000"/>
                </a:solidFill>
                <a:miter lim="800000"/>
                <a:headEnd type="none" w="med" len="med"/>
                <a:tailEnd type="none" w="med" len="med"/>
              </a14:hiddenLine>
            </a:ext>
          </a:extLst>
        </p:spPr>
        <p:txBody>
          <a:bodyPr/>
          <a:lstStyle/>
          <a:p>
            <a:r>
              <a:rPr lang="en-US" b="1" dirty="0"/>
              <a:t>4.8.2 </a:t>
            </a:r>
            <a:r>
              <a:rPr lang="en-US" dirty="0"/>
              <a:t>Teresa </a:t>
            </a:r>
            <a:r>
              <a:rPr lang="en-US" dirty="0" err="1"/>
              <a:t>Margolles</a:t>
            </a:r>
            <a:r>
              <a:rPr lang="en-US" dirty="0"/>
              <a:t>, </a:t>
            </a:r>
            <a:r>
              <a:rPr lang="en-US" i="1" dirty="0" err="1"/>
              <a:t>En</a:t>
            </a:r>
            <a:r>
              <a:rPr lang="en-US" i="1" dirty="0"/>
              <a:t> el </a:t>
            </a:r>
            <a:r>
              <a:rPr lang="en-US" i="1" dirty="0" err="1"/>
              <a:t>aire</a:t>
            </a:r>
            <a:r>
              <a:rPr lang="en-US" i="1" dirty="0"/>
              <a:t> (In the Air)</a:t>
            </a:r>
            <a:r>
              <a:rPr lang="en-US" dirty="0"/>
              <a:t>, 2003. Installation view, “</a:t>
            </a:r>
            <a:r>
              <a:rPr lang="en-US" dirty="0" err="1"/>
              <a:t>Muerte</a:t>
            </a:r>
            <a:r>
              <a:rPr lang="en-US" dirty="0"/>
              <a:t> sin Fin”, Museum </a:t>
            </a:r>
            <a:r>
              <a:rPr lang="en-US" dirty="0" err="1"/>
              <a:t>für</a:t>
            </a:r>
            <a:r>
              <a:rPr lang="en-US" dirty="0"/>
              <a:t> </a:t>
            </a:r>
            <a:r>
              <a:rPr lang="en-US" dirty="0" err="1"/>
              <a:t>Moderne</a:t>
            </a:r>
            <a:r>
              <a:rPr lang="en-US" dirty="0"/>
              <a:t> Kunst, Frankfurt, Germany, 2004 </a:t>
            </a:r>
          </a:p>
        </p:txBody>
      </p:sp>
      <p:pic>
        <p:nvPicPr>
          <p:cNvPr id="3" name="Picture 2" descr="Visitors walk in a room filled with bubbl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8677" y="1515656"/>
            <a:ext cx="3085559" cy="4686925"/>
          </a:xfrm>
          <a:prstGeom prst="rect">
            <a:avLst/>
          </a:prstGeom>
        </p:spPr>
      </p:pic>
    </p:spTree>
    <p:extLst>
      <p:ext uri="{BB962C8B-B14F-4D97-AF65-F5344CB8AC3E}">
        <p14:creationId xmlns:p14="http://schemas.microsoft.com/office/powerpoint/2010/main" val="2993821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963738" y="812800"/>
            <a:ext cx="6723062" cy="1003300"/>
          </a:xfrm>
        </p:spPr>
        <p:txBody>
          <a:bodyPr/>
          <a:lstStyle/>
          <a:p>
            <a:r>
              <a:rPr lang="en-US" dirty="0">
                <a:latin typeface="Arial" charset="0"/>
                <a:ea typeface="ＭＳ Ｐゴシック" charset="0"/>
                <a:cs typeface="ＭＳ Ｐゴシック" charset="0"/>
              </a:rPr>
              <a:t>Teresa </a:t>
            </a:r>
            <a:r>
              <a:rPr lang="en-US" dirty="0" err="1">
                <a:latin typeface="Arial" charset="0"/>
                <a:ea typeface="ＭＳ Ｐゴシック" charset="0"/>
                <a:cs typeface="ＭＳ Ｐゴシック" charset="0"/>
              </a:rPr>
              <a:t>Margolles</a:t>
            </a:r>
            <a:r>
              <a:rPr lang="en-US" dirty="0">
                <a:latin typeface="Arial" charset="0"/>
                <a:ea typeface="ＭＳ Ｐゴシック" charset="0"/>
                <a:cs typeface="ＭＳ Ｐゴシック" charset="0"/>
              </a:rPr>
              <a:t>, </a:t>
            </a:r>
            <a:br>
              <a:rPr lang="en-US" dirty="0">
                <a:latin typeface="Arial" charset="0"/>
                <a:ea typeface="ＭＳ Ｐゴシック" charset="0"/>
                <a:cs typeface="ＭＳ Ｐゴシック" charset="0"/>
              </a:rPr>
            </a:br>
            <a:r>
              <a:rPr lang="en-US" i="1" dirty="0" err="1">
                <a:latin typeface="Arial" charset="0"/>
                <a:ea typeface="ＭＳ Ｐゴシック" charset="0"/>
                <a:cs typeface="ＭＳ Ｐゴシック" charset="0"/>
              </a:rPr>
              <a:t>En</a:t>
            </a:r>
            <a:r>
              <a:rPr lang="en-US" i="1" dirty="0">
                <a:latin typeface="Arial" charset="0"/>
                <a:ea typeface="ＭＳ Ｐゴシック" charset="0"/>
                <a:cs typeface="ＭＳ Ｐゴシック" charset="0"/>
              </a:rPr>
              <a:t> el </a:t>
            </a:r>
            <a:r>
              <a:rPr lang="en-US" i="1" dirty="0" err="1">
                <a:latin typeface="Arial" charset="0"/>
                <a:ea typeface="ＭＳ Ｐゴシック" charset="0"/>
                <a:cs typeface="ＭＳ Ｐゴシック" charset="0"/>
              </a:rPr>
              <a:t>aire</a:t>
            </a:r>
            <a:r>
              <a:rPr lang="en-US" dirty="0">
                <a:latin typeface="Arial" charset="0"/>
                <a:ea typeface="ＭＳ Ｐゴシック" charset="0"/>
                <a:cs typeface="ＭＳ Ｐゴシック" charset="0"/>
              </a:rPr>
              <a:t> (</a:t>
            </a:r>
            <a:r>
              <a:rPr lang="en-US" i="1" dirty="0">
                <a:latin typeface="Arial" charset="0"/>
                <a:ea typeface="ＭＳ Ｐゴシック" charset="0"/>
                <a:cs typeface="ＭＳ Ｐゴシック" charset="0"/>
              </a:rPr>
              <a:t>In the Air)</a:t>
            </a:r>
            <a:endParaRPr lang="en-US" dirty="0">
              <a:latin typeface="Arial" charset="0"/>
              <a:ea typeface="ＭＳ Ｐゴシック" charset="0"/>
              <a:cs typeface="ＭＳ Ｐゴシック" charset="0"/>
            </a:endParaRPr>
          </a:p>
        </p:txBody>
      </p:sp>
      <p:sp>
        <p:nvSpPr>
          <p:cNvPr id="24578" name="Content Placeholder 2"/>
          <p:cNvSpPr>
            <a:spLocks noGrp="1"/>
          </p:cNvSpPr>
          <p:nvPr>
            <p:ph idx="1"/>
          </p:nvPr>
        </p:nvSpPr>
        <p:spPr>
          <a:xfrm>
            <a:off x="369888" y="2011363"/>
            <a:ext cx="8229600" cy="4451350"/>
          </a:xfrm>
        </p:spPr>
        <p:txBody>
          <a:bodyPr/>
          <a:lstStyle/>
          <a:p>
            <a:pPr>
              <a:spcBef>
                <a:spcPct val="0"/>
              </a:spcBef>
              <a:spcAft>
                <a:spcPts val="200"/>
              </a:spcAft>
            </a:pPr>
            <a:r>
              <a:rPr lang="en-US" dirty="0">
                <a:latin typeface="Arial" charset="0"/>
                <a:ea typeface="ＭＳ Ｐゴシック" charset="0"/>
                <a:cs typeface="ＭＳ Ｐゴシック" charset="0"/>
              </a:rPr>
              <a:t>Appears to be peaceful and playful</a:t>
            </a:r>
          </a:p>
          <a:p>
            <a:pPr>
              <a:spcBef>
                <a:spcPct val="0"/>
              </a:spcBef>
              <a:spcAft>
                <a:spcPts val="200"/>
              </a:spcAft>
            </a:pPr>
            <a:r>
              <a:rPr lang="en-US" dirty="0">
                <a:latin typeface="Arial" charset="0"/>
                <a:ea typeface="ＭＳ Ｐゴシック" charset="0"/>
                <a:cs typeface="ＭＳ Ｐゴシック" charset="0"/>
              </a:rPr>
              <a:t>Bubbles made from water used to cleanse corpses</a:t>
            </a:r>
          </a:p>
          <a:p>
            <a:pPr>
              <a:spcBef>
                <a:spcPct val="0"/>
              </a:spcBef>
              <a:spcAft>
                <a:spcPts val="200"/>
              </a:spcAft>
            </a:pPr>
            <a:r>
              <a:rPr lang="en-US" dirty="0">
                <a:latin typeface="Arial" charset="0"/>
                <a:ea typeface="ＭＳ Ｐゴシック" charset="0"/>
                <a:cs typeface="ＭＳ Ｐゴシック" charset="0"/>
              </a:rPr>
              <a:t>Bringing attention to violence of narcotic-related crimes</a:t>
            </a:r>
          </a:p>
          <a:p>
            <a:pPr>
              <a:spcBef>
                <a:spcPct val="0"/>
              </a:spcBef>
              <a:spcAft>
                <a:spcPts val="200"/>
              </a:spcAft>
            </a:pPr>
            <a:r>
              <a:rPr lang="en-US" dirty="0">
                <a:latin typeface="Arial" charset="0"/>
                <a:ea typeface="ＭＳ Ｐゴシック" charset="0"/>
                <a:cs typeface="ＭＳ Ｐゴシック" charset="0"/>
              </a:rPr>
              <a:t>“Each bubble is a body”</a:t>
            </a:r>
          </a:p>
          <a:p>
            <a:pPr>
              <a:spcBef>
                <a:spcPct val="0"/>
              </a:spcBef>
              <a:spcAft>
                <a:spcPts val="200"/>
              </a:spcAft>
            </a:pPr>
            <a:endParaRPr lang="en-US" dirty="0">
              <a:latin typeface="Arial" charset="0"/>
              <a:ea typeface="ＭＳ Ｐゴシック" charset="0"/>
              <a:cs typeface="ＭＳ Ｐゴシック" charset="0"/>
            </a:endParaRPr>
          </a:p>
          <a:p>
            <a:pPr lvl="2">
              <a:spcBef>
                <a:spcPct val="0"/>
              </a:spcBef>
              <a:spcAft>
                <a:spcPts val="200"/>
              </a:spcAft>
            </a:pPr>
            <a:endParaRPr lang="en-US" dirty="0">
              <a:latin typeface="Arial" charset="0"/>
              <a:ea typeface="ＭＳ Ｐゴシック" charset="0"/>
            </a:endParaRPr>
          </a:p>
          <a:p>
            <a:pPr lvl="1">
              <a:spcBef>
                <a:spcPct val="0"/>
              </a:spcBef>
              <a:spcAft>
                <a:spcPts val="200"/>
              </a:spcAft>
            </a:pPr>
            <a:endParaRPr lang="en-US" dirty="0">
              <a:latin typeface="Arial" charset="0"/>
              <a:ea typeface="ＭＳ Ｐゴシック" charset="0"/>
            </a:endParaRPr>
          </a:p>
        </p:txBody>
      </p:sp>
      <p:pic>
        <p:nvPicPr>
          <p:cNvPr id="2" name="Picture 1" descr="Thumbnail. Visitors walk in a room filled with bubbl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273" y="819274"/>
            <a:ext cx="658462" cy="1000196"/>
          </a:xfrm>
          <a:prstGeom prst="rect">
            <a:avLst/>
          </a:prstGeom>
        </p:spPr>
      </p:pic>
    </p:spTree>
    <p:extLst>
      <p:ext uri="{BB962C8B-B14F-4D97-AF65-F5344CB8AC3E}">
        <p14:creationId xmlns:p14="http://schemas.microsoft.com/office/powerpoint/2010/main" val="82473710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12062</TotalTime>
  <Words>2856</Words>
  <Application>Microsoft Office PowerPoint</Application>
  <PresentationFormat>On-screen Show (4:3)</PresentationFormat>
  <Paragraphs>219</Paragraphs>
  <Slides>40</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Wingdings</vt:lpstr>
      <vt:lpstr>Office Theme</vt:lpstr>
      <vt:lpstr>Chapter 4.8 Art of Protest and  Social Conscience </vt:lpstr>
      <vt:lpstr>Introduction</vt:lpstr>
      <vt:lpstr>Art as Protest and Activism</vt:lpstr>
      <vt:lpstr>Artwork: Théodore Géricault, Raft of the Medusa</vt:lpstr>
      <vt:lpstr>Théodore Géricault,  Raft of the Medusa</vt:lpstr>
      <vt:lpstr>Théodore Géricault: Raft of the Medusa</vt:lpstr>
      <vt:lpstr>Portal Artwork: J M W Turner, Slave Ship […]</vt:lpstr>
      <vt:lpstr>Artwork: Margolles,  En el aire (In the Air)</vt:lpstr>
      <vt:lpstr>Teresa Margolles,  En el aire (In the Air)</vt:lpstr>
      <vt:lpstr>Artwork: Ai Weiwei, Dropping a Han Dynasty Urn/Colored Vases</vt:lpstr>
      <vt:lpstr>Dropping a Han Dynasty Urn/Colored Vases</vt:lpstr>
      <vt:lpstr>Artwork: Reyes, Palas por Pistolas (Guns for Shovels)</vt:lpstr>
      <vt:lpstr>Reyes, Palas por Pistolas (Guns for Shovels)</vt:lpstr>
      <vt:lpstr>Portal Artwork: Theaster Gates, Stony Island Arts Bank</vt:lpstr>
      <vt:lpstr>Art as the Victim of Protest: Censorship and Destruction</vt:lpstr>
      <vt:lpstr>Artwork: Velázquez, The Toilet of Venus (Rokeby Venus)</vt:lpstr>
      <vt:lpstr>Diego Velázquez,  The Toilet of Venus (Rokeby Venus)</vt:lpstr>
      <vt:lpstr>Photograph of damage to the Rokeby Venus </vt:lpstr>
      <vt:lpstr>Photograph of damage to the Rokeby Venus</vt:lpstr>
      <vt:lpstr>Artwork: Eric Fischl,  Falling Woman</vt:lpstr>
      <vt:lpstr>Eric Fischl,  Falling Woman</vt:lpstr>
      <vt:lpstr>“Degenerate Art” (“Enkartete Kunst”) </vt:lpstr>
      <vt:lpstr>Censorship of Art: The Nazi Campaign against  Modern Art</vt:lpstr>
      <vt:lpstr>Artwork: Nolde, Crucifixion</vt:lpstr>
      <vt:lpstr>Censorship of Art (contd.): Nolde, Crucifixion</vt:lpstr>
      <vt:lpstr>Art that Raises  Social Awareness</vt:lpstr>
      <vt:lpstr>Artwork: Dorothea Lange, Migrant Mother</vt:lpstr>
      <vt:lpstr>Lange, Migrant Mother</vt:lpstr>
      <vt:lpstr>Artwork: Neshat, “Speechless”</vt:lpstr>
      <vt:lpstr>Neshat, “Speechless”</vt:lpstr>
      <vt:lpstr>Artwork: JR and Marco,  28 Millimeters, Face2Face</vt:lpstr>
      <vt:lpstr>JR and Marco,  28 Millimeters, Face2Face</vt:lpstr>
      <vt:lpstr>Artwork: Roland,  The Jumpsuit Project</vt:lpstr>
      <vt:lpstr>Sherill Roland III,  The Jumpsuit Project</vt:lpstr>
      <vt:lpstr>Artwork: Hokusai, “The Great Wave off Shore at Kanagawa”</vt:lpstr>
      <vt:lpstr>Artwork: Chris Jordan, “Gyre” </vt:lpstr>
      <vt:lpstr>Detail of Chris Jordan’s “Gyre”</vt:lpstr>
      <vt:lpstr>Hokusai, “The Great Wave off Shore at Kanagawa”</vt:lpstr>
      <vt:lpstr>Chapter 4.8 Copyright Information</vt:lpstr>
      <vt:lpstr>Picture Credits for Chapter 4.8</vt:lpstr>
    </vt:vector>
  </TitlesOfParts>
  <Company>Bowling Green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Information Technology Services</dc:creator>
  <cp:lastModifiedBy>raymond broughton</cp:lastModifiedBy>
  <cp:revision>696</cp:revision>
  <cp:lastPrinted>2011-11-28T14:56:54Z</cp:lastPrinted>
  <dcterms:created xsi:type="dcterms:W3CDTF">2012-03-01T16:10:35Z</dcterms:created>
  <dcterms:modified xsi:type="dcterms:W3CDTF">2021-05-05T13:21:04Z</dcterms:modified>
</cp:coreProperties>
</file>