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59"/>
  </p:notesMasterIdLst>
  <p:sldIdLst>
    <p:sldId id="269" r:id="rId2"/>
    <p:sldId id="270" r:id="rId3"/>
    <p:sldId id="397" r:id="rId4"/>
    <p:sldId id="287" r:id="rId5"/>
    <p:sldId id="326" r:id="rId6"/>
    <p:sldId id="288" r:id="rId7"/>
    <p:sldId id="290" r:id="rId8"/>
    <p:sldId id="292" r:id="rId9"/>
    <p:sldId id="365" r:id="rId10"/>
    <p:sldId id="387" r:id="rId11"/>
    <p:sldId id="388" r:id="rId12"/>
    <p:sldId id="324" r:id="rId13"/>
    <p:sldId id="359" r:id="rId14"/>
    <p:sldId id="380" r:id="rId15"/>
    <p:sldId id="398" r:id="rId16"/>
    <p:sldId id="382" r:id="rId17"/>
    <p:sldId id="376" r:id="rId18"/>
    <p:sldId id="381" r:id="rId19"/>
    <p:sldId id="327" r:id="rId20"/>
    <p:sldId id="363" r:id="rId21"/>
    <p:sldId id="349" r:id="rId22"/>
    <p:sldId id="328" r:id="rId23"/>
    <p:sldId id="332" r:id="rId24"/>
    <p:sldId id="351" r:id="rId25"/>
    <p:sldId id="350" r:id="rId26"/>
    <p:sldId id="344" r:id="rId27"/>
    <p:sldId id="385" r:id="rId28"/>
    <p:sldId id="394" r:id="rId29"/>
    <p:sldId id="343" r:id="rId30"/>
    <p:sldId id="390" r:id="rId31"/>
    <p:sldId id="386" r:id="rId32"/>
    <p:sldId id="375" r:id="rId33"/>
    <p:sldId id="330" r:id="rId34"/>
    <p:sldId id="379" r:id="rId35"/>
    <p:sldId id="391" r:id="rId36"/>
    <p:sldId id="333" r:id="rId37"/>
    <p:sldId id="329" r:id="rId38"/>
    <p:sldId id="377" r:id="rId39"/>
    <p:sldId id="393" r:id="rId40"/>
    <p:sldId id="294" r:id="rId41"/>
    <p:sldId id="345" r:id="rId42"/>
    <p:sldId id="336" r:id="rId43"/>
    <p:sldId id="337" r:id="rId44"/>
    <p:sldId id="353" r:id="rId45"/>
    <p:sldId id="392" r:id="rId46"/>
    <p:sldId id="321" r:id="rId47"/>
    <p:sldId id="389" r:id="rId48"/>
    <p:sldId id="298" r:id="rId49"/>
    <p:sldId id="354" r:id="rId50"/>
    <p:sldId id="383" r:id="rId51"/>
    <p:sldId id="320" r:id="rId52"/>
    <p:sldId id="325" r:id="rId53"/>
    <p:sldId id="323" r:id="rId54"/>
    <p:sldId id="338" r:id="rId55"/>
    <p:sldId id="335" r:id="rId56"/>
    <p:sldId id="396" r:id="rId57"/>
    <p:sldId id="334" r:id="rId5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170"/>
    <p:restoredTop sz="93386"/>
  </p:normalViewPr>
  <p:slideViewPr>
    <p:cSldViewPr>
      <p:cViewPr varScale="1">
        <p:scale>
          <a:sx n="83" d="100"/>
          <a:sy n="83" d="100"/>
        </p:scale>
        <p:origin x="192" y="624"/>
      </p:cViewPr>
      <p:guideLst>
        <p:guide orient="horz" pos="2160"/>
        <p:guide pos="2880"/>
      </p:guideLst>
    </p:cSldViewPr>
  </p:slideViewPr>
  <p:outlineViewPr>
    <p:cViewPr>
      <p:scale>
        <a:sx n="33" d="100"/>
        <a:sy n="33" d="100"/>
      </p:scale>
      <p:origin x="0" y="-72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EA138D5-C0A2-7E4D-A3AB-792093E4BA4A}"/>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a:extLst>
              <a:ext uri="{FF2B5EF4-FFF2-40B4-BE49-F238E27FC236}">
                <a16:creationId xmlns:a16="http://schemas.microsoft.com/office/drawing/2014/main" id="{8EDC61A5-C910-4C41-98EB-250157AC7F0F}"/>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5124" name="Rectangle 4">
            <a:extLst>
              <a:ext uri="{FF2B5EF4-FFF2-40B4-BE49-F238E27FC236}">
                <a16:creationId xmlns:a16="http://schemas.microsoft.com/office/drawing/2014/main" id="{07F49D43-30F3-994C-BF64-8B065500D9E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5125" name="Rectangle 5">
            <a:extLst>
              <a:ext uri="{FF2B5EF4-FFF2-40B4-BE49-F238E27FC236}">
                <a16:creationId xmlns:a16="http://schemas.microsoft.com/office/drawing/2014/main" id="{31BFD9FE-EA93-FB44-B823-BAB12D2CEE0C}"/>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1065A527-EA12-CF46-ACEF-841E87178E42}"/>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a:extLst>
              <a:ext uri="{FF2B5EF4-FFF2-40B4-BE49-F238E27FC236}">
                <a16:creationId xmlns:a16="http://schemas.microsoft.com/office/drawing/2014/main" id="{FCA4C400-44C5-A44B-83C5-BDD912B9A94F}"/>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BF86D243-7C9D-1940-90A3-A476917FA3E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82B64BDB-A198-FB44-B989-322C77DCEA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7E8272F-147C-304D-BD4E-D6A0EF3F89C2}" type="slidenum">
              <a:rPr lang="en-US" altLang="en-US" sz="1200"/>
              <a:pPr/>
              <a:t>1</a:t>
            </a:fld>
            <a:endParaRPr lang="en-US" altLang="en-US" sz="1200"/>
          </a:p>
        </p:txBody>
      </p:sp>
      <p:sp>
        <p:nvSpPr>
          <p:cNvPr id="221186" name="Rectangle 2">
            <a:extLst>
              <a:ext uri="{FF2B5EF4-FFF2-40B4-BE49-F238E27FC236}">
                <a16:creationId xmlns:a16="http://schemas.microsoft.com/office/drawing/2014/main" id="{6F901632-2CB4-D546-9C4D-4B3CDC5AFA06}"/>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363" name="Rectangle 3">
            <a:extLst>
              <a:ext uri="{FF2B5EF4-FFF2-40B4-BE49-F238E27FC236}">
                <a16:creationId xmlns:a16="http://schemas.microsoft.com/office/drawing/2014/main" id="{995B8184-02AD-C942-9CE6-C879CD6354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4184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86D243-7C9D-1940-90A3-A476917FA3E1}" type="slidenum">
              <a:rPr lang="en-US" altLang="en-US" smtClean="0"/>
              <a:pPr/>
              <a:t>2</a:t>
            </a:fld>
            <a:endParaRPr lang="en-US" altLang="en-US"/>
          </a:p>
        </p:txBody>
      </p:sp>
    </p:spTree>
    <p:extLst>
      <p:ext uri="{BB962C8B-B14F-4D97-AF65-F5344CB8AC3E}">
        <p14:creationId xmlns:p14="http://schemas.microsoft.com/office/powerpoint/2010/main" val="53435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86D243-7C9D-1940-90A3-A476917FA3E1}" type="slidenum">
              <a:rPr lang="en-US" altLang="en-US" smtClean="0"/>
              <a:pPr/>
              <a:t>21</a:t>
            </a:fld>
            <a:endParaRPr lang="en-US" altLang="en-US"/>
          </a:p>
        </p:txBody>
      </p:sp>
    </p:spTree>
    <p:extLst>
      <p:ext uri="{BB962C8B-B14F-4D97-AF65-F5344CB8AC3E}">
        <p14:creationId xmlns:p14="http://schemas.microsoft.com/office/powerpoint/2010/main" val="26105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86D243-7C9D-1940-90A3-A476917FA3E1}" type="slidenum">
              <a:rPr lang="en-US" altLang="en-US" smtClean="0"/>
              <a:pPr/>
              <a:t>52</a:t>
            </a:fld>
            <a:endParaRPr lang="en-US" altLang="en-US"/>
          </a:p>
        </p:txBody>
      </p:sp>
    </p:spTree>
    <p:extLst>
      <p:ext uri="{BB962C8B-B14F-4D97-AF65-F5344CB8AC3E}">
        <p14:creationId xmlns:p14="http://schemas.microsoft.com/office/powerpoint/2010/main" val="232293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68CFDBBA-92A2-7740-A747-915418C84196}"/>
              </a:ext>
            </a:extLst>
          </p:cNvPr>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4338" name="Rectangle 2"/>
          <p:cNvSpPr>
            <a:spLocks noGrp="1" noChangeArrowheads="1"/>
          </p:cNvSpPr>
          <p:nvPr>
            <p:ph type="ctrTitle"/>
          </p:nvPr>
        </p:nvSpPr>
        <p:spPr>
          <a:xfrm>
            <a:off x="685800" y="990600"/>
            <a:ext cx="7772400" cy="1371600"/>
          </a:xfrm>
        </p:spPr>
        <p:txBody>
          <a:bodyPr/>
          <a:lstStyle>
            <a:lvl1pPr>
              <a:defRPr sz="4000"/>
            </a:lvl1pPr>
          </a:lstStyle>
          <a:p>
            <a:pPr lvl="0"/>
            <a:r>
              <a:rPr lang="en-US" noProof="0"/>
              <a:t>Click to edit Master title style</a:t>
            </a:r>
          </a:p>
        </p:txBody>
      </p:sp>
      <p:sp>
        <p:nvSpPr>
          <p:cNvPr id="14339" name="Rectangle 3"/>
          <p:cNvSpPr>
            <a:spLocks noGrp="1" noChangeArrowheads="1"/>
          </p:cNvSpPr>
          <p:nvPr>
            <p:ph type="subTitle" idx="1"/>
          </p:nvPr>
        </p:nvSpPr>
        <p:spPr>
          <a:xfrm>
            <a:off x="1447800" y="3429000"/>
            <a:ext cx="7010400" cy="1600200"/>
          </a:xfrm>
        </p:spPr>
        <p:txBody>
          <a:bodyPr/>
          <a:lstStyle>
            <a:lvl1pPr marL="0" indent="0">
              <a:buFont typeface="Wingdings" charset="0"/>
              <a:buNone/>
              <a:defRPr sz="2800"/>
            </a:lvl1pPr>
          </a:lstStyle>
          <a:p>
            <a:pPr lvl="0"/>
            <a:r>
              <a:rPr lang="en-US" noProof="0"/>
              <a:t>Click to edit Master subtitle style</a:t>
            </a:r>
          </a:p>
        </p:txBody>
      </p:sp>
      <p:sp>
        <p:nvSpPr>
          <p:cNvPr id="5" name="Date Placeholder 4">
            <a:extLst>
              <a:ext uri="{FF2B5EF4-FFF2-40B4-BE49-F238E27FC236}">
                <a16:creationId xmlns:a16="http://schemas.microsoft.com/office/drawing/2014/main" id="{BF6C0826-5EEB-6C46-A572-9D6C5BA28C1E}"/>
              </a:ext>
            </a:extLst>
          </p:cNvPr>
          <p:cNvSpPr>
            <a:spLocks noGrp="1" noChangeArrowheads="1"/>
          </p:cNvSpPr>
          <p:nvPr>
            <p:ph type="dt" sz="half" idx="10"/>
          </p:nvPr>
        </p:nvSpPr>
        <p:spPr>
          <a:xfrm>
            <a:off x="685800" y="6248400"/>
            <a:ext cx="1905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4A4A3777-9E22-6241-A9F9-1071CC2E6826}"/>
              </a:ext>
            </a:extLst>
          </p:cNvPr>
          <p:cNvSpPr>
            <a:spLocks noGrp="1" noChangeArrowheads="1"/>
          </p:cNvSpPr>
          <p:nvPr>
            <p:ph type="ftr" sz="quarter" idx="11"/>
          </p:nvPr>
        </p:nvSpPr>
        <p:spPr>
          <a:xfrm>
            <a:off x="3124200" y="6248400"/>
            <a:ext cx="28956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55AEDE13-7B60-3F41-B910-135ADE8DADA9}"/>
              </a:ext>
            </a:extLst>
          </p:cNvPr>
          <p:cNvSpPr>
            <a:spLocks noGrp="1" noChangeArrowheads="1"/>
          </p:cNvSpPr>
          <p:nvPr>
            <p:ph type="sldNum" sz="quarter" idx="12"/>
          </p:nvPr>
        </p:nvSpPr>
        <p:spPr>
          <a:xfrm>
            <a:off x="6553200" y="6248400"/>
            <a:ext cx="1905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8C05AACA-ABE1-2B41-B8E0-AEAE21424384}" type="slidenum">
              <a:rPr lang="en-US" altLang="en-US"/>
              <a:pPr/>
              <a:t>‹#›</a:t>
            </a:fld>
            <a:endParaRPr lang="en-US" altLang="en-US"/>
          </a:p>
        </p:txBody>
      </p:sp>
    </p:spTree>
    <p:extLst>
      <p:ext uri="{BB962C8B-B14F-4D97-AF65-F5344CB8AC3E}">
        <p14:creationId xmlns:p14="http://schemas.microsoft.com/office/powerpoint/2010/main" val="156642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9B24BD3-C518-2347-BE85-7BF89AC800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B1429127-11AE-E348-ABE6-94E0932BB9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D16BF241-B2FF-DB43-B57F-9A9778674F78}"/>
              </a:ext>
            </a:extLst>
          </p:cNvPr>
          <p:cNvSpPr>
            <a:spLocks noGrp="1" noChangeArrowheads="1"/>
          </p:cNvSpPr>
          <p:nvPr>
            <p:ph type="sldNum" sz="quarter" idx="12"/>
          </p:nvPr>
        </p:nvSpPr>
        <p:spPr>
          <a:ln/>
        </p:spPr>
        <p:txBody>
          <a:bodyPr/>
          <a:lstStyle>
            <a:lvl1pPr>
              <a:defRPr/>
            </a:lvl1pPr>
          </a:lstStyle>
          <a:p>
            <a:fld id="{CB152D52-70CC-114F-BAAC-BA7CA4552A71}" type="slidenum">
              <a:rPr lang="en-US" altLang="en-US"/>
              <a:pPr/>
              <a:t>‹#›</a:t>
            </a:fld>
            <a:endParaRPr lang="en-US" altLang="en-US"/>
          </a:p>
        </p:txBody>
      </p:sp>
    </p:spTree>
    <p:extLst>
      <p:ext uri="{BB962C8B-B14F-4D97-AF65-F5344CB8AC3E}">
        <p14:creationId xmlns:p14="http://schemas.microsoft.com/office/powerpoint/2010/main" val="3365065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4C157F11-5AD1-0247-9520-0CF8C85A4D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02042F78-F83C-8B4B-AAB9-08E03AB11F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21C8FAE1-FF0F-4E49-B643-AB7BCBECBE13}"/>
              </a:ext>
            </a:extLst>
          </p:cNvPr>
          <p:cNvSpPr>
            <a:spLocks noGrp="1" noChangeArrowheads="1"/>
          </p:cNvSpPr>
          <p:nvPr>
            <p:ph type="sldNum" sz="quarter" idx="12"/>
          </p:nvPr>
        </p:nvSpPr>
        <p:spPr>
          <a:ln/>
        </p:spPr>
        <p:txBody>
          <a:bodyPr/>
          <a:lstStyle>
            <a:lvl1pPr>
              <a:defRPr/>
            </a:lvl1pPr>
          </a:lstStyle>
          <a:p>
            <a:fld id="{5E9BC987-A78E-874A-B0C3-C4A36BB33B8F}" type="slidenum">
              <a:rPr lang="en-US" altLang="en-US"/>
              <a:pPr/>
              <a:t>‹#›</a:t>
            </a:fld>
            <a:endParaRPr lang="en-US" altLang="en-US"/>
          </a:p>
        </p:txBody>
      </p:sp>
    </p:spTree>
    <p:extLst>
      <p:ext uri="{BB962C8B-B14F-4D97-AF65-F5344CB8AC3E}">
        <p14:creationId xmlns:p14="http://schemas.microsoft.com/office/powerpoint/2010/main" val="2415715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73934A8-08DC-424F-83A0-F25D394402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AE77BBA2-D91D-BD48-9D83-F4A1A09DE2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E9305AEA-4AE1-C245-AEEE-4974838CADB4}"/>
              </a:ext>
            </a:extLst>
          </p:cNvPr>
          <p:cNvSpPr>
            <a:spLocks noGrp="1" noChangeArrowheads="1"/>
          </p:cNvSpPr>
          <p:nvPr>
            <p:ph type="sldNum" sz="quarter" idx="12"/>
          </p:nvPr>
        </p:nvSpPr>
        <p:spPr>
          <a:ln/>
        </p:spPr>
        <p:txBody>
          <a:bodyPr/>
          <a:lstStyle>
            <a:lvl1pPr>
              <a:defRPr/>
            </a:lvl1pPr>
          </a:lstStyle>
          <a:p>
            <a:fld id="{1D64C288-01BD-374E-9C8D-78E5BF2CC2DE}" type="slidenum">
              <a:rPr lang="en-US" altLang="en-US"/>
              <a:pPr/>
              <a:t>‹#›</a:t>
            </a:fld>
            <a:endParaRPr lang="en-US" altLang="en-US"/>
          </a:p>
        </p:txBody>
      </p:sp>
    </p:spTree>
    <p:extLst>
      <p:ext uri="{BB962C8B-B14F-4D97-AF65-F5344CB8AC3E}">
        <p14:creationId xmlns:p14="http://schemas.microsoft.com/office/powerpoint/2010/main" val="60538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0D5C0B54-01F1-8A40-B9F5-451F3E5727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68F5BDB9-78DB-9E4E-92D2-FEB30F0BFD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8">
            <a:extLst>
              <a:ext uri="{FF2B5EF4-FFF2-40B4-BE49-F238E27FC236}">
                <a16:creationId xmlns:a16="http://schemas.microsoft.com/office/drawing/2014/main" id="{172E2D98-7F08-0148-BF61-3EE6D101A80C}"/>
              </a:ext>
            </a:extLst>
          </p:cNvPr>
          <p:cNvSpPr>
            <a:spLocks noGrp="1" noChangeArrowheads="1"/>
          </p:cNvSpPr>
          <p:nvPr>
            <p:ph type="sldNum" sz="quarter" idx="12"/>
          </p:nvPr>
        </p:nvSpPr>
        <p:spPr>
          <a:ln/>
        </p:spPr>
        <p:txBody>
          <a:bodyPr/>
          <a:lstStyle>
            <a:lvl1pPr>
              <a:defRPr/>
            </a:lvl1pPr>
          </a:lstStyle>
          <a:p>
            <a:fld id="{2C9FD251-EBA8-0442-98F3-360D553DFA1B}" type="slidenum">
              <a:rPr lang="en-US" altLang="en-US"/>
              <a:pPr/>
              <a:t>‹#›</a:t>
            </a:fld>
            <a:endParaRPr lang="en-US" altLang="en-US"/>
          </a:p>
        </p:txBody>
      </p:sp>
    </p:spTree>
    <p:extLst>
      <p:ext uri="{BB962C8B-B14F-4D97-AF65-F5344CB8AC3E}">
        <p14:creationId xmlns:p14="http://schemas.microsoft.com/office/powerpoint/2010/main" val="1741465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3C4F62E2-93AC-884F-9A9E-776CACC8E6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5D53FDC-4D27-444E-B1D9-47C8EE7660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E7527770-4ECC-1B44-B4DA-1D311414CB70}"/>
              </a:ext>
            </a:extLst>
          </p:cNvPr>
          <p:cNvSpPr>
            <a:spLocks noGrp="1" noChangeArrowheads="1"/>
          </p:cNvSpPr>
          <p:nvPr>
            <p:ph type="sldNum" sz="quarter" idx="12"/>
          </p:nvPr>
        </p:nvSpPr>
        <p:spPr>
          <a:ln/>
        </p:spPr>
        <p:txBody>
          <a:bodyPr/>
          <a:lstStyle>
            <a:lvl1pPr>
              <a:defRPr/>
            </a:lvl1pPr>
          </a:lstStyle>
          <a:p>
            <a:fld id="{DF29419E-F1DB-484E-8628-92D67CF65CBE}" type="slidenum">
              <a:rPr lang="en-US" altLang="en-US"/>
              <a:pPr/>
              <a:t>‹#›</a:t>
            </a:fld>
            <a:endParaRPr lang="en-US" altLang="en-US"/>
          </a:p>
        </p:txBody>
      </p:sp>
    </p:spTree>
    <p:extLst>
      <p:ext uri="{BB962C8B-B14F-4D97-AF65-F5344CB8AC3E}">
        <p14:creationId xmlns:p14="http://schemas.microsoft.com/office/powerpoint/2010/main" val="360425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3F46E191-8861-B64C-A612-3687407ED27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id="{950AEB9E-0DBF-3E43-B24B-145BBA9253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8">
            <a:extLst>
              <a:ext uri="{FF2B5EF4-FFF2-40B4-BE49-F238E27FC236}">
                <a16:creationId xmlns:a16="http://schemas.microsoft.com/office/drawing/2014/main" id="{90EC6F4C-82C3-6243-9526-9DEA4D2F6624}"/>
              </a:ext>
            </a:extLst>
          </p:cNvPr>
          <p:cNvSpPr>
            <a:spLocks noGrp="1" noChangeArrowheads="1"/>
          </p:cNvSpPr>
          <p:nvPr>
            <p:ph type="sldNum" sz="quarter" idx="12"/>
          </p:nvPr>
        </p:nvSpPr>
        <p:spPr>
          <a:ln/>
        </p:spPr>
        <p:txBody>
          <a:bodyPr/>
          <a:lstStyle>
            <a:lvl1pPr>
              <a:defRPr/>
            </a:lvl1pPr>
          </a:lstStyle>
          <a:p>
            <a:fld id="{CD9418F3-5DB9-194B-99EE-9011E3D73AA9}" type="slidenum">
              <a:rPr lang="en-US" altLang="en-US"/>
              <a:pPr/>
              <a:t>‹#›</a:t>
            </a:fld>
            <a:endParaRPr lang="en-US" altLang="en-US"/>
          </a:p>
        </p:txBody>
      </p:sp>
    </p:spTree>
    <p:extLst>
      <p:ext uri="{BB962C8B-B14F-4D97-AF65-F5344CB8AC3E}">
        <p14:creationId xmlns:p14="http://schemas.microsoft.com/office/powerpoint/2010/main" val="402886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FD4F7877-D657-C741-8766-4005FADD89D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D67BADDF-B270-2042-8CD0-F76B1E0D6F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8">
            <a:extLst>
              <a:ext uri="{FF2B5EF4-FFF2-40B4-BE49-F238E27FC236}">
                <a16:creationId xmlns:a16="http://schemas.microsoft.com/office/drawing/2014/main" id="{2CCCF57B-899A-724C-B20E-2252A86C97A8}"/>
              </a:ext>
            </a:extLst>
          </p:cNvPr>
          <p:cNvSpPr>
            <a:spLocks noGrp="1" noChangeArrowheads="1"/>
          </p:cNvSpPr>
          <p:nvPr>
            <p:ph type="sldNum" sz="quarter" idx="12"/>
          </p:nvPr>
        </p:nvSpPr>
        <p:spPr>
          <a:ln/>
        </p:spPr>
        <p:txBody>
          <a:bodyPr/>
          <a:lstStyle>
            <a:lvl1pPr>
              <a:defRPr/>
            </a:lvl1pPr>
          </a:lstStyle>
          <a:p>
            <a:fld id="{0B18BAAC-18D3-3E47-AFE4-A476DB810633}" type="slidenum">
              <a:rPr lang="en-US" altLang="en-US"/>
              <a:pPr/>
              <a:t>‹#›</a:t>
            </a:fld>
            <a:endParaRPr lang="en-US" altLang="en-US"/>
          </a:p>
        </p:txBody>
      </p:sp>
    </p:spTree>
    <p:extLst>
      <p:ext uri="{BB962C8B-B14F-4D97-AF65-F5344CB8AC3E}">
        <p14:creationId xmlns:p14="http://schemas.microsoft.com/office/powerpoint/2010/main" val="1372628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F5C1EFA-712C-2E44-A3A3-BAB7C35AAB9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7">
            <a:extLst>
              <a:ext uri="{FF2B5EF4-FFF2-40B4-BE49-F238E27FC236}">
                <a16:creationId xmlns:a16="http://schemas.microsoft.com/office/drawing/2014/main" id="{A886A768-A636-CE4F-9E20-716D4AEAA9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8">
            <a:extLst>
              <a:ext uri="{FF2B5EF4-FFF2-40B4-BE49-F238E27FC236}">
                <a16:creationId xmlns:a16="http://schemas.microsoft.com/office/drawing/2014/main" id="{AA699506-18A1-5344-83E2-E3496715C4AF}"/>
              </a:ext>
            </a:extLst>
          </p:cNvPr>
          <p:cNvSpPr>
            <a:spLocks noGrp="1" noChangeArrowheads="1"/>
          </p:cNvSpPr>
          <p:nvPr>
            <p:ph type="sldNum" sz="quarter" idx="12"/>
          </p:nvPr>
        </p:nvSpPr>
        <p:spPr>
          <a:ln/>
        </p:spPr>
        <p:txBody>
          <a:bodyPr/>
          <a:lstStyle>
            <a:lvl1pPr>
              <a:defRPr/>
            </a:lvl1pPr>
          </a:lstStyle>
          <a:p>
            <a:fld id="{7CD7BB22-975D-8642-9861-CAC7CB29C1D9}" type="slidenum">
              <a:rPr lang="en-US" altLang="en-US"/>
              <a:pPr/>
              <a:t>‹#›</a:t>
            </a:fld>
            <a:endParaRPr lang="en-US" altLang="en-US"/>
          </a:p>
        </p:txBody>
      </p:sp>
    </p:spTree>
    <p:extLst>
      <p:ext uri="{BB962C8B-B14F-4D97-AF65-F5344CB8AC3E}">
        <p14:creationId xmlns:p14="http://schemas.microsoft.com/office/powerpoint/2010/main" val="330908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E5F73D40-6FB8-6045-8482-9618885068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5FF7D6A-1B4B-9B4B-A403-502928A74A4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272D1B25-64AD-C344-99ED-DAAD3F7EB970}"/>
              </a:ext>
            </a:extLst>
          </p:cNvPr>
          <p:cNvSpPr>
            <a:spLocks noGrp="1" noChangeArrowheads="1"/>
          </p:cNvSpPr>
          <p:nvPr>
            <p:ph type="sldNum" sz="quarter" idx="12"/>
          </p:nvPr>
        </p:nvSpPr>
        <p:spPr>
          <a:ln/>
        </p:spPr>
        <p:txBody>
          <a:bodyPr/>
          <a:lstStyle>
            <a:lvl1pPr>
              <a:defRPr/>
            </a:lvl1pPr>
          </a:lstStyle>
          <a:p>
            <a:fld id="{05AE57DE-B9CC-3E45-B523-098A4A279376}" type="slidenum">
              <a:rPr lang="en-US" altLang="en-US"/>
              <a:pPr/>
              <a:t>‹#›</a:t>
            </a:fld>
            <a:endParaRPr lang="en-US" altLang="en-US"/>
          </a:p>
        </p:txBody>
      </p:sp>
    </p:spTree>
    <p:extLst>
      <p:ext uri="{BB962C8B-B14F-4D97-AF65-F5344CB8AC3E}">
        <p14:creationId xmlns:p14="http://schemas.microsoft.com/office/powerpoint/2010/main" val="335352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0AD750C5-5586-9946-8791-2F2BBC6AD04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BADE9FE5-F342-4D4B-80EC-8C06B1C83A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CBFFF480-ED16-8F46-858C-2EA608015076}"/>
              </a:ext>
            </a:extLst>
          </p:cNvPr>
          <p:cNvSpPr>
            <a:spLocks noGrp="1" noChangeArrowheads="1"/>
          </p:cNvSpPr>
          <p:nvPr>
            <p:ph type="sldNum" sz="quarter" idx="12"/>
          </p:nvPr>
        </p:nvSpPr>
        <p:spPr>
          <a:ln/>
        </p:spPr>
        <p:txBody>
          <a:bodyPr/>
          <a:lstStyle>
            <a:lvl1pPr>
              <a:defRPr/>
            </a:lvl1pPr>
          </a:lstStyle>
          <a:p>
            <a:fld id="{45022ED3-843A-9C40-B063-E9DFA6BAFEDA}" type="slidenum">
              <a:rPr lang="en-US" altLang="en-US"/>
              <a:pPr/>
              <a:t>‹#›</a:t>
            </a:fld>
            <a:endParaRPr lang="en-US" altLang="en-US"/>
          </a:p>
        </p:txBody>
      </p:sp>
    </p:spTree>
    <p:extLst>
      <p:ext uri="{BB962C8B-B14F-4D97-AF65-F5344CB8AC3E}">
        <p14:creationId xmlns:p14="http://schemas.microsoft.com/office/powerpoint/2010/main" val="4010477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41000"/>
          </a:srgbClr>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7E72CD3-F0F4-0D4A-A118-48728D5F7024}"/>
              </a:ext>
            </a:extLst>
          </p:cNvPr>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315" name="Rectangle 3">
            <a:extLst>
              <a:ext uri="{FF2B5EF4-FFF2-40B4-BE49-F238E27FC236}">
                <a16:creationId xmlns:a16="http://schemas.microsoft.com/office/drawing/2014/main" id="{4B86272F-A685-3A4A-A3E1-92CD3256AB96}"/>
              </a:ext>
            </a:extLst>
          </p:cNvPr>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AutoShape 4">
            <a:extLst>
              <a:ext uri="{FF2B5EF4-FFF2-40B4-BE49-F238E27FC236}">
                <a16:creationId xmlns:a16="http://schemas.microsoft.com/office/drawing/2014/main" id="{1E43A8C3-B46F-8A41-88E8-E25147723882}"/>
              </a:ext>
            </a:extLst>
          </p:cNvPr>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3317" name="Line 5">
            <a:extLst>
              <a:ext uri="{FF2B5EF4-FFF2-40B4-BE49-F238E27FC236}">
                <a16:creationId xmlns:a16="http://schemas.microsoft.com/office/drawing/2014/main" id="{42AADA40-F2A4-5E4A-929C-A30200F1ED2A}"/>
              </a:ext>
            </a:extLst>
          </p:cNvPr>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
        <p:nvSpPr>
          <p:cNvPr id="13318" name="Rectangle 6">
            <a:extLst>
              <a:ext uri="{FF2B5EF4-FFF2-40B4-BE49-F238E27FC236}">
                <a16:creationId xmlns:a16="http://schemas.microsoft.com/office/drawing/2014/main" id="{C18BE0D1-7E29-0048-ACC3-75D5F429947F}"/>
              </a:ext>
            </a:extLst>
          </p:cNvPr>
          <p:cNvSpPr>
            <a:spLocks noGrp="1" noChangeArrowheads="1"/>
          </p:cNvSpPr>
          <p:nvPr>
            <p:ph type="dt" sz="half" idx="2"/>
          </p:nvPr>
        </p:nvSpPr>
        <p:spPr bwMode="auto">
          <a:xfrm>
            <a:off x="609600" y="6245225"/>
            <a:ext cx="19812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ＭＳ Ｐゴシック" charset="0"/>
              </a:defRPr>
            </a:lvl1pPr>
          </a:lstStyle>
          <a:p>
            <a:pPr>
              <a:defRPr/>
            </a:pPr>
            <a:endParaRPr lang="en-US"/>
          </a:p>
        </p:txBody>
      </p:sp>
      <p:sp>
        <p:nvSpPr>
          <p:cNvPr id="13319" name="Rectangle 7">
            <a:extLst>
              <a:ext uri="{FF2B5EF4-FFF2-40B4-BE49-F238E27FC236}">
                <a16:creationId xmlns:a16="http://schemas.microsoft.com/office/drawing/2014/main" id="{5C0AEA84-2210-414D-8746-8106A7E8738A}"/>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200">
                <a:latin typeface="Arial" charset="0"/>
                <a:ea typeface="ＭＳ Ｐゴシック" charset="0"/>
                <a:cs typeface="ＭＳ Ｐゴシック" charset="0"/>
              </a:defRPr>
            </a:lvl1pPr>
          </a:lstStyle>
          <a:p>
            <a:pPr>
              <a:defRPr/>
            </a:pPr>
            <a:endParaRPr lang="en-US"/>
          </a:p>
        </p:txBody>
      </p:sp>
      <p:sp>
        <p:nvSpPr>
          <p:cNvPr id="13320" name="Rectangle 8">
            <a:extLst>
              <a:ext uri="{FF2B5EF4-FFF2-40B4-BE49-F238E27FC236}">
                <a16:creationId xmlns:a16="http://schemas.microsoft.com/office/drawing/2014/main" id="{4B44F342-4568-444D-97CB-2EDF8181D45C}"/>
              </a:ext>
            </a:extLst>
          </p:cNvPr>
          <p:cNvSpPr>
            <a:spLocks noGrp="1" noChangeArrowheads="1"/>
          </p:cNvSpPr>
          <p:nvPr>
            <p:ph type="sldNum" sz="quarter" idx="4"/>
          </p:nvPr>
        </p:nvSpPr>
        <p:spPr bwMode="auto">
          <a:xfrm>
            <a:off x="6553200" y="6245225"/>
            <a:ext cx="19812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2C6B8196-7ACD-BC45-A076-B23A852CB31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6"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0" fontAlgn="base" hangingPunct="0">
        <a:spcBef>
          <a:spcPct val="0"/>
        </a:spcBef>
        <a:spcAft>
          <a:spcPct val="0"/>
        </a:spcAft>
        <a:defRPr sz="3800">
          <a:solidFill>
            <a:schemeClr val="tx2"/>
          </a:solidFill>
          <a:latin typeface="+mj-lt"/>
          <a:ea typeface="+mj-ea"/>
          <a:cs typeface="ＭＳ Ｐゴシック" charset="0"/>
        </a:defRPr>
      </a:lvl1pPr>
      <a:lvl2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800">
          <a:solidFill>
            <a:schemeClr val="tx2"/>
          </a:solidFill>
          <a:latin typeface="Arial" charset="0"/>
          <a:ea typeface="ＭＳ Ｐゴシック" charset="0"/>
        </a:defRPr>
      </a:lvl6pPr>
      <a:lvl7pPr marL="914400" algn="l" rtl="0" fontAlgn="base">
        <a:spcBef>
          <a:spcPct val="0"/>
        </a:spcBef>
        <a:spcAft>
          <a:spcPct val="0"/>
        </a:spcAft>
        <a:defRPr sz="3800">
          <a:solidFill>
            <a:schemeClr val="tx2"/>
          </a:solidFill>
          <a:latin typeface="Arial" charset="0"/>
          <a:ea typeface="ＭＳ Ｐゴシック" charset="0"/>
        </a:defRPr>
      </a:lvl7pPr>
      <a:lvl8pPr marL="1371600" algn="l" rtl="0" fontAlgn="base">
        <a:spcBef>
          <a:spcPct val="0"/>
        </a:spcBef>
        <a:spcAft>
          <a:spcPct val="0"/>
        </a:spcAft>
        <a:defRPr sz="3800">
          <a:solidFill>
            <a:schemeClr val="tx2"/>
          </a:solidFill>
          <a:latin typeface="Arial" charset="0"/>
          <a:ea typeface="ＭＳ Ｐゴシック" charset="0"/>
        </a:defRPr>
      </a:lvl8pPr>
      <a:lvl9pPr marL="1828800" algn="l" rtl="0" fontAlgn="base">
        <a:spcBef>
          <a:spcPct val="0"/>
        </a:spcBef>
        <a:spcAft>
          <a:spcPct val="0"/>
        </a:spcAft>
        <a:defRPr sz="3800">
          <a:solidFill>
            <a:schemeClr val="tx2"/>
          </a:solidFill>
          <a:latin typeface="Arial" charset="0"/>
          <a:ea typeface="ＭＳ Ｐゴシック"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ＭＳ Ｐゴシック" charset="0"/>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ea typeface="+mn-ea"/>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ea typeface="+mn-ea"/>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ea typeface="+mn-ea"/>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ea typeface="+mn-ea"/>
        </a:defRPr>
      </a:lvl5pPr>
      <a:lvl6pPr marL="25511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6pPr>
      <a:lvl7pPr marL="30083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7pPr>
      <a:lvl8pPr marL="34655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8pPr>
      <a:lvl9pPr marL="3922713" indent="-398463" algn="l" rtl="0" fontAlgn="base">
        <a:spcBef>
          <a:spcPct val="25000"/>
        </a:spcBef>
        <a:spcAft>
          <a:spcPct val="0"/>
        </a:spcAft>
        <a:buClr>
          <a:schemeClr val="accent2"/>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D2A1AEF-E6F1-D945-9013-376716C0A954}"/>
              </a:ext>
            </a:extLst>
          </p:cNvPr>
          <p:cNvSpPr>
            <a:spLocks noGrp="1" noChangeArrowheads="1"/>
          </p:cNvSpPr>
          <p:nvPr>
            <p:ph type="ctrTitle" idx="4294967295"/>
          </p:nvPr>
        </p:nvSpPr>
        <p:spPr>
          <a:xfrm>
            <a:off x="914400" y="838200"/>
            <a:ext cx="7772400" cy="1143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defRPr/>
            </a:pPr>
            <a:r>
              <a:rPr lang="en-US" sz="3600" b="1" dirty="0">
                <a:latin typeface="Abadi MT Condensed Light" panose="020B0306030101010103" pitchFamily="34" charset="77"/>
              </a:rPr>
              <a:t>   </a:t>
            </a:r>
            <a:r>
              <a:rPr lang="en-US" sz="3600" b="1" dirty="0" err="1">
                <a:latin typeface="Abadi MT Condensed Light" panose="020B0306030101010103" pitchFamily="34" charset="77"/>
              </a:rPr>
              <a:t>Abdulaziz</a:t>
            </a:r>
            <a:r>
              <a:rPr lang="en-US" sz="3600" b="1" dirty="0">
                <a:latin typeface="Abadi MT Condensed Light" panose="020B0306030101010103" pitchFamily="34" charset="77"/>
              </a:rPr>
              <a:t> </a:t>
            </a:r>
            <a:r>
              <a:rPr lang="en-US" sz="3600" b="1" dirty="0" err="1">
                <a:latin typeface="Abadi MT Condensed Light" panose="020B0306030101010103" pitchFamily="34" charset="77"/>
              </a:rPr>
              <a:t>Sachedina</a:t>
            </a:r>
            <a:r>
              <a:rPr lang="en-US" sz="3600" b="1" dirty="0">
                <a:latin typeface="Abadi MT Condensed Light" panose="020B0306030101010103" pitchFamily="34" charset="77"/>
              </a:rPr>
              <a:t> (another reformer)</a:t>
            </a:r>
            <a:endParaRPr lang="en-US" sz="3600" b="1" dirty="0">
              <a:solidFill>
                <a:schemeClr val="tx1"/>
              </a:solidFill>
              <a:latin typeface="Abadi MT Condensed Light" panose="020B0306030101010103" pitchFamily="34" charset="77"/>
              <a:cs typeface="+mj-cs"/>
            </a:endParaRPr>
          </a:p>
        </p:txBody>
      </p:sp>
      <p:sp>
        <p:nvSpPr>
          <p:cNvPr id="3" name="TextBox 2">
            <a:extLst>
              <a:ext uri="{FF2B5EF4-FFF2-40B4-BE49-F238E27FC236}">
                <a16:creationId xmlns:a16="http://schemas.microsoft.com/office/drawing/2014/main" id="{4E496B5E-6C21-2045-B810-37A3575A28B2}"/>
              </a:ext>
            </a:extLst>
          </p:cNvPr>
          <p:cNvSpPr txBox="1"/>
          <p:nvPr/>
        </p:nvSpPr>
        <p:spPr>
          <a:xfrm>
            <a:off x="7162800" y="1341437"/>
            <a:ext cx="1106948" cy="461665"/>
          </a:xfrm>
          <a:prstGeom prst="rect">
            <a:avLst/>
          </a:prstGeom>
          <a:noFill/>
        </p:spPr>
        <p:txBody>
          <a:bodyPr wrap="square" rtlCol="0">
            <a:spAutoFit/>
          </a:bodyPr>
          <a:lstStyle/>
          <a:p>
            <a:r>
              <a:rPr lang="en-US" b="1" dirty="0">
                <a:latin typeface="Abadi MT Condensed Light" panose="020B0306030101010103" pitchFamily="34" charset="77"/>
              </a:rPr>
              <a:t>  </a:t>
            </a:r>
          </a:p>
        </p:txBody>
      </p:sp>
      <p:pic>
        <p:nvPicPr>
          <p:cNvPr id="4" name="Picture 3">
            <a:extLst>
              <a:ext uri="{FF2B5EF4-FFF2-40B4-BE49-F238E27FC236}">
                <a16:creationId xmlns:a16="http://schemas.microsoft.com/office/drawing/2014/main" id="{5D2C4BF8-DEDE-EF4C-8120-835909DCDCED}"/>
              </a:ext>
            </a:extLst>
          </p:cNvPr>
          <p:cNvPicPr>
            <a:picLocks noChangeAspect="1"/>
          </p:cNvPicPr>
          <p:nvPr/>
        </p:nvPicPr>
        <p:blipFill>
          <a:blip r:embed="rId3"/>
          <a:stretch>
            <a:fillRect/>
          </a:stretch>
        </p:blipFill>
        <p:spPr>
          <a:xfrm>
            <a:off x="3346450" y="1212850"/>
            <a:ext cx="2451100" cy="4432300"/>
          </a:xfrm>
          <a:prstGeom prst="rect">
            <a:avLst/>
          </a:prstGeom>
        </p:spPr>
      </p:pic>
      <p:pic>
        <p:nvPicPr>
          <p:cNvPr id="7" name="Picture 6">
            <a:extLst>
              <a:ext uri="{FF2B5EF4-FFF2-40B4-BE49-F238E27FC236}">
                <a16:creationId xmlns:a16="http://schemas.microsoft.com/office/drawing/2014/main" id="{848F778A-E659-694D-B2E6-0DE7D95139F4}"/>
              </a:ext>
            </a:extLst>
          </p:cNvPr>
          <p:cNvPicPr>
            <a:picLocks noChangeAspect="1"/>
          </p:cNvPicPr>
          <p:nvPr/>
        </p:nvPicPr>
        <p:blipFill>
          <a:blip r:embed="rId4"/>
          <a:stretch>
            <a:fillRect/>
          </a:stretch>
        </p:blipFill>
        <p:spPr>
          <a:xfrm>
            <a:off x="4134618" y="2006600"/>
            <a:ext cx="3325864" cy="4545347"/>
          </a:xfrm>
          <a:prstGeom prst="rect">
            <a:avLst/>
          </a:prstGeom>
        </p:spPr>
      </p:pic>
      <p:pic>
        <p:nvPicPr>
          <p:cNvPr id="8" name="Picture 7">
            <a:extLst>
              <a:ext uri="{FF2B5EF4-FFF2-40B4-BE49-F238E27FC236}">
                <a16:creationId xmlns:a16="http://schemas.microsoft.com/office/drawing/2014/main" id="{D972CA33-5013-E245-984C-93F52CE87B4A}"/>
              </a:ext>
            </a:extLst>
          </p:cNvPr>
          <p:cNvPicPr>
            <a:picLocks noChangeAspect="1"/>
          </p:cNvPicPr>
          <p:nvPr/>
        </p:nvPicPr>
        <p:blipFill>
          <a:blip r:embed="rId5"/>
          <a:stretch>
            <a:fillRect/>
          </a:stretch>
        </p:blipFill>
        <p:spPr>
          <a:xfrm>
            <a:off x="1162818" y="2514600"/>
            <a:ext cx="2844800" cy="2857500"/>
          </a:xfrm>
          <a:prstGeom prst="rect">
            <a:avLst/>
          </a:prstGeom>
        </p:spPr>
      </p:pic>
    </p:spTree>
    <p:extLst>
      <p:ext uri="{BB962C8B-B14F-4D97-AF65-F5344CB8AC3E}">
        <p14:creationId xmlns:p14="http://schemas.microsoft.com/office/powerpoint/2010/main" val="313637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2C197-A400-DA46-A67C-73F0640CE276}"/>
              </a:ext>
            </a:extLst>
          </p:cNvPr>
          <p:cNvSpPr>
            <a:spLocks noGrp="1"/>
          </p:cNvSpPr>
          <p:nvPr>
            <p:ph type="title"/>
          </p:nvPr>
        </p:nvSpPr>
        <p:spPr/>
        <p:txBody>
          <a:bodyPr/>
          <a:lstStyle/>
          <a:p>
            <a:r>
              <a:rPr lang="en-US" b="1" dirty="0">
                <a:latin typeface="Abadi MT Condensed Light" panose="020B0306030101010103" pitchFamily="34" charset="77"/>
              </a:rPr>
              <a:t>Conservative Muslims respond</a:t>
            </a:r>
            <a:endParaRPr lang="en-US" b="1" dirty="0"/>
          </a:p>
        </p:txBody>
      </p:sp>
      <p:sp>
        <p:nvSpPr>
          <p:cNvPr id="3" name="Content Placeholder 2">
            <a:extLst>
              <a:ext uri="{FF2B5EF4-FFF2-40B4-BE49-F238E27FC236}">
                <a16:creationId xmlns:a16="http://schemas.microsoft.com/office/drawing/2014/main" id="{401B735F-6066-FC45-BE7E-60D711D68E64}"/>
              </a:ext>
            </a:extLst>
          </p:cNvPr>
          <p:cNvSpPr>
            <a:spLocks noGrp="1"/>
          </p:cNvSpPr>
          <p:nvPr>
            <p:ph idx="1"/>
          </p:nvPr>
        </p:nvSpPr>
        <p:spPr/>
        <p:txBody>
          <a:bodyPr/>
          <a:lstStyle/>
          <a:p>
            <a:endParaRPr lang="en-US" dirty="0">
              <a:latin typeface="Abadi MT Condensed Light" panose="020B0306030101010103" pitchFamily="34" charset="77"/>
            </a:endParaRPr>
          </a:p>
          <a:p>
            <a:pPr marL="0" indent="0">
              <a:buNone/>
            </a:pPr>
            <a:endParaRPr lang="en-US" dirty="0">
              <a:latin typeface="Abadi MT Condensed Light" panose="020B0306030101010103" pitchFamily="34" charset="77"/>
            </a:endParaRPr>
          </a:p>
          <a:p>
            <a:r>
              <a:rPr lang="en-US" dirty="0">
                <a:latin typeface="Abadi MT Condensed Light" panose="020B0306030101010103" pitchFamily="34" charset="77"/>
              </a:rPr>
              <a:t>Islam, unlike Christianity, assumes God's sovereignty and </a:t>
            </a:r>
            <a:r>
              <a:rPr lang="en-US" b="1" dirty="0">
                <a:latin typeface="Abadi MT Condensed Light" panose="020B0306030101010103" pitchFamily="34" charset="77"/>
              </a:rPr>
              <a:t>opposes a separation of the sacred and secular orders </a:t>
            </a:r>
            <a:r>
              <a:rPr lang="en-US" dirty="0">
                <a:latin typeface="Abadi MT Condensed Light" panose="020B0306030101010103" pitchFamily="34" charset="77"/>
              </a:rPr>
              <a:t>(a separation of "religion" and "state”).</a:t>
            </a:r>
          </a:p>
          <a:p>
            <a:endParaRPr lang="en-US" dirty="0">
              <a:latin typeface="Abadi MT Condensed Light" panose="020B0306030101010103" pitchFamily="34" charset="77"/>
            </a:endParaRPr>
          </a:p>
          <a:p>
            <a:endParaRPr lang="en-US" dirty="0"/>
          </a:p>
        </p:txBody>
      </p:sp>
    </p:spTree>
    <p:extLst>
      <p:ext uri="{BB962C8B-B14F-4D97-AF65-F5344CB8AC3E}">
        <p14:creationId xmlns:p14="http://schemas.microsoft.com/office/powerpoint/2010/main" val="2286060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597CC-56C4-6846-8684-E8683CECA9DA}"/>
              </a:ext>
            </a:extLst>
          </p:cNvPr>
          <p:cNvSpPr>
            <a:spLocks noGrp="1"/>
          </p:cNvSpPr>
          <p:nvPr>
            <p:ph type="title"/>
          </p:nvPr>
        </p:nvSpPr>
        <p:spPr/>
        <p:txBody>
          <a:bodyPr/>
          <a:lstStyle/>
          <a:p>
            <a:r>
              <a:rPr lang="en-US" sz="4000" b="1" dirty="0">
                <a:latin typeface="Abadi MT Condensed Light" panose="020B0306030101010103" pitchFamily="34" charset="77"/>
              </a:rPr>
              <a:t>As a result,</a:t>
            </a:r>
            <a:endParaRPr lang="en-US" b="1" dirty="0"/>
          </a:p>
        </p:txBody>
      </p:sp>
      <p:sp>
        <p:nvSpPr>
          <p:cNvPr id="3" name="Content Placeholder 2">
            <a:extLst>
              <a:ext uri="{FF2B5EF4-FFF2-40B4-BE49-F238E27FC236}">
                <a16:creationId xmlns:a16="http://schemas.microsoft.com/office/drawing/2014/main" id="{EB651EC2-5F09-4244-98AD-3C0210225F65}"/>
              </a:ext>
            </a:extLst>
          </p:cNvPr>
          <p:cNvSpPr>
            <a:spLocks noGrp="1"/>
          </p:cNvSpPr>
          <p:nvPr>
            <p:ph idx="1"/>
          </p:nvPr>
        </p:nvSpPr>
        <p:spPr/>
        <p:txBody>
          <a:bodyPr/>
          <a:lstStyle/>
          <a:p>
            <a:endParaRPr lang="en-US" dirty="0"/>
          </a:p>
          <a:p>
            <a:r>
              <a:rPr lang="en-US" sz="3200" dirty="0">
                <a:latin typeface="Abadi MT Condensed Light" panose="020B0306030101010103" pitchFamily="34" charset="77"/>
              </a:rPr>
              <a:t>Muslims have gotten into this mentality of “us” against “them.”</a:t>
            </a:r>
          </a:p>
          <a:p>
            <a:endParaRPr lang="en-US" sz="3200" dirty="0">
              <a:latin typeface="Abadi MT Condensed Light" panose="020B0306030101010103" pitchFamily="34" charset="77"/>
            </a:endParaRPr>
          </a:p>
          <a:p>
            <a:r>
              <a:rPr lang="en-US" sz="3200" b="1" dirty="0">
                <a:latin typeface="Abadi MT Condensed Light" panose="020B0306030101010103" pitchFamily="34" charset="77"/>
              </a:rPr>
              <a:t>A sharp divide between believers and non-believers (infidels)</a:t>
            </a:r>
            <a:endParaRPr lang="en-US" dirty="0"/>
          </a:p>
        </p:txBody>
      </p:sp>
    </p:spTree>
    <p:extLst>
      <p:ext uri="{BB962C8B-B14F-4D97-AF65-F5344CB8AC3E}">
        <p14:creationId xmlns:p14="http://schemas.microsoft.com/office/powerpoint/2010/main" val="2911497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9C9A9-5DCB-4246-A9A8-107F15D939C7}"/>
              </a:ext>
            </a:extLst>
          </p:cNvPr>
          <p:cNvSpPr>
            <a:spLocks noGrp="1"/>
          </p:cNvSpPr>
          <p:nvPr>
            <p:ph type="title"/>
          </p:nvPr>
        </p:nvSpPr>
        <p:spPr/>
        <p:txBody>
          <a:bodyPr/>
          <a:lstStyle/>
          <a:p>
            <a:r>
              <a:rPr lang="en-US" sz="3200" b="1" dirty="0">
                <a:latin typeface="Abadi MT Condensed Light" panose="020B0306030101010103" pitchFamily="34" charset="77"/>
              </a:rPr>
              <a:t>Western criticisms of Islam should be used to strengthen Islamic arguments based on Islam’s rich tradition</a:t>
            </a:r>
            <a:endParaRPr lang="en-US" sz="3200" b="1" dirty="0"/>
          </a:p>
        </p:txBody>
      </p:sp>
      <p:sp>
        <p:nvSpPr>
          <p:cNvPr id="3" name="Content Placeholder 2">
            <a:extLst>
              <a:ext uri="{FF2B5EF4-FFF2-40B4-BE49-F238E27FC236}">
                <a16:creationId xmlns:a16="http://schemas.microsoft.com/office/drawing/2014/main" id="{3E4CD73D-567E-AC4E-88C9-CD48DEB5A854}"/>
              </a:ext>
            </a:extLst>
          </p:cNvPr>
          <p:cNvSpPr>
            <a:spLocks noGrp="1"/>
          </p:cNvSpPr>
          <p:nvPr>
            <p:ph idx="1"/>
          </p:nvPr>
        </p:nvSpPr>
        <p:spPr/>
        <p:txBody>
          <a:bodyPr/>
          <a:lstStyle/>
          <a:p>
            <a:pPr marL="0" indent="0">
              <a:buNone/>
            </a:pPr>
            <a:endParaRPr lang="en-US" sz="2800" dirty="0">
              <a:latin typeface="Abadi MT Condensed Light" panose="020B0306030101010103" pitchFamily="34" charset="77"/>
            </a:endParaRPr>
          </a:p>
          <a:p>
            <a:r>
              <a:rPr lang="en-US" sz="2800" dirty="0">
                <a:latin typeface="Abadi MT Condensed Light" panose="020B0306030101010103" pitchFamily="34" charset="77"/>
              </a:rPr>
              <a:t>Instead conservative Muslim thinkers </a:t>
            </a:r>
            <a:r>
              <a:rPr lang="en-US" sz="2800" b="1" dirty="0">
                <a:latin typeface="Abadi MT Condensed Light" panose="020B0306030101010103" pitchFamily="34" charset="77"/>
              </a:rPr>
              <a:t>had taken Islam a step backwards, away from authentic Islamic tradition</a:t>
            </a:r>
            <a:r>
              <a:rPr lang="en-US" sz="2800" dirty="0">
                <a:latin typeface="Abadi MT Condensed Light" panose="020B0306030101010103" pitchFamily="34" charset="77"/>
              </a:rPr>
              <a:t>.</a:t>
            </a:r>
          </a:p>
          <a:p>
            <a:endParaRPr lang="en-US" sz="2800" dirty="0">
              <a:latin typeface="Abadi MT Condensed Light" panose="020B0306030101010103" pitchFamily="34" charset="77"/>
            </a:endParaRPr>
          </a:p>
          <a:p>
            <a:endParaRPr lang="en-US" sz="2800" dirty="0">
              <a:latin typeface="Abadi MT Condensed Light" panose="020B0306030101010103" pitchFamily="34" charset="77"/>
            </a:endParaRPr>
          </a:p>
          <a:p>
            <a:r>
              <a:rPr lang="en-US" sz="2800" dirty="0" err="1">
                <a:latin typeface="Abadi MT Condensed Light" panose="020B0306030101010103" pitchFamily="34" charset="77"/>
              </a:rPr>
              <a:t>Maududi</a:t>
            </a:r>
            <a:r>
              <a:rPr lang="en-US" sz="2800" dirty="0">
                <a:latin typeface="Abadi MT Condensed Light" panose="020B0306030101010103" pitchFamily="34" charset="77"/>
              </a:rPr>
              <a:t> and Sayyid </a:t>
            </a:r>
            <a:r>
              <a:rPr lang="en-US" sz="2800" dirty="0" err="1">
                <a:latin typeface="Abadi MT Condensed Light" panose="020B0306030101010103" pitchFamily="34" charset="77"/>
              </a:rPr>
              <a:t>Qutb</a:t>
            </a:r>
            <a:r>
              <a:rPr lang="en-US" sz="2800" dirty="0">
                <a:latin typeface="Abadi MT Condensed Light" panose="020B0306030101010103" pitchFamily="34" charset="77"/>
              </a:rPr>
              <a:t>.</a:t>
            </a:r>
          </a:p>
          <a:p>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a:p>
            <a:pPr marL="0" indent="0">
              <a:buNone/>
            </a:pPr>
            <a:endParaRPr lang="en-US" sz="2800" dirty="0"/>
          </a:p>
        </p:txBody>
      </p:sp>
    </p:spTree>
    <p:extLst>
      <p:ext uri="{BB962C8B-B14F-4D97-AF65-F5344CB8AC3E}">
        <p14:creationId xmlns:p14="http://schemas.microsoft.com/office/powerpoint/2010/main" val="2156851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56B15-E1ED-2846-8DD9-CEAA87C6BFD4}"/>
              </a:ext>
            </a:extLst>
          </p:cNvPr>
          <p:cNvSpPr>
            <a:spLocks noGrp="1"/>
          </p:cNvSpPr>
          <p:nvPr>
            <p:ph type="title"/>
          </p:nvPr>
        </p:nvSpPr>
        <p:spPr/>
        <p:txBody>
          <a:bodyPr/>
          <a:lstStyle/>
          <a:p>
            <a:r>
              <a:rPr lang="en-US" b="1" dirty="0">
                <a:latin typeface="Abadi MT Condensed Light" panose="020B0306030101010103" pitchFamily="34" charset="77"/>
              </a:rPr>
              <a:t>According to Sachedina,</a:t>
            </a:r>
          </a:p>
        </p:txBody>
      </p:sp>
      <p:sp>
        <p:nvSpPr>
          <p:cNvPr id="3" name="Content Placeholder 2">
            <a:extLst>
              <a:ext uri="{FF2B5EF4-FFF2-40B4-BE49-F238E27FC236}">
                <a16:creationId xmlns:a16="http://schemas.microsoft.com/office/drawing/2014/main" id="{803628BE-6765-9A41-B0F9-7F229C03F95D}"/>
              </a:ext>
            </a:extLst>
          </p:cNvPr>
          <p:cNvSpPr>
            <a:spLocks noGrp="1"/>
          </p:cNvSpPr>
          <p:nvPr>
            <p:ph idx="1"/>
          </p:nvPr>
        </p:nvSpPr>
        <p:spPr/>
        <p:txBody>
          <a:bodyPr/>
          <a:lstStyle/>
          <a:p>
            <a:endParaRPr lang="en-US" dirty="0">
              <a:latin typeface="Abadi MT Condensed Light" panose="020B0306030101010103" pitchFamily="34" charset="77"/>
            </a:endParaRPr>
          </a:p>
          <a:p>
            <a:r>
              <a:rPr lang="en-US" dirty="0">
                <a:latin typeface="Abadi MT Condensed Light" panose="020B0306030101010103" pitchFamily="34" charset="77"/>
              </a:rPr>
              <a:t>too many Ulama (religious scholars) are disseminating </a:t>
            </a:r>
            <a:r>
              <a:rPr lang="en-US" b="1" dirty="0">
                <a:latin typeface="Abadi MT Condensed Light" panose="020B0306030101010103" pitchFamily="34" charset="77"/>
              </a:rPr>
              <a:t>illiberal, antidemocratic attitudes </a:t>
            </a:r>
            <a:r>
              <a:rPr lang="en-US" dirty="0">
                <a:latin typeface="Abadi MT Condensed Light" panose="020B0306030101010103" pitchFamily="34" charset="77"/>
              </a:rPr>
              <a:t>and </a:t>
            </a:r>
          </a:p>
          <a:p>
            <a:endParaRPr lang="en-US" dirty="0">
              <a:latin typeface="Abadi MT Condensed Light" panose="020B0306030101010103" pitchFamily="34" charset="77"/>
            </a:endParaRPr>
          </a:p>
          <a:p>
            <a:r>
              <a:rPr lang="en-US" b="1" dirty="0">
                <a:latin typeface="Abadi MT Condensed Light" panose="020B0306030101010103" pitchFamily="34" charset="77"/>
              </a:rPr>
              <a:t>attacking rationality and tolerance on subjects such as the rights of women or non-Muslim minorities </a:t>
            </a:r>
            <a:r>
              <a:rPr lang="en-US" dirty="0">
                <a:latin typeface="Abadi MT Condensed Light" panose="020B0306030101010103" pitchFamily="34" charset="77"/>
              </a:rPr>
              <a:t>(p.309). </a:t>
            </a:r>
          </a:p>
        </p:txBody>
      </p:sp>
    </p:spTree>
    <p:extLst>
      <p:ext uri="{BB962C8B-B14F-4D97-AF65-F5344CB8AC3E}">
        <p14:creationId xmlns:p14="http://schemas.microsoft.com/office/powerpoint/2010/main" val="116254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A56E8-30A5-3648-BEE4-D0BC73F4DB85}"/>
              </a:ext>
            </a:extLst>
          </p:cNvPr>
          <p:cNvSpPr>
            <a:spLocks noGrp="1"/>
          </p:cNvSpPr>
          <p:nvPr>
            <p:ph type="title"/>
          </p:nvPr>
        </p:nvSpPr>
        <p:spPr/>
        <p:txBody>
          <a:bodyPr/>
          <a:lstStyle/>
          <a:p>
            <a:r>
              <a:rPr lang="en-US" b="1" dirty="0">
                <a:latin typeface="Abadi MT Condensed Light" panose="020B0306030101010103" pitchFamily="34" charset="77"/>
              </a:rPr>
              <a:t>Islam is facing an “epistemological crisis.”</a:t>
            </a:r>
          </a:p>
        </p:txBody>
      </p:sp>
      <p:sp>
        <p:nvSpPr>
          <p:cNvPr id="3" name="Content Placeholder 2">
            <a:extLst>
              <a:ext uri="{FF2B5EF4-FFF2-40B4-BE49-F238E27FC236}">
                <a16:creationId xmlns:a16="http://schemas.microsoft.com/office/drawing/2014/main" id="{83663CD4-82BD-5F46-93E8-1BF4FEE377CF}"/>
              </a:ext>
            </a:extLst>
          </p:cNvPr>
          <p:cNvSpPr>
            <a:spLocks noGrp="1"/>
          </p:cNvSpPr>
          <p:nvPr>
            <p:ph idx="1"/>
          </p:nvPr>
        </p:nvSpPr>
        <p:spPr/>
        <p:txBody>
          <a:bodyPr/>
          <a:lstStyle/>
          <a:p>
            <a:pPr marL="0" indent="0">
              <a:buNone/>
            </a:pPr>
            <a:endParaRPr lang="en-US" sz="2800" dirty="0">
              <a:latin typeface="Abadi MT Condensed Light" panose="020B0306030101010103" pitchFamily="34" charset="77"/>
            </a:endParaRPr>
          </a:p>
          <a:p>
            <a:r>
              <a:rPr lang="en-US" sz="2800" dirty="0">
                <a:latin typeface="Abadi MT Condensed Light" panose="020B0306030101010103" pitchFamily="34" charset="77"/>
              </a:rPr>
              <a:t>He (together with Abu El </a:t>
            </a:r>
            <a:r>
              <a:rPr lang="en-US" sz="2800" dirty="0" err="1">
                <a:latin typeface="Abadi MT Condensed Light" panose="020B0306030101010103" pitchFamily="34" charset="77"/>
              </a:rPr>
              <a:t>Fadl</a:t>
            </a:r>
            <a:r>
              <a:rPr lang="en-US" sz="2800" dirty="0">
                <a:latin typeface="Abadi MT Condensed Light" panose="020B0306030101010103" pitchFamily="34" charset="77"/>
              </a:rPr>
              <a:t>, and Al </a:t>
            </a:r>
            <a:r>
              <a:rPr lang="en-US" sz="2800" dirty="0" err="1">
                <a:latin typeface="Abadi MT Condensed Light" panose="020B0306030101010103" pitchFamily="34" charset="77"/>
              </a:rPr>
              <a:t>Naim</a:t>
            </a:r>
            <a:r>
              <a:rPr lang="en-US" sz="2800" dirty="0">
                <a:latin typeface="Abadi MT Condensed Light" panose="020B0306030101010103" pitchFamily="34" charset="77"/>
              </a:rPr>
              <a:t>) attributes much of the political conflict in the Muslim world to </a:t>
            </a:r>
            <a:r>
              <a:rPr lang="en-US" sz="2800" b="1" dirty="0">
                <a:latin typeface="Abadi MT Condensed Light" panose="020B0306030101010103" pitchFamily="34" charset="77"/>
              </a:rPr>
              <a:t>an erroneous moral epistemology</a:t>
            </a:r>
            <a:r>
              <a:rPr lang="en-US" sz="2800" dirty="0">
                <a:latin typeface="Abadi MT Condensed Light" panose="020B0306030101010103" pitchFamily="34" charset="77"/>
              </a:rPr>
              <a:t> </a:t>
            </a:r>
            <a:r>
              <a:rPr lang="en-US" sz="2800" b="1" dirty="0">
                <a:latin typeface="Abadi MT Condensed Light" panose="020B0306030101010103" pitchFamily="34" charset="77"/>
              </a:rPr>
              <a:t>that does not allow the use of independent moral reasoning (ijtihad) </a:t>
            </a:r>
            <a:r>
              <a:rPr lang="en-US" sz="2800" dirty="0">
                <a:latin typeface="Abadi MT Condensed Light" panose="020B0306030101010103" pitchFamily="34" charset="77"/>
              </a:rPr>
              <a:t>or permit moral or doctrinal change when a principle is based upon a “clear text” of the Quran. </a:t>
            </a:r>
          </a:p>
        </p:txBody>
      </p:sp>
    </p:spTree>
    <p:extLst>
      <p:ext uri="{BB962C8B-B14F-4D97-AF65-F5344CB8AC3E}">
        <p14:creationId xmlns:p14="http://schemas.microsoft.com/office/powerpoint/2010/main" val="2370794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57E7-B9F3-6B43-96C5-13F813A89B3F}"/>
              </a:ext>
            </a:extLst>
          </p:cNvPr>
          <p:cNvSpPr>
            <a:spLocks noGrp="1"/>
          </p:cNvSpPr>
          <p:nvPr>
            <p:ph type="title"/>
          </p:nvPr>
        </p:nvSpPr>
        <p:spPr/>
        <p:txBody>
          <a:bodyPr/>
          <a:lstStyle/>
          <a:p>
            <a:r>
              <a:rPr lang="en-US" sz="4000" b="1" dirty="0">
                <a:latin typeface="Abadi MT Condensed Light" panose="020B0306030101010103" pitchFamily="34" charset="77"/>
              </a:rPr>
              <a:t>Shariah principles</a:t>
            </a:r>
            <a:endParaRPr lang="en-US" dirty="0"/>
          </a:p>
        </p:txBody>
      </p:sp>
      <p:sp>
        <p:nvSpPr>
          <p:cNvPr id="3" name="Content Placeholder 2">
            <a:extLst>
              <a:ext uri="{FF2B5EF4-FFF2-40B4-BE49-F238E27FC236}">
                <a16:creationId xmlns:a16="http://schemas.microsoft.com/office/drawing/2014/main" id="{50822254-9AD2-7E45-8E79-3E9619A90F84}"/>
              </a:ext>
            </a:extLst>
          </p:cNvPr>
          <p:cNvSpPr>
            <a:spLocks noGrp="1"/>
          </p:cNvSpPr>
          <p:nvPr>
            <p:ph idx="1"/>
          </p:nvPr>
        </p:nvSpPr>
        <p:spPr/>
        <p:txBody>
          <a:bodyPr/>
          <a:lstStyle/>
          <a:p>
            <a:pPr marL="0" indent="0">
              <a:buNone/>
            </a:pPr>
            <a:endParaRPr lang="en-US" sz="2800" b="1" dirty="0">
              <a:latin typeface="Abadi MT Condensed Light" panose="020B0306030101010103" pitchFamily="34" charset="77"/>
            </a:endParaRPr>
          </a:p>
          <a:p>
            <a:r>
              <a:rPr lang="en-US" sz="2800" dirty="0">
                <a:latin typeface="Abadi MT Condensed Light" panose="020B0306030101010103" pitchFamily="34" charset="77"/>
              </a:rPr>
              <a:t>are a product of human interpretation and do not represent direct revelation. </a:t>
            </a:r>
          </a:p>
          <a:p>
            <a:endParaRPr lang="en-US" sz="2800" dirty="0"/>
          </a:p>
        </p:txBody>
      </p:sp>
    </p:spTree>
    <p:extLst>
      <p:ext uri="{BB962C8B-B14F-4D97-AF65-F5344CB8AC3E}">
        <p14:creationId xmlns:p14="http://schemas.microsoft.com/office/powerpoint/2010/main" val="3903948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458E-C437-324A-A188-7ED02171D170}"/>
              </a:ext>
            </a:extLst>
          </p:cNvPr>
          <p:cNvSpPr>
            <a:spLocks noGrp="1"/>
          </p:cNvSpPr>
          <p:nvPr>
            <p:ph type="title"/>
          </p:nvPr>
        </p:nvSpPr>
        <p:spPr/>
        <p:txBody>
          <a:bodyPr/>
          <a:lstStyle/>
          <a:p>
            <a:r>
              <a:rPr lang="en-US" b="1" dirty="0" err="1">
                <a:latin typeface="Abadi MT Condensed Light" panose="020B0306030101010103" pitchFamily="34" charset="77"/>
              </a:rPr>
              <a:t>Sachedina</a:t>
            </a:r>
            <a:r>
              <a:rPr lang="en-US" b="1" dirty="0">
                <a:latin typeface="Abadi MT Condensed Light" panose="020B0306030101010103" pitchFamily="34" charset="77"/>
              </a:rPr>
              <a:t>: </a:t>
            </a:r>
          </a:p>
        </p:txBody>
      </p:sp>
      <p:sp>
        <p:nvSpPr>
          <p:cNvPr id="3" name="Content Placeholder 2">
            <a:extLst>
              <a:ext uri="{FF2B5EF4-FFF2-40B4-BE49-F238E27FC236}">
                <a16:creationId xmlns:a16="http://schemas.microsoft.com/office/drawing/2014/main" id="{94175897-0474-E341-97AF-F1E7F60C31B4}"/>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dirty="0">
                <a:latin typeface="Abadi MT Condensed Light" panose="020B0306030101010103" pitchFamily="34" charset="77"/>
              </a:rPr>
              <a:t>The Prophet was and remains the only authoritative interpreter of the sacred texts. </a:t>
            </a: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Muslims </a:t>
            </a:r>
            <a:r>
              <a:rPr lang="en-US" sz="2800" b="1" dirty="0">
                <a:latin typeface="Abadi MT Condensed Light" panose="020B0306030101010103" pitchFamily="34" charset="77"/>
              </a:rPr>
              <a:t>only have access to their own interpretation and application of the sources</a:t>
            </a:r>
            <a:r>
              <a:rPr lang="en-US" sz="2800" dirty="0">
                <a:latin typeface="Abadi MT Condensed Light" panose="020B0306030101010103" pitchFamily="34" charset="77"/>
              </a:rPr>
              <a:t>, with no guarantee that they represent the will of God. </a:t>
            </a:r>
          </a:p>
          <a:p>
            <a:endParaRPr lang="en-US" sz="2800" dirty="0">
              <a:latin typeface="Abadi MT Condensed Light" panose="020B0306030101010103" pitchFamily="34" charset="77"/>
            </a:endParaRPr>
          </a:p>
          <a:p>
            <a:pPr marL="0" indent="0">
              <a:buNone/>
            </a:pPr>
            <a:r>
              <a:rPr lang="en-US" sz="2800" b="1" dirty="0">
                <a:latin typeface="Abadi MT Condensed Light" panose="020B0306030101010103" pitchFamily="34" charset="77"/>
              </a:rPr>
              <a:t> </a:t>
            </a:r>
            <a:r>
              <a:rPr lang="en-US" sz="2800" dirty="0">
                <a:latin typeface="Abadi MT Condensed Light" panose="020B0306030101010103" pitchFamily="34" charset="77"/>
              </a:rPr>
              <a:t> </a:t>
            </a:r>
          </a:p>
          <a:p>
            <a:pPr marL="0" indent="0">
              <a:buNone/>
            </a:pPr>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1324352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8455-1865-6041-90A7-5A9F7C6A5EB8}"/>
              </a:ext>
            </a:extLst>
          </p:cNvPr>
          <p:cNvSpPr>
            <a:spLocks noGrp="1"/>
          </p:cNvSpPr>
          <p:nvPr>
            <p:ph type="title"/>
          </p:nvPr>
        </p:nvSpPr>
        <p:spPr/>
        <p:txBody>
          <a:bodyPr/>
          <a:lstStyle/>
          <a:p>
            <a:r>
              <a:rPr lang="en-US" sz="4000" b="1" dirty="0">
                <a:latin typeface="Abadi MT Condensed Light" panose="020B0306030101010103" pitchFamily="34" charset="77"/>
              </a:rPr>
              <a:t>Even when a clear text is available different interpretations are possible</a:t>
            </a:r>
            <a:endParaRPr lang="en-US" b="1" dirty="0"/>
          </a:p>
        </p:txBody>
      </p:sp>
      <p:sp>
        <p:nvSpPr>
          <p:cNvPr id="3" name="Content Placeholder 2">
            <a:extLst>
              <a:ext uri="{FF2B5EF4-FFF2-40B4-BE49-F238E27FC236}">
                <a16:creationId xmlns:a16="http://schemas.microsoft.com/office/drawing/2014/main" id="{1290E246-FF09-324B-BBC2-8AF24F76363F}"/>
              </a:ext>
            </a:extLst>
          </p:cNvPr>
          <p:cNvSpPr>
            <a:spLocks noGrp="1"/>
          </p:cNvSpPr>
          <p:nvPr>
            <p:ph idx="1"/>
          </p:nvPr>
        </p:nvSpPr>
        <p:spPr/>
        <p:txBody>
          <a:bodyPr/>
          <a:lstStyle/>
          <a:p>
            <a:pPr marL="0" indent="0">
              <a:buNone/>
            </a:pPr>
            <a:endParaRPr lang="en-US" sz="3200" dirty="0">
              <a:latin typeface="Abadi MT Condensed Light" panose="020B0306030101010103" pitchFamily="34" charset="77"/>
            </a:endParaRPr>
          </a:p>
          <a:p>
            <a:r>
              <a:rPr lang="en-US" sz="3200" b="1" dirty="0">
                <a:latin typeface="Abadi MT Condensed Light" panose="020B0306030101010103" pitchFamily="34" charset="77"/>
              </a:rPr>
              <a:t>Human reason is inescapable in theological argument.</a:t>
            </a:r>
            <a:endParaRPr lang="en-US" sz="3200" dirty="0">
              <a:latin typeface="Abadi MT Condensed Light" panose="020B0306030101010103" pitchFamily="34" charset="77"/>
            </a:endParaRPr>
          </a:p>
          <a:p>
            <a:pPr marL="0" indent="0">
              <a:buNone/>
            </a:pPr>
            <a:endParaRPr lang="en-US" sz="3200" b="1" dirty="0">
              <a:latin typeface="Abadi MT Condensed Light" panose="020B0306030101010103" pitchFamily="34" charset="77"/>
            </a:endParaRPr>
          </a:p>
          <a:p>
            <a:r>
              <a:rPr lang="en-US" sz="3200" dirty="0">
                <a:latin typeface="Abadi MT Condensed Light" panose="020B0306030101010103" pitchFamily="34" charset="77"/>
              </a:rPr>
              <a:t>The importance of re-embracing ijtihad.</a:t>
            </a:r>
          </a:p>
          <a:p>
            <a:pPr marL="0" indent="0">
              <a:buNone/>
            </a:pPr>
            <a:endParaRPr lang="en-US" sz="3200" b="1" dirty="0">
              <a:latin typeface="Abadi MT Condensed Light" panose="020B0306030101010103" pitchFamily="34" charset="77"/>
            </a:endParaRPr>
          </a:p>
          <a:p>
            <a:endParaRPr lang="en-US" dirty="0"/>
          </a:p>
        </p:txBody>
      </p:sp>
    </p:spTree>
    <p:extLst>
      <p:ext uri="{BB962C8B-B14F-4D97-AF65-F5344CB8AC3E}">
        <p14:creationId xmlns:p14="http://schemas.microsoft.com/office/powerpoint/2010/main" val="467822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28BE-EF47-BC46-A47A-8B4C6223E671}"/>
              </a:ext>
            </a:extLst>
          </p:cNvPr>
          <p:cNvSpPr>
            <a:spLocks noGrp="1"/>
          </p:cNvSpPr>
          <p:nvPr>
            <p:ph type="title"/>
          </p:nvPr>
        </p:nvSpPr>
        <p:spPr/>
        <p:txBody>
          <a:bodyPr/>
          <a:lstStyle/>
          <a:p>
            <a:r>
              <a:rPr lang="en-US" b="1" dirty="0">
                <a:latin typeface="Abadi MT Condensed Light" panose="020B0306030101010103" pitchFamily="34" charset="77"/>
              </a:rPr>
              <a:t>Liberalism could succeed in Muslims communities </a:t>
            </a:r>
          </a:p>
        </p:txBody>
      </p:sp>
      <p:sp>
        <p:nvSpPr>
          <p:cNvPr id="3" name="Content Placeholder 2">
            <a:extLst>
              <a:ext uri="{FF2B5EF4-FFF2-40B4-BE49-F238E27FC236}">
                <a16:creationId xmlns:a16="http://schemas.microsoft.com/office/drawing/2014/main" id="{57E5F1BE-3229-214D-BB0C-7BBE17F55E61}"/>
              </a:ext>
            </a:extLst>
          </p:cNvPr>
          <p:cNvSpPr>
            <a:spLocks noGrp="1"/>
          </p:cNvSpPr>
          <p:nvPr>
            <p:ph idx="1"/>
          </p:nvPr>
        </p:nvSpPr>
        <p:spPr/>
        <p:txBody>
          <a:bodyPr/>
          <a:lstStyle/>
          <a:p>
            <a:endParaRPr lang="en-US" sz="2800" b="1" dirty="0">
              <a:latin typeface="Abadi MT Condensed Light" panose="020B0306030101010103" pitchFamily="34" charset="77"/>
            </a:endParaRPr>
          </a:p>
          <a:p>
            <a:r>
              <a:rPr lang="en-US" sz="2800" b="1" dirty="0">
                <a:latin typeface="Abadi MT Condensed Light" panose="020B0306030101010103" pitchFamily="34" charset="77"/>
              </a:rPr>
              <a:t>This could be done from within the Islamic tradition.</a:t>
            </a:r>
          </a:p>
          <a:p>
            <a:endParaRPr lang="en-US" sz="2800" b="1" dirty="0">
              <a:latin typeface="Abadi MT Condensed Light" panose="020B0306030101010103" pitchFamily="34" charset="77"/>
            </a:endParaRPr>
          </a:p>
          <a:p>
            <a:r>
              <a:rPr lang="en-US" sz="2800" b="1" dirty="0">
                <a:latin typeface="Abadi MT Condensed Light" panose="020B0306030101010103" pitchFamily="34" charset="77"/>
              </a:rPr>
              <a:t>Muslims need to learn how to guide themselves and the community by going back to the sources, to the “living heart” of Islamic belief </a:t>
            </a:r>
            <a:r>
              <a:rPr lang="en-US" sz="2800" dirty="0">
                <a:latin typeface="Abadi MT Condensed Light" panose="020B0306030101010103" pitchFamily="34" charset="77"/>
              </a:rPr>
              <a:t>(p.308).</a:t>
            </a:r>
            <a:endParaRPr lang="en-US" sz="2800" dirty="0"/>
          </a:p>
          <a:p>
            <a:pPr marL="0" indent="0">
              <a:buNone/>
            </a:pPr>
            <a:endParaRPr lang="en-US" sz="2800" b="1" dirty="0">
              <a:latin typeface="Abadi MT Condensed Light" panose="020B0306030101010103" pitchFamily="34" charset="77"/>
            </a:endParaRPr>
          </a:p>
          <a:p>
            <a:endParaRPr lang="en-US" sz="2800" dirty="0">
              <a:latin typeface="Abadi MT Condensed Light" panose="020B0306030101010103" pitchFamily="34" charset="77"/>
            </a:endParaRPr>
          </a:p>
          <a:p>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2474306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71EE3-F18A-594B-8A5E-E4F6329B5A48}"/>
              </a:ext>
            </a:extLst>
          </p:cNvPr>
          <p:cNvSpPr>
            <a:spLocks noGrp="1"/>
          </p:cNvSpPr>
          <p:nvPr>
            <p:ph type="title"/>
          </p:nvPr>
        </p:nvSpPr>
        <p:spPr/>
        <p:txBody>
          <a:bodyPr/>
          <a:lstStyle/>
          <a:p>
            <a:r>
              <a:rPr lang="en-US" b="1" dirty="0">
                <a:latin typeface="Abadi MT Condensed Light" panose="020B0306030101010103" pitchFamily="34" charset="77"/>
              </a:rPr>
              <a:t>In his book “Islamic Roots of Democratic Pluralism”</a:t>
            </a:r>
          </a:p>
        </p:txBody>
      </p:sp>
      <p:sp>
        <p:nvSpPr>
          <p:cNvPr id="3" name="Content Placeholder 2">
            <a:extLst>
              <a:ext uri="{FF2B5EF4-FFF2-40B4-BE49-F238E27FC236}">
                <a16:creationId xmlns:a16="http://schemas.microsoft.com/office/drawing/2014/main" id="{E98B9B9A-2B77-1C42-9EF5-8224B059F0E1}"/>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dirty="0">
                <a:latin typeface="Abadi MT Condensed Light" panose="020B0306030101010103" pitchFamily="34" charset="77"/>
              </a:rPr>
              <a:t>Sachedina argues that </a:t>
            </a:r>
            <a:r>
              <a:rPr lang="en-US" sz="2800" b="1" dirty="0">
                <a:latin typeface="Abadi MT Condensed Light" panose="020B0306030101010103" pitchFamily="34" charset="77"/>
              </a:rPr>
              <a:t>the Qur’an calls for tolerance </a:t>
            </a:r>
            <a:r>
              <a:rPr lang="en-US" sz="2800" dirty="0">
                <a:latin typeface="Abadi MT Condensed Light" panose="020B0306030101010103" pitchFamily="34" charset="77"/>
              </a:rPr>
              <a:t>and that certain passages in it were misinterpreted creating the divide between the believers and non-believers. </a:t>
            </a: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According to him, (in the Qur’an) Islam advocates pluralism.  </a:t>
            </a:r>
          </a:p>
          <a:p>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256433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E4CA-2318-2E4B-8245-CC0494C7B8F8}"/>
              </a:ext>
            </a:extLst>
          </p:cNvPr>
          <p:cNvSpPr>
            <a:spLocks noGrp="1"/>
          </p:cNvSpPr>
          <p:nvPr>
            <p:ph type="title"/>
          </p:nvPr>
        </p:nvSpPr>
        <p:spPr/>
        <p:txBody>
          <a:bodyPr/>
          <a:lstStyle/>
          <a:p>
            <a:r>
              <a:rPr lang="en-US" sz="4000" b="1" dirty="0">
                <a:latin typeface="Abadi MT Condensed Light" panose="020B0306030101010103" pitchFamily="34" charset="77"/>
              </a:rPr>
              <a:t>     Born in Tanzania in 1942</a:t>
            </a:r>
            <a:endParaRPr lang="en-US" sz="4000" dirty="0">
              <a:latin typeface="Abadi MT Condensed Light" panose="020B0306030101010103" pitchFamily="34" charset="77"/>
            </a:endParaRPr>
          </a:p>
        </p:txBody>
      </p:sp>
      <p:sp>
        <p:nvSpPr>
          <p:cNvPr id="3" name="Content Placeholder 2">
            <a:extLst>
              <a:ext uri="{FF2B5EF4-FFF2-40B4-BE49-F238E27FC236}">
                <a16:creationId xmlns:a16="http://schemas.microsoft.com/office/drawing/2014/main" id="{0481E660-1E0A-FE45-A45A-082EB69A60E0}"/>
              </a:ext>
            </a:extLst>
          </p:cNvPr>
          <p:cNvSpPr>
            <a:spLocks noGrp="1"/>
          </p:cNvSpPr>
          <p:nvPr>
            <p:ph idx="1"/>
          </p:nvPr>
        </p:nvSpPr>
        <p:spPr/>
        <p:txBody>
          <a:bodyPr/>
          <a:lstStyle/>
          <a:p>
            <a:endParaRPr lang="en-US" dirty="0">
              <a:solidFill>
                <a:schemeClr val="tx2"/>
              </a:solidFill>
              <a:latin typeface="Abadi MT Condensed Light" panose="020B0306030101010103" pitchFamily="34" charset="77"/>
            </a:endParaRPr>
          </a:p>
          <a:p>
            <a:endParaRPr lang="en-US" dirty="0">
              <a:solidFill>
                <a:schemeClr val="tx2"/>
              </a:solidFill>
              <a:latin typeface="Abadi MT Condensed Light" panose="020B0306030101010103" pitchFamily="34" charset="77"/>
            </a:endParaRPr>
          </a:p>
          <a:p>
            <a:endParaRPr lang="en-US" dirty="0">
              <a:solidFill>
                <a:schemeClr val="tx2"/>
              </a:solidFill>
              <a:latin typeface="Abadi MT Condensed Light" panose="020B0306030101010103" pitchFamily="34" charset="77"/>
            </a:endParaRPr>
          </a:p>
          <a:p>
            <a:endParaRPr lang="en-US" dirty="0">
              <a:solidFill>
                <a:schemeClr val="tx2"/>
              </a:solidFill>
              <a:latin typeface="Abadi MT Condensed Light" panose="020B0306030101010103" pitchFamily="34" charset="77"/>
            </a:endParaRPr>
          </a:p>
          <a:p>
            <a:endParaRPr lang="en-US" dirty="0">
              <a:solidFill>
                <a:schemeClr val="tx2"/>
              </a:solidFill>
              <a:latin typeface="Abadi MT Condensed Light" panose="020B0306030101010103" pitchFamily="34" charset="77"/>
            </a:endParaRPr>
          </a:p>
          <a:p>
            <a:endParaRPr lang="en-US" dirty="0">
              <a:solidFill>
                <a:schemeClr val="tx2"/>
              </a:solidFill>
              <a:latin typeface="Abadi MT Condensed Light" panose="020B0306030101010103" pitchFamily="34" charset="77"/>
            </a:endParaRPr>
          </a:p>
          <a:p>
            <a:r>
              <a:rPr lang="en-US" dirty="0">
                <a:solidFill>
                  <a:schemeClr val="tx2"/>
                </a:solidFill>
                <a:latin typeface="Abadi MT Condensed Light" panose="020B0306030101010103" pitchFamily="34" charset="77"/>
              </a:rPr>
              <a:t>Refers to his early life as growing up in a “pluralistic society under the British government in Tanzania.”</a:t>
            </a:r>
          </a:p>
          <a:p>
            <a:endParaRPr lang="en-US" dirty="0">
              <a:solidFill>
                <a:schemeClr val="tx2"/>
              </a:solidFill>
              <a:latin typeface="Abadi MT Condensed Light" panose="020B0306030101010103" pitchFamily="34" charset="77"/>
            </a:endParaRPr>
          </a:p>
          <a:p>
            <a:pPr marL="0" indent="0">
              <a:buNone/>
            </a:pPr>
            <a:endParaRPr lang="en-US" dirty="0">
              <a:solidFill>
                <a:schemeClr val="tx2"/>
              </a:solidFill>
              <a:latin typeface="Abadi MT Condensed Light" panose="020B0306030101010103" pitchFamily="34" charset="77"/>
            </a:endParaRPr>
          </a:p>
          <a:p>
            <a:pPr marL="0" indent="0">
              <a:buNone/>
            </a:pPr>
            <a:endParaRPr lang="en-US" dirty="0">
              <a:solidFill>
                <a:schemeClr val="tx2"/>
              </a:solidFill>
              <a:latin typeface="Abadi MT Condensed Light" panose="020B0306030101010103" pitchFamily="34" charset="77"/>
            </a:endParaRPr>
          </a:p>
        </p:txBody>
      </p:sp>
      <p:pic>
        <p:nvPicPr>
          <p:cNvPr id="4" name="Picture 3">
            <a:extLst>
              <a:ext uri="{FF2B5EF4-FFF2-40B4-BE49-F238E27FC236}">
                <a16:creationId xmlns:a16="http://schemas.microsoft.com/office/drawing/2014/main" id="{11CED0EB-D77E-E943-AD25-FFCFDB0F32E7}"/>
              </a:ext>
            </a:extLst>
          </p:cNvPr>
          <p:cNvPicPr>
            <a:picLocks noChangeAspect="1"/>
          </p:cNvPicPr>
          <p:nvPr/>
        </p:nvPicPr>
        <p:blipFill>
          <a:blip r:embed="rId3"/>
          <a:stretch>
            <a:fillRect/>
          </a:stretch>
        </p:blipFill>
        <p:spPr>
          <a:xfrm>
            <a:off x="4267200" y="1752600"/>
            <a:ext cx="2794000" cy="2908300"/>
          </a:xfrm>
          <a:prstGeom prst="rect">
            <a:avLst/>
          </a:prstGeom>
        </p:spPr>
      </p:pic>
      <p:pic>
        <p:nvPicPr>
          <p:cNvPr id="5" name="Picture 4">
            <a:extLst>
              <a:ext uri="{FF2B5EF4-FFF2-40B4-BE49-F238E27FC236}">
                <a16:creationId xmlns:a16="http://schemas.microsoft.com/office/drawing/2014/main" id="{7A9A53A2-CFC8-E749-BA14-8814D17D793D}"/>
              </a:ext>
            </a:extLst>
          </p:cNvPr>
          <p:cNvPicPr>
            <a:picLocks noChangeAspect="1"/>
          </p:cNvPicPr>
          <p:nvPr/>
        </p:nvPicPr>
        <p:blipFill>
          <a:blip r:embed="rId4"/>
          <a:stretch>
            <a:fillRect/>
          </a:stretch>
        </p:blipFill>
        <p:spPr>
          <a:xfrm>
            <a:off x="1774825" y="2192714"/>
            <a:ext cx="2223293" cy="2472571"/>
          </a:xfrm>
          <a:prstGeom prst="rect">
            <a:avLst/>
          </a:prstGeom>
        </p:spPr>
      </p:pic>
    </p:spTree>
    <p:extLst>
      <p:ext uri="{BB962C8B-B14F-4D97-AF65-F5344CB8AC3E}">
        <p14:creationId xmlns:p14="http://schemas.microsoft.com/office/powerpoint/2010/main" val="365810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061E7-0CE1-6644-9480-DB846D67D3DF}"/>
              </a:ext>
            </a:extLst>
          </p:cNvPr>
          <p:cNvSpPr>
            <a:spLocks noGrp="1"/>
          </p:cNvSpPr>
          <p:nvPr>
            <p:ph type="title"/>
          </p:nvPr>
        </p:nvSpPr>
        <p:spPr/>
        <p:txBody>
          <a:bodyPr/>
          <a:lstStyle/>
          <a:p>
            <a:r>
              <a:rPr lang="en-US" sz="4000" b="1" dirty="0">
                <a:latin typeface="Abadi MT Condensed Light" panose="020B0306030101010103" pitchFamily="34" charset="77"/>
              </a:rPr>
              <a:t>Pluralism as a concept in the Qur’an</a:t>
            </a:r>
            <a:endParaRPr lang="en-US" b="1" dirty="0"/>
          </a:p>
        </p:txBody>
      </p:sp>
      <p:sp>
        <p:nvSpPr>
          <p:cNvPr id="3" name="Content Placeholder 2">
            <a:extLst>
              <a:ext uri="{FF2B5EF4-FFF2-40B4-BE49-F238E27FC236}">
                <a16:creationId xmlns:a16="http://schemas.microsoft.com/office/drawing/2014/main" id="{B71C56F0-14B6-EA41-8C47-548E97386983}"/>
              </a:ext>
            </a:extLst>
          </p:cNvPr>
          <p:cNvSpPr>
            <a:spLocks noGrp="1"/>
          </p:cNvSpPr>
          <p:nvPr>
            <p:ph idx="1"/>
          </p:nvPr>
        </p:nvSpPr>
        <p:spPr/>
        <p:txBody>
          <a:bodyPr/>
          <a:lstStyle/>
          <a:p>
            <a:pPr marL="0" indent="0">
              <a:buNone/>
            </a:pPr>
            <a:endParaRPr lang="en-US" sz="3200" b="1" dirty="0">
              <a:latin typeface="Abadi MT Condensed Light" panose="020B0306030101010103" pitchFamily="34" charset="77"/>
            </a:endParaRPr>
          </a:p>
          <a:p>
            <a:r>
              <a:rPr lang="en-US" sz="2800" b="1" dirty="0">
                <a:latin typeface="Abadi MT Condensed Light" panose="020B0306030101010103" pitchFamily="34" charset="77"/>
              </a:rPr>
              <a:t>predates</a:t>
            </a:r>
            <a:r>
              <a:rPr lang="en-US" sz="2800" dirty="0">
                <a:latin typeface="Abadi MT Condensed Light" panose="020B0306030101010103" pitchFamily="34" charset="77"/>
              </a:rPr>
              <a:t>—and is the source of—</a:t>
            </a:r>
            <a:r>
              <a:rPr lang="en-US" sz="2800" b="1" dirty="0">
                <a:latin typeface="Abadi MT Condensed Light" panose="020B0306030101010103" pitchFamily="34" charset="77"/>
              </a:rPr>
              <a:t>the idea of pluralism used in democracy. </a:t>
            </a:r>
          </a:p>
          <a:p>
            <a:pPr marL="0" indent="0">
              <a:buNone/>
            </a:pPr>
            <a:endParaRPr lang="en-US" dirty="0"/>
          </a:p>
        </p:txBody>
      </p:sp>
    </p:spTree>
    <p:extLst>
      <p:ext uri="{BB962C8B-B14F-4D97-AF65-F5344CB8AC3E}">
        <p14:creationId xmlns:p14="http://schemas.microsoft.com/office/powerpoint/2010/main" val="2083225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15282-8766-C54F-9C0D-AC6AFAC174C8}"/>
              </a:ext>
            </a:extLst>
          </p:cNvPr>
          <p:cNvSpPr>
            <a:spLocks noGrp="1"/>
          </p:cNvSpPr>
          <p:nvPr>
            <p:ph type="title"/>
          </p:nvPr>
        </p:nvSpPr>
        <p:spPr/>
        <p:txBody>
          <a:bodyPr/>
          <a:lstStyle/>
          <a:p>
            <a:r>
              <a:rPr lang="en-US" b="1" dirty="0">
                <a:latin typeface="Abadi MT Condensed Light" panose="020B0306030101010103" pitchFamily="34" charset="77"/>
              </a:rPr>
              <a:t>An ecumenical spirit in the Qur’an: </a:t>
            </a:r>
          </a:p>
        </p:txBody>
      </p:sp>
      <p:sp>
        <p:nvSpPr>
          <p:cNvPr id="3" name="Content Placeholder 2">
            <a:extLst>
              <a:ext uri="{FF2B5EF4-FFF2-40B4-BE49-F238E27FC236}">
                <a16:creationId xmlns:a16="http://schemas.microsoft.com/office/drawing/2014/main" id="{97A81BB2-8314-F945-A083-B34C8899C08B}"/>
              </a:ext>
            </a:extLst>
          </p:cNvPr>
          <p:cNvSpPr>
            <a:spLocks noGrp="1"/>
          </p:cNvSpPr>
          <p:nvPr>
            <p:ph idx="1"/>
          </p:nvPr>
        </p:nvSpPr>
        <p:spPr/>
        <p:txBody>
          <a:bodyPr/>
          <a:lstStyle/>
          <a:p>
            <a:endParaRPr lang="en-US" dirty="0">
              <a:latin typeface="Abadi MT Condensed Light" panose="020B0306030101010103" pitchFamily="34" charset="77"/>
            </a:endParaRPr>
          </a:p>
          <a:p>
            <a:r>
              <a:rPr lang="en-US" dirty="0">
                <a:latin typeface="Abadi MT Condensed Light" panose="020B0306030101010103" pitchFamily="34" charset="77"/>
              </a:rPr>
              <a:t>Islam, the youngest of the monotheistic faiths, was born into </a:t>
            </a:r>
            <a:r>
              <a:rPr lang="en-US" b="1" dirty="0">
                <a:latin typeface="Abadi MT Condensed Light" panose="020B0306030101010103" pitchFamily="34" charset="77"/>
              </a:rPr>
              <a:t>a world of religious pluralism, a world where Judaism and Christianity already existed</a:t>
            </a:r>
            <a:r>
              <a:rPr lang="en-US" dirty="0">
                <a:latin typeface="Abadi MT Condensed Light" panose="020B0306030101010103" pitchFamily="34" charset="77"/>
              </a:rPr>
              <a:t>, </a:t>
            </a:r>
          </a:p>
          <a:p>
            <a:endParaRPr lang="en-US" dirty="0">
              <a:latin typeface="Abadi MT Condensed Light" panose="020B0306030101010103" pitchFamily="34" charset="77"/>
            </a:endParaRPr>
          </a:p>
          <a:p>
            <a:r>
              <a:rPr lang="en-US" dirty="0">
                <a:latin typeface="Abadi MT Condensed Light" panose="020B0306030101010103" pitchFamily="34" charset="77"/>
              </a:rPr>
              <a:t>Islam </a:t>
            </a:r>
            <a:r>
              <a:rPr lang="en-US" b="1" dirty="0">
                <a:latin typeface="Abadi MT Condensed Light" panose="020B0306030101010103" pitchFamily="34" charset="77"/>
              </a:rPr>
              <a:t>acknowledged and critically evaluated these religions </a:t>
            </a:r>
            <a:r>
              <a:rPr lang="en-US" dirty="0">
                <a:latin typeface="Abadi MT Condensed Light" panose="020B0306030101010103" pitchFamily="34" charset="77"/>
              </a:rPr>
              <a:t>but never rejected them as false. </a:t>
            </a:r>
          </a:p>
          <a:p>
            <a:endParaRPr lang="en-US" dirty="0">
              <a:latin typeface="Abadi MT Condensed Light" panose="020B0306030101010103" pitchFamily="34" charset="77"/>
            </a:endParaRPr>
          </a:p>
          <a:p>
            <a:pPr marL="0" indent="0">
              <a:buNone/>
            </a:pPr>
            <a:endParaRPr lang="en-US" dirty="0">
              <a:latin typeface="Abadi MT Condensed Light" panose="020B0306030101010103" pitchFamily="34" charset="77"/>
            </a:endParaRPr>
          </a:p>
        </p:txBody>
      </p:sp>
    </p:spTree>
    <p:extLst>
      <p:ext uri="{BB962C8B-B14F-4D97-AF65-F5344CB8AC3E}">
        <p14:creationId xmlns:p14="http://schemas.microsoft.com/office/powerpoint/2010/main" val="759833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2257-1102-D34E-A353-FACC9BCEE0A4}"/>
              </a:ext>
            </a:extLst>
          </p:cNvPr>
          <p:cNvSpPr>
            <a:spLocks noGrp="1"/>
          </p:cNvSpPr>
          <p:nvPr>
            <p:ph type="title"/>
          </p:nvPr>
        </p:nvSpPr>
        <p:spPr/>
        <p:txBody>
          <a:bodyPr/>
          <a:lstStyle/>
          <a:p>
            <a:r>
              <a:rPr lang="en-US" b="1" dirty="0">
                <a:latin typeface="Abadi MT Condensed Light" panose="020B0306030101010103" pitchFamily="34" charset="77"/>
              </a:rPr>
              <a:t>Another quote from the Qur’an</a:t>
            </a:r>
          </a:p>
        </p:txBody>
      </p:sp>
      <p:sp>
        <p:nvSpPr>
          <p:cNvPr id="3" name="Content Placeholder 2">
            <a:extLst>
              <a:ext uri="{FF2B5EF4-FFF2-40B4-BE49-F238E27FC236}">
                <a16:creationId xmlns:a16="http://schemas.microsoft.com/office/drawing/2014/main" id="{44EE3CDA-56A0-864B-B0DD-15D77BEA99F1}"/>
              </a:ext>
            </a:extLst>
          </p:cNvPr>
          <p:cNvSpPr>
            <a:spLocks noGrp="1"/>
          </p:cNvSpPr>
          <p:nvPr>
            <p:ph idx="1"/>
          </p:nvPr>
        </p:nvSpPr>
        <p:spPr/>
        <p:txBody>
          <a:bodyPr/>
          <a:lstStyle/>
          <a:p>
            <a:endParaRPr lang="en-US" dirty="0">
              <a:latin typeface="Abadi MT Condensed Light" panose="020B0306030101010103" pitchFamily="34" charset="77"/>
            </a:endParaRPr>
          </a:p>
          <a:p>
            <a:r>
              <a:rPr lang="en-US" dirty="0">
                <a:latin typeface="Abadi MT Condensed Light" panose="020B0306030101010103" pitchFamily="34" charset="77"/>
              </a:rPr>
              <a:t>“For every one of you [Jews, Christians, Muslims], We have appointed a path and a way. </a:t>
            </a:r>
            <a:r>
              <a:rPr lang="en-US" b="1" dirty="0">
                <a:latin typeface="Abadi MT Condensed Light" panose="020B0306030101010103" pitchFamily="34" charset="77"/>
              </a:rPr>
              <a:t>If God had willed, he would have made you but one community</a:t>
            </a:r>
            <a:r>
              <a:rPr lang="en-US" dirty="0">
                <a:latin typeface="Abadi MT Condensed Light" panose="020B0306030101010103" pitchFamily="34" charset="77"/>
              </a:rPr>
              <a:t>; but [he chose not to] that he may try you in what has come to you. </a:t>
            </a:r>
            <a:r>
              <a:rPr lang="en-US" b="1" dirty="0">
                <a:latin typeface="Abadi MT Condensed Light" panose="020B0306030101010103" pitchFamily="34" charset="77"/>
              </a:rPr>
              <a:t>So compete with one another in good works </a:t>
            </a:r>
            <a:r>
              <a:rPr lang="en-US" dirty="0">
                <a:latin typeface="Abadi MT Condensed Light" panose="020B0306030101010103" pitchFamily="34" charset="77"/>
              </a:rPr>
              <a:t>(5:48).”</a:t>
            </a:r>
          </a:p>
          <a:p>
            <a:endParaRPr lang="en-US" dirty="0"/>
          </a:p>
        </p:txBody>
      </p:sp>
    </p:spTree>
    <p:extLst>
      <p:ext uri="{BB962C8B-B14F-4D97-AF65-F5344CB8AC3E}">
        <p14:creationId xmlns:p14="http://schemas.microsoft.com/office/powerpoint/2010/main" val="2641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0EA4-43DA-764C-9CF3-851F32E52BD4}"/>
              </a:ext>
            </a:extLst>
          </p:cNvPr>
          <p:cNvSpPr>
            <a:spLocks noGrp="1"/>
          </p:cNvSpPr>
          <p:nvPr>
            <p:ph type="title"/>
          </p:nvPr>
        </p:nvSpPr>
        <p:spPr/>
        <p:txBody>
          <a:bodyPr/>
          <a:lstStyle/>
          <a:p>
            <a:r>
              <a:rPr lang="en-US" sz="3200" b="1" dirty="0">
                <a:latin typeface="Abadi MT Condensed Light" panose="020B0306030101010103" pitchFamily="34" charset="77"/>
              </a:rPr>
              <a:t>Theological differences about any matters in the revelation are difficult, perhaps impossible to resolve</a:t>
            </a:r>
          </a:p>
        </p:txBody>
      </p:sp>
      <p:sp>
        <p:nvSpPr>
          <p:cNvPr id="3" name="Content Placeholder 2">
            <a:extLst>
              <a:ext uri="{FF2B5EF4-FFF2-40B4-BE49-F238E27FC236}">
                <a16:creationId xmlns:a16="http://schemas.microsoft.com/office/drawing/2014/main" id="{1E8AA2FE-BC6C-0148-B654-82A24351E5BD}"/>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b="1" dirty="0">
                <a:latin typeface="Abadi MT Condensed Light" panose="020B0306030101010103" pitchFamily="34" charset="77"/>
              </a:rPr>
              <a:t>Yet, the spirit of accommodation and tolerance certainly demands that a common ground be sought </a:t>
            </a:r>
            <a:r>
              <a:rPr lang="en-US" sz="2800" dirty="0">
                <a:latin typeface="Abadi MT Condensed Light" panose="020B0306030101010103" pitchFamily="34" charset="77"/>
              </a:rPr>
              <a:t>for implementing the common good in society. </a:t>
            </a:r>
          </a:p>
          <a:p>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547548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43E28-48D6-E54C-8C36-E8D12235D604}"/>
              </a:ext>
            </a:extLst>
          </p:cNvPr>
          <p:cNvSpPr>
            <a:spLocks noGrp="1"/>
          </p:cNvSpPr>
          <p:nvPr>
            <p:ph type="title"/>
          </p:nvPr>
        </p:nvSpPr>
        <p:spPr/>
        <p:txBody>
          <a:bodyPr/>
          <a:lstStyle/>
          <a:p>
            <a:r>
              <a:rPr lang="en-US" sz="3200" dirty="0">
                <a:latin typeface="Abadi MT Condensed Light" panose="020B0306030101010103" pitchFamily="34" charset="77"/>
              </a:rPr>
              <a:t>The Qur’an (2:213) shows </a:t>
            </a:r>
            <a:r>
              <a:rPr lang="en-US" sz="3200" b="1" dirty="0">
                <a:latin typeface="Abadi MT Condensed Light" panose="020B0306030101010103" pitchFamily="34" charset="77"/>
              </a:rPr>
              <a:t>that there is oneness between humanity and people of all religions </a:t>
            </a:r>
            <a:endParaRPr lang="en-US" sz="3200" dirty="0">
              <a:latin typeface="Abadi MT Condensed Light" panose="020B0306030101010103" pitchFamily="34" charset="77"/>
            </a:endParaRPr>
          </a:p>
        </p:txBody>
      </p:sp>
      <p:sp>
        <p:nvSpPr>
          <p:cNvPr id="3" name="Content Placeholder 2">
            <a:extLst>
              <a:ext uri="{FF2B5EF4-FFF2-40B4-BE49-F238E27FC236}">
                <a16:creationId xmlns:a16="http://schemas.microsoft.com/office/drawing/2014/main" id="{FE8B3AA7-588B-014A-9864-56AF68229C4A}"/>
              </a:ext>
            </a:extLst>
          </p:cNvPr>
          <p:cNvSpPr>
            <a:spLocks noGrp="1"/>
          </p:cNvSpPr>
          <p:nvPr>
            <p:ph idx="1"/>
          </p:nvPr>
        </p:nvSpPr>
        <p:spPr/>
        <p:txBody>
          <a:bodyPr/>
          <a:lstStyle/>
          <a:p>
            <a:pPr marL="0" indent="0">
              <a:buNone/>
            </a:pPr>
            <a:endParaRPr lang="en-US" sz="2800" b="1" dirty="0">
              <a:latin typeface="Abadi MT Condensed Light" panose="020B0306030101010103" pitchFamily="34" charset="77"/>
            </a:endParaRPr>
          </a:p>
          <a:p>
            <a:r>
              <a:rPr lang="en-US" sz="2800" b="1" dirty="0">
                <a:latin typeface="Abadi MT Condensed Light" panose="020B0306030101010103" pitchFamily="34" charset="77"/>
              </a:rPr>
              <a:t>that the role of revelation is to resolve differences between different faith communities. </a:t>
            </a:r>
          </a:p>
          <a:p>
            <a:endParaRPr lang="en-US" sz="2800" b="1" dirty="0">
              <a:latin typeface="Abadi MT Condensed Light" panose="020B0306030101010103" pitchFamily="34" charset="77"/>
            </a:endParaRPr>
          </a:p>
          <a:p>
            <a:r>
              <a:rPr lang="en-US" sz="2800" b="1" dirty="0">
                <a:latin typeface="Abadi MT Condensed Light" panose="020B0306030101010103" pitchFamily="34" charset="77"/>
              </a:rPr>
              <a:t>Sachedina applies Quranic ideas of forgiveness as a way to move past previous conflict</a:t>
            </a:r>
          </a:p>
          <a:p>
            <a:pPr marL="0" indent="0">
              <a:buNone/>
            </a:pPr>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3713092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3367-18B8-6744-B523-00E275B34185}"/>
              </a:ext>
            </a:extLst>
          </p:cNvPr>
          <p:cNvSpPr>
            <a:spLocks noGrp="1"/>
          </p:cNvSpPr>
          <p:nvPr>
            <p:ph type="title"/>
          </p:nvPr>
        </p:nvSpPr>
        <p:spPr/>
        <p:txBody>
          <a:bodyPr/>
          <a:lstStyle/>
          <a:p>
            <a:r>
              <a:rPr lang="en-US" b="1" dirty="0">
                <a:latin typeface="Abadi MT Condensed Light" panose="020B0306030101010103" pitchFamily="34" charset="77"/>
              </a:rPr>
              <a:t>The Quran requires Muslims to find (salvific) value in other religions</a:t>
            </a:r>
            <a:endParaRPr lang="en-US" b="1" dirty="0"/>
          </a:p>
        </p:txBody>
      </p:sp>
      <p:sp>
        <p:nvSpPr>
          <p:cNvPr id="3" name="Content Placeholder 2">
            <a:extLst>
              <a:ext uri="{FF2B5EF4-FFF2-40B4-BE49-F238E27FC236}">
                <a16:creationId xmlns:a16="http://schemas.microsoft.com/office/drawing/2014/main" id="{D40380DE-0C0F-6140-88CB-D119CC520294}"/>
              </a:ext>
            </a:extLst>
          </p:cNvPr>
          <p:cNvSpPr>
            <a:spLocks noGrp="1"/>
          </p:cNvSpPr>
          <p:nvPr>
            <p:ph idx="1"/>
          </p:nvPr>
        </p:nvSpPr>
        <p:spPr/>
        <p:txBody>
          <a:bodyPr/>
          <a:lstStyle/>
          <a:p>
            <a:pPr marL="0" indent="0">
              <a:buNone/>
            </a:pPr>
            <a:r>
              <a:rPr lang="en-US" sz="2800" dirty="0">
                <a:latin typeface="Abadi MT Condensed Light" panose="020B0306030101010103" pitchFamily="34" charset="77"/>
              </a:rPr>
              <a:t>as indicated in verses such as 5:69 and 2:62:</a:t>
            </a: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"surely those who believe, and the Jews, and the Christians, and the </a:t>
            </a:r>
            <a:r>
              <a:rPr lang="en-US" sz="2800" dirty="0" err="1">
                <a:latin typeface="Abadi MT Condensed Light" panose="020B0306030101010103" pitchFamily="34" charset="77"/>
              </a:rPr>
              <a:t>Sabaeans</a:t>
            </a:r>
            <a:r>
              <a:rPr lang="en-US" sz="2800" dirty="0">
                <a:latin typeface="Abadi MT Condensed Light" panose="020B0306030101010103" pitchFamily="34" charset="77"/>
              </a:rPr>
              <a:t>, whoever believes in God and the last day, and works righteousness—their wage awaits them with their lord, and no fear shall be on them, neither shall they sorrow."</a:t>
            </a:r>
          </a:p>
          <a:p>
            <a:endParaRPr lang="en-US" sz="2800" dirty="0"/>
          </a:p>
        </p:txBody>
      </p:sp>
    </p:spTree>
    <p:extLst>
      <p:ext uri="{BB962C8B-B14F-4D97-AF65-F5344CB8AC3E}">
        <p14:creationId xmlns:p14="http://schemas.microsoft.com/office/powerpoint/2010/main" val="231279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29CF-D2AA-8A4F-B31E-B9D6852F436C}"/>
              </a:ext>
            </a:extLst>
          </p:cNvPr>
          <p:cNvSpPr>
            <a:spLocks noGrp="1"/>
          </p:cNvSpPr>
          <p:nvPr>
            <p:ph type="title"/>
          </p:nvPr>
        </p:nvSpPr>
        <p:spPr/>
        <p:txBody>
          <a:bodyPr/>
          <a:lstStyle/>
          <a:p>
            <a:r>
              <a:rPr lang="en-US" b="1" dirty="0">
                <a:latin typeface="Abadi MT Condensed Light" panose="020B0306030101010103" pitchFamily="34" charset="77"/>
              </a:rPr>
              <a:t>Tolerating religious diversity therefore is an act of imitating God</a:t>
            </a:r>
            <a:endParaRPr lang="en-US" b="1" dirty="0"/>
          </a:p>
        </p:txBody>
      </p:sp>
      <p:sp>
        <p:nvSpPr>
          <p:cNvPr id="3" name="Content Placeholder 2">
            <a:extLst>
              <a:ext uri="{FF2B5EF4-FFF2-40B4-BE49-F238E27FC236}">
                <a16:creationId xmlns:a16="http://schemas.microsoft.com/office/drawing/2014/main" id="{D7F36ACE-E0B8-E248-B9F8-1844B8ADDBCB}"/>
              </a:ext>
            </a:extLst>
          </p:cNvPr>
          <p:cNvSpPr>
            <a:spLocks noGrp="1"/>
          </p:cNvSpPr>
          <p:nvPr>
            <p:ph idx="1"/>
          </p:nvPr>
        </p:nvSpPr>
        <p:spPr/>
        <p:txBody>
          <a:bodyPr/>
          <a:lstStyle/>
          <a:p>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a:p>
            <a:r>
              <a:rPr lang="en-US" sz="2800" dirty="0">
                <a:latin typeface="Abadi MT Condensed Light" panose="020B0306030101010103" pitchFamily="34" charset="77"/>
              </a:rPr>
              <a:t>God intends pluralism for the good of humanity.</a:t>
            </a:r>
            <a:endParaRPr lang="en-US" sz="2800" dirty="0"/>
          </a:p>
        </p:txBody>
      </p:sp>
    </p:spTree>
    <p:extLst>
      <p:ext uri="{BB962C8B-B14F-4D97-AF65-F5344CB8AC3E}">
        <p14:creationId xmlns:p14="http://schemas.microsoft.com/office/powerpoint/2010/main" val="940627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C33BD-9D87-F942-AEFA-DD5AB507C2C5}"/>
              </a:ext>
            </a:extLst>
          </p:cNvPr>
          <p:cNvSpPr>
            <a:spLocks noGrp="1"/>
          </p:cNvSpPr>
          <p:nvPr>
            <p:ph type="title"/>
          </p:nvPr>
        </p:nvSpPr>
        <p:spPr/>
        <p:txBody>
          <a:bodyPr/>
          <a:lstStyle/>
          <a:p>
            <a:r>
              <a:rPr lang="en-US" b="1" dirty="0">
                <a:latin typeface="Abadi MT Condensed Light" panose="020B0306030101010103" pitchFamily="34" charset="77"/>
              </a:rPr>
              <a:t>Our nature is endowed with an ”</a:t>
            </a:r>
            <a:r>
              <a:rPr lang="en-US" b="1" dirty="0" err="1">
                <a:latin typeface="Abadi MT Condensed Light" panose="020B0306030101010103" pitchFamily="34" charset="77"/>
              </a:rPr>
              <a:t>inate</a:t>
            </a:r>
            <a:r>
              <a:rPr lang="en-US" b="1" dirty="0">
                <a:latin typeface="Abadi MT Condensed Light" panose="020B0306030101010103" pitchFamily="34" charset="77"/>
              </a:rPr>
              <a:t> disposition” to reason</a:t>
            </a:r>
            <a:endParaRPr lang="en-US" b="1" dirty="0"/>
          </a:p>
        </p:txBody>
      </p:sp>
      <p:sp>
        <p:nvSpPr>
          <p:cNvPr id="3" name="Content Placeholder 2">
            <a:extLst>
              <a:ext uri="{FF2B5EF4-FFF2-40B4-BE49-F238E27FC236}">
                <a16:creationId xmlns:a16="http://schemas.microsoft.com/office/drawing/2014/main" id="{D14E4486-6F85-344A-A795-B2EC40F4D754}"/>
              </a:ext>
            </a:extLst>
          </p:cNvPr>
          <p:cNvSpPr>
            <a:spLocks noGrp="1"/>
          </p:cNvSpPr>
          <p:nvPr>
            <p:ph idx="1"/>
          </p:nvPr>
        </p:nvSpPr>
        <p:spPr/>
        <p:txBody>
          <a:bodyPr/>
          <a:lstStyle/>
          <a:p>
            <a:endParaRPr lang="en-US" sz="2800" b="1" dirty="0">
              <a:latin typeface="Abadi MT Condensed Light" panose="020B0306030101010103" pitchFamily="34" charset="77"/>
            </a:endParaRPr>
          </a:p>
          <a:p>
            <a:r>
              <a:rPr lang="en-US" sz="2800" b="1" dirty="0">
                <a:latin typeface="Abadi MT Condensed Light" panose="020B0306030101010103" pitchFamily="34" charset="77"/>
              </a:rPr>
              <a:t>Humankind has unique ability to reason about the moral law</a:t>
            </a:r>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a:p>
            <a:r>
              <a:rPr lang="en-US" sz="2800" dirty="0">
                <a:latin typeface="Abadi MT Condensed Light" panose="020B0306030101010103" pitchFamily="34" charset="77"/>
              </a:rPr>
              <a:t>We receive universal guidance about the moral law. </a:t>
            </a:r>
          </a:p>
          <a:p>
            <a:endParaRPr lang="en-US" sz="2800" dirty="0">
              <a:latin typeface="Abadi MT Condensed Light" panose="020B0306030101010103" pitchFamily="34" charset="77"/>
            </a:endParaRPr>
          </a:p>
          <a:p>
            <a:endParaRPr lang="en-US" sz="2800" dirty="0"/>
          </a:p>
        </p:txBody>
      </p:sp>
    </p:spTree>
    <p:extLst>
      <p:ext uri="{BB962C8B-B14F-4D97-AF65-F5344CB8AC3E}">
        <p14:creationId xmlns:p14="http://schemas.microsoft.com/office/powerpoint/2010/main" val="3986490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9B986-3EE3-3C44-801D-3656D2E5CC1B}"/>
              </a:ext>
            </a:extLst>
          </p:cNvPr>
          <p:cNvSpPr>
            <a:spLocks noGrp="1"/>
          </p:cNvSpPr>
          <p:nvPr>
            <p:ph type="title"/>
          </p:nvPr>
        </p:nvSpPr>
        <p:spPr/>
        <p:txBody>
          <a:bodyPr/>
          <a:lstStyle/>
          <a:p>
            <a:r>
              <a:rPr lang="en-US" b="1" dirty="0">
                <a:latin typeface="Abadi MT Condensed Light" panose="020B0306030101010103" pitchFamily="34" charset="77"/>
              </a:rPr>
              <a:t>Morality is not “arbitrary” </a:t>
            </a:r>
          </a:p>
        </p:txBody>
      </p:sp>
      <p:sp>
        <p:nvSpPr>
          <p:cNvPr id="3" name="Content Placeholder 2">
            <a:extLst>
              <a:ext uri="{FF2B5EF4-FFF2-40B4-BE49-F238E27FC236}">
                <a16:creationId xmlns:a16="http://schemas.microsoft.com/office/drawing/2014/main" id="{9B01B3CF-D307-F045-87DA-59753ED95380}"/>
              </a:ext>
            </a:extLst>
          </p:cNvPr>
          <p:cNvSpPr>
            <a:spLocks noGrp="1"/>
          </p:cNvSpPr>
          <p:nvPr>
            <p:ph idx="1"/>
          </p:nvPr>
        </p:nvSpPr>
        <p:spPr/>
        <p:txBody>
          <a:bodyPr/>
          <a:lstStyle/>
          <a:p>
            <a:endParaRPr lang="en-US" dirty="0">
              <a:latin typeface="Abadi MT Condensed Light" panose="020B0306030101010103" pitchFamily="34" charset="77"/>
            </a:endParaRPr>
          </a:p>
          <a:p>
            <a:r>
              <a:rPr lang="en-US" b="1" dirty="0">
                <a:latin typeface="Abadi MT Condensed Light" panose="020B0306030101010103" pitchFamily="34" charset="77"/>
              </a:rPr>
              <a:t>A common universal ideal </a:t>
            </a:r>
            <a:r>
              <a:rPr lang="en-US" dirty="0">
                <a:latin typeface="Abadi MT Condensed Light" panose="020B0306030101010103" pitchFamily="34" charset="77"/>
              </a:rPr>
              <a:t>arises </a:t>
            </a:r>
            <a:r>
              <a:rPr lang="en-US" b="1" dirty="0">
                <a:latin typeface="Abadi MT Condensed Light" panose="020B0306030101010103" pitchFamily="34" charset="77"/>
              </a:rPr>
              <a:t>from diverse historical experiences.</a:t>
            </a:r>
            <a:endParaRPr lang="en-US" dirty="0">
              <a:latin typeface="Abadi MT Condensed Light" panose="020B0306030101010103" pitchFamily="34" charset="77"/>
            </a:endParaRPr>
          </a:p>
          <a:p>
            <a:endParaRPr lang="en-US" b="1" dirty="0">
              <a:latin typeface="Abadi MT Condensed Light" panose="020B0306030101010103" pitchFamily="34" charset="77"/>
            </a:endParaRPr>
          </a:p>
          <a:p>
            <a:pPr marL="0" indent="0">
              <a:buNone/>
            </a:pPr>
            <a:endParaRPr lang="en-US" dirty="0">
              <a:latin typeface="Abadi MT Condensed Light" panose="020B0306030101010103" pitchFamily="34" charset="77"/>
            </a:endParaRPr>
          </a:p>
        </p:txBody>
      </p:sp>
    </p:spTree>
    <p:extLst>
      <p:ext uri="{BB962C8B-B14F-4D97-AF65-F5344CB8AC3E}">
        <p14:creationId xmlns:p14="http://schemas.microsoft.com/office/powerpoint/2010/main" val="1642006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C72EE-8904-4E4F-9152-B4774A415E8E}"/>
              </a:ext>
            </a:extLst>
          </p:cNvPr>
          <p:cNvSpPr>
            <a:spLocks noGrp="1"/>
          </p:cNvSpPr>
          <p:nvPr>
            <p:ph type="title"/>
          </p:nvPr>
        </p:nvSpPr>
        <p:spPr/>
        <p:txBody>
          <a:bodyPr/>
          <a:lstStyle/>
          <a:p>
            <a:r>
              <a:rPr lang="en-US" b="1" dirty="0">
                <a:latin typeface="Abadi MT Condensed Light" panose="020B0306030101010103" pitchFamily="34" charset="77"/>
              </a:rPr>
              <a:t>In the Qur’anic discourse</a:t>
            </a:r>
          </a:p>
        </p:txBody>
      </p:sp>
      <p:sp>
        <p:nvSpPr>
          <p:cNvPr id="3" name="Content Placeholder 2">
            <a:extLst>
              <a:ext uri="{FF2B5EF4-FFF2-40B4-BE49-F238E27FC236}">
                <a16:creationId xmlns:a16="http://schemas.microsoft.com/office/drawing/2014/main" id="{E8BF6457-78D3-9145-BAE8-FC5DCF03A416}"/>
              </a:ext>
            </a:extLst>
          </p:cNvPr>
          <p:cNvSpPr>
            <a:spLocks noGrp="1"/>
          </p:cNvSpPr>
          <p:nvPr>
            <p:ph idx="1"/>
          </p:nvPr>
        </p:nvSpPr>
        <p:spPr/>
        <p:txBody>
          <a:bodyPr/>
          <a:lstStyle/>
          <a:p>
            <a:endParaRPr lang="en-US" b="1" dirty="0">
              <a:latin typeface="Abadi MT Condensed Light" panose="020B0306030101010103" pitchFamily="34" charset="77"/>
            </a:endParaRPr>
          </a:p>
          <a:p>
            <a:r>
              <a:rPr lang="en-US" b="1" dirty="0">
                <a:latin typeface="Abadi MT Condensed Light" panose="020B0306030101010103" pitchFamily="34" charset="77"/>
              </a:rPr>
              <a:t>Adam is set apart by his ability to “know the names,” and the angels must bow down before him. </a:t>
            </a:r>
          </a:p>
          <a:p>
            <a:endParaRPr lang="en-US" dirty="0">
              <a:latin typeface="Abadi MT Condensed Light" panose="020B0306030101010103" pitchFamily="34" charset="77"/>
            </a:endParaRPr>
          </a:p>
          <a:p>
            <a:r>
              <a:rPr lang="en-US" dirty="0" err="1">
                <a:latin typeface="Abadi MT Condensed Light" panose="020B0306030101010103" pitchFamily="34" charset="77"/>
              </a:rPr>
              <a:t>Sachedina</a:t>
            </a:r>
            <a:r>
              <a:rPr lang="en-US" dirty="0">
                <a:latin typeface="Abadi MT Condensed Light" panose="020B0306030101010103" pitchFamily="34" charset="77"/>
              </a:rPr>
              <a:t> interprets this to mean that human beings were endowed with the “miracle of the human intellect” and that this miracle is </a:t>
            </a:r>
            <a:r>
              <a:rPr lang="en-US" b="1" dirty="0">
                <a:latin typeface="Abadi MT Condensed Light" panose="020B0306030101010103" pitchFamily="34" charset="77"/>
              </a:rPr>
              <a:t>both a ”symbol” and “expression” of the abilities of the divine</a:t>
            </a:r>
            <a:r>
              <a:rPr lang="en-US" dirty="0">
                <a:latin typeface="Abadi MT Condensed Light" panose="020B0306030101010103" pitchFamily="34" charset="77"/>
              </a:rPr>
              <a:t>. </a:t>
            </a:r>
          </a:p>
        </p:txBody>
      </p:sp>
    </p:spTree>
    <p:extLst>
      <p:ext uri="{BB962C8B-B14F-4D97-AF65-F5344CB8AC3E}">
        <p14:creationId xmlns:p14="http://schemas.microsoft.com/office/powerpoint/2010/main" val="1986338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AB54-4530-694E-8C24-8917B63BB70A}"/>
              </a:ext>
            </a:extLst>
          </p:cNvPr>
          <p:cNvSpPr>
            <a:spLocks noGrp="1"/>
          </p:cNvSpPr>
          <p:nvPr>
            <p:ph type="title"/>
          </p:nvPr>
        </p:nvSpPr>
        <p:spPr/>
        <p:txBody>
          <a:bodyPr/>
          <a:lstStyle/>
          <a:p>
            <a:r>
              <a:rPr lang="en-US" sz="4000" b="1" dirty="0">
                <a:latin typeface="Abadi MT Condensed Light" panose="020B0306030101010103" pitchFamily="34" charset="77"/>
              </a:rPr>
              <a:t>Tanzania: demographics</a:t>
            </a:r>
          </a:p>
        </p:txBody>
      </p:sp>
      <p:sp>
        <p:nvSpPr>
          <p:cNvPr id="3" name="Content Placeholder 2">
            <a:extLst>
              <a:ext uri="{FF2B5EF4-FFF2-40B4-BE49-F238E27FC236}">
                <a16:creationId xmlns:a16="http://schemas.microsoft.com/office/drawing/2014/main" id="{F30B2124-C27C-3F4F-A733-245B9C631D11}"/>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dirty="0">
                <a:latin typeface="Abadi MT Condensed Light" panose="020B0306030101010103" pitchFamily="34" charset="77"/>
              </a:rPr>
              <a:t>A 2020 estimate by Pew Research Center revealed that </a:t>
            </a:r>
            <a:r>
              <a:rPr lang="en-US" sz="2800" b="1" dirty="0">
                <a:latin typeface="Abadi MT Condensed Light" panose="020B0306030101010103" pitchFamily="34" charset="77"/>
              </a:rPr>
              <a:t>63.1%</a:t>
            </a:r>
            <a:r>
              <a:rPr lang="en-US" sz="2800" dirty="0">
                <a:latin typeface="Abadi MT Condensed Light" panose="020B0306030101010103" pitchFamily="34" charset="77"/>
              </a:rPr>
              <a:t> of the population is Christian, </a:t>
            </a:r>
            <a:r>
              <a:rPr lang="en-US" sz="2800" b="1" dirty="0">
                <a:latin typeface="Abadi MT Condensed Light" panose="020B0306030101010103" pitchFamily="34" charset="77"/>
              </a:rPr>
              <a:t>34.1%</a:t>
            </a:r>
            <a:r>
              <a:rPr lang="en-US" sz="2800" dirty="0">
                <a:latin typeface="Abadi MT Condensed Light" panose="020B0306030101010103" pitchFamily="34" charset="77"/>
              </a:rPr>
              <a:t>Muslim, 1.2% practices traditional religions and 1.5% is unaffiliated.</a:t>
            </a:r>
          </a:p>
          <a:p>
            <a:endParaRPr lang="en-US" sz="2800" b="1" dirty="0">
              <a:latin typeface="Abadi MT Condensed Light" panose="020B0306030101010103" pitchFamily="34" charset="77"/>
            </a:endParaRPr>
          </a:p>
          <a:p>
            <a:r>
              <a:rPr lang="en-US" sz="2800" b="1" dirty="0">
                <a:latin typeface="Abadi MT Condensed Light" panose="020B0306030101010103" pitchFamily="34" charset="77"/>
              </a:rPr>
              <a:t>More than 99% of the population of the Zanzibar archipelago is Muslim</a:t>
            </a:r>
            <a:r>
              <a:rPr lang="en-US" sz="2800" dirty="0">
                <a:latin typeface="Abadi MT Condensed Light" panose="020B0306030101010103" pitchFamily="34" charset="77"/>
              </a:rPr>
              <a:t>. The largest group of Muslims in Tanzania are Sunni Muslim, with significant Shia and Ahmadi minorities.</a:t>
            </a:r>
          </a:p>
        </p:txBody>
      </p:sp>
    </p:spTree>
    <p:extLst>
      <p:ext uri="{BB962C8B-B14F-4D97-AF65-F5344CB8AC3E}">
        <p14:creationId xmlns:p14="http://schemas.microsoft.com/office/powerpoint/2010/main" val="2522607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B2F46-AB47-9E4A-BFBA-233FE74A93FA}"/>
              </a:ext>
            </a:extLst>
          </p:cNvPr>
          <p:cNvSpPr>
            <a:spLocks noGrp="1"/>
          </p:cNvSpPr>
          <p:nvPr>
            <p:ph type="title"/>
          </p:nvPr>
        </p:nvSpPr>
        <p:spPr/>
        <p:txBody>
          <a:bodyPr/>
          <a:lstStyle/>
          <a:p>
            <a:r>
              <a:rPr lang="en-US" b="1" dirty="0">
                <a:latin typeface="Abadi MT Condensed Light" panose="020B0306030101010103" pitchFamily="34" charset="77"/>
              </a:rPr>
              <a:t>The divinely ordained human dignity</a:t>
            </a:r>
          </a:p>
        </p:txBody>
      </p:sp>
      <p:sp>
        <p:nvSpPr>
          <p:cNvPr id="3" name="Content Placeholder 2">
            <a:extLst>
              <a:ext uri="{FF2B5EF4-FFF2-40B4-BE49-F238E27FC236}">
                <a16:creationId xmlns:a16="http://schemas.microsoft.com/office/drawing/2014/main" id="{C57E5A8F-F077-8C43-AD81-F84EE3CCAACB}"/>
              </a:ext>
            </a:extLst>
          </p:cNvPr>
          <p:cNvSpPr>
            <a:spLocks noGrp="1"/>
          </p:cNvSpPr>
          <p:nvPr>
            <p:ph idx="1"/>
          </p:nvPr>
        </p:nvSpPr>
        <p:spPr/>
        <p:txBody>
          <a:bodyPr/>
          <a:lstStyle/>
          <a:p>
            <a:endParaRPr lang="en-US" sz="2800" b="1" dirty="0">
              <a:latin typeface="Abadi MT Condensed Light" panose="020B0306030101010103" pitchFamily="34" charset="77"/>
            </a:endParaRPr>
          </a:p>
          <a:p>
            <a:r>
              <a:rPr lang="en-US" sz="2800" b="1" dirty="0">
                <a:latin typeface="Abadi MT Condensed Light" panose="020B0306030101010103" pitchFamily="34" charset="77"/>
              </a:rPr>
              <a:t>Is linked to humankind’s unique ability to reason about the moral law. </a:t>
            </a:r>
          </a:p>
          <a:p>
            <a:endParaRPr lang="en-US" sz="2800" dirty="0">
              <a:latin typeface="Abadi MT Condensed Light" panose="020B0306030101010103" pitchFamily="34" charset="77"/>
            </a:endParaRPr>
          </a:p>
          <a:p>
            <a:r>
              <a:rPr lang="en-US" sz="2800" b="1" dirty="0">
                <a:latin typeface="Abadi MT Condensed Light" panose="020B0306030101010103" pitchFamily="34" charset="77"/>
              </a:rPr>
              <a:t>This ability provides the foundation for moral responsibility</a:t>
            </a:r>
            <a:r>
              <a:rPr lang="en-US" sz="2800" dirty="0">
                <a:latin typeface="Abadi MT Condensed Light" panose="020B0306030101010103" pitchFamily="34" charset="77"/>
              </a:rPr>
              <a:t>, which in turn requires that human beings be free to live according to the lives they have chosen. </a:t>
            </a:r>
          </a:p>
          <a:p>
            <a:endParaRPr lang="en-US" sz="2800" dirty="0"/>
          </a:p>
        </p:txBody>
      </p:sp>
    </p:spTree>
    <p:extLst>
      <p:ext uri="{BB962C8B-B14F-4D97-AF65-F5344CB8AC3E}">
        <p14:creationId xmlns:p14="http://schemas.microsoft.com/office/powerpoint/2010/main" val="3494063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87A78-7460-F840-BF10-B0323272B2C7}"/>
              </a:ext>
            </a:extLst>
          </p:cNvPr>
          <p:cNvSpPr>
            <a:spLocks noGrp="1"/>
          </p:cNvSpPr>
          <p:nvPr>
            <p:ph type="title"/>
          </p:nvPr>
        </p:nvSpPr>
        <p:spPr/>
        <p:txBody>
          <a:bodyPr/>
          <a:lstStyle/>
          <a:p>
            <a:r>
              <a:rPr lang="en-US" b="1" dirty="0">
                <a:latin typeface="Abadi MT Condensed Light" panose="020B0306030101010103" pitchFamily="34" charset="77"/>
              </a:rPr>
              <a:t>Right to religious liberty</a:t>
            </a:r>
          </a:p>
        </p:txBody>
      </p:sp>
      <p:sp>
        <p:nvSpPr>
          <p:cNvPr id="3" name="Content Placeholder 2">
            <a:extLst>
              <a:ext uri="{FF2B5EF4-FFF2-40B4-BE49-F238E27FC236}">
                <a16:creationId xmlns:a16="http://schemas.microsoft.com/office/drawing/2014/main" id="{564945EA-37C1-8641-8084-E032A3DD5A3C}"/>
              </a:ext>
            </a:extLst>
          </p:cNvPr>
          <p:cNvSpPr>
            <a:spLocks noGrp="1"/>
          </p:cNvSpPr>
          <p:nvPr>
            <p:ph idx="1"/>
          </p:nvPr>
        </p:nvSpPr>
        <p:spPr/>
        <p:txBody>
          <a:bodyPr/>
          <a:lstStyle/>
          <a:p>
            <a:endParaRPr lang="en-US" sz="2800" b="1" dirty="0">
              <a:latin typeface="Abadi MT Condensed Light" panose="020B0306030101010103" pitchFamily="34" charset="77"/>
            </a:endParaRPr>
          </a:p>
          <a:p>
            <a:r>
              <a:rPr lang="en-US" sz="2800" b="1" dirty="0">
                <a:latin typeface="Abadi MT Condensed Light" panose="020B0306030101010103" pitchFamily="34" charset="77"/>
              </a:rPr>
              <a:t>Is a central component of liberal political thought. </a:t>
            </a:r>
          </a:p>
          <a:p>
            <a:endParaRPr lang="en-US" sz="2800" b="1" dirty="0">
              <a:latin typeface="Abadi MT Condensed Light" panose="020B0306030101010103" pitchFamily="34" charset="77"/>
            </a:endParaRPr>
          </a:p>
          <a:p>
            <a:r>
              <a:rPr lang="en-US" sz="2800" b="1" dirty="0">
                <a:latin typeface="Abadi MT Condensed Light" panose="020B0306030101010103" pitchFamily="34" charset="77"/>
              </a:rPr>
              <a:t>It is also </a:t>
            </a:r>
            <a:r>
              <a:rPr lang="en-US" sz="2800" dirty="0">
                <a:latin typeface="Abadi MT Condensed Light" panose="020B0306030101010103" pitchFamily="34" charset="77"/>
              </a:rPr>
              <a:t>necessary to preserve the divinely ordained human dignity.</a:t>
            </a:r>
          </a:p>
          <a:p>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2427047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49070-DE90-2A47-9254-A85A628CC0DC}"/>
              </a:ext>
            </a:extLst>
          </p:cNvPr>
          <p:cNvSpPr>
            <a:spLocks noGrp="1"/>
          </p:cNvSpPr>
          <p:nvPr>
            <p:ph type="title"/>
          </p:nvPr>
        </p:nvSpPr>
        <p:spPr/>
        <p:txBody>
          <a:bodyPr/>
          <a:lstStyle/>
          <a:p>
            <a:r>
              <a:rPr lang="en-US" b="1" dirty="0">
                <a:latin typeface="Abadi MT Condensed Light" panose="020B0306030101010103" pitchFamily="34" charset="77"/>
              </a:rPr>
              <a:t>With the interpretation based on the inherently pluralistic nature of the divine revelation</a:t>
            </a:r>
          </a:p>
        </p:txBody>
      </p:sp>
      <p:sp>
        <p:nvSpPr>
          <p:cNvPr id="3" name="Content Placeholder 2">
            <a:extLst>
              <a:ext uri="{FF2B5EF4-FFF2-40B4-BE49-F238E27FC236}">
                <a16:creationId xmlns:a16="http://schemas.microsoft.com/office/drawing/2014/main" id="{20802E8C-217C-2F4C-A82C-D6C2B41ADB4D}"/>
              </a:ext>
            </a:extLst>
          </p:cNvPr>
          <p:cNvSpPr>
            <a:spLocks noGrp="1"/>
          </p:cNvSpPr>
          <p:nvPr>
            <p:ph idx="1"/>
          </p:nvPr>
        </p:nvSpPr>
        <p:spPr/>
        <p:txBody>
          <a:bodyPr/>
          <a:lstStyle/>
          <a:p>
            <a:endParaRPr lang="en-US" dirty="0">
              <a:latin typeface="Abadi MT Condensed Light" panose="020B0306030101010103" pitchFamily="34" charset="77"/>
            </a:endParaRPr>
          </a:p>
          <a:p>
            <a:r>
              <a:rPr lang="en-US" dirty="0">
                <a:latin typeface="Abadi MT Condensed Light" panose="020B0306030101010103" pitchFamily="34" charset="77"/>
              </a:rPr>
              <a:t>“</a:t>
            </a:r>
            <a:r>
              <a:rPr lang="en-US" b="1" dirty="0">
                <a:latin typeface="Abadi MT Condensed Light" panose="020B0306030101010103" pitchFamily="34" charset="77"/>
              </a:rPr>
              <a:t>there is hope that we shall learn to understand and respect the other for what her or she is</a:t>
            </a:r>
            <a:r>
              <a:rPr lang="en-US" dirty="0">
                <a:latin typeface="Abadi MT Condensed Light" panose="020B0306030101010103" pitchFamily="34" charset="77"/>
              </a:rPr>
              <a:t> rather than for what we think he or she ought to be. The pressing task is that of </a:t>
            </a:r>
            <a:r>
              <a:rPr lang="en-US" b="1" dirty="0">
                <a:latin typeface="Abadi MT Condensed Light" panose="020B0306030101010103" pitchFamily="34" charset="77"/>
              </a:rPr>
              <a:t>recognizing religious pluralism as a cornerstone of </a:t>
            </a:r>
            <a:r>
              <a:rPr lang="en-US" b="1" dirty="0" err="1">
                <a:latin typeface="Abadi MT Condensed Light" panose="020B0306030101010103" pitchFamily="34" charset="77"/>
              </a:rPr>
              <a:t>interhuman</a:t>
            </a:r>
            <a:r>
              <a:rPr lang="en-US" b="1" dirty="0">
                <a:latin typeface="Abadi MT Condensed Light" panose="020B0306030101010103" pitchFamily="34" charset="77"/>
              </a:rPr>
              <a:t> relations</a:t>
            </a:r>
            <a:r>
              <a:rPr lang="en-US" dirty="0">
                <a:latin typeface="Abadi MT Condensed Light" panose="020B0306030101010103" pitchFamily="34" charset="77"/>
              </a:rPr>
              <a:t>”.</a:t>
            </a:r>
          </a:p>
          <a:p>
            <a:endParaRPr lang="en-US" dirty="0">
              <a:latin typeface="Abadi MT Condensed Light" panose="020B0306030101010103" pitchFamily="34" charset="77"/>
            </a:endParaRPr>
          </a:p>
        </p:txBody>
      </p:sp>
    </p:spTree>
    <p:extLst>
      <p:ext uri="{BB962C8B-B14F-4D97-AF65-F5344CB8AC3E}">
        <p14:creationId xmlns:p14="http://schemas.microsoft.com/office/powerpoint/2010/main" val="2896562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DDBD7-D433-0647-860F-F3675FEC4386}"/>
              </a:ext>
            </a:extLst>
          </p:cNvPr>
          <p:cNvSpPr>
            <a:spLocks noGrp="1"/>
          </p:cNvSpPr>
          <p:nvPr>
            <p:ph type="title"/>
          </p:nvPr>
        </p:nvSpPr>
        <p:spPr/>
        <p:txBody>
          <a:bodyPr/>
          <a:lstStyle/>
          <a:p>
            <a:r>
              <a:rPr lang="en-US" sz="4000" b="1" dirty="0">
                <a:latin typeface="Abadi MT Condensed Light" panose="020B0306030101010103" pitchFamily="34" charset="77"/>
              </a:rPr>
              <a:t>The more we realize that we are human beings first </a:t>
            </a:r>
            <a:endParaRPr lang="en-US" sz="4000" b="1" dirty="0"/>
          </a:p>
        </p:txBody>
      </p:sp>
      <p:sp>
        <p:nvSpPr>
          <p:cNvPr id="3" name="Content Placeholder 2">
            <a:extLst>
              <a:ext uri="{FF2B5EF4-FFF2-40B4-BE49-F238E27FC236}">
                <a16:creationId xmlns:a16="http://schemas.microsoft.com/office/drawing/2014/main" id="{477618FA-E887-044B-90E2-2289B4DD2295}"/>
              </a:ext>
            </a:extLst>
          </p:cNvPr>
          <p:cNvSpPr>
            <a:spLocks noGrp="1"/>
          </p:cNvSpPr>
          <p:nvPr>
            <p:ph idx="1"/>
          </p:nvPr>
        </p:nvSpPr>
        <p:spPr/>
        <p:txBody>
          <a:bodyPr/>
          <a:lstStyle/>
          <a:p>
            <a:pPr marL="0" indent="0">
              <a:buNone/>
            </a:pPr>
            <a:endParaRPr lang="en-US" sz="2800" dirty="0">
              <a:latin typeface="Abadi MT Condensed Light" panose="020B0306030101010103" pitchFamily="34" charset="77"/>
            </a:endParaRPr>
          </a:p>
          <a:p>
            <a:r>
              <a:rPr lang="en-US" sz="2800" b="1" dirty="0">
                <a:latin typeface="Abadi MT Condensed Light" panose="020B0306030101010103" pitchFamily="34" charset="77"/>
              </a:rPr>
              <a:t>The more we will be able to connect to other human communities.</a:t>
            </a:r>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a:p>
            <a:r>
              <a:rPr lang="en-US" sz="2800" b="1" dirty="0">
                <a:latin typeface="Abadi MT Condensed Light" panose="020B0306030101010103" pitchFamily="34" charset="77"/>
              </a:rPr>
              <a:t>What is needed is a sense of community in the world. </a:t>
            </a:r>
          </a:p>
          <a:p>
            <a:endParaRPr lang="en-US" sz="2800" b="1" dirty="0">
              <a:latin typeface="Abadi MT Condensed Light" panose="020B0306030101010103" pitchFamily="34" charset="77"/>
            </a:endParaRPr>
          </a:p>
          <a:p>
            <a:r>
              <a:rPr lang="en-US" sz="2800" dirty="0">
                <a:latin typeface="Abadi MT Condensed Light" panose="020B0306030101010103" pitchFamily="34" charset="77"/>
              </a:rPr>
              <a:t>We have no common vision that unites us. </a:t>
            </a:r>
          </a:p>
          <a:p>
            <a:pPr marL="0" indent="0">
              <a:buNone/>
            </a:pPr>
            <a:endParaRPr lang="en-US" sz="2800" dirty="0"/>
          </a:p>
        </p:txBody>
      </p:sp>
    </p:spTree>
    <p:extLst>
      <p:ext uri="{BB962C8B-B14F-4D97-AF65-F5344CB8AC3E}">
        <p14:creationId xmlns:p14="http://schemas.microsoft.com/office/powerpoint/2010/main" val="1609837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9FB14-0425-0E48-85E7-E226D1FFA651}"/>
              </a:ext>
            </a:extLst>
          </p:cNvPr>
          <p:cNvSpPr>
            <a:spLocks noGrp="1"/>
          </p:cNvSpPr>
          <p:nvPr>
            <p:ph type="title"/>
          </p:nvPr>
        </p:nvSpPr>
        <p:spPr/>
        <p:txBody>
          <a:bodyPr/>
          <a:lstStyle/>
          <a:p>
            <a:r>
              <a:rPr lang="en-US" sz="4000" b="1" dirty="0">
                <a:latin typeface="Abadi MT Condensed Light" panose="020B0306030101010103" pitchFamily="34" charset="77"/>
              </a:rPr>
              <a:t>Sachedina believes in democracy</a:t>
            </a:r>
            <a:endParaRPr lang="en-US" b="1" dirty="0"/>
          </a:p>
        </p:txBody>
      </p:sp>
      <p:sp>
        <p:nvSpPr>
          <p:cNvPr id="3" name="Content Placeholder 2">
            <a:extLst>
              <a:ext uri="{FF2B5EF4-FFF2-40B4-BE49-F238E27FC236}">
                <a16:creationId xmlns:a16="http://schemas.microsoft.com/office/drawing/2014/main" id="{035517DD-07D5-B44C-9672-FAE6EA26D66F}"/>
              </a:ext>
            </a:extLst>
          </p:cNvPr>
          <p:cNvSpPr>
            <a:spLocks noGrp="1"/>
          </p:cNvSpPr>
          <p:nvPr>
            <p:ph idx="1"/>
          </p:nvPr>
        </p:nvSpPr>
        <p:spPr/>
        <p:txBody>
          <a:bodyPr/>
          <a:lstStyle/>
          <a:p>
            <a:pPr marL="0" indent="0">
              <a:buNone/>
            </a:pPr>
            <a:endParaRPr lang="en-US" sz="3200" dirty="0">
              <a:latin typeface="Abadi MT Condensed Light" panose="020B0306030101010103" pitchFamily="34" charset="77"/>
            </a:endParaRPr>
          </a:p>
          <a:p>
            <a:r>
              <a:rPr lang="en-US" sz="3200" dirty="0">
                <a:latin typeface="Abadi MT Condensed Light" panose="020B0306030101010103" pitchFamily="34" charset="77"/>
              </a:rPr>
              <a:t>but </a:t>
            </a:r>
            <a:r>
              <a:rPr lang="en-US" sz="3200" b="1" dirty="0">
                <a:latin typeface="Abadi MT Condensed Light" panose="020B0306030101010103" pitchFamily="34" charset="77"/>
              </a:rPr>
              <a:t>not a secular democracy </a:t>
            </a:r>
            <a:r>
              <a:rPr lang="en-US" sz="3200" dirty="0">
                <a:latin typeface="Abadi MT Condensed Light" panose="020B0306030101010103" pitchFamily="34" charset="77"/>
              </a:rPr>
              <a:t>in which any type of religion is put on the backburner. </a:t>
            </a:r>
          </a:p>
          <a:p>
            <a:endParaRPr lang="en-US" sz="3200" dirty="0">
              <a:latin typeface="Abadi MT Condensed Light" panose="020B0306030101010103" pitchFamily="34" charset="77"/>
            </a:endParaRPr>
          </a:p>
          <a:p>
            <a:endParaRPr lang="en-US" sz="3200" dirty="0">
              <a:latin typeface="Abadi MT Condensed Light" panose="020B0306030101010103" pitchFamily="34" charset="77"/>
            </a:endParaRPr>
          </a:p>
          <a:p>
            <a:endParaRPr lang="en-US" dirty="0"/>
          </a:p>
        </p:txBody>
      </p:sp>
    </p:spTree>
    <p:extLst>
      <p:ext uri="{BB962C8B-B14F-4D97-AF65-F5344CB8AC3E}">
        <p14:creationId xmlns:p14="http://schemas.microsoft.com/office/powerpoint/2010/main" val="3564418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FC109-0FE1-344B-8717-414C18798EC3}"/>
              </a:ext>
            </a:extLst>
          </p:cNvPr>
          <p:cNvSpPr>
            <a:spLocks noGrp="1"/>
          </p:cNvSpPr>
          <p:nvPr>
            <p:ph type="title"/>
          </p:nvPr>
        </p:nvSpPr>
        <p:spPr/>
        <p:txBody>
          <a:bodyPr/>
          <a:lstStyle/>
          <a:p>
            <a:r>
              <a:rPr lang="en-US" sz="4000" b="1" dirty="0">
                <a:latin typeface="Abadi MT Condensed Light" panose="020B0306030101010103" pitchFamily="34" charset="77"/>
              </a:rPr>
              <a:t>He finds the separation of religion and politics problematic</a:t>
            </a:r>
            <a:endParaRPr lang="en-US" b="1" dirty="0"/>
          </a:p>
        </p:txBody>
      </p:sp>
      <p:sp>
        <p:nvSpPr>
          <p:cNvPr id="3" name="Content Placeholder 2">
            <a:extLst>
              <a:ext uri="{FF2B5EF4-FFF2-40B4-BE49-F238E27FC236}">
                <a16:creationId xmlns:a16="http://schemas.microsoft.com/office/drawing/2014/main" id="{B9BFB4D1-B33B-5E4C-BAA5-15099FE2C862}"/>
              </a:ext>
            </a:extLst>
          </p:cNvPr>
          <p:cNvSpPr>
            <a:spLocks noGrp="1"/>
          </p:cNvSpPr>
          <p:nvPr>
            <p:ph idx="1"/>
          </p:nvPr>
        </p:nvSpPr>
        <p:spPr/>
        <p:txBody>
          <a:bodyPr/>
          <a:lstStyle/>
          <a:p>
            <a:pPr marL="0" indent="0">
              <a:buNone/>
            </a:pPr>
            <a:endParaRPr lang="en-US" sz="2800" dirty="0">
              <a:latin typeface="Abadi MT Condensed Light" panose="020B0306030101010103" pitchFamily="34" charset="77"/>
            </a:endParaRPr>
          </a:p>
          <a:p>
            <a:r>
              <a:rPr lang="en-US" sz="2800" b="1" dirty="0">
                <a:highlight>
                  <a:srgbClr val="FF0000"/>
                </a:highlight>
                <a:latin typeface="Abadi MT Condensed Light" panose="020B0306030101010103" pitchFamily="34" charset="77"/>
              </a:rPr>
              <a:t>Religion plays a part in garnering shared ethics to create social and legal order. </a:t>
            </a:r>
            <a:endParaRPr lang="en-US" sz="2800" dirty="0">
              <a:highlight>
                <a:srgbClr val="FF0000"/>
              </a:highlight>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a:p>
            <a:pPr marL="285750" indent="-285750">
              <a:buFont typeface="Arial"/>
              <a:buChar char="•"/>
            </a:pPr>
            <a:r>
              <a:rPr lang="en-US" sz="2800" dirty="0">
                <a:latin typeface="Abadi MT Condensed Light" panose="020B0306030101010103" pitchFamily="34" charset="77"/>
              </a:rPr>
              <a:t>  The American experience: </a:t>
            </a:r>
            <a:r>
              <a:rPr lang="en-US" sz="2800" b="1" dirty="0">
                <a:latin typeface="Abadi MT Condensed Light" panose="020B0306030101010103" pitchFamily="34" charset="77"/>
              </a:rPr>
              <a:t>liberalism need not contradict or </a:t>
            </a:r>
          </a:p>
          <a:p>
            <a:pPr marL="0" indent="0">
              <a:buNone/>
            </a:pPr>
            <a:r>
              <a:rPr lang="en-US" sz="2800" b="1" dirty="0">
                <a:latin typeface="Abadi MT Condensed Light" panose="020B0306030101010103" pitchFamily="34" charset="77"/>
              </a:rPr>
              <a:t>	limit public religiosity. </a:t>
            </a:r>
          </a:p>
          <a:p>
            <a:pPr marL="285750" indent="-285750">
              <a:buFont typeface="Arial"/>
              <a:buChar char="•"/>
            </a:pPr>
            <a:endParaRPr lang="en-US" sz="2800" dirty="0">
              <a:latin typeface="Abadi MT Condensed Light" panose="020B0306030101010103" pitchFamily="34" charset="77"/>
            </a:endParaRPr>
          </a:p>
          <a:p>
            <a:pPr marL="0" indent="0">
              <a:buNone/>
            </a:pPr>
            <a:endParaRPr lang="en-US" dirty="0"/>
          </a:p>
        </p:txBody>
      </p:sp>
    </p:spTree>
    <p:extLst>
      <p:ext uri="{BB962C8B-B14F-4D97-AF65-F5344CB8AC3E}">
        <p14:creationId xmlns:p14="http://schemas.microsoft.com/office/powerpoint/2010/main" val="4074346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A4259-39D6-2942-9724-F161DC2EA291}"/>
              </a:ext>
            </a:extLst>
          </p:cNvPr>
          <p:cNvSpPr>
            <a:spLocks noGrp="1"/>
          </p:cNvSpPr>
          <p:nvPr>
            <p:ph type="title"/>
          </p:nvPr>
        </p:nvSpPr>
        <p:spPr/>
        <p:txBody>
          <a:bodyPr/>
          <a:lstStyle/>
          <a:p>
            <a:r>
              <a:rPr lang="en-US" b="1" dirty="0" err="1">
                <a:latin typeface="Abadi MT Condensed Light" panose="020B0306030101010103" pitchFamily="34" charset="77"/>
              </a:rPr>
              <a:t>Sachedina</a:t>
            </a:r>
            <a:r>
              <a:rPr lang="en-US" b="1" dirty="0">
                <a:latin typeface="Abadi MT Condensed Light" panose="020B0306030101010103" pitchFamily="34" charset="77"/>
              </a:rPr>
              <a:t> believes that one does not have to be a secularist to seek a practical consensus</a:t>
            </a:r>
          </a:p>
        </p:txBody>
      </p:sp>
      <p:sp>
        <p:nvSpPr>
          <p:cNvPr id="3" name="Content Placeholder 2">
            <a:extLst>
              <a:ext uri="{FF2B5EF4-FFF2-40B4-BE49-F238E27FC236}">
                <a16:creationId xmlns:a16="http://schemas.microsoft.com/office/drawing/2014/main" id="{C87CB535-CBF4-3E49-A52B-B0CA8CC005EC}"/>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dirty="0">
                <a:latin typeface="Abadi MT Condensed Light" panose="020B0306030101010103" pitchFamily="34" charset="77"/>
              </a:rPr>
              <a:t>Diverse backgrounds and religious opinions can relate fairly with one another. </a:t>
            </a:r>
          </a:p>
          <a:p>
            <a:pPr marL="0" indent="0">
              <a:buNone/>
            </a:pPr>
            <a:endParaRPr lang="en-US" sz="2800" b="1" dirty="0">
              <a:latin typeface="Abadi MT Condensed Light" panose="020B0306030101010103" pitchFamily="34" charset="77"/>
            </a:endParaRPr>
          </a:p>
          <a:p>
            <a:r>
              <a:rPr lang="en-US" sz="2800" b="1" dirty="0">
                <a:latin typeface="Abadi MT Condensed Light" panose="020B0306030101010103" pitchFamily="34" charset="77"/>
              </a:rPr>
              <a:t>There can be common ground. </a:t>
            </a: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A conception of </a:t>
            </a:r>
            <a:r>
              <a:rPr lang="en-US" sz="2800" b="1" dirty="0">
                <a:latin typeface="Abadi MT Condensed Light" panose="020B0306030101010103" pitchFamily="34" charset="77"/>
              </a:rPr>
              <a:t>universal human rights is accessible to human reason.</a:t>
            </a:r>
            <a:r>
              <a:rPr lang="en-US" sz="2800" dirty="0">
                <a:latin typeface="Abadi MT Condensed Light" panose="020B0306030101010103" pitchFamily="34" charset="77"/>
              </a:rPr>
              <a:t> </a:t>
            </a:r>
          </a:p>
          <a:p>
            <a:pPr marL="0" indent="0">
              <a:buNone/>
            </a:pPr>
            <a:endParaRPr lang="en-US" sz="2800" b="1"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a:p>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21261387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AF8B7-CADC-984E-9DA9-4AB16096C143}"/>
              </a:ext>
            </a:extLst>
          </p:cNvPr>
          <p:cNvSpPr>
            <a:spLocks noGrp="1"/>
          </p:cNvSpPr>
          <p:nvPr>
            <p:ph type="title"/>
          </p:nvPr>
        </p:nvSpPr>
        <p:spPr/>
        <p:txBody>
          <a:bodyPr/>
          <a:lstStyle/>
          <a:p>
            <a:r>
              <a:rPr lang="en-US" sz="4000" b="1" dirty="0">
                <a:latin typeface="Abadi MT Condensed Light" panose="020B0306030101010103" pitchFamily="34" charset="77"/>
              </a:rPr>
              <a:t>The democratic pluralism: good actions  </a:t>
            </a:r>
            <a:endParaRPr lang="en-US" b="1" dirty="0"/>
          </a:p>
        </p:txBody>
      </p:sp>
      <p:sp>
        <p:nvSpPr>
          <p:cNvPr id="3" name="Content Placeholder 2">
            <a:extLst>
              <a:ext uri="{FF2B5EF4-FFF2-40B4-BE49-F238E27FC236}">
                <a16:creationId xmlns:a16="http://schemas.microsoft.com/office/drawing/2014/main" id="{26283961-1675-174E-9809-BB700CB19F87}"/>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dirty="0">
                <a:latin typeface="Abadi MT Condensed Light" panose="020B0306030101010103" pitchFamily="34" charset="77"/>
              </a:rPr>
              <a:t>To accept and respect each other because good deeds are expected from individuals not from a specific religion.</a:t>
            </a:r>
          </a:p>
          <a:p>
            <a:pPr marL="0" indent="0">
              <a:buNone/>
            </a:pPr>
            <a:endParaRPr lang="en-US" sz="2800" dirty="0">
              <a:latin typeface="Abadi MT Condensed Light" panose="020B0306030101010103" pitchFamily="34" charset="77"/>
            </a:endParaRPr>
          </a:p>
          <a:p>
            <a:r>
              <a:rPr lang="en-US" sz="2800" b="1" dirty="0">
                <a:latin typeface="Abadi MT Condensed Light" panose="020B0306030101010103" pitchFamily="34" charset="77"/>
              </a:rPr>
              <a:t>The idea of competing with one another over good deeds instead of competing over beliefs</a:t>
            </a:r>
            <a:r>
              <a:rPr lang="en-US" sz="2800" dirty="0">
                <a:latin typeface="Abadi MT Condensed Light" panose="020B0306030101010103" pitchFamily="34" charset="77"/>
              </a:rPr>
              <a:t>. </a:t>
            </a:r>
          </a:p>
          <a:p>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a:p>
            <a:pPr marL="0" indent="0">
              <a:buNone/>
            </a:pPr>
            <a:r>
              <a:rPr lang="en-US" sz="2800" dirty="0">
                <a:latin typeface="Abadi MT Condensed Light" panose="020B0306030101010103" pitchFamily="34" charset="77"/>
              </a:rPr>
              <a:t> </a:t>
            </a:r>
          </a:p>
          <a:p>
            <a:endParaRPr lang="en-US" sz="2800" dirty="0"/>
          </a:p>
        </p:txBody>
      </p:sp>
    </p:spTree>
    <p:extLst>
      <p:ext uri="{BB962C8B-B14F-4D97-AF65-F5344CB8AC3E}">
        <p14:creationId xmlns:p14="http://schemas.microsoft.com/office/powerpoint/2010/main" val="31386530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16F2-A799-B544-BD3F-23473309F311}"/>
              </a:ext>
            </a:extLst>
          </p:cNvPr>
          <p:cNvSpPr>
            <a:spLocks noGrp="1"/>
          </p:cNvSpPr>
          <p:nvPr>
            <p:ph type="title"/>
          </p:nvPr>
        </p:nvSpPr>
        <p:spPr/>
        <p:txBody>
          <a:bodyPr/>
          <a:lstStyle/>
          <a:p>
            <a:r>
              <a:rPr lang="en-US" sz="4000" b="1" dirty="0">
                <a:latin typeface="Abadi MT Condensed Light" panose="020B0306030101010103" pitchFamily="34" charset="77"/>
              </a:rPr>
              <a:t>Working for the common good</a:t>
            </a:r>
            <a:endParaRPr lang="en-US" dirty="0"/>
          </a:p>
        </p:txBody>
      </p:sp>
      <p:sp>
        <p:nvSpPr>
          <p:cNvPr id="3" name="Content Placeholder 2">
            <a:extLst>
              <a:ext uri="{FF2B5EF4-FFF2-40B4-BE49-F238E27FC236}">
                <a16:creationId xmlns:a16="http://schemas.microsoft.com/office/drawing/2014/main" id="{2E6E818B-D57C-174D-B08C-99C01AB9AFC6}"/>
              </a:ext>
            </a:extLst>
          </p:cNvPr>
          <p:cNvSpPr>
            <a:spLocks noGrp="1"/>
          </p:cNvSpPr>
          <p:nvPr>
            <p:ph idx="1"/>
          </p:nvPr>
        </p:nvSpPr>
        <p:spPr/>
        <p:txBody>
          <a:bodyPr/>
          <a:lstStyle/>
          <a:p>
            <a:endParaRPr lang="en-US" dirty="0"/>
          </a:p>
          <a:p>
            <a:r>
              <a:rPr lang="en-US" sz="3200" b="1" dirty="0">
                <a:latin typeface="Abadi MT Condensed Light" panose="020B0306030101010103" pitchFamily="34" charset="77"/>
              </a:rPr>
              <a:t>without insisting on imposing the beliefs and desires each holds most dear </a:t>
            </a:r>
          </a:p>
          <a:p>
            <a:endParaRPr lang="en-US" sz="3200" b="1" dirty="0">
              <a:latin typeface="Abadi MT Condensed Light" panose="020B0306030101010103" pitchFamily="34" charset="77"/>
            </a:endParaRPr>
          </a:p>
          <a:p>
            <a:pPr marL="0" indent="0">
              <a:buNone/>
            </a:pPr>
            <a:r>
              <a:rPr lang="en-US" sz="3200" b="1" dirty="0">
                <a:latin typeface="Abadi MT Condensed Light" panose="020B0306030101010103" pitchFamily="34" charset="77"/>
              </a:rPr>
              <a:t>      can result in a legitimate public space </a:t>
            </a:r>
            <a:r>
              <a:rPr lang="en-US" sz="3200" dirty="0">
                <a:latin typeface="Abadi MT Condensed Light" panose="020B0306030101010103" pitchFamily="34" charset="77"/>
              </a:rPr>
              <a:t>for diverse</a:t>
            </a:r>
          </a:p>
          <a:p>
            <a:pPr marL="0" indent="0">
              <a:buNone/>
            </a:pPr>
            <a:r>
              <a:rPr lang="en-US" sz="3200" dirty="0">
                <a:latin typeface="Abadi MT Condensed Light" panose="020B0306030101010103" pitchFamily="34" charset="77"/>
              </a:rPr>
              <a:t>      human religious experience.</a:t>
            </a:r>
          </a:p>
          <a:p>
            <a:endParaRPr lang="en-US" dirty="0"/>
          </a:p>
        </p:txBody>
      </p:sp>
    </p:spTree>
    <p:extLst>
      <p:ext uri="{BB962C8B-B14F-4D97-AF65-F5344CB8AC3E}">
        <p14:creationId xmlns:p14="http://schemas.microsoft.com/office/powerpoint/2010/main" val="196958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40E32-B587-4F49-8D54-D7812651EFF9}"/>
              </a:ext>
            </a:extLst>
          </p:cNvPr>
          <p:cNvSpPr>
            <a:spLocks noGrp="1"/>
          </p:cNvSpPr>
          <p:nvPr>
            <p:ph type="title"/>
          </p:nvPr>
        </p:nvSpPr>
        <p:spPr/>
        <p:txBody>
          <a:bodyPr/>
          <a:lstStyle/>
          <a:p>
            <a:r>
              <a:rPr lang="en-US" b="1" dirty="0" err="1">
                <a:latin typeface="Abadi MT Condensed Light" panose="020B0306030101010103" pitchFamily="34" charset="77"/>
              </a:rPr>
              <a:t>Sachedina</a:t>
            </a:r>
            <a:r>
              <a:rPr lang="en-US" b="1" dirty="0">
                <a:latin typeface="Abadi MT Condensed Light" panose="020B0306030101010103" pitchFamily="34" charset="77"/>
              </a:rPr>
              <a:t>: </a:t>
            </a:r>
          </a:p>
        </p:txBody>
      </p:sp>
      <p:sp>
        <p:nvSpPr>
          <p:cNvPr id="3" name="Content Placeholder 2">
            <a:extLst>
              <a:ext uri="{FF2B5EF4-FFF2-40B4-BE49-F238E27FC236}">
                <a16:creationId xmlns:a16="http://schemas.microsoft.com/office/drawing/2014/main" id="{7461214B-B566-764D-BDE6-C354F30023B5}"/>
              </a:ext>
            </a:extLst>
          </p:cNvPr>
          <p:cNvSpPr>
            <a:spLocks noGrp="1"/>
          </p:cNvSpPr>
          <p:nvPr>
            <p:ph idx="1"/>
          </p:nvPr>
        </p:nvSpPr>
        <p:spPr/>
        <p:txBody>
          <a:bodyPr/>
          <a:lstStyle/>
          <a:p>
            <a:endParaRPr lang="en-US" dirty="0">
              <a:latin typeface="Abadi MT Condensed Light" panose="020B0306030101010103" pitchFamily="34" charset="77"/>
            </a:endParaRPr>
          </a:p>
          <a:p>
            <a:r>
              <a:rPr lang="en-US" b="1" dirty="0">
                <a:latin typeface="Abadi MT Condensed Light" panose="020B0306030101010103" pitchFamily="34" charset="77"/>
              </a:rPr>
              <a:t>The fact that human beings are considered “equals in creation” provides the foundation for ‘civil society” </a:t>
            </a:r>
            <a:r>
              <a:rPr lang="en-US" dirty="0">
                <a:latin typeface="Abadi MT Condensed Light" panose="020B0306030101010103" pitchFamily="34" charset="77"/>
              </a:rPr>
              <a:t>and implies that moral prescription should not rely upon “particular spiritual beliefs.”</a:t>
            </a:r>
          </a:p>
        </p:txBody>
      </p:sp>
    </p:spTree>
    <p:extLst>
      <p:ext uri="{BB962C8B-B14F-4D97-AF65-F5344CB8AC3E}">
        <p14:creationId xmlns:p14="http://schemas.microsoft.com/office/powerpoint/2010/main" val="4004801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2B461-CCE9-CA4B-8DD7-F1271E4C00D0}"/>
              </a:ext>
            </a:extLst>
          </p:cNvPr>
          <p:cNvSpPr>
            <a:spLocks noGrp="1"/>
          </p:cNvSpPr>
          <p:nvPr>
            <p:ph type="title"/>
          </p:nvPr>
        </p:nvSpPr>
        <p:spPr/>
        <p:txBody>
          <a:bodyPr/>
          <a:lstStyle/>
          <a:p>
            <a:r>
              <a:rPr lang="en-US" b="1" dirty="0" err="1">
                <a:latin typeface="Abadi MT Condensed Light" panose="020B0306030101010103" pitchFamily="34" charset="77"/>
              </a:rPr>
              <a:t>Sachedina</a:t>
            </a:r>
            <a:endParaRPr lang="en-US" b="1" dirty="0">
              <a:latin typeface="Abadi MT Condensed Light" panose="020B0306030101010103" pitchFamily="34" charset="77"/>
            </a:endParaRPr>
          </a:p>
        </p:txBody>
      </p:sp>
      <p:sp>
        <p:nvSpPr>
          <p:cNvPr id="3" name="Content Placeholder 2">
            <a:extLst>
              <a:ext uri="{FF2B5EF4-FFF2-40B4-BE49-F238E27FC236}">
                <a16:creationId xmlns:a16="http://schemas.microsoft.com/office/drawing/2014/main" id="{8E0D05AB-A014-B544-BF21-C0763DC05B3B}"/>
              </a:ext>
            </a:extLst>
          </p:cNvPr>
          <p:cNvSpPr>
            <a:spLocks noGrp="1"/>
          </p:cNvSpPr>
          <p:nvPr>
            <p:ph idx="1"/>
          </p:nvPr>
        </p:nvSpPr>
        <p:spPr>
          <a:xfrm>
            <a:off x="566738" y="1752600"/>
            <a:ext cx="8001000" cy="4267200"/>
          </a:xfrm>
        </p:spPr>
        <p:txBody>
          <a:bodyPr/>
          <a:lstStyle/>
          <a:p>
            <a:endParaRPr lang="en-US" sz="2800" dirty="0">
              <a:latin typeface="Abadi MT Condensed Light" panose="020B0306030101010103" pitchFamily="34" charset="77"/>
            </a:endParaRPr>
          </a:p>
          <a:p>
            <a:r>
              <a:rPr lang="en-US" sz="2800" dirty="0">
                <a:latin typeface="Abadi MT Condensed Light" panose="020B0306030101010103" pitchFamily="34" charset="77"/>
              </a:rPr>
              <a:t>Born into a lower class, ethnically Indian, Shia family. </a:t>
            </a:r>
          </a:p>
          <a:p>
            <a:endParaRPr lang="en-US" sz="2800" dirty="0">
              <a:solidFill>
                <a:schemeClr val="tx2"/>
              </a:solidFill>
              <a:latin typeface="Abadi MT Condensed Light" panose="020B0306030101010103" pitchFamily="34" charset="77"/>
            </a:endParaRPr>
          </a:p>
          <a:p>
            <a:r>
              <a:rPr lang="en-US" sz="2800" dirty="0">
                <a:solidFill>
                  <a:schemeClr val="tx2"/>
                </a:solidFill>
                <a:latin typeface="Abadi MT Condensed Light" panose="020B0306030101010103" pitchFamily="34" charset="77"/>
              </a:rPr>
              <a:t>Rec</a:t>
            </a:r>
            <a:r>
              <a:rPr lang="de-DE" sz="2800" dirty="0" err="1">
                <a:solidFill>
                  <a:schemeClr val="tx2"/>
                </a:solidFill>
                <a:latin typeface="Abadi MT Condensed Light" panose="020B0306030101010103" pitchFamily="34" charset="77"/>
              </a:rPr>
              <a:t>eived</a:t>
            </a:r>
            <a:r>
              <a:rPr lang="de-DE" sz="2800" dirty="0">
                <a:solidFill>
                  <a:schemeClr val="tx2"/>
                </a:solidFill>
                <a:latin typeface="Abadi MT Condensed Light" panose="020B0306030101010103" pitchFamily="34" charset="77"/>
              </a:rPr>
              <a:t> </a:t>
            </a:r>
            <a:r>
              <a:rPr lang="en-US" sz="2800" dirty="0">
                <a:solidFill>
                  <a:schemeClr val="tx2"/>
                </a:solidFill>
                <a:latin typeface="Abadi MT Condensed Light" panose="020B0306030101010103" pitchFamily="34" charset="77"/>
              </a:rPr>
              <a:t>a BA in Islamic Studies from Aligarh Muslim University in India. </a:t>
            </a:r>
          </a:p>
          <a:p>
            <a:endParaRPr lang="en-US" sz="2800" dirty="0">
              <a:solidFill>
                <a:schemeClr val="tx2"/>
              </a:solidFill>
              <a:latin typeface="Abadi MT Condensed Light" panose="020B0306030101010103" pitchFamily="34" charset="77"/>
            </a:endParaRPr>
          </a:p>
          <a:p>
            <a:r>
              <a:rPr lang="en-US" sz="2800" dirty="0">
                <a:latin typeface="Abadi MT Condensed Light" panose="020B0306030101010103" pitchFamily="34" charset="77"/>
              </a:rPr>
              <a:t>He then received a second BA in Persian language and literature at Ferdowsi university in </a:t>
            </a:r>
            <a:r>
              <a:rPr lang="en-US" sz="2800" b="1" dirty="0">
                <a:latin typeface="Abadi MT Condensed Light" panose="020B0306030101010103" pitchFamily="34" charset="77"/>
              </a:rPr>
              <a:t>Mashhad, Iran</a:t>
            </a:r>
            <a:r>
              <a:rPr lang="en-US" sz="2800" dirty="0">
                <a:latin typeface="Abadi MT Condensed Light" panose="020B0306030101010103" pitchFamily="34" charset="77"/>
              </a:rPr>
              <a:t>.  </a:t>
            </a:r>
          </a:p>
          <a:p>
            <a:endParaRPr lang="en-US" sz="2800" dirty="0">
              <a:solidFill>
                <a:schemeClr val="tx2"/>
              </a:solidFill>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20928295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3C5E8-7B98-DB42-BF98-0A932D82FCDC}"/>
              </a:ext>
            </a:extLst>
          </p:cNvPr>
          <p:cNvSpPr>
            <a:spLocks noGrp="1"/>
          </p:cNvSpPr>
          <p:nvPr>
            <p:ph type="title"/>
          </p:nvPr>
        </p:nvSpPr>
        <p:spPr/>
        <p:txBody>
          <a:bodyPr/>
          <a:lstStyle/>
          <a:p>
            <a:r>
              <a:rPr lang="en-US" b="1" dirty="0">
                <a:latin typeface="Abadi MT Condensed Light" panose="020B0306030101010103" pitchFamily="34" charset="77"/>
              </a:rPr>
              <a:t>Sachedina’s book, “The Islamic Roots of Democratic Pluralism”</a:t>
            </a:r>
          </a:p>
        </p:txBody>
      </p:sp>
      <p:sp>
        <p:nvSpPr>
          <p:cNvPr id="3" name="Content Placeholder 2">
            <a:extLst>
              <a:ext uri="{FF2B5EF4-FFF2-40B4-BE49-F238E27FC236}">
                <a16:creationId xmlns:a16="http://schemas.microsoft.com/office/drawing/2014/main" id="{F637DC61-4AD3-AB4F-83EB-7CF1B6DAB443}"/>
              </a:ext>
            </a:extLst>
          </p:cNvPr>
          <p:cNvSpPr>
            <a:spLocks noGrp="1"/>
          </p:cNvSpPr>
          <p:nvPr>
            <p:ph idx="1"/>
          </p:nvPr>
        </p:nvSpPr>
        <p:spPr/>
        <p:txBody>
          <a:bodyPr/>
          <a:lstStyle/>
          <a:p>
            <a:pPr marL="0" indent="0">
              <a:buNone/>
            </a:pPr>
            <a:endParaRPr lang="en-US" dirty="0">
              <a:latin typeface="Abadi MT Condensed Light" panose="020B0306030101010103" pitchFamily="34" charset="77"/>
            </a:endParaRPr>
          </a:p>
          <a:p>
            <a:r>
              <a:rPr lang="en-US" dirty="0">
                <a:highlight>
                  <a:srgbClr val="FF0000"/>
                </a:highlight>
                <a:latin typeface="Abadi MT Condensed Light" panose="020B0306030101010103" pitchFamily="34" charset="77"/>
              </a:rPr>
              <a:t>Shared concerns and objectives </a:t>
            </a:r>
            <a:r>
              <a:rPr lang="en-US" dirty="0">
                <a:latin typeface="Abadi MT Condensed Light" panose="020B0306030101010103" pitchFamily="34" charset="77"/>
              </a:rPr>
              <a:t>is the first step in a just </a:t>
            </a:r>
            <a:r>
              <a:rPr lang="en-US" b="1" dirty="0">
                <a:latin typeface="Abadi MT Condensed Light" panose="020B0306030101010103" pitchFamily="34" charset="77"/>
              </a:rPr>
              <a:t>social order</a:t>
            </a:r>
            <a:r>
              <a:rPr lang="en-US" dirty="0">
                <a:latin typeface="Abadi MT Condensed Light" panose="020B0306030101010103" pitchFamily="34" charset="77"/>
              </a:rPr>
              <a:t>. </a:t>
            </a:r>
          </a:p>
          <a:p>
            <a:endParaRPr lang="en-US" dirty="0">
              <a:latin typeface="Abadi MT Condensed Light" panose="020B0306030101010103" pitchFamily="34" charset="77"/>
            </a:endParaRPr>
          </a:p>
          <a:p>
            <a:r>
              <a:rPr lang="en-US" b="1" dirty="0">
                <a:latin typeface="Abadi MT Condensed Light" panose="020B0306030101010103" pitchFamily="34" charset="77"/>
              </a:rPr>
              <a:t>Social responsibility </a:t>
            </a:r>
            <a:r>
              <a:rPr lang="en-US" dirty="0">
                <a:latin typeface="Abadi MT Condensed Light" panose="020B0306030101010103" pitchFamily="34" charset="77"/>
              </a:rPr>
              <a:t>has always been a motivation in Abrahamic faiths.  </a:t>
            </a:r>
          </a:p>
          <a:p>
            <a:pPr marL="0" indent="0">
              <a:buNone/>
            </a:pPr>
            <a:endParaRPr lang="en-US" dirty="0">
              <a:latin typeface="Abadi MT Condensed Light" panose="020B0306030101010103" pitchFamily="34" charset="77"/>
            </a:endParaRPr>
          </a:p>
          <a:p>
            <a:endParaRPr lang="en-US" dirty="0">
              <a:latin typeface="Abadi MT Condensed Light" panose="020B0306030101010103" pitchFamily="34" charset="77"/>
            </a:endParaRPr>
          </a:p>
          <a:p>
            <a:endParaRPr lang="en-US" dirty="0">
              <a:latin typeface="Abadi MT Condensed Light" panose="020B0306030101010103" pitchFamily="34" charset="77"/>
            </a:endParaRPr>
          </a:p>
        </p:txBody>
      </p:sp>
    </p:spTree>
    <p:extLst>
      <p:ext uri="{BB962C8B-B14F-4D97-AF65-F5344CB8AC3E}">
        <p14:creationId xmlns:p14="http://schemas.microsoft.com/office/powerpoint/2010/main" val="39868359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EF032-4A67-8942-9348-743C9C6AE488}"/>
              </a:ext>
            </a:extLst>
          </p:cNvPr>
          <p:cNvSpPr>
            <a:spLocks noGrp="1"/>
          </p:cNvSpPr>
          <p:nvPr>
            <p:ph type="title"/>
          </p:nvPr>
        </p:nvSpPr>
        <p:spPr/>
        <p:txBody>
          <a:bodyPr/>
          <a:lstStyle/>
          <a:p>
            <a:r>
              <a:rPr lang="en-US" sz="4000" b="1" dirty="0">
                <a:latin typeface="Abadi MT Condensed Light" panose="020B0306030101010103" pitchFamily="34" charset="77"/>
              </a:rPr>
              <a:t>Some Muslims </a:t>
            </a:r>
            <a:r>
              <a:rPr lang="en-US" sz="4000" b="1" dirty="0" err="1">
                <a:latin typeface="Abadi MT Condensed Light" panose="020B0306030101010103" pitchFamily="34" charset="77"/>
              </a:rPr>
              <a:t>intellelctuals</a:t>
            </a:r>
            <a:r>
              <a:rPr lang="en-US" sz="4000" b="1" dirty="0">
                <a:latin typeface="Abadi MT Condensed Light" panose="020B0306030101010103" pitchFamily="34" charset="77"/>
              </a:rPr>
              <a:t> have tried to make the case</a:t>
            </a:r>
          </a:p>
        </p:txBody>
      </p:sp>
      <p:sp>
        <p:nvSpPr>
          <p:cNvPr id="3" name="Content Placeholder 2">
            <a:extLst>
              <a:ext uri="{FF2B5EF4-FFF2-40B4-BE49-F238E27FC236}">
                <a16:creationId xmlns:a16="http://schemas.microsoft.com/office/drawing/2014/main" id="{2EFFCEBD-6680-3948-BA13-D1D5E12FE6A3}"/>
              </a:ext>
            </a:extLst>
          </p:cNvPr>
          <p:cNvSpPr>
            <a:spLocks noGrp="1"/>
          </p:cNvSpPr>
          <p:nvPr>
            <p:ph idx="1"/>
          </p:nvPr>
        </p:nvSpPr>
        <p:spPr/>
        <p:txBody>
          <a:bodyPr/>
          <a:lstStyle/>
          <a:p>
            <a:endParaRPr lang="en-US" sz="2800" b="1">
              <a:latin typeface="Abadi MT Condensed Light" panose="020B0306030101010103" pitchFamily="34" charset="77"/>
            </a:endParaRPr>
          </a:p>
          <a:p>
            <a:r>
              <a:rPr lang="en-US" sz="2800" b="1">
                <a:latin typeface="Abadi MT Condensed Light" panose="020B0306030101010103" pitchFamily="34" charset="77"/>
              </a:rPr>
              <a:t>that </a:t>
            </a:r>
            <a:r>
              <a:rPr lang="en-US" sz="2800" b="1" dirty="0">
                <a:latin typeface="Abadi MT Condensed Light" panose="020B0306030101010103" pitchFamily="34" charset="77"/>
              </a:rPr>
              <a:t>the principles of liberalism were present in their traditions all along but Sachedina doesn’t make that argument. </a:t>
            </a:r>
          </a:p>
          <a:p>
            <a:pPr marL="0" indent="0">
              <a:buNone/>
            </a:pPr>
            <a:endParaRPr lang="en-US" sz="2800" dirty="0">
              <a:latin typeface="Abadi MT Condensed Light" panose="020B0306030101010103" pitchFamily="34" charset="77"/>
            </a:endParaRPr>
          </a:p>
          <a:p>
            <a:r>
              <a:rPr lang="en-US" sz="2800" dirty="0">
                <a:latin typeface="Abadi MT Condensed Light" panose="020B0306030101010103" pitchFamily="34" charset="77"/>
              </a:rPr>
              <a:t>He is aware of the history of his own tradition and recognizes that his argument represents some type of change, reform, or development. </a:t>
            </a:r>
          </a:p>
          <a:p>
            <a:pPr marL="0" indent="0">
              <a:buNone/>
            </a:pPr>
            <a:endParaRPr lang="en-US" sz="2800" b="1" dirty="0">
              <a:latin typeface="Abadi MT Condensed Light" panose="020B0306030101010103" pitchFamily="34" charset="77"/>
            </a:endParaRPr>
          </a:p>
        </p:txBody>
      </p:sp>
    </p:spTree>
    <p:extLst>
      <p:ext uri="{BB962C8B-B14F-4D97-AF65-F5344CB8AC3E}">
        <p14:creationId xmlns:p14="http://schemas.microsoft.com/office/powerpoint/2010/main" val="3545303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A3F07-EEF0-E340-82BB-F6006BD3AE5C}"/>
              </a:ext>
            </a:extLst>
          </p:cNvPr>
          <p:cNvSpPr>
            <a:spLocks noGrp="1"/>
          </p:cNvSpPr>
          <p:nvPr>
            <p:ph type="title"/>
          </p:nvPr>
        </p:nvSpPr>
        <p:spPr/>
        <p:txBody>
          <a:bodyPr/>
          <a:lstStyle/>
          <a:p>
            <a:r>
              <a:rPr lang="en-US" b="1" dirty="0" err="1">
                <a:latin typeface="Abadi MT Condensed Light" panose="020B0306030101010103" pitchFamily="34" charset="77"/>
              </a:rPr>
              <a:t>Jurgen</a:t>
            </a:r>
            <a:r>
              <a:rPr lang="en-US" b="1" dirty="0">
                <a:latin typeface="Abadi MT Condensed Light" panose="020B0306030101010103" pitchFamily="34" charset="77"/>
              </a:rPr>
              <a:t> </a:t>
            </a:r>
            <a:r>
              <a:rPr lang="en-US" b="1" dirty="0" err="1">
                <a:latin typeface="Abadi MT Condensed Light" panose="020B0306030101010103" pitchFamily="34" charset="77"/>
              </a:rPr>
              <a:t>Habermas</a:t>
            </a:r>
            <a:endParaRPr lang="en-US" b="1" dirty="0">
              <a:latin typeface="Abadi MT Condensed Light" panose="020B0306030101010103" pitchFamily="34" charset="77"/>
            </a:endParaRPr>
          </a:p>
        </p:txBody>
      </p:sp>
      <p:sp>
        <p:nvSpPr>
          <p:cNvPr id="3" name="Content Placeholder 2">
            <a:extLst>
              <a:ext uri="{FF2B5EF4-FFF2-40B4-BE49-F238E27FC236}">
                <a16:creationId xmlns:a16="http://schemas.microsoft.com/office/drawing/2014/main" id="{43A7EA9F-F289-1E4C-ACD4-46C77208D101}"/>
              </a:ext>
            </a:extLst>
          </p:cNvPr>
          <p:cNvSpPr>
            <a:spLocks noGrp="1"/>
          </p:cNvSpPr>
          <p:nvPr>
            <p:ph idx="1"/>
          </p:nvPr>
        </p:nvSpPr>
        <p:spPr/>
        <p:txBody>
          <a:bodyPr/>
          <a:lstStyle/>
          <a:p>
            <a:r>
              <a:rPr lang="en-US" sz="2800" dirty="0">
                <a:latin typeface="Abadi MT Condensed Light" panose="020B0306030101010103" pitchFamily="34" charset="77"/>
              </a:rPr>
              <a:t>Nation-states without multiple ethnicities or religions are likely to be </a:t>
            </a:r>
            <a:r>
              <a:rPr lang="en-US" sz="2800" b="1" dirty="0">
                <a:latin typeface="Abadi MT Condensed Light" panose="020B0306030101010103" pitchFamily="34" charset="77"/>
              </a:rPr>
              <a:t>exclusive</a:t>
            </a:r>
            <a:r>
              <a:rPr lang="en-US" sz="2800" dirty="0">
                <a:latin typeface="Abadi MT Condensed Light" panose="020B0306030101010103" pitchFamily="34" charset="77"/>
              </a:rPr>
              <a:t>. </a:t>
            </a:r>
          </a:p>
          <a:p>
            <a:endParaRPr lang="en-US" sz="2800" dirty="0">
              <a:latin typeface="Abadi MT Condensed Light" panose="020B0306030101010103" pitchFamily="34" charset="77"/>
            </a:endParaRPr>
          </a:p>
          <a:p>
            <a:r>
              <a:rPr lang="en-US" sz="2800" b="1" dirty="0">
                <a:latin typeface="Abadi MT Condensed Light" panose="020B0306030101010103" pitchFamily="34" charset="77"/>
              </a:rPr>
              <a:t>Inclusivity</a:t>
            </a:r>
            <a:r>
              <a:rPr lang="en-US" sz="2800" dirty="0">
                <a:latin typeface="Abadi MT Condensed Light" panose="020B0306030101010103" pitchFamily="34" charset="77"/>
              </a:rPr>
              <a:t> is recognizing the beliefs of other groups, but considering your own to be superior. </a:t>
            </a:r>
          </a:p>
          <a:p>
            <a:endParaRPr lang="en-US" sz="2800" dirty="0">
              <a:latin typeface="Abadi MT Condensed Light" panose="020B0306030101010103" pitchFamily="34" charset="77"/>
            </a:endParaRPr>
          </a:p>
          <a:p>
            <a:r>
              <a:rPr lang="en-US" sz="2800" b="1" dirty="0">
                <a:latin typeface="Abadi MT Condensed Light" panose="020B0306030101010103" pitchFamily="34" charset="77"/>
              </a:rPr>
              <a:t>Pluralism is recognizing that the religious truths of all groups are equally valid and do not make anyone superior</a:t>
            </a:r>
            <a:r>
              <a:rPr lang="en-US" sz="2800" dirty="0">
                <a:latin typeface="Abadi MT Condensed Light" panose="020B0306030101010103" pitchFamily="34" charset="77"/>
              </a:rPr>
              <a:t>. </a:t>
            </a:r>
          </a:p>
          <a:p>
            <a:endParaRPr lang="en-US" sz="2800" dirty="0"/>
          </a:p>
        </p:txBody>
      </p:sp>
      <p:pic>
        <p:nvPicPr>
          <p:cNvPr id="4" name="Picture 3">
            <a:extLst>
              <a:ext uri="{FF2B5EF4-FFF2-40B4-BE49-F238E27FC236}">
                <a16:creationId xmlns:a16="http://schemas.microsoft.com/office/drawing/2014/main" id="{C481C179-9515-2240-9FCE-2221D057D47F}"/>
              </a:ext>
            </a:extLst>
          </p:cNvPr>
          <p:cNvPicPr>
            <a:picLocks noChangeAspect="1"/>
          </p:cNvPicPr>
          <p:nvPr/>
        </p:nvPicPr>
        <p:blipFill>
          <a:blip r:embed="rId2"/>
          <a:stretch>
            <a:fillRect/>
          </a:stretch>
        </p:blipFill>
        <p:spPr>
          <a:xfrm>
            <a:off x="6248400" y="581025"/>
            <a:ext cx="1409700" cy="939800"/>
          </a:xfrm>
          <a:prstGeom prst="rect">
            <a:avLst/>
          </a:prstGeom>
        </p:spPr>
      </p:pic>
    </p:spTree>
    <p:extLst>
      <p:ext uri="{BB962C8B-B14F-4D97-AF65-F5344CB8AC3E}">
        <p14:creationId xmlns:p14="http://schemas.microsoft.com/office/powerpoint/2010/main" val="26982279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D65E-9697-5C48-9F9D-CF15879C9C02}"/>
              </a:ext>
            </a:extLst>
          </p:cNvPr>
          <p:cNvSpPr>
            <a:spLocks noGrp="1"/>
          </p:cNvSpPr>
          <p:nvPr>
            <p:ph type="title"/>
          </p:nvPr>
        </p:nvSpPr>
        <p:spPr/>
        <p:txBody>
          <a:bodyPr/>
          <a:lstStyle/>
          <a:p>
            <a:r>
              <a:rPr lang="en-US" sz="4000" b="1" dirty="0" err="1">
                <a:latin typeface="Abadi MT Condensed Light" panose="020B0306030101010103" pitchFamily="34" charset="77"/>
              </a:rPr>
              <a:t>Habermas</a:t>
            </a:r>
            <a:endParaRPr lang="en-US" b="1" dirty="0">
              <a:latin typeface="Abadi MT Condensed Light" panose="020B0306030101010103" pitchFamily="34" charset="77"/>
            </a:endParaRPr>
          </a:p>
        </p:txBody>
      </p:sp>
      <p:sp>
        <p:nvSpPr>
          <p:cNvPr id="3" name="Content Placeholder 2">
            <a:extLst>
              <a:ext uri="{FF2B5EF4-FFF2-40B4-BE49-F238E27FC236}">
                <a16:creationId xmlns:a16="http://schemas.microsoft.com/office/drawing/2014/main" id="{68F85F07-3D95-AB4B-854F-3924F2071837}"/>
              </a:ext>
            </a:extLst>
          </p:cNvPr>
          <p:cNvSpPr>
            <a:spLocks noGrp="1"/>
          </p:cNvSpPr>
          <p:nvPr>
            <p:ph idx="1"/>
          </p:nvPr>
        </p:nvSpPr>
        <p:spPr/>
        <p:txBody>
          <a:bodyPr/>
          <a:lstStyle/>
          <a:p>
            <a:pPr marL="0" indent="0">
              <a:buNone/>
            </a:pPr>
            <a:endParaRPr lang="en-US" sz="2800" dirty="0">
              <a:latin typeface="Abadi MT Condensed Light" panose="020B0306030101010103" pitchFamily="34" charset="77"/>
            </a:endParaRPr>
          </a:p>
          <a:p>
            <a:r>
              <a:rPr lang="en-US" sz="2800" dirty="0">
                <a:latin typeface="Abadi MT Condensed Light" panose="020B0306030101010103" pitchFamily="34" charset="77"/>
              </a:rPr>
              <a:t>Achieving pluralism involves cooperation between religious groups, which begins at the level of citizenry. </a:t>
            </a:r>
          </a:p>
          <a:p>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3328967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2EAEA-9DCD-9348-8A04-34A5C362C70D}"/>
              </a:ext>
            </a:extLst>
          </p:cNvPr>
          <p:cNvSpPr>
            <a:spLocks noGrp="1"/>
          </p:cNvSpPr>
          <p:nvPr>
            <p:ph type="title"/>
          </p:nvPr>
        </p:nvSpPr>
        <p:spPr/>
        <p:txBody>
          <a:bodyPr/>
          <a:lstStyle/>
          <a:p>
            <a:r>
              <a:rPr lang="en-US" sz="4000" b="1" dirty="0">
                <a:latin typeface="Abadi MT Condensed Light" panose="020B0306030101010103" pitchFamily="34" charset="77"/>
              </a:rPr>
              <a:t>The Qur’an rules out exclusivism and ushers in inclusivism</a:t>
            </a:r>
          </a:p>
        </p:txBody>
      </p:sp>
      <p:sp>
        <p:nvSpPr>
          <p:cNvPr id="3" name="Content Placeholder 2">
            <a:extLst>
              <a:ext uri="{FF2B5EF4-FFF2-40B4-BE49-F238E27FC236}">
                <a16:creationId xmlns:a16="http://schemas.microsoft.com/office/drawing/2014/main" id="{2F5C431C-C889-4446-BA99-4782CB8B5454}"/>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dirty="0">
                <a:latin typeface="Abadi MT Condensed Light" panose="020B0306030101010103" pitchFamily="34" charset="77"/>
              </a:rPr>
              <a:t>looks at other faith communities, Jewish, and Christian who claim they are chosen/special and warns </a:t>
            </a:r>
            <a:r>
              <a:rPr lang="en-US" sz="2800" b="1" dirty="0">
                <a:latin typeface="Abadi MT Condensed Light" panose="020B0306030101010103" pitchFamily="34" charset="77"/>
              </a:rPr>
              <a:t>that Muslims should not fall into that mindset</a:t>
            </a:r>
            <a:r>
              <a:rPr lang="en-US" sz="2800" dirty="0">
                <a:latin typeface="Abadi MT Condensed Light" panose="020B0306030101010103" pitchFamily="34" charset="77"/>
              </a:rPr>
              <a:t> (for Islam will then be seen as an exclusivist ideology).</a:t>
            </a:r>
          </a:p>
          <a:p>
            <a:endParaRPr lang="en-US" sz="2800" dirty="0">
              <a:latin typeface="Abadi MT Condensed Light" panose="020B0306030101010103" pitchFamily="34" charset="77"/>
            </a:endParaRPr>
          </a:p>
          <a:p>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31915828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1579F-849C-EF42-8653-020E50A4503B}"/>
              </a:ext>
            </a:extLst>
          </p:cNvPr>
          <p:cNvSpPr>
            <a:spLocks noGrp="1"/>
          </p:cNvSpPr>
          <p:nvPr>
            <p:ph type="title"/>
          </p:nvPr>
        </p:nvSpPr>
        <p:spPr/>
        <p:txBody>
          <a:bodyPr/>
          <a:lstStyle/>
          <a:p>
            <a:r>
              <a:rPr lang="en-US" sz="4000" b="1" dirty="0">
                <a:latin typeface="Abadi MT Condensed Light" panose="020B0306030101010103" pitchFamily="34" charset="77"/>
              </a:rPr>
              <a:t>True democratic existence</a:t>
            </a:r>
            <a:endParaRPr lang="en-US" b="1" dirty="0"/>
          </a:p>
        </p:txBody>
      </p:sp>
      <p:sp>
        <p:nvSpPr>
          <p:cNvPr id="3" name="Content Placeholder 2">
            <a:extLst>
              <a:ext uri="{FF2B5EF4-FFF2-40B4-BE49-F238E27FC236}">
                <a16:creationId xmlns:a16="http://schemas.microsoft.com/office/drawing/2014/main" id="{6EA046FB-60DD-9544-A0BF-6BD67D39B4BF}"/>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b="1" dirty="0">
                <a:latin typeface="Abadi MT Condensed Light" panose="020B0306030101010103" pitchFamily="34" charset="77"/>
              </a:rPr>
              <a:t>requires</a:t>
            </a:r>
            <a:r>
              <a:rPr lang="en-US" sz="2800" dirty="0">
                <a:latin typeface="Abadi MT Condensed Light" panose="020B0306030101010103" pitchFamily="34" charset="77"/>
              </a:rPr>
              <a:t> </a:t>
            </a:r>
            <a:r>
              <a:rPr lang="en-US" sz="2800" b="1" dirty="0">
                <a:latin typeface="Abadi MT Condensed Light" panose="020B0306030101010103" pitchFamily="34" charset="77"/>
              </a:rPr>
              <a:t>the respect and empathy given to other people </a:t>
            </a:r>
            <a:r>
              <a:rPr lang="en-US" sz="2800" dirty="0">
                <a:latin typeface="Abadi MT Condensed Light" panose="020B0306030101010103" pitchFamily="34" charset="77"/>
              </a:rPr>
              <a:t>even if they aren’t part of the same community and that there is a need to protect the minorities and their rights. </a:t>
            </a:r>
          </a:p>
          <a:p>
            <a:pPr marL="0" indent="0">
              <a:buNone/>
            </a:pPr>
            <a:endParaRPr lang="en-US" sz="2800" dirty="0"/>
          </a:p>
        </p:txBody>
      </p:sp>
    </p:spTree>
    <p:extLst>
      <p:ext uri="{BB962C8B-B14F-4D97-AF65-F5344CB8AC3E}">
        <p14:creationId xmlns:p14="http://schemas.microsoft.com/office/powerpoint/2010/main" val="22469932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5899C-E9A7-FC41-9054-DE71378F0760}"/>
              </a:ext>
            </a:extLst>
          </p:cNvPr>
          <p:cNvSpPr>
            <a:spLocks noGrp="1"/>
          </p:cNvSpPr>
          <p:nvPr>
            <p:ph type="title"/>
          </p:nvPr>
        </p:nvSpPr>
        <p:spPr/>
        <p:txBody>
          <a:bodyPr/>
          <a:lstStyle/>
          <a:p>
            <a:r>
              <a:rPr lang="en-US" sz="4000" b="1" dirty="0">
                <a:latin typeface="Abadi MT Condensed Light" panose="020B0306030101010103" pitchFamily="34" charset="77"/>
              </a:rPr>
              <a:t>Pluralism is a taboo word in the Middle East</a:t>
            </a:r>
          </a:p>
        </p:txBody>
      </p:sp>
      <p:sp>
        <p:nvSpPr>
          <p:cNvPr id="3" name="Content Placeholder 2">
            <a:extLst>
              <a:ext uri="{FF2B5EF4-FFF2-40B4-BE49-F238E27FC236}">
                <a16:creationId xmlns:a16="http://schemas.microsoft.com/office/drawing/2014/main" id="{68C251F0-3EFC-224E-84B6-9136F39A6BE8}"/>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dirty="0">
                <a:latin typeface="Abadi MT Condensed Light" panose="020B0306030101010103" pitchFamily="34" charset="77"/>
              </a:rPr>
              <a:t>Muslims believe pluralism would mean saying that Islam is an equal truth to other religions however.</a:t>
            </a: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For Sachedina </a:t>
            </a:r>
            <a:r>
              <a:rPr lang="en-US" sz="2800" b="1" dirty="0">
                <a:latin typeface="Abadi MT Condensed Light" panose="020B0306030101010103" pitchFamily="34" charset="77"/>
              </a:rPr>
              <a:t>pluralism means coexistence, the acceptance of other human beings as human beings first and foremost</a:t>
            </a:r>
            <a:r>
              <a:rPr lang="en-US" sz="2800" dirty="0">
                <a:latin typeface="Abadi MT Condensed Light" panose="020B0306030101010103" pitchFamily="34" charset="77"/>
              </a:rPr>
              <a:t>. </a:t>
            </a:r>
          </a:p>
          <a:p>
            <a:pPr marL="0" indent="0">
              <a:buNone/>
            </a:pPr>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1884594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3CDF2-BB09-244C-A382-21A1F3425E2A}"/>
              </a:ext>
            </a:extLst>
          </p:cNvPr>
          <p:cNvSpPr>
            <a:spLocks noGrp="1"/>
          </p:cNvSpPr>
          <p:nvPr>
            <p:ph type="title"/>
          </p:nvPr>
        </p:nvSpPr>
        <p:spPr/>
        <p:txBody>
          <a:bodyPr/>
          <a:lstStyle/>
          <a:p>
            <a:r>
              <a:rPr lang="en-US" b="1" dirty="0">
                <a:latin typeface="Abadi MT Condensed Light" panose="020B0306030101010103" pitchFamily="34" charset="77"/>
              </a:rPr>
              <a:t>The conformist attitudes toward existing unfree governments</a:t>
            </a:r>
            <a:endParaRPr lang="en-US" b="1" dirty="0"/>
          </a:p>
        </p:txBody>
      </p:sp>
      <p:sp>
        <p:nvSpPr>
          <p:cNvPr id="3" name="Content Placeholder 2">
            <a:extLst>
              <a:ext uri="{FF2B5EF4-FFF2-40B4-BE49-F238E27FC236}">
                <a16:creationId xmlns:a16="http://schemas.microsoft.com/office/drawing/2014/main" id="{9111BC59-900A-B848-857F-022015B28731}"/>
              </a:ext>
            </a:extLst>
          </p:cNvPr>
          <p:cNvSpPr>
            <a:spLocks noGrp="1"/>
          </p:cNvSpPr>
          <p:nvPr>
            <p:ph idx="1"/>
          </p:nvPr>
        </p:nvSpPr>
        <p:spPr/>
        <p:txBody>
          <a:bodyPr/>
          <a:lstStyle/>
          <a:p>
            <a:endParaRPr lang="en-US" dirty="0">
              <a:latin typeface="Abadi MT Condensed Light" panose="020B0306030101010103" pitchFamily="34" charset="77"/>
            </a:endParaRPr>
          </a:p>
          <a:p>
            <a:r>
              <a:rPr lang="en-US" dirty="0">
                <a:latin typeface="Abadi MT Condensed Light" panose="020B0306030101010103" pitchFamily="34" charset="77"/>
              </a:rPr>
              <a:t>are part of the problem that Muslims face. </a:t>
            </a:r>
          </a:p>
          <a:p>
            <a:endParaRPr lang="en-US" dirty="0">
              <a:latin typeface="Abadi MT Condensed Light" panose="020B0306030101010103" pitchFamily="34" charset="77"/>
            </a:endParaRPr>
          </a:p>
        </p:txBody>
      </p:sp>
    </p:spTree>
    <p:extLst>
      <p:ext uri="{BB962C8B-B14F-4D97-AF65-F5344CB8AC3E}">
        <p14:creationId xmlns:p14="http://schemas.microsoft.com/office/powerpoint/2010/main" val="23202040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EA8CF-2551-5B40-A50B-E150ABC03987}"/>
              </a:ext>
            </a:extLst>
          </p:cNvPr>
          <p:cNvSpPr>
            <a:spLocks noGrp="1"/>
          </p:cNvSpPr>
          <p:nvPr>
            <p:ph type="title"/>
          </p:nvPr>
        </p:nvSpPr>
        <p:spPr/>
        <p:txBody>
          <a:bodyPr/>
          <a:lstStyle/>
          <a:p>
            <a:r>
              <a:rPr lang="en-US" b="1" dirty="0" err="1">
                <a:latin typeface="Abadi MT Condensed Light" panose="020B0306030101010103" pitchFamily="34" charset="77"/>
              </a:rPr>
              <a:t>Sachedina</a:t>
            </a:r>
            <a:r>
              <a:rPr lang="en-US" b="1" dirty="0">
                <a:latin typeface="Abadi MT Condensed Light" panose="020B0306030101010103" pitchFamily="34" charset="77"/>
              </a:rPr>
              <a:t>: </a:t>
            </a:r>
            <a:r>
              <a:rPr lang="en-US" sz="4000" b="1" dirty="0">
                <a:latin typeface="Abadi MT Condensed Light" panose="020B0306030101010103" pitchFamily="34" charset="77"/>
              </a:rPr>
              <a:t>Islam is compatible with democracy</a:t>
            </a:r>
            <a:r>
              <a:rPr lang="en-US" b="1" dirty="0">
                <a:latin typeface="Abadi MT Condensed Light" panose="020B0306030101010103" pitchFamily="34" charset="77"/>
              </a:rPr>
              <a:t> </a:t>
            </a:r>
          </a:p>
        </p:txBody>
      </p:sp>
      <p:sp>
        <p:nvSpPr>
          <p:cNvPr id="3" name="Content Placeholder 2">
            <a:extLst>
              <a:ext uri="{FF2B5EF4-FFF2-40B4-BE49-F238E27FC236}">
                <a16:creationId xmlns:a16="http://schemas.microsoft.com/office/drawing/2014/main" id="{69C8AE2E-9068-2E4D-A731-50AD721CAF3C}"/>
              </a:ext>
            </a:extLst>
          </p:cNvPr>
          <p:cNvSpPr>
            <a:spLocks noGrp="1"/>
          </p:cNvSpPr>
          <p:nvPr>
            <p:ph idx="1"/>
          </p:nvPr>
        </p:nvSpPr>
        <p:spPr/>
        <p:txBody>
          <a:bodyPr/>
          <a:lstStyle/>
          <a:p>
            <a:pPr marL="0" indent="0">
              <a:buNone/>
            </a:pPr>
            <a:endParaRPr lang="en-US" sz="2800" dirty="0">
              <a:latin typeface="Abadi MT Condensed Light" panose="020B0306030101010103" pitchFamily="34" charset="77"/>
            </a:endParaRPr>
          </a:p>
          <a:p>
            <a:r>
              <a:rPr lang="en-US" sz="2800" b="1" dirty="0">
                <a:latin typeface="Abadi MT Condensed Light" panose="020B0306030101010103" pitchFamily="34" charset="77"/>
              </a:rPr>
              <a:t>The way Islam was intended to be enacted in society </a:t>
            </a:r>
            <a:r>
              <a:rPr lang="en-US" sz="2800" dirty="0">
                <a:latin typeface="Abadi MT Condensed Light" panose="020B0306030101010103" pitchFamily="34" charset="77"/>
              </a:rPr>
              <a:t>can only be implemented in a wholly democratic and pluralistic society.</a:t>
            </a:r>
          </a:p>
          <a:p>
            <a:pPr marL="0" indent="0">
              <a:buNone/>
            </a:pPr>
            <a:endParaRPr lang="en-US" sz="2800" dirty="0">
              <a:latin typeface="Abadi MT Condensed Light" panose="020B0306030101010103" pitchFamily="34" charset="77"/>
            </a:endParaRPr>
          </a:p>
          <a:p>
            <a:r>
              <a:rPr lang="en-US" sz="2800" dirty="0">
                <a:latin typeface="Abadi MT Condensed Light" panose="020B0306030101010103" pitchFamily="34" charset="77"/>
              </a:rPr>
              <a:t>If Islam is to be genuinely implemented, </a:t>
            </a:r>
            <a:r>
              <a:rPr lang="en-US" sz="2800" b="1" dirty="0">
                <a:latin typeface="Abadi MT Condensed Light" panose="020B0306030101010103" pitchFamily="34" charset="77"/>
              </a:rPr>
              <a:t>the democratization of society is a necessity. </a:t>
            </a:r>
          </a:p>
          <a:p>
            <a:endParaRPr lang="en-US" sz="2800" b="1" dirty="0">
              <a:latin typeface="Abadi MT Condensed Light" panose="020B0306030101010103" pitchFamily="34" charset="77"/>
            </a:endParaRPr>
          </a:p>
          <a:p>
            <a:r>
              <a:rPr lang="en-US" sz="2800" dirty="0">
                <a:latin typeface="Abadi MT Condensed Light" panose="020B0306030101010103" pitchFamily="34" charset="77"/>
              </a:rPr>
              <a:t>Democratic ideas “</a:t>
            </a:r>
            <a:r>
              <a:rPr lang="en-US" sz="2800" b="1" dirty="0">
                <a:latin typeface="Abadi MT Condensed Light" panose="020B0306030101010103" pitchFamily="34" charset="77"/>
              </a:rPr>
              <a:t>must be thought of as coming from within the authentic ethical culture of Islam.”</a:t>
            </a:r>
            <a:endParaRPr lang="en-US" sz="2800" dirty="0">
              <a:latin typeface="Abadi MT Condensed Light" panose="020B0306030101010103" pitchFamily="34" charset="77"/>
            </a:endParaRPr>
          </a:p>
          <a:p>
            <a:endParaRPr lang="en-US" sz="2800" b="1" dirty="0">
              <a:latin typeface="Abadi MT Condensed Light" panose="020B0306030101010103" pitchFamily="34" charset="77"/>
            </a:endParaRPr>
          </a:p>
          <a:p>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166467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3B85-DD21-AC46-A1FA-B4B826A2991D}"/>
              </a:ext>
            </a:extLst>
          </p:cNvPr>
          <p:cNvSpPr>
            <a:spLocks noGrp="1"/>
          </p:cNvSpPr>
          <p:nvPr>
            <p:ph type="title"/>
          </p:nvPr>
        </p:nvSpPr>
        <p:spPr/>
        <p:txBody>
          <a:bodyPr/>
          <a:lstStyle/>
          <a:p>
            <a:r>
              <a:rPr lang="en-US" b="1" dirty="0" err="1">
                <a:latin typeface="Abadi MT Condensed Light" panose="020B0306030101010103" pitchFamily="34" charset="77"/>
              </a:rPr>
              <a:t>Sachedina</a:t>
            </a:r>
            <a:r>
              <a:rPr lang="en-US" b="1" dirty="0">
                <a:latin typeface="Abadi MT Condensed Light" panose="020B0306030101010103" pitchFamily="34" charset="77"/>
              </a:rPr>
              <a:t>: Democracy should be used with the</a:t>
            </a:r>
            <a:br>
              <a:rPr lang="en-US" b="1" dirty="0">
                <a:latin typeface="Abadi MT Condensed Light" panose="020B0306030101010103" pitchFamily="34" charset="77"/>
              </a:rPr>
            </a:br>
            <a:r>
              <a:rPr lang="en-US" b="1" dirty="0">
                <a:latin typeface="Abadi MT Condensed Light" panose="020B0306030101010103" pitchFamily="34" charset="77"/>
              </a:rPr>
              <a:t>Quran as a yardstick</a:t>
            </a:r>
          </a:p>
        </p:txBody>
      </p:sp>
      <p:sp>
        <p:nvSpPr>
          <p:cNvPr id="3" name="Content Placeholder 2">
            <a:extLst>
              <a:ext uri="{FF2B5EF4-FFF2-40B4-BE49-F238E27FC236}">
                <a16:creationId xmlns:a16="http://schemas.microsoft.com/office/drawing/2014/main" id="{D68A365B-2244-D44D-9F92-BAA82008F0EA}"/>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dirty="0">
                <a:latin typeface="Abadi MT Condensed Light" panose="020B0306030101010103" pitchFamily="34" charset="77"/>
              </a:rPr>
              <a:t>Divine revelation and </a:t>
            </a:r>
            <a:r>
              <a:rPr lang="en-US" sz="2800" dirty="0" err="1">
                <a:latin typeface="Abadi MT Condensed Light" panose="020B0306030101010103" pitchFamily="34" charset="77"/>
              </a:rPr>
              <a:t>sunnah</a:t>
            </a:r>
            <a:r>
              <a:rPr lang="en-US" sz="2800" dirty="0">
                <a:latin typeface="Abadi MT Condensed Light" panose="020B0306030101010103" pitchFamily="34" charset="77"/>
              </a:rPr>
              <a:t> should be utilized to support </a:t>
            </a:r>
            <a:r>
              <a:rPr lang="en-US" sz="2800" b="1" dirty="0">
                <a:latin typeface="Abadi MT Condensed Light" panose="020B0306030101010103" pitchFamily="34" charset="77"/>
              </a:rPr>
              <a:t>pluralistic ideals</a:t>
            </a:r>
            <a:r>
              <a:rPr lang="en-US" sz="2800" dirty="0">
                <a:latin typeface="Abadi MT Condensed Light" panose="020B0306030101010103" pitchFamily="34" charset="77"/>
              </a:rPr>
              <a:t>. </a:t>
            </a: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Democracy is based on </a:t>
            </a:r>
            <a:r>
              <a:rPr lang="en-US" sz="2800" b="1" dirty="0">
                <a:latin typeface="Abadi MT Condensed Light" panose="020B0306030101010103" pitchFamily="34" charset="77"/>
              </a:rPr>
              <a:t>human reason </a:t>
            </a:r>
            <a:r>
              <a:rPr lang="en-US" sz="2800" dirty="0">
                <a:latin typeface="Abadi MT Condensed Light" panose="020B0306030101010103" pitchFamily="34" charset="77"/>
              </a:rPr>
              <a:t>(enshrined in the Qur’an);</a:t>
            </a: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As a a result, </a:t>
            </a:r>
            <a:r>
              <a:rPr lang="en-US" sz="2800" b="1" dirty="0">
                <a:latin typeface="Abadi MT Condensed Light" panose="020B0306030101010103" pitchFamily="34" charset="77"/>
              </a:rPr>
              <a:t>Islam provides the outline for democracy</a:t>
            </a:r>
            <a:r>
              <a:rPr lang="en-US" sz="2800" dirty="0">
                <a:latin typeface="Abadi MT Condensed Light" panose="020B0306030101010103" pitchFamily="34" charset="77"/>
              </a:rPr>
              <a:t>.</a:t>
            </a:r>
          </a:p>
          <a:p>
            <a:pPr marL="0" indent="0">
              <a:buNone/>
            </a:pPr>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2319000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3398-8E19-D64B-88EB-C66DB9243CD7}"/>
              </a:ext>
            </a:extLst>
          </p:cNvPr>
          <p:cNvSpPr>
            <a:spLocks noGrp="1"/>
          </p:cNvSpPr>
          <p:nvPr>
            <p:ph type="title"/>
          </p:nvPr>
        </p:nvSpPr>
        <p:spPr/>
        <p:txBody>
          <a:bodyPr/>
          <a:lstStyle/>
          <a:p>
            <a:r>
              <a:rPr lang="en-US" sz="4000" b="1" dirty="0" err="1">
                <a:latin typeface="Abadi MT Condensed Light" panose="020B0306030101010103" pitchFamily="34" charset="77"/>
              </a:rPr>
              <a:t>Sachedina</a:t>
            </a:r>
            <a:endParaRPr lang="en-US" sz="4000" b="1" dirty="0">
              <a:latin typeface="Abadi MT Condensed Light" panose="020B0306030101010103" pitchFamily="34" charset="77"/>
            </a:endParaRPr>
          </a:p>
        </p:txBody>
      </p:sp>
      <p:sp>
        <p:nvSpPr>
          <p:cNvPr id="3" name="Content Placeholder 2">
            <a:extLst>
              <a:ext uri="{FF2B5EF4-FFF2-40B4-BE49-F238E27FC236}">
                <a16:creationId xmlns:a16="http://schemas.microsoft.com/office/drawing/2014/main" id="{8DEA8CD6-C1FA-594A-84C2-481ADD474EAF}"/>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dirty="0">
                <a:latin typeface="Abadi MT Condensed Light" panose="020B0306030101010103" pitchFamily="34" charset="77"/>
              </a:rPr>
              <a:t>Obtained his PhD in Philosophy from the </a:t>
            </a:r>
            <a:r>
              <a:rPr lang="en-US" sz="2800" b="1" dirty="0">
                <a:latin typeface="Abadi MT Condensed Light" panose="020B0306030101010103" pitchFamily="34" charset="77"/>
              </a:rPr>
              <a:t>University of Toronto </a:t>
            </a:r>
            <a:r>
              <a:rPr lang="en-US" sz="2800" dirty="0">
                <a:latin typeface="Abadi MT Condensed Light" panose="020B0306030101010103" pitchFamily="34" charset="77"/>
              </a:rPr>
              <a:t>and “has written extensively on Islamic law, ethics, and theology.”</a:t>
            </a:r>
          </a:p>
          <a:p>
            <a:pPr marL="0" indent="0">
              <a:buNone/>
            </a:pPr>
            <a:endParaRPr lang="en-US" sz="2800" dirty="0">
              <a:latin typeface="Abadi MT Condensed Light" panose="020B0306030101010103" pitchFamily="34" charset="77"/>
            </a:endParaRPr>
          </a:p>
          <a:p>
            <a:r>
              <a:rPr lang="en-US" sz="2800" dirty="0">
                <a:latin typeface="Abadi MT Condensed Light" panose="020B0306030101010103" pitchFamily="34" charset="77"/>
              </a:rPr>
              <a:t>Now a professor of religious studies at George Mason University in Virginia.</a:t>
            </a:r>
          </a:p>
          <a:p>
            <a:endParaRPr lang="en-US" sz="2800" dirty="0"/>
          </a:p>
        </p:txBody>
      </p:sp>
    </p:spTree>
    <p:extLst>
      <p:ext uri="{BB962C8B-B14F-4D97-AF65-F5344CB8AC3E}">
        <p14:creationId xmlns:p14="http://schemas.microsoft.com/office/powerpoint/2010/main" val="3040317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BE4C-1C6E-B24C-800F-1DC5546642D4}"/>
              </a:ext>
            </a:extLst>
          </p:cNvPr>
          <p:cNvSpPr>
            <a:spLocks noGrp="1"/>
          </p:cNvSpPr>
          <p:nvPr>
            <p:ph type="title"/>
          </p:nvPr>
        </p:nvSpPr>
        <p:spPr/>
        <p:txBody>
          <a:bodyPr/>
          <a:lstStyle/>
          <a:p>
            <a:r>
              <a:rPr lang="en-US" sz="3600" b="1" dirty="0">
                <a:latin typeface="Abadi MT Condensed Light" panose="020B0306030101010103" pitchFamily="34" charset="77"/>
              </a:rPr>
              <a:t>There needs to be a re-structuring of the mindsets of both laymen and learned religious educators</a:t>
            </a:r>
            <a:endParaRPr lang="en-US" sz="3600" b="1" dirty="0"/>
          </a:p>
        </p:txBody>
      </p:sp>
      <p:sp>
        <p:nvSpPr>
          <p:cNvPr id="3" name="Content Placeholder 2">
            <a:extLst>
              <a:ext uri="{FF2B5EF4-FFF2-40B4-BE49-F238E27FC236}">
                <a16:creationId xmlns:a16="http://schemas.microsoft.com/office/drawing/2014/main" id="{B2BD387D-EF16-CC41-802D-7D891135AF51}"/>
              </a:ext>
            </a:extLst>
          </p:cNvPr>
          <p:cNvSpPr>
            <a:spLocks noGrp="1"/>
          </p:cNvSpPr>
          <p:nvPr>
            <p:ph idx="1"/>
          </p:nvPr>
        </p:nvSpPr>
        <p:spPr/>
        <p:txBody>
          <a:bodyPr/>
          <a:lstStyle/>
          <a:p>
            <a:endParaRPr lang="en-US" dirty="0">
              <a:latin typeface="Abadi MT Condensed Light" panose="020B0306030101010103" pitchFamily="34" charset="77"/>
            </a:endParaRPr>
          </a:p>
          <a:p>
            <a:r>
              <a:rPr lang="en-US" dirty="0">
                <a:latin typeface="Abadi MT Condensed Light" panose="020B0306030101010103" pitchFamily="34" charset="77"/>
              </a:rPr>
              <a:t>There is a need for the new generation to not only come to terms with their identities as Muslims, but to also respect other people’s identities. </a:t>
            </a:r>
          </a:p>
          <a:p>
            <a:pPr marL="0" indent="0">
              <a:buNone/>
            </a:pPr>
            <a:endParaRPr lang="en-US" dirty="0">
              <a:latin typeface="Abadi MT Condensed Light" panose="020B0306030101010103" pitchFamily="34" charset="77"/>
            </a:endParaRPr>
          </a:p>
          <a:p>
            <a:r>
              <a:rPr lang="en-US" b="1" dirty="0">
                <a:latin typeface="Abadi MT Condensed Light" panose="020B0306030101010103" pitchFamily="34" charset="77"/>
              </a:rPr>
              <a:t>A need to put democracy at the forefront: </a:t>
            </a:r>
            <a:r>
              <a:rPr lang="en-US" dirty="0">
                <a:latin typeface="Abadi MT Condensed Light" panose="020B0306030101010103" pitchFamily="34" charset="77"/>
              </a:rPr>
              <a:t>the true meaning of Islam is being tolerant of others and learning to coexist with different groups.</a:t>
            </a:r>
          </a:p>
          <a:p>
            <a:endParaRPr lang="en-US" dirty="0"/>
          </a:p>
        </p:txBody>
      </p:sp>
    </p:spTree>
    <p:extLst>
      <p:ext uri="{BB962C8B-B14F-4D97-AF65-F5344CB8AC3E}">
        <p14:creationId xmlns:p14="http://schemas.microsoft.com/office/powerpoint/2010/main" val="822487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DEBF6-4CDF-E14D-A3D1-81E2EA4E2DC0}"/>
              </a:ext>
            </a:extLst>
          </p:cNvPr>
          <p:cNvSpPr>
            <a:spLocks noGrp="1"/>
          </p:cNvSpPr>
          <p:nvPr>
            <p:ph type="title"/>
          </p:nvPr>
        </p:nvSpPr>
        <p:spPr/>
        <p:txBody>
          <a:bodyPr/>
          <a:lstStyle/>
          <a:p>
            <a:r>
              <a:rPr lang="en-US" b="1" dirty="0">
                <a:latin typeface="Abadi MT Condensed Light" panose="020B0306030101010103" pitchFamily="34" charset="77"/>
              </a:rPr>
              <a:t>It is the responsibility of Islamic rulers to</a:t>
            </a:r>
            <a:endParaRPr lang="en-US" b="1" dirty="0"/>
          </a:p>
        </p:txBody>
      </p:sp>
      <p:sp>
        <p:nvSpPr>
          <p:cNvPr id="3" name="Content Placeholder 2">
            <a:extLst>
              <a:ext uri="{FF2B5EF4-FFF2-40B4-BE49-F238E27FC236}">
                <a16:creationId xmlns:a16="http://schemas.microsoft.com/office/drawing/2014/main" id="{78F14E97-0EB7-4748-BE7E-42C75674B148}"/>
              </a:ext>
            </a:extLst>
          </p:cNvPr>
          <p:cNvSpPr>
            <a:spLocks noGrp="1"/>
          </p:cNvSpPr>
          <p:nvPr>
            <p:ph idx="1"/>
          </p:nvPr>
        </p:nvSpPr>
        <p:spPr/>
        <p:txBody>
          <a:bodyPr/>
          <a:lstStyle/>
          <a:p>
            <a:pPr marL="0" indent="0">
              <a:buNone/>
            </a:pPr>
            <a:endParaRPr lang="en-US" dirty="0">
              <a:latin typeface="Abadi MT Condensed Light" panose="020B0306030101010103" pitchFamily="34" charset="77"/>
            </a:endParaRPr>
          </a:p>
          <a:p>
            <a:r>
              <a:rPr lang="en-US" dirty="0">
                <a:latin typeface="Abadi MT Condensed Light" panose="020B0306030101010103" pitchFamily="34" charset="77"/>
              </a:rPr>
              <a:t>Ensure rights and safety for all religions and cultures in an Islamic society.</a:t>
            </a:r>
          </a:p>
          <a:p>
            <a:endParaRPr lang="en-US" dirty="0">
              <a:latin typeface="Abadi MT Condensed Light" panose="020B0306030101010103" pitchFamily="34" charset="77"/>
            </a:endParaRPr>
          </a:p>
          <a:p>
            <a:r>
              <a:rPr lang="en-US" b="1" dirty="0">
                <a:latin typeface="Abadi MT Condensed Light" panose="020B0306030101010103" pitchFamily="34" charset="77"/>
              </a:rPr>
              <a:t>The true meaning of Islam </a:t>
            </a:r>
            <a:r>
              <a:rPr lang="en-US" dirty="0">
                <a:latin typeface="Abadi MT Condensed Light" panose="020B0306030101010103" pitchFamily="34" charset="77"/>
              </a:rPr>
              <a:t>is being tolerant of others and learning to coexist with different groups.</a:t>
            </a:r>
          </a:p>
          <a:p>
            <a:endParaRPr lang="en-US" dirty="0">
              <a:latin typeface="Abadi MT Condensed Light" panose="020B0306030101010103" pitchFamily="34" charset="77"/>
            </a:endParaRPr>
          </a:p>
          <a:p>
            <a:pPr marL="0" indent="0">
              <a:buNone/>
            </a:pPr>
            <a:endParaRPr lang="en-US" dirty="0">
              <a:latin typeface="Abadi MT Condensed Light" panose="020B0306030101010103" pitchFamily="34" charset="77"/>
            </a:endParaRPr>
          </a:p>
          <a:p>
            <a:pPr marL="0" indent="0">
              <a:buNone/>
            </a:pPr>
            <a:endParaRPr lang="en-US" dirty="0">
              <a:latin typeface="Abadi MT Condensed Light" panose="020B0306030101010103" pitchFamily="34" charset="77"/>
            </a:endParaRPr>
          </a:p>
        </p:txBody>
      </p:sp>
    </p:spTree>
    <p:extLst>
      <p:ext uri="{BB962C8B-B14F-4D97-AF65-F5344CB8AC3E}">
        <p14:creationId xmlns:p14="http://schemas.microsoft.com/office/powerpoint/2010/main" val="724014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4EBA3-0A94-534C-B812-B0942D6D043C}"/>
              </a:ext>
            </a:extLst>
          </p:cNvPr>
          <p:cNvSpPr>
            <a:spLocks noGrp="1"/>
          </p:cNvSpPr>
          <p:nvPr>
            <p:ph type="title"/>
          </p:nvPr>
        </p:nvSpPr>
        <p:spPr/>
        <p:txBody>
          <a:bodyPr/>
          <a:lstStyle/>
          <a:p>
            <a:r>
              <a:rPr lang="en-US" b="1" dirty="0">
                <a:latin typeface="Abadi MT Condensed Light" panose="020B0306030101010103" pitchFamily="34" charset="77"/>
              </a:rPr>
              <a:t>He sees the role for the ulama</a:t>
            </a:r>
          </a:p>
        </p:txBody>
      </p:sp>
      <p:sp>
        <p:nvSpPr>
          <p:cNvPr id="3" name="Content Placeholder 2">
            <a:extLst>
              <a:ext uri="{FF2B5EF4-FFF2-40B4-BE49-F238E27FC236}">
                <a16:creationId xmlns:a16="http://schemas.microsoft.com/office/drawing/2014/main" id="{1C164D56-3293-D74F-9478-7650FFA6BCE2}"/>
              </a:ext>
            </a:extLst>
          </p:cNvPr>
          <p:cNvSpPr>
            <a:spLocks noGrp="1"/>
          </p:cNvSpPr>
          <p:nvPr>
            <p:ph idx="1"/>
          </p:nvPr>
        </p:nvSpPr>
        <p:spPr/>
        <p:txBody>
          <a:bodyPr/>
          <a:lstStyle/>
          <a:p>
            <a:pPr marL="0" indent="0">
              <a:buNone/>
            </a:pPr>
            <a:endParaRPr lang="en-US" dirty="0">
              <a:latin typeface="Abadi MT Condensed Light" panose="020B0306030101010103" pitchFamily="34" charset="77"/>
            </a:endParaRPr>
          </a:p>
          <a:p>
            <a:r>
              <a:rPr lang="en-US" dirty="0">
                <a:latin typeface="Abadi MT Condensed Light" panose="020B0306030101010103" pitchFamily="34" charset="77"/>
              </a:rPr>
              <a:t>Praises those among them who do work towards enlightening the </a:t>
            </a:r>
            <a:r>
              <a:rPr lang="en-US" dirty="0" err="1">
                <a:latin typeface="Abadi MT Condensed Light" panose="020B0306030101010103" pitchFamily="34" charset="77"/>
              </a:rPr>
              <a:t>ummahs</a:t>
            </a:r>
            <a:r>
              <a:rPr lang="en-US" dirty="0">
                <a:latin typeface="Abadi MT Condensed Light" panose="020B0306030101010103" pitchFamily="34" charset="77"/>
              </a:rPr>
              <a:t> about democracy and pluralism. </a:t>
            </a:r>
          </a:p>
          <a:p>
            <a:pPr marL="0" indent="0">
              <a:buNone/>
            </a:pPr>
            <a:endParaRPr lang="en-US" dirty="0">
              <a:latin typeface="Abadi MT Condensed Light" panose="020B0306030101010103" pitchFamily="34" charset="77"/>
            </a:endParaRPr>
          </a:p>
          <a:p>
            <a:endParaRPr lang="en-US" dirty="0">
              <a:latin typeface="Abadi MT Condensed Light" panose="020B0306030101010103" pitchFamily="34" charset="77"/>
            </a:endParaRPr>
          </a:p>
        </p:txBody>
      </p:sp>
    </p:spTree>
    <p:extLst>
      <p:ext uri="{BB962C8B-B14F-4D97-AF65-F5344CB8AC3E}">
        <p14:creationId xmlns:p14="http://schemas.microsoft.com/office/powerpoint/2010/main" val="19813191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FDF37-935F-594C-80C7-064AAD86B4D5}"/>
              </a:ext>
            </a:extLst>
          </p:cNvPr>
          <p:cNvSpPr>
            <a:spLocks noGrp="1"/>
          </p:cNvSpPr>
          <p:nvPr>
            <p:ph type="title"/>
          </p:nvPr>
        </p:nvSpPr>
        <p:spPr/>
        <p:txBody>
          <a:bodyPr/>
          <a:lstStyle/>
          <a:p>
            <a:r>
              <a:rPr lang="en-US" b="1" dirty="0">
                <a:latin typeface="Abadi MT Condensed Light" panose="020B0306030101010103" pitchFamily="34" charset="77"/>
              </a:rPr>
              <a:t>In the Muslim world</a:t>
            </a:r>
          </a:p>
        </p:txBody>
      </p:sp>
      <p:sp>
        <p:nvSpPr>
          <p:cNvPr id="3" name="Content Placeholder 2">
            <a:extLst>
              <a:ext uri="{FF2B5EF4-FFF2-40B4-BE49-F238E27FC236}">
                <a16:creationId xmlns:a16="http://schemas.microsoft.com/office/drawing/2014/main" id="{856C2B29-DC53-B645-9C05-05C27A47439C}"/>
              </a:ext>
            </a:extLst>
          </p:cNvPr>
          <p:cNvSpPr>
            <a:spLocks noGrp="1"/>
          </p:cNvSpPr>
          <p:nvPr>
            <p:ph idx="1"/>
          </p:nvPr>
        </p:nvSpPr>
        <p:spPr/>
        <p:txBody>
          <a:bodyPr/>
          <a:lstStyle/>
          <a:p>
            <a:endParaRPr lang="en-US" sz="2800" dirty="0">
              <a:latin typeface="Abadi MT Condensed Light" panose="020B0306030101010103" pitchFamily="34" charset="77"/>
            </a:endParaRPr>
          </a:p>
          <a:p>
            <a:r>
              <a:rPr lang="en-US" sz="2800" b="1" dirty="0">
                <a:latin typeface="Abadi MT Condensed Light" panose="020B0306030101010103" pitchFamily="34" charset="77"/>
              </a:rPr>
              <a:t>The </a:t>
            </a:r>
            <a:r>
              <a:rPr lang="en-US" sz="2800" b="1" dirty="0" err="1">
                <a:latin typeface="Abadi MT Condensed Light" panose="020B0306030101010103" pitchFamily="34" charset="77"/>
              </a:rPr>
              <a:t>Ulama</a:t>
            </a:r>
            <a:r>
              <a:rPr lang="en-US" sz="2800" b="1" dirty="0">
                <a:latin typeface="Abadi MT Condensed Light" panose="020B0306030101010103" pitchFamily="34" charset="77"/>
              </a:rPr>
              <a:t> should not be above criticism simply because they are men of religion.</a:t>
            </a: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When this is the case the </a:t>
            </a:r>
            <a:r>
              <a:rPr lang="en-US" sz="2800" dirty="0" err="1">
                <a:latin typeface="Abadi MT Condensed Light" panose="020B0306030101010103" pitchFamily="34" charset="77"/>
              </a:rPr>
              <a:t>Ulama</a:t>
            </a:r>
            <a:r>
              <a:rPr lang="en-US" sz="2800" dirty="0">
                <a:latin typeface="Abadi MT Condensed Light" panose="020B0306030101010103" pitchFamily="34" charset="77"/>
              </a:rPr>
              <a:t> gain too much power and can introduce backwards concepts to a society and have it be accepted as Islamic.</a:t>
            </a:r>
          </a:p>
          <a:p>
            <a:endParaRPr lang="en-US" sz="2800" dirty="0"/>
          </a:p>
        </p:txBody>
      </p:sp>
    </p:spTree>
    <p:extLst>
      <p:ext uri="{BB962C8B-B14F-4D97-AF65-F5344CB8AC3E}">
        <p14:creationId xmlns:p14="http://schemas.microsoft.com/office/powerpoint/2010/main" val="38159440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96CE7-475F-6447-BCD6-7F95E0376EB2}"/>
              </a:ext>
            </a:extLst>
          </p:cNvPr>
          <p:cNvSpPr>
            <a:spLocks noGrp="1"/>
          </p:cNvSpPr>
          <p:nvPr>
            <p:ph type="title"/>
          </p:nvPr>
        </p:nvSpPr>
        <p:spPr/>
        <p:txBody>
          <a:bodyPr/>
          <a:lstStyle/>
          <a:p>
            <a:r>
              <a:rPr lang="en-US" b="1" dirty="0">
                <a:latin typeface="Abadi MT Condensed Light" panose="020B0306030101010103" pitchFamily="34" charset="77"/>
              </a:rPr>
              <a:t>Islam Informs Democracy</a:t>
            </a:r>
            <a:endParaRPr lang="en-US" dirty="0">
              <a:latin typeface="Abadi MT Condensed Light" panose="020B0306030101010103" pitchFamily="34" charset="77"/>
            </a:endParaRPr>
          </a:p>
        </p:txBody>
      </p:sp>
      <p:sp>
        <p:nvSpPr>
          <p:cNvPr id="3" name="Content Placeholder 2">
            <a:extLst>
              <a:ext uri="{FF2B5EF4-FFF2-40B4-BE49-F238E27FC236}">
                <a16:creationId xmlns:a16="http://schemas.microsoft.com/office/drawing/2014/main" id="{8CC614D9-F7C8-6047-9017-2E5D00A3BD09}"/>
              </a:ext>
            </a:extLst>
          </p:cNvPr>
          <p:cNvSpPr>
            <a:spLocks noGrp="1"/>
          </p:cNvSpPr>
          <p:nvPr>
            <p:ph idx="1"/>
          </p:nvPr>
        </p:nvSpPr>
        <p:spPr/>
        <p:txBody>
          <a:bodyPr/>
          <a:lstStyle/>
          <a:p>
            <a:endParaRPr lang="en-US" sz="2800" dirty="0">
              <a:latin typeface="Abadi MT Condensed Light" panose="020B0306030101010103" pitchFamily="34" charset="77"/>
            </a:endParaRP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Forgiveness as a tenet of religion can be a powerful tool in healing political conflict and moving states towards democratization. </a:t>
            </a:r>
          </a:p>
          <a:p>
            <a:pPr marL="0" indent="0">
              <a:buNone/>
            </a:pPr>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18337088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48811-0EBC-3C47-BC10-43DFE869618C}"/>
              </a:ext>
            </a:extLst>
          </p:cNvPr>
          <p:cNvSpPr>
            <a:spLocks noGrp="1"/>
          </p:cNvSpPr>
          <p:nvPr>
            <p:ph type="title"/>
          </p:nvPr>
        </p:nvSpPr>
        <p:spPr/>
        <p:txBody>
          <a:bodyPr/>
          <a:lstStyle/>
          <a:p>
            <a:r>
              <a:rPr lang="en-US" b="1" dirty="0">
                <a:latin typeface="Abadi MT Condensed Light" panose="020B0306030101010103" pitchFamily="34" charset="77"/>
              </a:rPr>
              <a:t>Muslim community can be either the majority of a population or a minority</a:t>
            </a:r>
          </a:p>
        </p:txBody>
      </p:sp>
      <p:sp>
        <p:nvSpPr>
          <p:cNvPr id="3" name="Content Placeholder 2">
            <a:extLst>
              <a:ext uri="{FF2B5EF4-FFF2-40B4-BE49-F238E27FC236}">
                <a16:creationId xmlns:a16="http://schemas.microsoft.com/office/drawing/2014/main" id="{478FCE07-FB72-3A43-B6BA-7B06C1BE3431}"/>
              </a:ext>
            </a:extLst>
          </p:cNvPr>
          <p:cNvSpPr>
            <a:spLocks noGrp="1"/>
          </p:cNvSpPr>
          <p:nvPr>
            <p:ph idx="1"/>
          </p:nvPr>
        </p:nvSpPr>
        <p:spPr/>
        <p:txBody>
          <a:bodyPr/>
          <a:lstStyle/>
          <a:p>
            <a:endParaRPr lang="en-US" dirty="0">
              <a:latin typeface="Abadi MT Condensed Light" panose="020B0306030101010103" pitchFamily="34" charset="77"/>
            </a:endParaRPr>
          </a:p>
          <a:p>
            <a:pPr marL="0" indent="0">
              <a:buNone/>
            </a:pPr>
            <a:endParaRPr lang="en-US" dirty="0">
              <a:latin typeface="Abadi MT Condensed Light" panose="020B0306030101010103" pitchFamily="34" charset="77"/>
            </a:endParaRPr>
          </a:p>
          <a:p>
            <a:r>
              <a:rPr lang="en-US" dirty="0">
                <a:latin typeface="Abadi MT Condensed Light" panose="020B0306030101010103" pitchFamily="34" charset="77"/>
              </a:rPr>
              <a:t>but true democracy is about accepting one another. </a:t>
            </a:r>
          </a:p>
          <a:p>
            <a:endParaRPr lang="en-US" dirty="0">
              <a:latin typeface="Abadi MT Condensed Light" panose="020B0306030101010103" pitchFamily="34" charset="77"/>
            </a:endParaRPr>
          </a:p>
          <a:p>
            <a:pPr marL="0" indent="0">
              <a:buNone/>
            </a:pPr>
            <a:endParaRPr lang="en-US" dirty="0">
              <a:latin typeface="Abadi MT Condensed Light" panose="020B0306030101010103" pitchFamily="34" charset="77"/>
            </a:endParaRPr>
          </a:p>
        </p:txBody>
      </p:sp>
    </p:spTree>
    <p:extLst>
      <p:ext uri="{BB962C8B-B14F-4D97-AF65-F5344CB8AC3E}">
        <p14:creationId xmlns:p14="http://schemas.microsoft.com/office/powerpoint/2010/main" val="8951310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4929C-11A9-4B48-AB74-9FF4ECF6662C}"/>
              </a:ext>
            </a:extLst>
          </p:cNvPr>
          <p:cNvSpPr>
            <a:spLocks noGrp="1"/>
          </p:cNvSpPr>
          <p:nvPr>
            <p:ph type="title"/>
          </p:nvPr>
        </p:nvSpPr>
        <p:spPr/>
        <p:txBody>
          <a:bodyPr/>
          <a:lstStyle/>
          <a:p>
            <a:r>
              <a:rPr lang="en-US" sz="4000" b="1" dirty="0">
                <a:latin typeface="Abadi MT Condensed Light" panose="020B0306030101010103" pitchFamily="34" charset="77"/>
              </a:rPr>
              <a:t>But are these arguments</a:t>
            </a:r>
            <a:endParaRPr lang="en-US" dirty="0"/>
          </a:p>
        </p:txBody>
      </p:sp>
      <p:sp>
        <p:nvSpPr>
          <p:cNvPr id="3" name="Content Placeholder 2">
            <a:extLst>
              <a:ext uri="{FF2B5EF4-FFF2-40B4-BE49-F238E27FC236}">
                <a16:creationId xmlns:a16="http://schemas.microsoft.com/office/drawing/2014/main" id="{43023EFA-AF92-3F49-BE5C-93FA084FB15B}"/>
              </a:ext>
            </a:extLst>
          </p:cNvPr>
          <p:cNvSpPr>
            <a:spLocks noGrp="1"/>
          </p:cNvSpPr>
          <p:nvPr>
            <p:ph idx="1"/>
          </p:nvPr>
        </p:nvSpPr>
        <p:spPr/>
        <p:txBody>
          <a:bodyPr/>
          <a:lstStyle/>
          <a:p>
            <a:endParaRPr lang="en-US" sz="3200" dirty="0">
              <a:latin typeface="Abadi MT Condensed Light" panose="020B0306030101010103" pitchFamily="34" charset="77"/>
            </a:endParaRPr>
          </a:p>
          <a:p>
            <a:endParaRPr lang="en-US" sz="3200" dirty="0">
              <a:latin typeface="Abadi MT Condensed Light" panose="020B0306030101010103" pitchFamily="34" charset="77"/>
            </a:endParaRPr>
          </a:p>
          <a:p>
            <a:r>
              <a:rPr lang="en-US" sz="3200" dirty="0">
                <a:latin typeface="Abadi MT Condensed Light" panose="020B0306030101010103" pitchFamily="34" charset="77"/>
              </a:rPr>
              <a:t>though representative of change and reform, </a:t>
            </a:r>
            <a:r>
              <a:rPr lang="en-US" sz="3200" b="1" dirty="0">
                <a:latin typeface="Abadi MT Condensed Light" panose="020B0306030101010103" pitchFamily="34" charset="77"/>
              </a:rPr>
              <a:t>faithful to the core of their traditions</a:t>
            </a:r>
            <a:r>
              <a:rPr lang="en-US" sz="3200" dirty="0">
                <a:latin typeface="Abadi MT Condensed Light" panose="020B0306030101010103" pitchFamily="34" charset="77"/>
              </a:rPr>
              <a:t>.  </a:t>
            </a:r>
          </a:p>
          <a:p>
            <a:endParaRPr lang="en-US" dirty="0"/>
          </a:p>
        </p:txBody>
      </p:sp>
    </p:spTree>
    <p:extLst>
      <p:ext uri="{BB962C8B-B14F-4D97-AF65-F5344CB8AC3E}">
        <p14:creationId xmlns:p14="http://schemas.microsoft.com/office/powerpoint/2010/main" val="7111620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83115-9099-D94C-9139-D2EF429A843C}"/>
              </a:ext>
            </a:extLst>
          </p:cNvPr>
          <p:cNvSpPr>
            <a:spLocks noGrp="1"/>
          </p:cNvSpPr>
          <p:nvPr>
            <p:ph type="title"/>
          </p:nvPr>
        </p:nvSpPr>
        <p:spPr/>
        <p:txBody>
          <a:bodyPr/>
          <a:lstStyle/>
          <a:p>
            <a:r>
              <a:rPr lang="en-US" sz="4000" b="1" dirty="0">
                <a:latin typeface="Abadi MT Condensed Light" panose="020B0306030101010103" pitchFamily="34" charset="77"/>
              </a:rPr>
              <a:t>There aren’t many Muslim authors who share </a:t>
            </a:r>
            <a:r>
              <a:rPr lang="en-US" sz="4000" b="1" dirty="0" err="1">
                <a:latin typeface="Abadi MT Condensed Light" panose="020B0306030101010103" pitchFamily="34" charset="77"/>
              </a:rPr>
              <a:t>Sachedina’s</a:t>
            </a:r>
            <a:r>
              <a:rPr lang="en-US" sz="4000" b="1" dirty="0">
                <a:latin typeface="Abadi MT Condensed Light" panose="020B0306030101010103" pitchFamily="34" charset="77"/>
              </a:rPr>
              <a:t> views on democracy </a:t>
            </a:r>
            <a:endParaRPr lang="en-US" b="1" dirty="0"/>
          </a:p>
        </p:txBody>
      </p:sp>
      <p:sp>
        <p:nvSpPr>
          <p:cNvPr id="3" name="Content Placeholder 2">
            <a:extLst>
              <a:ext uri="{FF2B5EF4-FFF2-40B4-BE49-F238E27FC236}">
                <a16:creationId xmlns:a16="http://schemas.microsoft.com/office/drawing/2014/main" id="{F4636AC7-EC88-394E-BB06-80E4A5C40368}"/>
              </a:ext>
            </a:extLst>
          </p:cNvPr>
          <p:cNvSpPr>
            <a:spLocks noGrp="1"/>
          </p:cNvSpPr>
          <p:nvPr>
            <p:ph idx="1"/>
          </p:nvPr>
        </p:nvSpPr>
        <p:spPr/>
        <p:txBody>
          <a:bodyPr/>
          <a:lstStyle/>
          <a:p>
            <a:pPr marL="0" indent="0">
              <a:buNone/>
            </a:pPr>
            <a:endParaRPr lang="en-US" sz="2800" dirty="0">
              <a:latin typeface="Abadi MT Condensed Light" panose="020B0306030101010103" pitchFamily="34" charset="77"/>
            </a:endParaRPr>
          </a:p>
          <a:p>
            <a:r>
              <a:rPr lang="en-US" sz="2800" dirty="0">
                <a:latin typeface="Abadi MT Condensed Light" panose="020B0306030101010103" pitchFamily="34" charset="77"/>
              </a:rPr>
              <a:t>Many believe Islam is not compatible with those views. </a:t>
            </a:r>
          </a:p>
          <a:p>
            <a:endParaRPr lang="en-US" sz="2800" dirty="0">
              <a:latin typeface="Abadi MT Condensed Light" panose="020B0306030101010103" pitchFamily="34" charset="77"/>
            </a:endParaRPr>
          </a:p>
          <a:p>
            <a:r>
              <a:rPr lang="en-US" sz="2800" dirty="0" err="1">
                <a:latin typeface="Abadi MT Condensed Light" panose="020B0306030101010103" pitchFamily="34" charset="77"/>
              </a:rPr>
              <a:t>Sachedina</a:t>
            </a:r>
            <a:r>
              <a:rPr lang="en-US" sz="2800" dirty="0">
                <a:latin typeface="Abadi MT Condensed Light" panose="020B0306030101010103" pitchFamily="34" charset="77"/>
              </a:rPr>
              <a:t> is hopeful that the new generation of Muslim thinkers will see that in order to resolve many of the problems the Muslim community faces, there needs to be more education, and discussion about pluralistic democracy. </a:t>
            </a:r>
          </a:p>
          <a:p>
            <a:endParaRPr lang="en-US" sz="2800" dirty="0"/>
          </a:p>
        </p:txBody>
      </p:sp>
    </p:spTree>
    <p:extLst>
      <p:ext uri="{BB962C8B-B14F-4D97-AF65-F5344CB8AC3E}">
        <p14:creationId xmlns:p14="http://schemas.microsoft.com/office/powerpoint/2010/main" val="146136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4F763-521C-3C40-B509-9B38F27B2CC0}"/>
              </a:ext>
            </a:extLst>
          </p:cNvPr>
          <p:cNvSpPr>
            <a:spLocks noGrp="1"/>
          </p:cNvSpPr>
          <p:nvPr>
            <p:ph type="title"/>
          </p:nvPr>
        </p:nvSpPr>
        <p:spPr/>
        <p:txBody>
          <a:bodyPr/>
          <a:lstStyle/>
          <a:p>
            <a:r>
              <a:rPr lang="en-US" b="1" dirty="0">
                <a:latin typeface="Abadi MT Condensed Light" panose="020B0306030101010103" pitchFamily="34" charset="77"/>
              </a:rPr>
              <a:t>Years studying in Iran heavily influenced his beliefs and his later works</a:t>
            </a:r>
          </a:p>
        </p:txBody>
      </p:sp>
      <p:sp>
        <p:nvSpPr>
          <p:cNvPr id="3" name="Content Placeholder 2">
            <a:extLst>
              <a:ext uri="{FF2B5EF4-FFF2-40B4-BE49-F238E27FC236}">
                <a16:creationId xmlns:a16="http://schemas.microsoft.com/office/drawing/2014/main" id="{1DFD9121-1667-5B44-8D46-5AC919B41DE4}"/>
              </a:ext>
            </a:extLst>
          </p:cNvPr>
          <p:cNvSpPr>
            <a:spLocks noGrp="1"/>
          </p:cNvSpPr>
          <p:nvPr>
            <p:ph idx="1"/>
          </p:nvPr>
        </p:nvSpPr>
        <p:spPr/>
        <p:txBody>
          <a:bodyPr/>
          <a:lstStyle/>
          <a:p>
            <a:pPr marL="0" indent="0">
              <a:buNone/>
            </a:pPr>
            <a:endParaRPr lang="en-US" sz="2800" dirty="0">
              <a:latin typeface="Abadi MT Condensed Light" panose="020B0306030101010103" pitchFamily="34" charset="77"/>
            </a:endParaRPr>
          </a:p>
          <a:p>
            <a:r>
              <a:rPr lang="en-US" sz="2800" dirty="0">
                <a:latin typeface="Abadi MT Condensed Light" panose="020B0306030101010103" pitchFamily="34" charset="77"/>
              </a:rPr>
              <a:t>His main role model was a sociologist Ali Shariati (1933-1977) who </a:t>
            </a:r>
            <a:r>
              <a:rPr lang="en-US" sz="2800" b="1" dirty="0">
                <a:latin typeface="Abadi MT Condensed Light" panose="020B0306030101010103" pitchFamily="34" charset="77"/>
              </a:rPr>
              <a:t>believed that Shi’ite Islam itself was a force for social justice and progress </a:t>
            </a:r>
            <a:r>
              <a:rPr lang="en-US" sz="2800" dirty="0">
                <a:latin typeface="Abadi MT Condensed Light" panose="020B0306030101010103" pitchFamily="34" charset="77"/>
              </a:rPr>
              <a:t>but also that it had been corrupted in Iran by political leaders.</a:t>
            </a:r>
          </a:p>
        </p:txBody>
      </p:sp>
      <p:pic>
        <p:nvPicPr>
          <p:cNvPr id="4" name="Picture 3">
            <a:extLst>
              <a:ext uri="{FF2B5EF4-FFF2-40B4-BE49-F238E27FC236}">
                <a16:creationId xmlns:a16="http://schemas.microsoft.com/office/drawing/2014/main" id="{490A9DAA-BD12-7E41-8853-12C610394373}"/>
              </a:ext>
            </a:extLst>
          </p:cNvPr>
          <p:cNvPicPr>
            <a:picLocks noChangeAspect="1"/>
          </p:cNvPicPr>
          <p:nvPr/>
        </p:nvPicPr>
        <p:blipFill>
          <a:blip r:embed="rId2"/>
          <a:stretch>
            <a:fillRect/>
          </a:stretch>
        </p:blipFill>
        <p:spPr>
          <a:xfrm>
            <a:off x="6772275" y="3810000"/>
            <a:ext cx="1803400" cy="2362200"/>
          </a:xfrm>
          <a:prstGeom prst="rect">
            <a:avLst/>
          </a:prstGeom>
        </p:spPr>
      </p:pic>
    </p:spTree>
    <p:extLst>
      <p:ext uri="{BB962C8B-B14F-4D97-AF65-F5344CB8AC3E}">
        <p14:creationId xmlns:p14="http://schemas.microsoft.com/office/powerpoint/2010/main" val="2615248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EBC4F-6826-C542-BC4D-977354CD626D}"/>
              </a:ext>
            </a:extLst>
          </p:cNvPr>
          <p:cNvSpPr>
            <a:spLocks noGrp="1"/>
          </p:cNvSpPr>
          <p:nvPr>
            <p:ph type="title"/>
          </p:nvPr>
        </p:nvSpPr>
        <p:spPr/>
        <p:txBody>
          <a:bodyPr/>
          <a:lstStyle/>
          <a:p>
            <a:r>
              <a:rPr lang="en-US" b="1" dirty="0">
                <a:latin typeface="Abadi MT Condensed Light" panose="020B0306030101010103" pitchFamily="34" charset="77"/>
              </a:rPr>
              <a:t>While in Iran Sachedina studied history of Islamic thought </a:t>
            </a:r>
          </a:p>
        </p:txBody>
      </p:sp>
      <p:sp>
        <p:nvSpPr>
          <p:cNvPr id="3" name="Content Placeholder 2">
            <a:extLst>
              <a:ext uri="{FF2B5EF4-FFF2-40B4-BE49-F238E27FC236}">
                <a16:creationId xmlns:a16="http://schemas.microsoft.com/office/drawing/2014/main" id="{603745CE-952F-A644-870F-EEA47C6DF354}"/>
              </a:ext>
            </a:extLst>
          </p:cNvPr>
          <p:cNvSpPr>
            <a:spLocks noGrp="1"/>
          </p:cNvSpPr>
          <p:nvPr>
            <p:ph idx="1"/>
          </p:nvPr>
        </p:nvSpPr>
        <p:spPr/>
        <p:txBody>
          <a:bodyPr/>
          <a:lstStyle/>
          <a:p>
            <a:pPr marL="0" indent="0">
              <a:buNone/>
            </a:pPr>
            <a:endParaRPr lang="en-US" dirty="0">
              <a:latin typeface="Abadi MT Condensed Light" panose="020B0306030101010103" pitchFamily="34" charset="77"/>
            </a:endParaRPr>
          </a:p>
          <a:p>
            <a:r>
              <a:rPr lang="en-US" dirty="0">
                <a:latin typeface="Abadi MT Condensed Light" panose="020B0306030101010103" pitchFamily="34" charset="77"/>
              </a:rPr>
              <a:t>Influenced also by </a:t>
            </a:r>
            <a:r>
              <a:rPr lang="en-US" b="1" dirty="0">
                <a:latin typeface="Abadi MT Condensed Light" panose="020B0306030101010103" pitchFamily="34" charset="77"/>
              </a:rPr>
              <a:t>Ayatollah </a:t>
            </a:r>
            <a:r>
              <a:rPr lang="en-US" b="1" dirty="0" err="1">
                <a:latin typeface="Abadi MT Condensed Light" panose="020B0306030101010103" pitchFamily="34" charset="77"/>
              </a:rPr>
              <a:t>Milani</a:t>
            </a:r>
            <a:r>
              <a:rPr lang="en-US" dirty="0">
                <a:latin typeface="Abadi MT Condensed Light" panose="020B0306030101010103" pitchFamily="34" charset="77"/>
              </a:rPr>
              <a:t>, described by </a:t>
            </a:r>
            <a:r>
              <a:rPr lang="en-US" dirty="0" err="1">
                <a:latin typeface="Abadi MT Condensed Light" panose="020B0306030101010103" pitchFamily="34" charset="77"/>
              </a:rPr>
              <a:t>Sachedina</a:t>
            </a:r>
            <a:r>
              <a:rPr lang="en-US" dirty="0">
                <a:latin typeface="Abadi MT Condensed Light" panose="020B0306030101010103" pitchFamily="34" charset="77"/>
              </a:rPr>
              <a:t> as “one of the most enlightened and rationalist scholars of Shi’ite theology and law.”</a:t>
            </a:r>
          </a:p>
          <a:p>
            <a:pPr marL="0" indent="0">
              <a:buNone/>
            </a:pPr>
            <a:endParaRPr lang="en-US" dirty="0">
              <a:latin typeface="Abadi MT Condensed Light" panose="020B0306030101010103" pitchFamily="34" charset="77"/>
            </a:endParaRPr>
          </a:p>
          <a:p>
            <a:endParaRPr lang="en-US" dirty="0">
              <a:latin typeface="Abadi MT Condensed Light" panose="020B0306030101010103" pitchFamily="34" charset="77"/>
            </a:endParaRPr>
          </a:p>
          <a:p>
            <a:pPr marL="0" indent="0">
              <a:buNone/>
            </a:pPr>
            <a:endParaRPr lang="en-US" dirty="0">
              <a:latin typeface="Abadi MT Condensed Light" panose="020B0306030101010103" pitchFamily="34" charset="77"/>
            </a:endParaRPr>
          </a:p>
        </p:txBody>
      </p:sp>
    </p:spTree>
    <p:extLst>
      <p:ext uri="{BB962C8B-B14F-4D97-AF65-F5344CB8AC3E}">
        <p14:creationId xmlns:p14="http://schemas.microsoft.com/office/powerpoint/2010/main" val="48159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84EF-C659-A24B-8D77-70C58B59D9D1}"/>
              </a:ext>
            </a:extLst>
          </p:cNvPr>
          <p:cNvSpPr>
            <a:spLocks noGrp="1"/>
          </p:cNvSpPr>
          <p:nvPr>
            <p:ph type="title"/>
          </p:nvPr>
        </p:nvSpPr>
        <p:spPr/>
        <p:txBody>
          <a:bodyPr/>
          <a:lstStyle/>
          <a:p>
            <a:r>
              <a:rPr lang="en-US" b="1" dirty="0">
                <a:latin typeface="Abadi MT Condensed Light" panose="020B0306030101010103" pitchFamily="34" charset="77"/>
              </a:rPr>
              <a:t>After 9/11 Islamic studies in the U.S. have been politicized</a:t>
            </a:r>
          </a:p>
        </p:txBody>
      </p:sp>
      <p:sp>
        <p:nvSpPr>
          <p:cNvPr id="3" name="Content Placeholder 2">
            <a:extLst>
              <a:ext uri="{FF2B5EF4-FFF2-40B4-BE49-F238E27FC236}">
                <a16:creationId xmlns:a16="http://schemas.microsoft.com/office/drawing/2014/main" id="{45481CBB-0562-154A-BF83-E097D79A43E8}"/>
              </a:ext>
            </a:extLst>
          </p:cNvPr>
          <p:cNvSpPr>
            <a:spLocks noGrp="1"/>
          </p:cNvSpPr>
          <p:nvPr>
            <p:ph idx="1"/>
          </p:nvPr>
        </p:nvSpPr>
        <p:spPr/>
        <p:txBody>
          <a:bodyPr/>
          <a:lstStyle/>
          <a:p>
            <a:endParaRPr lang="en-US" sz="2800" dirty="0">
              <a:latin typeface="Abadi MT Condensed Light" panose="020B0306030101010103" pitchFamily="34" charset="77"/>
            </a:endParaRPr>
          </a:p>
          <a:p>
            <a:endParaRPr lang="en-US" sz="2800" dirty="0">
              <a:latin typeface="Abadi MT Condensed Light" panose="020B0306030101010103" pitchFamily="34" charset="77"/>
            </a:endParaRP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Questioning the ability for Muslims to live in a democratic society. </a:t>
            </a:r>
          </a:p>
          <a:p>
            <a:pPr marL="0" indent="0">
              <a:buNone/>
            </a:pPr>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a:p>
            <a:endParaRPr lang="en-US" sz="2800" dirty="0">
              <a:latin typeface="Abadi MT Condensed Light" panose="020B0306030101010103" pitchFamily="34" charset="77"/>
            </a:endParaRPr>
          </a:p>
          <a:p>
            <a:endParaRPr lang="en-US" sz="2800" dirty="0">
              <a:latin typeface="Abadi MT Condensed Light" panose="020B0306030101010103" pitchFamily="34" charset="77"/>
            </a:endParaRPr>
          </a:p>
          <a:p>
            <a:pPr marL="0" indent="0">
              <a:buNone/>
            </a:pPr>
            <a:endParaRPr lang="en-US" sz="2800" dirty="0">
              <a:latin typeface="Abadi MT Condensed Light" panose="020B0306030101010103" pitchFamily="34" charset="77"/>
            </a:endParaRPr>
          </a:p>
        </p:txBody>
      </p:sp>
    </p:spTree>
    <p:extLst>
      <p:ext uri="{BB962C8B-B14F-4D97-AF65-F5344CB8AC3E}">
        <p14:creationId xmlns:p14="http://schemas.microsoft.com/office/powerpoint/2010/main" val="193308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F14A8-E010-B54A-AD0A-941CB6C96D4B}"/>
              </a:ext>
            </a:extLst>
          </p:cNvPr>
          <p:cNvSpPr>
            <a:spLocks noGrp="1"/>
          </p:cNvSpPr>
          <p:nvPr>
            <p:ph type="title"/>
          </p:nvPr>
        </p:nvSpPr>
        <p:spPr/>
        <p:txBody>
          <a:bodyPr/>
          <a:lstStyle/>
          <a:p>
            <a:r>
              <a:rPr lang="en-US" b="1" dirty="0">
                <a:latin typeface="Abadi MT Condensed Light" panose="020B0306030101010103" pitchFamily="34" charset="77"/>
              </a:rPr>
              <a:t>Western critics:</a:t>
            </a:r>
          </a:p>
        </p:txBody>
      </p:sp>
      <p:sp>
        <p:nvSpPr>
          <p:cNvPr id="3" name="Content Placeholder 2">
            <a:extLst>
              <a:ext uri="{FF2B5EF4-FFF2-40B4-BE49-F238E27FC236}">
                <a16:creationId xmlns:a16="http://schemas.microsoft.com/office/drawing/2014/main" id="{470FE595-327D-F848-A72B-0F1868758FBD}"/>
              </a:ext>
            </a:extLst>
          </p:cNvPr>
          <p:cNvSpPr>
            <a:spLocks noGrp="1"/>
          </p:cNvSpPr>
          <p:nvPr>
            <p:ph idx="1"/>
          </p:nvPr>
        </p:nvSpPr>
        <p:spPr/>
        <p:txBody>
          <a:bodyPr/>
          <a:lstStyle/>
          <a:p>
            <a:r>
              <a:rPr lang="en-US" sz="2800" dirty="0">
                <a:latin typeface="Abadi MT Condensed Light" panose="020B0306030101010103" pitchFamily="34" charset="77"/>
              </a:rPr>
              <a:t>Liberal democracy has failed to take root in Muslim communities because </a:t>
            </a:r>
            <a:r>
              <a:rPr lang="en-US" sz="2800" b="1" dirty="0">
                <a:latin typeface="Abadi MT Condensed Light" panose="020B0306030101010103" pitchFamily="34" charset="77"/>
              </a:rPr>
              <a:t>Islam is unable to accommodate the central foundations of liberal political thought</a:t>
            </a:r>
            <a:r>
              <a:rPr lang="en-US" sz="2800" dirty="0">
                <a:latin typeface="Abadi MT Condensed Light" panose="020B0306030101010103" pitchFamily="34" charset="77"/>
              </a:rPr>
              <a:t>.</a:t>
            </a: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Western pundits argue that Islam, unlike Christianity is unable to provide theoretical support for certain basic liberties.</a:t>
            </a:r>
          </a:p>
          <a:p>
            <a:endParaRPr lang="en-US" sz="2800" dirty="0">
              <a:latin typeface="Abadi MT Condensed Light" panose="020B0306030101010103" pitchFamily="34" charset="77"/>
            </a:endParaRPr>
          </a:p>
          <a:p>
            <a:r>
              <a:rPr lang="en-US" sz="2800" dirty="0">
                <a:latin typeface="Abadi MT Condensed Light" panose="020B0306030101010103" pitchFamily="34" charset="77"/>
              </a:rPr>
              <a:t>Western scholars then conclude "secularization" or the "privatization" of Islam is a prerequisite of it. </a:t>
            </a:r>
          </a:p>
        </p:txBody>
      </p:sp>
    </p:spTree>
    <p:extLst>
      <p:ext uri="{BB962C8B-B14F-4D97-AF65-F5344CB8AC3E}">
        <p14:creationId xmlns:p14="http://schemas.microsoft.com/office/powerpoint/2010/main" val="1356840789"/>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HD:Applications:Applications:Microsoft Office 2004:Templates:Presentations:Designs:Blank Presentation</Template>
  <TotalTime>46886</TotalTime>
  <Words>2293</Words>
  <Application>Microsoft Macintosh PowerPoint</Application>
  <PresentationFormat>On-screen Show (4:3)</PresentationFormat>
  <Paragraphs>283</Paragraphs>
  <Slides>57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Abadi MT Condensed Light</vt:lpstr>
      <vt:lpstr>Arial</vt:lpstr>
      <vt:lpstr>Wingdings</vt:lpstr>
      <vt:lpstr>Profile</vt:lpstr>
      <vt:lpstr>   Abdulaziz Sachedina (another reformer)</vt:lpstr>
      <vt:lpstr>     Born in Tanzania in 1942</vt:lpstr>
      <vt:lpstr>Tanzania: demographics</vt:lpstr>
      <vt:lpstr>Sachedina</vt:lpstr>
      <vt:lpstr>Sachedina</vt:lpstr>
      <vt:lpstr>Years studying in Iran heavily influenced his beliefs and his later works</vt:lpstr>
      <vt:lpstr>While in Iran Sachedina studied history of Islamic thought </vt:lpstr>
      <vt:lpstr>After 9/11 Islamic studies in the U.S. have been politicized</vt:lpstr>
      <vt:lpstr>Western critics:</vt:lpstr>
      <vt:lpstr>Conservative Muslims respond</vt:lpstr>
      <vt:lpstr>As a result,</vt:lpstr>
      <vt:lpstr>Western criticisms of Islam should be used to strengthen Islamic arguments based on Islam’s rich tradition</vt:lpstr>
      <vt:lpstr>According to Sachedina,</vt:lpstr>
      <vt:lpstr>Islam is facing an “epistemological crisis.”</vt:lpstr>
      <vt:lpstr>Shariah principles</vt:lpstr>
      <vt:lpstr>Sachedina: </vt:lpstr>
      <vt:lpstr>Even when a clear text is available different interpretations are possible</vt:lpstr>
      <vt:lpstr>Liberalism could succeed in Muslims communities </vt:lpstr>
      <vt:lpstr>In his book “Islamic Roots of Democratic Pluralism”</vt:lpstr>
      <vt:lpstr>Pluralism as a concept in the Qur’an</vt:lpstr>
      <vt:lpstr>An ecumenical spirit in the Qur’an: </vt:lpstr>
      <vt:lpstr>Another quote from the Qur’an</vt:lpstr>
      <vt:lpstr>Theological differences about any matters in the revelation are difficult, perhaps impossible to resolve</vt:lpstr>
      <vt:lpstr>The Qur’an (2:213) shows that there is oneness between humanity and people of all religions </vt:lpstr>
      <vt:lpstr>The Quran requires Muslims to find (salvific) value in other religions</vt:lpstr>
      <vt:lpstr>Tolerating religious diversity therefore is an act of imitating God</vt:lpstr>
      <vt:lpstr>Our nature is endowed with an ”inate disposition” to reason</vt:lpstr>
      <vt:lpstr>Morality is not “arbitrary” </vt:lpstr>
      <vt:lpstr>In the Qur’anic discourse</vt:lpstr>
      <vt:lpstr>The divinely ordained human dignity</vt:lpstr>
      <vt:lpstr>Right to religious liberty</vt:lpstr>
      <vt:lpstr>With the interpretation based on the inherently pluralistic nature of the divine revelation</vt:lpstr>
      <vt:lpstr>The more we realize that we are human beings first </vt:lpstr>
      <vt:lpstr>Sachedina believes in democracy</vt:lpstr>
      <vt:lpstr>He finds the separation of religion and politics problematic</vt:lpstr>
      <vt:lpstr>Sachedina believes that one does not have to be a secularist to seek a practical consensus</vt:lpstr>
      <vt:lpstr>The democratic pluralism: good actions  </vt:lpstr>
      <vt:lpstr>Working for the common good</vt:lpstr>
      <vt:lpstr>Sachedina: </vt:lpstr>
      <vt:lpstr>Sachedina’s book, “The Islamic Roots of Democratic Pluralism”</vt:lpstr>
      <vt:lpstr>Some Muslims intellelctuals have tried to make the case</vt:lpstr>
      <vt:lpstr>Jurgen Habermas</vt:lpstr>
      <vt:lpstr>Habermas</vt:lpstr>
      <vt:lpstr>The Qur’an rules out exclusivism and ushers in inclusivism</vt:lpstr>
      <vt:lpstr>True democratic existence</vt:lpstr>
      <vt:lpstr>Pluralism is a taboo word in the Middle East</vt:lpstr>
      <vt:lpstr>The conformist attitudes toward existing unfree governments</vt:lpstr>
      <vt:lpstr>Sachedina: Islam is compatible with democracy </vt:lpstr>
      <vt:lpstr>Sachedina: Democracy should be used with the Quran as a yardstick</vt:lpstr>
      <vt:lpstr>There needs to be a re-structuring of the mindsets of both laymen and learned religious educators</vt:lpstr>
      <vt:lpstr>It is the responsibility of Islamic rulers to</vt:lpstr>
      <vt:lpstr>He sees the role for the ulama</vt:lpstr>
      <vt:lpstr>In the Muslim world</vt:lpstr>
      <vt:lpstr>Islam Informs Democracy</vt:lpstr>
      <vt:lpstr>Muslim community can be either the majority of a population or a minority</vt:lpstr>
      <vt:lpstr>But are these arguments</vt:lpstr>
      <vt:lpstr>There aren’t many Muslim authors who share Sachedina’s views on democracy </vt:lpstr>
    </vt:vector>
  </TitlesOfParts>
  <Company>University of California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2011-2012 political protests  a.k.a. “The Arab Spring”</dc:title>
  <dc:creator>Bojan Petrovic</dc:creator>
  <cp:lastModifiedBy>Bojan Petrovic</cp:lastModifiedBy>
  <cp:revision>369</cp:revision>
  <dcterms:created xsi:type="dcterms:W3CDTF">2012-03-07T17:29:32Z</dcterms:created>
  <dcterms:modified xsi:type="dcterms:W3CDTF">2022-10-18T13:44:03Z</dcterms:modified>
</cp:coreProperties>
</file>