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1"/>
  </p:sldMasterIdLst>
  <p:notesMasterIdLst>
    <p:notesMasterId r:id="rId46"/>
  </p:notesMasterIdLst>
  <p:sldIdLst>
    <p:sldId id="288"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9" r:id="rId27"/>
    <p:sldId id="290" r:id="rId28"/>
    <p:sldId id="291" r:id="rId29"/>
    <p:sldId id="297" r:id="rId30"/>
    <p:sldId id="292" r:id="rId31"/>
    <p:sldId id="293" r:id="rId32"/>
    <p:sldId id="294" r:id="rId33"/>
    <p:sldId id="282" r:id="rId34"/>
    <p:sldId id="283" r:id="rId35"/>
    <p:sldId id="284" r:id="rId36"/>
    <p:sldId id="285" r:id="rId37"/>
    <p:sldId id="286" r:id="rId38"/>
    <p:sldId id="301" r:id="rId39"/>
    <p:sldId id="295" r:id="rId40"/>
    <p:sldId id="296" r:id="rId41"/>
    <p:sldId id="287" r:id="rId42"/>
    <p:sldId id="300" r:id="rId43"/>
    <p:sldId id="299" r:id="rId44"/>
    <p:sldId id="298" r:id="rId45"/>
  </p:sldIdLst>
  <p:sldSz cx="9144000" cy="6858000" type="screen4x3"/>
  <p:notesSz cx="6858000" cy="9144000"/>
  <p:custDataLst>
    <p:tags r:id="rId47"/>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12">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an Wood" initials="AW"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45" autoAdjust="0"/>
    <p:restoredTop sz="75908" autoAdjust="0"/>
  </p:normalViewPr>
  <p:slideViewPr>
    <p:cSldViewPr>
      <p:cViewPr>
        <p:scale>
          <a:sx n="71" d="100"/>
          <a:sy n="71" d="100"/>
        </p:scale>
        <p:origin x="-619" y="-58"/>
      </p:cViewPr>
      <p:guideLst>
        <p:guide orient="horz" pos="211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404"/>
    </p:cViewPr>
  </p:sorterViewPr>
  <p:notesViewPr>
    <p:cSldViewPr>
      <p:cViewPr varScale="1">
        <p:scale>
          <a:sx n="60" d="100"/>
          <a:sy n="60" d="100"/>
        </p:scale>
        <p:origin x="-176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xmlns="" id="{BBDF3C7C-E393-4A48-8A35-88ACE293E781}"/>
              </a:ext>
            </a:extLst>
          </p:cNvPr>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en-US" dirty="0"/>
          </a:p>
        </p:txBody>
      </p:sp>
      <p:sp>
        <p:nvSpPr>
          <p:cNvPr id="10243" name="Rectangle 3">
            <a:extLst>
              <a:ext uri="{FF2B5EF4-FFF2-40B4-BE49-F238E27FC236}">
                <a16:creationId xmlns:a16="http://schemas.microsoft.com/office/drawing/2014/main" xmlns="" id="{07FEC5EF-FF3A-4B9D-A7D1-B6BD8E299D5B}"/>
              </a:ext>
            </a:extLst>
          </p:cNvPr>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en-US" dirty="0"/>
          </a:p>
        </p:txBody>
      </p:sp>
      <p:sp>
        <p:nvSpPr>
          <p:cNvPr id="11268" name="Rectangle 4">
            <a:extLst>
              <a:ext uri="{FF2B5EF4-FFF2-40B4-BE49-F238E27FC236}">
                <a16:creationId xmlns:a16="http://schemas.microsoft.com/office/drawing/2014/main" xmlns="" id="{7EBF1B65-C0E2-4375-857F-66105ECF502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5" name="Rectangle 5">
            <a:extLst>
              <a:ext uri="{FF2B5EF4-FFF2-40B4-BE49-F238E27FC236}">
                <a16:creationId xmlns:a16="http://schemas.microsoft.com/office/drawing/2014/main" xmlns="" id="{7EA330F1-54C0-42C7-A765-E5E5FB336CD0}"/>
              </a:ext>
            </a:extLst>
          </p:cNvPr>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a:extLst>
              <a:ext uri="{FF2B5EF4-FFF2-40B4-BE49-F238E27FC236}">
                <a16:creationId xmlns:a16="http://schemas.microsoft.com/office/drawing/2014/main" xmlns="" id="{C6DC9F74-ED03-4E1F-BF20-A2DC03EC626F}"/>
              </a:ext>
            </a:extLst>
          </p:cNvPr>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en-US" dirty="0"/>
          </a:p>
        </p:txBody>
      </p:sp>
      <p:sp>
        <p:nvSpPr>
          <p:cNvPr id="10247" name="Rectangle 7">
            <a:extLst>
              <a:ext uri="{FF2B5EF4-FFF2-40B4-BE49-F238E27FC236}">
                <a16:creationId xmlns:a16="http://schemas.microsoft.com/office/drawing/2014/main" xmlns="" id="{66330C06-6EB8-42C5-98A9-2B8DFAC1B885}"/>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smtClean="0">
                <a:latin typeface="Times New Roman" panose="02020603050405020304" pitchFamily="18" charset="0"/>
              </a:defRPr>
            </a:lvl1pPr>
          </a:lstStyle>
          <a:p>
            <a:pPr>
              <a:defRPr/>
            </a:pPr>
            <a:r>
              <a:rPr lang="en-US" altLang="en-US" dirty="0"/>
              <a:t>12.</a:t>
            </a:r>
            <a:fld id="{FB940ECC-ADE3-4F68-8DAD-827AA701A3D3}" type="slidenum">
              <a:rPr lang="en-US" altLang="en-US"/>
              <a:pPr>
                <a:defRPr/>
              </a:pPr>
              <a:t>‹#›</a:t>
            </a:fld>
            <a:endParaRPr lang="en-US" altLang="en-US" dirty="0"/>
          </a:p>
        </p:txBody>
      </p:sp>
    </p:spTree>
    <p:extLst>
      <p:ext uri="{BB962C8B-B14F-4D97-AF65-F5344CB8AC3E}">
        <p14:creationId xmlns:p14="http://schemas.microsoft.com/office/powerpoint/2010/main" val="1851523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xmlns="" id="{0E8A6EE0-3C70-47BD-9079-81C2FDE627A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B3B6E4A6-83D8-41F4-A1C9-29B0819D562D}" type="slidenum">
              <a:rPr lang="en-US" altLang="en-US">
                <a:latin typeface="Times New Roman" panose="02020603050405020304" pitchFamily="18" charset="0"/>
              </a:rPr>
              <a:pPr/>
              <a:t>4</a:t>
            </a:fld>
            <a:endParaRPr lang="en-US" altLang="en-US" dirty="0">
              <a:latin typeface="Times New Roman" panose="02020603050405020304" pitchFamily="18" charset="0"/>
            </a:endParaRPr>
          </a:p>
        </p:txBody>
      </p:sp>
      <p:sp>
        <p:nvSpPr>
          <p:cNvPr id="16387" name="Rectangle 2">
            <a:extLst>
              <a:ext uri="{FF2B5EF4-FFF2-40B4-BE49-F238E27FC236}">
                <a16:creationId xmlns:a16="http://schemas.microsoft.com/office/drawing/2014/main" xmlns="" id="{A61A12A7-A0FD-4516-A26C-A80D377ABC77}"/>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xmlns="" id="{462805BE-693A-4996-804A-AA7B14F018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eaLnBrk="1" hangingPunct="1"/>
            <a:r>
              <a:rPr lang="en-US" altLang="en-US" dirty="0"/>
              <a:t>Section 14.1</a:t>
            </a:r>
          </a:p>
          <a:p>
            <a:pPr lvl="0" eaLnBrk="1" hangingPunct="1"/>
            <a:endParaRPr lang="en-US" altLang="en-US" dirty="0"/>
          </a:p>
          <a:p>
            <a:pPr lvl="0" eaLnBrk="1" hangingPunct="1"/>
            <a:r>
              <a:rPr lang="en-US" altLang="en-US" i="1" dirty="0"/>
              <a:t>Lecture Tip: </a:t>
            </a:r>
            <a:r>
              <a:rPr lang="en-US" altLang="en-US" dirty="0"/>
              <a:t>Students often find it easier to grasp the intricacies of cost of capital estimation when they understand </a:t>
            </a:r>
            <a:r>
              <a:rPr lang="en-US" altLang="en-US" u="sng" dirty="0"/>
              <a:t>why</a:t>
            </a:r>
            <a:r>
              <a:rPr lang="en-US" altLang="en-US" dirty="0"/>
              <a:t> it is important. A good estimate is required for:</a:t>
            </a:r>
            <a:br>
              <a:rPr lang="en-US" altLang="en-US" dirty="0"/>
            </a:br>
            <a:r>
              <a:rPr lang="en-US" altLang="en-US" b="1" dirty="0"/>
              <a:t>-</a:t>
            </a:r>
            <a:r>
              <a:rPr lang="en-US" altLang="en-US" dirty="0"/>
              <a:t>good capital budgeting decisions – neither the NPV rule nor the IRR rule can be implemented without knowledge of the appropriate discount rate</a:t>
            </a:r>
            <a:endParaRPr lang="en-US" altLang="en-US" b="1" dirty="0"/>
          </a:p>
          <a:p>
            <a:pPr lvl="0" eaLnBrk="1" hangingPunct="1"/>
            <a:r>
              <a:rPr lang="en-US" altLang="en-US" b="1" dirty="0"/>
              <a:t>-</a:t>
            </a:r>
            <a:r>
              <a:rPr lang="en-US" altLang="en-US" dirty="0"/>
              <a:t>financing decisions – the optimal/target capital structure minimizes the cost of capital</a:t>
            </a:r>
          </a:p>
          <a:p>
            <a:pPr lvl="0" eaLnBrk="1" hangingPunct="1"/>
            <a:r>
              <a:rPr lang="en-US" altLang="en-US" dirty="0"/>
              <a:t>-operating decisions – cost of capital is used by regulatory agencies in order to determine the “fair” return in some regulated industries (e.g. utilities) </a:t>
            </a:r>
          </a:p>
        </p:txBody>
      </p:sp>
    </p:spTree>
    <p:extLst>
      <p:ext uri="{BB962C8B-B14F-4D97-AF65-F5344CB8AC3E}">
        <p14:creationId xmlns:p14="http://schemas.microsoft.com/office/powerpoint/2010/main" val="3359987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xmlns="" id="{02915D04-14AC-4580-B010-7FC1CF2BC64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BE7FF643-29A8-4852-A4ED-53FEB5EC8900}" type="slidenum">
              <a:rPr lang="en-US" altLang="en-US">
                <a:latin typeface="Times New Roman" panose="02020603050405020304" pitchFamily="18" charset="0"/>
              </a:rPr>
              <a:pPr/>
              <a:t>13</a:t>
            </a:fld>
            <a:endParaRPr lang="en-US" altLang="en-US" dirty="0">
              <a:latin typeface="Times New Roman" panose="02020603050405020304" pitchFamily="18" charset="0"/>
            </a:endParaRPr>
          </a:p>
        </p:txBody>
      </p:sp>
      <p:sp>
        <p:nvSpPr>
          <p:cNvPr id="34819" name="Rectangle 2">
            <a:extLst>
              <a:ext uri="{FF2B5EF4-FFF2-40B4-BE49-F238E27FC236}">
                <a16:creationId xmlns:a16="http://schemas.microsoft.com/office/drawing/2014/main" xmlns="" id="{68DEAD42-19D8-4DDF-BFF5-5EB2CCCFAFBD}"/>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xmlns="" id="{EFA1942C-821C-4014-B2EF-879038BD84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 (B)</a:t>
            </a:r>
          </a:p>
          <a:p>
            <a:pPr eaLnBrk="1" hangingPunct="1"/>
            <a:endParaRPr lang="en-US" altLang="en-US" dirty="0"/>
          </a:p>
          <a:p>
            <a:pPr eaLnBrk="1" hangingPunct="1"/>
            <a:r>
              <a:rPr lang="en-US" altLang="en-US" dirty="0"/>
              <a:t>A good example to illustrate how beta estimates can lag changes in the risk of equity, consider Citigroup (C), which was used in an example in the slides in the previous chapter. In Sept. 2012, (based on calculations on Yahoo) Citigroup had a beta of 2.6. Yet, its capital gains return from Sept 2002 to Sept 2012 was almost -90%!! On the positive side, in Sept. 2012, APPL had a beta of .88, yet its capital gains return over the past 10 years was over 9,000%!!!!!.</a:t>
            </a:r>
          </a:p>
          <a:p>
            <a:pPr eaLnBrk="1" hangingPunct="1"/>
            <a:endParaRPr lang="en-US" altLang="en-US" dirty="0"/>
          </a:p>
          <a:p>
            <a:pPr eaLnBrk="1" hangingPunct="1"/>
            <a:r>
              <a:rPr lang="en-US" altLang="en-US" i="1" dirty="0"/>
              <a:t>Lecture Tip: </a:t>
            </a:r>
            <a:r>
              <a:rPr lang="en-US" altLang="en-US" dirty="0"/>
              <a:t>Students are often surprised when they find that the two approaches typically result in different estimates. Suggest that it would be more surprising if the results were identical. Why? The underlying assumptions of the two approaches are very different. The constant growth model is a variant of a growing perpetuity model and requires that dividends are expected to grow at a constant rate forever and that the discount rate is greater than the growth rate. The SML approach requires assumptions of normality of returns and/or quadratic utility functions. It also requires the absence of taxes, transaction costs, and other market imperfections. </a:t>
            </a:r>
          </a:p>
        </p:txBody>
      </p:sp>
    </p:spTree>
    <p:extLst>
      <p:ext uri="{BB962C8B-B14F-4D97-AF65-F5344CB8AC3E}">
        <p14:creationId xmlns:p14="http://schemas.microsoft.com/office/powerpoint/2010/main" val="8635509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xmlns="" id="{8D692825-35B6-426D-8732-0D3C93DF3A8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7E28EE33-6FB5-4B26-8603-730130974FBB}" type="slidenum">
              <a:rPr lang="en-US" altLang="en-US">
                <a:latin typeface="Times New Roman" panose="02020603050405020304" pitchFamily="18" charset="0"/>
              </a:rPr>
              <a:pPr/>
              <a:t>14</a:t>
            </a:fld>
            <a:endParaRPr lang="en-US" altLang="en-US" dirty="0">
              <a:latin typeface="Times New Roman" panose="02020603050405020304" pitchFamily="18" charset="0"/>
            </a:endParaRPr>
          </a:p>
        </p:txBody>
      </p:sp>
      <p:sp>
        <p:nvSpPr>
          <p:cNvPr id="36867" name="Rectangle 2">
            <a:extLst>
              <a:ext uri="{FF2B5EF4-FFF2-40B4-BE49-F238E27FC236}">
                <a16:creationId xmlns:a16="http://schemas.microsoft.com/office/drawing/2014/main" xmlns="" id="{7E10FCA6-C806-4BD2-BA66-062AA2D681D1}"/>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xmlns="" id="{FB6F0A59-DA22-4C08-8F87-DF4E658D6DC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a:t>
            </a:r>
          </a:p>
          <a:p>
            <a:pPr eaLnBrk="1" hangingPunct="1"/>
            <a:endParaRPr lang="en-US" altLang="en-US" dirty="0"/>
          </a:p>
          <a:p>
            <a:pPr eaLnBrk="1" hangingPunct="1"/>
            <a:r>
              <a:rPr lang="en-US" altLang="en-US" dirty="0"/>
              <a:t>Since the two models are reasonably close, we can assume that our cost of equity is probably around 19.5%. Again, though, this similarity is a function of the inputs selected and is not indicative of the true similarity that could be expected.</a:t>
            </a:r>
          </a:p>
        </p:txBody>
      </p:sp>
    </p:spTree>
    <p:extLst>
      <p:ext uri="{BB962C8B-B14F-4D97-AF65-F5344CB8AC3E}">
        <p14:creationId xmlns:p14="http://schemas.microsoft.com/office/powerpoint/2010/main" val="1803693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xmlns="" id="{12B25532-9EA1-482D-A4B0-B68986597CA9}"/>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FCA91C64-B0B5-4EA0-BAC5-82EED9828E0C}" type="slidenum">
              <a:rPr lang="en-US" altLang="en-US">
                <a:latin typeface="Times New Roman" panose="02020603050405020304" pitchFamily="18" charset="0"/>
              </a:rPr>
              <a:pPr/>
              <a:t>15</a:t>
            </a:fld>
            <a:endParaRPr lang="en-US" altLang="en-US" dirty="0">
              <a:latin typeface="Times New Roman" panose="02020603050405020304" pitchFamily="18" charset="0"/>
            </a:endParaRPr>
          </a:p>
        </p:txBody>
      </p:sp>
      <p:sp>
        <p:nvSpPr>
          <p:cNvPr id="38915" name="Rectangle 2">
            <a:extLst>
              <a:ext uri="{FF2B5EF4-FFF2-40B4-BE49-F238E27FC236}">
                <a16:creationId xmlns:a16="http://schemas.microsoft.com/office/drawing/2014/main" xmlns="" id="{7ACD4B57-5AD0-4604-9BAB-EE0361EDC48D}"/>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xmlns="" id="{80327FDD-8C8B-42DE-ADAC-F283C8AA7A0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14.3 (A)</a:t>
            </a:r>
          </a:p>
          <a:p>
            <a:pPr eaLnBrk="1" hangingPunct="1"/>
            <a:endParaRPr lang="en-US" altLang="en-US" dirty="0"/>
          </a:p>
          <a:p>
            <a:pPr eaLnBrk="1" hangingPunct="1"/>
            <a:r>
              <a:rPr lang="en-US" altLang="en-US" dirty="0"/>
              <a:t>Point out that the coupon rate was the cost of debt for the company when the bond was issued. We are interested in the rate we would have to pay on newly issued debt, which could be very different from past rates.</a:t>
            </a:r>
          </a:p>
          <a:p>
            <a:pPr eaLnBrk="1" hangingPunct="1"/>
            <a:endParaRPr lang="en-US" altLang="en-US" i="1" dirty="0"/>
          </a:p>
          <a:p>
            <a:pPr eaLnBrk="1" hangingPunct="1"/>
            <a:r>
              <a:rPr lang="en-US" altLang="en-US" i="1" dirty="0"/>
              <a:t>Lecture Tip: </a:t>
            </a:r>
            <a:r>
              <a:rPr lang="en-US" altLang="en-US" dirty="0"/>
              <a:t>Consider what happens to corporate bond rates and mortgage rates as the Federal Reserve board changes the fed funds rate. If the Federal Reserve raises the fed funds rate by a quarter point, virtually all bond rates, from government to municipal to corporate, will increase after this action.</a:t>
            </a:r>
            <a:endParaRPr lang="en-US" altLang="en-US" b="1" dirty="0"/>
          </a:p>
        </p:txBody>
      </p:sp>
    </p:spTree>
    <p:extLst>
      <p:ext uri="{BB962C8B-B14F-4D97-AF65-F5344CB8AC3E}">
        <p14:creationId xmlns:p14="http://schemas.microsoft.com/office/powerpoint/2010/main" val="2474464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xmlns="" id="{8D0FEAFA-2918-47FF-8E00-40CA102F273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7B3F1DFC-0B32-4500-B378-2F5AB6AB9642}" type="slidenum">
              <a:rPr lang="en-US" altLang="en-US">
                <a:latin typeface="Times New Roman" panose="02020603050405020304" pitchFamily="18" charset="0"/>
              </a:rPr>
              <a:pPr/>
              <a:t>16</a:t>
            </a:fld>
            <a:endParaRPr lang="en-US" altLang="en-US" dirty="0">
              <a:latin typeface="Times New Roman" panose="02020603050405020304" pitchFamily="18" charset="0"/>
            </a:endParaRPr>
          </a:p>
        </p:txBody>
      </p:sp>
      <p:sp>
        <p:nvSpPr>
          <p:cNvPr id="40963" name="Rectangle 2">
            <a:extLst>
              <a:ext uri="{FF2B5EF4-FFF2-40B4-BE49-F238E27FC236}">
                <a16:creationId xmlns:a16="http://schemas.microsoft.com/office/drawing/2014/main" xmlns="" id="{068669F3-0718-4461-87F0-CA371D14CF0E}"/>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xmlns="" id="{25CF3678-4B81-4D5A-B825-CAFE211ED8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14.3 (A)</a:t>
            </a:r>
          </a:p>
          <a:p>
            <a:pPr eaLnBrk="1" hangingPunct="1"/>
            <a:endParaRPr lang="en-US" altLang="en-US" dirty="0"/>
          </a:p>
          <a:p>
            <a:pPr eaLnBrk="1" hangingPunct="1"/>
            <a:r>
              <a:rPr lang="en-US" altLang="en-US" dirty="0"/>
              <a:t>Remind students that it is a trial and error process to find the YTM if they do not have a financial calculator or spreadsheet application.</a:t>
            </a:r>
          </a:p>
        </p:txBody>
      </p:sp>
    </p:spTree>
    <p:extLst>
      <p:ext uri="{BB962C8B-B14F-4D97-AF65-F5344CB8AC3E}">
        <p14:creationId xmlns:p14="http://schemas.microsoft.com/office/powerpoint/2010/main" val="3313173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xmlns="" id="{EB46AD3F-A41B-4F95-B18F-366596D3EB52}"/>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xmlns="" id="{C9DD581C-2CA1-4499-92F4-2284A52B62B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14.3 (B)</a:t>
            </a:r>
          </a:p>
          <a:p>
            <a:endParaRPr lang="en-US" altLang="en-US" dirty="0"/>
          </a:p>
        </p:txBody>
      </p:sp>
      <p:sp>
        <p:nvSpPr>
          <p:cNvPr id="43012" name="Slide Number Placeholder 3">
            <a:extLst>
              <a:ext uri="{FF2B5EF4-FFF2-40B4-BE49-F238E27FC236}">
                <a16:creationId xmlns:a16="http://schemas.microsoft.com/office/drawing/2014/main" xmlns="" id="{D4714D7E-CCC5-4B22-B822-F1DD559ECB3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36E7E099-48C9-4A94-A0A5-2B0B6856F38C}" type="slidenum">
              <a:rPr lang="en-US" altLang="en-US">
                <a:latin typeface="Times New Roman" panose="02020603050405020304" pitchFamily="18" charset="0"/>
              </a:rPr>
              <a:pPr/>
              <a:t>17</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8846480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xmlns="" id="{F741FBC6-7B14-434A-86FC-BB53D859F94C}"/>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xmlns="" id="{ED7A477E-38E9-4F15-B5EF-23B2BC1A2FA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14.3 (B)</a:t>
            </a:r>
          </a:p>
          <a:p>
            <a:endParaRPr lang="en-US" altLang="en-US" dirty="0"/>
          </a:p>
        </p:txBody>
      </p:sp>
      <p:sp>
        <p:nvSpPr>
          <p:cNvPr id="45060" name="Slide Number Placeholder 3">
            <a:extLst>
              <a:ext uri="{FF2B5EF4-FFF2-40B4-BE49-F238E27FC236}">
                <a16:creationId xmlns:a16="http://schemas.microsoft.com/office/drawing/2014/main" xmlns="" id="{3FB7DC67-D7D3-42E2-8212-09416C1170B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68021A76-F6D7-43FD-97AB-396D41D14634}" type="slidenum">
              <a:rPr lang="en-US" altLang="en-US">
                <a:latin typeface="Times New Roman" panose="02020603050405020304" pitchFamily="18" charset="0"/>
              </a:rPr>
              <a:pPr/>
              <a:t>18</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499379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xmlns="" id="{9DDBC661-5E1B-4CD4-A11A-E0553BF083B0}"/>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xmlns="" id="{2F2CCCA7-3C76-4ECC-B254-C2577EE713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a:t>
            </a:r>
          </a:p>
        </p:txBody>
      </p:sp>
      <p:sp>
        <p:nvSpPr>
          <p:cNvPr id="47108" name="Slide Number Placeholder 3">
            <a:extLst>
              <a:ext uri="{FF2B5EF4-FFF2-40B4-BE49-F238E27FC236}">
                <a16:creationId xmlns:a16="http://schemas.microsoft.com/office/drawing/2014/main" xmlns="" id="{67BAF4F2-372B-4BFF-98AA-D2141549E73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A210971A-FF8C-4FD2-8130-8897D40F7B04}" type="slidenum">
              <a:rPr lang="en-US" altLang="en-US">
                <a:latin typeface="Times New Roman" panose="02020603050405020304" pitchFamily="18" charset="0"/>
              </a:rPr>
              <a:pPr/>
              <a:t>19</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93437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xmlns="" id="{128F9749-B5A8-47F4-96D0-3ADD101681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B10EC643-5AAE-46D9-A705-1449E95A8F73}" type="slidenum">
              <a:rPr lang="en-US" altLang="en-US">
                <a:latin typeface="Times New Roman" panose="02020603050405020304" pitchFamily="18" charset="0"/>
              </a:rPr>
              <a:pPr/>
              <a:t>20</a:t>
            </a:fld>
            <a:endParaRPr lang="en-US" altLang="en-US" dirty="0">
              <a:latin typeface="Times New Roman" panose="02020603050405020304" pitchFamily="18" charset="0"/>
            </a:endParaRPr>
          </a:p>
        </p:txBody>
      </p:sp>
      <p:sp>
        <p:nvSpPr>
          <p:cNvPr id="49155" name="Rectangle 2">
            <a:extLst>
              <a:ext uri="{FF2B5EF4-FFF2-40B4-BE49-F238E27FC236}">
                <a16:creationId xmlns:a16="http://schemas.microsoft.com/office/drawing/2014/main" xmlns="" id="{38991D71-8E45-43C8-BF14-63F7C56CBED3}"/>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xmlns="" id="{E3964E7C-4D99-4636-B60B-FFC87EC46EC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14.4 (A)</a:t>
            </a:r>
          </a:p>
          <a:p>
            <a:pPr eaLnBrk="1" hangingPunct="1"/>
            <a:endParaRPr lang="en-US" altLang="en-US" dirty="0"/>
          </a:p>
          <a:p>
            <a:pPr eaLnBrk="1" hangingPunct="1"/>
            <a:r>
              <a:rPr lang="en-US" altLang="en-US" dirty="0"/>
              <a:t>Note that for bonds we would find the market value of each bond issue and then add them together.</a:t>
            </a:r>
          </a:p>
          <a:p>
            <a:pPr eaLnBrk="1" hangingPunct="1"/>
            <a:endParaRPr lang="en-US" altLang="en-US" dirty="0"/>
          </a:p>
          <a:p>
            <a:pPr eaLnBrk="1" hangingPunct="1"/>
            <a:r>
              <a:rPr lang="en-US" altLang="en-US" dirty="0"/>
              <a:t>Also note that preferred stock would just become another component of the equation if the firm has issued it.</a:t>
            </a:r>
          </a:p>
          <a:p>
            <a:pPr eaLnBrk="1" hangingPunct="1"/>
            <a:endParaRPr lang="en-US" altLang="en-US" dirty="0"/>
          </a:p>
          <a:p>
            <a:pPr eaLnBrk="1" hangingPunct="1"/>
            <a:r>
              <a:rPr lang="en-US" altLang="en-US" dirty="0"/>
              <a:t>Finally, we generally ignore current liabilities in our computations. However, if a company finances a substantial portion of its assets with current liabilities, it should be included in the process.</a:t>
            </a:r>
          </a:p>
          <a:p>
            <a:pPr eaLnBrk="1" hangingPunct="1"/>
            <a:endParaRPr lang="en-US" altLang="en-US" dirty="0"/>
          </a:p>
          <a:p>
            <a:pPr eaLnBrk="1" hangingPunct="1"/>
            <a:r>
              <a:rPr lang="en-US" altLang="en-US" i="1" dirty="0"/>
              <a:t>Lecture Tip: </a:t>
            </a:r>
            <a:r>
              <a:rPr lang="en-US" altLang="en-US" dirty="0"/>
              <a:t>It may be helpful to mention and differentiate between the three types of weightings in the capital structure equation: book, market and target. It is also helpful to mention that the total market value of equity incorporates the market value of all three common equity accounts on the balance sheet (common stock, additional paid-in capital and retained earnings).</a:t>
            </a:r>
          </a:p>
          <a:p>
            <a:pPr eaLnBrk="1" hangingPunct="1"/>
            <a:endParaRPr lang="en-US" altLang="en-US" dirty="0"/>
          </a:p>
          <a:p>
            <a:pPr eaLnBrk="1" hangingPunct="1"/>
            <a:r>
              <a:rPr lang="en-US" altLang="en-US" i="1" dirty="0"/>
              <a:t>Lecture Tip:</a:t>
            </a:r>
            <a:r>
              <a:rPr lang="en-US" altLang="en-US" dirty="0"/>
              <a:t> The cost of short-term debt is usually very different from that of long-term debt. Some types of current liabilities are interest-free, such as accruals. However, accounts payable has a cost associated with it if the company forgoes discounts. The cost of notes payable and other current liabilities depends on market rates of interest for short-term loans. Since these loans are often negotiated with banks, you can get estimates of the short-term cost of capital from the company’s bank. The market value and book value of current liabilities are usually very similar, so you can use the book value as an estimate of market value.</a:t>
            </a:r>
          </a:p>
        </p:txBody>
      </p:sp>
    </p:spTree>
    <p:extLst>
      <p:ext uri="{BB962C8B-B14F-4D97-AF65-F5344CB8AC3E}">
        <p14:creationId xmlns:p14="http://schemas.microsoft.com/office/powerpoint/2010/main" val="2960572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xmlns="" id="{2FD22F64-10AC-4CC9-A6A4-F26F3B03D9E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A3BB579D-A1F2-4D82-AA5B-5F87EF4FAEBF}" type="slidenum">
              <a:rPr lang="en-US" altLang="en-US">
                <a:latin typeface="Times New Roman" panose="02020603050405020304" pitchFamily="18" charset="0"/>
              </a:rPr>
              <a:pPr/>
              <a:t>21</a:t>
            </a:fld>
            <a:endParaRPr lang="en-US" altLang="en-US" dirty="0">
              <a:latin typeface="Times New Roman" panose="02020603050405020304" pitchFamily="18" charset="0"/>
            </a:endParaRPr>
          </a:p>
        </p:txBody>
      </p:sp>
      <p:sp>
        <p:nvSpPr>
          <p:cNvPr id="51203" name="Rectangle 2">
            <a:extLst>
              <a:ext uri="{FF2B5EF4-FFF2-40B4-BE49-F238E27FC236}">
                <a16:creationId xmlns:a16="http://schemas.microsoft.com/office/drawing/2014/main" xmlns="" id="{C29B6227-1B50-4305-B251-F354DAA848D9}"/>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xmlns="" id="{45F3013A-F32E-4EF0-A4A1-8B57620D7E8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14.4 (A)</a:t>
            </a:r>
          </a:p>
          <a:p>
            <a:pPr eaLnBrk="1" hangingPunct="1"/>
            <a:endParaRPr lang="en-US" altLang="en-US" dirty="0"/>
          </a:p>
        </p:txBody>
      </p:sp>
    </p:spTree>
    <p:extLst>
      <p:ext uri="{BB962C8B-B14F-4D97-AF65-F5344CB8AC3E}">
        <p14:creationId xmlns:p14="http://schemas.microsoft.com/office/powerpoint/2010/main" val="3676643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xmlns="" id="{1C274D13-0701-4B8D-A5AE-B8A9D39FB3C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4180904A-601C-4551-B042-1D0B0F44C289}" type="slidenum">
              <a:rPr lang="en-US" altLang="en-US">
                <a:latin typeface="Times New Roman" panose="02020603050405020304" pitchFamily="18" charset="0"/>
              </a:rPr>
              <a:pPr/>
              <a:t>22</a:t>
            </a:fld>
            <a:endParaRPr lang="en-US" altLang="en-US" dirty="0">
              <a:latin typeface="Times New Roman" panose="02020603050405020304" pitchFamily="18" charset="0"/>
            </a:endParaRPr>
          </a:p>
        </p:txBody>
      </p:sp>
      <p:sp>
        <p:nvSpPr>
          <p:cNvPr id="53251" name="Rectangle 2">
            <a:extLst>
              <a:ext uri="{FF2B5EF4-FFF2-40B4-BE49-F238E27FC236}">
                <a16:creationId xmlns:a16="http://schemas.microsoft.com/office/drawing/2014/main" xmlns="" id="{981D40FE-7A47-4698-A68B-388BF6BB73E2}"/>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xmlns="" id="{E54F364E-BC9D-495A-8D33-50DF8DE5C17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14.4 (B)</a:t>
            </a:r>
          </a:p>
          <a:p>
            <a:pPr eaLnBrk="1" hangingPunct="1"/>
            <a:endParaRPr lang="en-US" altLang="en-US" dirty="0"/>
          </a:p>
          <a:p>
            <a:pPr eaLnBrk="1" hangingPunct="1"/>
            <a:r>
              <a:rPr lang="en-US" altLang="en-US" dirty="0"/>
              <a:t>Point out that if we have other financing that is a significant part of our capital structure, we would just add additional terms to the equation and consider any tax </a:t>
            </a:r>
            <a:r>
              <a:rPr lang="en-US" altLang="en-US" dirty="0" smtClean="0"/>
              <a:t>consequences.</a:t>
            </a:r>
          </a:p>
          <a:p>
            <a:pPr eaLnBrk="1" hangingPunct="1"/>
            <a:endParaRPr lang="en-US" sz="1200" kern="1200" dirty="0" smtClean="0">
              <a:solidFill>
                <a:schemeClr val="tx1"/>
              </a:solidFill>
              <a:effectLst/>
              <a:latin typeface="Times New Roman" pitchFamily="18" charset="0"/>
              <a:ea typeface="+mn-ea"/>
              <a:cs typeface="+mn-cs"/>
            </a:endParaRPr>
          </a:p>
          <a:p>
            <a:pPr eaLnBrk="1" hangingPunct="1"/>
            <a:r>
              <a:rPr lang="en-US" sz="1200" kern="1200" dirty="0" smtClean="0">
                <a:solidFill>
                  <a:schemeClr val="tx1"/>
                </a:solidFill>
                <a:effectLst/>
                <a:latin typeface="Times New Roman" pitchFamily="18" charset="0"/>
                <a:ea typeface="+mn-ea"/>
                <a:cs typeface="+mn-cs"/>
              </a:rPr>
              <a:t>The Tax Cuts and Jobs Act of 2017 placed limitations on the amount of interest that can be deducted in certain situations. If there is no deduction, then the pretax and aftertax cost of debt would be equal. If any deduction is allowed, then the aftertax cost would be lower.</a:t>
            </a:r>
          </a:p>
          <a:p>
            <a:pPr eaLnBrk="1" hangingPunct="1"/>
            <a:endParaRPr lang="en-US" sz="1200" b="1" i="1" kern="1200" dirty="0" smtClean="0">
              <a:solidFill>
                <a:schemeClr val="tx1"/>
              </a:solidFill>
              <a:effectLst/>
              <a:latin typeface="Times New Roman" pitchFamily="18" charset="0"/>
              <a:ea typeface="+mn-ea"/>
              <a:cs typeface="+mn-cs"/>
            </a:endParaRPr>
          </a:p>
          <a:p>
            <a:pPr eaLnBrk="1" hangingPunct="1"/>
            <a:r>
              <a:rPr lang="en-US" sz="1200" b="1" i="1" kern="1200" dirty="0" smtClean="0">
                <a:solidFill>
                  <a:schemeClr val="tx1"/>
                </a:solidFill>
                <a:effectLst/>
                <a:latin typeface="Times New Roman" pitchFamily="18" charset="0"/>
                <a:ea typeface="+mn-ea"/>
                <a:cs typeface="+mn-cs"/>
              </a:rPr>
              <a:t>Lecture Tip:</a:t>
            </a:r>
            <a:r>
              <a:rPr lang="en-US" sz="1200" i="1" kern="1200" dirty="0" smtClean="0">
                <a:solidFill>
                  <a:schemeClr val="tx1"/>
                </a:solidFill>
                <a:effectLst/>
                <a:latin typeface="Times New Roman" pitchFamily="18" charset="0"/>
                <a:ea typeface="+mn-ea"/>
                <a:cs typeface="+mn-cs"/>
              </a:rPr>
              <a:t> With a lower tax rate and/or less deductibility, the overall WACC would be higher, which would reduce project/firm value. However, the lower tax rate also increases cash flows, which would increase project/firm value. The latter seems to be the dominant impact.</a:t>
            </a:r>
            <a:endParaRPr lang="en-US" sz="1200" kern="1200" dirty="0" smtClean="0">
              <a:solidFill>
                <a:schemeClr val="tx1"/>
              </a:solidFill>
              <a:effectLst/>
              <a:latin typeface="Times New Roman" pitchFamily="18" charset="0"/>
              <a:ea typeface="+mn-ea"/>
              <a:cs typeface="+mn-cs"/>
            </a:endParaRPr>
          </a:p>
          <a:p>
            <a:pPr eaLnBrk="1" hangingPunct="1"/>
            <a:endParaRPr lang="en-US" altLang="en-US" dirty="0"/>
          </a:p>
          <a:p>
            <a:pPr eaLnBrk="1" hangingPunct="1"/>
            <a:r>
              <a:rPr lang="en-US" altLang="en-US" i="1" dirty="0"/>
              <a:t>Lecture Tip: </a:t>
            </a:r>
            <a:r>
              <a:rPr lang="en-US" altLang="en-US" dirty="0"/>
              <a:t>If the firm utilizes substantial amounts of current liabilities, equation 14.7 from the text should be modified as follows:</a:t>
            </a:r>
            <a:br>
              <a:rPr lang="en-US" altLang="en-US" dirty="0"/>
            </a:br>
            <a:r>
              <a:rPr lang="en-US" altLang="en-US" dirty="0"/>
              <a:t>WACC = (E/V)RE + (D/V)RD(1-TC) + (P/V)RP + (CL/V)RCL(1-TC)</a:t>
            </a:r>
            <a:br>
              <a:rPr lang="en-US" altLang="en-US" dirty="0"/>
            </a:br>
            <a:r>
              <a:rPr lang="en-US" altLang="en-US" dirty="0"/>
              <a:t>where CL/V represents the market value of current liabilities in the firm’s capital structure and V = E + D + P + CL. </a:t>
            </a:r>
          </a:p>
          <a:p>
            <a:pPr eaLnBrk="1" hangingPunct="1"/>
            <a:endParaRPr lang="en-US" altLang="en-US" dirty="0"/>
          </a:p>
        </p:txBody>
      </p:sp>
    </p:spTree>
    <p:extLst>
      <p:ext uri="{BB962C8B-B14F-4D97-AF65-F5344CB8AC3E}">
        <p14:creationId xmlns:p14="http://schemas.microsoft.com/office/powerpoint/2010/main" val="1190060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xmlns="" id="{3B2E4596-9F8C-427E-809C-8028BEFE0F12}"/>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xmlns="" id="{1133A96C-23DD-4327-96D9-C36BD7FDB75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14.1 (A)</a:t>
            </a:r>
          </a:p>
        </p:txBody>
      </p:sp>
      <p:sp>
        <p:nvSpPr>
          <p:cNvPr id="18436" name="Slide Number Placeholder 3">
            <a:extLst>
              <a:ext uri="{FF2B5EF4-FFF2-40B4-BE49-F238E27FC236}">
                <a16:creationId xmlns:a16="http://schemas.microsoft.com/office/drawing/2014/main" xmlns="" id="{EC8DF34B-E7DB-4C06-9883-2E305F367A5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1C688272-67A2-4C6D-BD16-ADAE76D0E3C4}" type="slidenum">
              <a:rPr lang="en-US" altLang="en-US">
                <a:latin typeface="Times New Roman" panose="02020603050405020304" pitchFamily="18" charset="0"/>
              </a:rPr>
              <a:pPr/>
              <a:t>5</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1697107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xmlns="" id="{895383E5-4EF4-4590-B697-D710429ED04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86C7615B-6400-40CA-936E-6D5AB09980C2}" type="slidenum">
              <a:rPr lang="en-US" altLang="en-US">
                <a:latin typeface="Times New Roman" panose="02020603050405020304" pitchFamily="18" charset="0"/>
              </a:rPr>
              <a:pPr/>
              <a:t>23</a:t>
            </a:fld>
            <a:endParaRPr lang="en-US" altLang="en-US" dirty="0">
              <a:latin typeface="Times New Roman" panose="02020603050405020304" pitchFamily="18" charset="0"/>
            </a:endParaRPr>
          </a:p>
        </p:txBody>
      </p:sp>
      <p:sp>
        <p:nvSpPr>
          <p:cNvPr id="55299" name="Rectangle 2">
            <a:extLst>
              <a:ext uri="{FF2B5EF4-FFF2-40B4-BE49-F238E27FC236}">
                <a16:creationId xmlns:a16="http://schemas.microsoft.com/office/drawing/2014/main" xmlns="" id="{AE4DFE50-6B01-4086-A6DD-986B50C0D232}"/>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xmlns="" id="{F3F5038E-32B1-41C4-9DC4-BD84EAE9731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14.4 (B)</a:t>
            </a:r>
          </a:p>
          <a:p>
            <a:pPr eaLnBrk="1" hangingPunct="1"/>
            <a:endParaRPr lang="en-US" altLang="en-US" dirty="0"/>
          </a:p>
          <a:p>
            <a:pPr eaLnBrk="1" hangingPunct="1"/>
            <a:r>
              <a:rPr lang="en-US" altLang="en-US" dirty="0"/>
              <a:t>Remind students that bond prices are quoted as a percent of par value.</a:t>
            </a:r>
          </a:p>
        </p:txBody>
      </p:sp>
    </p:spTree>
    <p:extLst>
      <p:ext uri="{BB962C8B-B14F-4D97-AF65-F5344CB8AC3E}">
        <p14:creationId xmlns:p14="http://schemas.microsoft.com/office/powerpoint/2010/main" val="36508827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xmlns="" id="{C3E69134-A156-4792-B919-0B30D13D2AC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6C748D81-7943-45DD-8744-D32048109C57}" type="slidenum">
              <a:rPr lang="en-US" altLang="en-US">
                <a:latin typeface="Times New Roman" panose="02020603050405020304" pitchFamily="18" charset="0"/>
              </a:rPr>
              <a:pPr/>
              <a:t>24</a:t>
            </a:fld>
            <a:endParaRPr lang="en-US" altLang="en-US" dirty="0">
              <a:latin typeface="Times New Roman" panose="02020603050405020304" pitchFamily="18" charset="0"/>
            </a:endParaRPr>
          </a:p>
        </p:txBody>
      </p:sp>
      <p:sp>
        <p:nvSpPr>
          <p:cNvPr id="57347" name="Rectangle 2">
            <a:extLst>
              <a:ext uri="{FF2B5EF4-FFF2-40B4-BE49-F238E27FC236}">
                <a16:creationId xmlns:a16="http://schemas.microsoft.com/office/drawing/2014/main" xmlns="" id="{4D3881B3-FAA9-47FC-8580-051449B35511}"/>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xmlns="" id="{94789E03-5F3A-4195-8AA1-05F379A444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14.4 (B)</a:t>
            </a:r>
          </a:p>
          <a:p>
            <a:pPr eaLnBrk="1" hangingPunct="1"/>
            <a:endParaRPr lang="en-US" altLang="en-US" dirty="0"/>
          </a:p>
          <a:p>
            <a:pPr eaLnBrk="1" hangingPunct="1"/>
            <a:r>
              <a:rPr lang="en-US" altLang="en-US" dirty="0"/>
              <a:t>Point out that students do not have to compute the YTM based on the entire face amount. They can still use a single bond or they could also base everything on 100 (PV = -110; FV = 100; PMT = 4.5</a:t>
            </a:r>
            <a:r>
              <a:rPr lang="en-US" altLang="en-US" dirty="0" smtClean="0"/>
              <a:t>).</a:t>
            </a:r>
          </a:p>
          <a:p>
            <a:pPr eaLnBrk="1" hangingPunct="1"/>
            <a:endParaRPr lang="en-US" altLang="en-US" dirty="0" smtClean="0"/>
          </a:p>
          <a:p>
            <a:pPr eaLnBrk="1" hangingPunct="1"/>
            <a:r>
              <a:rPr lang="en-US" altLang="en-US" dirty="0" smtClean="0"/>
              <a:t>We assume that the interest expense remains fully deductible.</a:t>
            </a:r>
            <a:endParaRPr lang="en-US" altLang="en-US" dirty="0"/>
          </a:p>
        </p:txBody>
      </p:sp>
    </p:spTree>
    <p:extLst>
      <p:ext uri="{BB962C8B-B14F-4D97-AF65-F5344CB8AC3E}">
        <p14:creationId xmlns:p14="http://schemas.microsoft.com/office/powerpoint/2010/main" val="3217257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xmlns="" id="{7BA94ABF-3889-4E94-84A5-1EFF5049D4A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56C259D7-294B-4509-9EEF-A3FFED5FA753}" type="slidenum">
              <a:rPr lang="en-US" altLang="en-US">
                <a:latin typeface="Times New Roman" panose="02020603050405020304" pitchFamily="18" charset="0"/>
              </a:rPr>
              <a:pPr/>
              <a:t>25</a:t>
            </a:fld>
            <a:endParaRPr lang="en-US" altLang="en-US" dirty="0">
              <a:latin typeface="Times New Roman" panose="02020603050405020304" pitchFamily="18" charset="0"/>
            </a:endParaRPr>
          </a:p>
        </p:txBody>
      </p:sp>
      <p:sp>
        <p:nvSpPr>
          <p:cNvPr id="59395" name="Rectangle 2">
            <a:extLst>
              <a:ext uri="{FF2B5EF4-FFF2-40B4-BE49-F238E27FC236}">
                <a16:creationId xmlns:a16="http://schemas.microsoft.com/office/drawing/2014/main" xmlns="" id="{D83BE593-9015-4DE2-ABAE-6D53E1E54E59}"/>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xmlns="" id="{0D21C695-3D54-4342-987D-2AEB74412C9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eaLnBrk="1" hangingPunct="1"/>
            <a:r>
              <a:rPr lang="en-US" altLang="en-US" dirty="0"/>
              <a:t>Section 14.4 (B)</a:t>
            </a:r>
          </a:p>
          <a:p>
            <a:pPr lvl="3" eaLnBrk="1" hangingPunct="1"/>
            <a:endParaRPr lang="en-US" altLang="en-US" dirty="0"/>
          </a:p>
        </p:txBody>
      </p:sp>
    </p:spTree>
    <p:extLst>
      <p:ext uri="{BB962C8B-B14F-4D97-AF65-F5344CB8AC3E}">
        <p14:creationId xmlns:p14="http://schemas.microsoft.com/office/powerpoint/2010/main" val="433018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xmlns="" id="{1F218EF5-1D2F-42A5-BB99-A89DEBF446E9}"/>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xmlns="" id="{6582E418-6F45-4F91-94CF-B950A89DB47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 (C)</a:t>
            </a:r>
          </a:p>
          <a:p>
            <a:endParaRPr lang="en-US" altLang="en-US" dirty="0"/>
          </a:p>
        </p:txBody>
      </p:sp>
      <p:sp>
        <p:nvSpPr>
          <p:cNvPr id="61444" name="Slide Number Placeholder 3">
            <a:extLst>
              <a:ext uri="{FF2B5EF4-FFF2-40B4-BE49-F238E27FC236}">
                <a16:creationId xmlns:a16="http://schemas.microsoft.com/office/drawing/2014/main" xmlns="" id="{01565093-6883-4CFD-A056-DAE2EAABBC4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1A85F73A-7C2E-4CDA-B827-A7767BEC1245}" type="slidenum">
              <a:rPr lang="en-US" altLang="en-US">
                <a:latin typeface="Times New Roman" panose="02020603050405020304" pitchFamily="18" charset="0"/>
              </a:rPr>
              <a:pPr/>
              <a:t>26</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37409510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xmlns="" id="{8B31A460-51F5-4938-9DC9-67678A1E447E}"/>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xmlns="" id="{5F64E2D3-71BE-4BE4-ADF1-564BA1EE5BC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 (C)</a:t>
            </a:r>
          </a:p>
          <a:p>
            <a:endParaRPr lang="en-US" altLang="en-US" dirty="0"/>
          </a:p>
        </p:txBody>
      </p:sp>
      <p:sp>
        <p:nvSpPr>
          <p:cNvPr id="63492" name="Slide Number Placeholder 3">
            <a:extLst>
              <a:ext uri="{FF2B5EF4-FFF2-40B4-BE49-F238E27FC236}">
                <a16:creationId xmlns:a16="http://schemas.microsoft.com/office/drawing/2014/main" xmlns="" id="{040A015C-29EC-4F49-BFB1-C8237AA59F35}"/>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E420BFF4-A178-43C5-B4BE-20DA615DCCBA}" type="slidenum">
              <a:rPr lang="en-US" altLang="en-US">
                <a:latin typeface="Times New Roman" panose="02020603050405020304" pitchFamily="18" charset="0"/>
              </a:rPr>
              <a:pPr/>
              <a:t>27</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04460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xmlns="" id="{D533E49A-2B90-459C-BDE3-B76BFBB7CF29}"/>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xmlns="" id="{F92089AC-8F39-4D73-9714-96D299176D9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 (C)</a:t>
            </a:r>
          </a:p>
          <a:p>
            <a:endParaRPr lang="en-US" altLang="en-US" dirty="0"/>
          </a:p>
        </p:txBody>
      </p:sp>
      <p:sp>
        <p:nvSpPr>
          <p:cNvPr id="65540" name="Slide Number Placeholder 3">
            <a:extLst>
              <a:ext uri="{FF2B5EF4-FFF2-40B4-BE49-F238E27FC236}">
                <a16:creationId xmlns:a16="http://schemas.microsoft.com/office/drawing/2014/main" xmlns="" id="{CF32B639-B873-4F81-89FD-B3E499A3238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0FDD2CF0-5045-4D29-BDD2-F2A721C1EFA7}" type="slidenum">
              <a:rPr lang="en-US" altLang="en-US">
                <a:latin typeface="Times New Roman" panose="02020603050405020304" pitchFamily="18" charset="0"/>
              </a:rPr>
              <a:pPr/>
              <a:t>28</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41941584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xmlns="" id="{A0B030DB-6214-40C1-8FBB-9C721CE5F83C}"/>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xmlns="" id="{D1D78831-32E0-4C39-91D3-4EB8BF0D179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 (C)</a:t>
            </a:r>
          </a:p>
          <a:p>
            <a:endParaRPr lang="en-US" altLang="en-US" dirty="0"/>
          </a:p>
        </p:txBody>
      </p:sp>
      <p:sp>
        <p:nvSpPr>
          <p:cNvPr id="67588" name="Slide Number Placeholder 3">
            <a:extLst>
              <a:ext uri="{FF2B5EF4-FFF2-40B4-BE49-F238E27FC236}">
                <a16:creationId xmlns:a16="http://schemas.microsoft.com/office/drawing/2014/main" xmlns="" id="{0E85215A-F607-4616-8176-E938D92620C0}"/>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78238EB6-FA84-4CE4-B40D-DCA8E3D39FB4}" type="slidenum">
              <a:rPr lang="en-US" altLang="en-US">
                <a:latin typeface="Times New Roman" panose="02020603050405020304" pitchFamily="18" charset="0"/>
              </a:rPr>
              <a:pPr/>
              <a:t>29</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3659347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xmlns="" id="{60CA2E7F-BB3D-4CA6-988A-12F16AEAA487}"/>
              </a:ext>
            </a:extLst>
          </p:cNvPr>
          <p:cNvSpPr>
            <a:spLocks noGrp="1" noRot="1" noChangeAspect="1" noTextEdit="1"/>
          </p:cNvSpPr>
          <p:nvPr>
            <p:ph type="sldImg"/>
          </p:nvPr>
        </p:nvSpPr>
        <p:spPr>
          <a:ln/>
        </p:spPr>
      </p:sp>
      <p:sp>
        <p:nvSpPr>
          <p:cNvPr id="69635" name="Notes Placeholder 2">
            <a:extLst>
              <a:ext uri="{FF2B5EF4-FFF2-40B4-BE49-F238E27FC236}">
                <a16:creationId xmlns:a16="http://schemas.microsoft.com/office/drawing/2014/main" xmlns="" id="{533EE03C-B886-4CAC-BB3C-D6C8E61A73C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 (C)</a:t>
            </a:r>
          </a:p>
          <a:p>
            <a:endParaRPr lang="en-US" altLang="en-US" dirty="0"/>
          </a:p>
        </p:txBody>
      </p:sp>
      <p:sp>
        <p:nvSpPr>
          <p:cNvPr id="69636" name="Slide Number Placeholder 3">
            <a:extLst>
              <a:ext uri="{FF2B5EF4-FFF2-40B4-BE49-F238E27FC236}">
                <a16:creationId xmlns:a16="http://schemas.microsoft.com/office/drawing/2014/main" xmlns="" id="{D239B84A-6845-4C65-B061-01B3FF43DF3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91453F2C-C69A-4E4D-9B1B-6EEA00369396}" type="slidenum">
              <a:rPr lang="en-US" altLang="en-US">
                <a:latin typeface="Times New Roman" panose="02020603050405020304" pitchFamily="18" charset="0"/>
              </a:rPr>
              <a:pPr/>
              <a:t>30</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9729589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xmlns="" id="{2C399F3E-155C-4F79-BD94-346FE026F20A}"/>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xmlns="" id="{13393E4F-E84D-498D-8B9B-8C8A33A0BAF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 (C)</a:t>
            </a:r>
          </a:p>
          <a:p>
            <a:endParaRPr lang="en-US" altLang="en-US" dirty="0"/>
          </a:p>
        </p:txBody>
      </p:sp>
      <p:sp>
        <p:nvSpPr>
          <p:cNvPr id="71684" name="Slide Number Placeholder 3">
            <a:extLst>
              <a:ext uri="{FF2B5EF4-FFF2-40B4-BE49-F238E27FC236}">
                <a16:creationId xmlns:a16="http://schemas.microsoft.com/office/drawing/2014/main" xmlns="" id="{5C8267F1-C2E0-442B-80A0-A09AB651945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38519901-F27D-4DAF-AB02-388796F0D818}" type="slidenum">
              <a:rPr lang="en-US" altLang="en-US">
                <a:latin typeface="Times New Roman" panose="02020603050405020304" pitchFamily="18" charset="0"/>
              </a:rPr>
              <a:pPr/>
              <a:t>31</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3560072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xmlns="" id="{803B141B-525A-4DEC-9913-628E38B15D15}"/>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xmlns="" id="{A88DB1C7-85A3-4488-8150-120538E3D67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14.4 (C)</a:t>
            </a:r>
          </a:p>
          <a:p>
            <a:endParaRPr lang="en-US" altLang="en-US" dirty="0"/>
          </a:p>
        </p:txBody>
      </p:sp>
      <p:sp>
        <p:nvSpPr>
          <p:cNvPr id="73732" name="Slide Number Placeholder 3">
            <a:extLst>
              <a:ext uri="{FF2B5EF4-FFF2-40B4-BE49-F238E27FC236}">
                <a16:creationId xmlns:a16="http://schemas.microsoft.com/office/drawing/2014/main" xmlns="" id="{D8122A1B-AC57-494C-B857-DF32F0C74F0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564CB267-F06E-4414-828C-9EA1D7889290}" type="slidenum">
              <a:rPr lang="en-US" altLang="en-US">
                <a:latin typeface="Times New Roman" panose="02020603050405020304" pitchFamily="18" charset="0"/>
              </a:rPr>
              <a:pPr/>
              <a:t>32</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977979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xmlns="" id="{B036E32E-ECBA-46D6-81C9-9D917D143184}"/>
              </a:ext>
            </a:extLst>
          </p:cNvPr>
          <p:cNvSpPr>
            <a:spLocks noGrp="1" noRot="1" noChangeAspect="1" noTextEdit="1"/>
          </p:cNvSpPr>
          <p:nvPr>
            <p:ph type="sldImg"/>
          </p:nvPr>
        </p:nvSpPr>
        <p:spPr>
          <a:ln/>
        </p:spPr>
      </p:sp>
      <p:sp>
        <p:nvSpPr>
          <p:cNvPr id="20483" name="Notes Placeholder 2">
            <a:extLst>
              <a:ext uri="{FF2B5EF4-FFF2-40B4-BE49-F238E27FC236}">
                <a16:creationId xmlns:a16="http://schemas.microsoft.com/office/drawing/2014/main" xmlns="" id="{65B4DEA1-86C7-46AF-99FA-4EB05F73EBF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14.2</a:t>
            </a:r>
          </a:p>
        </p:txBody>
      </p:sp>
      <p:sp>
        <p:nvSpPr>
          <p:cNvPr id="20484" name="Slide Number Placeholder 3">
            <a:extLst>
              <a:ext uri="{FF2B5EF4-FFF2-40B4-BE49-F238E27FC236}">
                <a16:creationId xmlns:a16="http://schemas.microsoft.com/office/drawing/2014/main" xmlns="" id="{CFA798FA-E3F3-4915-B52B-99D9D9E6A46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C36B3AC3-C56D-4C0A-89CD-B32021CE6DA1}" type="slidenum">
              <a:rPr lang="en-US" altLang="en-US">
                <a:latin typeface="Times New Roman" panose="02020603050405020304" pitchFamily="18" charset="0"/>
              </a:rPr>
              <a:pPr/>
              <a:t>6</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0655731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xmlns="" id="{C6FCC6F1-9CF4-4E25-81B6-52E7F2716FE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6D871FD4-7D6F-4FC6-9C05-10BE43BB9AF0}" type="slidenum">
              <a:rPr lang="en-US" altLang="en-US">
                <a:latin typeface="Times New Roman" panose="02020603050405020304" pitchFamily="18" charset="0"/>
              </a:rPr>
              <a:pPr/>
              <a:t>33</a:t>
            </a:fld>
            <a:endParaRPr lang="en-US" altLang="en-US" dirty="0">
              <a:latin typeface="Times New Roman" panose="02020603050405020304" pitchFamily="18" charset="0"/>
            </a:endParaRPr>
          </a:p>
        </p:txBody>
      </p:sp>
      <p:sp>
        <p:nvSpPr>
          <p:cNvPr id="75779" name="Rectangle 2">
            <a:extLst>
              <a:ext uri="{FF2B5EF4-FFF2-40B4-BE49-F238E27FC236}">
                <a16:creationId xmlns:a16="http://schemas.microsoft.com/office/drawing/2014/main" xmlns="" id="{3874A91C-44C8-45EA-AE86-623E6B9105BC}"/>
              </a:ext>
            </a:extLst>
          </p:cNvPr>
          <p:cNvSpPr>
            <a:spLocks noGrp="1" noRot="1" noChangeAspect="1" noChangeArrowheads="1" noTextEdit="1"/>
          </p:cNvSpPr>
          <p:nvPr>
            <p:ph type="sldImg"/>
          </p:nvPr>
        </p:nvSpPr>
        <p:spPr>
          <a:ln/>
        </p:spPr>
      </p:sp>
      <p:sp>
        <p:nvSpPr>
          <p:cNvPr id="75780" name="Rectangle 3">
            <a:extLst>
              <a:ext uri="{FF2B5EF4-FFF2-40B4-BE49-F238E27FC236}">
                <a16:creationId xmlns:a16="http://schemas.microsoft.com/office/drawing/2014/main" xmlns="" id="{42060718-B88B-4105-AE8D-5AF011DF630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14.5</a:t>
            </a:r>
          </a:p>
          <a:p>
            <a:pPr eaLnBrk="1" hangingPunct="1"/>
            <a:endParaRPr lang="en-US" altLang="en-US" dirty="0"/>
          </a:p>
          <a:p>
            <a:pPr eaLnBrk="1" hangingPunct="1"/>
            <a:r>
              <a:rPr lang="en-US" altLang="en-US" dirty="0"/>
              <a:t>It is important to point out that a single corporate WACC is not very useful for companies that have several disparate divisions.</a:t>
            </a:r>
          </a:p>
          <a:p>
            <a:pPr eaLnBrk="1" hangingPunct="1"/>
            <a:endParaRPr lang="en-US" altLang="en-US" b="1" i="1" dirty="0"/>
          </a:p>
          <a:p>
            <a:pPr eaLnBrk="1" hangingPunct="1"/>
            <a:r>
              <a:rPr lang="en-US" altLang="en-US" b="1" i="1" dirty="0"/>
              <a:t>www</a:t>
            </a:r>
            <a:r>
              <a:rPr lang="en-US" altLang="en-US" dirty="0"/>
              <a:t>: Click on the link </a:t>
            </a:r>
            <a:r>
              <a:rPr lang="en-US" altLang="en-US" dirty="0" smtClean="0"/>
              <a:t>and then </a:t>
            </a:r>
            <a:r>
              <a:rPr lang="en-US" altLang="en-US" dirty="0"/>
              <a:t>go to </a:t>
            </a:r>
            <a:r>
              <a:rPr lang="en-US" altLang="en-US" dirty="0" smtClean="0"/>
              <a:t>“GE Businesses” to see an</a:t>
            </a:r>
            <a:r>
              <a:rPr lang="en-US" altLang="en-US" baseline="0" dirty="0" smtClean="0"/>
              <a:t> index of </a:t>
            </a:r>
            <a:r>
              <a:rPr lang="en-US" altLang="en-US" dirty="0" smtClean="0"/>
              <a:t>businesses </a:t>
            </a:r>
            <a:r>
              <a:rPr lang="en-US" altLang="en-US" dirty="0"/>
              <a:t>owned by General Electric. Ask the students if they think that projects proposed by “GE Capital” should have the same discount rate as projects proposed by the “Energy” group. You can go through the list and illustrate why the divisional cost of capital is important for a company like GE. </a:t>
            </a:r>
          </a:p>
          <a:p>
            <a:pPr eaLnBrk="1" hangingPunct="1"/>
            <a:endParaRPr lang="en-US" altLang="en-US" dirty="0"/>
          </a:p>
          <a:p>
            <a:pPr eaLnBrk="1" hangingPunct="1"/>
            <a:r>
              <a:rPr lang="en-US" altLang="en-US" dirty="0"/>
              <a:t>If GE’s WACC was used for every division, then the riskier divisions would get more investment capital and the less risky divisions would lose the opportunity to invest in positive NPV projects.</a:t>
            </a:r>
          </a:p>
        </p:txBody>
      </p:sp>
    </p:spTree>
    <p:extLst>
      <p:ext uri="{BB962C8B-B14F-4D97-AF65-F5344CB8AC3E}">
        <p14:creationId xmlns:p14="http://schemas.microsoft.com/office/powerpoint/2010/main" val="3791459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xmlns="" id="{1D608F86-FC27-44CB-BEF9-CA524CB88FB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27D80EEE-F619-4B6A-8945-F7A5D0FB11BA}" type="slidenum">
              <a:rPr lang="en-US" altLang="en-US">
                <a:latin typeface="Times New Roman" panose="02020603050405020304" pitchFamily="18" charset="0"/>
              </a:rPr>
              <a:pPr/>
              <a:t>34</a:t>
            </a:fld>
            <a:endParaRPr lang="en-US" altLang="en-US" dirty="0">
              <a:latin typeface="Times New Roman" panose="02020603050405020304" pitchFamily="18" charset="0"/>
            </a:endParaRPr>
          </a:p>
        </p:txBody>
      </p:sp>
      <p:sp>
        <p:nvSpPr>
          <p:cNvPr id="77827" name="Rectangle 2">
            <a:extLst>
              <a:ext uri="{FF2B5EF4-FFF2-40B4-BE49-F238E27FC236}">
                <a16:creationId xmlns:a16="http://schemas.microsoft.com/office/drawing/2014/main" xmlns="" id="{E7205A8E-FF07-418B-8F92-90450267AA6D}"/>
              </a:ext>
            </a:extLst>
          </p:cNvPr>
          <p:cNvSpPr>
            <a:spLocks noGrp="1" noRot="1" noChangeAspect="1" noChangeArrowheads="1" noTextEdit="1"/>
          </p:cNvSpPr>
          <p:nvPr>
            <p:ph type="sldImg"/>
          </p:nvPr>
        </p:nvSpPr>
        <p:spPr>
          <a:ln/>
        </p:spPr>
      </p:sp>
      <p:sp>
        <p:nvSpPr>
          <p:cNvPr id="77828" name="Rectangle 3">
            <a:extLst>
              <a:ext uri="{FF2B5EF4-FFF2-40B4-BE49-F238E27FC236}">
                <a16:creationId xmlns:a16="http://schemas.microsoft.com/office/drawing/2014/main" xmlns="" id="{53D9EA02-9C4C-4626-B3B0-60BFEB1CDE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14.5 (B)</a:t>
            </a:r>
          </a:p>
          <a:p>
            <a:pPr eaLnBrk="1" hangingPunct="1"/>
            <a:endParaRPr lang="en-US" altLang="en-US" dirty="0"/>
          </a:p>
          <a:p>
            <a:pPr eaLnBrk="1" hangingPunct="1"/>
            <a:r>
              <a:rPr lang="en-US" altLang="en-US" dirty="0"/>
              <a:t>Ask students which projects would be accepted if they used the WACC for the discount rate? Compare 15% to the IRR and accept projects A and B.</a:t>
            </a:r>
          </a:p>
          <a:p>
            <a:pPr eaLnBrk="1" hangingPunct="1"/>
            <a:endParaRPr lang="en-US" altLang="en-US" dirty="0"/>
          </a:p>
          <a:p>
            <a:pPr eaLnBrk="1" hangingPunct="1"/>
            <a:r>
              <a:rPr lang="en-US" altLang="en-US" dirty="0"/>
              <a:t>Now ask students which projects should be accepted if you use the required return based on the risk of the project? Accept B and C.</a:t>
            </a:r>
          </a:p>
          <a:p>
            <a:pPr eaLnBrk="1" hangingPunct="1"/>
            <a:endParaRPr lang="en-US" altLang="en-US" dirty="0"/>
          </a:p>
          <a:p>
            <a:pPr eaLnBrk="1" hangingPunct="1"/>
            <a:r>
              <a:rPr lang="en-US" altLang="en-US" dirty="0"/>
              <a:t>So, what happened when we used the WACC? We accepted a risky project that we shouldn’t have and rejected a less risky project that we should have accepted. What will happen to the overall risk of the firm if the company does this on a consistent basis? Most students will see that the firm will become riskier. What will happen to the firm’s cost of capital as the firm becomes riskier? It will increase (adjusting for changes in market returns in general) as well.</a:t>
            </a:r>
          </a:p>
          <a:p>
            <a:pPr eaLnBrk="1" hangingPunct="1"/>
            <a:endParaRPr lang="en-US" altLang="en-US" dirty="0"/>
          </a:p>
          <a:p>
            <a:pPr eaLnBrk="1" hangingPunct="1"/>
            <a:r>
              <a:rPr lang="en-US" altLang="en-US" i="1" dirty="0"/>
              <a:t>Lecture Tip:</a:t>
            </a:r>
            <a:r>
              <a:rPr lang="en-US" altLang="en-US" b="1" i="1" dirty="0"/>
              <a:t> </a:t>
            </a:r>
            <a:r>
              <a:rPr lang="en-US" altLang="en-US" dirty="0"/>
              <a:t>It may help students to distinguish between the average cost of capital to the firm and the required return on a given investment if the idea is turned around from the firm’s point of view to the investor’s point of view. Consider an investor who is holding a portfolio of T-bills, corporate bonds and common stocks. Suppose there is an equal amount invested in each. The T-bills have paid 5% on average, the corporate bonds 10%, and the common stocks 15%. Thus, the average portfolio return is 10%. Now suppose that the investor has some additional money to invest and they can choose between T-bills that are currently paying 7% and common stock that is expected to pay 13%. What choice will the investor make if he uses the 10% average portfolio return as his cut-off rate? (Invest in common stock 13%&gt;10%, but not in T-bills 7%&lt;10%.) What if he uses the average return for each security as the cut-off rate? (Invest in T-bills 7% &gt; 5%, but not common stock 13%&lt;15%.) </a:t>
            </a:r>
          </a:p>
          <a:p>
            <a:pPr eaLnBrk="1" hangingPunct="1"/>
            <a:endParaRPr lang="en-US" altLang="en-US" dirty="0"/>
          </a:p>
          <a:p>
            <a:pPr eaLnBrk="1" hangingPunct="1"/>
            <a:r>
              <a:rPr lang="en-US" altLang="en-US" i="1" dirty="0"/>
              <a:t>Lecture Tip:</a:t>
            </a:r>
            <a:r>
              <a:rPr lang="en-US" altLang="en-US" b="1" i="1" dirty="0"/>
              <a:t> </a:t>
            </a:r>
            <a:r>
              <a:rPr lang="en-US" altLang="en-US" dirty="0"/>
              <a:t>You may wish to point out here that the divisional concept is no more than a firm-level application of the portfolio concept introduced in the section on risk and return. And, not surprisingly, the overall firm beta is therefore the weighted average of the betas of the firm’s divisions. </a:t>
            </a:r>
          </a:p>
        </p:txBody>
      </p:sp>
    </p:spTree>
    <p:extLst>
      <p:ext uri="{BB962C8B-B14F-4D97-AF65-F5344CB8AC3E}">
        <p14:creationId xmlns:p14="http://schemas.microsoft.com/office/powerpoint/2010/main" val="5075646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xmlns="" id="{3A3B5DEE-1325-4C3F-B92D-428CE104A72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D1861CAE-164A-4E33-A9CE-174E5A70ECDE}" type="slidenum">
              <a:rPr lang="en-US" altLang="en-US">
                <a:latin typeface="Times New Roman" panose="02020603050405020304" pitchFamily="18" charset="0"/>
              </a:rPr>
              <a:pPr/>
              <a:t>35</a:t>
            </a:fld>
            <a:endParaRPr lang="en-US" altLang="en-US" dirty="0">
              <a:latin typeface="Times New Roman" panose="02020603050405020304" pitchFamily="18" charset="0"/>
            </a:endParaRPr>
          </a:p>
        </p:txBody>
      </p:sp>
      <p:sp>
        <p:nvSpPr>
          <p:cNvPr id="79875" name="Rectangle 2">
            <a:extLst>
              <a:ext uri="{FF2B5EF4-FFF2-40B4-BE49-F238E27FC236}">
                <a16:creationId xmlns:a16="http://schemas.microsoft.com/office/drawing/2014/main" xmlns="" id="{AB273509-CC64-44CD-A5FE-D150097F6CE7}"/>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xmlns="" id="{B681853A-B4EB-4A95-B9F5-C21C52DD85F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14.5 (C)</a:t>
            </a:r>
          </a:p>
          <a:p>
            <a:pPr eaLnBrk="1" hangingPunct="1"/>
            <a:endParaRPr lang="en-US" altLang="en-US" dirty="0"/>
          </a:p>
          <a:p>
            <a:pPr eaLnBrk="1" hangingPunct="1"/>
            <a:r>
              <a:rPr lang="en-US" altLang="en-US" dirty="0"/>
              <a:t>Note that technically you need to unlever the beta for each company before computing the average. Once the average of the unlevered beta has been found, you then relever to match the capital structure of the firm. This is done because the equity beta contains both business risk and financial risk – what we really need is the business risk and then we apply our own financial risk.</a:t>
            </a:r>
          </a:p>
        </p:txBody>
      </p:sp>
    </p:spTree>
    <p:extLst>
      <p:ext uri="{BB962C8B-B14F-4D97-AF65-F5344CB8AC3E}">
        <p14:creationId xmlns:p14="http://schemas.microsoft.com/office/powerpoint/2010/main" val="32094099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xmlns="" id="{078EF60E-6C9F-4878-A473-DD5967AC98D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77CC9AED-1A97-4551-BA12-619F4D5C30A6}" type="slidenum">
              <a:rPr lang="en-US" altLang="en-US">
                <a:latin typeface="Times New Roman" panose="02020603050405020304" pitchFamily="18" charset="0"/>
              </a:rPr>
              <a:pPr/>
              <a:t>36</a:t>
            </a:fld>
            <a:endParaRPr lang="en-US" altLang="en-US" dirty="0">
              <a:latin typeface="Times New Roman" panose="02020603050405020304" pitchFamily="18" charset="0"/>
            </a:endParaRPr>
          </a:p>
        </p:txBody>
      </p:sp>
      <p:sp>
        <p:nvSpPr>
          <p:cNvPr id="81923" name="Rectangle 2">
            <a:extLst>
              <a:ext uri="{FF2B5EF4-FFF2-40B4-BE49-F238E27FC236}">
                <a16:creationId xmlns:a16="http://schemas.microsoft.com/office/drawing/2014/main" xmlns="" id="{F272B755-2A04-4749-A459-1926522E9234}"/>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xmlns="" id="{7061EFBC-4FFF-4D16-AACE-32538BCC98D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altLang="en-US" sz="1000" dirty="0"/>
              <a:t>Section 14.5 (D)</a:t>
            </a:r>
          </a:p>
          <a:p>
            <a:pPr eaLnBrk="1" hangingPunct="1">
              <a:lnSpc>
                <a:spcPct val="80000"/>
              </a:lnSpc>
            </a:pPr>
            <a:endParaRPr lang="en-US" altLang="en-US" sz="1000" dirty="0"/>
          </a:p>
          <a:p>
            <a:pPr eaLnBrk="1" hangingPunct="1">
              <a:lnSpc>
                <a:spcPct val="80000"/>
              </a:lnSpc>
            </a:pPr>
            <a:r>
              <a:rPr lang="en-US" altLang="en-US" sz="1000" i="1" dirty="0"/>
              <a:t>Lecture Tip: </a:t>
            </a:r>
            <a:r>
              <a:rPr lang="en-US" altLang="en-US" sz="1000" dirty="0"/>
              <a:t>Ask the class to consider a situation in which a company maintains a large portfolio of marketable securities. Now ask them to consider the impact this large security balance would have on a company’s current and quick ratios and how this might impact the company’s ability to meet short-term obligations. The students should easily remember that a larger liquidity ratio implies less risk (and less potential profit). Although the revenue realized from the marketable securities would be less than the interest expense on the company’s comparable debt issues, these holdings would result in lowering the firm’s beta and WACC. This example allows students to recognize that the expected return and beta of an investment in marketable securities would be below the company’s WACC, and justification for such investments must be considered relative to a benchmark other than the company’s overall WACC. </a:t>
            </a:r>
          </a:p>
          <a:p>
            <a:pPr eaLnBrk="1" hangingPunct="1">
              <a:lnSpc>
                <a:spcPct val="80000"/>
              </a:lnSpc>
            </a:pPr>
            <a:endParaRPr lang="en-US" altLang="en-US" sz="1000" i="1" dirty="0"/>
          </a:p>
          <a:p>
            <a:pPr eaLnBrk="1" hangingPunct="1">
              <a:lnSpc>
                <a:spcPct val="80000"/>
              </a:lnSpc>
            </a:pPr>
            <a:r>
              <a:rPr lang="en-US" altLang="en-US" sz="1000" i="1" dirty="0"/>
              <a:t>International Note: </a:t>
            </a:r>
            <a:r>
              <a:rPr lang="en-US" altLang="en-US" sz="1000" dirty="0"/>
              <a:t>The difficulty in arriving at an appropriate estimate of the cost of capital for project analysis is magnified for firms engaged in multinational investing. In </a:t>
            </a:r>
            <a:r>
              <a:rPr lang="en-US" altLang="en-US" sz="1000" u="sng" dirty="0"/>
              <a:t>Financial Management for the Multinational Firm</a:t>
            </a:r>
            <a:r>
              <a:rPr lang="en-US" altLang="en-US" sz="1000" dirty="0"/>
              <a:t>, Abdullah suggests that adjustments to foreign project hurdle rates should reflect the effects of the following:</a:t>
            </a:r>
          </a:p>
          <a:p>
            <a:pPr lvl="4" eaLnBrk="1" hangingPunct="1">
              <a:lnSpc>
                <a:spcPct val="80000"/>
              </a:lnSpc>
            </a:pPr>
            <a:r>
              <a:rPr lang="en-US" altLang="en-US" sz="1000" dirty="0"/>
              <a:t>-foreign exchange risk</a:t>
            </a:r>
          </a:p>
          <a:p>
            <a:pPr lvl="4" eaLnBrk="1" hangingPunct="1">
              <a:lnSpc>
                <a:spcPct val="80000"/>
              </a:lnSpc>
            </a:pPr>
            <a:r>
              <a:rPr lang="en-US" altLang="en-US" sz="1000" dirty="0"/>
              <a:t>-political risk</a:t>
            </a:r>
          </a:p>
          <a:p>
            <a:pPr lvl="4" eaLnBrk="1" hangingPunct="1">
              <a:lnSpc>
                <a:spcPct val="80000"/>
              </a:lnSpc>
            </a:pPr>
            <a:r>
              <a:rPr lang="en-US" altLang="en-US" sz="1000" dirty="0"/>
              <a:t>-capital market segmentation</a:t>
            </a:r>
          </a:p>
          <a:p>
            <a:pPr lvl="4" eaLnBrk="1" hangingPunct="1">
              <a:lnSpc>
                <a:spcPct val="80000"/>
              </a:lnSpc>
            </a:pPr>
            <a:r>
              <a:rPr lang="en-US" altLang="en-US" sz="1000" dirty="0"/>
              <a:t>-international diversification effects</a:t>
            </a:r>
          </a:p>
          <a:p>
            <a:pPr lvl="0" eaLnBrk="1" hangingPunct="1">
              <a:lnSpc>
                <a:spcPct val="80000"/>
              </a:lnSpc>
            </a:pPr>
            <a:endParaRPr lang="en-US" altLang="en-US" sz="1000" dirty="0"/>
          </a:p>
          <a:p>
            <a:pPr lvl="0" eaLnBrk="1" hangingPunct="1">
              <a:lnSpc>
                <a:spcPct val="80000"/>
              </a:lnSpc>
            </a:pPr>
            <a:r>
              <a:rPr lang="en-US" altLang="en-US" sz="1000" dirty="0"/>
              <a:t>Making these adjustments requires a great deal of judgment and expertise, as well as an understanding of the underlying financial theory. Most multinational firms find it expeditious to adjust the hurdle rates subjectively, rather than attempting to quantify precisely the effects of these factors for each foreign project.</a:t>
            </a:r>
          </a:p>
        </p:txBody>
      </p:sp>
    </p:spTree>
    <p:extLst>
      <p:ext uri="{BB962C8B-B14F-4D97-AF65-F5344CB8AC3E}">
        <p14:creationId xmlns:p14="http://schemas.microsoft.com/office/powerpoint/2010/main" val="25522561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xmlns="" id="{E38A0296-8823-4619-BCBD-0E641E88122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BD8ECAB8-B7B8-4B8D-B4BE-BC8D8796F7BF}" type="slidenum">
              <a:rPr lang="en-US" altLang="en-US">
                <a:latin typeface="Times New Roman" panose="02020603050405020304" pitchFamily="18" charset="0"/>
              </a:rPr>
              <a:pPr/>
              <a:t>37</a:t>
            </a:fld>
            <a:endParaRPr lang="en-US" altLang="en-US" dirty="0">
              <a:latin typeface="Times New Roman" panose="02020603050405020304" pitchFamily="18" charset="0"/>
            </a:endParaRPr>
          </a:p>
        </p:txBody>
      </p:sp>
      <p:sp>
        <p:nvSpPr>
          <p:cNvPr id="83971" name="Rectangle 2">
            <a:extLst>
              <a:ext uri="{FF2B5EF4-FFF2-40B4-BE49-F238E27FC236}">
                <a16:creationId xmlns:a16="http://schemas.microsoft.com/office/drawing/2014/main" xmlns="" id="{E3F75B43-6F57-495D-A703-C25C53FFA02E}"/>
              </a:ext>
            </a:extLst>
          </p:cNvPr>
          <p:cNvSpPr>
            <a:spLocks noGrp="1" noRot="1" noChangeAspect="1" noChangeArrowheads="1" noTextEdit="1"/>
          </p:cNvSpPr>
          <p:nvPr>
            <p:ph type="sldImg"/>
          </p:nvPr>
        </p:nvSpPr>
        <p:spPr>
          <a:ln/>
        </p:spPr>
      </p:sp>
      <p:sp>
        <p:nvSpPr>
          <p:cNvPr id="83972" name="Rectangle 3">
            <a:extLst>
              <a:ext uri="{FF2B5EF4-FFF2-40B4-BE49-F238E27FC236}">
                <a16:creationId xmlns:a16="http://schemas.microsoft.com/office/drawing/2014/main" xmlns="" id="{2D8B58F9-50B8-45C0-9FCF-C1246BD88E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14.5 (D)</a:t>
            </a:r>
          </a:p>
          <a:p>
            <a:pPr eaLnBrk="1" hangingPunct="1"/>
            <a:endParaRPr lang="en-US" altLang="en-US" i="1" dirty="0"/>
          </a:p>
          <a:p>
            <a:pPr eaLnBrk="1" hangingPunct="1"/>
            <a:r>
              <a:rPr lang="en-US" altLang="en-US" i="1" dirty="0"/>
              <a:t>Lecture Tip:</a:t>
            </a:r>
            <a:r>
              <a:rPr lang="en-US" altLang="en-US" b="1" i="1" dirty="0"/>
              <a:t> </a:t>
            </a:r>
            <a:r>
              <a:rPr lang="en-US" altLang="en-US" dirty="0"/>
              <a:t>What an individual firm considers a risky investment and what the financial market considers a risky investment may not be the same. Recall that the market is concerned with systematic risk, or non-diversifiable risk. If a firm is considering an investment’s </a:t>
            </a:r>
            <a:r>
              <a:rPr lang="en-US" altLang="en-US" u="sng" dirty="0"/>
              <a:t>total</a:t>
            </a:r>
            <a:r>
              <a:rPr lang="en-US" altLang="en-US" dirty="0"/>
              <a:t> risk in assigning it to a risk category, the risk categories may not line up with the SML.</a:t>
            </a:r>
          </a:p>
        </p:txBody>
      </p:sp>
    </p:spTree>
    <p:extLst>
      <p:ext uri="{BB962C8B-B14F-4D97-AF65-F5344CB8AC3E}">
        <p14:creationId xmlns:p14="http://schemas.microsoft.com/office/powerpoint/2010/main" val="33148029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xmlns="" id="{8DA660C5-F3C7-49B6-9314-AA17E7151725}"/>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xmlns="" id="{DE9F02FD-FD78-4002-BF1A-38F1C788174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Section 14.6</a:t>
            </a:r>
          </a:p>
          <a:p>
            <a:endParaRPr lang="en-US" altLang="en-US" dirty="0">
              <a:latin typeface="Arial" panose="020B0604020202020204" pitchFamily="34" charset="0"/>
            </a:endParaRPr>
          </a:p>
          <a:p>
            <a:r>
              <a:rPr lang="en-US" altLang="en-US" dirty="0">
                <a:latin typeface="Arial" panose="020B0604020202020204" pitchFamily="34" charset="0"/>
              </a:rPr>
              <a:t>See Example 14.6 in the book for an application of this methodology.</a:t>
            </a:r>
          </a:p>
          <a:p>
            <a:endParaRPr lang="en-US" altLang="en-US" dirty="0"/>
          </a:p>
        </p:txBody>
      </p:sp>
      <p:sp>
        <p:nvSpPr>
          <p:cNvPr id="86020" name="Slide Number Placeholder 3">
            <a:extLst>
              <a:ext uri="{FF2B5EF4-FFF2-40B4-BE49-F238E27FC236}">
                <a16:creationId xmlns:a16="http://schemas.microsoft.com/office/drawing/2014/main" xmlns="" id="{1C2F9B17-2618-45C7-AFC6-5108B6984BE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82C2BAB5-B9B1-4C1D-8CF1-D3A666ECAA23}" type="slidenum">
              <a:rPr lang="en-US" altLang="en-US">
                <a:latin typeface="Times New Roman" panose="02020603050405020304" pitchFamily="18" charset="0"/>
              </a:rPr>
              <a:pPr/>
              <a:t>38</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2113158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a:extLst>
              <a:ext uri="{FF2B5EF4-FFF2-40B4-BE49-F238E27FC236}">
                <a16:creationId xmlns:a16="http://schemas.microsoft.com/office/drawing/2014/main" xmlns="" id="{689B2921-382D-4C50-A4F2-BEE3109D6072}"/>
              </a:ext>
            </a:extLst>
          </p:cNvPr>
          <p:cNvSpPr>
            <a:spLocks noGrp="1" noRot="1" noChangeAspect="1" noTextEdit="1"/>
          </p:cNvSpPr>
          <p:nvPr>
            <p:ph type="sldImg"/>
          </p:nvPr>
        </p:nvSpPr>
        <p:spPr>
          <a:ln/>
        </p:spPr>
      </p:sp>
      <p:sp>
        <p:nvSpPr>
          <p:cNvPr id="88067" name="Notes Placeholder 2">
            <a:extLst>
              <a:ext uri="{FF2B5EF4-FFF2-40B4-BE49-F238E27FC236}">
                <a16:creationId xmlns:a16="http://schemas.microsoft.com/office/drawing/2014/main" xmlns="" id="{20F57BF5-CA61-45CC-9104-3AFA78DD00A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latin typeface="Arial" panose="020B0604020202020204" pitchFamily="34" charset="0"/>
              </a:rPr>
              <a:t>Section 14.7 (A)</a:t>
            </a:r>
          </a:p>
          <a:p>
            <a:endParaRPr lang="en-US" altLang="en-US" dirty="0"/>
          </a:p>
        </p:txBody>
      </p:sp>
      <p:sp>
        <p:nvSpPr>
          <p:cNvPr id="88068" name="Slide Number Placeholder 3">
            <a:extLst>
              <a:ext uri="{FF2B5EF4-FFF2-40B4-BE49-F238E27FC236}">
                <a16:creationId xmlns:a16="http://schemas.microsoft.com/office/drawing/2014/main" xmlns="" id="{D1BBFC2B-2393-4600-8E68-EA9D5CD3F38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96324804-C738-446C-9415-83EEE4C1DF4A}" type="slidenum">
              <a:rPr lang="en-US" altLang="en-US">
                <a:latin typeface="Times New Roman" panose="02020603050405020304" pitchFamily="18" charset="0"/>
              </a:rPr>
              <a:pPr/>
              <a:t>39</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6509163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xmlns="" id="{3F1C2810-8827-4E80-AE21-076A0146B19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C75A9AB9-638A-42DE-9C98-A34EC8A2AF63}" type="slidenum">
              <a:rPr lang="en-US" altLang="en-US">
                <a:latin typeface="Times New Roman" panose="02020603050405020304" pitchFamily="18" charset="0"/>
              </a:rPr>
              <a:pPr/>
              <a:t>40</a:t>
            </a:fld>
            <a:endParaRPr lang="en-US" altLang="en-US" dirty="0">
              <a:latin typeface="Times New Roman" panose="02020603050405020304" pitchFamily="18" charset="0"/>
            </a:endParaRPr>
          </a:p>
        </p:txBody>
      </p:sp>
      <p:sp>
        <p:nvSpPr>
          <p:cNvPr id="90115" name="Rectangle 2">
            <a:extLst>
              <a:ext uri="{FF2B5EF4-FFF2-40B4-BE49-F238E27FC236}">
                <a16:creationId xmlns:a16="http://schemas.microsoft.com/office/drawing/2014/main" xmlns="" id="{D050A9FB-63D2-449C-9353-820697C96790}"/>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xmlns="" id="{910F868A-3974-4D9F-814C-A07F6C8C43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Section 14.7 (B)</a:t>
            </a:r>
          </a:p>
          <a:p>
            <a:pPr eaLnBrk="1" hangingPunct="1"/>
            <a:endParaRPr lang="en-US" altLang="en-US" dirty="0">
              <a:latin typeface="Arial" panose="020B0604020202020204" pitchFamily="34" charset="0"/>
            </a:endParaRPr>
          </a:p>
          <a:p>
            <a:pPr eaLnBrk="1" hangingPunct="1"/>
            <a:r>
              <a:rPr lang="en-US" altLang="en-US" dirty="0"/>
              <a:t>D/E = .6; Let E = 1; then D = .6</a:t>
            </a:r>
          </a:p>
          <a:p>
            <a:pPr eaLnBrk="1" hangingPunct="1"/>
            <a:r>
              <a:rPr lang="en-US" altLang="en-US" dirty="0"/>
              <a:t>V = .6 + 1 = 1.6</a:t>
            </a:r>
          </a:p>
          <a:p>
            <a:pPr eaLnBrk="1" hangingPunct="1"/>
            <a:r>
              <a:rPr lang="en-US" altLang="en-US" dirty="0"/>
              <a:t>D/V = .6 / 1.6 = .375; E/V = 1/1.6 = .625</a:t>
            </a:r>
          </a:p>
          <a:p>
            <a:pPr eaLnBrk="1" hangingPunct="1"/>
            <a:endParaRPr lang="en-US" altLang="en-US" dirty="0"/>
          </a:p>
          <a:p>
            <a:pPr eaLnBrk="1" hangingPunct="1"/>
            <a:r>
              <a:rPr lang="en-US" altLang="en-US" dirty="0"/>
              <a:t>PMT = 250,000; N = 7; I/y = 15; CPT PV = 1,040,105</a:t>
            </a:r>
          </a:p>
        </p:txBody>
      </p:sp>
    </p:spTree>
    <p:extLst>
      <p:ext uri="{BB962C8B-B14F-4D97-AF65-F5344CB8AC3E}">
        <p14:creationId xmlns:p14="http://schemas.microsoft.com/office/powerpoint/2010/main" val="8347319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xmlns="" id="{8290948C-640F-45A9-BA1A-3146B376C69D}"/>
              </a:ext>
            </a:extLst>
          </p:cNvPr>
          <p:cNvSpPr>
            <a:spLocks noGrp="1" noRot="1" noChangeAspect="1" noTextEdit="1"/>
          </p:cNvSpPr>
          <p:nvPr>
            <p:ph type="sldImg"/>
          </p:nvPr>
        </p:nvSpPr>
        <p:spPr>
          <a:ln/>
        </p:spPr>
      </p:sp>
      <p:sp>
        <p:nvSpPr>
          <p:cNvPr id="92163" name="Notes Placeholder 2">
            <a:extLst>
              <a:ext uri="{FF2B5EF4-FFF2-40B4-BE49-F238E27FC236}">
                <a16:creationId xmlns:a16="http://schemas.microsoft.com/office/drawing/2014/main" xmlns="" id="{D27717FB-3247-41E1-81B7-9CBAA0930BB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Section 14.8</a:t>
            </a:r>
          </a:p>
        </p:txBody>
      </p:sp>
      <p:sp>
        <p:nvSpPr>
          <p:cNvPr id="92164" name="Slide Number Placeholder 3">
            <a:extLst>
              <a:ext uri="{FF2B5EF4-FFF2-40B4-BE49-F238E27FC236}">
                <a16:creationId xmlns:a16="http://schemas.microsoft.com/office/drawing/2014/main" xmlns="" id="{1EF80A60-5D46-411E-9D3D-69F4B480698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5A74B693-4012-4D67-9C24-0DEA87855B20}" type="slidenum">
              <a:rPr lang="en-US" altLang="en-US">
                <a:latin typeface="Times New Roman" panose="02020603050405020304" pitchFamily="18" charset="0"/>
              </a:rPr>
              <a:pPr/>
              <a:t>41</a:t>
            </a:fld>
            <a:endParaRPr lang="en-US" altLang="en-US" dirty="0">
              <a:latin typeface="Times New Roman" panose="02020603050405020304" pitchFamily="18" charset="0"/>
            </a:endParaRPr>
          </a:p>
        </p:txBody>
      </p:sp>
    </p:spTree>
    <p:extLst>
      <p:ext uri="{BB962C8B-B14F-4D97-AF65-F5344CB8AC3E}">
        <p14:creationId xmlns:p14="http://schemas.microsoft.com/office/powerpoint/2010/main" val="18813827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xmlns="" id="{F771C51C-4EFC-4439-91A1-B8D995997D1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44737248-6196-4E8E-A2EF-2BF896EDD167}" type="slidenum">
              <a:rPr lang="en-US" altLang="en-US">
                <a:latin typeface="Times New Roman" panose="02020603050405020304" pitchFamily="18" charset="0"/>
              </a:rPr>
              <a:pPr/>
              <a:t>42</a:t>
            </a:fld>
            <a:endParaRPr lang="en-US" altLang="en-US" dirty="0">
              <a:latin typeface="Times New Roman" panose="02020603050405020304" pitchFamily="18" charset="0"/>
            </a:endParaRPr>
          </a:p>
        </p:txBody>
      </p:sp>
      <p:sp>
        <p:nvSpPr>
          <p:cNvPr id="94211" name="Rectangle 2">
            <a:extLst>
              <a:ext uri="{FF2B5EF4-FFF2-40B4-BE49-F238E27FC236}">
                <a16:creationId xmlns:a16="http://schemas.microsoft.com/office/drawing/2014/main" xmlns="" id="{5E3EAEB0-901B-4911-88F9-28C09076DF02}"/>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xmlns="" id="{5ECFDCD6-7126-4BF5-BBBF-8A03DD19588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A manager could assume that the project is less risky than the typical firm project and therefore apply a lower discount rate, which would increase the NPV. This illustrates the importance of sensitivity analysis for corporate headquarters in evaluating proposed projects.</a:t>
            </a:r>
          </a:p>
        </p:txBody>
      </p:sp>
    </p:spTree>
    <p:extLst>
      <p:ext uri="{BB962C8B-B14F-4D97-AF65-F5344CB8AC3E}">
        <p14:creationId xmlns:p14="http://schemas.microsoft.com/office/powerpoint/2010/main" val="1787762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xmlns="" id="{0102CDDF-5B43-4B07-918C-BD82BE925E7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C51E05D1-B27F-4581-AEEC-F13B7930BF51}" type="slidenum">
              <a:rPr lang="en-US" altLang="en-US">
                <a:latin typeface="Times New Roman" panose="02020603050405020304" pitchFamily="18" charset="0"/>
              </a:rPr>
              <a:pPr/>
              <a:t>7</a:t>
            </a:fld>
            <a:endParaRPr lang="en-US" altLang="en-US" dirty="0">
              <a:latin typeface="Times New Roman" panose="02020603050405020304" pitchFamily="18" charset="0"/>
            </a:endParaRPr>
          </a:p>
        </p:txBody>
      </p:sp>
      <p:sp>
        <p:nvSpPr>
          <p:cNvPr id="22531" name="Rectangle 2">
            <a:extLst>
              <a:ext uri="{FF2B5EF4-FFF2-40B4-BE49-F238E27FC236}">
                <a16:creationId xmlns:a16="http://schemas.microsoft.com/office/drawing/2014/main" xmlns="" id="{3C75480B-4F6A-41A0-B525-D9495BA27879}"/>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xmlns="" id="{32A14987-0F42-4F4C-925A-C0385DB8ED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 (A)</a:t>
            </a:r>
          </a:p>
          <a:p>
            <a:pPr eaLnBrk="1" hangingPunct="1"/>
            <a:endParaRPr lang="en-US" altLang="en-US" dirty="0"/>
          </a:p>
          <a:p>
            <a:pPr eaLnBrk="1" hangingPunct="1"/>
            <a:r>
              <a:rPr lang="en-US" altLang="en-US" dirty="0"/>
              <a:t>Remind students that D</a:t>
            </a:r>
            <a:r>
              <a:rPr lang="en-US" altLang="en-US" baseline="-25000" dirty="0"/>
              <a:t>1</a:t>
            </a:r>
            <a:r>
              <a:rPr lang="en-US" altLang="en-US" dirty="0"/>
              <a:t> = D</a:t>
            </a:r>
            <a:r>
              <a:rPr lang="en-US" altLang="en-US" baseline="-25000" dirty="0"/>
              <a:t>0</a:t>
            </a:r>
            <a:r>
              <a:rPr lang="en-US" altLang="en-US" dirty="0"/>
              <a:t>(1+g).</a:t>
            </a:r>
          </a:p>
          <a:p>
            <a:pPr eaLnBrk="1" hangingPunct="1"/>
            <a:endParaRPr lang="en-US" altLang="en-US" dirty="0"/>
          </a:p>
          <a:p>
            <a:pPr eaLnBrk="1" hangingPunct="1"/>
            <a:r>
              <a:rPr lang="en-US" altLang="en-US" dirty="0"/>
              <a:t>You may also want to take this time to remind them that return is comprised of the dividend yield (D</a:t>
            </a:r>
            <a:r>
              <a:rPr lang="en-US" altLang="en-US" baseline="-25000" dirty="0"/>
              <a:t>1</a:t>
            </a:r>
            <a:r>
              <a:rPr lang="en-US" altLang="en-US" dirty="0"/>
              <a:t> / P</a:t>
            </a:r>
            <a:r>
              <a:rPr lang="en-US" altLang="en-US" baseline="-25000" dirty="0"/>
              <a:t>0</a:t>
            </a:r>
            <a:r>
              <a:rPr lang="en-US" altLang="en-US" dirty="0"/>
              <a:t>) and the capital gains yield (g).</a:t>
            </a:r>
          </a:p>
        </p:txBody>
      </p:sp>
    </p:spTree>
    <p:extLst>
      <p:ext uri="{BB962C8B-B14F-4D97-AF65-F5344CB8AC3E}">
        <p14:creationId xmlns:p14="http://schemas.microsoft.com/office/powerpoint/2010/main" val="23697869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xmlns="" id="{E4F1977F-DD58-413F-9F37-E8ED8D59FEB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DD63C376-CACE-4A36-950C-7FCA07789D4B}" type="slidenum">
              <a:rPr lang="en-US" altLang="en-US">
                <a:latin typeface="Times New Roman" panose="02020603050405020304" pitchFamily="18" charset="0"/>
              </a:rPr>
              <a:pPr/>
              <a:t>43</a:t>
            </a:fld>
            <a:endParaRPr lang="en-US" altLang="en-US" dirty="0">
              <a:latin typeface="Times New Roman" panose="02020603050405020304" pitchFamily="18" charset="0"/>
            </a:endParaRPr>
          </a:p>
        </p:txBody>
      </p:sp>
      <p:sp>
        <p:nvSpPr>
          <p:cNvPr id="96259" name="Rectangle 2">
            <a:extLst>
              <a:ext uri="{FF2B5EF4-FFF2-40B4-BE49-F238E27FC236}">
                <a16:creationId xmlns:a16="http://schemas.microsoft.com/office/drawing/2014/main" xmlns="" id="{DF39DDDC-208C-4F36-A3EA-C2F89C03173F}"/>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xmlns="" id="{CC77C9A5-9BEF-43F1-AC98-1A6D7660D34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14.8</a:t>
            </a:r>
          </a:p>
          <a:p>
            <a:pPr eaLnBrk="1" hangingPunct="1"/>
            <a:endParaRPr lang="en-US" altLang="en-US" dirty="0"/>
          </a:p>
          <a:p>
            <a:pPr eaLnBrk="1" hangingPunct="1"/>
            <a:r>
              <a:rPr lang="en-US" altLang="en-US" dirty="0"/>
              <a:t>MV of debt = 10,000 × $1,100 = $11,000,000</a:t>
            </a:r>
          </a:p>
          <a:p>
            <a:pPr eaLnBrk="1" hangingPunct="1"/>
            <a:r>
              <a:rPr lang="en-US" altLang="en-US" dirty="0"/>
              <a:t>Cost of debt = YTM: 8 N; -1,100 PV; 60 PMT; 1,000 FV; CPT I/Y = 4.48%</a:t>
            </a:r>
          </a:p>
          <a:p>
            <a:pPr eaLnBrk="1" hangingPunct="1"/>
            <a:endParaRPr lang="en-US" altLang="en-US" dirty="0"/>
          </a:p>
          <a:p>
            <a:pPr eaLnBrk="1" hangingPunct="1"/>
            <a:r>
              <a:rPr lang="en-US" altLang="en-US" dirty="0"/>
              <a:t>MV of preferred = 100,000 × $30 = $3,000,000</a:t>
            </a:r>
          </a:p>
          <a:p>
            <a:pPr eaLnBrk="1" hangingPunct="1"/>
            <a:r>
              <a:rPr lang="en-US" altLang="en-US" dirty="0"/>
              <a:t>Cost of preferred = 3/30 = 10%</a:t>
            </a:r>
          </a:p>
          <a:p>
            <a:pPr eaLnBrk="1" hangingPunct="1"/>
            <a:endParaRPr lang="en-US" altLang="en-US" dirty="0"/>
          </a:p>
          <a:p>
            <a:pPr eaLnBrk="1" hangingPunct="1"/>
            <a:r>
              <a:rPr lang="en-US" altLang="en-US" dirty="0"/>
              <a:t>MV of common = 500,000 × $25 = $12,500,000</a:t>
            </a:r>
          </a:p>
          <a:p>
            <a:pPr eaLnBrk="1" hangingPunct="1"/>
            <a:r>
              <a:rPr lang="en-US" altLang="en-US" dirty="0"/>
              <a:t>Cost of common = .04 + 1.5 × (.12 - .04) = 16%</a:t>
            </a:r>
          </a:p>
          <a:p>
            <a:pPr eaLnBrk="1" hangingPunct="1"/>
            <a:endParaRPr lang="en-US" altLang="en-US" dirty="0"/>
          </a:p>
          <a:p>
            <a:pPr eaLnBrk="1" hangingPunct="1"/>
            <a:r>
              <a:rPr lang="en-US" altLang="en-US" dirty="0"/>
              <a:t>Total MV of all securities = $11M + $3M + $12.5M = 26.5M</a:t>
            </a:r>
          </a:p>
          <a:p>
            <a:pPr eaLnBrk="1" hangingPunct="1"/>
            <a:endParaRPr lang="en-US" altLang="en-US" dirty="0"/>
          </a:p>
          <a:p>
            <a:pPr eaLnBrk="1" hangingPunct="1"/>
            <a:r>
              <a:rPr lang="en-US" altLang="en-US" dirty="0"/>
              <a:t>Weight of debt = 11M/26.5M = .4151</a:t>
            </a:r>
          </a:p>
          <a:p>
            <a:pPr eaLnBrk="1" hangingPunct="1"/>
            <a:r>
              <a:rPr lang="en-US" altLang="en-US" dirty="0"/>
              <a:t>Weight of preferred = 3M/26.5M = .1132</a:t>
            </a:r>
          </a:p>
          <a:p>
            <a:pPr eaLnBrk="1" hangingPunct="1"/>
            <a:r>
              <a:rPr lang="en-US" altLang="en-US" dirty="0"/>
              <a:t>Weight of common = 12.5M/26.5M = .4717</a:t>
            </a:r>
          </a:p>
          <a:p>
            <a:pPr eaLnBrk="1" hangingPunct="1"/>
            <a:endParaRPr lang="en-US" altLang="en-US" dirty="0"/>
          </a:p>
          <a:p>
            <a:pPr eaLnBrk="1" hangingPunct="1"/>
            <a:r>
              <a:rPr lang="en-US" altLang="en-US" dirty="0"/>
              <a:t>WACC = .4151 × .0448 × (1 - </a:t>
            </a:r>
            <a:r>
              <a:rPr lang="en-US" altLang="en-US" dirty="0" smtClean="0"/>
              <a:t>.21) </a:t>
            </a:r>
            <a:r>
              <a:rPr lang="en-US" altLang="en-US" dirty="0"/>
              <a:t>+ .1132 × .10 + .4717 × .16 = .0979 = </a:t>
            </a:r>
            <a:r>
              <a:rPr lang="en-US" altLang="en-US" dirty="0" smtClean="0"/>
              <a:t>10.15%</a:t>
            </a:r>
            <a:endParaRPr lang="en-US" altLang="en-US" dirty="0"/>
          </a:p>
        </p:txBody>
      </p:sp>
    </p:spTree>
    <p:extLst>
      <p:ext uri="{BB962C8B-B14F-4D97-AF65-F5344CB8AC3E}">
        <p14:creationId xmlns:p14="http://schemas.microsoft.com/office/powerpoint/2010/main" val="2913099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xmlns="" id="{DEEDE170-9295-45BF-A70C-CB999282DCF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EE3E0626-BB9B-4A67-BFD9-27BAA1C30326}" type="slidenum">
              <a:rPr lang="en-US" altLang="en-US">
                <a:latin typeface="Times New Roman" panose="02020603050405020304" pitchFamily="18" charset="0"/>
              </a:rPr>
              <a:pPr/>
              <a:t>8</a:t>
            </a:fld>
            <a:endParaRPr lang="en-US" altLang="en-US" dirty="0">
              <a:latin typeface="Times New Roman" panose="02020603050405020304" pitchFamily="18" charset="0"/>
            </a:endParaRPr>
          </a:p>
        </p:txBody>
      </p:sp>
      <p:sp>
        <p:nvSpPr>
          <p:cNvPr id="24579" name="Rectangle 2">
            <a:extLst>
              <a:ext uri="{FF2B5EF4-FFF2-40B4-BE49-F238E27FC236}">
                <a16:creationId xmlns:a16="http://schemas.microsoft.com/office/drawing/2014/main" xmlns="" id="{BCBCBB84-2FDC-4AC5-834E-21938ECF362D}"/>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xmlns="" id="{A6325C70-4338-46FC-AC92-BBD34D93E95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 (A)</a:t>
            </a:r>
          </a:p>
          <a:p>
            <a:pPr eaLnBrk="1" hangingPunct="1"/>
            <a:endParaRPr lang="en-US" altLang="en-US" dirty="0"/>
          </a:p>
        </p:txBody>
      </p:sp>
    </p:spTree>
    <p:extLst>
      <p:ext uri="{BB962C8B-B14F-4D97-AF65-F5344CB8AC3E}">
        <p14:creationId xmlns:p14="http://schemas.microsoft.com/office/powerpoint/2010/main" val="12030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xmlns="" id="{46A1494A-59C8-493B-ADB9-468F2CA3D9A7}"/>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118689A1-0942-46F3-AD8D-1FF97272DBF5}" type="slidenum">
              <a:rPr lang="en-US" altLang="en-US">
                <a:latin typeface="Times New Roman" panose="02020603050405020304" pitchFamily="18" charset="0"/>
              </a:rPr>
              <a:pPr/>
              <a:t>9</a:t>
            </a:fld>
            <a:endParaRPr lang="en-US" altLang="en-US" dirty="0">
              <a:latin typeface="Times New Roman" panose="02020603050405020304" pitchFamily="18" charset="0"/>
            </a:endParaRPr>
          </a:p>
        </p:txBody>
      </p:sp>
      <p:sp>
        <p:nvSpPr>
          <p:cNvPr id="26627" name="Rectangle 2">
            <a:extLst>
              <a:ext uri="{FF2B5EF4-FFF2-40B4-BE49-F238E27FC236}">
                <a16:creationId xmlns:a16="http://schemas.microsoft.com/office/drawing/2014/main" xmlns="" id="{1D60395E-32E0-4CBA-9B71-9F6011AADD8A}"/>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xmlns="" id="{8D5B85A7-BD3A-4D10-8133-247D7873588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 (A)</a:t>
            </a:r>
          </a:p>
          <a:p>
            <a:pPr eaLnBrk="1" hangingPunct="1"/>
            <a:endParaRPr lang="en-US" altLang="en-US" dirty="0"/>
          </a:p>
          <a:p>
            <a:pPr eaLnBrk="1" hangingPunct="1"/>
            <a:r>
              <a:rPr lang="en-US" altLang="en-US" dirty="0"/>
              <a:t>Our historical growth rates are fairly close, so we could feel reasonably comfortable that the market will expect our dividend to grow at around 5.1%. Note that when we are computing our cost of equity, it is important to consider what the </a:t>
            </a:r>
            <a:r>
              <a:rPr lang="en-US" altLang="en-US" i="1" dirty="0"/>
              <a:t>market</a:t>
            </a:r>
            <a:r>
              <a:rPr lang="en-US" altLang="en-US" dirty="0"/>
              <a:t> expects our growth rate to be, not what we may know it to be internally. The market price is based on market expectations, not our private information. So, another way to estimate the market consensus estimate is to look at analysts’ forecasts and take an average.</a:t>
            </a:r>
          </a:p>
          <a:p>
            <a:pPr eaLnBrk="1" hangingPunct="1"/>
            <a:endParaRPr lang="en-US" altLang="en-US" dirty="0"/>
          </a:p>
          <a:p>
            <a:pPr eaLnBrk="1" hangingPunct="1"/>
            <a:r>
              <a:rPr lang="en-US" altLang="en-US" i="1" dirty="0"/>
              <a:t>Lecture Tip: </a:t>
            </a:r>
            <a:r>
              <a:rPr lang="en-US" altLang="en-US" dirty="0"/>
              <a:t>It is noted in the text that there are other ways to compute g. Rather than use the arithmetic mean, as in the example, the geometric mean (which implies a compound growth rate) can be used. OLS regression with the log of the dividends as the dependent variable and time as the independent variable is also an option. Another way to estimate g is to assume that the ROE and retention rate are constant. If this is the case, then g = ROE × retention rate. </a:t>
            </a:r>
          </a:p>
          <a:p>
            <a:pPr eaLnBrk="1" hangingPunct="1"/>
            <a:endParaRPr lang="en-US" altLang="en-US" dirty="0"/>
          </a:p>
        </p:txBody>
      </p:sp>
    </p:spTree>
    <p:extLst>
      <p:ext uri="{BB962C8B-B14F-4D97-AF65-F5344CB8AC3E}">
        <p14:creationId xmlns:p14="http://schemas.microsoft.com/office/powerpoint/2010/main" val="2406866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xmlns="" id="{FC64CBA2-AE95-4DD4-89A3-EF41179FBB0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D8C10956-C1E9-4150-A182-4E0434BD38E4}" type="slidenum">
              <a:rPr lang="en-US" altLang="en-US">
                <a:latin typeface="Times New Roman" panose="02020603050405020304" pitchFamily="18" charset="0"/>
              </a:rPr>
              <a:pPr/>
              <a:t>10</a:t>
            </a:fld>
            <a:endParaRPr lang="en-US" altLang="en-US" dirty="0">
              <a:latin typeface="Times New Roman" panose="02020603050405020304" pitchFamily="18" charset="0"/>
            </a:endParaRPr>
          </a:p>
        </p:txBody>
      </p:sp>
      <p:sp>
        <p:nvSpPr>
          <p:cNvPr id="28675" name="Rectangle 2">
            <a:extLst>
              <a:ext uri="{FF2B5EF4-FFF2-40B4-BE49-F238E27FC236}">
                <a16:creationId xmlns:a16="http://schemas.microsoft.com/office/drawing/2014/main" xmlns="" id="{58154470-997B-42C8-BA15-43B43E49BF24}"/>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xmlns="" id="{F06A194A-DEEF-4FC2-917E-7B1FA1943EA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 (A)</a:t>
            </a:r>
          </a:p>
          <a:p>
            <a:pPr eaLnBrk="1" hangingPunct="1"/>
            <a:endParaRPr lang="en-US" altLang="en-US" dirty="0"/>
          </a:p>
          <a:p>
            <a:pPr eaLnBrk="1" hangingPunct="1"/>
            <a:r>
              <a:rPr lang="en-US" altLang="en-US" dirty="0"/>
              <a:t>Point out that there is no allowance for the uncertainty about the growth rate.</a:t>
            </a:r>
          </a:p>
          <a:p>
            <a:pPr eaLnBrk="1" hangingPunct="1"/>
            <a:endParaRPr lang="en-US" altLang="en-US" dirty="0"/>
          </a:p>
          <a:p>
            <a:pPr eaLnBrk="1" hangingPunct="1"/>
            <a:r>
              <a:rPr lang="en-US" altLang="en-US" i="1" dirty="0"/>
              <a:t>Lecture Tip: </a:t>
            </a:r>
            <a:r>
              <a:rPr lang="en-US" altLang="en-US" dirty="0"/>
              <a:t>Some students may question how you value the stock for a firm that doesn’t pay dividends. In the case of growth-oriented, non-dividend-paying firms, analysts often look at the trend in earnings or use similar firms to project the future date of the first expected dividend and its future growth rate. However, such processes are subject to greater estimation error, and when companies fail to meet (or even exceed) estimates, the stock price can experience a high degree of variability. It should also be pointed out that no firm pays zero dividends forever – at some point, every going concern will pay dividends. Microsoft is a good example. Many people believed that Microsoft would never pay dividends, but even it ran out of investments for all of the cash that it generated and began paying dividends in 2003. </a:t>
            </a:r>
          </a:p>
        </p:txBody>
      </p:sp>
    </p:spTree>
    <p:extLst>
      <p:ext uri="{BB962C8B-B14F-4D97-AF65-F5344CB8AC3E}">
        <p14:creationId xmlns:p14="http://schemas.microsoft.com/office/powerpoint/2010/main" val="2329474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xmlns="" id="{60352561-BB32-43EC-8E9D-3C1A9229042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C9E96418-4911-41D3-B5B4-AE28B75E6C87}" type="slidenum">
              <a:rPr lang="en-US" altLang="en-US">
                <a:latin typeface="Times New Roman" panose="02020603050405020304" pitchFamily="18" charset="0"/>
              </a:rPr>
              <a:pPr/>
              <a:t>11</a:t>
            </a:fld>
            <a:endParaRPr lang="en-US" altLang="en-US" dirty="0">
              <a:latin typeface="Times New Roman" panose="02020603050405020304" pitchFamily="18" charset="0"/>
            </a:endParaRPr>
          </a:p>
        </p:txBody>
      </p:sp>
      <p:sp>
        <p:nvSpPr>
          <p:cNvPr id="30723" name="Rectangle 2">
            <a:extLst>
              <a:ext uri="{FF2B5EF4-FFF2-40B4-BE49-F238E27FC236}">
                <a16:creationId xmlns:a16="http://schemas.microsoft.com/office/drawing/2014/main" xmlns="" id="{9B62B629-A33E-4730-B4AE-76F17DF5C1DE}"/>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xmlns="" id="{5085CA0C-7C7B-4854-88A5-4D3ECC065BB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 (B)</a:t>
            </a:r>
          </a:p>
          <a:p>
            <a:pPr eaLnBrk="1" hangingPunct="1"/>
            <a:endParaRPr lang="en-US" altLang="en-US" dirty="0"/>
          </a:p>
          <a:p>
            <a:pPr eaLnBrk="1" hangingPunct="1"/>
            <a:r>
              <a:rPr lang="en-US" altLang="en-US" dirty="0"/>
              <a:t>You will often hear this referred to as the Capital Asset Pricing Model Approach as well.</a:t>
            </a:r>
          </a:p>
          <a:p>
            <a:pPr eaLnBrk="1" hangingPunct="1"/>
            <a:endParaRPr lang="en-US" altLang="en-US" dirty="0"/>
          </a:p>
          <a:p>
            <a:pPr eaLnBrk="1" hangingPunct="1"/>
            <a:r>
              <a:rPr lang="en-US" altLang="en-US" b="1" i="1" dirty="0"/>
              <a:t>www:</a:t>
            </a:r>
            <a:r>
              <a:rPr lang="en-US" altLang="en-US" i="1" dirty="0"/>
              <a:t> Click on the link to go to finance.yahoo.com. Both betas and 3-month T-bills are available on this site. To get betas, enter a ticker symbol to get the stock quote, then choose Key Statistics. To get the T-bill rates, click on “Bonds” under Investing on the home page. </a:t>
            </a:r>
            <a:endParaRPr lang="en-US" altLang="en-US" b="1" i="1" dirty="0"/>
          </a:p>
        </p:txBody>
      </p:sp>
    </p:spTree>
    <p:extLst>
      <p:ext uri="{BB962C8B-B14F-4D97-AF65-F5344CB8AC3E}">
        <p14:creationId xmlns:p14="http://schemas.microsoft.com/office/powerpoint/2010/main" val="1120237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xmlns="" id="{58B97495-0DDC-485B-8E15-8059C4CF352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dirty="0">
                <a:latin typeface="Times New Roman" panose="02020603050405020304" pitchFamily="18" charset="0"/>
              </a:rPr>
              <a:t>12.</a:t>
            </a:r>
            <a:fld id="{AD241E42-0EA3-4DD4-AD2A-D38308B71ED3}" type="slidenum">
              <a:rPr lang="en-US" altLang="en-US">
                <a:latin typeface="Times New Roman" panose="02020603050405020304" pitchFamily="18" charset="0"/>
              </a:rPr>
              <a:pPr/>
              <a:t>12</a:t>
            </a:fld>
            <a:endParaRPr lang="en-US" altLang="en-US" dirty="0">
              <a:latin typeface="Times New Roman" panose="02020603050405020304" pitchFamily="18" charset="0"/>
            </a:endParaRPr>
          </a:p>
        </p:txBody>
      </p:sp>
      <p:sp>
        <p:nvSpPr>
          <p:cNvPr id="32771" name="Rectangle 2">
            <a:extLst>
              <a:ext uri="{FF2B5EF4-FFF2-40B4-BE49-F238E27FC236}">
                <a16:creationId xmlns:a16="http://schemas.microsoft.com/office/drawing/2014/main" xmlns="" id="{F7309EE2-680E-4C22-85EE-01ACDC7DCB58}"/>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xmlns="" id="{82DE166A-77D0-480D-A9A9-68A47BAD478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Section 14.2 (B)</a:t>
            </a:r>
          </a:p>
          <a:p>
            <a:pPr eaLnBrk="1" hangingPunct="1"/>
            <a:endParaRPr lang="en-US" altLang="en-US" dirty="0"/>
          </a:p>
          <a:p>
            <a:pPr eaLnBrk="1" hangingPunct="1"/>
            <a:r>
              <a:rPr lang="en-US" altLang="en-US" dirty="0"/>
              <a:t>The similarity is completely dependent on estimates of the risk-free rate and market risk premium.</a:t>
            </a:r>
          </a:p>
        </p:txBody>
      </p:sp>
    </p:spTree>
    <p:extLst>
      <p:ext uri="{BB962C8B-B14F-4D97-AF65-F5344CB8AC3E}">
        <p14:creationId xmlns:p14="http://schemas.microsoft.com/office/powerpoint/2010/main" val="3240954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9A7875C-3709-4BA0-AEED-27D539DBB505}"/>
              </a:ext>
            </a:extLst>
          </p:cNvPr>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useBgFill="1">
        <p:nvSpPr>
          <p:cNvPr id="5" name="Rounded Rectangle 12">
            <a:extLst>
              <a:ext uri="{FF2B5EF4-FFF2-40B4-BE49-F238E27FC236}">
                <a16:creationId xmlns:a16="http://schemas.microsoft.com/office/drawing/2014/main" xmlns="" id="{98CDC394-AD37-4049-B344-980072635C4E}"/>
              </a:ext>
            </a:extLst>
          </p:cNvPr>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a:extLst>
              <a:ext uri="{FF2B5EF4-FFF2-40B4-BE49-F238E27FC236}">
                <a16:creationId xmlns:a16="http://schemas.microsoft.com/office/drawing/2014/main" xmlns="" id="{2BFDC26B-6A46-4A8A-971D-60053555E0AA}"/>
              </a:ext>
            </a:extLst>
          </p:cNvPr>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6">
            <a:extLst>
              <a:ext uri="{FF2B5EF4-FFF2-40B4-BE49-F238E27FC236}">
                <a16:creationId xmlns:a16="http://schemas.microsoft.com/office/drawing/2014/main" xmlns="" id="{B96EBE6D-5432-471D-A641-51FD6EF13B3B}"/>
              </a:ext>
            </a:extLst>
          </p:cNvPr>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8" name="Rectangle 7">
            <a:extLst>
              <a:ext uri="{FF2B5EF4-FFF2-40B4-BE49-F238E27FC236}">
                <a16:creationId xmlns:a16="http://schemas.microsoft.com/office/drawing/2014/main" xmlns="" id="{28C0714F-F61C-4387-9E9C-80D4A59306CB}"/>
              </a:ext>
            </a:extLst>
          </p:cNvPr>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a:extLst>
              <a:ext uri="{FF2B5EF4-FFF2-40B4-BE49-F238E27FC236}">
                <a16:creationId xmlns:a16="http://schemas.microsoft.com/office/drawing/2014/main" xmlns="" id="{299A2E97-5A16-472B-926C-D5B54246A2D8}"/>
              </a:ext>
            </a:extLst>
          </p:cNvPr>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0" name="Rectangle 9">
            <a:extLst>
              <a:ext uri="{FF2B5EF4-FFF2-40B4-BE49-F238E27FC236}">
                <a16:creationId xmlns:a16="http://schemas.microsoft.com/office/drawing/2014/main" xmlns="" id="{87284E27-2ABD-418E-B00A-298994345FAB}"/>
              </a:ext>
            </a:extLst>
          </p:cNvPr>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1" name="Rectangle 10">
            <a:extLst>
              <a:ext uri="{FF2B5EF4-FFF2-40B4-BE49-F238E27FC236}">
                <a16:creationId xmlns:a16="http://schemas.microsoft.com/office/drawing/2014/main" xmlns="" id="{ADFB50A8-FA9A-4778-B40A-8A6365377D8A}"/>
              </a:ext>
            </a:extLst>
          </p:cNvPr>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3" name="Subtitle 2"/>
          <p:cNvSpPr>
            <a:spLocks noGrp="1"/>
          </p:cNvSpPr>
          <p:nvPr>
            <p:ph type="subTitle" idx="1"/>
          </p:nvPr>
        </p:nvSpPr>
        <p:spPr>
          <a:xfrm>
            <a:off x="642805" y="4648200"/>
            <a:ext cx="6553200" cy="457200"/>
          </a:xfrm>
        </p:spPr>
        <p:txBody>
          <a:bodyPr anchor="ctr" anchorCtr="1">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dirty="0"/>
              <a:t>Click to edit Master title style</a:t>
            </a:r>
          </a:p>
        </p:txBody>
      </p:sp>
      <p:sp>
        <p:nvSpPr>
          <p:cNvPr id="19" name="Date Placeholder 18">
            <a:extLst>
              <a:ext uri="{FF2B5EF4-FFF2-40B4-BE49-F238E27FC236}">
                <a16:creationId xmlns:a16="http://schemas.microsoft.com/office/drawing/2014/main" xmlns="" id="{1D3205CA-D4BF-483C-9B16-8AF5F20B937E}"/>
              </a:ext>
            </a:extLst>
          </p:cNvPr>
          <p:cNvSpPr>
            <a:spLocks noGrp="1"/>
          </p:cNvSpPr>
          <p:nvPr>
            <p:ph type="dt" sz="half" idx="10"/>
          </p:nvPr>
        </p:nvSpPr>
        <p:spPr/>
        <p:txBody>
          <a:bodyPr/>
          <a:lstStyle/>
          <a:p>
            <a:pPr>
              <a:defRPr/>
            </a:pPr>
            <a:endParaRPr lang="en-US" dirty="0"/>
          </a:p>
        </p:txBody>
      </p:sp>
      <p:sp>
        <p:nvSpPr>
          <p:cNvPr id="20" name="Footer Placeholder 19">
            <a:extLst>
              <a:ext uri="{FF2B5EF4-FFF2-40B4-BE49-F238E27FC236}">
                <a16:creationId xmlns:a16="http://schemas.microsoft.com/office/drawing/2014/main" xmlns="" id="{793A34B0-B503-4B92-88EF-2DDA1E75938B}"/>
              </a:ext>
            </a:extLst>
          </p:cNvPr>
          <p:cNvSpPr>
            <a:spLocks noGrp="1"/>
          </p:cNvSpPr>
          <p:nvPr>
            <p:ph type="ftr" sz="quarter" idx="11"/>
          </p:nvPr>
        </p:nvSpPr>
        <p:spPr>
          <a:xfrm>
            <a:off x="0" y="6532070"/>
            <a:ext cx="9144000" cy="325930"/>
          </a:xfrm>
        </p:spPr>
        <p:txBody>
          <a:bodyPr/>
          <a:lstStyle/>
          <a:p>
            <a:pPr>
              <a:defRPr/>
            </a:pPr>
            <a:r>
              <a:rPr lang="en-US" dirty="0"/>
              <a:t>Copyright © 2019 McGraw-Hill Education. All rights reserved. No reproduction or distribution without the prior written consent of McGraw-Hill Education.</a:t>
            </a:r>
          </a:p>
        </p:txBody>
      </p:sp>
      <p:pic>
        <p:nvPicPr>
          <p:cNvPr id="30722" name="Picture 2" descr="C:\Users\michele_janicek\Desktop\Ross cover.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84443" y="490538"/>
            <a:ext cx="1554163" cy="1958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377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A91DD3B-D859-48D3-9874-FBE08B0A379B}"/>
              </a:ext>
            </a:extLst>
          </p:cNvPr>
          <p:cNvSpPr>
            <a:spLocks noGrp="1"/>
          </p:cNvSpPr>
          <p:nvPr>
            <p:ph type="dt" sz="half" idx="10"/>
          </p:nvPr>
        </p:nvSpPr>
        <p:spPr/>
        <p:txBody>
          <a:bodyPr/>
          <a:lstStyle/>
          <a:p>
            <a:pPr>
              <a:defRPr/>
            </a:pPr>
            <a:endParaRPr lang="en-US" dirty="0"/>
          </a:p>
        </p:txBody>
      </p:sp>
      <p:sp>
        <p:nvSpPr>
          <p:cNvPr id="8" name="Footer Placeholder 7">
            <a:extLst>
              <a:ext uri="{FF2B5EF4-FFF2-40B4-BE49-F238E27FC236}">
                <a16:creationId xmlns:a16="http://schemas.microsoft.com/office/drawing/2014/main" xmlns="" id="{FD65F077-020D-48EC-8513-B7E83061E409}"/>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
        <p:nvSpPr>
          <p:cNvPr id="9" name="Title 8">
            <a:extLst>
              <a:ext uri="{FF2B5EF4-FFF2-40B4-BE49-F238E27FC236}">
                <a16:creationId xmlns:a16="http://schemas.microsoft.com/office/drawing/2014/main" xmlns="" id="{EE9C1DAA-3C7C-4044-83E7-8F5BEDB1DE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35210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511C4D7-9C65-4E8A-B8CD-191F3E0611F6}"/>
              </a:ext>
            </a:extLst>
          </p:cNvPr>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prstClr val="white"/>
              </a:solidFill>
            </a:endParaRPr>
          </a:p>
        </p:txBody>
      </p:sp>
      <p:sp>
        <p:nvSpPr>
          <p:cNvPr id="5" name="Rectangle 4">
            <a:extLst>
              <a:ext uri="{FF2B5EF4-FFF2-40B4-BE49-F238E27FC236}">
                <a16:creationId xmlns:a16="http://schemas.microsoft.com/office/drawing/2014/main" xmlns="" id="{BAD52A0A-4383-4568-8FF9-F4428AA7C0C2}"/>
              </a:ext>
            </a:extLst>
          </p:cNvPr>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xmlns="" id="{1BD86908-745D-4BBE-A169-7AB095F4BA03}"/>
              </a:ext>
            </a:extLst>
          </p:cNvPr>
          <p:cNvSpPr>
            <a:spLocks noGrp="1"/>
          </p:cNvSpPr>
          <p:nvPr>
            <p:ph type="dt" sz="half" idx="10"/>
          </p:nvPr>
        </p:nvSpPr>
        <p:spPr/>
        <p:txBody>
          <a:bodyPr/>
          <a:lstStyle/>
          <a:p>
            <a:pPr>
              <a:defRPr/>
            </a:pPr>
            <a:endParaRPr lang="en-US" dirty="0"/>
          </a:p>
        </p:txBody>
      </p:sp>
      <p:sp>
        <p:nvSpPr>
          <p:cNvPr id="10" name="Footer Placeholder 9">
            <a:extLst>
              <a:ext uri="{FF2B5EF4-FFF2-40B4-BE49-F238E27FC236}">
                <a16:creationId xmlns:a16="http://schemas.microsoft.com/office/drawing/2014/main" xmlns="" id="{A598E9FD-53C2-48A1-8D88-EAA4525A8E43}"/>
              </a:ext>
            </a:extLst>
          </p:cNvPr>
          <p:cNvSpPr>
            <a:spLocks noGrp="1"/>
          </p:cNvSpPr>
          <p:nvPr>
            <p:ph type="ftr" sz="quarter" idx="11"/>
          </p:nvPr>
        </p:nvSpPr>
        <p:spPr>
          <a:xfrm>
            <a:off x="0" y="6532070"/>
            <a:ext cx="9144000" cy="325930"/>
          </a:xfrm>
        </p:spPr>
        <p:txBody>
          <a:bodyPr/>
          <a:lstStyle/>
          <a:p>
            <a:pPr>
              <a:defRPr/>
            </a:pPr>
            <a:r>
              <a:rPr lang="en-US" dirty="0"/>
              <a:t>Copyright © 2019 McGraw-Hill Education. All rights reserved. No reproduction or distribution without the prior written consent of McGraw-Hill Education.</a:t>
            </a:r>
          </a:p>
        </p:txBody>
      </p:sp>
      <p:sp>
        <p:nvSpPr>
          <p:cNvPr id="11" name="TextBox 10">
            <a:extLst>
              <a:ext uri="{FF2B5EF4-FFF2-40B4-BE49-F238E27FC236}">
                <a16:creationId xmlns:a16="http://schemas.microsoft.com/office/drawing/2014/main" xmlns="" id="{083AAA82-24CA-4878-9FF9-7345D4BC0194}"/>
              </a:ext>
            </a:extLst>
          </p:cNvPr>
          <p:cNvSpPr txBox="1"/>
          <p:nvPr userDrawn="1"/>
        </p:nvSpPr>
        <p:spPr>
          <a:xfrm>
            <a:off x="8148319" y="6365740"/>
            <a:ext cx="995681" cy="238394"/>
          </a:xfrm>
          <a:prstGeom prst="rect">
            <a:avLst/>
          </a:prstGeom>
          <a:noFill/>
        </p:spPr>
        <p:txBody>
          <a:bodyPr wrap="square" rtlCol="0">
            <a:noAutofit/>
          </a:bodyPr>
          <a:lstStyle/>
          <a:p>
            <a:pPr algn="r"/>
            <a:r>
              <a:rPr lang="en-US" altLang="en-US" sz="1200" b="1" i="0" dirty="0">
                <a:solidFill>
                  <a:srgbClr val="000000"/>
                </a:solidFill>
                <a:latin typeface="Arial" panose="020B0604020202020204" pitchFamily="34" charset="0"/>
                <a:cs typeface="Arial" panose="020B0604020202020204" pitchFamily="34" charset="0"/>
              </a:rPr>
              <a:t>14-</a:t>
            </a:r>
            <a:fld id="{AF5E6115-7E53-4F48-B2EA-EF37AED32C51}" type="slidenum">
              <a:rPr lang="en-US" altLang="en-US" sz="1200" b="1" i="0" smtClean="0">
                <a:solidFill>
                  <a:srgbClr val="000000"/>
                </a:solidFill>
                <a:latin typeface="Arial" panose="020B0604020202020204" pitchFamily="34" charset="0"/>
                <a:cs typeface="Arial" panose="020B0604020202020204" pitchFamily="34" charset="0"/>
              </a:rPr>
              <a:pPr/>
              <a:t>‹#›</a:t>
            </a:fld>
            <a:r>
              <a:rPr lang="en-US" altLang="en-US" sz="1200" b="1" i="0" dirty="0">
                <a:solidFill>
                  <a:srgbClr val="000000"/>
                </a:solidFill>
                <a:latin typeface="Arial" panose="020B0604020202020204" pitchFamily="34" charset="0"/>
                <a:cs typeface="Arial" panose="020B0604020202020204" pitchFamily="34" charset="0"/>
              </a:rPr>
              <a:t> </a:t>
            </a:r>
            <a:endParaRPr lang="en-US" sz="1200" b="1"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6420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416050" y="1600200"/>
            <a:ext cx="3559175"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27625" y="1600200"/>
            <a:ext cx="3559175"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a:extLst>
              <a:ext uri="{FF2B5EF4-FFF2-40B4-BE49-F238E27FC236}">
                <a16:creationId xmlns:a16="http://schemas.microsoft.com/office/drawing/2014/main" xmlns="" id="{B622E104-8780-456E-83A4-7F5A0BE13D93}"/>
              </a:ext>
            </a:extLst>
          </p:cNvPr>
          <p:cNvSpPr>
            <a:spLocks noGrp="1"/>
          </p:cNvSpPr>
          <p:nvPr>
            <p:ph type="dt" sz="half" idx="10"/>
          </p:nvPr>
        </p:nvSpPr>
        <p:spPr/>
        <p:txBody>
          <a:bodyPr/>
          <a:lstStyle/>
          <a:p>
            <a:pPr>
              <a:defRPr/>
            </a:pPr>
            <a:endParaRPr lang="en-US" dirty="0"/>
          </a:p>
        </p:txBody>
      </p:sp>
      <p:sp>
        <p:nvSpPr>
          <p:cNvPr id="9" name="Footer Placeholder 8">
            <a:extLst>
              <a:ext uri="{FF2B5EF4-FFF2-40B4-BE49-F238E27FC236}">
                <a16:creationId xmlns:a16="http://schemas.microsoft.com/office/drawing/2014/main" xmlns="" id="{5779E5EF-CAE5-420B-858D-E459F586D172}"/>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
        <p:nvSpPr>
          <p:cNvPr id="10" name="Title 9">
            <a:extLst>
              <a:ext uri="{FF2B5EF4-FFF2-40B4-BE49-F238E27FC236}">
                <a16:creationId xmlns:a16="http://schemas.microsoft.com/office/drawing/2014/main" xmlns="" id="{AD0A6568-FC7B-4AE1-AFB9-ACCEED2F3F9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59703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1416050" y="1600200"/>
            <a:ext cx="3559175" cy="452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127625" y="1600200"/>
            <a:ext cx="3559175"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127625" y="3938588"/>
            <a:ext cx="3559175" cy="2185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xmlns="" id="{EEB54475-0354-4624-9839-B15DFFBF327C}"/>
              </a:ext>
            </a:extLst>
          </p:cNvPr>
          <p:cNvSpPr>
            <a:spLocks noGrp="1"/>
          </p:cNvSpPr>
          <p:nvPr>
            <p:ph type="title"/>
          </p:nvPr>
        </p:nvSpPr>
        <p:spPr/>
        <p:txBody>
          <a:bodyPr/>
          <a:lstStyle/>
          <a:p>
            <a:r>
              <a:rPr lang="en-US"/>
              <a:t>Click to edit Master title style</a:t>
            </a:r>
          </a:p>
        </p:txBody>
      </p:sp>
      <p:sp>
        <p:nvSpPr>
          <p:cNvPr id="10" name="Date Placeholder 9">
            <a:extLst>
              <a:ext uri="{FF2B5EF4-FFF2-40B4-BE49-F238E27FC236}">
                <a16:creationId xmlns:a16="http://schemas.microsoft.com/office/drawing/2014/main" xmlns="" id="{881F228C-1900-4F9B-A72C-3F2613A7B6DC}"/>
              </a:ext>
            </a:extLst>
          </p:cNvPr>
          <p:cNvSpPr>
            <a:spLocks noGrp="1"/>
          </p:cNvSpPr>
          <p:nvPr>
            <p:ph type="dt" sz="half" idx="10"/>
          </p:nvPr>
        </p:nvSpPr>
        <p:spPr/>
        <p:txBody>
          <a:bodyPr/>
          <a:lstStyle/>
          <a:p>
            <a:pPr>
              <a:defRPr/>
            </a:pPr>
            <a:endParaRPr lang="en-US" dirty="0"/>
          </a:p>
        </p:txBody>
      </p:sp>
      <p:sp>
        <p:nvSpPr>
          <p:cNvPr id="11" name="Footer Placeholder 10">
            <a:extLst>
              <a:ext uri="{FF2B5EF4-FFF2-40B4-BE49-F238E27FC236}">
                <a16:creationId xmlns:a16="http://schemas.microsoft.com/office/drawing/2014/main" xmlns="" id="{2D892DD5-2A18-4FA5-BBA4-26FD4979A936}"/>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extLst>
      <p:ext uri="{BB962C8B-B14F-4D97-AF65-F5344CB8AC3E}">
        <p14:creationId xmlns:p14="http://schemas.microsoft.com/office/powerpoint/2010/main" val="1395976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1046161" y="1775849"/>
            <a:ext cx="7270750" cy="4524375"/>
          </a:xfrm>
        </p:spPr>
        <p:txBody>
          <a:bodyPr/>
          <a:lstStyle/>
          <a:p>
            <a:pPr lvl="0"/>
            <a:endParaRPr lang="en-US" noProof="0" dirty="0"/>
          </a:p>
        </p:txBody>
      </p:sp>
      <p:sp>
        <p:nvSpPr>
          <p:cNvPr id="7" name="Title 6">
            <a:extLst>
              <a:ext uri="{FF2B5EF4-FFF2-40B4-BE49-F238E27FC236}">
                <a16:creationId xmlns:a16="http://schemas.microsoft.com/office/drawing/2014/main" xmlns="" id="{3C75C900-E9F9-4E1F-B6EB-34EDB58438D7}"/>
              </a:ext>
            </a:extLst>
          </p:cNvPr>
          <p:cNvSpPr>
            <a:spLocks noGrp="1"/>
          </p:cNvSpPr>
          <p:nvPr>
            <p:ph type="title"/>
          </p:nvPr>
        </p:nvSpPr>
        <p:spPr/>
        <p:txBody>
          <a:bodyPr/>
          <a:lstStyle/>
          <a:p>
            <a:r>
              <a:rPr lang="en-US"/>
              <a:t>Click to edit Master title style</a:t>
            </a:r>
          </a:p>
        </p:txBody>
      </p:sp>
      <p:sp>
        <p:nvSpPr>
          <p:cNvPr id="8" name="Date Placeholder 7">
            <a:extLst>
              <a:ext uri="{FF2B5EF4-FFF2-40B4-BE49-F238E27FC236}">
                <a16:creationId xmlns:a16="http://schemas.microsoft.com/office/drawing/2014/main" xmlns="" id="{D22A1973-3125-435E-AE7C-6C7431099BA4}"/>
              </a:ext>
            </a:extLst>
          </p:cNvPr>
          <p:cNvSpPr>
            <a:spLocks noGrp="1"/>
          </p:cNvSpPr>
          <p:nvPr>
            <p:ph type="dt" sz="half" idx="10"/>
          </p:nvPr>
        </p:nvSpPr>
        <p:spPr/>
        <p:txBody>
          <a:bodyPr/>
          <a:lstStyle/>
          <a:p>
            <a:pPr>
              <a:defRPr/>
            </a:pPr>
            <a:endParaRPr lang="en-US" dirty="0"/>
          </a:p>
        </p:txBody>
      </p:sp>
      <p:sp>
        <p:nvSpPr>
          <p:cNvPr id="9" name="Footer Placeholder 8">
            <a:extLst>
              <a:ext uri="{FF2B5EF4-FFF2-40B4-BE49-F238E27FC236}">
                <a16:creationId xmlns:a16="http://schemas.microsoft.com/office/drawing/2014/main" xmlns="" id="{A34E7E43-EB43-436B-AF0D-E337E9583590}"/>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extLst>
      <p:ext uri="{BB962C8B-B14F-4D97-AF65-F5344CB8AC3E}">
        <p14:creationId xmlns:p14="http://schemas.microsoft.com/office/powerpoint/2010/main" val="1658645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xmlns="" id="{FF6BFCD0-6F05-41EC-8C1C-F15F3D8BCBBD}"/>
              </a:ext>
            </a:extLst>
          </p:cNvPr>
          <p:cNvSpPr>
            <a:spLocks noGrp="1"/>
          </p:cNvSpPr>
          <p:nvPr>
            <p:ph type="title"/>
          </p:nvPr>
        </p:nvSpPr>
        <p:spPr/>
        <p:txBody>
          <a:bodyPr/>
          <a:lstStyle/>
          <a:p>
            <a:r>
              <a:rPr lang="en-US"/>
              <a:t>Click to edit Master title style</a:t>
            </a:r>
          </a:p>
        </p:txBody>
      </p:sp>
      <p:sp>
        <p:nvSpPr>
          <p:cNvPr id="8" name="Date Placeholder 7">
            <a:extLst>
              <a:ext uri="{FF2B5EF4-FFF2-40B4-BE49-F238E27FC236}">
                <a16:creationId xmlns:a16="http://schemas.microsoft.com/office/drawing/2014/main" xmlns="" id="{E3462B8A-16BE-4587-93BB-8819AF58A8ED}"/>
              </a:ext>
            </a:extLst>
          </p:cNvPr>
          <p:cNvSpPr>
            <a:spLocks noGrp="1"/>
          </p:cNvSpPr>
          <p:nvPr>
            <p:ph type="dt" sz="half" idx="10"/>
          </p:nvPr>
        </p:nvSpPr>
        <p:spPr/>
        <p:txBody>
          <a:bodyPr/>
          <a:lstStyle/>
          <a:p>
            <a:pPr>
              <a:defRPr/>
            </a:pPr>
            <a:endParaRPr lang="en-US" dirty="0"/>
          </a:p>
        </p:txBody>
      </p:sp>
      <p:sp>
        <p:nvSpPr>
          <p:cNvPr id="9" name="Footer Placeholder 8">
            <a:extLst>
              <a:ext uri="{FF2B5EF4-FFF2-40B4-BE49-F238E27FC236}">
                <a16:creationId xmlns:a16="http://schemas.microsoft.com/office/drawing/2014/main" xmlns="" id="{6ED5B84D-D9E5-457D-8DBF-84A79C4327BA}"/>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extLst>
      <p:ext uri="{BB962C8B-B14F-4D97-AF65-F5344CB8AC3E}">
        <p14:creationId xmlns:p14="http://schemas.microsoft.com/office/powerpoint/2010/main" val="358690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980C99EC-5CAA-42BE-AD87-E75F81E044C8}"/>
              </a:ext>
            </a:extLst>
          </p:cNvPr>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useBgFill="1">
        <p:nvSpPr>
          <p:cNvPr id="5" name="Rounded Rectangle 12">
            <a:extLst>
              <a:ext uri="{FF2B5EF4-FFF2-40B4-BE49-F238E27FC236}">
                <a16:creationId xmlns:a16="http://schemas.microsoft.com/office/drawing/2014/main" xmlns="" id="{6A83747B-4552-470D-A466-737D170C1839}"/>
              </a:ext>
            </a:extLst>
          </p:cNvPr>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6" name="Rectangle 5">
            <a:extLst>
              <a:ext uri="{FF2B5EF4-FFF2-40B4-BE49-F238E27FC236}">
                <a16:creationId xmlns:a16="http://schemas.microsoft.com/office/drawing/2014/main" xmlns="" id="{64D6C92A-8880-4D0E-A034-0A9F526CCB43}"/>
              </a:ext>
            </a:extLst>
          </p:cNvPr>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6">
            <a:extLst>
              <a:ext uri="{FF2B5EF4-FFF2-40B4-BE49-F238E27FC236}">
                <a16:creationId xmlns:a16="http://schemas.microsoft.com/office/drawing/2014/main" xmlns="" id="{86A8B24D-490A-4D06-94BA-70669F2905FD}"/>
              </a:ext>
            </a:extLst>
          </p:cNvPr>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8" name="Rectangle 7">
            <a:extLst>
              <a:ext uri="{FF2B5EF4-FFF2-40B4-BE49-F238E27FC236}">
                <a16:creationId xmlns:a16="http://schemas.microsoft.com/office/drawing/2014/main" xmlns="" id="{258B44C1-F785-40BE-849F-A8C11BC1A646}"/>
              </a:ext>
            </a:extLst>
          </p:cNvPr>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a:extLst>
              <a:ext uri="{FF2B5EF4-FFF2-40B4-BE49-F238E27FC236}">
                <a16:creationId xmlns:a16="http://schemas.microsoft.com/office/drawing/2014/main" xmlns="" id="{FB39956F-BC0B-4400-A877-A8E4B1F6252B}"/>
              </a:ext>
            </a:extLst>
          </p:cNvPr>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Date Placeholder 12">
            <a:extLst>
              <a:ext uri="{FF2B5EF4-FFF2-40B4-BE49-F238E27FC236}">
                <a16:creationId xmlns:a16="http://schemas.microsoft.com/office/drawing/2014/main" xmlns="" id="{E957412B-DCB4-4CCE-8183-97500FAB568E}"/>
              </a:ext>
            </a:extLst>
          </p:cNvPr>
          <p:cNvSpPr>
            <a:spLocks noGrp="1"/>
          </p:cNvSpPr>
          <p:nvPr>
            <p:ph type="dt" sz="half" idx="10"/>
          </p:nvPr>
        </p:nvSpPr>
        <p:spPr/>
        <p:txBody>
          <a:bodyPr/>
          <a:lstStyle/>
          <a:p>
            <a:pPr>
              <a:defRPr/>
            </a:pPr>
            <a:endParaRPr lang="en-US" dirty="0"/>
          </a:p>
        </p:txBody>
      </p:sp>
      <p:sp>
        <p:nvSpPr>
          <p:cNvPr id="14" name="Footer Placeholder 13">
            <a:extLst>
              <a:ext uri="{FF2B5EF4-FFF2-40B4-BE49-F238E27FC236}">
                <a16:creationId xmlns:a16="http://schemas.microsoft.com/office/drawing/2014/main" xmlns="" id="{1FA5B39B-3E72-4736-9BFD-4104025C415B}"/>
              </a:ext>
            </a:extLst>
          </p:cNvPr>
          <p:cNvSpPr>
            <a:spLocks noGrp="1"/>
          </p:cNvSpPr>
          <p:nvPr>
            <p:ph type="ftr" sz="quarter" idx="11"/>
          </p:nvPr>
        </p:nvSpPr>
        <p:spPr>
          <a:xfrm>
            <a:off x="0" y="6532070"/>
            <a:ext cx="9144000" cy="325930"/>
          </a:xfrm>
        </p:spPr>
        <p:txBody>
          <a:bodyPr/>
          <a:lstStyle/>
          <a:p>
            <a:pPr>
              <a:defRPr/>
            </a:pPr>
            <a:r>
              <a:rPr lang="en-US" dirty="0"/>
              <a:t>Copyright © 2019 McGraw-Hill Education. All rights reserved. No reproduction or distribution without the prior written consent of McGraw-Hill Education.</a:t>
            </a:r>
          </a:p>
        </p:txBody>
      </p:sp>
      <p:sp>
        <p:nvSpPr>
          <p:cNvPr id="15" name="TextBox 14">
            <a:extLst>
              <a:ext uri="{FF2B5EF4-FFF2-40B4-BE49-F238E27FC236}">
                <a16:creationId xmlns:a16="http://schemas.microsoft.com/office/drawing/2014/main" xmlns="" id="{568C21E8-7CFB-4317-AF59-EFCAC4E1E651}"/>
              </a:ext>
            </a:extLst>
          </p:cNvPr>
          <p:cNvSpPr txBox="1"/>
          <p:nvPr userDrawn="1"/>
        </p:nvSpPr>
        <p:spPr>
          <a:xfrm>
            <a:off x="8148319" y="6365740"/>
            <a:ext cx="995681" cy="238394"/>
          </a:xfrm>
          <a:prstGeom prst="rect">
            <a:avLst/>
          </a:prstGeom>
          <a:noFill/>
        </p:spPr>
        <p:txBody>
          <a:bodyPr wrap="square" rtlCol="0">
            <a:noAutofit/>
          </a:bodyPr>
          <a:lstStyle/>
          <a:p>
            <a:pPr algn="r"/>
            <a:r>
              <a:rPr lang="en-US" altLang="en-US" sz="1200" b="1" i="0" dirty="0">
                <a:solidFill>
                  <a:srgbClr val="000000"/>
                </a:solidFill>
                <a:latin typeface="Arial" panose="020B0604020202020204" pitchFamily="34" charset="0"/>
                <a:cs typeface="Arial" panose="020B0604020202020204" pitchFamily="34" charset="0"/>
              </a:rPr>
              <a:t>14-</a:t>
            </a:r>
            <a:fld id="{AF5E6115-7E53-4F48-B2EA-EF37AED32C51}" type="slidenum">
              <a:rPr lang="en-US" altLang="en-US" sz="1200" b="1" i="0" smtClean="0">
                <a:solidFill>
                  <a:srgbClr val="000000"/>
                </a:solidFill>
                <a:latin typeface="Arial" panose="020B0604020202020204" pitchFamily="34" charset="0"/>
                <a:cs typeface="Arial" panose="020B0604020202020204" pitchFamily="34" charset="0"/>
              </a:rPr>
              <a:pPr/>
              <a:t>‹#›</a:t>
            </a:fld>
            <a:r>
              <a:rPr lang="en-US" altLang="en-US" sz="1200" b="1" i="0" dirty="0">
                <a:solidFill>
                  <a:srgbClr val="000000"/>
                </a:solidFill>
                <a:latin typeface="Arial" panose="020B0604020202020204" pitchFamily="34" charset="0"/>
                <a:cs typeface="Arial" panose="020B0604020202020204" pitchFamily="34" charset="0"/>
              </a:rPr>
              <a:t> </a:t>
            </a:r>
            <a:endParaRPr lang="en-US" sz="1200" b="1"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0112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99"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14874"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xmlns="" id="{A4829A34-B96B-478F-AEB1-1CE0D441D732}"/>
              </a:ext>
            </a:extLst>
          </p:cNvPr>
          <p:cNvSpPr>
            <a:spLocks noGrp="1"/>
          </p:cNvSpPr>
          <p:nvPr>
            <p:ph type="dt" sz="half" idx="10"/>
          </p:nvPr>
        </p:nvSpPr>
        <p:spPr/>
        <p:txBody>
          <a:bodyPr/>
          <a:lstStyle/>
          <a:p>
            <a:pPr>
              <a:defRPr/>
            </a:pPr>
            <a:endParaRPr lang="en-US" dirty="0"/>
          </a:p>
        </p:txBody>
      </p:sp>
      <p:sp>
        <p:nvSpPr>
          <p:cNvPr id="9" name="Footer Placeholder 8">
            <a:extLst>
              <a:ext uri="{FF2B5EF4-FFF2-40B4-BE49-F238E27FC236}">
                <a16:creationId xmlns:a16="http://schemas.microsoft.com/office/drawing/2014/main" xmlns="" id="{0145C785-D60B-4ECE-8C15-F16659957B91}"/>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
        <p:nvSpPr>
          <p:cNvPr id="10" name="Title 9">
            <a:extLst>
              <a:ext uri="{FF2B5EF4-FFF2-40B4-BE49-F238E27FC236}">
                <a16:creationId xmlns:a16="http://schemas.microsoft.com/office/drawing/2014/main" xmlns="" id="{C2200B15-909F-4E20-BE36-FB154ABCF785}"/>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41452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4837"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4837" y="244221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11699"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11699"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xmlns="" id="{F1758D6A-4D40-4F02-924F-F5D868B30691}"/>
              </a:ext>
            </a:extLst>
          </p:cNvPr>
          <p:cNvSpPr>
            <a:spLocks noGrp="1"/>
          </p:cNvSpPr>
          <p:nvPr>
            <p:ph type="dt" sz="half" idx="10"/>
          </p:nvPr>
        </p:nvSpPr>
        <p:spPr/>
        <p:txBody>
          <a:bodyPr/>
          <a:lstStyle/>
          <a:p>
            <a:pPr>
              <a:defRPr/>
            </a:pPr>
            <a:endParaRPr lang="en-US" dirty="0"/>
          </a:p>
        </p:txBody>
      </p:sp>
      <p:sp>
        <p:nvSpPr>
          <p:cNvPr id="11" name="Footer Placeholder 10">
            <a:extLst>
              <a:ext uri="{FF2B5EF4-FFF2-40B4-BE49-F238E27FC236}">
                <a16:creationId xmlns:a16="http://schemas.microsoft.com/office/drawing/2014/main" xmlns="" id="{43024EE5-1C8D-4DDE-BC78-5F90B3B07CC3}"/>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
        <p:nvSpPr>
          <p:cNvPr id="12" name="Title 11">
            <a:extLst>
              <a:ext uri="{FF2B5EF4-FFF2-40B4-BE49-F238E27FC236}">
                <a16:creationId xmlns:a16="http://schemas.microsoft.com/office/drawing/2014/main" xmlns="" id="{765E6118-E720-4E57-98C3-31B7F298355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54003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xmlns="" id="{36F4880E-A610-4B71-869F-BC24139F6929}"/>
              </a:ext>
            </a:extLst>
          </p:cNvPr>
          <p:cNvSpPr>
            <a:spLocks noGrp="1"/>
          </p:cNvSpPr>
          <p:nvPr>
            <p:ph type="dt" sz="half" idx="10"/>
          </p:nvPr>
        </p:nvSpPr>
        <p:spPr/>
        <p:txBody>
          <a:bodyPr/>
          <a:lstStyle/>
          <a:p>
            <a:pPr>
              <a:defRPr/>
            </a:pPr>
            <a:endParaRPr lang="en-US" dirty="0"/>
          </a:p>
        </p:txBody>
      </p:sp>
      <p:sp>
        <p:nvSpPr>
          <p:cNvPr id="7" name="Footer Placeholder 6">
            <a:extLst>
              <a:ext uri="{FF2B5EF4-FFF2-40B4-BE49-F238E27FC236}">
                <a16:creationId xmlns:a16="http://schemas.microsoft.com/office/drawing/2014/main" xmlns="" id="{22CFD858-53EB-43BD-8D12-0F67AFF91559}"/>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
        <p:nvSpPr>
          <p:cNvPr id="8" name="Title 7">
            <a:extLst>
              <a:ext uri="{FF2B5EF4-FFF2-40B4-BE49-F238E27FC236}">
                <a16:creationId xmlns:a16="http://schemas.microsoft.com/office/drawing/2014/main" xmlns="" id="{9AD050F0-A15B-4E9F-AFB8-4FEBB1E0FA1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004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5097D096-03F8-44ED-AA7D-11AE9C8A350F}"/>
              </a:ext>
            </a:extLst>
          </p:cNvPr>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useBgFill="1">
        <p:nvSpPr>
          <p:cNvPr id="3" name="Rounded Rectangle 12">
            <a:extLst>
              <a:ext uri="{FF2B5EF4-FFF2-40B4-BE49-F238E27FC236}">
                <a16:creationId xmlns:a16="http://schemas.microsoft.com/office/drawing/2014/main" xmlns="" id="{228133AB-E95D-495D-9A38-B28C3351B026}"/>
              </a:ext>
            </a:extLst>
          </p:cNvPr>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Date Placeholder 6">
            <a:extLst>
              <a:ext uri="{FF2B5EF4-FFF2-40B4-BE49-F238E27FC236}">
                <a16:creationId xmlns:a16="http://schemas.microsoft.com/office/drawing/2014/main" xmlns="" id="{5C584AD5-29B7-41AA-8406-ABAC4BAF93BF}"/>
              </a:ext>
            </a:extLst>
          </p:cNvPr>
          <p:cNvSpPr>
            <a:spLocks noGrp="1"/>
          </p:cNvSpPr>
          <p:nvPr>
            <p:ph type="dt" sz="half" idx="10"/>
          </p:nvPr>
        </p:nvSpPr>
        <p:spPr/>
        <p:txBody>
          <a:bodyPr/>
          <a:lstStyle/>
          <a:p>
            <a:pPr>
              <a:defRPr/>
            </a:pPr>
            <a:endParaRPr lang="en-US" dirty="0"/>
          </a:p>
        </p:txBody>
      </p:sp>
      <p:sp>
        <p:nvSpPr>
          <p:cNvPr id="8" name="Footer Placeholder 7">
            <a:extLst>
              <a:ext uri="{FF2B5EF4-FFF2-40B4-BE49-F238E27FC236}">
                <a16:creationId xmlns:a16="http://schemas.microsoft.com/office/drawing/2014/main" xmlns="" id="{1CCC4B60-2246-45A4-B3B6-23123F2E9AAA}"/>
              </a:ext>
            </a:extLst>
          </p:cNvPr>
          <p:cNvSpPr>
            <a:spLocks noGrp="1"/>
          </p:cNvSpPr>
          <p:nvPr>
            <p:ph type="ftr" sz="quarter" idx="11"/>
          </p:nvPr>
        </p:nvSpPr>
        <p:spPr>
          <a:xfrm>
            <a:off x="0" y="6532070"/>
            <a:ext cx="9144000" cy="325930"/>
          </a:xfrm>
        </p:spPr>
        <p:txBody>
          <a:bodyPr/>
          <a:lstStyle/>
          <a:p>
            <a:pPr>
              <a:defRPr/>
            </a:pPr>
            <a:r>
              <a:rPr lang="en-US" dirty="0"/>
              <a:t>Copyright © 2019 McGraw-Hill Education. All rights reserved. No reproduction or distribution without the prior written consent of McGraw-Hill Education.</a:t>
            </a:r>
          </a:p>
        </p:txBody>
      </p:sp>
      <p:sp>
        <p:nvSpPr>
          <p:cNvPr id="9" name="TextBox 8">
            <a:extLst>
              <a:ext uri="{FF2B5EF4-FFF2-40B4-BE49-F238E27FC236}">
                <a16:creationId xmlns:a16="http://schemas.microsoft.com/office/drawing/2014/main" xmlns="" id="{9B8BD340-D69B-416F-90CC-FFC15F66AF0D}"/>
              </a:ext>
            </a:extLst>
          </p:cNvPr>
          <p:cNvSpPr txBox="1"/>
          <p:nvPr userDrawn="1"/>
        </p:nvSpPr>
        <p:spPr>
          <a:xfrm>
            <a:off x="8148319" y="6365740"/>
            <a:ext cx="995681" cy="238394"/>
          </a:xfrm>
          <a:prstGeom prst="rect">
            <a:avLst/>
          </a:prstGeom>
          <a:noFill/>
        </p:spPr>
        <p:txBody>
          <a:bodyPr wrap="square" rtlCol="0">
            <a:noAutofit/>
          </a:bodyPr>
          <a:lstStyle/>
          <a:p>
            <a:pPr algn="r"/>
            <a:r>
              <a:rPr lang="en-US" altLang="en-US" sz="1200" b="1" i="0" dirty="0">
                <a:solidFill>
                  <a:srgbClr val="000000"/>
                </a:solidFill>
                <a:latin typeface="Arial" panose="020B0604020202020204" pitchFamily="34" charset="0"/>
                <a:cs typeface="Arial" panose="020B0604020202020204" pitchFamily="34" charset="0"/>
              </a:rPr>
              <a:t>14-</a:t>
            </a:r>
            <a:fld id="{AF5E6115-7E53-4F48-B2EA-EF37AED32C51}" type="slidenum">
              <a:rPr lang="en-US" altLang="en-US" sz="1200" b="1" i="0" smtClean="0">
                <a:solidFill>
                  <a:srgbClr val="000000"/>
                </a:solidFill>
                <a:latin typeface="Arial" panose="020B0604020202020204" pitchFamily="34" charset="0"/>
                <a:cs typeface="Arial" panose="020B0604020202020204" pitchFamily="34" charset="0"/>
              </a:rPr>
              <a:pPr/>
              <a:t>‹#›</a:t>
            </a:fld>
            <a:r>
              <a:rPr lang="en-US" altLang="en-US" sz="1200" b="1" i="0" dirty="0">
                <a:solidFill>
                  <a:srgbClr val="000000"/>
                </a:solidFill>
                <a:latin typeface="Arial" panose="020B0604020202020204" pitchFamily="34" charset="0"/>
                <a:cs typeface="Arial" panose="020B0604020202020204" pitchFamily="34" charset="0"/>
              </a:rPr>
              <a:t> </a:t>
            </a:r>
            <a:endParaRPr lang="en-US" sz="1200" b="1"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9422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C1ED2E4-6143-4EBD-A107-EBDA78E42317}"/>
              </a:ext>
            </a:extLst>
          </p:cNvPr>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useBgFill="1">
        <p:nvSpPr>
          <p:cNvPr id="6" name="Rounded Rectangle 12">
            <a:extLst>
              <a:ext uri="{FF2B5EF4-FFF2-40B4-BE49-F238E27FC236}">
                <a16:creationId xmlns:a16="http://schemas.microsoft.com/office/drawing/2014/main" xmlns="" id="{39577C40-62B8-4319-9630-3D2374544097}"/>
              </a:ext>
            </a:extLst>
          </p:cNvPr>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6">
            <a:extLst>
              <a:ext uri="{FF2B5EF4-FFF2-40B4-BE49-F238E27FC236}">
                <a16:creationId xmlns:a16="http://schemas.microsoft.com/office/drawing/2014/main" xmlns="" id="{92F8F2C3-8E1F-4193-BC7A-BACFA9857E86}"/>
              </a:ext>
            </a:extLst>
          </p:cNvPr>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8" name="Rectangle 7">
            <a:extLst>
              <a:ext uri="{FF2B5EF4-FFF2-40B4-BE49-F238E27FC236}">
                <a16:creationId xmlns:a16="http://schemas.microsoft.com/office/drawing/2014/main" xmlns="" id="{5C2615FE-DE8D-4E7A-A29A-421072C97077}"/>
              </a:ext>
            </a:extLst>
          </p:cNvPr>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12" name="Date Placeholder 11">
            <a:extLst>
              <a:ext uri="{FF2B5EF4-FFF2-40B4-BE49-F238E27FC236}">
                <a16:creationId xmlns:a16="http://schemas.microsoft.com/office/drawing/2014/main" xmlns="" id="{B938A60F-DB77-4593-BEC0-E0637D13C1BE}"/>
              </a:ext>
            </a:extLst>
          </p:cNvPr>
          <p:cNvSpPr>
            <a:spLocks noGrp="1"/>
          </p:cNvSpPr>
          <p:nvPr>
            <p:ph type="dt" sz="half" idx="10"/>
          </p:nvPr>
        </p:nvSpPr>
        <p:spPr/>
        <p:txBody>
          <a:bodyPr/>
          <a:lstStyle/>
          <a:p>
            <a:pPr>
              <a:defRPr/>
            </a:pPr>
            <a:endParaRPr lang="en-US" dirty="0"/>
          </a:p>
        </p:txBody>
      </p:sp>
      <p:sp>
        <p:nvSpPr>
          <p:cNvPr id="13" name="Footer Placeholder 12">
            <a:extLst>
              <a:ext uri="{FF2B5EF4-FFF2-40B4-BE49-F238E27FC236}">
                <a16:creationId xmlns:a16="http://schemas.microsoft.com/office/drawing/2014/main" xmlns="" id="{9D4A3704-96D2-42F8-A935-C8CFEFC44478}"/>
              </a:ext>
            </a:extLst>
          </p:cNvPr>
          <p:cNvSpPr>
            <a:spLocks noGrp="1"/>
          </p:cNvSpPr>
          <p:nvPr>
            <p:ph type="ftr" sz="quarter" idx="11"/>
          </p:nvPr>
        </p:nvSpPr>
        <p:spPr>
          <a:xfrm>
            <a:off x="0" y="6532070"/>
            <a:ext cx="9144000" cy="325930"/>
          </a:xfrm>
        </p:spPr>
        <p:txBody>
          <a:bodyPr/>
          <a:lstStyle/>
          <a:p>
            <a:pPr>
              <a:defRPr/>
            </a:pPr>
            <a:r>
              <a:rPr lang="en-US" dirty="0"/>
              <a:t>Copyright © 2019 McGraw-Hill Education. All rights reserved. No reproduction or distribution without the prior written consent of McGraw-Hill Education.</a:t>
            </a:r>
          </a:p>
        </p:txBody>
      </p:sp>
      <p:sp>
        <p:nvSpPr>
          <p:cNvPr id="14" name="TextBox 13">
            <a:extLst>
              <a:ext uri="{FF2B5EF4-FFF2-40B4-BE49-F238E27FC236}">
                <a16:creationId xmlns:a16="http://schemas.microsoft.com/office/drawing/2014/main" xmlns="" id="{CE3B5B1D-260C-4283-9E84-761580F6CF39}"/>
              </a:ext>
            </a:extLst>
          </p:cNvPr>
          <p:cNvSpPr txBox="1"/>
          <p:nvPr userDrawn="1"/>
        </p:nvSpPr>
        <p:spPr>
          <a:xfrm>
            <a:off x="8148319" y="6365740"/>
            <a:ext cx="995681" cy="238394"/>
          </a:xfrm>
          <a:prstGeom prst="rect">
            <a:avLst/>
          </a:prstGeom>
          <a:noFill/>
        </p:spPr>
        <p:txBody>
          <a:bodyPr wrap="square" rtlCol="0">
            <a:noAutofit/>
          </a:bodyPr>
          <a:lstStyle/>
          <a:p>
            <a:pPr algn="r"/>
            <a:r>
              <a:rPr lang="en-US" altLang="en-US" sz="1200" b="1" i="0" dirty="0">
                <a:solidFill>
                  <a:srgbClr val="000000"/>
                </a:solidFill>
                <a:latin typeface="Arial" panose="020B0604020202020204" pitchFamily="34" charset="0"/>
                <a:cs typeface="Arial" panose="020B0604020202020204" pitchFamily="34" charset="0"/>
              </a:rPr>
              <a:t>14-</a:t>
            </a:r>
            <a:fld id="{AF5E6115-7E53-4F48-B2EA-EF37AED32C51}" type="slidenum">
              <a:rPr lang="en-US" altLang="en-US" sz="1200" b="1" i="0" smtClean="0">
                <a:solidFill>
                  <a:srgbClr val="000000"/>
                </a:solidFill>
                <a:latin typeface="Arial" panose="020B0604020202020204" pitchFamily="34" charset="0"/>
                <a:cs typeface="Arial" panose="020B0604020202020204" pitchFamily="34" charset="0"/>
              </a:rPr>
              <a:pPr/>
              <a:t>‹#›</a:t>
            </a:fld>
            <a:r>
              <a:rPr lang="en-US" altLang="en-US" sz="1200" b="1" i="0" dirty="0">
                <a:solidFill>
                  <a:srgbClr val="000000"/>
                </a:solidFill>
                <a:latin typeface="Arial" panose="020B0604020202020204" pitchFamily="34" charset="0"/>
                <a:cs typeface="Arial" panose="020B0604020202020204" pitchFamily="34" charset="0"/>
              </a:rPr>
              <a:t> </a:t>
            </a:r>
            <a:endParaRPr lang="en-US" sz="1200" b="1"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0923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xmlns="" id="{9B321EE2-5246-4B3B-A0CC-1D2A3614119D}"/>
              </a:ext>
            </a:extLst>
          </p:cNvPr>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useBgFill="1">
        <p:nvSpPr>
          <p:cNvPr id="6" name="Rounded Rectangle 12">
            <a:extLst>
              <a:ext uri="{FF2B5EF4-FFF2-40B4-BE49-F238E27FC236}">
                <a16:creationId xmlns:a16="http://schemas.microsoft.com/office/drawing/2014/main" xmlns="" id="{15E2183D-801A-40BF-B7D8-2E7105F23E6E}"/>
              </a:ext>
            </a:extLst>
          </p:cNvPr>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7" name="Rectangle 6">
            <a:extLst>
              <a:ext uri="{FF2B5EF4-FFF2-40B4-BE49-F238E27FC236}">
                <a16:creationId xmlns:a16="http://schemas.microsoft.com/office/drawing/2014/main" xmlns="" id="{7838B41E-1A5E-4A5A-9436-61A4C0E95F7C}"/>
              </a:ext>
            </a:extLst>
          </p:cNvPr>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8" name="Rectangle 7">
            <a:extLst>
              <a:ext uri="{FF2B5EF4-FFF2-40B4-BE49-F238E27FC236}">
                <a16:creationId xmlns:a16="http://schemas.microsoft.com/office/drawing/2014/main" xmlns="" id="{C36FB593-994E-46D0-ADA2-8DE804217287}"/>
              </a:ext>
            </a:extLst>
          </p:cNvPr>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9" name="Rectangle 8">
            <a:extLst>
              <a:ext uri="{FF2B5EF4-FFF2-40B4-BE49-F238E27FC236}">
                <a16:creationId xmlns:a16="http://schemas.microsoft.com/office/drawing/2014/main" xmlns="" id="{60EF499F-1C67-4EF4-8E29-986A80953B13}"/>
              </a:ext>
            </a:extLst>
          </p:cNvPr>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0" name="Rectangle 9">
            <a:extLst>
              <a:ext uri="{FF2B5EF4-FFF2-40B4-BE49-F238E27FC236}">
                <a16:creationId xmlns:a16="http://schemas.microsoft.com/office/drawing/2014/main" xmlns="" id="{CF91218D-B8BB-4F72-A8AD-3CD918DFBFD1}"/>
              </a:ext>
            </a:extLst>
          </p:cNvPr>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4" name="Date Placeholder 13">
            <a:extLst>
              <a:ext uri="{FF2B5EF4-FFF2-40B4-BE49-F238E27FC236}">
                <a16:creationId xmlns:a16="http://schemas.microsoft.com/office/drawing/2014/main" xmlns="" id="{FD29F00D-6429-41C4-8D4F-3253840B4FE7}"/>
              </a:ext>
            </a:extLst>
          </p:cNvPr>
          <p:cNvSpPr>
            <a:spLocks noGrp="1"/>
          </p:cNvSpPr>
          <p:nvPr>
            <p:ph type="dt" sz="half" idx="10"/>
          </p:nvPr>
        </p:nvSpPr>
        <p:spPr/>
        <p:txBody>
          <a:bodyPr/>
          <a:lstStyle/>
          <a:p>
            <a:pPr>
              <a:defRPr/>
            </a:pPr>
            <a:endParaRPr lang="en-US" dirty="0"/>
          </a:p>
        </p:txBody>
      </p:sp>
      <p:sp>
        <p:nvSpPr>
          <p:cNvPr id="15" name="Footer Placeholder 14">
            <a:extLst>
              <a:ext uri="{FF2B5EF4-FFF2-40B4-BE49-F238E27FC236}">
                <a16:creationId xmlns:a16="http://schemas.microsoft.com/office/drawing/2014/main" xmlns="" id="{EB8E4BA6-8FC8-4183-BB13-275F665CA085}"/>
              </a:ext>
            </a:extLst>
          </p:cNvPr>
          <p:cNvSpPr>
            <a:spLocks noGrp="1"/>
          </p:cNvSpPr>
          <p:nvPr>
            <p:ph type="ftr" sz="quarter" idx="11"/>
          </p:nvPr>
        </p:nvSpPr>
        <p:spPr>
          <a:xfrm>
            <a:off x="0" y="6532070"/>
            <a:ext cx="9144000" cy="325930"/>
          </a:xfrm>
        </p:spPr>
        <p:txBody>
          <a:bodyPr/>
          <a:lstStyle/>
          <a:p>
            <a:pPr>
              <a:defRPr/>
            </a:pPr>
            <a:r>
              <a:rPr lang="en-US" dirty="0"/>
              <a:t>Copyright © 2019 McGraw-Hill Education. All rights reserved. No reproduction or distribution without the prior written consent of McGraw-Hill Education.</a:t>
            </a:r>
          </a:p>
        </p:txBody>
      </p:sp>
      <p:sp>
        <p:nvSpPr>
          <p:cNvPr id="16" name="TextBox 15">
            <a:extLst>
              <a:ext uri="{FF2B5EF4-FFF2-40B4-BE49-F238E27FC236}">
                <a16:creationId xmlns:a16="http://schemas.microsoft.com/office/drawing/2014/main" xmlns="" id="{B0251E8B-5130-469A-8A00-7C57CBCB458C}"/>
              </a:ext>
            </a:extLst>
          </p:cNvPr>
          <p:cNvSpPr txBox="1"/>
          <p:nvPr userDrawn="1"/>
        </p:nvSpPr>
        <p:spPr>
          <a:xfrm>
            <a:off x="8148319" y="6365740"/>
            <a:ext cx="995681" cy="238394"/>
          </a:xfrm>
          <a:prstGeom prst="rect">
            <a:avLst/>
          </a:prstGeom>
          <a:noFill/>
        </p:spPr>
        <p:txBody>
          <a:bodyPr wrap="square" rtlCol="0">
            <a:noAutofit/>
          </a:bodyPr>
          <a:lstStyle/>
          <a:p>
            <a:pPr algn="r"/>
            <a:r>
              <a:rPr lang="en-US" altLang="en-US" sz="1200" b="1" i="0" dirty="0">
                <a:solidFill>
                  <a:srgbClr val="000000"/>
                </a:solidFill>
                <a:latin typeface="Arial" panose="020B0604020202020204" pitchFamily="34" charset="0"/>
                <a:cs typeface="Arial" panose="020B0604020202020204" pitchFamily="34" charset="0"/>
              </a:rPr>
              <a:t>14-</a:t>
            </a:r>
            <a:fld id="{AF5E6115-7E53-4F48-B2EA-EF37AED32C51}" type="slidenum">
              <a:rPr lang="en-US" altLang="en-US" sz="1200" b="1" i="0" smtClean="0">
                <a:solidFill>
                  <a:srgbClr val="000000"/>
                </a:solidFill>
                <a:latin typeface="Arial" panose="020B0604020202020204" pitchFamily="34" charset="0"/>
                <a:cs typeface="Arial" panose="020B0604020202020204" pitchFamily="34" charset="0"/>
              </a:rPr>
              <a:pPr/>
              <a:t>‹#›</a:t>
            </a:fld>
            <a:r>
              <a:rPr lang="en-US" altLang="en-US" sz="1200" b="1" i="0" dirty="0">
                <a:solidFill>
                  <a:srgbClr val="000000"/>
                </a:solidFill>
                <a:latin typeface="Arial" panose="020B0604020202020204" pitchFamily="34" charset="0"/>
                <a:cs typeface="Arial" panose="020B0604020202020204" pitchFamily="34" charset="0"/>
              </a:rPr>
              <a:t> </a:t>
            </a:r>
            <a:endParaRPr lang="en-US" sz="1200" b="1"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3001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20635AC3-87E3-4588-883C-0D3C5ABE6406}"/>
              </a:ext>
            </a:extLst>
          </p:cNvPr>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028" name="Text Placeholder 2">
            <a:extLst>
              <a:ext uri="{FF2B5EF4-FFF2-40B4-BE49-F238E27FC236}">
                <a16:creationId xmlns:a16="http://schemas.microsoft.com/office/drawing/2014/main" xmlns="" id="{957F6959-3F6A-4288-BA73-1B37B1D3839F}"/>
              </a:ext>
            </a:extLst>
          </p:cNvPr>
          <p:cNvSpPr>
            <a:spLocks noGrp="1"/>
          </p:cNvSpPr>
          <p:nvPr>
            <p:ph type="body" idx="1"/>
          </p:nvPr>
        </p:nvSpPr>
        <p:spPr bwMode="auto">
          <a:xfrm>
            <a:off x="609598" y="1752600"/>
            <a:ext cx="8143876"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a:extLst>
              <a:ext uri="{FF2B5EF4-FFF2-40B4-BE49-F238E27FC236}">
                <a16:creationId xmlns:a16="http://schemas.microsoft.com/office/drawing/2014/main" xmlns="" id="{AC2D3190-DABF-4AB4-A237-73F940AF8A79}"/>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rgbClr val="009900"/>
                </a:solidFill>
              </a:defRPr>
            </a:lvl1pPr>
          </a:lstStyle>
          <a:p>
            <a:pPr>
              <a:defRPr/>
            </a:pPr>
            <a:endParaRPr lang="en-US" dirty="0"/>
          </a:p>
        </p:txBody>
      </p:sp>
      <p:sp>
        <p:nvSpPr>
          <p:cNvPr id="9" name="Rectangle 8">
            <a:extLst>
              <a:ext uri="{FF2B5EF4-FFF2-40B4-BE49-F238E27FC236}">
                <a16:creationId xmlns:a16="http://schemas.microsoft.com/office/drawing/2014/main" xmlns="" id="{4A19F012-8FEE-460C-89D8-B9CB4DBC2D59}"/>
              </a:ext>
            </a:extLst>
          </p:cNvPr>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prstClr val="white"/>
              </a:solidFill>
            </a:endParaRPr>
          </a:p>
        </p:txBody>
      </p:sp>
      <p:sp>
        <p:nvSpPr>
          <p:cNvPr id="2" name="Title Placeholder 1">
            <a:extLst>
              <a:ext uri="{FF2B5EF4-FFF2-40B4-BE49-F238E27FC236}">
                <a16:creationId xmlns:a16="http://schemas.microsoft.com/office/drawing/2014/main" xmlns="" id="{E8C179C4-2C0B-48AB-A225-884175C06EB1}"/>
              </a:ext>
            </a:extLst>
          </p:cNvPr>
          <p:cNvSpPr>
            <a:spLocks noGrp="1"/>
          </p:cNvSpPr>
          <p:nvPr>
            <p:ph type="title"/>
          </p:nvPr>
        </p:nvSpPr>
        <p:spPr>
          <a:xfrm>
            <a:off x="609599" y="373063"/>
            <a:ext cx="8143875" cy="1117600"/>
          </a:xfrm>
          <a:prstGeom prst="rect">
            <a:avLst/>
          </a:prstGeom>
        </p:spPr>
        <p:txBody>
          <a:bodyPr vert="horz" lIns="91440" tIns="45720" rIns="91440" bIns="45720" rtlCol="0" anchor="ctr" anchorCtr="1">
            <a:noAutofit/>
          </a:bodyPr>
          <a:lstStyle/>
          <a:p>
            <a:r>
              <a:rPr lang="en-US" dirty="0"/>
              <a:t>Click to edit Master title style</a:t>
            </a:r>
          </a:p>
        </p:txBody>
      </p:sp>
      <p:sp>
        <p:nvSpPr>
          <p:cNvPr id="10" name="Rectangle 9">
            <a:extLst>
              <a:ext uri="{FF2B5EF4-FFF2-40B4-BE49-F238E27FC236}">
                <a16:creationId xmlns:a16="http://schemas.microsoft.com/office/drawing/2014/main" xmlns="" id="{141F55B0-8D05-4EE8-96A9-7316C3BDC9B7}"/>
              </a:ext>
            </a:extLst>
          </p:cNvPr>
          <p:cNvSpPr/>
          <p:nvPr/>
        </p:nvSpPr>
        <p:spPr>
          <a:xfrm>
            <a:off x="609600" y="373063"/>
            <a:ext cx="8143875" cy="111760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2" name="Footer Placeholder 4">
            <a:extLst>
              <a:ext uri="{FF2B5EF4-FFF2-40B4-BE49-F238E27FC236}">
                <a16:creationId xmlns:a16="http://schemas.microsoft.com/office/drawing/2014/main" xmlns="" id="{2D05705A-C93C-44DF-9F6E-64B20A69A36D}"/>
              </a:ext>
            </a:extLst>
          </p:cNvPr>
          <p:cNvSpPr>
            <a:spLocks noGrp="1"/>
          </p:cNvSpPr>
          <p:nvPr>
            <p:ph type="ftr" sz="quarter" idx="3"/>
          </p:nvPr>
        </p:nvSpPr>
        <p:spPr>
          <a:xfrm>
            <a:off x="457200" y="6532070"/>
            <a:ext cx="8686800" cy="325930"/>
          </a:xfrm>
          <a:prstGeom prst="rect">
            <a:avLst/>
          </a:prstGeom>
        </p:spPr>
        <p:txBody>
          <a:bodyPr vert="horz" lIns="80988" tIns="40494" rIns="80988" bIns="40494" rtlCol="0" anchor="ctr"/>
          <a:lstStyle>
            <a:lvl1pPr algn="ctr">
              <a:defRPr sz="900" b="1" i="1" baseline="0">
                <a:solidFill>
                  <a:srgbClr val="000000"/>
                </a:solidFill>
                <a:latin typeface="Arial" panose="020B0604020202020204" pitchFamily="34" charset="0"/>
                <a:cs typeface="Arial" panose="020B0604020202020204" pitchFamily="34" charset="0"/>
              </a:defRPr>
            </a:lvl1pPr>
          </a:lstStyle>
          <a:p>
            <a:pPr>
              <a:defRPr/>
            </a:pPr>
            <a:r>
              <a:rPr lang="en-US" dirty="0"/>
              <a:t>Copyright © 2019 McGraw-Hill Education. All rights reserved. No reproduction or distribution without the prior written consent of McGraw-Hill Education.</a:t>
            </a:r>
          </a:p>
        </p:txBody>
      </p:sp>
      <p:sp>
        <p:nvSpPr>
          <p:cNvPr id="13" name="TextBox 12">
            <a:extLst>
              <a:ext uri="{FF2B5EF4-FFF2-40B4-BE49-F238E27FC236}">
                <a16:creationId xmlns:a16="http://schemas.microsoft.com/office/drawing/2014/main" xmlns="" id="{A1085D65-92E0-4BEE-8FD6-10DCAEC9939B}"/>
              </a:ext>
            </a:extLst>
          </p:cNvPr>
          <p:cNvSpPr txBox="1"/>
          <p:nvPr userDrawn="1"/>
        </p:nvSpPr>
        <p:spPr>
          <a:xfrm>
            <a:off x="8148319" y="6365740"/>
            <a:ext cx="995681" cy="238394"/>
          </a:xfrm>
          <a:prstGeom prst="rect">
            <a:avLst/>
          </a:prstGeom>
          <a:noFill/>
        </p:spPr>
        <p:txBody>
          <a:bodyPr wrap="square" rtlCol="0">
            <a:noAutofit/>
          </a:bodyPr>
          <a:lstStyle/>
          <a:p>
            <a:pPr algn="r"/>
            <a:r>
              <a:rPr lang="en-US" altLang="en-US" sz="1200" b="1" i="0" dirty="0">
                <a:solidFill>
                  <a:srgbClr val="000000"/>
                </a:solidFill>
                <a:latin typeface="Arial" panose="020B0604020202020204" pitchFamily="34" charset="0"/>
                <a:cs typeface="Arial" panose="020B0604020202020204" pitchFamily="34" charset="0"/>
              </a:rPr>
              <a:t>14-</a:t>
            </a:r>
            <a:fld id="{AF5E6115-7E53-4F48-B2EA-EF37AED32C51}" type="slidenum">
              <a:rPr lang="en-US" altLang="en-US" sz="1200" b="1" i="0" smtClean="0">
                <a:solidFill>
                  <a:srgbClr val="000000"/>
                </a:solidFill>
                <a:latin typeface="Arial" panose="020B0604020202020204" pitchFamily="34" charset="0"/>
                <a:cs typeface="Arial" panose="020B0604020202020204" pitchFamily="34" charset="0"/>
              </a:rPr>
              <a:pPr/>
              <a:t>‹#›</a:t>
            </a:fld>
            <a:r>
              <a:rPr lang="en-US" altLang="en-US" sz="1200" b="1" i="0" dirty="0">
                <a:solidFill>
                  <a:srgbClr val="000000"/>
                </a:solidFill>
                <a:latin typeface="Arial" panose="020B0604020202020204" pitchFamily="34" charset="0"/>
                <a:cs typeface="Arial" panose="020B0604020202020204" pitchFamily="34" charset="0"/>
              </a:rPr>
              <a:t> </a:t>
            </a:r>
            <a:endParaRPr lang="en-US" sz="1200" b="1" i="0" dirty="0">
              <a:solidFill>
                <a:srgbClr val="000000"/>
              </a:solidFill>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23" r:id="rId1"/>
    <p:sldLayoutId id="2147483718" r:id="rId2"/>
    <p:sldLayoutId id="2147483724" r:id="rId3"/>
    <p:sldLayoutId id="2147483719" r:id="rId4"/>
    <p:sldLayoutId id="2147483720" r:id="rId5"/>
    <p:sldLayoutId id="2147483721" r:id="rId6"/>
    <p:sldLayoutId id="2147483725" r:id="rId7"/>
    <p:sldLayoutId id="2147483726" r:id="rId8"/>
    <p:sldLayoutId id="2147483727" r:id="rId9"/>
    <p:sldLayoutId id="2147483722" r:id="rId10"/>
    <p:sldLayoutId id="2147483728" r:id="rId11"/>
    <p:sldLayoutId id="2147483729" r:id="rId12"/>
    <p:sldLayoutId id="2147483730" r:id="rId13"/>
    <p:sldLayoutId id="2147483731" r:id="rId14"/>
  </p:sldLayoutIdLst>
  <p:hf sldNum="0" hdr="0" dt="0"/>
  <p:txStyles>
    <p:titleStyle>
      <a:lvl1pPr algn="ctr" rtl="0" eaLnBrk="0" fontAlgn="base" hangingPunct="0">
        <a:spcBef>
          <a:spcPct val="0"/>
        </a:spcBef>
        <a:spcAft>
          <a:spcPct val="0"/>
        </a:spcAft>
        <a:defRPr sz="3600" kern="1200" cap="all">
          <a:solidFill>
            <a:srgbClr val="BF2600"/>
          </a:solidFill>
          <a:latin typeface="+mj-lt"/>
          <a:ea typeface="+mj-ea"/>
          <a:cs typeface="+mj-cs"/>
        </a:defRPr>
      </a:lvl1pPr>
      <a:lvl2pPr algn="ctr" rtl="0" eaLnBrk="0" fontAlgn="base" hangingPunct="0">
        <a:spcBef>
          <a:spcPct val="0"/>
        </a:spcBef>
        <a:spcAft>
          <a:spcPct val="0"/>
        </a:spcAft>
        <a:defRPr sz="3500">
          <a:solidFill>
            <a:srgbClr val="BF2600"/>
          </a:solidFill>
          <a:latin typeface="Book Antiqua" pitchFamily="18" charset="0"/>
        </a:defRPr>
      </a:lvl2pPr>
      <a:lvl3pPr algn="ctr" rtl="0" eaLnBrk="0" fontAlgn="base" hangingPunct="0">
        <a:spcBef>
          <a:spcPct val="0"/>
        </a:spcBef>
        <a:spcAft>
          <a:spcPct val="0"/>
        </a:spcAft>
        <a:defRPr sz="3500">
          <a:solidFill>
            <a:srgbClr val="BF2600"/>
          </a:solidFill>
          <a:latin typeface="Book Antiqua" pitchFamily="18" charset="0"/>
        </a:defRPr>
      </a:lvl3pPr>
      <a:lvl4pPr algn="ctr" rtl="0" eaLnBrk="0" fontAlgn="base" hangingPunct="0">
        <a:spcBef>
          <a:spcPct val="0"/>
        </a:spcBef>
        <a:spcAft>
          <a:spcPct val="0"/>
        </a:spcAft>
        <a:defRPr sz="3500">
          <a:solidFill>
            <a:srgbClr val="BF2600"/>
          </a:solidFill>
          <a:latin typeface="Book Antiqua" pitchFamily="18" charset="0"/>
        </a:defRPr>
      </a:lvl4pPr>
      <a:lvl5pPr algn="ctr" rtl="0" eaLnBrk="0" fontAlgn="base" hangingPunct="0">
        <a:spcBef>
          <a:spcPct val="0"/>
        </a:spcBef>
        <a:spcAft>
          <a:spcPct val="0"/>
        </a:spcAft>
        <a:defRPr sz="3500">
          <a:solidFill>
            <a:srgbClr val="BF2600"/>
          </a:solidFill>
          <a:latin typeface="Book Antiqua" pitchFamily="18" charset="0"/>
        </a:defRPr>
      </a:lvl5pPr>
      <a:lvl6pPr marL="457200" algn="ctr" rtl="0" fontAlgn="base">
        <a:spcBef>
          <a:spcPct val="0"/>
        </a:spcBef>
        <a:spcAft>
          <a:spcPct val="0"/>
        </a:spcAft>
        <a:defRPr sz="3500">
          <a:solidFill>
            <a:srgbClr val="BF2600"/>
          </a:solidFill>
          <a:latin typeface="Book Antiqua" pitchFamily="18" charset="0"/>
        </a:defRPr>
      </a:lvl6pPr>
      <a:lvl7pPr marL="914400" algn="ctr" rtl="0" fontAlgn="base">
        <a:spcBef>
          <a:spcPct val="0"/>
        </a:spcBef>
        <a:spcAft>
          <a:spcPct val="0"/>
        </a:spcAft>
        <a:defRPr sz="3500">
          <a:solidFill>
            <a:srgbClr val="BF2600"/>
          </a:solidFill>
          <a:latin typeface="Book Antiqua" pitchFamily="18" charset="0"/>
        </a:defRPr>
      </a:lvl7pPr>
      <a:lvl8pPr marL="1371600" algn="ctr" rtl="0" fontAlgn="base">
        <a:spcBef>
          <a:spcPct val="0"/>
        </a:spcBef>
        <a:spcAft>
          <a:spcPct val="0"/>
        </a:spcAft>
        <a:defRPr sz="3500">
          <a:solidFill>
            <a:srgbClr val="BF2600"/>
          </a:solidFill>
          <a:latin typeface="Book Antiqua" pitchFamily="18" charset="0"/>
        </a:defRPr>
      </a:lvl8pPr>
      <a:lvl9pPr marL="1828800" algn="ctr" rtl="0" fontAlgn="base">
        <a:spcBef>
          <a:spcPct val="0"/>
        </a:spcBef>
        <a:spcAft>
          <a:spcPct val="0"/>
        </a:spcAft>
        <a:defRPr sz="3500">
          <a:solidFill>
            <a:srgbClr val="BF2600"/>
          </a:solidFill>
          <a:latin typeface="Book Antiqua" pitchFamily="18" charset="0"/>
        </a:defRPr>
      </a:lvl9pPr>
    </p:titleStyle>
    <p:bodyStyle>
      <a:lvl1pPr marL="342900" indent="-228600" algn="l" rtl="0" eaLnBrk="0" fontAlgn="base" hangingPunct="0">
        <a:spcBef>
          <a:spcPts val="600"/>
        </a:spcBef>
        <a:spcAft>
          <a:spcPct val="0"/>
        </a:spcAft>
        <a:buClr>
          <a:schemeClr val="accent1"/>
        </a:buClr>
        <a:buFont typeface="Arial" panose="020B0604020202020204" pitchFamily="34" charset="0"/>
        <a:buChar char="•"/>
        <a:defRPr sz="2400" kern="1200">
          <a:solidFill>
            <a:schemeClr val="tx2"/>
          </a:solidFill>
          <a:latin typeface="+mn-lt"/>
          <a:ea typeface="+mn-ea"/>
          <a:cs typeface="+mn-cs"/>
        </a:defRPr>
      </a:lvl1pPr>
      <a:lvl2pPr marL="639763" indent="-228600" algn="l" rtl="0" eaLnBrk="0" fontAlgn="base" hangingPunct="0">
        <a:spcBef>
          <a:spcPts val="600"/>
        </a:spcBef>
        <a:spcAft>
          <a:spcPct val="0"/>
        </a:spcAft>
        <a:buClr>
          <a:schemeClr val="accent2"/>
        </a:buClr>
        <a:buFont typeface="Arial" panose="020B0604020202020204" pitchFamily="34" charset="0"/>
        <a:buChar char="•"/>
        <a:defRPr sz="2000" kern="1200">
          <a:solidFill>
            <a:schemeClr val="tx2"/>
          </a:solidFill>
          <a:latin typeface="+mn-lt"/>
          <a:ea typeface="+mn-ea"/>
          <a:cs typeface="+mn-cs"/>
        </a:defRPr>
      </a:lvl2pPr>
      <a:lvl3pPr marL="914400" indent="-228600" algn="l" rtl="0" eaLnBrk="0" fontAlgn="base" hangingPunct="0">
        <a:spcBef>
          <a:spcPts val="600"/>
        </a:spcBef>
        <a:spcAft>
          <a:spcPct val="0"/>
        </a:spcAft>
        <a:buClr>
          <a:srgbClr val="4A66AC"/>
        </a:buClr>
        <a:buFont typeface="Arial" panose="020B0604020202020204" pitchFamily="34" charset="0"/>
        <a:buChar char="•"/>
        <a:defRPr kern="1200">
          <a:solidFill>
            <a:schemeClr val="tx2"/>
          </a:solidFill>
          <a:latin typeface="+mn-lt"/>
          <a:ea typeface="+mn-ea"/>
          <a:cs typeface="+mn-cs"/>
        </a:defRPr>
      </a:lvl3pPr>
      <a:lvl4pPr marL="1279525" indent="-228600" algn="l" rtl="0" eaLnBrk="0" fontAlgn="base" hangingPunct="0">
        <a:spcBef>
          <a:spcPts val="600"/>
        </a:spcBef>
        <a:spcAft>
          <a:spcPct val="0"/>
        </a:spcAft>
        <a:buClr>
          <a:srgbClr val="008080"/>
        </a:buClr>
        <a:buFont typeface="Arial" panose="020B0604020202020204" pitchFamily="34" charset="0"/>
        <a:buChar char="•"/>
        <a:defRPr sz="1600" kern="1200">
          <a:solidFill>
            <a:schemeClr val="tx2"/>
          </a:solidFill>
          <a:latin typeface="+mn-lt"/>
          <a:ea typeface="+mn-ea"/>
          <a:cs typeface="+mn-cs"/>
        </a:defRPr>
      </a:lvl4pPr>
      <a:lvl5pPr marL="1554163" indent="-228600" algn="l" rtl="0" eaLnBrk="0" fontAlgn="base" hangingPunct="0">
        <a:spcBef>
          <a:spcPts val="600"/>
        </a:spcBef>
        <a:spcAft>
          <a:spcPct val="0"/>
        </a:spcAft>
        <a:buClr>
          <a:srgbClr val="5AA2AE"/>
        </a:buClr>
        <a:buFont typeface="Arial" panose="020B0604020202020204" pitchFamily="34" charset="0"/>
        <a:buChar char="•"/>
        <a:defRPr sz="1600" kern="120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hyperlink" Target="finance.yahoo.com" TargetMode="External"/><Relationship Id="rId4" Type="http://schemas.openxmlformats.org/officeDocument/2006/relationships/hyperlink" Target="http://finance.yahoo.com/"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finance.yahoo.com/"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finra-markets.morningstar.com/MarketData/"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www.sec.gov/"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valuepro.ne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www.ge.com/"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xmlns="" id="{D4507D43-EE13-41DC-BB50-5A56998A700D}"/>
              </a:ext>
            </a:extLst>
          </p:cNvPr>
          <p:cNvSpPr>
            <a:spLocks noGrp="1"/>
          </p:cNvSpPr>
          <p:nvPr>
            <p:ph type="subTitle" idx="1"/>
          </p:nvPr>
        </p:nvSpPr>
        <p:spPr/>
        <p:txBody>
          <a:bodyPr/>
          <a:lstStyle/>
          <a:p>
            <a:r>
              <a:rPr lang="en-US" altLang="en-US" dirty="0"/>
              <a:t>COST OF CAPITAL</a:t>
            </a:r>
          </a:p>
        </p:txBody>
      </p:sp>
      <p:sp>
        <p:nvSpPr>
          <p:cNvPr id="3" name="Title 2">
            <a:extLst>
              <a:ext uri="{FF2B5EF4-FFF2-40B4-BE49-F238E27FC236}">
                <a16:creationId xmlns:a16="http://schemas.microsoft.com/office/drawing/2014/main" xmlns="" id="{D91C8827-ED58-4EB4-BC04-F628895B1170}"/>
              </a:ext>
            </a:extLst>
          </p:cNvPr>
          <p:cNvSpPr>
            <a:spLocks noGrp="1"/>
          </p:cNvSpPr>
          <p:nvPr>
            <p:ph type="ctrTitle"/>
          </p:nvPr>
        </p:nvSpPr>
        <p:spPr/>
        <p:txBody>
          <a:bodyPr/>
          <a:lstStyle/>
          <a:p>
            <a:r>
              <a:rPr lang="en-US" altLang="en-US" dirty="0"/>
              <a:t>CHAPTER 14</a:t>
            </a:r>
            <a:endParaRPr lang="en-US" dirty="0"/>
          </a:p>
        </p:txBody>
      </p:sp>
      <p:sp>
        <p:nvSpPr>
          <p:cNvPr id="7" name="Footer Placeholder 6">
            <a:extLst>
              <a:ext uri="{FF2B5EF4-FFF2-40B4-BE49-F238E27FC236}">
                <a16:creationId xmlns:a16="http://schemas.microsoft.com/office/drawing/2014/main" xmlns="" id="{7A9A75FD-923E-4725-B404-3B7BD55E716D}"/>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a:extLst>
              <a:ext uri="{FF2B5EF4-FFF2-40B4-BE49-F238E27FC236}">
                <a16:creationId xmlns:a16="http://schemas.microsoft.com/office/drawing/2014/main" xmlns="" id="{31A31422-DFBE-49B7-9257-2715B21045EC}"/>
              </a:ext>
            </a:extLst>
          </p:cNvPr>
          <p:cNvSpPr>
            <a:spLocks noGrp="1" noChangeArrowheads="1"/>
          </p:cNvSpPr>
          <p:nvPr>
            <p:ph idx="1"/>
          </p:nvPr>
        </p:nvSpPr>
        <p:spPr/>
        <p:txBody>
          <a:bodyPr/>
          <a:lstStyle/>
          <a:p>
            <a:pPr eaLnBrk="1" hangingPunct="1">
              <a:lnSpc>
                <a:spcPct val="90000"/>
              </a:lnSpc>
            </a:pPr>
            <a:r>
              <a:rPr lang="en-US" altLang="en-US" sz="2800" dirty="0"/>
              <a:t>Advantage – easy to understand and use</a:t>
            </a:r>
          </a:p>
          <a:p>
            <a:pPr eaLnBrk="1" hangingPunct="1">
              <a:lnSpc>
                <a:spcPct val="90000"/>
              </a:lnSpc>
            </a:pPr>
            <a:endParaRPr lang="en-US" altLang="en-US" sz="2800" dirty="0"/>
          </a:p>
          <a:p>
            <a:pPr eaLnBrk="1" hangingPunct="1">
              <a:lnSpc>
                <a:spcPct val="90000"/>
              </a:lnSpc>
            </a:pPr>
            <a:r>
              <a:rPr lang="en-US" altLang="en-US" sz="2800" dirty="0"/>
              <a:t>Disadvantages</a:t>
            </a:r>
          </a:p>
          <a:p>
            <a:pPr lvl="1" eaLnBrk="1" hangingPunct="1">
              <a:lnSpc>
                <a:spcPct val="90000"/>
              </a:lnSpc>
              <a:buFont typeface="Wingdings" panose="05000000000000000000" pitchFamily="2" charset="2"/>
              <a:buChar char="§"/>
            </a:pPr>
            <a:r>
              <a:rPr lang="en-US" altLang="en-US" sz="2400" dirty="0"/>
              <a:t>Only applicable to companies currently paying dividends</a:t>
            </a:r>
          </a:p>
          <a:p>
            <a:pPr lvl="1" eaLnBrk="1" hangingPunct="1">
              <a:lnSpc>
                <a:spcPct val="90000"/>
              </a:lnSpc>
              <a:buFont typeface="Wingdings" panose="05000000000000000000" pitchFamily="2" charset="2"/>
              <a:buChar char="§"/>
            </a:pPr>
            <a:r>
              <a:rPr lang="en-US" altLang="en-US" sz="2400" dirty="0"/>
              <a:t>Not applicable if dividends aren’t growing at a reasonably constant rate</a:t>
            </a:r>
          </a:p>
          <a:p>
            <a:pPr lvl="1" eaLnBrk="1" hangingPunct="1">
              <a:lnSpc>
                <a:spcPct val="90000"/>
              </a:lnSpc>
              <a:buFont typeface="Wingdings" panose="05000000000000000000" pitchFamily="2" charset="2"/>
              <a:buChar char="§"/>
            </a:pPr>
            <a:r>
              <a:rPr lang="en-US" altLang="en-US" sz="2400" dirty="0"/>
              <a:t>Extremely sensitive to the estimated growth rate – an increase in g of 1% increases the cost of equity by 1%</a:t>
            </a:r>
          </a:p>
          <a:p>
            <a:pPr lvl="1" eaLnBrk="1" hangingPunct="1">
              <a:lnSpc>
                <a:spcPct val="90000"/>
              </a:lnSpc>
              <a:buFont typeface="Wingdings" panose="05000000000000000000" pitchFamily="2" charset="2"/>
              <a:buChar char="§"/>
            </a:pPr>
            <a:r>
              <a:rPr lang="en-US" altLang="en-US" sz="2400" dirty="0"/>
              <a:t>Does not explicitly consider risk</a:t>
            </a:r>
          </a:p>
        </p:txBody>
      </p:sp>
      <p:sp>
        <p:nvSpPr>
          <p:cNvPr id="16386" name="Rectangle 2">
            <a:extLst>
              <a:ext uri="{FF2B5EF4-FFF2-40B4-BE49-F238E27FC236}">
                <a16:creationId xmlns:a16="http://schemas.microsoft.com/office/drawing/2014/main" xmlns="" id="{598A50D6-872D-4B5E-B448-10D1E18A68FD}"/>
              </a:ext>
            </a:extLst>
          </p:cNvPr>
          <p:cNvSpPr>
            <a:spLocks noGrp="1" noChangeArrowheads="1"/>
          </p:cNvSpPr>
          <p:nvPr>
            <p:ph type="title"/>
          </p:nvPr>
        </p:nvSpPr>
        <p:spPr/>
        <p:txBody>
          <a:bodyPr>
            <a:noAutofit/>
          </a:bodyPr>
          <a:lstStyle/>
          <a:p>
            <a:pPr eaLnBrk="1" hangingPunct="1">
              <a:defRPr/>
            </a:pPr>
            <a:r>
              <a:rPr lang="en-US" altLang="en-US" sz="3200" dirty="0"/>
              <a:t>Advantages and Disadvantages of Dividend Growth Model</a:t>
            </a:r>
          </a:p>
        </p:txBody>
      </p:sp>
      <p:sp>
        <p:nvSpPr>
          <p:cNvPr id="2" name="Footer Placeholder 1">
            <a:extLst>
              <a:ext uri="{FF2B5EF4-FFF2-40B4-BE49-F238E27FC236}">
                <a16:creationId xmlns:a16="http://schemas.microsoft.com/office/drawing/2014/main" xmlns="" id="{69C5DC38-B5A9-41C3-8ADC-2DBAFAC04761}"/>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a:extLst>
              <a:ext uri="{FF2B5EF4-FFF2-40B4-BE49-F238E27FC236}">
                <a16:creationId xmlns:a16="http://schemas.microsoft.com/office/drawing/2014/main" xmlns="" id="{C57CAF33-3555-4057-9799-668A5A379694}"/>
              </a:ext>
            </a:extLst>
          </p:cNvPr>
          <p:cNvSpPr>
            <a:spLocks noGrp="1" noChangeArrowheads="1"/>
          </p:cNvSpPr>
          <p:nvPr>
            <p:ph idx="1"/>
          </p:nvPr>
        </p:nvSpPr>
        <p:spPr/>
        <p:txBody>
          <a:bodyPr/>
          <a:lstStyle/>
          <a:p>
            <a:pPr eaLnBrk="1" hangingPunct="1"/>
            <a:r>
              <a:rPr lang="en-US" altLang="en-US" sz="2800" dirty="0"/>
              <a:t>Use the following information to compute our cost of equity.</a:t>
            </a:r>
          </a:p>
          <a:p>
            <a:pPr lvl="1" eaLnBrk="1" hangingPunct="1">
              <a:buFont typeface="Wingdings" panose="05000000000000000000" pitchFamily="2" charset="2"/>
              <a:buChar char="§"/>
            </a:pPr>
            <a:r>
              <a:rPr lang="en-US" altLang="en-US" sz="2400" dirty="0"/>
              <a:t>Risk-free rate, R</a:t>
            </a:r>
            <a:r>
              <a:rPr lang="en-US" altLang="en-US" sz="2400" baseline="-25000" dirty="0"/>
              <a:t>f</a:t>
            </a:r>
            <a:endParaRPr lang="en-US" altLang="en-US" sz="2400" dirty="0"/>
          </a:p>
          <a:p>
            <a:pPr lvl="1" eaLnBrk="1" hangingPunct="1">
              <a:buFont typeface="Wingdings" panose="05000000000000000000" pitchFamily="2" charset="2"/>
              <a:buChar char="§"/>
            </a:pPr>
            <a:r>
              <a:rPr lang="en-US" altLang="en-US" sz="2400" dirty="0"/>
              <a:t>Market risk premium, E(R</a:t>
            </a:r>
            <a:r>
              <a:rPr lang="en-US" altLang="en-US" sz="2400" baseline="-25000" dirty="0"/>
              <a:t>M</a:t>
            </a:r>
            <a:r>
              <a:rPr lang="en-US" altLang="en-US" sz="2400" dirty="0"/>
              <a:t>) – R</a:t>
            </a:r>
            <a:r>
              <a:rPr lang="en-US" altLang="en-US" sz="2400" baseline="-25000" dirty="0"/>
              <a:t>f</a:t>
            </a:r>
            <a:endParaRPr lang="en-US" altLang="en-US" sz="2400" dirty="0"/>
          </a:p>
          <a:p>
            <a:pPr lvl="1" eaLnBrk="1" hangingPunct="1">
              <a:buFont typeface="Wingdings" panose="05000000000000000000" pitchFamily="2" charset="2"/>
              <a:buChar char="§"/>
            </a:pPr>
            <a:r>
              <a:rPr lang="en-US" altLang="en-US" sz="2400" dirty="0"/>
              <a:t>Systematic risk of asset, </a:t>
            </a:r>
            <a:r>
              <a:rPr lang="en-US" altLang="en-US" sz="2400" dirty="0">
                <a:sym typeface="Symbol" panose="05050102010706020507" pitchFamily="18" charset="2"/>
              </a:rPr>
              <a:t></a:t>
            </a:r>
          </a:p>
          <a:p>
            <a:pPr eaLnBrk="1" hangingPunct="1">
              <a:buFont typeface="Wingdings" panose="05000000000000000000" pitchFamily="2" charset="2"/>
              <a:buChar char="§"/>
            </a:pPr>
            <a:r>
              <a:rPr lang="en-US" altLang="en-US" sz="2800" dirty="0"/>
              <a:t>You can find data on betas and rates at </a:t>
            </a:r>
            <a:r>
              <a:rPr lang="en-US" altLang="en-US" sz="2800" dirty="0">
                <a:hlinkClick r:id="rId4"/>
              </a:rPr>
              <a:t>Yahoo! Finance</a:t>
            </a:r>
            <a:r>
              <a:rPr lang="en-US" altLang="en-US" sz="2800" dirty="0"/>
              <a:t>.</a:t>
            </a:r>
          </a:p>
        </p:txBody>
      </p:sp>
      <p:sp>
        <p:nvSpPr>
          <p:cNvPr id="18434" name="Rectangle 2">
            <a:extLst>
              <a:ext uri="{FF2B5EF4-FFF2-40B4-BE49-F238E27FC236}">
                <a16:creationId xmlns:a16="http://schemas.microsoft.com/office/drawing/2014/main" xmlns="" id="{C99354AC-5AFC-4BEE-9C19-C810FE7933CC}"/>
              </a:ext>
            </a:extLst>
          </p:cNvPr>
          <p:cNvSpPr>
            <a:spLocks noGrp="1" noChangeArrowheads="1"/>
          </p:cNvSpPr>
          <p:nvPr>
            <p:ph type="title"/>
          </p:nvPr>
        </p:nvSpPr>
        <p:spPr/>
        <p:txBody>
          <a:bodyPr/>
          <a:lstStyle/>
          <a:p>
            <a:pPr eaLnBrk="1" hangingPunct="1">
              <a:defRPr/>
            </a:pPr>
            <a:r>
              <a:rPr lang="en-US" altLang="en-US" sz="3600" dirty="0"/>
              <a:t>The SML Approach</a:t>
            </a:r>
          </a:p>
        </p:txBody>
      </p:sp>
      <p:graphicFrame>
        <p:nvGraphicFramePr>
          <p:cNvPr id="29700" name="Object 4">
            <a:hlinkClick r:id="rId5" action="ppaction://hlinkfile"/>
            <a:extLst>
              <a:ext uri="{FF2B5EF4-FFF2-40B4-BE49-F238E27FC236}">
                <a16:creationId xmlns:a16="http://schemas.microsoft.com/office/drawing/2014/main" xmlns="" id="{D6E2D7B8-8DA3-4AE4-9F4E-0D8A5028CB2A}"/>
              </a:ext>
            </a:extLst>
          </p:cNvPr>
          <p:cNvGraphicFramePr>
            <a:graphicFrameLocks noChangeAspect="1"/>
          </p:cNvGraphicFramePr>
          <p:nvPr>
            <p:extLst>
              <p:ext uri="{D42A27DB-BD31-4B8C-83A1-F6EECF244321}">
                <p14:modId xmlns:p14="http://schemas.microsoft.com/office/powerpoint/2010/main" val="2546285637"/>
              </p:ext>
            </p:extLst>
          </p:nvPr>
        </p:nvGraphicFramePr>
        <p:xfrm>
          <a:off x="1328736" y="4983163"/>
          <a:ext cx="6705600" cy="1143000"/>
        </p:xfrm>
        <a:graphic>
          <a:graphicData uri="http://schemas.openxmlformats.org/presentationml/2006/ole">
            <mc:AlternateContent xmlns:mc="http://schemas.openxmlformats.org/markup-compatibility/2006">
              <mc:Choice xmlns:v="urn:schemas-microsoft-com:vml" Requires="v">
                <p:oleObj spid="_x0000_s29715" name="Equation" r:id="rId6" imgW="1638345" imgH="171591" progId="Equation.3">
                  <p:embed/>
                </p:oleObj>
              </mc:Choice>
              <mc:Fallback>
                <p:oleObj name="Equation" r:id="rId6" imgW="1638345" imgH="171591" progId="Equation.3">
                  <p:embed/>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28736" y="4983163"/>
                        <a:ext cx="6705600" cy="1143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xmlns="" id="{AF4867B1-AF38-4C26-8FF5-4C167A28D8B3}"/>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a:extLst>
              <a:ext uri="{FF2B5EF4-FFF2-40B4-BE49-F238E27FC236}">
                <a16:creationId xmlns:a16="http://schemas.microsoft.com/office/drawing/2014/main" xmlns="" id="{12A38C9D-3EFF-4122-AF66-15CE5E7815DA}"/>
              </a:ext>
            </a:extLst>
          </p:cNvPr>
          <p:cNvSpPr>
            <a:spLocks noGrp="1" noChangeArrowheads="1"/>
          </p:cNvSpPr>
          <p:nvPr>
            <p:ph idx="1"/>
          </p:nvPr>
        </p:nvSpPr>
        <p:spPr/>
        <p:txBody>
          <a:bodyPr/>
          <a:lstStyle/>
          <a:p>
            <a:pPr eaLnBrk="1" hangingPunct="1"/>
            <a:r>
              <a:rPr lang="en-US" altLang="en-US" sz="2800" dirty="0"/>
              <a:t>Suppose your company has an equity beta of .58, and the current risk-free rate is 6.1%. If the expected market risk premium is 8.6%, what is your cost of equity capital?</a:t>
            </a:r>
          </a:p>
          <a:p>
            <a:pPr lvl="1" eaLnBrk="1" hangingPunct="1">
              <a:buFont typeface="Wingdings" panose="05000000000000000000" pitchFamily="2" charset="2"/>
              <a:buChar char="§"/>
            </a:pPr>
            <a:r>
              <a:rPr lang="en-US" altLang="en-US" sz="2400" dirty="0"/>
              <a:t>R</a:t>
            </a:r>
            <a:r>
              <a:rPr lang="en-US" altLang="en-US" sz="2400" baseline="-25000" dirty="0"/>
              <a:t>E</a:t>
            </a:r>
            <a:r>
              <a:rPr lang="en-US" altLang="en-US" sz="2400" dirty="0"/>
              <a:t> = 6.1 + .58(8.6) = 11.1%</a:t>
            </a:r>
          </a:p>
          <a:p>
            <a:pPr lvl="1" eaLnBrk="1" hangingPunct="1">
              <a:buFont typeface="Wingdings" panose="05000000000000000000" pitchFamily="2" charset="2"/>
              <a:buChar char="§"/>
            </a:pPr>
            <a:endParaRPr lang="en-US" altLang="en-US" sz="2400" dirty="0"/>
          </a:p>
          <a:p>
            <a:pPr eaLnBrk="1" hangingPunct="1"/>
            <a:r>
              <a:rPr lang="en-US" altLang="en-US" sz="2800" dirty="0"/>
              <a:t>Since we came up with similar numbers using both the dividend growth model and the SML approach, we should feel good about our estimate.</a:t>
            </a:r>
          </a:p>
        </p:txBody>
      </p:sp>
      <p:sp>
        <p:nvSpPr>
          <p:cNvPr id="20482" name="Rectangle 2">
            <a:extLst>
              <a:ext uri="{FF2B5EF4-FFF2-40B4-BE49-F238E27FC236}">
                <a16:creationId xmlns:a16="http://schemas.microsoft.com/office/drawing/2014/main" xmlns="" id="{7D7E02BB-D3ED-40FA-BB80-4AFF2F72563D}"/>
              </a:ext>
            </a:extLst>
          </p:cNvPr>
          <p:cNvSpPr>
            <a:spLocks noGrp="1" noChangeArrowheads="1"/>
          </p:cNvSpPr>
          <p:nvPr>
            <p:ph type="title"/>
          </p:nvPr>
        </p:nvSpPr>
        <p:spPr/>
        <p:txBody>
          <a:bodyPr/>
          <a:lstStyle/>
          <a:p>
            <a:pPr eaLnBrk="1" hangingPunct="1">
              <a:defRPr/>
            </a:pPr>
            <a:r>
              <a:rPr lang="en-US" altLang="en-US" sz="3600" dirty="0"/>
              <a:t>Example – SML</a:t>
            </a:r>
          </a:p>
        </p:txBody>
      </p:sp>
      <p:sp>
        <p:nvSpPr>
          <p:cNvPr id="2" name="Footer Placeholder 1">
            <a:extLst>
              <a:ext uri="{FF2B5EF4-FFF2-40B4-BE49-F238E27FC236}">
                <a16:creationId xmlns:a16="http://schemas.microsoft.com/office/drawing/2014/main" xmlns="" id="{F817FA59-0B15-4076-A168-6E9B4CD6FC2B}"/>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xmlns="" id="{7B651306-45B1-4254-9F43-09ABA5BE3912}"/>
              </a:ext>
            </a:extLst>
          </p:cNvPr>
          <p:cNvSpPr>
            <a:spLocks noGrp="1" noChangeArrowheads="1"/>
          </p:cNvSpPr>
          <p:nvPr>
            <p:ph idx="1"/>
          </p:nvPr>
        </p:nvSpPr>
        <p:spPr/>
        <p:txBody>
          <a:bodyPr/>
          <a:lstStyle/>
          <a:p>
            <a:pPr eaLnBrk="1" hangingPunct="1">
              <a:lnSpc>
                <a:spcPct val="90000"/>
              </a:lnSpc>
            </a:pPr>
            <a:r>
              <a:rPr lang="en-US" altLang="en-US" sz="2800" dirty="0"/>
              <a:t>Advantages</a:t>
            </a:r>
          </a:p>
          <a:p>
            <a:pPr lvl="1" eaLnBrk="1" hangingPunct="1">
              <a:lnSpc>
                <a:spcPct val="90000"/>
              </a:lnSpc>
              <a:buFont typeface="Wingdings" panose="05000000000000000000" pitchFamily="2" charset="2"/>
              <a:buChar char="§"/>
            </a:pPr>
            <a:r>
              <a:rPr lang="en-US" altLang="en-US" sz="2400" dirty="0"/>
              <a:t>Explicitly adjusts for systematic risk</a:t>
            </a:r>
          </a:p>
          <a:p>
            <a:pPr lvl="1" eaLnBrk="1" hangingPunct="1">
              <a:lnSpc>
                <a:spcPct val="90000"/>
              </a:lnSpc>
              <a:buFont typeface="Wingdings" panose="05000000000000000000" pitchFamily="2" charset="2"/>
              <a:buChar char="§"/>
            </a:pPr>
            <a:r>
              <a:rPr lang="en-US" altLang="en-US" sz="2400" dirty="0"/>
              <a:t>Applicable to all companies, as long as we can estimate beta</a:t>
            </a:r>
          </a:p>
          <a:p>
            <a:pPr lvl="1" eaLnBrk="1" hangingPunct="1">
              <a:lnSpc>
                <a:spcPct val="90000"/>
              </a:lnSpc>
              <a:buFont typeface="Wingdings" panose="05000000000000000000" pitchFamily="2" charset="2"/>
              <a:buChar char="§"/>
            </a:pPr>
            <a:endParaRPr lang="en-US" altLang="en-US" sz="2400" dirty="0"/>
          </a:p>
          <a:p>
            <a:pPr eaLnBrk="1" hangingPunct="1">
              <a:lnSpc>
                <a:spcPct val="90000"/>
              </a:lnSpc>
            </a:pPr>
            <a:r>
              <a:rPr lang="en-US" altLang="en-US" sz="2800" dirty="0"/>
              <a:t>Disadvantages</a:t>
            </a:r>
          </a:p>
          <a:p>
            <a:pPr lvl="1" eaLnBrk="1" hangingPunct="1">
              <a:lnSpc>
                <a:spcPct val="90000"/>
              </a:lnSpc>
              <a:buFont typeface="Wingdings" panose="05000000000000000000" pitchFamily="2" charset="2"/>
              <a:buChar char="§"/>
            </a:pPr>
            <a:r>
              <a:rPr lang="en-US" altLang="en-US" sz="2400" dirty="0"/>
              <a:t>Have to estimate the </a:t>
            </a:r>
            <a:r>
              <a:rPr lang="en-US" altLang="en-US" sz="2400" i="1" dirty="0"/>
              <a:t>expected</a:t>
            </a:r>
            <a:r>
              <a:rPr lang="en-US" altLang="en-US" sz="2400" dirty="0"/>
              <a:t> market risk premium, which does vary over time</a:t>
            </a:r>
          </a:p>
          <a:p>
            <a:pPr lvl="1" eaLnBrk="1" hangingPunct="1">
              <a:lnSpc>
                <a:spcPct val="90000"/>
              </a:lnSpc>
              <a:buFont typeface="Wingdings" panose="05000000000000000000" pitchFamily="2" charset="2"/>
              <a:buChar char="§"/>
            </a:pPr>
            <a:r>
              <a:rPr lang="en-US" altLang="en-US" sz="2400" dirty="0"/>
              <a:t>Have to estimate beta, which also varies over time</a:t>
            </a:r>
          </a:p>
          <a:p>
            <a:pPr lvl="1" eaLnBrk="1" hangingPunct="1">
              <a:lnSpc>
                <a:spcPct val="90000"/>
              </a:lnSpc>
              <a:buFont typeface="Wingdings" panose="05000000000000000000" pitchFamily="2" charset="2"/>
              <a:buChar char="§"/>
            </a:pPr>
            <a:r>
              <a:rPr lang="en-US" altLang="en-US" sz="2400" dirty="0"/>
              <a:t>We are using the past to predict the future, which is not always reliable.</a:t>
            </a:r>
          </a:p>
        </p:txBody>
      </p:sp>
      <p:sp>
        <p:nvSpPr>
          <p:cNvPr id="22530" name="Rectangle 2">
            <a:extLst>
              <a:ext uri="{FF2B5EF4-FFF2-40B4-BE49-F238E27FC236}">
                <a16:creationId xmlns:a16="http://schemas.microsoft.com/office/drawing/2014/main" xmlns="" id="{A61D756A-5197-4C2C-8512-34A2CAF955B2}"/>
              </a:ext>
            </a:extLst>
          </p:cNvPr>
          <p:cNvSpPr>
            <a:spLocks noGrp="1" noChangeArrowheads="1"/>
          </p:cNvSpPr>
          <p:nvPr>
            <p:ph type="title"/>
          </p:nvPr>
        </p:nvSpPr>
        <p:spPr/>
        <p:txBody>
          <a:bodyPr>
            <a:noAutofit/>
          </a:bodyPr>
          <a:lstStyle/>
          <a:p>
            <a:pPr eaLnBrk="1" hangingPunct="1">
              <a:defRPr/>
            </a:pPr>
            <a:r>
              <a:rPr lang="en-US" altLang="en-US" sz="3600" dirty="0"/>
              <a:t>Advantages and Disadvantages of SML</a:t>
            </a:r>
          </a:p>
        </p:txBody>
      </p:sp>
      <p:sp>
        <p:nvSpPr>
          <p:cNvPr id="2" name="Footer Placeholder 1">
            <a:extLst>
              <a:ext uri="{FF2B5EF4-FFF2-40B4-BE49-F238E27FC236}">
                <a16:creationId xmlns:a16="http://schemas.microsoft.com/office/drawing/2014/main" xmlns="" id="{DEA26636-2620-4EED-80AB-B8E20E3819FD}"/>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xmlns="" id="{64A96DE6-C1A4-447A-8FD3-0CED65A7E9CA}"/>
              </a:ext>
            </a:extLst>
          </p:cNvPr>
          <p:cNvSpPr>
            <a:spLocks noGrp="1" noChangeArrowheads="1"/>
          </p:cNvSpPr>
          <p:nvPr>
            <p:ph idx="1"/>
          </p:nvPr>
        </p:nvSpPr>
        <p:spPr/>
        <p:txBody>
          <a:bodyPr/>
          <a:lstStyle/>
          <a:p>
            <a:pPr eaLnBrk="1" hangingPunct="1"/>
            <a:r>
              <a:rPr lang="en-US" altLang="en-US" dirty="0"/>
              <a:t>Suppose our company has a beta of 1.5. The market risk premium is expected to be 9%, and the current risk-free rate is 6%. </a:t>
            </a:r>
          </a:p>
          <a:p>
            <a:pPr eaLnBrk="1" hangingPunct="1"/>
            <a:r>
              <a:rPr lang="en-US" altLang="en-US" dirty="0"/>
              <a:t>We have used analysts’ estimates to determine that the market believes our dividends will grow at 6% per year and our last dividend was $2. </a:t>
            </a:r>
          </a:p>
          <a:p>
            <a:pPr eaLnBrk="1" hangingPunct="1"/>
            <a:r>
              <a:rPr lang="en-US" altLang="en-US" dirty="0"/>
              <a:t>Our stock is currently selling for $15.65. What is our cost of equity?</a:t>
            </a:r>
          </a:p>
          <a:p>
            <a:pPr eaLnBrk="1" hangingPunct="1"/>
            <a:endParaRPr lang="en-US" altLang="en-US" sz="1200" dirty="0"/>
          </a:p>
          <a:p>
            <a:pPr lvl="1" eaLnBrk="1" hangingPunct="1">
              <a:buFont typeface="Wingdings" panose="05000000000000000000" pitchFamily="2" charset="2"/>
              <a:buChar char="§"/>
            </a:pPr>
            <a:r>
              <a:rPr lang="en-US" altLang="en-US" sz="2600" dirty="0"/>
              <a:t>Using SML: R</a:t>
            </a:r>
            <a:r>
              <a:rPr lang="en-US" altLang="en-US" sz="2600" baseline="-25000" dirty="0"/>
              <a:t>E</a:t>
            </a:r>
            <a:r>
              <a:rPr lang="en-US" altLang="en-US" sz="2600" dirty="0"/>
              <a:t> = 6% + 1.5(9%) = 19.5%</a:t>
            </a:r>
          </a:p>
          <a:p>
            <a:pPr lvl="1" eaLnBrk="1" hangingPunct="1">
              <a:buFont typeface="Wingdings" panose="05000000000000000000" pitchFamily="2" charset="2"/>
              <a:buChar char="§"/>
            </a:pPr>
            <a:r>
              <a:rPr lang="en-US" altLang="en-US" sz="2600" dirty="0"/>
              <a:t>Using DGM: R</a:t>
            </a:r>
            <a:r>
              <a:rPr lang="en-US" altLang="en-US" sz="2600" baseline="-25000" dirty="0"/>
              <a:t>E</a:t>
            </a:r>
            <a:r>
              <a:rPr lang="en-US" altLang="en-US" sz="2600" dirty="0"/>
              <a:t> = [2(1.06) / 15.65] + .06 = 19.55%</a:t>
            </a:r>
          </a:p>
        </p:txBody>
      </p:sp>
      <p:sp>
        <p:nvSpPr>
          <p:cNvPr id="24578" name="Rectangle 2">
            <a:extLst>
              <a:ext uri="{FF2B5EF4-FFF2-40B4-BE49-F238E27FC236}">
                <a16:creationId xmlns:a16="http://schemas.microsoft.com/office/drawing/2014/main" xmlns="" id="{E774B799-A466-445F-B78B-F73DF863745B}"/>
              </a:ext>
            </a:extLst>
          </p:cNvPr>
          <p:cNvSpPr>
            <a:spLocks noGrp="1" noChangeArrowheads="1"/>
          </p:cNvSpPr>
          <p:nvPr>
            <p:ph type="title"/>
          </p:nvPr>
        </p:nvSpPr>
        <p:spPr/>
        <p:txBody>
          <a:bodyPr/>
          <a:lstStyle/>
          <a:p>
            <a:pPr eaLnBrk="1" hangingPunct="1">
              <a:defRPr/>
            </a:pPr>
            <a:r>
              <a:rPr lang="en-US" altLang="en-US" sz="3600" dirty="0"/>
              <a:t>Example – Cost of Equity</a:t>
            </a:r>
          </a:p>
        </p:txBody>
      </p:sp>
      <p:sp>
        <p:nvSpPr>
          <p:cNvPr id="2" name="Footer Placeholder 1">
            <a:extLst>
              <a:ext uri="{FF2B5EF4-FFF2-40B4-BE49-F238E27FC236}">
                <a16:creationId xmlns:a16="http://schemas.microsoft.com/office/drawing/2014/main" xmlns="" id="{1FD42A78-32DF-4EDF-AC04-D9D8DF8B9AFD}"/>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a:extLst>
              <a:ext uri="{FF2B5EF4-FFF2-40B4-BE49-F238E27FC236}">
                <a16:creationId xmlns:a16="http://schemas.microsoft.com/office/drawing/2014/main" xmlns="" id="{80B90067-CF48-4066-9F5F-3A7467051FD1}"/>
              </a:ext>
            </a:extLst>
          </p:cNvPr>
          <p:cNvSpPr>
            <a:spLocks noGrp="1" noChangeArrowheads="1"/>
          </p:cNvSpPr>
          <p:nvPr>
            <p:ph idx="1"/>
          </p:nvPr>
        </p:nvSpPr>
        <p:spPr/>
        <p:txBody>
          <a:bodyPr/>
          <a:lstStyle/>
          <a:p>
            <a:pPr eaLnBrk="1" hangingPunct="1"/>
            <a:r>
              <a:rPr lang="en-US" altLang="en-US" sz="2300" dirty="0"/>
              <a:t>The cost of debt is the required return on our company’s debt.</a:t>
            </a:r>
          </a:p>
          <a:p>
            <a:pPr eaLnBrk="1" hangingPunct="1"/>
            <a:endParaRPr lang="en-US" altLang="en-US" sz="800" dirty="0"/>
          </a:p>
          <a:p>
            <a:pPr eaLnBrk="1" hangingPunct="1"/>
            <a:r>
              <a:rPr lang="en-US" altLang="en-US" sz="2300" dirty="0"/>
              <a:t>We usually focus on the cost of long-term debt or bonds.</a:t>
            </a:r>
          </a:p>
          <a:p>
            <a:pPr eaLnBrk="1" hangingPunct="1"/>
            <a:endParaRPr lang="en-US" altLang="en-US" sz="800" dirty="0"/>
          </a:p>
          <a:p>
            <a:pPr eaLnBrk="1" hangingPunct="1"/>
            <a:r>
              <a:rPr lang="en-US" altLang="en-US" sz="2300" dirty="0"/>
              <a:t>The required return is best estimated by computing the yield-to-maturity on the existing debt.</a:t>
            </a:r>
          </a:p>
          <a:p>
            <a:pPr eaLnBrk="1" hangingPunct="1"/>
            <a:endParaRPr lang="en-US" altLang="en-US" sz="800" dirty="0"/>
          </a:p>
          <a:p>
            <a:pPr eaLnBrk="1" hangingPunct="1"/>
            <a:r>
              <a:rPr lang="en-US" altLang="en-US" sz="2300" dirty="0"/>
              <a:t>We may also use estimates of current rates based on the bond rating we expect when we issue new debt.</a:t>
            </a:r>
          </a:p>
          <a:p>
            <a:pPr eaLnBrk="1" hangingPunct="1"/>
            <a:endParaRPr lang="en-US" altLang="en-US" sz="1100" dirty="0"/>
          </a:p>
          <a:p>
            <a:pPr eaLnBrk="1" hangingPunct="1"/>
            <a:r>
              <a:rPr lang="en-US" altLang="en-US" sz="2300" dirty="0"/>
              <a:t>The cost of debt is NOT the coupon rate.</a:t>
            </a:r>
          </a:p>
        </p:txBody>
      </p:sp>
      <p:sp>
        <p:nvSpPr>
          <p:cNvPr id="26626" name="Rectangle 2">
            <a:extLst>
              <a:ext uri="{FF2B5EF4-FFF2-40B4-BE49-F238E27FC236}">
                <a16:creationId xmlns:a16="http://schemas.microsoft.com/office/drawing/2014/main" xmlns="" id="{CB1F526F-F6AE-4414-8448-8B6277770B3B}"/>
              </a:ext>
            </a:extLst>
          </p:cNvPr>
          <p:cNvSpPr>
            <a:spLocks noGrp="1" noChangeArrowheads="1"/>
          </p:cNvSpPr>
          <p:nvPr>
            <p:ph type="title"/>
          </p:nvPr>
        </p:nvSpPr>
        <p:spPr/>
        <p:txBody>
          <a:bodyPr/>
          <a:lstStyle/>
          <a:p>
            <a:pPr eaLnBrk="1" hangingPunct="1">
              <a:defRPr/>
            </a:pPr>
            <a:r>
              <a:rPr lang="en-US" altLang="en-US" sz="3600" dirty="0"/>
              <a:t>Cost of Debt</a:t>
            </a:r>
          </a:p>
        </p:txBody>
      </p:sp>
      <p:sp>
        <p:nvSpPr>
          <p:cNvPr id="2" name="Footer Placeholder 1">
            <a:extLst>
              <a:ext uri="{FF2B5EF4-FFF2-40B4-BE49-F238E27FC236}">
                <a16:creationId xmlns:a16="http://schemas.microsoft.com/office/drawing/2014/main" xmlns="" id="{11C29172-F3C2-41AE-B23B-FB63DF403004}"/>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a:extLst>
              <a:ext uri="{FF2B5EF4-FFF2-40B4-BE49-F238E27FC236}">
                <a16:creationId xmlns:a16="http://schemas.microsoft.com/office/drawing/2014/main" xmlns="" id="{CCA5E03F-63A3-43C4-B4AC-E43A35AFF062}"/>
              </a:ext>
            </a:extLst>
          </p:cNvPr>
          <p:cNvSpPr>
            <a:spLocks noGrp="1" noChangeArrowheads="1"/>
          </p:cNvSpPr>
          <p:nvPr>
            <p:ph idx="1"/>
          </p:nvPr>
        </p:nvSpPr>
        <p:spPr/>
        <p:txBody>
          <a:bodyPr/>
          <a:lstStyle/>
          <a:p>
            <a:pPr eaLnBrk="1" hangingPunct="1"/>
            <a:r>
              <a:rPr lang="en-US" altLang="en-US" sz="2800" dirty="0"/>
              <a:t>Suppose we have a bond issue currently outstanding that has 25 years left to maturity. </a:t>
            </a:r>
          </a:p>
          <a:p>
            <a:pPr eaLnBrk="1" hangingPunct="1"/>
            <a:r>
              <a:rPr lang="en-US" altLang="en-US" sz="2800" dirty="0"/>
              <a:t>The coupon rate is 9%, and coupons are paid semiannually. </a:t>
            </a:r>
          </a:p>
          <a:p>
            <a:pPr eaLnBrk="1" hangingPunct="1"/>
            <a:r>
              <a:rPr lang="en-US" altLang="en-US" sz="2800" dirty="0"/>
              <a:t>The bond is currently selling for $908.72 per $1,000 bond. </a:t>
            </a:r>
          </a:p>
          <a:p>
            <a:pPr eaLnBrk="1" hangingPunct="1"/>
            <a:r>
              <a:rPr lang="en-US" altLang="en-US" sz="2800" dirty="0"/>
              <a:t>What is the cost of debt?</a:t>
            </a:r>
          </a:p>
          <a:p>
            <a:pPr eaLnBrk="1" hangingPunct="1"/>
            <a:endParaRPr lang="en-US" altLang="en-US" sz="1000" dirty="0"/>
          </a:p>
          <a:p>
            <a:pPr lvl="1" eaLnBrk="1" hangingPunct="1">
              <a:buFont typeface="Wingdings" panose="05000000000000000000" pitchFamily="2" charset="2"/>
              <a:buChar char="§"/>
            </a:pPr>
            <a:r>
              <a:rPr lang="en-US" altLang="en-US" sz="2400" dirty="0"/>
              <a:t>N = 50; PMT = 45; FV = 1000; PV = -908.72; CPT I/Y = 5%; YTM = 5(2) = 10%</a:t>
            </a:r>
          </a:p>
        </p:txBody>
      </p:sp>
      <p:sp>
        <p:nvSpPr>
          <p:cNvPr id="28674" name="Rectangle 2">
            <a:extLst>
              <a:ext uri="{FF2B5EF4-FFF2-40B4-BE49-F238E27FC236}">
                <a16:creationId xmlns:a16="http://schemas.microsoft.com/office/drawing/2014/main" xmlns="" id="{E9A5E902-8A38-40B9-98ED-21332167F943}"/>
              </a:ext>
            </a:extLst>
          </p:cNvPr>
          <p:cNvSpPr>
            <a:spLocks noGrp="1" noChangeArrowheads="1"/>
          </p:cNvSpPr>
          <p:nvPr>
            <p:ph type="title"/>
          </p:nvPr>
        </p:nvSpPr>
        <p:spPr/>
        <p:txBody>
          <a:bodyPr/>
          <a:lstStyle/>
          <a:p>
            <a:pPr eaLnBrk="1" hangingPunct="1">
              <a:defRPr/>
            </a:pPr>
            <a:r>
              <a:rPr lang="en-US" altLang="en-US" sz="3600" dirty="0"/>
              <a:t>Example: Cost of Debt</a:t>
            </a:r>
          </a:p>
        </p:txBody>
      </p:sp>
      <p:sp>
        <p:nvSpPr>
          <p:cNvPr id="2" name="Footer Placeholder 1">
            <a:extLst>
              <a:ext uri="{FF2B5EF4-FFF2-40B4-BE49-F238E27FC236}">
                <a16:creationId xmlns:a16="http://schemas.microsoft.com/office/drawing/2014/main" xmlns="" id="{080AB962-074D-442C-BDA1-ADE8BCEF4D3C}"/>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a:extLst>
              <a:ext uri="{FF2B5EF4-FFF2-40B4-BE49-F238E27FC236}">
                <a16:creationId xmlns:a16="http://schemas.microsoft.com/office/drawing/2014/main" xmlns="" id="{A7D362FB-02A5-4F06-B36F-95A705CE503E}"/>
              </a:ext>
            </a:extLst>
          </p:cNvPr>
          <p:cNvSpPr>
            <a:spLocks noGrp="1" noChangeArrowheads="1"/>
          </p:cNvSpPr>
          <p:nvPr>
            <p:ph idx="1"/>
          </p:nvPr>
        </p:nvSpPr>
        <p:spPr/>
        <p:txBody>
          <a:bodyPr/>
          <a:lstStyle/>
          <a:p>
            <a:pPr eaLnBrk="1" hangingPunct="1"/>
            <a:r>
              <a:rPr lang="en-US" altLang="en-US" sz="2800" dirty="0"/>
              <a:t>Reminders</a:t>
            </a:r>
          </a:p>
          <a:p>
            <a:pPr lvl="1" eaLnBrk="1" hangingPunct="1">
              <a:buFont typeface="Wingdings" panose="05000000000000000000" pitchFamily="2" charset="2"/>
              <a:buChar char="§"/>
            </a:pPr>
            <a:r>
              <a:rPr lang="en-US" altLang="en-US" sz="2400" dirty="0"/>
              <a:t>Preferred stock generally pays a constant dividend each period.</a:t>
            </a:r>
          </a:p>
          <a:p>
            <a:pPr lvl="1" eaLnBrk="1" hangingPunct="1">
              <a:buFont typeface="Wingdings" panose="05000000000000000000" pitchFamily="2" charset="2"/>
              <a:buChar char="§"/>
            </a:pPr>
            <a:r>
              <a:rPr lang="en-US" altLang="en-US" sz="2400" dirty="0"/>
              <a:t>Dividends are expected to be paid every period forever.</a:t>
            </a:r>
          </a:p>
          <a:p>
            <a:pPr lvl="1" eaLnBrk="1" hangingPunct="1">
              <a:buFont typeface="Wingdings" panose="05000000000000000000" pitchFamily="2" charset="2"/>
              <a:buChar char="§"/>
            </a:pPr>
            <a:endParaRPr lang="en-US" altLang="en-US" sz="1400" dirty="0"/>
          </a:p>
          <a:p>
            <a:pPr eaLnBrk="1" hangingPunct="1"/>
            <a:r>
              <a:rPr lang="en-US" altLang="en-US" sz="2800" dirty="0"/>
              <a:t>Preferred stock is a perpetuity, so we take the perpetuity formula, rearrange and solve for R</a:t>
            </a:r>
            <a:r>
              <a:rPr lang="en-US" altLang="en-US" sz="2800" baseline="-25000" dirty="0"/>
              <a:t>P</a:t>
            </a:r>
            <a:r>
              <a:rPr lang="en-US" altLang="en-US" sz="2800" dirty="0"/>
              <a:t>.</a:t>
            </a:r>
            <a:endParaRPr lang="en-US" altLang="en-US" sz="2800" baseline="-25000" dirty="0"/>
          </a:p>
          <a:p>
            <a:pPr eaLnBrk="1" hangingPunct="1"/>
            <a:endParaRPr lang="en-US" altLang="en-US" sz="1400" dirty="0"/>
          </a:p>
          <a:p>
            <a:pPr eaLnBrk="1" hangingPunct="1"/>
            <a:r>
              <a:rPr lang="en-US" altLang="en-US" sz="2800" dirty="0"/>
              <a:t>R</a:t>
            </a:r>
            <a:r>
              <a:rPr lang="en-US" altLang="en-US" sz="2800" baseline="-25000" dirty="0"/>
              <a:t>P</a:t>
            </a:r>
            <a:r>
              <a:rPr lang="en-US" altLang="en-US" sz="2800" dirty="0"/>
              <a:t> = D / P</a:t>
            </a:r>
            <a:r>
              <a:rPr lang="en-US" altLang="en-US" sz="2800" baseline="-25000" dirty="0"/>
              <a:t>0</a:t>
            </a:r>
          </a:p>
        </p:txBody>
      </p:sp>
      <p:sp>
        <p:nvSpPr>
          <p:cNvPr id="30722" name="Rectangle 2">
            <a:extLst>
              <a:ext uri="{FF2B5EF4-FFF2-40B4-BE49-F238E27FC236}">
                <a16:creationId xmlns:a16="http://schemas.microsoft.com/office/drawing/2014/main" xmlns="" id="{F51A8D29-E9D9-46A9-A138-FF2E93C7974C}"/>
              </a:ext>
            </a:extLst>
          </p:cNvPr>
          <p:cNvSpPr>
            <a:spLocks noGrp="1" noChangeArrowheads="1"/>
          </p:cNvSpPr>
          <p:nvPr>
            <p:ph type="title"/>
          </p:nvPr>
        </p:nvSpPr>
        <p:spPr/>
        <p:txBody>
          <a:bodyPr/>
          <a:lstStyle/>
          <a:p>
            <a:pPr eaLnBrk="1" hangingPunct="1">
              <a:defRPr/>
            </a:pPr>
            <a:r>
              <a:rPr lang="en-US" altLang="en-US" sz="3600" dirty="0"/>
              <a:t>Cost of Preferred Stock</a:t>
            </a:r>
          </a:p>
        </p:txBody>
      </p:sp>
      <p:sp>
        <p:nvSpPr>
          <p:cNvPr id="2" name="Footer Placeholder 1">
            <a:extLst>
              <a:ext uri="{FF2B5EF4-FFF2-40B4-BE49-F238E27FC236}">
                <a16:creationId xmlns:a16="http://schemas.microsoft.com/office/drawing/2014/main" xmlns="" id="{7692861B-4142-49E4-B694-C8D246A4E0E9}"/>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xmlns="" id="{0161FFF2-D45A-404A-B10B-CCAB0E60C6A8}"/>
              </a:ext>
            </a:extLst>
          </p:cNvPr>
          <p:cNvSpPr>
            <a:spLocks noGrp="1" noChangeArrowheads="1"/>
          </p:cNvSpPr>
          <p:nvPr>
            <p:ph idx="1"/>
          </p:nvPr>
        </p:nvSpPr>
        <p:spPr/>
        <p:txBody>
          <a:bodyPr/>
          <a:lstStyle/>
          <a:p>
            <a:pPr eaLnBrk="1" hangingPunct="1"/>
            <a:r>
              <a:rPr lang="en-US" altLang="en-US" sz="2800" dirty="0"/>
              <a:t>Your company has preferred stock that has an annual dividend of $3. </a:t>
            </a:r>
          </a:p>
          <a:p>
            <a:pPr eaLnBrk="1" hangingPunct="1"/>
            <a:r>
              <a:rPr lang="en-US" altLang="en-US" sz="2800" dirty="0"/>
              <a:t>If the current price is $25, what is the cost of preferred stock?</a:t>
            </a:r>
          </a:p>
          <a:p>
            <a:pPr eaLnBrk="1" hangingPunct="1"/>
            <a:endParaRPr lang="en-US" altLang="en-US" sz="1200" dirty="0"/>
          </a:p>
          <a:p>
            <a:pPr eaLnBrk="1" hangingPunct="1"/>
            <a:r>
              <a:rPr lang="en-US" altLang="en-US" sz="2800" dirty="0"/>
              <a:t>R</a:t>
            </a:r>
            <a:r>
              <a:rPr lang="en-US" altLang="en-US" sz="2800" baseline="-25000" dirty="0"/>
              <a:t>P</a:t>
            </a:r>
            <a:r>
              <a:rPr lang="en-US" altLang="en-US" sz="2800" dirty="0"/>
              <a:t> = 3 / 25 = 12%</a:t>
            </a:r>
          </a:p>
        </p:txBody>
      </p:sp>
      <p:sp>
        <p:nvSpPr>
          <p:cNvPr id="31746" name="Rectangle 2">
            <a:extLst>
              <a:ext uri="{FF2B5EF4-FFF2-40B4-BE49-F238E27FC236}">
                <a16:creationId xmlns:a16="http://schemas.microsoft.com/office/drawing/2014/main" xmlns="" id="{FD2CA45B-89F1-4AFB-AADF-275A3D91D7B8}"/>
              </a:ext>
            </a:extLst>
          </p:cNvPr>
          <p:cNvSpPr>
            <a:spLocks noGrp="1" noChangeArrowheads="1"/>
          </p:cNvSpPr>
          <p:nvPr>
            <p:ph type="title"/>
          </p:nvPr>
        </p:nvSpPr>
        <p:spPr/>
        <p:txBody>
          <a:bodyPr>
            <a:noAutofit/>
          </a:bodyPr>
          <a:lstStyle/>
          <a:p>
            <a:pPr eaLnBrk="1" hangingPunct="1">
              <a:defRPr/>
            </a:pPr>
            <a:r>
              <a:rPr lang="en-US" altLang="en-US" sz="3600" dirty="0"/>
              <a:t>Example: Cost of Preferred Stock</a:t>
            </a:r>
          </a:p>
        </p:txBody>
      </p:sp>
      <p:sp>
        <p:nvSpPr>
          <p:cNvPr id="2" name="Footer Placeholder 1">
            <a:extLst>
              <a:ext uri="{FF2B5EF4-FFF2-40B4-BE49-F238E27FC236}">
                <a16:creationId xmlns:a16="http://schemas.microsoft.com/office/drawing/2014/main" xmlns="" id="{EB3D957C-84C3-495D-9CEF-1952320ADC3E}"/>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a:extLst>
              <a:ext uri="{FF2B5EF4-FFF2-40B4-BE49-F238E27FC236}">
                <a16:creationId xmlns:a16="http://schemas.microsoft.com/office/drawing/2014/main" xmlns="" id="{607357E4-69EC-4216-BB6A-C92A612214EC}"/>
              </a:ext>
            </a:extLst>
          </p:cNvPr>
          <p:cNvSpPr>
            <a:spLocks noGrp="1" noChangeArrowheads="1"/>
          </p:cNvSpPr>
          <p:nvPr>
            <p:ph idx="1"/>
          </p:nvPr>
        </p:nvSpPr>
        <p:spPr/>
        <p:txBody>
          <a:bodyPr/>
          <a:lstStyle/>
          <a:p>
            <a:pPr eaLnBrk="1" hangingPunct="1"/>
            <a:r>
              <a:rPr lang="en-US" altLang="en-US" sz="2800" dirty="0"/>
              <a:t>We can use the individual costs of capital that we have computed to get our “average” cost of capital for the firm.</a:t>
            </a:r>
          </a:p>
          <a:p>
            <a:pPr eaLnBrk="1" hangingPunct="1"/>
            <a:endParaRPr lang="en-US" altLang="en-US" sz="1800" dirty="0"/>
          </a:p>
          <a:p>
            <a:pPr eaLnBrk="1" hangingPunct="1"/>
            <a:r>
              <a:rPr lang="en-US" altLang="en-US" sz="2800" dirty="0"/>
              <a:t>This “average” is the required return on the firm’s assets, based on the market’s perception of the risk of those assets.</a:t>
            </a:r>
          </a:p>
          <a:p>
            <a:pPr eaLnBrk="1" hangingPunct="1"/>
            <a:endParaRPr lang="en-US" altLang="en-US" sz="1800" dirty="0"/>
          </a:p>
          <a:p>
            <a:pPr eaLnBrk="1" hangingPunct="1"/>
            <a:r>
              <a:rPr lang="en-US" altLang="en-US" sz="2800" dirty="0"/>
              <a:t>The weights are determined by how much of each type of financing is used.</a:t>
            </a:r>
          </a:p>
        </p:txBody>
      </p:sp>
      <p:sp>
        <p:nvSpPr>
          <p:cNvPr id="32770" name="Rectangle 2">
            <a:extLst>
              <a:ext uri="{FF2B5EF4-FFF2-40B4-BE49-F238E27FC236}">
                <a16:creationId xmlns:a16="http://schemas.microsoft.com/office/drawing/2014/main" xmlns="" id="{34885BA3-2A7A-41BA-8459-9392628022DF}"/>
              </a:ext>
            </a:extLst>
          </p:cNvPr>
          <p:cNvSpPr>
            <a:spLocks noGrp="1" noChangeArrowheads="1"/>
          </p:cNvSpPr>
          <p:nvPr>
            <p:ph type="title"/>
          </p:nvPr>
        </p:nvSpPr>
        <p:spPr/>
        <p:txBody>
          <a:bodyPr>
            <a:noAutofit/>
          </a:bodyPr>
          <a:lstStyle/>
          <a:p>
            <a:pPr eaLnBrk="1" hangingPunct="1">
              <a:defRPr/>
            </a:pPr>
            <a:r>
              <a:rPr lang="en-US" altLang="en-US" sz="3600" dirty="0"/>
              <a:t>The Weighted Average Cost of Capital</a:t>
            </a:r>
          </a:p>
        </p:txBody>
      </p:sp>
      <p:sp>
        <p:nvSpPr>
          <p:cNvPr id="2" name="Footer Placeholder 1">
            <a:extLst>
              <a:ext uri="{FF2B5EF4-FFF2-40B4-BE49-F238E27FC236}">
                <a16:creationId xmlns:a16="http://schemas.microsoft.com/office/drawing/2014/main" xmlns="" id="{AD31BA1C-8020-4C80-B7A6-884676AEBA9D}"/>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a:extLst>
              <a:ext uri="{FF2B5EF4-FFF2-40B4-BE49-F238E27FC236}">
                <a16:creationId xmlns:a16="http://schemas.microsoft.com/office/drawing/2014/main" xmlns="" id="{6DFE15D2-2E37-4B47-B008-7A22365D05AE}"/>
              </a:ext>
            </a:extLst>
          </p:cNvPr>
          <p:cNvSpPr>
            <a:spLocks noGrp="1" noChangeArrowheads="1"/>
          </p:cNvSpPr>
          <p:nvPr>
            <p:ph idx="1"/>
          </p:nvPr>
        </p:nvSpPr>
        <p:spPr/>
        <p:txBody>
          <a:bodyPr/>
          <a:lstStyle/>
          <a:p>
            <a:pPr eaLnBrk="1" hangingPunct="1"/>
            <a:r>
              <a:rPr lang="en-US" altLang="en-US" dirty="0"/>
              <a:t>Determine a firm’s cost of equity capital</a:t>
            </a:r>
          </a:p>
          <a:p>
            <a:pPr eaLnBrk="1" hangingPunct="1"/>
            <a:endParaRPr lang="en-US" altLang="en-US" sz="1100" dirty="0"/>
          </a:p>
          <a:p>
            <a:pPr eaLnBrk="1" hangingPunct="1"/>
            <a:r>
              <a:rPr lang="en-US" altLang="en-US" dirty="0"/>
              <a:t>Determine a firm’s cost of debt</a:t>
            </a:r>
          </a:p>
          <a:p>
            <a:pPr eaLnBrk="1" hangingPunct="1"/>
            <a:endParaRPr lang="en-US" altLang="en-US" sz="1100" dirty="0"/>
          </a:p>
          <a:p>
            <a:pPr eaLnBrk="1" hangingPunct="1"/>
            <a:r>
              <a:rPr lang="en-US" altLang="en-US" dirty="0"/>
              <a:t>Determine a firm’s overall cost of capital and how to use it to value a company</a:t>
            </a:r>
          </a:p>
          <a:p>
            <a:pPr eaLnBrk="1" hangingPunct="1"/>
            <a:endParaRPr lang="en-US" altLang="en-US" sz="1100" dirty="0"/>
          </a:p>
          <a:p>
            <a:pPr eaLnBrk="1" hangingPunct="1"/>
            <a:r>
              <a:rPr lang="en-US" altLang="en-US" dirty="0"/>
              <a:t>Explain how to correctly include flotation costs in capital budgeting projects</a:t>
            </a:r>
          </a:p>
          <a:p>
            <a:pPr eaLnBrk="1" hangingPunct="1"/>
            <a:endParaRPr lang="en-US" altLang="en-US" sz="1100" dirty="0"/>
          </a:p>
          <a:p>
            <a:pPr eaLnBrk="1" hangingPunct="1"/>
            <a:r>
              <a:rPr lang="en-US" altLang="en-US" dirty="0"/>
              <a:t>Describe some of the pitfalls associated with a firm’s overall cost of capital and what to do about them</a:t>
            </a:r>
          </a:p>
        </p:txBody>
      </p:sp>
      <p:sp>
        <p:nvSpPr>
          <p:cNvPr id="4098" name="Rectangle 3">
            <a:extLst>
              <a:ext uri="{FF2B5EF4-FFF2-40B4-BE49-F238E27FC236}">
                <a16:creationId xmlns:a16="http://schemas.microsoft.com/office/drawing/2014/main" xmlns="" id="{83EB38FE-9356-44BC-9D0C-94CFA5DA19D5}"/>
              </a:ext>
            </a:extLst>
          </p:cNvPr>
          <p:cNvSpPr>
            <a:spLocks noGrp="1" noChangeArrowheads="1"/>
          </p:cNvSpPr>
          <p:nvPr>
            <p:ph type="title"/>
          </p:nvPr>
        </p:nvSpPr>
        <p:spPr/>
        <p:txBody>
          <a:bodyPr/>
          <a:lstStyle/>
          <a:p>
            <a:pPr eaLnBrk="1" hangingPunct="1">
              <a:defRPr/>
            </a:pPr>
            <a:r>
              <a:rPr lang="en-US" altLang="en-US" sz="3600" dirty="0"/>
              <a:t>Key Concepts and Skills</a:t>
            </a:r>
          </a:p>
        </p:txBody>
      </p:sp>
      <p:sp>
        <p:nvSpPr>
          <p:cNvPr id="2" name="Footer Placeholder 1">
            <a:extLst>
              <a:ext uri="{FF2B5EF4-FFF2-40B4-BE49-F238E27FC236}">
                <a16:creationId xmlns:a16="http://schemas.microsoft.com/office/drawing/2014/main" xmlns="" id="{3855350C-6905-4DF7-96DB-8FFBBA9668B9}"/>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a:extLst>
              <a:ext uri="{FF2B5EF4-FFF2-40B4-BE49-F238E27FC236}">
                <a16:creationId xmlns:a16="http://schemas.microsoft.com/office/drawing/2014/main" xmlns="" id="{020F7B7C-20B7-4082-8A96-CF9DCB2B951D}"/>
              </a:ext>
            </a:extLst>
          </p:cNvPr>
          <p:cNvSpPr>
            <a:spLocks noGrp="1" noChangeArrowheads="1"/>
          </p:cNvSpPr>
          <p:nvPr>
            <p:ph idx="1"/>
          </p:nvPr>
        </p:nvSpPr>
        <p:spPr/>
        <p:txBody>
          <a:bodyPr/>
          <a:lstStyle/>
          <a:p>
            <a:pPr eaLnBrk="1" hangingPunct="1"/>
            <a:r>
              <a:rPr lang="en-US" altLang="en-US" sz="2800" dirty="0"/>
              <a:t>Notation</a:t>
            </a:r>
          </a:p>
          <a:p>
            <a:pPr lvl="1" eaLnBrk="1" hangingPunct="1">
              <a:buFont typeface="Wingdings" panose="05000000000000000000" pitchFamily="2" charset="2"/>
              <a:buChar char="§"/>
            </a:pPr>
            <a:r>
              <a:rPr lang="en-US" altLang="en-US" sz="2400" dirty="0"/>
              <a:t>E = market value of equity = # of outstanding shares times price per share</a:t>
            </a:r>
          </a:p>
          <a:p>
            <a:pPr lvl="1" eaLnBrk="1" hangingPunct="1">
              <a:buFont typeface="Wingdings" panose="05000000000000000000" pitchFamily="2" charset="2"/>
              <a:buChar char="§"/>
            </a:pPr>
            <a:r>
              <a:rPr lang="en-US" altLang="en-US" sz="2400" dirty="0"/>
              <a:t>D = market value of debt = # of outstanding bonds times bond price</a:t>
            </a:r>
          </a:p>
          <a:p>
            <a:pPr lvl="1" eaLnBrk="1" hangingPunct="1">
              <a:buFont typeface="Wingdings" panose="05000000000000000000" pitchFamily="2" charset="2"/>
              <a:buChar char="§"/>
            </a:pPr>
            <a:r>
              <a:rPr lang="en-US" altLang="en-US" sz="2400" dirty="0"/>
              <a:t>V = market value of the firm = D + E</a:t>
            </a:r>
          </a:p>
          <a:p>
            <a:pPr lvl="1" eaLnBrk="1" hangingPunct="1">
              <a:buFont typeface="Wingdings" panose="05000000000000000000" pitchFamily="2" charset="2"/>
              <a:buChar char="§"/>
            </a:pPr>
            <a:endParaRPr lang="en-US" altLang="en-US" sz="1800" dirty="0"/>
          </a:p>
          <a:p>
            <a:pPr eaLnBrk="1" hangingPunct="1"/>
            <a:r>
              <a:rPr lang="en-US" altLang="en-US" sz="2800" dirty="0"/>
              <a:t>Weights</a:t>
            </a:r>
          </a:p>
          <a:p>
            <a:pPr lvl="1" eaLnBrk="1" hangingPunct="1">
              <a:buFont typeface="Wingdings" panose="05000000000000000000" pitchFamily="2" charset="2"/>
              <a:buChar char="§"/>
            </a:pPr>
            <a:r>
              <a:rPr lang="en-US" altLang="en-US" sz="2400" dirty="0"/>
              <a:t>w</a:t>
            </a:r>
            <a:r>
              <a:rPr lang="en-US" altLang="en-US" sz="2400" baseline="-25000" dirty="0"/>
              <a:t>E</a:t>
            </a:r>
            <a:r>
              <a:rPr lang="en-US" altLang="en-US" sz="2400" dirty="0"/>
              <a:t> = E/V = percent financed with equity</a:t>
            </a:r>
          </a:p>
          <a:p>
            <a:pPr lvl="1" eaLnBrk="1" hangingPunct="1">
              <a:buFont typeface="Wingdings" panose="05000000000000000000" pitchFamily="2" charset="2"/>
              <a:buChar char="§"/>
            </a:pPr>
            <a:r>
              <a:rPr lang="en-US" altLang="en-US" sz="2400" dirty="0"/>
              <a:t>w</a:t>
            </a:r>
            <a:r>
              <a:rPr lang="en-US" altLang="en-US" sz="2400" baseline="-25000" dirty="0"/>
              <a:t>D</a:t>
            </a:r>
            <a:r>
              <a:rPr lang="en-US" altLang="en-US" sz="2400" dirty="0"/>
              <a:t> = D/V = percent financed with debt</a:t>
            </a:r>
          </a:p>
          <a:p>
            <a:pPr lvl="1" eaLnBrk="1" hangingPunct="1">
              <a:buFontTx/>
              <a:buNone/>
            </a:pPr>
            <a:endParaRPr lang="en-US" altLang="en-US" sz="2400" dirty="0"/>
          </a:p>
        </p:txBody>
      </p:sp>
      <p:sp>
        <p:nvSpPr>
          <p:cNvPr id="33794" name="Rectangle 2">
            <a:extLst>
              <a:ext uri="{FF2B5EF4-FFF2-40B4-BE49-F238E27FC236}">
                <a16:creationId xmlns:a16="http://schemas.microsoft.com/office/drawing/2014/main" xmlns="" id="{E71CAB59-EB6A-4C9E-BEE2-9259572AE33D}"/>
              </a:ext>
            </a:extLst>
          </p:cNvPr>
          <p:cNvSpPr>
            <a:spLocks noGrp="1" noChangeArrowheads="1"/>
          </p:cNvSpPr>
          <p:nvPr>
            <p:ph type="title"/>
          </p:nvPr>
        </p:nvSpPr>
        <p:spPr/>
        <p:txBody>
          <a:bodyPr/>
          <a:lstStyle/>
          <a:p>
            <a:pPr eaLnBrk="1" hangingPunct="1">
              <a:defRPr/>
            </a:pPr>
            <a:r>
              <a:rPr lang="en-US" altLang="en-US" sz="3600" dirty="0"/>
              <a:t>Capital Structure Weights</a:t>
            </a:r>
          </a:p>
        </p:txBody>
      </p:sp>
      <p:sp>
        <p:nvSpPr>
          <p:cNvPr id="2" name="Footer Placeholder 1">
            <a:extLst>
              <a:ext uri="{FF2B5EF4-FFF2-40B4-BE49-F238E27FC236}">
                <a16:creationId xmlns:a16="http://schemas.microsoft.com/office/drawing/2014/main" xmlns="" id="{A61739ED-E56A-4385-B007-19088CC1FD86}"/>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a:extLst>
              <a:ext uri="{FF2B5EF4-FFF2-40B4-BE49-F238E27FC236}">
                <a16:creationId xmlns:a16="http://schemas.microsoft.com/office/drawing/2014/main" xmlns="" id="{837E9A76-24CC-4842-A8D3-FF9BDDD8A943}"/>
              </a:ext>
            </a:extLst>
          </p:cNvPr>
          <p:cNvSpPr>
            <a:spLocks noGrp="1" noChangeArrowheads="1"/>
          </p:cNvSpPr>
          <p:nvPr>
            <p:ph idx="1"/>
          </p:nvPr>
        </p:nvSpPr>
        <p:spPr/>
        <p:txBody>
          <a:bodyPr/>
          <a:lstStyle/>
          <a:p>
            <a:pPr eaLnBrk="1" hangingPunct="1"/>
            <a:r>
              <a:rPr lang="en-US" altLang="en-US" sz="2800" dirty="0"/>
              <a:t>Suppose you have a market value of equity equal to $500 million and a market value of debt equal to $475 million.</a:t>
            </a:r>
          </a:p>
          <a:p>
            <a:pPr eaLnBrk="1" hangingPunct="1"/>
            <a:endParaRPr lang="en-US" altLang="en-US" sz="1800" dirty="0"/>
          </a:p>
          <a:p>
            <a:pPr lvl="1" eaLnBrk="1" hangingPunct="1">
              <a:buFont typeface="Wingdings" panose="05000000000000000000" pitchFamily="2" charset="2"/>
              <a:buChar char="§"/>
            </a:pPr>
            <a:r>
              <a:rPr lang="en-US" altLang="en-US" sz="2400" dirty="0"/>
              <a:t>What are the capital structure weights?</a:t>
            </a:r>
          </a:p>
          <a:p>
            <a:pPr lvl="2" eaLnBrk="1" hangingPunct="1"/>
            <a:r>
              <a:rPr lang="en-US" altLang="en-US" sz="2000" dirty="0"/>
              <a:t>V = 500 million + 475 million = 975 million</a:t>
            </a:r>
          </a:p>
          <a:p>
            <a:pPr lvl="2" eaLnBrk="1" hangingPunct="1"/>
            <a:r>
              <a:rPr lang="en-US" altLang="en-US" sz="2000" dirty="0"/>
              <a:t>w</a:t>
            </a:r>
            <a:r>
              <a:rPr lang="en-US" altLang="en-US" sz="2000" baseline="-25000" dirty="0"/>
              <a:t>E</a:t>
            </a:r>
            <a:r>
              <a:rPr lang="en-US" altLang="en-US" sz="2000" dirty="0"/>
              <a:t> = E/V = 500 / 975 = .5128 = 51.28%</a:t>
            </a:r>
          </a:p>
          <a:p>
            <a:pPr lvl="2" eaLnBrk="1" hangingPunct="1"/>
            <a:r>
              <a:rPr lang="en-US" altLang="en-US" sz="2000" dirty="0"/>
              <a:t>w</a:t>
            </a:r>
            <a:r>
              <a:rPr lang="en-US" altLang="en-US" sz="2000" baseline="-25000" dirty="0"/>
              <a:t>D</a:t>
            </a:r>
            <a:r>
              <a:rPr lang="en-US" altLang="en-US" sz="2000" dirty="0"/>
              <a:t> = D/V = 475 / 975 = .4872 = 48.72%</a:t>
            </a:r>
            <a:endParaRPr lang="en-US" altLang="en-US" dirty="0"/>
          </a:p>
        </p:txBody>
      </p:sp>
      <p:sp>
        <p:nvSpPr>
          <p:cNvPr id="35842" name="Rectangle 2">
            <a:extLst>
              <a:ext uri="{FF2B5EF4-FFF2-40B4-BE49-F238E27FC236}">
                <a16:creationId xmlns:a16="http://schemas.microsoft.com/office/drawing/2014/main" xmlns="" id="{8E39F5CC-B0EC-40D5-9557-CD6B96A9B8BF}"/>
              </a:ext>
            </a:extLst>
          </p:cNvPr>
          <p:cNvSpPr>
            <a:spLocks noGrp="1" noChangeArrowheads="1"/>
          </p:cNvSpPr>
          <p:nvPr>
            <p:ph type="title"/>
          </p:nvPr>
        </p:nvSpPr>
        <p:spPr/>
        <p:txBody>
          <a:bodyPr>
            <a:noAutofit/>
          </a:bodyPr>
          <a:lstStyle/>
          <a:p>
            <a:pPr eaLnBrk="1" hangingPunct="1">
              <a:defRPr/>
            </a:pPr>
            <a:r>
              <a:rPr lang="en-US" altLang="en-US" sz="3600" dirty="0"/>
              <a:t>Example: Capital Structure Weights</a:t>
            </a:r>
          </a:p>
        </p:txBody>
      </p:sp>
      <p:sp>
        <p:nvSpPr>
          <p:cNvPr id="2" name="Footer Placeholder 1">
            <a:extLst>
              <a:ext uri="{FF2B5EF4-FFF2-40B4-BE49-F238E27FC236}">
                <a16:creationId xmlns:a16="http://schemas.microsoft.com/office/drawing/2014/main" xmlns="" id="{1FB52A23-4ADC-4BA5-89A3-352060856CB9}"/>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xmlns="" id="{B419988D-DE1A-423F-9305-221676D4BBCD}"/>
              </a:ext>
            </a:extLst>
          </p:cNvPr>
          <p:cNvSpPr>
            <a:spLocks noGrp="1" noChangeArrowheads="1"/>
          </p:cNvSpPr>
          <p:nvPr>
            <p:ph idx="1"/>
          </p:nvPr>
        </p:nvSpPr>
        <p:spPr/>
        <p:txBody>
          <a:bodyPr/>
          <a:lstStyle/>
          <a:p>
            <a:pPr eaLnBrk="1" hangingPunct="1"/>
            <a:r>
              <a:rPr lang="en-US" altLang="en-US" dirty="0"/>
              <a:t>We are concerned with </a:t>
            </a:r>
            <a:r>
              <a:rPr lang="en-US" altLang="en-US" dirty="0" smtClean="0"/>
              <a:t>aftertax </a:t>
            </a:r>
            <a:r>
              <a:rPr lang="en-US" altLang="en-US" dirty="0"/>
              <a:t>cash flows, so we also need to consider the effect of taxes on the various costs of capital.</a:t>
            </a:r>
          </a:p>
          <a:p>
            <a:pPr eaLnBrk="1" hangingPunct="1"/>
            <a:endParaRPr lang="en-US" altLang="en-US" sz="1400" dirty="0"/>
          </a:p>
          <a:p>
            <a:pPr eaLnBrk="1" hangingPunct="1"/>
            <a:r>
              <a:rPr lang="en-US" altLang="en-US" dirty="0"/>
              <a:t>Interest expense reduces our tax </a:t>
            </a:r>
            <a:r>
              <a:rPr lang="en-US" altLang="en-US" dirty="0" smtClean="0"/>
              <a:t>liability (subject to limitation).</a:t>
            </a:r>
            <a:endParaRPr lang="en-US" altLang="en-US" dirty="0"/>
          </a:p>
          <a:p>
            <a:pPr lvl="1" eaLnBrk="1" hangingPunct="1">
              <a:buFont typeface="Wingdings" panose="05000000000000000000" pitchFamily="2" charset="2"/>
              <a:buChar char="§"/>
            </a:pPr>
            <a:r>
              <a:rPr lang="en-US" altLang="en-US" dirty="0"/>
              <a:t>This reduction in taxes reduces our cost of debt.</a:t>
            </a:r>
          </a:p>
          <a:p>
            <a:pPr lvl="1" eaLnBrk="1" hangingPunct="1">
              <a:buFont typeface="Wingdings" panose="05000000000000000000" pitchFamily="2" charset="2"/>
              <a:buChar char="§"/>
            </a:pPr>
            <a:r>
              <a:rPr lang="en-US" altLang="en-US" dirty="0"/>
              <a:t>After-tax cost of debt = R</a:t>
            </a:r>
            <a:r>
              <a:rPr lang="en-US" altLang="en-US" baseline="-25000" dirty="0"/>
              <a:t>D</a:t>
            </a:r>
            <a:r>
              <a:rPr lang="en-US" altLang="en-US" dirty="0"/>
              <a:t>(1-T</a:t>
            </a:r>
            <a:r>
              <a:rPr lang="en-US" altLang="en-US" baseline="-25000" dirty="0"/>
              <a:t>C</a:t>
            </a:r>
            <a:r>
              <a:rPr lang="en-US" altLang="en-US" dirty="0"/>
              <a:t>)</a:t>
            </a:r>
          </a:p>
          <a:p>
            <a:pPr lvl="1" eaLnBrk="1" hangingPunct="1">
              <a:buFont typeface="Wingdings" panose="05000000000000000000" pitchFamily="2" charset="2"/>
              <a:buChar char="§"/>
            </a:pPr>
            <a:endParaRPr lang="en-US" altLang="en-US" sz="1400" dirty="0"/>
          </a:p>
          <a:p>
            <a:pPr eaLnBrk="1" hangingPunct="1"/>
            <a:r>
              <a:rPr lang="en-US" altLang="en-US" dirty="0"/>
              <a:t>Dividends are not tax deductible, so there is no tax impact on the cost of equity.</a:t>
            </a:r>
          </a:p>
          <a:p>
            <a:pPr eaLnBrk="1" hangingPunct="1"/>
            <a:endParaRPr lang="en-US" altLang="en-US" sz="1400" dirty="0"/>
          </a:p>
          <a:p>
            <a:pPr eaLnBrk="1" hangingPunct="1"/>
            <a:r>
              <a:rPr lang="en-US" altLang="en-US" dirty="0"/>
              <a:t>WACC = w</a:t>
            </a:r>
            <a:r>
              <a:rPr lang="en-US" altLang="en-US" baseline="-25000" dirty="0"/>
              <a:t>E</a:t>
            </a:r>
            <a:r>
              <a:rPr lang="en-US" altLang="en-US" dirty="0"/>
              <a:t>R</a:t>
            </a:r>
            <a:r>
              <a:rPr lang="en-US" altLang="en-US" baseline="-25000" dirty="0"/>
              <a:t>E</a:t>
            </a:r>
            <a:r>
              <a:rPr lang="en-US" altLang="en-US" dirty="0"/>
              <a:t> + w</a:t>
            </a:r>
            <a:r>
              <a:rPr lang="en-US" altLang="en-US" baseline="-25000" dirty="0"/>
              <a:t>D</a:t>
            </a:r>
            <a:r>
              <a:rPr lang="en-US" altLang="en-US" dirty="0"/>
              <a:t>R</a:t>
            </a:r>
            <a:r>
              <a:rPr lang="en-US" altLang="en-US" baseline="-25000" dirty="0"/>
              <a:t>D</a:t>
            </a:r>
            <a:r>
              <a:rPr lang="en-US" altLang="en-US" dirty="0"/>
              <a:t>(1-T</a:t>
            </a:r>
            <a:r>
              <a:rPr lang="en-US" altLang="en-US" baseline="-25000" dirty="0"/>
              <a:t>C</a:t>
            </a:r>
            <a:r>
              <a:rPr lang="en-US" altLang="en-US" dirty="0"/>
              <a:t>)</a:t>
            </a:r>
          </a:p>
        </p:txBody>
      </p:sp>
      <p:sp>
        <p:nvSpPr>
          <p:cNvPr id="37890" name="Rectangle 2">
            <a:extLst>
              <a:ext uri="{FF2B5EF4-FFF2-40B4-BE49-F238E27FC236}">
                <a16:creationId xmlns:a16="http://schemas.microsoft.com/office/drawing/2014/main" xmlns="" id="{A0838047-A756-42E1-951D-366A53C31CA8}"/>
              </a:ext>
            </a:extLst>
          </p:cNvPr>
          <p:cNvSpPr>
            <a:spLocks noGrp="1" noChangeArrowheads="1"/>
          </p:cNvSpPr>
          <p:nvPr>
            <p:ph type="title"/>
          </p:nvPr>
        </p:nvSpPr>
        <p:spPr/>
        <p:txBody>
          <a:bodyPr/>
          <a:lstStyle/>
          <a:p>
            <a:pPr eaLnBrk="1" hangingPunct="1">
              <a:defRPr/>
            </a:pPr>
            <a:r>
              <a:rPr lang="en-US" altLang="en-US" sz="3600" dirty="0"/>
              <a:t>Taxes and the WACC</a:t>
            </a:r>
          </a:p>
        </p:txBody>
      </p:sp>
      <p:sp>
        <p:nvSpPr>
          <p:cNvPr id="2" name="Footer Placeholder 1">
            <a:extLst>
              <a:ext uri="{FF2B5EF4-FFF2-40B4-BE49-F238E27FC236}">
                <a16:creationId xmlns:a16="http://schemas.microsoft.com/office/drawing/2014/main" xmlns="" id="{989FB07B-263D-4170-B8BB-D72EB5692998}"/>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a:extLst>
              <a:ext uri="{FF2B5EF4-FFF2-40B4-BE49-F238E27FC236}">
                <a16:creationId xmlns:a16="http://schemas.microsoft.com/office/drawing/2014/main" xmlns="" id="{BF12EC74-3BB0-4CA5-B0E9-694D2167BB25}"/>
              </a:ext>
            </a:extLst>
          </p:cNvPr>
          <p:cNvSpPr>
            <a:spLocks noGrp="1" noChangeArrowheads="1"/>
          </p:cNvSpPr>
          <p:nvPr>
            <p:ph sz="half" idx="1"/>
          </p:nvPr>
        </p:nvSpPr>
        <p:spPr/>
        <p:txBody>
          <a:bodyPr/>
          <a:lstStyle/>
          <a:p>
            <a:pPr eaLnBrk="1" hangingPunct="1"/>
            <a:r>
              <a:rPr lang="en-US" altLang="en-US" dirty="0"/>
              <a:t>Equity Information</a:t>
            </a:r>
          </a:p>
          <a:p>
            <a:pPr lvl="1" eaLnBrk="1" hangingPunct="1">
              <a:buFont typeface="Wingdings" panose="05000000000000000000" pitchFamily="2" charset="2"/>
              <a:buChar char="§"/>
            </a:pPr>
            <a:r>
              <a:rPr lang="en-US" altLang="en-US" dirty="0"/>
              <a:t>50 million shares</a:t>
            </a:r>
          </a:p>
          <a:p>
            <a:pPr lvl="1" eaLnBrk="1" hangingPunct="1">
              <a:buFont typeface="Wingdings" panose="05000000000000000000" pitchFamily="2" charset="2"/>
              <a:buChar char="§"/>
            </a:pPr>
            <a:r>
              <a:rPr lang="en-US" altLang="en-US" dirty="0"/>
              <a:t>$80 per share</a:t>
            </a:r>
          </a:p>
          <a:p>
            <a:pPr lvl="1" eaLnBrk="1" hangingPunct="1">
              <a:buFont typeface="Wingdings" panose="05000000000000000000" pitchFamily="2" charset="2"/>
              <a:buChar char="§"/>
            </a:pPr>
            <a:r>
              <a:rPr lang="en-US" altLang="en-US" dirty="0"/>
              <a:t>Beta = 1.15</a:t>
            </a:r>
          </a:p>
          <a:p>
            <a:pPr lvl="1" eaLnBrk="1" hangingPunct="1">
              <a:buFont typeface="Wingdings" panose="05000000000000000000" pitchFamily="2" charset="2"/>
              <a:buChar char="§"/>
            </a:pPr>
            <a:r>
              <a:rPr lang="en-US" altLang="en-US" dirty="0"/>
              <a:t>Market risk premium = 9%</a:t>
            </a:r>
          </a:p>
          <a:p>
            <a:pPr lvl="1" eaLnBrk="1" hangingPunct="1">
              <a:buFont typeface="Wingdings" panose="05000000000000000000" pitchFamily="2" charset="2"/>
              <a:buChar char="§"/>
            </a:pPr>
            <a:r>
              <a:rPr lang="en-US" altLang="en-US" dirty="0"/>
              <a:t>Risk-free rate = 5%</a:t>
            </a:r>
          </a:p>
        </p:txBody>
      </p:sp>
      <p:sp>
        <p:nvSpPr>
          <p:cNvPr id="54276" name="Rectangle 4">
            <a:extLst>
              <a:ext uri="{FF2B5EF4-FFF2-40B4-BE49-F238E27FC236}">
                <a16:creationId xmlns:a16="http://schemas.microsoft.com/office/drawing/2014/main" xmlns="" id="{FB46BC58-8CD7-4A2A-8DFF-141C62E4C89E}"/>
              </a:ext>
            </a:extLst>
          </p:cNvPr>
          <p:cNvSpPr>
            <a:spLocks noGrp="1" noChangeArrowheads="1"/>
          </p:cNvSpPr>
          <p:nvPr>
            <p:ph sz="half" idx="2"/>
          </p:nvPr>
        </p:nvSpPr>
        <p:spPr/>
        <p:txBody>
          <a:bodyPr/>
          <a:lstStyle/>
          <a:p>
            <a:pPr eaLnBrk="1" hangingPunct="1"/>
            <a:r>
              <a:rPr lang="en-US" altLang="en-US" dirty="0"/>
              <a:t>Debt Information</a:t>
            </a:r>
          </a:p>
          <a:p>
            <a:pPr lvl="1" eaLnBrk="1" hangingPunct="1">
              <a:buFont typeface="Wingdings" panose="05000000000000000000" pitchFamily="2" charset="2"/>
              <a:buChar char="§"/>
            </a:pPr>
            <a:r>
              <a:rPr lang="en-US" altLang="en-US" dirty="0"/>
              <a:t>$1 billion in outstanding debt (face value)</a:t>
            </a:r>
          </a:p>
          <a:p>
            <a:pPr lvl="1" eaLnBrk="1" hangingPunct="1">
              <a:buFont typeface="Wingdings" panose="05000000000000000000" pitchFamily="2" charset="2"/>
              <a:buChar char="§"/>
            </a:pPr>
            <a:r>
              <a:rPr lang="en-US" altLang="en-US" dirty="0"/>
              <a:t>Current quote = 110</a:t>
            </a:r>
          </a:p>
          <a:p>
            <a:pPr lvl="1" eaLnBrk="1" hangingPunct="1">
              <a:buFont typeface="Wingdings" panose="05000000000000000000" pitchFamily="2" charset="2"/>
              <a:buChar char="§"/>
            </a:pPr>
            <a:r>
              <a:rPr lang="en-US" altLang="en-US" dirty="0"/>
              <a:t>Coupon rate = 9%, semiannual coupons</a:t>
            </a:r>
          </a:p>
          <a:p>
            <a:pPr lvl="1" eaLnBrk="1" hangingPunct="1">
              <a:buFont typeface="Wingdings" panose="05000000000000000000" pitchFamily="2" charset="2"/>
              <a:buChar char="§"/>
            </a:pPr>
            <a:r>
              <a:rPr lang="en-US" altLang="en-US" dirty="0"/>
              <a:t>15 years to maturity</a:t>
            </a:r>
          </a:p>
          <a:p>
            <a:pPr eaLnBrk="1" hangingPunct="1"/>
            <a:r>
              <a:rPr lang="en-US" altLang="en-US" dirty="0"/>
              <a:t>Tax rate = </a:t>
            </a:r>
            <a:r>
              <a:rPr lang="en-US" altLang="en-US" dirty="0" smtClean="0"/>
              <a:t>21%</a:t>
            </a:r>
            <a:endParaRPr lang="en-US" altLang="en-US" dirty="0"/>
          </a:p>
        </p:txBody>
      </p:sp>
      <p:sp>
        <p:nvSpPr>
          <p:cNvPr id="39938" name="Rectangle 2">
            <a:extLst>
              <a:ext uri="{FF2B5EF4-FFF2-40B4-BE49-F238E27FC236}">
                <a16:creationId xmlns:a16="http://schemas.microsoft.com/office/drawing/2014/main" xmlns="" id="{210C2200-C410-4E51-A5BC-7104A4F79315}"/>
              </a:ext>
            </a:extLst>
          </p:cNvPr>
          <p:cNvSpPr>
            <a:spLocks noGrp="1" noChangeArrowheads="1"/>
          </p:cNvSpPr>
          <p:nvPr>
            <p:ph type="title"/>
          </p:nvPr>
        </p:nvSpPr>
        <p:spPr/>
        <p:txBody>
          <a:bodyPr/>
          <a:lstStyle/>
          <a:p>
            <a:pPr eaLnBrk="1" hangingPunct="1">
              <a:defRPr/>
            </a:pPr>
            <a:r>
              <a:rPr lang="en-US" altLang="en-US" sz="3600" dirty="0"/>
              <a:t>Extended Example: WACC - I</a:t>
            </a:r>
          </a:p>
        </p:txBody>
      </p:sp>
      <p:sp>
        <p:nvSpPr>
          <p:cNvPr id="2" name="Footer Placeholder 1">
            <a:extLst>
              <a:ext uri="{FF2B5EF4-FFF2-40B4-BE49-F238E27FC236}">
                <a16:creationId xmlns:a16="http://schemas.microsoft.com/office/drawing/2014/main" xmlns="" id="{6674C500-FA99-44AA-8FA4-898E31E06282}"/>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a:extLst>
              <a:ext uri="{FF2B5EF4-FFF2-40B4-BE49-F238E27FC236}">
                <a16:creationId xmlns:a16="http://schemas.microsoft.com/office/drawing/2014/main" xmlns="" id="{76AFCB74-D5DE-4822-9993-79452C500ACE}"/>
              </a:ext>
            </a:extLst>
          </p:cNvPr>
          <p:cNvSpPr>
            <a:spLocks noGrp="1" noChangeArrowheads="1"/>
          </p:cNvSpPr>
          <p:nvPr>
            <p:ph idx="1"/>
          </p:nvPr>
        </p:nvSpPr>
        <p:spPr/>
        <p:txBody>
          <a:bodyPr/>
          <a:lstStyle/>
          <a:p>
            <a:pPr eaLnBrk="1" hangingPunct="1"/>
            <a:r>
              <a:rPr lang="en-US" altLang="en-US" sz="2800" dirty="0"/>
              <a:t>What is the cost of equity?</a:t>
            </a:r>
          </a:p>
          <a:p>
            <a:pPr lvl="1" eaLnBrk="1" hangingPunct="1">
              <a:buFont typeface="Wingdings" panose="05000000000000000000" pitchFamily="2" charset="2"/>
              <a:buChar char="§"/>
            </a:pPr>
            <a:r>
              <a:rPr lang="en-US" altLang="en-US" sz="2400" dirty="0"/>
              <a:t>R</a:t>
            </a:r>
            <a:r>
              <a:rPr lang="en-US" altLang="en-US" sz="2400" baseline="-25000" dirty="0"/>
              <a:t>E</a:t>
            </a:r>
            <a:r>
              <a:rPr lang="en-US" altLang="en-US" sz="2400" dirty="0"/>
              <a:t> = 5 + 1.15(9) = 15.35%</a:t>
            </a:r>
          </a:p>
          <a:p>
            <a:pPr lvl="1" eaLnBrk="1" hangingPunct="1">
              <a:buFont typeface="Wingdings" panose="05000000000000000000" pitchFamily="2" charset="2"/>
              <a:buChar char="§"/>
            </a:pPr>
            <a:endParaRPr lang="en-US" altLang="en-US" sz="2400" dirty="0"/>
          </a:p>
          <a:p>
            <a:pPr eaLnBrk="1" hangingPunct="1"/>
            <a:r>
              <a:rPr lang="en-US" altLang="en-US" sz="2800" dirty="0"/>
              <a:t>What is the cost of debt?</a:t>
            </a:r>
          </a:p>
          <a:p>
            <a:pPr lvl="1" eaLnBrk="1" hangingPunct="1">
              <a:buFont typeface="Wingdings" panose="05000000000000000000" pitchFamily="2" charset="2"/>
              <a:buChar char="§"/>
            </a:pPr>
            <a:r>
              <a:rPr lang="en-US" altLang="en-US" sz="2400" dirty="0"/>
              <a:t>N = 30; PV = -1,100; PMT = 45; FV = 1,000; CPT I/Y = 3.9268</a:t>
            </a:r>
          </a:p>
          <a:p>
            <a:pPr lvl="1" eaLnBrk="1" hangingPunct="1">
              <a:buFont typeface="Wingdings" panose="05000000000000000000" pitchFamily="2" charset="2"/>
              <a:buChar char="§"/>
            </a:pPr>
            <a:r>
              <a:rPr lang="en-US" altLang="en-US" sz="2400" dirty="0"/>
              <a:t>R</a:t>
            </a:r>
            <a:r>
              <a:rPr lang="en-US" altLang="en-US" sz="2400" baseline="-25000" dirty="0"/>
              <a:t>D</a:t>
            </a:r>
            <a:r>
              <a:rPr lang="en-US" altLang="en-US" sz="2400" dirty="0"/>
              <a:t> = 3.927(2) = 7.854%</a:t>
            </a:r>
          </a:p>
          <a:p>
            <a:pPr lvl="1" eaLnBrk="1" hangingPunct="1">
              <a:buFont typeface="Wingdings" panose="05000000000000000000" pitchFamily="2" charset="2"/>
              <a:buChar char="§"/>
            </a:pPr>
            <a:endParaRPr lang="en-US" altLang="en-US" sz="2400" dirty="0"/>
          </a:p>
          <a:p>
            <a:pPr eaLnBrk="1" hangingPunct="1"/>
            <a:r>
              <a:rPr lang="en-US" altLang="en-US" sz="2800" dirty="0"/>
              <a:t>What is the after-tax cost of debt?</a:t>
            </a:r>
          </a:p>
          <a:p>
            <a:pPr lvl="1" eaLnBrk="1" hangingPunct="1">
              <a:buFont typeface="Wingdings" panose="05000000000000000000" pitchFamily="2" charset="2"/>
              <a:buChar char="§"/>
            </a:pPr>
            <a:r>
              <a:rPr lang="en-US" altLang="en-US" sz="2400" dirty="0"/>
              <a:t>R</a:t>
            </a:r>
            <a:r>
              <a:rPr lang="en-US" altLang="en-US" sz="2400" baseline="-25000" dirty="0"/>
              <a:t>D</a:t>
            </a:r>
            <a:r>
              <a:rPr lang="en-US" altLang="en-US" sz="2400" dirty="0"/>
              <a:t>(1-T</a:t>
            </a:r>
            <a:r>
              <a:rPr lang="en-US" altLang="en-US" sz="2400" baseline="-25000" dirty="0"/>
              <a:t>C</a:t>
            </a:r>
            <a:r>
              <a:rPr lang="en-US" altLang="en-US" sz="2400" dirty="0"/>
              <a:t>) = 7.854(1-</a:t>
            </a:r>
            <a:r>
              <a:rPr lang="en-US" altLang="en-US" sz="2400" dirty="0" smtClean="0"/>
              <a:t>.21) </a:t>
            </a:r>
            <a:r>
              <a:rPr lang="en-US" altLang="en-US" sz="2400" dirty="0"/>
              <a:t>= </a:t>
            </a:r>
            <a:r>
              <a:rPr lang="en-US" altLang="en-US" sz="2400" dirty="0" smtClean="0"/>
              <a:t>6.205%</a:t>
            </a:r>
            <a:endParaRPr lang="en-US" altLang="en-US" sz="2400" dirty="0"/>
          </a:p>
        </p:txBody>
      </p:sp>
      <p:sp>
        <p:nvSpPr>
          <p:cNvPr id="41986" name="Rectangle 2">
            <a:extLst>
              <a:ext uri="{FF2B5EF4-FFF2-40B4-BE49-F238E27FC236}">
                <a16:creationId xmlns:a16="http://schemas.microsoft.com/office/drawing/2014/main" xmlns="" id="{0239CA4C-12B0-4297-BF2C-03F88E35989A}"/>
              </a:ext>
            </a:extLst>
          </p:cNvPr>
          <p:cNvSpPr>
            <a:spLocks noGrp="1" noChangeArrowheads="1"/>
          </p:cNvSpPr>
          <p:nvPr>
            <p:ph type="title"/>
          </p:nvPr>
        </p:nvSpPr>
        <p:spPr/>
        <p:txBody>
          <a:bodyPr>
            <a:normAutofit fontScale="90000"/>
          </a:bodyPr>
          <a:lstStyle/>
          <a:p>
            <a:pPr eaLnBrk="1" hangingPunct="1">
              <a:defRPr/>
            </a:pPr>
            <a:r>
              <a:rPr lang="en-US" altLang="en-US" sz="4000" dirty="0"/>
              <a:t>Extended Example: WACC - II</a:t>
            </a:r>
          </a:p>
        </p:txBody>
      </p:sp>
      <p:sp>
        <p:nvSpPr>
          <p:cNvPr id="2" name="Footer Placeholder 1">
            <a:extLst>
              <a:ext uri="{FF2B5EF4-FFF2-40B4-BE49-F238E27FC236}">
                <a16:creationId xmlns:a16="http://schemas.microsoft.com/office/drawing/2014/main" xmlns="" id="{EC360580-B4F5-44BA-9BFE-1EB34543358A}"/>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a:extLst>
              <a:ext uri="{FF2B5EF4-FFF2-40B4-BE49-F238E27FC236}">
                <a16:creationId xmlns:a16="http://schemas.microsoft.com/office/drawing/2014/main" xmlns="" id="{60F0879A-26DB-4AD9-B742-89DE958A1C75}"/>
              </a:ext>
            </a:extLst>
          </p:cNvPr>
          <p:cNvSpPr>
            <a:spLocks noGrp="1" noChangeArrowheads="1"/>
          </p:cNvSpPr>
          <p:nvPr>
            <p:ph idx="1"/>
          </p:nvPr>
        </p:nvSpPr>
        <p:spPr/>
        <p:txBody>
          <a:bodyPr/>
          <a:lstStyle/>
          <a:p>
            <a:pPr eaLnBrk="1" hangingPunct="1"/>
            <a:r>
              <a:rPr lang="en-US" altLang="en-US" sz="2800" dirty="0"/>
              <a:t>What are the capital structure weights?</a:t>
            </a:r>
          </a:p>
          <a:p>
            <a:pPr lvl="1" eaLnBrk="1" hangingPunct="1">
              <a:buFont typeface="Wingdings" panose="05000000000000000000" pitchFamily="2" charset="2"/>
              <a:buChar char="§"/>
            </a:pPr>
            <a:r>
              <a:rPr lang="en-US" altLang="en-US" sz="2400" dirty="0"/>
              <a:t>E = 50 million (80) = 4 billion</a:t>
            </a:r>
          </a:p>
          <a:p>
            <a:pPr lvl="1" eaLnBrk="1" hangingPunct="1">
              <a:buFont typeface="Wingdings" panose="05000000000000000000" pitchFamily="2" charset="2"/>
              <a:buChar char="§"/>
            </a:pPr>
            <a:r>
              <a:rPr lang="en-US" altLang="en-US" sz="2400" dirty="0"/>
              <a:t>D = 1 billion (1.10) = 1.1 billion</a:t>
            </a:r>
          </a:p>
          <a:p>
            <a:pPr lvl="1" eaLnBrk="1" hangingPunct="1">
              <a:buFont typeface="Wingdings" panose="05000000000000000000" pitchFamily="2" charset="2"/>
              <a:buChar char="§"/>
            </a:pPr>
            <a:r>
              <a:rPr lang="en-US" altLang="en-US" sz="2400" dirty="0"/>
              <a:t>V = 4 + 1.1 = 5.1 billion</a:t>
            </a:r>
          </a:p>
          <a:p>
            <a:pPr lvl="1" eaLnBrk="1" hangingPunct="1">
              <a:buFont typeface="Wingdings" panose="05000000000000000000" pitchFamily="2" charset="2"/>
              <a:buChar char="§"/>
            </a:pPr>
            <a:r>
              <a:rPr lang="en-US" altLang="en-US" sz="2400" dirty="0"/>
              <a:t>w</a:t>
            </a:r>
            <a:r>
              <a:rPr lang="en-US" altLang="en-US" sz="2400" baseline="-25000" dirty="0"/>
              <a:t>E</a:t>
            </a:r>
            <a:r>
              <a:rPr lang="en-US" altLang="en-US" sz="2400" dirty="0"/>
              <a:t> = E/V = 4 / 5.1 = .7843</a:t>
            </a:r>
          </a:p>
          <a:p>
            <a:pPr lvl="1" eaLnBrk="1" hangingPunct="1">
              <a:buFont typeface="Wingdings" panose="05000000000000000000" pitchFamily="2" charset="2"/>
              <a:buChar char="§"/>
            </a:pPr>
            <a:r>
              <a:rPr lang="en-US" altLang="en-US" sz="2400" dirty="0"/>
              <a:t>w</a:t>
            </a:r>
            <a:r>
              <a:rPr lang="en-US" altLang="en-US" sz="2400" baseline="-25000" dirty="0"/>
              <a:t>D</a:t>
            </a:r>
            <a:r>
              <a:rPr lang="en-US" altLang="en-US" sz="2400" dirty="0"/>
              <a:t> = D/V = 1.1 / 5.1 = .2157</a:t>
            </a:r>
          </a:p>
          <a:p>
            <a:pPr lvl="1" eaLnBrk="1" hangingPunct="1">
              <a:buFont typeface="Wingdings" panose="05000000000000000000" pitchFamily="2" charset="2"/>
              <a:buChar char="§"/>
            </a:pPr>
            <a:endParaRPr lang="en-US" altLang="en-US" sz="2400" dirty="0"/>
          </a:p>
          <a:p>
            <a:pPr eaLnBrk="1" hangingPunct="1"/>
            <a:r>
              <a:rPr lang="en-US" altLang="en-US" sz="2800" dirty="0"/>
              <a:t>What is the WACC?</a:t>
            </a:r>
          </a:p>
          <a:p>
            <a:pPr lvl="1" eaLnBrk="1" hangingPunct="1">
              <a:buFont typeface="Wingdings" panose="05000000000000000000" pitchFamily="2" charset="2"/>
              <a:buChar char="§"/>
            </a:pPr>
            <a:r>
              <a:rPr lang="en-US" altLang="en-US" sz="2400" dirty="0"/>
              <a:t>WACC = .7843(15.35%) + .</a:t>
            </a:r>
            <a:r>
              <a:rPr lang="en-US" altLang="en-US" sz="2400" dirty="0" smtClean="0"/>
              <a:t>2157(6.205%) </a:t>
            </a:r>
            <a:r>
              <a:rPr lang="en-US" altLang="en-US" sz="2400" dirty="0"/>
              <a:t>= </a:t>
            </a:r>
            <a:r>
              <a:rPr lang="en-US" altLang="en-US" sz="2400" dirty="0" smtClean="0"/>
              <a:t>13.38%</a:t>
            </a:r>
            <a:endParaRPr lang="en-US" altLang="en-US" sz="2400" dirty="0"/>
          </a:p>
        </p:txBody>
      </p:sp>
      <p:sp>
        <p:nvSpPr>
          <p:cNvPr id="44034" name="Rectangle 2">
            <a:extLst>
              <a:ext uri="{FF2B5EF4-FFF2-40B4-BE49-F238E27FC236}">
                <a16:creationId xmlns:a16="http://schemas.microsoft.com/office/drawing/2014/main" xmlns="" id="{610F61EA-2AA8-4127-8891-00D34D07BF36}"/>
              </a:ext>
            </a:extLst>
          </p:cNvPr>
          <p:cNvSpPr>
            <a:spLocks noGrp="1" noChangeArrowheads="1"/>
          </p:cNvSpPr>
          <p:nvPr>
            <p:ph type="title"/>
          </p:nvPr>
        </p:nvSpPr>
        <p:spPr/>
        <p:txBody>
          <a:bodyPr>
            <a:normAutofit fontScale="90000"/>
          </a:bodyPr>
          <a:lstStyle/>
          <a:p>
            <a:pPr eaLnBrk="1" hangingPunct="1">
              <a:defRPr/>
            </a:pPr>
            <a:r>
              <a:rPr lang="en-US" altLang="en-US" sz="4000" dirty="0"/>
              <a:t>Extended Example: WACC - III</a:t>
            </a:r>
          </a:p>
        </p:txBody>
      </p:sp>
      <p:sp>
        <p:nvSpPr>
          <p:cNvPr id="2" name="Footer Placeholder 1">
            <a:extLst>
              <a:ext uri="{FF2B5EF4-FFF2-40B4-BE49-F238E27FC236}">
                <a16:creationId xmlns:a16="http://schemas.microsoft.com/office/drawing/2014/main" xmlns="" id="{E69EBDE4-D85B-48CD-BFC8-C18A6A457EC7}"/>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a:extLst>
              <a:ext uri="{FF2B5EF4-FFF2-40B4-BE49-F238E27FC236}">
                <a16:creationId xmlns:a16="http://schemas.microsoft.com/office/drawing/2014/main" xmlns="" id="{DC25712F-5E29-4648-B020-F1186AE9C43D}"/>
              </a:ext>
            </a:extLst>
          </p:cNvPr>
          <p:cNvSpPr>
            <a:spLocks noGrp="1" noChangeArrowheads="1"/>
          </p:cNvSpPr>
          <p:nvPr>
            <p:ph idx="1"/>
          </p:nvPr>
        </p:nvSpPr>
        <p:spPr/>
        <p:txBody>
          <a:bodyPr/>
          <a:lstStyle/>
          <a:p>
            <a:pPr eaLnBrk="1" hangingPunct="1">
              <a:lnSpc>
                <a:spcPct val="90000"/>
              </a:lnSpc>
              <a:spcBef>
                <a:spcPts val="800"/>
              </a:spcBef>
            </a:pPr>
            <a:r>
              <a:rPr lang="en-US" altLang="en-US" sz="2000" dirty="0"/>
              <a:t>Go to </a:t>
            </a:r>
            <a:r>
              <a:rPr lang="en-US" altLang="en-US" sz="2000" dirty="0">
                <a:hlinkClick r:id="rId3"/>
              </a:rPr>
              <a:t>Yahoo! Finance </a:t>
            </a:r>
            <a:r>
              <a:rPr lang="en-US" altLang="en-US" sz="2000" dirty="0"/>
              <a:t>to get information on Eastman Chemical (EMN).</a:t>
            </a:r>
          </a:p>
          <a:p>
            <a:pPr eaLnBrk="1" hangingPunct="1">
              <a:lnSpc>
                <a:spcPct val="90000"/>
              </a:lnSpc>
              <a:spcBef>
                <a:spcPts val="800"/>
              </a:spcBef>
            </a:pPr>
            <a:r>
              <a:rPr lang="en-US" altLang="en-US" sz="2000" dirty="0"/>
              <a:t>Under Profile and Key Statistics, you can find the following information:</a:t>
            </a:r>
          </a:p>
          <a:p>
            <a:pPr lvl="1" eaLnBrk="1" hangingPunct="1">
              <a:lnSpc>
                <a:spcPct val="90000"/>
              </a:lnSpc>
              <a:spcBef>
                <a:spcPts val="800"/>
              </a:spcBef>
              <a:buFont typeface="Wingdings" panose="05000000000000000000" pitchFamily="2" charset="2"/>
              <a:buChar char="§"/>
            </a:pPr>
            <a:r>
              <a:rPr lang="en-US" altLang="en-US" sz="1800" dirty="0"/>
              <a:t># of shares outstanding</a:t>
            </a:r>
          </a:p>
          <a:p>
            <a:pPr lvl="1" eaLnBrk="1" hangingPunct="1">
              <a:lnSpc>
                <a:spcPct val="90000"/>
              </a:lnSpc>
              <a:spcBef>
                <a:spcPts val="800"/>
              </a:spcBef>
              <a:buFont typeface="Wingdings" panose="05000000000000000000" pitchFamily="2" charset="2"/>
              <a:buChar char="§"/>
            </a:pPr>
            <a:r>
              <a:rPr lang="en-US" altLang="en-US" sz="1800" dirty="0"/>
              <a:t>Book value per share</a:t>
            </a:r>
          </a:p>
          <a:p>
            <a:pPr lvl="1" eaLnBrk="1" hangingPunct="1">
              <a:lnSpc>
                <a:spcPct val="90000"/>
              </a:lnSpc>
              <a:spcBef>
                <a:spcPts val="800"/>
              </a:spcBef>
              <a:buFont typeface="Wingdings" panose="05000000000000000000" pitchFamily="2" charset="2"/>
              <a:buChar char="§"/>
            </a:pPr>
            <a:r>
              <a:rPr lang="en-US" altLang="en-US" sz="1800" dirty="0"/>
              <a:t>Price per share</a:t>
            </a:r>
          </a:p>
          <a:p>
            <a:pPr lvl="1" eaLnBrk="1" hangingPunct="1">
              <a:lnSpc>
                <a:spcPct val="90000"/>
              </a:lnSpc>
              <a:spcBef>
                <a:spcPts val="800"/>
              </a:spcBef>
              <a:buFont typeface="Wingdings" panose="05000000000000000000" pitchFamily="2" charset="2"/>
              <a:buChar char="§"/>
            </a:pPr>
            <a:r>
              <a:rPr lang="en-US" altLang="en-US" sz="1800" dirty="0"/>
              <a:t>Beta</a:t>
            </a:r>
          </a:p>
          <a:p>
            <a:pPr eaLnBrk="1" hangingPunct="1">
              <a:lnSpc>
                <a:spcPct val="90000"/>
              </a:lnSpc>
              <a:spcBef>
                <a:spcPts val="800"/>
              </a:spcBef>
            </a:pPr>
            <a:r>
              <a:rPr lang="en-US" altLang="en-US" sz="2000" dirty="0"/>
              <a:t>Under analysts estimates, you can find analysts estimates of earnings growth (use as a proxy for dividend growth).</a:t>
            </a:r>
          </a:p>
          <a:p>
            <a:pPr eaLnBrk="1" hangingPunct="1">
              <a:lnSpc>
                <a:spcPct val="90000"/>
              </a:lnSpc>
              <a:spcBef>
                <a:spcPts val="800"/>
              </a:spcBef>
            </a:pPr>
            <a:r>
              <a:rPr lang="en-US" altLang="en-US" sz="2000" dirty="0"/>
              <a:t>The Bonds section at </a:t>
            </a:r>
            <a:r>
              <a:rPr lang="en-US" altLang="en-US" sz="2000" dirty="0">
                <a:hlinkClick r:id="rId3"/>
              </a:rPr>
              <a:t>Yahoo! Finance </a:t>
            </a:r>
            <a:r>
              <a:rPr lang="en-US" altLang="en-US" sz="2000" dirty="0"/>
              <a:t>can provide the T-bill rate.</a:t>
            </a:r>
          </a:p>
          <a:p>
            <a:pPr eaLnBrk="1" hangingPunct="1">
              <a:lnSpc>
                <a:spcPct val="90000"/>
              </a:lnSpc>
              <a:spcBef>
                <a:spcPts val="800"/>
              </a:spcBef>
            </a:pPr>
            <a:r>
              <a:rPr lang="en-US" altLang="en-US" sz="2000" dirty="0"/>
              <a:t>Use this information, along with the CAPM and DGM, to estimate the cost of equity.</a:t>
            </a:r>
          </a:p>
        </p:txBody>
      </p:sp>
      <p:sp>
        <p:nvSpPr>
          <p:cNvPr id="46082" name="Rectangle 2">
            <a:extLst>
              <a:ext uri="{FF2B5EF4-FFF2-40B4-BE49-F238E27FC236}">
                <a16:creationId xmlns:a16="http://schemas.microsoft.com/office/drawing/2014/main" xmlns="" id="{7592739F-0E77-4EB5-B179-FCA6B7283C8C}"/>
              </a:ext>
            </a:extLst>
          </p:cNvPr>
          <p:cNvSpPr>
            <a:spLocks noGrp="1" noChangeArrowheads="1"/>
          </p:cNvSpPr>
          <p:nvPr>
            <p:ph type="title"/>
          </p:nvPr>
        </p:nvSpPr>
        <p:spPr/>
        <p:txBody>
          <a:bodyPr/>
          <a:lstStyle/>
          <a:p>
            <a:pPr eaLnBrk="1" hangingPunct="1">
              <a:defRPr/>
            </a:pPr>
            <a:r>
              <a:rPr lang="en-US" altLang="en-US" sz="3600" dirty="0"/>
              <a:t>Eastman Chemical I</a:t>
            </a:r>
          </a:p>
        </p:txBody>
      </p:sp>
      <p:sp>
        <p:nvSpPr>
          <p:cNvPr id="2" name="Footer Placeholder 1">
            <a:extLst>
              <a:ext uri="{FF2B5EF4-FFF2-40B4-BE49-F238E27FC236}">
                <a16:creationId xmlns:a16="http://schemas.microsoft.com/office/drawing/2014/main" xmlns="" id="{93CCF160-B6AF-466E-9CD0-2C9BF566F6D5}"/>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a:extLst>
              <a:ext uri="{FF2B5EF4-FFF2-40B4-BE49-F238E27FC236}">
                <a16:creationId xmlns:a16="http://schemas.microsoft.com/office/drawing/2014/main" xmlns="" id="{63B7A6CC-C958-42AF-86D1-07FB4B0793DA}"/>
              </a:ext>
            </a:extLst>
          </p:cNvPr>
          <p:cNvSpPr>
            <a:spLocks noGrp="1" noChangeArrowheads="1"/>
          </p:cNvSpPr>
          <p:nvPr>
            <p:ph idx="1"/>
          </p:nvPr>
        </p:nvSpPr>
        <p:spPr/>
        <p:txBody>
          <a:bodyPr/>
          <a:lstStyle/>
          <a:p>
            <a:pPr eaLnBrk="1" hangingPunct="1"/>
            <a:r>
              <a:rPr lang="en-US" altLang="en-US" dirty="0"/>
              <a:t>Go to </a:t>
            </a:r>
            <a:r>
              <a:rPr lang="en-US" altLang="en-US" dirty="0">
                <a:hlinkClick r:id="rId3"/>
              </a:rPr>
              <a:t>FINRA</a:t>
            </a:r>
            <a:r>
              <a:rPr lang="en-US" altLang="en-US" dirty="0"/>
              <a:t> to get market information on Eastman Chemical’s bond issues.</a:t>
            </a:r>
          </a:p>
          <a:p>
            <a:pPr lvl="1" eaLnBrk="1" hangingPunct="1">
              <a:buFont typeface="Wingdings" panose="05000000000000000000" pitchFamily="2" charset="2"/>
              <a:buChar char="§"/>
            </a:pPr>
            <a:r>
              <a:rPr lang="en-US" altLang="en-US" sz="2400" dirty="0"/>
              <a:t>Enter “Eastman Ch” to find the bond information.</a:t>
            </a:r>
          </a:p>
          <a:p>
            <a:pPr lvl="1" eaLnBrk="1" hangingPunct="1">
              <a:buFont typeface="Wingdings" panose="05000000000000000000" pitchFamily="2" charset="2"/>
              <a:buChar char="§"/>
            </a:pPr>
            <a:r>
              <a:rPr lang="en-US" altLang="en-US" sz="2400" dirty="0"/>
              <a:t>Note that you may not be able to find information on all bond issues due to the illiquidity of the bond market.</a:t>
            </a:r>
          </a:p>
          <a:p>
            <a:pPr lvl="1" eaLnBrk="1" hangingPunct="1">
              <a:buFont typeface="Wingdings" panose="05000000000000000000" pitchFamily="2" charset="2"/>
              <a:buChar char="§"/>
            </a:pPr>
            <a:endParaRPr lang="en-US" altLang="en-US" sz="2400" dirty="0"/>
          </a:p>
          <a:p>
            <a:pPr eaLnBrk="1" hangingPunct="1"/>
            <a:r>
              <a:rPr lang="en-US" altLang="en-US" dirty="0"/>
              <a:t>Go to the </a:t>
            </a:r>
            <a:r>
              <a:rPr lang="en-US" altLang="en-US" dirty="0">
                <a:hlinkClick r:id="rId4"/>
              </a:rPr>
              <a:t>SEC website </a:t>
            </a:r>
            <a:r>
              <a:rPr lang="en-US" altLang="en-US" dirty="0"/>
              <a:t>to get book value information from the firm’s most recent 10Q.</a:t>
            </a:r>
          </a:p>
          <a:p>
            <a:pPr eaLnBrk="1" hangingPunct="1"/>
            <a:endParaRPr lang="en-US" altLang="en-US" sz="2800" dirty="0"/>
          </a:p>
        </p:txBody>
      </p:sp>
      <p:sp>
        <p:nvSpPr>
          <p:cNvPr id="47106" name="Rectangle 2">
            <a:extLst>
              <a:ext uri="{FF2B5EF4-FFF2-40B4-BE49-F238E27FC236}">
                <a16:creationId xmlns:a16="http://schemas.microsoft.com/office/drawing/2014/main" xmlns="" id="{17EF6444-9DEE-4B27-B6F8-57A337524865}"/>
              </a:ext>
            </a:extLst>
          </p:cNvPr>
          <p:cNvSpPr>
            <a:spLocks noGrp="1" noChangeArrowheads="1"/>
          </p:cNvSpPr>
          <p:nvPr>
            <p:ph type="title"/>
          </p:nvPr>
        </p:nvSpPr>
        <p:spPr/>
        <p:txBody>
          <a:bodyPr/>
          <a:lstStyle/>
          <a:p>
            <a:pPr eaLnBrk="1" hangingPunct="1">
              <a:defRPr/>
            </a:pPr>
            <a:r>
              <a:rPr lang="en-US" altLang="en-US" sz="3600" dirty="0"/>
              <a:t>Eastman Chemical II</a:t>
            </a:r>
          </a:p>
        </p:txBody>
      </p:sp>
      <p:sp>
        <p:nvSpPr>
          <p:cNvPr id="2" name="Footer Placeholder 1">
            <a:extLst>
              <a:ext uri="{FF2B5EF4-FFF2-40B4-BE49-F238E27FC236}">
                <a16:creationId xmlns:a16="http://schemas.microsoft.com/office/drawing/2014/main" xmlns="" id="{2747914F-21BE-48FB-849A-64080BA93654}"/>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a:extLst>
              <a:ext uri="{FF2B5EF4-FFF2-40B4-BE49-F238E27FC236}">
                <a16:creationId xmlns:a16="http://schemas.microsoft.com/office/drawing/2014/main" xmlns="" id="{9091F008-2497-44D1-AA95-9E49339BFF09}"/>
              </a:ext>
            </a:extLst>
          </p:cNvPr>
          <p:cNvSpPr>
            <a:spLocks noGrp="1" noChangeArrowheads="1"/>
          </p:cNvSpPr>
          <p:nvPr>
            <p:ph idx="1"/>
          </p:nvPr>
        </p:nvSpPr>
        <p:spPr/>
        <p:txBody>
          <a:bodyPr/>
          <a:lstStyle/>
          <a:p>
            <a:pPr eaLnBrk="1" hangingPunct="1"/>
            <a:r>
              <a:rPr lang="en-US" altLang="en-US" sz="2800" dirty="0"/>
              <a:t>Find the weighted average cost of the debt.</a:t>
            </a:r>
          </a:p>
          <a:p>
            <a:pPr lvl="1" eaLnBrk="1" hangingPunct="1">
              <a:buFont typeface="Wingdings" panose="05000000000000000000" pitchFamily="2" charset="2"/>
              <a:buChar char="§"/>
            </a:pPr>
            <a:r>
              <a:rPr lang="en-US" altLang="en-US" sz="2400" dirty="0"/>
              <a:t>Use market values if you were able to get the information.</a:t>
            </a:r>
          </a:p>
          <a:p>
            <a:pPr lvl="1" eaLnBrk="1" hangingPunct="1">
              <a:buFont typeface="Wingdings" panose="05000000000000000000" pitchFamily="2" charset="2"/>
              <a:buChar char="§"/>
            </a:pPr>
            <a:r>
              <a:rPr lang="en-US" altLang="en-US" sz="2400" dirty="0"/>
              <a:t>Use the book values if market information was not available.</a:t>
            </a:r>
          </a:p>
          <a:p>
            <a:pPr lvl="1" eaLnBrk="1" hangingPunct="1">
              <a:buFont typeface="Wingdings" panose="05000000000000000000" pitchFamily="2" charset="2"/>
              <a:buChar char="§"/>
            </a:pPr>
            <a:r>
              <a:rPr lang="en-US" altLang="en-US" sz="2400" dirty="0"/>
              <a:t>They are often very close.</a:t>
            </a:r>
          </a:p>
          <a:p>
            <a:pPr lvl="1" eaLnBrk="1" hangingPunct="1">
              <a:buFont typeface="Wingdings" panose="05000000000000000000" pitchFamily="2" charset="2"/>
              <a:buChar char="§"/>
            </a:pPr>
            <a:endParaRPr lang="en-US" altLang="en-US" sz="2400" dirty="0"/>
          </a:p>
          <a:p>
            <a:pPr eaLnBrk="1" hangingPunct="1"/>
            <a:r>
              <a:rPr lang="en-US" altLang="en-US" sz="2800" dirty="0"/>
              <a:t>Compute the WACC.</a:t>
            </a:r>
          </a:p>
          <a:p>
            <a:pPr lvl="1" eaLnBrk="1" hangingPunct="1">
              <a:buFont typeface="Wingdings" panose="05000000000000000000" pitchFamily="2" charset="2"/>
              <a:buChar char="§"/>
            </a:pPr>
            <a:r>
              <a:rPr lang="en-US" altLang="en-US" sz="2400" dirty="0"/>
              <a:t>Use market value weights if available.</a:t>
            </a:r>
          </a:p>
        </p:txBody>
      </p:sp>
      <p:sp>
        <p:nvSpPr>
          <p:cNvPr id="48130" name="Rectangle 2">
            <a:extLst>
              <a:ext uri="{FF2B5EF4-FFF2-40B4-BE49-F238E27FC236}">
                <a16:creationId xmlns:a16="http://schemas.microsoft.com/office/drawing/2014/main" xmlns="" id="{A54EFD4E-4998-40C9-B794-38806F251594}"/>
              </a:ext>
            </a:extLst>
          </p:cNvPr>
          <p:cNvSpPr>
            <a:spLocks noGrp="1" noChangeArrowheads="1"/>
          </p:cNvSpPr>
          <p:nvPr>
            <p:ph type="title"/>
          </p:nvPr>
        </p:nvSpPr>
        <p:spPr/>
        <p:txBody>
          <a:bodyPr/>
          <a:lstStyle/>
          <a:p>
            <a:pPr eaLnBrk="1" hangingPunct="1">
              <a:defRPr/>
            </a:pPr>
            <a:r>
              <a:rPr lang="en-US" altLang="en-US" sz="3600" dirty="0"/>
              <a:t>Eastman Chemical III</a:t>
            </a:r>
          </a:p>
        </p:txBody>
      </p:sp>
      <p:sp>
        <p:nvSpPr>
          <p:cNvPr id="2" name="Footer Placeholder 1">
            <a:extLst>
              <a:ext uri="{FF2B5EF4-FFF2-40B4-BE49-F238E27FC236}">
                <a16:creationId xmlns:a16="http://schemas.microsoft.com/office/drawing/2014/main" xmlns="" id="{C799E166-1705-48B8-86E4-963F96EC0ECE}"/>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a:extLst>
              <a:ext uri="{FF2B5EF4-FFF2-40B4-BE49-F238E27FC236}">
                <a16:creationId xmlns:a16="http://schemas.microsoft.com/office/drawing/2014/main" xmlns="" id="{E3410E34-7FEE-4BF6-AB97-24199BA9ECA2}"/>
              </a:ext>
            </a:extLst>
          </p:cNvPr>
          <p:cNvSpPr>
            <a:spLocks noGrp="1" noChangeArrowheads="1"/>
          </p:cNvSpPr>
          <p:nvPr>
            <p:ph idx="1"/>
          </p:nvPr>
        </p:nvSpPr>
        <p:spPr/>
        <p:txBody>
          <a:bodyPr/>
          <a:lstStyle/>
          <a:p>
            <a:pPr eaLnBrk="1" hangingPunct="1">
              <a:defRPr/>
            </a:pPr>
            <a:r>
              <a:rPr lang="en-US" altLang="en-US" sz="2800" dirty="0"/>
              <a:t>Find estimates of WACC at </a:t>
            </a:r>
            <a:r>
              <a:rPr lang="en-US" altLang="en-US" sz="2800" dirty="0">
                <a:hlinkClick r:id="rId3"/>
              </a:rPr>
              <a:t>ValuePro</a:t>
            </a:r>
            <a:r>
              <a:rPr lang="en-US" altLang="en-US" sz="2800" dirty="0"/>
              <a:t>. </a:t>
            </a:r>
          </a:p>
          <a:p>
            <a:pPr marL="0" indent="0" eaLnBrk="1" hangingPunct="1">
              <a:buFontTx/>
              <a:buNone/>
              <a:defRPr/>
            </a:pPr>
            <a:endParaRPr lang="en-US" altLang="en-US" sz="2800" dirty="0"/>
          </a:p>
          <a:p>
            <a:pPr eaLnBrk="1" hangingPunct="1">
              <a:defRPr/>
            </a:pPr>
            <a:r>
              <a:rPr lang="en-US" altLang="en-US" sz="2800" dirty="0"/>
              <a:t>Look at the assumptions.</a:t>
            </a:r>
          </a:p>
          <a:p>
            <a:pPr lvl="1" eaLnBrk="1" hangingPunct="1">
              <a:buFont typeface="Wingdings" panose="05000000000000000000" pitchFamily="2" charset="2"/>
              <a:buChar char="§"/>
              <a:defRPr/>
            </a:pPr>
            <a:r>
              <a:rPr lang="en-US" altLang="en-US" sz="2400" dirty="0"/>
              <a:t>How do the assumptions impact the estimate of WACC?</a:t>
            </a:r>
          </a:p>
        </p:txBody>
      </p:sp>
      <p:sp>
        <p:nvSpPr>
          <p:cNvPr id="49154" name="Rectangle 2">
            <a:extLst>
              <a:ext uri="{FF2B5EF4-FFF2-40B4-BE49-F238E27FC236}">
                <a16:creationId xmlns:a16="http://schemas.microsoft.com/office/drawing/2014/main" xmlns="" id="{96D8A918-5BAC-49A9-8BC2-AE5099C6E121}"/>
              </a:ext>
            </a:extLst>
          </p:cNvPr>
          <p:cNvSpPr>
            <a:spLocks noGrp="1" noChangeArrowheads="1"/>
          </p:cNvSpPr>
          <p:nvPr>
            <p:ph type="title"/>
          </p:nvPr>
        </p:nvSpPr>
        <p:spPr/>
        <p:txBody>
          <a:bodyPr/>
          <a:lstStyle/>
          <a:p>
            <a:pPr eaLnBrk="1" hangingPunct="1">
              <a:defRPr/>
            </a:pPr>
            <a:r>
              <a:rPr lang="en-US" altLang="en-US" sz="3600" dirty="0"/>
              <a:t>Example: Work the Web</a:t>
            </a:r>
          </a:p>
        </p:txBody>
      </p:sp>
      <p:sp>
        <p:nvSpPr>
          <p:cNvPr id="2" name="Footer Placeholder 1">
            <a:extLst>
              <a:ext uri="{FF2B5EF4-FFF2-40B4-BE49-F238E27FC236}">
                <a16:creationId xmlns:a16="http://schemas.microsoft.com/office/drawing/2014/main" xmlns="" id="{548DA661-8342-4AD5-805A-F319A8ED2138}"/>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xmlns="" id="{521193DB-D8CE-4840-BB2A-247530DA7B14}"/>
              </a:ext>
            </a:extLst>
          </p:cNvPr>
          <p:cNvSpPr>
            <a:spLocks noGrp="1" noChangeArrowheads="1"/>
          </p:cNvSpPr>
          <p:nvPr>
            <p:ph idx="1"/>
          </p:nvPr>
        </p:nvSpPr>
        <p:spPr/>
        <p:txBody>
          <a:bodyPr/>
          <a:lstStyle/>
          <a:p>
            <a:pPr eaLnBrk="1" hangingPunct="1"/>
            <a:r>
              <a:rPr lang="en-US" altLang="en-US" dirty="0"/>
              <a:t>The Cost of Capital: Some Preliminaries</a:t>
            </a:r>
          </a:p>
          <a:p>
            <a:pPr eaLnBrk="1" hangingPunct="1"/>
            <a:endParaRPr lang="en-US" altLang="en-US" sz="800" dirty="0"/>
          </a:p>
          <a:p>
            <a:pPr eaLnBrk="1" hangingPunct="1"/>
            <a:r>
              <a:rPr lang="en-US" altLang="en-US" dirty="0"/>
              <a:t>The Cost of Equity</a:t>
            </a:r>
          </a:p>
          <a:p>
            <a:pPr eaLnBrk="1" hangingPunct="1"/>
            <a:endParaRPr lang="en-US" altLang="en-US" sz="800" dirty="0"/>
          </a:p>
          <a:p>
            <a:pPr eaLnBrk="1" hangingPunct="1"/>
            <a:r>
              <a:rPr lang="en-US" altLang="en-US" dirty="0"/>
              <a:t>The Costs of Debt and Preferred Stock</a:t>
            </a:r>
          </a:p>
          <a:p>
            <a:pPr eaLnBrk="1" hangingPunct="1"/>
            <a:endParaRPr lang="en-US" altLang="en-US" sz="800" dirty="0"/>
          </a:p>
          <a:p>
            <a:pPr eaLnBrk="1" hangingPunct="1"/>
            <a:r>
              <a:rPr lang="en-US" altLang="en-US" dirty="0"/>
              <a:t>The Weighted Average Cost of Capital</a:t>
            </a:r>
          </a:p>
          <a:p>
            <a:pPr eaLnBrk="1" hangingPunct="1"/>
            <a:endParaRPr lang="en-US" altLang="en-US" sz="800" dirty="0"/>
          </a:p>
          <a:p>
            <a:pPr eaLnBrk="1" hangingPunct="1"/>
            <a:r>
              <a:rPr lang="en-US" altLang="en-US" dirty="0"/>
              <a:t>Divisional and Project Costs of Capital</a:t>
            </a:r>
          </a:p>
          <a:p>
            <a:pPr eaLnBrk="1" hangingPunct="1"/>
            <a:endParaRPr lang="en-US" altLang="en-US" sz="800" dirty="0"/>
          </a:p>
          <a:p>
            <a:pPr eaLnBrk="1" hangingPunct="1"/>
            <a:r>
              <a:rPr lang="en-US" altLang="en-US" dirty="0"/>
              <a:t>Company Valuation with the WACC</a:t>
            </a:r>
          </a:p>
          <a:p>
            <a:pPr eaLnBrk="1" hangingPunct="1"/>
            <a:endParaRPr lang="en-US" altLang="en-US" sz="800" dirty="0"/>
          </a:p>
          <a:p>
            <a:pPr eaLnBrk="1" hangingPunct="1"/>
            <a:r>
              <a:rPr lang="en-US" altLang="en-US" dirty="0"/>
              <a:t>Flotation Costs and the Weighted Average Cost of Capital</a:t>
            </a:r>
          </a:p>
        </p:txBody>
      </p:sp>
      <p:sp>
        <p:nvSpPr>
          <p:cNvPr id="5122" name="Rectangle 2">
            <a:extLst>
              <a:ext uri="{FF2B5EF4-FFF2-40B4-BE49-F238E27FC236}">
                <a16:creationId xmlns:a16="http://schemas.microsoft.com/office/drawing/2014/main" xmlns="" id="{59C3B63A-B720-4469-A2BB-AE60976E3CC8}"/>
              </a:ext>
            </a:extLst>
          </p:cNvPr>
          <p:cNvSpPr>
            <a:spLocks noGrp="1" noChangeArrowheads="1"/>
          </p:cNvSpPr>
          <p:nvPr>
            <p:ph type="title"/>
          </p:nvPr>
        </p:nvSpPr>
        <p:spPr/>
        <p:txBody>
          <a:bodyPr/>
          <a:lstStyle/>
          <a:p>
            <a:pPr eaLnBrk="1" hangingPunct="1">
              <a:defRPr/>
            </a:pPr>
            <a:r>
              <a:rPr lang="en-US" altLang="en-US" sz="3600" dirty="0"/>
              <a:t>Chapter Outline</a:t>
            </a:r>
          </a:p>
        </p:txBody>
      </p:sp>
      <p:sp>
        <p:nvSpPr>
          <p:cNvPr id="2" name="Footer Placeholder 1">
            <a:extLst>
              <a:ext uri="{FF2B5EF4-FFF2-40B4-BE49-F238E27FC236}">
                <a16:creationId xmlns:a16="http://schemas.microsoft.com/office/drawing/2014/main" xmlns="" id="{27EE5F00-1C0A-4055-B1FB-1462D4653F1B}"/>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a:extLst>
              <a:ext uri="{FF2B5EF4-FFF2-40B4-BE49-F238E27FC236}">
                <a16:creationId xmlns:a16="http://schemas.microsoft.com/office/drawing/2014/main" xmlns="" id="{661723E1-6FB7-4213-B7B5-FB1B48B28211}"/>
              </a:ext>
            </a:extLst>
          </p:cNvPr>
          <p:cNvSpPr>
            <a:spLocks noGrp="1" noChangeArrowheads="1"/>
          </p:cNvSpPr>
          <p:nvPr>
            <p:ph type="title"/>
          </p:nvPr>
        </p:nvSpPr>
        <p:spPr/>
        <p:txBody>
          <a:bodyPr/>
          <a:lstStyle/>
          <a:p>
            <a:r>
              <a:rPr lang="en-US" altLang="en-US" dirty="0"/>
              <a:t>Table 14.1 Cost of Equity</a:t>
            </a:r>
          </a:p>
        </p:txBody>
      </p:sp>
      <p:pic>
        <p:nvPicPr>
          <p:cNvPr id="68613" name="Picture 1">
            <a:extLst>
              <a:ext uri="{FF2B5EF4-FFF2-40B4-BE49-F238E27FC236}">
                <a16:creationId xmlns:a16="http://schemas.microsoft.com/office/drawing/2014/main" xmlns="" id="{E6E5BF09-7F35-4872-88AA-97C8213B81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0236" y="2014537"/>
            <a:ext cx="81026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xmlns="" id="{9E0782B0-F1CC-4C0E-B673-D36016284908}"/>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xmlns="" id="{D3BECA2C-2308-4A49-8C9B-3930D1B5DF52}"/>
              </a:ext>
            </a:extLst>
          </p:cNvPr>
          <p:cNvSpPr>
            <a:spLocks noGrp="1" noChangeArrowheads="1"/>
          </p:cNvSpPr>
          <p:nvPr>
            <p:ph type="title"/>
          </p:nvPr>
        </p:nvSpPr>
        <p:spPr/>
        <p:txBody>
          <a:bodyPr/>
          <a:lstStyle/>
          <a:p>
            <a:r>
              <a:rPr lang="en-US" altLang="en-US" dirty="0"/>
              <a:t>Table 14.1 Cost of Debt</a:t>
            </a:r>
          </a:p>
        </p:txBody>
      </p:sp>
      <p:pic>
        <p:nvPicPr>
          <p:cNvPr id="70661" name="Picture 1">
            <a:extLst>
              <a:ext uri="{FF2B5EF4-FFF2-40B4-BE49-F238E27FC236}">
                <a16:creationId xmlns:a16="http://schemas.microsoft.com/office/drawing/2014/main" xmlns="" id="{0015D889-A3BF-4488-9300-C7CE4F76EA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599" y="2481262"/>
            <a:ext cx="8345488"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xmlns="" id="{1A00E29D-37F0-4131-B505-F7E8773CE28F}"/>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a:extLst>
              <a:ext uri="{FF2B5EF4-FFF2-40B4-BE49-F238E27FC236}">
                <a16:creationId xmlns:a16="http://schemas.microsoft.com/office/drawing/2014/main" xmlns="" id="{CBC28C15-FBEE-419F-B1DA-E1267EFEBFD4}"/>
              </a:ext>
            </a:extLst>
          </p:cNvPr>
          <p:cNvSpPr>
            <a:spLocks noGrp="1" noChangeArrowheads="1"/>
          </p:cNvSpPr>
          <p:nvPr>
            <p:ph type="title"/>
          </p:nvPr>
        </p:nvSpPr>
        <p:spPr/>
        <p:txBody>
          <a:bodyPr/>
          <a:lstStyle/>
          <a:p>
            <a:r>
              <a:rPr lang="en-US" altLang="en-US" dirty="0"/>
              <a:t>Table 14.1 WACC</a:t>
            </a:r>
          </a:p>
        </p:txBody>
      </p:sp>
      <p:pic>
        <p:nvPicPr>
          <p:cNvPr id="72709" name="Picture 1">
            <a:extLst>
              <a:ext uri="{FF2B5EF4-FFF2-40B4-BE49-F238E27FC236}">
                <a16:creationId xmlns:a16="http://schemas.microsoft.com/office/drawing/2014/main" xmlns="" id="{5691D731-71DF-4B20-AE61-CBD570E000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929" y="2209800"/>
            <a:ext cx="8202613"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2">
            <a:extLst>
              <a:ext uri="{FF2B5EF4-FFF2-40B4-BE49-F238E27FC236}">
                <a16:creationId xmlns:a16="http://schemas.microsoft.com/office/drawing/2014/main" xmlns="" id="{CAA381D1-EB37-477E-B180-DCAAFF534FCA}"/>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a:extLst>
              <a:ext uri="{FF2B5EF4-FFF2-40B4-BE49-F238E27FC236}">
                <a16:creationId xmlns:a16="http://schemas.microsoft.com/office/drawing/2014/main" xmlns="" id="{83E9F455-35A8-44B0-B412-A0073101BB1A}"/>
              </a:ext>
            </a:extLst>
          </p:cNvPr>
          <p:cNvSpPr>
            <a:spLocks noGrp="1" noChangeArrowheads="1"/>
          </p:cNvSpPr>
          <p:nvPr>
            <p:ph idx="1"/>
          </p:nvPr>
        </p:nvSpPr>
        <p:spPr>
          <a:xfrm>
            <a:off x="609598" y="1752600"/>
            <a:ext cx="8143876" cy="4779470"/>
          </a:xfrm>
        </p:spPr>
        <p:txBody>
          <a:bodyPr/>
          <a:lstStyle/>
          <a:p>
            <a:pPr eaLnBrk="1" hangingPunct="1"/>
            <a:r>
              <a:rPr lang="en-US" altLang="en-US" dirty="0"/>
              <a:t>Using the WACC as our discount rate is only appropriate for projects that have the same risk as the firm’s current operations.</a:t>
            </a:r>
          </a:p>
          <a:p>
            <a:pPr eaLnBrk="1" hangingPunct="1"/>
            <a:endParaRPr lang="en-US" altLang="en-US" sz="800" dirty="0"/>
          </a:p>
          <a:p>
            <a:pPr eaLnBrk="1" hangingPunct="1"/>
            <a:r>
              <a:rPr lang="en-US" altLang="en-US" dirty="0"/>
              <a:t>If we are looking at a project that does NOT have the same risk as the firm, then we need to determine the appropriate discount rate for that project.</a:t>
            </a:r>
          </a:p>
          <a:p>
            <a:pPr eaLnBrk="1" hangingPunct="1"/>
            <a:endParaRPr lang="en-US" altLang="en-US" sz="800" dirty="0"/>
          </a:p>
          <a:p>
            <a:pPr eaLnBrk="1" hangingPunct="1"/>
            <a:r>
              <a:rPr lang="en-US" altLang="en-US" dirty="0"/>
              <a:t>Divisions also often require separate</a:t>
            </a:r>
            <a:br>
              <a:rPr lang="en-US" altLang="en-US" dirty="0"/>
            </a:br>
            <a:r>
              <a:rPr lang="en-US" altLang="en-US" dirty="0"/>
              <a:t>discount rates</a:t>
            </a:r>
            <a:r>
              <a:rPr lang="en-US" altLang="en-US" dirty="0" smtClean="0"/>
              <a:t>.</a:t>
            </a:r>
          </a:p>
          <a:p>
            <a:pPr eaLnBrk="1" hangingPunct="1"/>
            <a:endParaRPr lang="en-US" altLang="en-US" sz="800" dirty="0" smtClean="0"/>
          </a:p>
          <a:p>
            <a:pPr eaLnBrk="1" hangingPunct="1"/>
            <a:r>
              <a:rPr lang="en-US" altLang="en-US" dirty="0" smtClean="0"/>
              <a:t>Does </a:t>
            </a:r>
            <a:r>
              <a:rPr lang="en-US" altLang="en-US" dirty="0"/>
              <a:t>every </a:t>
            </a:r>
            <a:r>
              <a:rPr lang="en-US" altLang="en-US" dirty="0">
                <a:hlinkClick r:id="rId3"/>
              </a:rPr>
              <a:t>GE Business Unit </a:t>
            </a:r>
            <a:r>
              <a:rPr lang="en-US" altLang="en-US" dirty="0"/>
              <a:t>have the same cost?</a:t>
            </a:r>
          </a:p>
        </p:txBody>
      </p:sp>
      <p:sp>
        <p:nvSpPr>
          <p:cNvPr id="53250" name="Rectangle 2">
            <a:extLst>
              <a:ext uri="{FF2B5EF4-FFF2-40B4-BE49-F238E27FC236}">
                <a16:creationId xmlns:a16="http://schemas.microsoft.com/office/drawing/2014/main" xmlns="" id="{EC0497A0-E6BE-4E54-A369-62E31207DEB7}"/>
              </a:ext>
            </a:extLst>
          </p:cNvPr>
          <p:cNvSpPr>
            <a:spLocks noGrp="1" noChangeArrowheads="1"/>
          </p:cNvSpPr>
          <p:nvPr>
            <p:ph type="title"/>
          </p:nvPr>
        </p:nvSpPr>
        <p:spPr/>
        <p:txBody>
          <a:bodyPr>
            <a:noAutofit/>
          </a:bodyPr>
          <a:lstStyle/>
          <a:p>
            <a:pPr eaLnBrk="1" hangingPunct="1">
              <a:defRPr/>
            </a:pPr>
            <a:r>
              <a:rPr lang="en-US" altLang="en-US" sz="3600" dirty="0"/>
              <a:t>Divisional and Project Costs of Capital</a:t>
            </a:r>
          </a:p>
        </p:txBody>
      </p:sp>
      <p:sp>
        <p:nvSpPr>
          <p:cNvPr id="2" name="Footer Placeholder 1">
            <a:extLst>
              <a:ext uri="{FF2B5EF4-FFF2-40B4-BE49-F238E27FC236}">
                <a16:creationId xmlns:a16="http://schemas.microsoft.com/office/drawing/2014/main" xmlns="" id="{96524A5B-02DC-4448-8387-409316961D5C}"/>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a:extLst>
              <a:ext uri="{FF2B5EF4-FFF2-40B4-BE49-F238E27FC236}">
                <a16:creationId xmlns:a16="http://schemas.microsoft.com/office/drawing/2014/main" xmlns="" id="{A98BA6B2-AB13-40D3-BA93-691D7312BF44}"/>
              </a:ext>
            </a:extLst>
          </p:cNvPr>
          <p:cNvSpPr>
            <a:spLocks noGrp="1" noChangeArrowheads="1"/>
          </p:cNvSpPr>
          <p:nvPr>
            <p:ph idx="1"/>
          </p:nvPr>
        </p:nvSpPr>
        <p:spPr/>
        <p:txBody>
          <a:bodyPr/>
          <a:lstStyle/>
          <a:p>
            <a:pPr eaLnBrk="1" hangingPunct="1">
              <a:defRPr/>
            </a:pPr>
            <a:r>
              <a:rPr lang="en-US" altLang="en-US" sz="2800" dirty="0"/>
              <a:t>What would happen if we use the WACC for all projects regardless of risk?</a:t>
            </a:r>
          </a:p>
          <a:p>
            <a:pPr marL="0" indent="0" eaLnBrk="1" hangingPunct="1">
              <a:buFontTx/>
              <a:buNone/>
              <a:defRPr/>
            </a:pPr>
            <a:endParaRPr lang="en-US" altLang="en-US" sz="2800" dirty="0"/>
          </a:p>
          <a:p>
            <a:pPr eaLnBrk="1" hangingPunct="1">
              <a:defRPr/>
            </a:pPr>
            <a:r>
              <a:rPr lang="en-US" altLang="en-US" sz="2800" dirty="0"/>
              <a:t>Assume the WACC = 15%</a:t>
            </a:r>
          </a:p>
          <a:p>
            <a:pPr lvl="1" eaLnBrk="1" hangingPunct="1">
              <a:buFontTx/>
              <a:buNone/>
              <a:defRPr/>
            </a:pPr>
            <a:r>
              <a:rPr lang="en-US" altLang="en-US" sz="2400" dirty="0"/>
              <a:t>Project	Required Return		IRR</a:t>
            </a:r>
          </a:p>
          <a:p>
            <a:pPr lvl="1" eaLnBrk="1" hangingPunct="1">
              <a:buFontTx/>
              <a:buNone/>
              <a:defRPr/>
            </a:pPr>
            <a:r>
              <a:rPr lang="en-US" altLang="en-US" sz="2400" dirty="0"/>
              <a:t>A				20%			17%</a:t>
            </a:r>
          </a:p>
          <a:p>
            <a:pPr lvl="1" eaLnBrk="1" hangingPunct="1">
              <a:buFontTx/>
              <a:buNone/>
              <a:defRPr/>
            </a:pPr>
            <a:r>
              <a:rPr lang="en-US" altLang="en-US" sz="2400" dirty="0"/>
              <a:t>B				15%			18%</a:t>
            </a:r>
          </a:p>
          <a:p>
            <a:pPr lvl="1" eaLnBrk="1" hangingPunct="1">
              <a:buFontTx/>
              <a:buNone/>
              <a:defRPr/>
            </a:pPr>
            <a:r>
              <a:rPr lang="en-US" altLang="en-US" sz="2400" dirty="0"/>
              <a:t>C			10%			12%</a:t>
            </a:r>
          </a:p>
          <a:p>
            <a:pPr eaLnBrk="1" hangingPunct="1">
              <a:defRPr/>
            </a:pPr>
            <a:endParaRPr lang="en-US" altLang="en-US" sz="2800" dirty="0"/>
          </a:p>
        </p:txBody>
      </p:sp>
      <p:sp>
        <p:nvSpPr>
          <p:cNvPr id="55298" name="Rectangle 2">
            <a:extLst>
              <a:ext uri="{FF2B5EF4-FFF2-40B4-BE49-F238E27FC236}">
                <a16:creationId xmlns:a16="http://schemas.microsoft.com/office/drawing/2014/main" xmlns="" id="{96AF3AF1-369F-4DDA-94DF-3F197552D66A}"/>
              </a:ext>
            </a:extLst>
          </p:cNvPr>
          <p:cNvSpPr>
            <a:spLocks noGrp="1" noChangeArrowheads="1"/>
          </p:cNvSpPr>
          <p:nvPr>
            <p:ph type="title"/>
          </p:nvPr>
        </p:nvSpPr>
        <p:spPr/>
        <p:txBody>
          <a:bodyPr>
            <a:noAutofit/>
          </a:bodyPr>
          <a:lstStyle/>
          <a:p>
            <a:pPr eaLnBrk="1" hangingPunct="1">
              <a:defRPr/>
            </a:pPr>
            <a:r>
              <a:rPr lang="en-US" altLang="en-US" sz="3600" dirty="0"/>
              <a:t>Example: Using WACC </a:t>
            </a:r>
            <a:br>
              <a:rPr lang="en-US" altLang="en-US" sz="3600" dirty="0"/>
            </a:br>
            <a:r>
              <a:rPr lang="en-US" altLang="en-US" sz="3600" dirty="0"/>
              <a:t>for All Projects</a:t>
            </a:r>
          </a:p>
        </p:txBody>
      </p:sp>
      <p:sp>
        <p:nvSpPr>
          <p:cNvPr id="2" name="Footer Placeholder 1">
            <a:extLst>
              <a:ext uri="{FF2B5EF4-FFF2-40B4-BE49-F238E27FC236}">
                <a16:creationId xmlns:a16="http://schemas.microsoft.com/office/drawing/2014/main" xmlns="" id="{13606935-CC8D-4F74-8C78-AA0B925B22B1}"/>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a:extLst>
              <a:ext uri="{FF2B5EF4-FFF2-40B4-BE49-F238E27FC236}">
                <a16:creationId xmlns:a16="http://schemas.microsoft.com/office/drawing/2014/main" xmlns="" id="{E25FD349-D5B2-4B4A-A393-AB12AD953FE3}"/>
              </a:ext>
            </a:extLst>
          </p:cNvPr>
          <p:cNvSpPr>
            <a:spLocks noGrp="1" noChangeArrowheads="1"/>
          </p:cNvSpPr>
          <p:nvPr>
            <p:ph idx="1"/>
          </p:nvPr>
        </p:nvSpPr>
        <p:spPr/>
        <p:txBody>
          <a:bodyPr/>
          <a:lstStyle/>
          <a:p>
            <a:pPr eaLnBrk="1" hangingPunct="1"/>
            <a:r>
              <a:rPr lang="en-US" altLang="en-US" dirty="0"/>
              <a:t>Find one or more companies that specialize in the product or service that we are considering.</a:t>
            </a:r>
          </a:p>
          <a:p>
            <a:pPr eaLnBrk="1" hangingPunct="1"/>
            <a:endParaRPr lang="en-US" altLang="en-US" sz="1800" dirty="0"/>
          </a:p>
          <a:p>
            <a:pPr eaLnBrk="1" hangingPunct="1"/>
            <a:r>
              <a:rPr lang="en-US" altLang="en-US" dirty="0"/>
              <a:t>Compute the beta for each company.</a:t>
            </a:r>
          </a:p>
          <a:p>
            <a:pPr eaLnBrk="1" hangingPunct="1"/>
            <a:endParaRPr lang="en-US" altLang="en-US" sz="1800" dirty="0"/>
          </a:p>
          <a:p>
            <a:pPr eaLnBrk="1" hangingPunct="1"/>
            <a:r>
              <a:rPr lang="en-US" altLang="en-US" dirty="0"/>
              <a:t>Take an average.</a:t>
            </a:r>
          </a:p>
          <a:p>
            <a:pPr eaLnBrk="1" hangingPunct="1"/>
            <a:endParaRPr lang="en-US" altLang="en-US" sz="1800" dirty="0"/>
          </a:p>
          <a:p>
            <a:pPr eaLnBrk="1" hangingPunct="1"/>
            <a:r>
              <a:rPr lang="en-US" altLang="en-US" dirty="0"/>
              <a:t>Use that beta along with the CAPM to find the appropriate return for a project of that risk.</a:t>
            </a:r>
          </a:p>
          <a:p>
            <a:pPr eaLnBrk="1" hangingPunct="1"/>
            <a:endParaRPr lang="en-US" altLang="en-US" sz="1800" dirty="0"/>
          </a:p>
          <a:p>
            <a:pPr eaLnBrk="1" hangingPunct="1"/>
            <a:r>
              <a:rPr lang="en-US" altLang="en-US" dirty="0"/>
              <a:t>Often difficult to find pure play companies</a:t>
            </a:r>
          </a:p>
        </p:txBody>
      </p:sp>
      <p:sp>
        <p:nvSpPr>
          <p:cNvPr id="57346" name="Rectangle 2">
            <a:extLst>
              <a:ext uri="{FF2B5EF4-FFF2-40B4-BE49-F238E27FC236}">
                <a16:creationId xmlns:a16="http://schemas.microsoft.com/office/drawing/2014/main" xmlns="" id="{C1A68D09-1AF9-4594-A67E-D75AE719ADD5}"/>
              </a:ext>
            </a:extLst>
          </p:cNvPr>
          <p:cNvSpPr>
            <a:spLocks noGrp="1" noChangeArrowheads="1"/>
          </p:cNvSpPr>
          <p:nvPr>
            <p:ph type="title"/>
          </p:nvPr>
        </p:nvSpPr>
        <p:spPr/>
        <p:txBody>
          <a:bodyPr/>
          <a:lstStyle/>
          <a:p>
            <a:pPr eaLnBrk="1" hangingPunct="1">
              <a:defRPr/>
            </a:pPr>
            <a:r>
              <a:rPr lang="en-US" altLang="en-US" sz="3600" dirty="0"/>
              <a:t>The Pure Play Approach</a:t>
            </a:r>
          </a:p>
        </p:txBody>
      </p:sp>
      <p:sp>
        <p:nvSpPr>
          <p:cNvPr id="2" name="Footer Placeholder 1">
            <a:extLst>
              <a:ext uri="{FF2B5EF4-FFF2-40B4-BE49-F238E27FC236}">
                <a16:creationId xmlns:a16="http://schemas.microsoft.com/office/drawing/2014/main" xmlns="" id="{A67BD688-D0DC-42E9-8484-61873CCA408B}"/>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a:extLst>
              <a:ext uri="{FF2B5EF4-FFF2-40B4-BE49-F238E27FC236}">
                <a16:creationId xmlns:a16="http://schemas.microsoft.com/office/drawing/2014/main" xmlns="" id="{3365AF53-B68E-4CE8-B7A8-FCD296934128}"/>
              </a:ext>
            </a:extLst>
          </p:cNvPr>
          <p:cNvSpPr>
            <a:spLocks noGrp="1" noChangeArrowheads="1"/>
          </p:cNvSpPr>
          <p:nvPr>
            <p:ph idx="1"/>
          </p:nvPr>
        </p:nvSpPr>
        <p:spPr/>
        <p:txBody>
          <a:bodyPr/>
          <a:lstStyle/>
          <a:p>
            <a:pPr eaLnBrk="1" hangingPunct="1"/>
            <a:r>
              <a:rPr lang="en-US" altLang="en-US" dirty="0"/>
              <a:t>Consider the project’s risk relative to the firm overall.</a:t>
            </a:r>
          </a:p>
          <a:p>
            <a:pPr eaLnBrk="1" hangingPunct="1"/>
            <a:endParaRPr lang="en-US" altLang="en-US" sz="1200" dirty="0"/>
          </a:p>
          <a:p>
            <a:pPr eaLnBrk="1" hangingPunct="1"/>
            <a:r>
              <a:rPr lang="en-US" altLang="en-US" dirty="0"/>
              <a:t>If the project has more risk than the firm, use a discount rate greater than the WACC.</a:t>
            </a:r>
          </a:p>
          <a:p>
            <a:pPr eaLnBrk="1" hangingPunct="1"/>
            <a:endParaRPr lang="en-US" altLang="en-US" sz="1200" dirty="0"/>
          </a:p>
          <a:p>
            <a:pPr eaLnBrk="1" hangingPunct="1"/>
            <a:r>
              <a:rPr lang="en-US" altLang="en-US" dirty="0"/>
              <a:t>If the project has less risk than the firm, use a discount rate less than the WACC.</a:t>
            </a:r>
          </a:p>
          <a:p>
            <a:pPr eaLnBrk="1" hangingPunct="1"/>
            <a:endParaRPr lang="en-US" altLang="en-US" sz="1200" dirty="0"/>
          </a:p>
          <a:p>
            <a:pPr eaLnBrk="1" hangingPunct="1"/>
            <a:r>
              <a:rPr lang="en-US" altLang="en-US" dirty="0"/>
              <a:t>You may still accept projects that you shouldn’t and reject projects you should accept, but your error rate should be lower than not considering differential risk at all.</a:t>
            </a:r>
          </a:p>
        </p:txBody>
      </p:sp>
      <p:sp>
        <p:nvSpPr>
          <p:cNvPr id="59394" name="Rectangle 2">
            <a:extLst>
              <a:ext uri="{FF2B5EF4-FFF2-40B4-BE49-F238E27FC236}">
                <a16:creationId xmlns:a16="http://schemas.microsoft.com/office/drawing/2014/main" xmlns="" id="{CA23EB3D-1521-499E-B373-51EC6984E34B}"/>
              </a:ext>
            </a:extLst>
          </p:cNvPr>
          <p:cNvSpPr>
            <a:spLocks noGrp="1" noChangeArrowheads="1"/>
          </p:cNvSpPr>
          <p:nvPr>
            <p:ph type="title"/>
          </p:nvPr>
        </p:nvSpPr>
        <p:spPr/>
        <p:txBody>
          <a:bodyPr/>
          <a:lstStyle/>
          <a:p>
            <a:pPr eaLnBrk="1" hangingPunct="1">
              <a:defRPr/>
            </a:pPr>
            <a:r>
              <a:rPr lang="en-US" altLang="en-US" sz="3600" dirty="0"/>
              <a:t>Subjective Approach</a:t>
            </a:r>
          </a:p>
        </p:txBody>
      </p:sp>
      <p:sp>
        <p:nvSpPr>
          <p:cNvPr id="2" name="Footer Placeholder 1">
            <a:extLst>
              <a:ext uri="{FF2B5EF4-FFF2-40B4-BE49-F238E27FC236}">
                <a16:creationId xmlns:a16="http://schemas.microsoft.com/office/drawing/2014/main" xmlns="" id="{C8FD2E06-5B6D-4033-B3CE-9B3EB9837B24}"/>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350" name="Group 54">
            <a:extLst>
              <a:ext uri="{FF2B5EF4-FFF2-40B4-BE49-F238E27FC236}">
                <a16:creationId xmlns:a16="http://schemas.microsoft.com/office/drawing/2014/main" xmlns="" id="{65B1C5C4-DAB9-483C-97C4-A1FC9C74E4DC}"/>
              </a:ext>
            </a:extLst>
          </p:cNvPr>
          <p:cNvGraphicFramePr>
            <a:graphicFrameLocks noGrp="1"/>
          </p:cNvGraphicFramePr>
          <p:nvPr>
            <p:ph type="tbl" idx="1"/>
            <p:extLst>
              <p:ext uri="{D42A27DB-BD31-4B8C-83A1-F6EECF244321}">
                <p14:modId xmlns:p14="http://schemas.microsoft.com/office/powerpoint/2010/main" val="2483625694"/>
              </p:ext>
            </p:extLst>
          </p:nvPr>
        </p:nvGraphicFramePr>
        <p:xfrm>
          <a:off x="1046163" y="1776413"/>
          <a:ext cx="7270750" cy="4524378"/>
        </p:xfrm>
        <a:graphic>
          <a:graphicData uri="http://schemas.openxmlformats.org/drawingml/2006/table">
            <a:tbl>
              <a:tblPr firstRow="1"/>
              <a:tblGrid>
                <a:gridCol w="3636169">
                  <a:extLst>
                    <a:ext uri="{9D8B030D-6E8A-4147-A177-3AD203B41FA5}">
                      <a16:colId xmlns:a16="http://schemas.microsoft.com/office/drawing/2014/main" xmlns="" val="20000"/>
                    </a:ext>
                  </a:extLst>
                </a:gridCol>
                <a:gridCol w="3634581">
                  <a:extLst>
                    <a:ext uri="{9D8B030D-6E8A-4147-A177-3AD203B41FA5}">
                      <a16:colId xmlns:a16="http://schemas.microsoft.com/office/drawing/2014/main" xmlns="" val="20001"/>
                    </a:ext>
                  </a:extLst>
                </a:gridCol>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Risk Level</a:t>
                      </a:r>
                    </a:p>
                  </a:txBody>
                  <a:tcPr marL="91420" marR="914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Discount Rate</a:t>
                      </a:r>
                    </a:p>
                  </a:txBody>
                  <a:tcPr marL="91420" marR="914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xmlns="" val="10000"/>
                  </a:ext>
                </a:extLst>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Very Low Risk</a:t>
                      </a:r>
                    </a:p>
                  </a:txBody>
                  <a:tcPr marL="91420" marR="914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WACC – 8%</a:t>
                      </a:r>
                    </a:p>
                  </a:txBody>
                  <a:tcPr marL="91420" marR="914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Low Risk</a:t>
                      </a:r>
                    </a:p>
                  </a:txBody>
                  <a:tcPr marL="91420" marR="914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WACC – 3%</a:t>
                      </a:r>
                    </a:p>
                  </a:txBody>
                  <a:tcPr marL="91420" marR="914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Same Risk as Firm</a:t>
                      </a:r>
                    </a:p>
                  </a:txBody>
                  <a:tcPr marL="91420" marR="914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WACC</a:t>
                      </a:r>
                    </a:p>
                  </a:txBody>
                  <a:tcPr marL="91420" marR="914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3"/>
                  </a:ext>
                </a:extLst>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High Risk</a:t>
                      </a:r>
                    </a:p>
                  </a:txBody>
                  <a:tcPr marL="91420" marR="914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WACC + 5%</a:t>
                      </a:r>
                    </a:p>
                  </a:txBody>
                  <a:tcPr marL="91420" marR="914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4"/>
                  </a:ext>
                </a:extLst>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Very High Risk</a:t>
                      </a:r>
                    </a:p>
                  </a:txBody>
                  <a:tcPr marL="91420" marR="9142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a:ln>
                            <a:noFill/>
                          </a:ln>
                          <a:solidFill>
                            <a:schemeClr val="tx1"/>
                          </a:solidFill>
                          <a:effectLst/>
                          <a:latin typeface="Arial" pitchFamily="34" charset="0"/>
                        </a:rPr>
                        <a:t>WACC + 10%</a:t>
                      </a:r>
                    </a:p>
                  </a:txBody>
                  <a:tcPr marL="91420" marR="9142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5"/>
                  </a:ext>
                </a:extLst>
              </a:tr>
            </a:tbl>
          </a:graphicData>
        </a:graphic>
      </p:graphicFrame>
      <p:sp>
        <p:nvSpPr>
          <p:cNvPr id="61442" name="Rectangle 2">
            <a:extLst>
              <a:ext uri="{FF2B5EF4-FFF2-40B4-BE49-F238E27FC236}">
                <a16:creationId xmlns:a16="http://schemas.microsoft.com/office/drawing/2014/main" xmlns="" id="{A28DA1EC-627F-4B98-8114-EE27A86B2AE6}"/>
              </a:ext>
            </a:extLst>
          </p:cNvPr>
          <p:cNvSpPr>
            <a:spLocks noGrp="1" noChangeArrowheads="1"/>
          </p:cNvSpPr>
          <p:nvPr>
            <p:ph type="title"/>
          </p:nvPr>
        </p:nvSpPr>
        <p:spPr/>
        <p:txBody>
          <a:bodyPr>
            <a:noAutofit/>
          </a:bodyPr>
          <a:lstStyle/>
          <a:p>
            <a:pPr eaLnBrk="1" hangingPunct="1">
              <a:defRPr/>
            </a:pPr>
            <a:r>
              <a:rPr lang="en-US" altLang="en-US" sz="3600" dirty="0"/>
              <a:t>Example: Subjective Approach </a:t>
            </a:r>
          </a:p>
        </p:txBody>
      </p:sp>
      <p:sp>
        <p:nvSpPr>
          <p:cNvPr id="2" name="Footer Placeholder 1">
            <a:extLst>
              <a:ext uri="{FF2B5EF4-FFF2-40B4-BE49-F238E27FC236}">
                <a16:creationId xmlns:a16="http://schemas.microsoft.com/office/drawing/2014/main" xmlns="" id="{2B3748DC-8620-4597-A0EA-E43F86774525}"/>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573C0E7-AE09-4FB5-9A4B-A2A4CF8592BC}"/>
              </a:ext>
            </a:extLst>
          </p:cNvPr>
          <p:cNvSpPr>
            <a:spLocks noGrp="1"/>
          </p:cNvSpPr>
          <p:nvPr>
            <p:ph idx="1"/>
          </p:nvPr>
        </p:nvSpPr>
        <p:spPr>
          <a:xfrm>
            <a:off x="609598" y="1490664"/>
            <a:ext cx="8143876" cy="4910136"/>
          </a:xfrm>
        </p:spPr>
        <p:txBody>
          <a:bodyPr>
            <a:noAutofit/>
          </a:bodyPr>
          <a:lstStyle/>
          <a:p>
            <a:pPr eaLnBrk="1" hangingPunct="1">
              <a:spcBef>
                <a:spcPts val="1000"/>
              </a:spcBef>
              <a:buFontTx/>
              <a:buChar char="•"/>
              <a:defRPr/>
            </a:pPr>
            <a:r>
              <a:rPr lang="en-US" altLang="en-US" sz="2000" dirty="0"/>
              <a:t>The WACC can be useful for investment analysts when trying to measure the value of a company.</a:t>
            </a:r>
          </a:p>
          <a:p>
            <a:pPr eaLnBrk="1" hangingPunct="1">
              <a:spcBef>
                <a:spcPts val="1000"/>
              </a:spcBef>
              <a:buFontTx/>
              <a:buChar char="•"/>
              <a:defRPr/>
            </a:pPr>
            <a:r>
              <a:rPr lang="en-US" altLang="en-US" sz="2000" dirty="0"/>
              <a:t>If an analyst can predict future CFFA for the entire firm, WACC becomes the firm’s discount rate.</a:t>
            </a:r>
          </a:p>
          <a:p>
            <a:pPr eaLnBrk="1" hangingPunct="1">
              <a:spcBef>
                <a:spcPts val="1000"/>
              </a:spcBef>
              <a:buFontTx/>
              <a:buChar char="•"/>
              <a:defRPr/>
            </a:pPr>
            <a:r>
              <a:rPr lang="en-US" altLang="en-US" sz="2000" dirty="0"/>
              <a:t>To separate financing costs from the cash flows, the tax amount should be the amount that would be paid if the firm used no debt.</a:t>
            </a:r>
          </a:p>
          <a:p>
            <a:pPr eaLnBrk="1" hangingPunct="1">
              <a:spcBef>
                <a:spcPts val="1000"/>
              </a:spcBef>
              <a:buFontTx/>
              <a:buChar char="•"/>
              <a:defRPr/>
            </a:pPr>
            <a:r>
              <a:rPr lang="en-US" altLang="en-US" sz="2000" dirty="0"/>
              <a:t>With no debt, Adjusted CFFA, or CFA*:</a:t>
            </a:r>
          </a:p>
          <a:p>
            <a:pPr marL="411163" lvl="1" indent="0" eaLnBrk="1" hangingPunct="1">
              <a:buClrTx/>
              <a:buNone/>
              <a:defRPr/>
            </a:pPr>
            <a:r>
              <a:rPr lang="en-US" altLang="en-US" sz="1900" dirty="0"/>
              <a:t>CFA* = EBIT × (1 – TC) + Depreciation – Change in NWC – Capital spending</a:t>
            </a:r>
          </a:p>
          <a:p>
            <a:pPr>
              <a:spcBef>
                <a:spcPts val="1000"/>
              </a:spcBef>
              <a:buFontTx/>
              <a:buChar char="•"/>
              <a:defRPr/>
            </a:pPr>
            <a:r>
              <a:rPr lang="en-US" altLang="en-US" sz="2000" dirty="0"/>
              <a:t>If these cash flows continue to grow at growth rate g perpetually, the firm value today is:</a:t>
            </a:r>
          </a:p>
          <a:p>
            <a:pPr marL="411163" lvl="1" indent="0">
              <a:buClrTx/>
              <a:buNone/>
              <a:defRPr/>
            </a:pPr>
            <a:r>
              <a:rPr lang="en-US" altLang="en-US" sz="1900" dirty="0"/>
              <a:t>V</a:t>
            </a:r>
            <a:r>
              <a:rPr lang="en-US" altLang="en-US" sz="1900" baseline="-25000" dirty="0"/>
              <a:t>0</a:t>
            </a:r>
            <a:r>
              <a:rPr lang="en-US" altLang="en-US" sz="1900" dirty="0"/>
              <a:t> = CFA*1 / (WACC – g); CFA*</a:t>
            </a:r>
            <a:r>
              <a:rPr lang="en-US" altLang="en-US" sz="1900" baseline="-25000" dirty="0"/>
              <a:t>1</a:t>
            </a:r>
            <a:r>
              <a:rPr lang="en-US" altLang="en-US" sz="1900" dirty="0"/>
              <a:t> is next year’s projected value</a:t>
            </a:r>
            <a:endParaRPr lang="en-US" altLang="en-US" sz="1900" dirty="0">
              <a:solidFill>
                <a:schemeClr val="tx1"/>
              </a:solidFill>
              <a:latin typeface="Arial" panose="020B0604020202020204" pitchFamily="34" charset="0"/>
            </a:endParaRPr>
          </a:p>
        </p:txBody>
      </p:sp>
      <p:sp>
        <p:nvSpPr>
          <p:cNvPr id="63490" name="Title 1">
            <a:extLst>
              <a:ext uri="{FF2B5EF4-FFF2-40B4-BE49-F238E27FC236}">
                <a16:creationId xmlns:a16="http://schemas.microsoft.com/office/drawing/2014/main" xmlns="" id="{7CC4D76D-2C54-41ED-A7E7-964F4E3ED1B1}"/>
              </a:ext>
            </a:extLst>
          </p:cNvPr>
          <p:cNvSpPr>
            <a:spLocks noGrp="1"/>
          </p:cNvSpPr>
          <p:nvPr>
            <p:ph type="title"/>
          </p:nvPr>
        </p:nvSpPr>
        <p:spPr/>
        <p:txBody>
          <a:bodyPr>
            <a:noAutofit/>
          </a:bodyPr>
          <a:lstStyle/>
          <a:p>
            <a:pPr eaLnBrk="1" hangingPunct="1">
              <a:defRPr/>
            </a:pPr>
            <a:r>
              <a:rPr lang="en-US" altLang="en-US" sz="3600" dirty="0"/>
              <a:t>Company Valuation with the WACC</a:t>
            </a:r>
          </a:p>
        </p:txBody>
      </p:sp>
      <p:sp>
        <p:nvSpPr>
          <p:cNvPr id="4" name="Footer Placeholder 3">
            <a:extLst>
              <a:ext uri="{FF2B5EF4-FFF2-40B4-BE49-F238E27FC236}">
                <a16:creationId xmlns:a16="http://schemas.microsoft.com/office/drawing/2014/main" xmlns="" id="{32674CE9-8A6D-429A-A891-6461C46CC595}"/>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a:extLst>
              <a:ext uri="{FF2B5EF4-FFF2-40B4-BE49-F238E27FC236}">
                <a16:creationId xmlns:a16="http://schemas.microsoft.com/office/drawing/2014/main" xmlns="" id="{6452A407-786D-4F3C-B0D5-DFBC662EB159}"/>
              </a:ext>
            </a:extLst>
          </p:cNvPr>
          <p:cNvSpPr>
            <a:spLocks noGrp="1" noChangeArrowheads="1"/>
          </p:cNvSpPr>
          <p:nvPr>
            <p:ph idx="1"/>
          </p:nvPr>
        </p:nvSpPr>
        <p:spPr/>
        <p:txBody>
          <a:bodyPr/>
          <a:lstStyle/>
          <a:p>
            <a:pPr eaLnBrk="1" hangingPunct="1"/>
            <a:r>
              <a:rPr lang="en-US" altLang="en-US" sz="2800" dirty="0"/>
              <a:t>The required return depends on the risk, not how the money is raised.</a:t>
            </a:r>
          </a:p>
          <a:p>
            <a:pPr eaLnBrk="1" hangingPunct="1"/>
            <a:endParaRPr lang="en-US" altLang="en-US" sz="1400" dirty="0"/>
          </a:p>
          <a:p>
            <a:pPr eaLnBrk="1" hangingPunct="1"/>
            <a:r>
              <a:rPr lang="en-US" altLang="en-US" sz="2800" dirty="0"/>
              <a:t>However, the cost of issuing new securities should not just be ignored either.</a:t>
            </a:r>
          </a:p>
          <a:p>
            <a:pPr eaLnBrk="1" hangingPunct="1"/>
            <a:endParaRPr lang="en-US" altLang="en-US" sz="1400" dirty="0"/>
          </a:p>
          <a:p>
            <a:pPr eaLnBrk="1" hangingPunct="1"/>
            <a:r>
              <a:rPr lang="en-US" altLang="en-US" sz="2800" dirty="0"/>
              <a:t>Basic Approach</a:t>
            </a:r>
          </a:p>
          <a:p>
            <a:pPr lvl="1" eaLnBrk="1" hangingPunct="1">
              <a:buFont typeface="Wingdings" panose="05000000000000000000" pitchFamily="2" charset="2"/>
              <a:buChar char="§"/>
            </a:pPr>
            <a:r>
              <a:rPr lang="en-US" altLang="en-US" sz="2400" dirty="0"/>
              <a:t>Compute the weighted average flotation cost.</a:t>
            </a:r>
          </a:p>
          <a:p>
            <a:pPr lvl="1" eaLnBrk="1" hangingPunct="1">
              <a:buFont typeface="Wingdings" panose="05000000000000000000" pitchFamily="2" charset="2"/>
              <a:buChar char="§"/>
            </a:pPr>
            <a:r>
              <a:rPr lang="en-US" altLang="en-US" sz="2400" dirty="0"/>
              <a:t>Use the target weights, because the firm will issue securities in these percentages over the long term.</a:t>
            </a:r>
          </a:p>
        </p:txBody>
      </p:sp>
      <p:sp>
        <p:nvSpPr>
          <p:cNvPr id="64514" name="Rectangle 2">
            <a:extLst>
              <a:ext uri="{FF2B5EF4-FFF2-40B4-BE49-F238E27FC236}">
                <a16:creationId xmlns:a16="http://schemas.microsoft.com/office/drawing/2014/main" xmlns="" id="{EA64D7AA-6546-48FD-80CD-E0D714282B17}"/>
              </a:ext>
            </a:extLst>
          </p:cNvPr>
          <p:cNvSpPr>
            <a:spLocks noGrp="1" noChangeArrowheads="1"/>
          </p:cNvSpPr>
          <p:nvPr>
            <p:ph type="title"/>
          </p:nvPr>
        </p:nvSpPr>
        <p:spPr/>
        <p:txBody>
          <a:bodyPr/>
          <a:lstStyle/>
          <a:p>
            <a:pPr eaLnBrk="1" hangingPunct="1">
              <a:defRPr/>
            </a:pPr>
            <a:r>
              <a:rPr lang="en-US" altLang="en-US" sz="3600" dirty="0"/>
              <a:t>Flotation Costs</a:t>
            </a:r>
          </a:p>
        </p:txBody>
      </p:sp>
      <p:sp>
        <p:nvSpPr>
          <p:cNvPr id="2" name="Footer Placeholder 1">
            <a:extLst>
              <a:ext uri="{FF2B5EF4-FFF2-40B4-BE49-F238E27FC236}">
                <a16:creationId xmlns:a16="http://schemas.microsoft.com/office/drawing/2014/main" xmlns="" id="{98BAB09D-14D9-47D9-9537-F4115E06E096}"/>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xmlns="" id="{C18E4C31-D9C5-4467-B575-ED7946EC99B7}"/>
              </a:ext>
            </a:extLst>
          </p:cNvPr>
          <p:cNvSpPr>
            <a:spLocks noGrp="1" noChangeArrowheads="1"/>
          </p:cNvSpPr>
          <p:nvPr>
            <p:ph idx="1"/>
          </p:nvPr>
        </p:nvSpPr>
        <p:spPr/>
        <p:txBody>
          <a:bodyPr/>
          <a:lstStyle/>
          <a:p>
            <a:pPr eaLnBrk="1" hangingPunct="1">
              <a:lnSpc>
                <a:spcPct val="90000"/>
              </a:lnSpc>
            </a:pPr>
            <a:r>
              <a:rPr lang="en-US" altLang="en-US" dirty="0"/>
              <a:t>We know that the return earned on assets depends on the risk of those assets.</a:t>
            </a:r>
          </a:p>
          <a:p>
            <a:pPr eaLnBrk="1" hangingPunct="1">
              <a:lnSpc>
                <a:spcPct val="90000"/>
              </a:lnSpc>
            </a:pPr>
            <a:endParaRPr lang="en-US" altLang="en-US" sz="1100" dirty="0"/>
          </a:p>
          <a:p>
            <a:pPr eaLnBrk="1" hangingPunct="1">
              <a:lnSpc>
                <a:spcPct val="90000"/>
              </a:lnSpc>
            </a:pPr>
            <a:r>
              <a:rPr lang="en-US" altLang="en-US" dirty="0"/>
              <a:t>The return to an investor is the same as the cost to the company.</a:t>
            </a:r>
          </a:p>
          <a:p>
            <a:pPr eaLnBrk="1" hangingPunct="1">
              <a:lnSpc>
                <a:spcPct val="90000"/>
              </a:lnSpc>
            </a:pPr>
            <a:endParaRPr lang="en-US" altLang="en-US" sz="1100" dirty="0"/>
          </a:p>
          <a:p>
            <a:pPr eaLnBrk="1" hangingPunct="1">
              <a:lnSpc>
                <a:spcPct val="90000"/>
              </a:lnSpc>
            </a:pPr>
            <a:r>
              <a:rPr lang="en-US" altLang="en-US" dirty="0"/>
              <a:t>Our cost of capital provides us with an indication of how the market views the risk of our assets.</a:t>
            </a:r>
          </a:p>
          <a:p>
            <a:pPr eaLnBrk="1" hangingPunct="1">
              <a:lnSpc>
                <a:spcPct val="90000"/>
              </a:lnSpc>
            </a:pPr>
            <a:endParaRPr lang="en-US" altLang="en-US" sz="1100" dirty="0"/>
          </a:p>
          <a:p>
            <a:pPr eaLnBrk="1" hangingPunct="1">
              <a:lnSpc>
                <a:spcPct val="90000"/>
              </a:lnSpc>
            </a:pPr>
            <a:r>
              <a:rPr lang="en-US" altLang="en-US" dirty="0"/>
              <a:t>Knowing our cost of capital can also help us determine our required return for capital budgeting projects.</a:t>
            </a:r>
          </a:p>
        </p:txBody>
      </p:sp>
      <p:sp>
        <p:nvSpPr>
          <p:cNvPr id="6146" name="Rectangle 2">
            <a:extLst>
              <a:ext uri="{FF2B5EF4-FFF2-40B4-BE49-F238E27FC236}">
                <a16:creationId xmlns:a16="http://schemas.microsoft.com/office/drawing/2014/main" xmlns="" id="{EB2C9C57-06A0-45B3-8D19-F489713B5C97}"/>
              </a:ext>
            </a:extLst>
          </p:cNvPr>
          <p:cNvSpPr>
            <a:spLocks noGrp="1" noChangeArrowheads="1"/>
          </p:cNvSpPr>
          <p:nvPr>
            <p:ph type="title"/>
          </p:nvPr>
        </p:nvSpPr>
        <p:spPr/>
        <p:txBody>
          <a:bodyPr>
            <a:noAutofit/>
          </a:bodyPr>
          <a:lstStyle/>
          <a:p>
            <a:pPr eaLnBrk="1" hangingPunct="1">
              <a:defRPr/>
            </a:pPr>
            <a:r>
              <a:rPr lang="en-US" altLang="en-US" sz="3600" dirty="0"/>
              <a:t>Why Cost of Capital Is Important</a:t>
            </a:r>
          </a:p>
        </p:txBody>
      </p:sp>
      <p:sp>
        <p:nvSpPr>
          <p:cNvPr id="2" name="Footer Placeholder 1">
            <a:extLst>
              <a:ext uri="{FF2B5EF4-FFF2-40B4-BE49-F238E27FC236}">
                <a16:creationId xmlns:a16="http://schemas.microsoft.com/office/drawing/2014/main" xmlns="" id="{DDD2C4EB-D00B-4FDC-AB91-1BD8B5F16AD1}"/>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a:extLst>
              <a:ext uri="{FF2B5EF4-FFF2-40B4-BE49-F238E27FC236}">
                <a16:creationId xmlns:a16="http://schemas.microsoft.com/office/drawing/2014/main" xmlns="" id="{D5851F16-619C-4328-85CB-2877084C45BE}"/>
              </a:ext>
            </a:extLst>
          </p:cNvPr>
          <p:cNvSpPr>
            <a:spLocks noGrp="1" noChangeArrowheads="1"/>
          </p:cNvSpPr>
          <p:nvPr>
            <p:ph idx="1"/>
          </p:nvPr>
        </p:nvSpPr>
        <p:spPr/>
        <p:txBody>
          <a:bodyPr/>
          <a:lstStyle/>
          <a:p>
            <a:pPr eaLnBrk="1" hangingPunct="1">
              <a:lnSpc>
                <a:spcPct val="90000"/>
              </a:lnSpc>
              <a:defRPr/>
            </a:pPr>
            <a:r>
              <a:rPr lang="en-US" altLang="en-US" sz="2000" dirty="0"/>
              <a:t>Your company is considering a project that will cost $1 million. The project will generate </a:t>
            </a:r>
            <a:r>
              <a:rPr lang="en-US" altLang="en-US" sz="2000" dirty="0" smtClean="0"/>
              <a:t>aftertax </a:t>
            </a:r>
            <a:r>
              <a:rPr lang="en-US" altLang="en-US" sz="2000" dirty="0"/>
              <a:t>cash flows of $250,000 per year for 7 years. The WACC is 15%, and the firm’s target D/E ratio is .6 The flotation cost for equity is 5%, and the flotation cost for debt is 3%. What is the NPV for the project after adjusting for flotation costs?</a:t>
            </a:r>
          </a:p>
          <a:p>
            <a:pPr eaLnBrk="1" hangingPunct="1">
              <a:lnSpc>
                <a:spcPct val="90000"/>
              </a:lnSpc>
              <a:defRPr/>
            </a:pPr>
            <a:endParaRPr lang="en-US" altLang="en-US" sz="400" dirty="0"/>
          </a:p>
          <a:p>
            <a:pPr lvl="1" eaLnBrk="1" hangingPunct="1">
              <a:lnSpc>
                <a:spcPct val="90000"/>
              </a:lnSpc>
              <a:buFont typeface="Wingdings" panose="05000000000000000000" pitchFamily="2" charset="2"/>
              <a:buChar char="§"/>
              <a:defRPr/>
            </a:pPr>
            <a:r>
              <a:rPr lang="en-US" altLang="en-US" sz="1800" dirty="0"/>
              <a:t>f</a:t>
            </a:r>
            <a:r>
              <a:rPr lang="en-US" altLang="en-US" sz="1800" baseline="-25000" dirty="0"/>
              <a:t>A</a:t>
            </a:r>
            <a:r>
              <a:rPr lang="en-US" altLang="en-US" sz="1800" dirty="0"/>
              <a:t> = (.375)(3%) + (.625)(5%) = 4.25%</a:t>
            </a:r>
          </a:p>
          <a:p>
            <a:pPr lvl="1" eaLnBrk="1" hangingPunct="1">
              <a:lnSpc>
                <a:spcPct val="90000"/>
              </a:lnSpc>
              <a:buFont typeface="Wingdings" panose="05000000000000000000" pitchFamily="2" charset="2"/>
              <a:buChar char="§"/>
              <a:defRPr/>
            </a:pPr>
            <a:r>
              <a:rPr lang="en-US" altLang="en-US" sz="1800" dirty="0"/>
              <a:t>PV of future cash flows = 1,040,105</a:t>
            </a:r>
          </a:p>
          <a:p>
            <a:pPr lvl="1" eaLnBrk="1" hangingPunct="1">
              <a:lnSpc>
                <a:spcPct val="90000"/>
              </a:lnSpc>
              <a:buFont typeface="Wingdings" panose="05000000000000000000" pitchFamily="2" charset="2"/>
              <a:buChar char="§"/>
              <a:defRPr/>
            </a:pPr>
            <a:r>
              <a:rPr lang="en-US" altLang="en-US" sz="1800" dirty="0"/>
              <a:t>NPV = 1,040,105 - 1,000,000/(1-.0425) = -4,281</a:t>
            </a:r>
          </a:p>
          <a:p>
            <a:pPr marL="457200" lvl="1" indent="0" eaLnBrk="1" hangingPunct="1">
              <a:lnSpc>
                <a:spcPct val="90000"/>
              </a:lnSpc>
              <a:buFontTx/>
              <a:buNone/>
              <a:defRPr/>
            </a:pPr>
            <a:endParaRPr lang="en-US" altLang="en-US" sz="1400" dirty="0"/>
          </a:p>
          <a:p>
            <a:pPr eaLnBrk="1" hangingPunct="1">
              <a:lnSpc>
                <a:spcPct val="90000"/>
              </a:lnSpc>
              <a:defRPr/>
            </a:pPr>
            <a:r>
              <a:rPr lang="en-US" altLang="en-US" sz="2000" dirty="0"/>
              <a:t>The project would have a positive NPV of 40,105 without considering flotation costs.</a:t>
            </a:r>
          </a:p>
          <a:p>
            <a:pPr eaLnBrk="1" hangingPunct="1">
              <a:lnSpc>
                <a:spcPct val="90000"/>
              </a:lnSpc>
              <a:defRPr/>
            </a:pPr>
            <a:endParaRPr lang="en-US" altLang="en-US" sz="1400" dirty="0"/>
          </a:p>
          <a:p>
            <a:pPr eaLnBrk="1" hangingPunct="1">
              <a:lnSpc>
                <a:spcPct val="90000"/>
              </a:lnSpc>
              <a:defRPr/>
            </a:pPr>
            <a:r>
              <a:rPr lang="en-US" altLang="en-US" sz="2000" dirty="0"/>
              <a:t>Once we consider the cost of issuing new securities, the NPV becomes negative.</a:t>
            </a:r>
          </a:p>
        </p:txBody>
      </p:sp>
      <p:sp>
        <p:nvSpPr>
          <p:cNvPr id="65538" name="Rectangle 2">
            <a:extLst>
              <a:ext uri="{FF2B5EF4-FFF2-40B4-BE49-F238E27FC236}">
                <a16:creationId xmlns:a16="http://schemas.microsoft.com/office/drawing/2014/main" xmlns="" id="{1DF4127E-39A6-42FA-92A9-37C60EB68A35}"/>
              </a:ext>
            </a:extLst>
          </p:cNvPr>
          <p:cNvSpPr>
            <a:spLocks noGrp="1" noChangeArrowheads="1"/>
          </p:cNvSpPr>
          <p:nvPr>
            <p:ph type="title"/>
          </p:nvPr>
        </p:nvSpPr>
        <p:spPr/>
        <p:txBody>
          <a:bodyPr>
            <a:noAutofit/>
          </a:bodyPr>
          <a:lstStyle/>
          <a:p>
            <a:pPr eaLnBrk="1" hangingPunct="1">
              <a:defRPr/>
            </a:pPr>
            <a:r>
              <a:rPr lang="en-US" altLang="en-US" sz="3600" dirty="0"/>
              <a:t>Example: NPV and </a:t>
            </a:r>
            <a:br>
              <a:rPr lang="en-US" altLang="en-US" sz="3600" dirty="0"/>
            </a:br>
            <a:r>
              <a:rPr lang="en-US" altLang="en-US" sz="3600" dirty="0"/>
              <a:t>Flotation Costs </a:t>
            </a:r>
          </a:p>
        </p:txBody>
      </p:sp>
      <p:sp>
        <p:nvSpPr>
          <p:cNvPr id="2" name="Footer Placeholder 1">
            <a:extLst>
              <a:ext uri="{FF2B5EF4-FFF2-40B4-BE49-F238E27FC236}">
                <a16:creationId xmlns:a16="http://schemas.microsoft.com/office/drawing/2014/main" xmlns="" id="{65B61457-B6F0-4920-BA5F-48BEEF0F7A57}"/>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a:extLst>
              <a:ext uri="{FF2B5EF4-FFF2-40B4-BE49-F238E27FC236}">
                <a16:creationId xmlns:a16="http://schemas.microsoft.com/office/drawing/2014/main" xmlns="" id="{F0DDB272-2EFA-46A6-B1BF-C01DDF700DB6}"/>
              </a:ext>
            </a:extLst>
          </p:cNvPr>
          <p:cNvSpPr>
            <a:spLocks noGrp="1" noChangeArrowheads="1"/>
          </p:cNvSpPr>
          <p:nvPr>
            <p:ph idx="1"/>
          </p:nvPr>
        </p:nvSpPr>
        <p:spPr/>
        <p:txBody>
          <a:bodyPr/>
          <a:lstStyle/>
          <a:p>
            <a:pPr eaLnBrk="1" hangingPunct="1">
              <a:lnSpc>
                <a:spcPct val="80000"/>
              </a:lnSpc>
            </a:pPr>
            <a:r>
              <a:rPr lang="en-US" altLang="en-US" sz="2000" dirty="0"/>
              <a:t>What are the two approaches for computing the cost of equity?</a:t>
            </a:r>
          </a:p>
          <a:p>
            <a:pPr eaLnBrk="1" hangingPunct="1">
              <a:lnSpc>
                <a:spcPct val="80000"/>
              </a:lnSpc>
            </a:pPr>
            <a:endParaRPr lang="en-US" altLang="en-US" sz="700" dirty="0"/>
          </a:p>
          <a:p>
            <a:pPr eaLnBrk="1" hangingPunct="1">
              <a:lnSpc>
                <a:spcPct val="80000"/>
              </a:lnSpc>
            </a:pPr>
            <a:r>
              <a:rPr lang="en-US" altLang="en-US" sz="2000" dirty="0"/>
              <a:t>How do you compute the cost of debt and the after-tax cost of debt?</a:t>
            </a:r>
          </a:p>
          <a:p>
            <a:pPr eaLnBrk="1" hangingPunct="1">
              <a:lnSpc>
                <a:spcPct val="80000"/>
              </a:lnSpc>
            </a:pPr>
            <a:endParaRPr lang="en-US" altLang="en-US" sz="700" dirty="0"/>
          </a:p>
          <a:p>
            <a:pPr eaLnBrk="1" hangingPunct="1">
              <a:lnSpc>
                <a:spcPct val="80000"/>
              </a:lnSpc>
            </a:pPr>
            <a:r>
              <a:rPr lang="en-US" altLang="en-US" sz="2000" dirty="0"/>
              <a:t>How do you compute the capital structure weights required for the WACC?</a:t>
            </a:r>
          </a:p>
          <a:p>
            <a:pPr eaLnBrk="1" hangingPunct="1">
              <a:lnSpc>
                <a:spcPct val="80000"/>
              </a:lnSpc>
            </a:pPr>
            <a:endParaRPr lang="en-US" altLang="en-US" sz="700" dirty="0"/>
          </a:p>
          <a:p>
            <a:pPr eaLnBrk="1" hangingPunct="1">
              <a:lnSpc>
                <a:spcPct val="80000"/>
              </a:lnSpc>
            </a:pPr>
            <a:r>
              <a:rPr lang="en-US" altLang="en-US" sz="2000" dirty="0"/>
              <a:t>What is the WACC?</a:t>
            </a:r>
          </a:p>
          <a:p>
            <a:pPr eaLnBrk="1" hangingPunct="1">
              <a:lnSpc>
                <a:spcPct val="80000"/>
              </a:lnSpc>
            </a:pPr>
            <a:endParaRPr lang="en-US" altLang="en-US" sz="700" dirty="0"/>
          </a:p>
          <a:p>
            <a:pPr eaLnBrk="1" hangingPunct="1">
              <a:lnSpc>
                <a:spcPct val="80000"/>
              </a:lnSpc>
            </a:pPr>
            <a:r>
              <a:rPr lang="en-US" altLang="en-US" sz="2000" dirty="0"/>
              <a:t>What happens if we use the WACC for the discount rate for all projects?</a:t>
            </a:r>
          </a:p>
          <a:p>
            <a:pPr eaLnBrk="1" hangingPunct="1">
              <a:lnSpc>
                <a:spcPct val="80000"/>
              </a:lnSpc>
            </a:pPr>
            <a:endParaRPr lang="en-US" altLang="en-US" sz="700" dirty="0"/>
          </a:p>
          <a:p>
            <a:pPr eaLnBrk="1" hangingPunct="1">
              <a:lnSpc>
                <a:spcPct val="80000"/>
              </a:lnSpc>
            </a:pPr>
            <a:r>
              <a:rPr lang="en-US" altLang="en-US" sz="2000" dirty="0"/>
              <a:t>What are two methods that can be used to compute the appropriate discount rate when WACC isn’t appropriate?</a:t>
            </a:r>
          </a:p>
          <a:p>
            <a:pPr eaLnBrk="1" hangingPunct="1">
              <a:lnSpc>
                <a:spcPct val="80000"/>
              </a:lnSpc>
            </a:pPr>
            <a:endParaRPr lang="en-US" altLang="en-US" sz="700" dirty="0"/>
          </a:p>
          <a:p>
            <a:pPr eaLnBrk="1" hangingPunct="1">
              <a:lnSpc>
                <a:spcPct val="80000"/>
              </a:lnSpc>
            </a:pPr>
            <a:r>
              <a:rPr lang="en-US" altLang="en-US" sz="2000" dirty="0"/>
              <a:t>How should we factor flotation costs into our analysis?</a:t>
            </a:r>
          </a:p>
        </p:txBody>
      </p:sp>
      <p:sp>
        <p:nvSpPr>
          <p:cNvPr id="67586" name="Rectangle 2">
            <a:extLst>
              <a:ext uri="{FF2B5EF4-FFF2-40B4-BE49-F238E27FC236}">
                <a16:creationId xmlns:a16="http://schemas.microsoft.com/office/drawing/2014/main" xmlns="" id="{FB4859A7-7E00-4F21-A768-B189A90E9D03}"/>
              </a:ext>
            </a:extLst>
          </p:cNvPr>
          <p:cNvSpPr>
            <a:spLocks noGrp="1" noChangeArrowheads="1"/>
          </p:cNvSpPr>
          <p:nvPr>
            <p:ph type="title"/>
          </p:nvPr>
        </p:nvSpPr>
        <p:spPr/>
        <p:txBody>
          <a:bodyPr/>
          <a:lstStyle/>
          <a:p>
            <a:pPr eaLnBrk="1" hangingPunct="1">
              <a:defRPr/>
            </a:pPr>
            <a:r>
              <a:rPr lang="en-US" altLang="en-US" sz="3600" dirty="0"/>
              <a:t>Quick Quiz</a:t>
            </a:r>
          </a:p>
        </p:txBody>
      </p:sp>
      <p:sp>
        <p:nvSpPr>
          <p:cNvPr id="2" name="Footer Placeholder 1">
            <a:extLst>
              <a:ext uri="{FF2B5EF4-FFF2-40B4-BE49-F238E27FC236}">
                <a16:creationId xmlns:a16="http://schemas.microsoft.com/office/drawing/2014/main" xmlns="" id="{518D0A2C-66A6-4EFB-8D0C-985D05F9D37D}"/>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a:extLst>
              <a:ext uri="{FF2B5EF4-FFF2-40B4-BE49-F238E27FC236}">
                <a16:creationId xmlns:a16="http://schemas.microsoft.com/office/drawing/2014/main" xmlns="" id="{C1F131D7-208B-4890-A97B-171CF32BFAF5}"/>
              </a:ext>
            </a:extLst>
          </p:cNvPr>
          <p:cNvSpPr>
            <a:spLocks noGrp="1" noChangeArrowheads="1"/>
          </p:cNvSpPr>
          <p:nvPr>
            <p:ph idx="1"/>
          </p:nvPr>
        </p:nvSpPr>
        <p:spPr/>
        <p:txBody>
          <a:bodyPr/>
          <a:lstStyle/>
          <a:p>
            <a:pPr eaLnBrk="1" hangingPunct="1"/>
            <a:r>
              <a:rPr lang="en-US" altLang="en-US" sz="2800" dirty="0"/>
              <a:t>How could a project manager adjust the cost of capital (i.e., appropriate discount rate) to increase the likelihood of having his/her project accepted? </a:t>
            </a:r>
          </a:p>
          <a:p>
            <a:pPr lvl="1" eaLnBrk="1" hangingPunct="1">
              <a:buFont typeface="Wingdings" panose="05000000000000000000" pitchFamily="2" charset="2"/>
              <a:buChar char="§"/>
            </a:pPr>
            <a:r>
              <a:rPr lang="en-US" altLang="en-US" sz="2800" dirty="0"/>
              <a:t>Is this ethical or financially sound? </a:t>
            </a:r>
          </a:p>
        </p:txBody>
      </p:sp>
      <p:sp>
        <p:nvSpPr>
          <p:cNvPr id="68610" name="Rectangle 2">
            <a:extLst>
              <a:ext uri="{FF2B5EF4-FFF2-40B4-BE49-F238E27FC236}">
                <a16:creationId xmlns:a16="http://schemas.microsoft.com/office/drawing/2014/main" xmlns="" id="{13957C34-24E4-42E0-BEFB-5C1FF9DC3857}"/>
              </a:ext>
            </a:extLst>
          </p:cNvPr>
          <p:cNvSpPr>
            <a:spLocks noGrp="1" noChangeArrowheads="1"/>
          </p:cNvSpPr>
          <p:nvPr>
            <p:ph type="title"/>
          </p:nvPr>
        </p:nvSpPr>
        <p:spPr/>
        <p:txBody>
          <a:bodyPr/>
          <a:lstStyle/>
          <a:p>
            <a:pPr eaLnBrk="1" hangingPunct="1">
              <a:defRPr/>
            </a:pPr>
            <a:r>
              <a:rPr lang="en-US" altLang="en-US" sz="3600" dirty="0"/>
              <a:t>Ethics Issues</a:t>
            </a:r>
          </a:p>
        </p:txBody>
      </p:sp>
      <p:sp>
        <p:nvSpPr>
          <p:cNvPr id="2" name="Footer Placeholder 1">
            <a:extLst>
              <a:ext uri="{FF2B5EF4-FFF2-40B4-BE49-F238E27FC236}">
                <a16:creationId xmlns:a16="http://schemas.microsoft.com/office/drawing/2014/main" xmlns="" id="{1ECC4418-52FE-4317-A9D1-A7C66C2F7624}"/>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a:extLst>
              <a:ext uri="{FF2B5EF4-FFF2-40B4-BE49-F238E27FC236}">
                <a16:creationId xmlns:a16="http://schemas.microsoft.com/office/drawing/2014/main" xmlns="" id="{2977B9F2-1F82-4ECA-AC9A-6C3FD7AF1B60}"/>
              </a:ext>
            </a:extLst>
          </p:cNvPr>
          <p:cNvSpPr>
            <a:spLocks noGrp="1" noChangeArrowheads="1"/>
          </p:cNvSpPr>
          <p:nvPr>
            <p:ph idx="1"/>
          </p:nvPr>
        </p:nvSpPr>
        <p:spPr/>
        <p:txBody>
          <a:bodyPr/>
          <a:lstStyle/>
          <a:p>
            <a:pPr eaLnBrk="1" hangingPunct="1">
              <a:lnSpc>
                <a:spcPct val="90000"/>
              </a:lnSpc>
            </a:pPr>
            <a:r>
              <a:rPr lang="en-US" altLang="en-US" dirty="0"/>
              <a:t>A corporation has 10,000 bonds outstanding with a 6% annual coupon rate, 8 years to maturity, a $1,000 face value, and a $1,100 market price.</a:t>
            </a:r>
          </a:p>
          <a:p>
            <a:pPr eaLnBrk="1" hangingPunct="1">
              <a:lnSpc>
                <a:spcPct val="90000"/>
              </a:lnSpc>
            </a:pPr>
            <a:endParaRPr lang="en-US" altLang="en-US" sz="1200" dirty="0"/>
          </a:p>
          <a:p>
            <a:pPr eaLnBrk="1" hangingPunct="1">
              <a:lnSpc>
                <a:spcPct val="90000"/>
              </a:lnSpc>
            </a:pPr>
            <a:r>
              <a:rPr lang="en-US" altLang="en-US" dirty="0"/>
              <a:t>The company’s 100,000 shares of preferred stock pay a $3 annual dividend, and sell for $30 per share.</a:t>
            </a:r>
          </a:p>
          <a:p>
            <a:pPr eaLnBrk="1" hangingPunct="1">
              <a:lnSpc>
                <a:spcPct val="90000"/>
              </a:lnSpc>
            </a:pPr>
            <a:endParaRPr lang="en-US" altLang="en-US" sz="1200" dirty="0"/>
          </a:p>
          <a:p>
            <a:pPr eaLnBrk="1" hangingPunct="1">
              <a:lnSpc>
                <a:spcPct val="90000"/>
              </a:lnSpc>
            </a:pPr>
            <a:r>
              <a:rPr lang="en-US" altLang="en-US" dirty="0"/>
              <a:t>The company’s 500,000 shares of common stock sell for $25 per share and have a beta of 1.5. The risk free rate is 4%, and the market return is 12%.</a:t>
            </a:r>
          </a:p>
          <a:p>
            <a:pPr eaLnBrk="1" hangingPunct="1">
              <a:lnSpc>
                <a:spcPct val="90000"/>
              </a:lnSpc>
            </a:pPr>
            <a:endParaRPr lang="en-US" altLang="en-US" sz="1200" dirty="0"/>
          </a:p>
          <a:p>
            <a:pPr eaLnBrk="1" hangingPunct="1">
              <a:lnSpc>
                <a:spcPct val="90000"/>
              </a:lnSpc>
            </a:pPr>
            <a:r>
              <a:rPr lang="en-US" altLang="en-US" dirty="0"/>
              <a:t>Assuming a </a:t>
            </a:r>
            <a:r>
              <a:rPr lang="en-US" altLang="en-US" dirty="0" smtClean="0"/>
              <a:t>21% </a:t>
            </a:r>
            <a:r>
              <a:rPr lang="en-US" altLang="en-US" dirty="0"/>
              <a:t>tax rate, what is the company’s WACC?</a:t>
            </a:r>
          </a:p>
        </p:txBody>
      </p:sp>
      <p:sp>
        <p:nvSpPr>
          <p:cNvPr id="70658" name="Rectangle 2">
            <a:extLst>
              <a:ext uri="{FF2B5EF4-FFF2-40B4-BE49-F238E27FC236}">
                <a16:creationId xmlns:a16="http://schemas.microsoft.com/office/drawing/2014/main" xmlns="" id="{BC5BB8E0-1E72-4B55-A820-0CE758D1336E}"/>
              </a:ext>
            </a:extLst>
          </p:cNvPr>
          <p:cNvSpPr>
            <a:spLocks noGrp="1" noChangeArrowheads="1"/>
          </p:cNvSpPr>
          <p:nvPr>
            <p:ph type="title"/>
          </p:nvPr>
        </p:nvSpPr>
        <p:spPr/>
        <p:txBody>
          <a:bodyPr/>
          <a:lstStyle/>
          <a:p>
            <a:pPr eaLnBrk="1" hangingPunct="1">
              <a:defRPr/>
            </a:pPr>
            <a:r>
              <a:rPr lang="en-US" altLang="en-US" sz="3600" dirty="0"/>
              <a:t>Comprehensive Problem</a:t>
            </a:r>
          </a:p>
        </p:txBody>
      </p:sp>
      <p:sp>
        <p:nvSpPr>
          <p:cNvPr id="2" name="Footer Placeholder 1">
            <a:extLst>
              <a:ext uri="{FF2B5EF4-FFF2-40B4-BE49-F238E27FC236}">
                <a16:creationId xmlns:a16="http://schemas.microsoft.com/office/drawing/2014/main" xmlns="" id="{149E97C8-4BD7-4400-9F0B-4971E8DAE2EB}"/>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AC3255-2763-42AA-8D65-CB1FA080F6DD}"/>
              </a:ext>
            </a:extLst>
          </p:cNvPr>
          <p:cNvSpPr>
            <a:spLocks noGrp="1"/>
          </p:cNvSpPr>
          <p:nvPr>
            <p:ph type="title"/>
          </p:nvPr>
        </p:nvSpPr>
        <p:spPr/>
        <p:txBody>
          <a:bodyPr/>
          <a:lstStyle/>
          <a:p>
            <a:r>
              <a:rPr lang="en-US" altLang="en-US" dirty="0"/>
              <a:t>End of Chapter</a:t>
            </a:r>
            <a:endParaRPr lang="en-US" dirty="0"/>
          </a:p>
        </p:txBody>
      </p:sp>
      <p:sp>
        <p:nvSpPr>
          <p:cNvPr id="72706" name="Rectangle 3">
            <a:extLst>
              <a:ext uri="{FF2B5EF4-FFF2-40B4-BE49-F238E27FC236}">
                <a16:creationId xmlns:a16="http://schemas.microsoft.com/office/drawing/2014/main" xmlns="" id="{978F3B95-30E1-4AED-8381-10986B77AC89}"/>
              </a:ext>
            </a:extLst>
          </p:cNvPr>
          <p:cNvSpPr>
            <a:spLocks noGrp="1" noChangeArrowheads="1"/>
          </p:cNvSpPr>
          <p:nvPr>
            <p:ph type="body" idx="1"/>
          </p:nvPr>
        </p:nvSpPr>
        <p:spPr/>
        <p:txBody>
          <a:bodyPr/>
          <a:lstStyle/>
          <a:p>
            <a:r>
              <a:rPr lang="en-US" dirty="0"/>
              <a:t>Chapter 14</a:t>
            </a:r>
            <a:endParaRPr lang="en-US" altLang="en-US" dirty="0"/>
          </a:p>
        </p:txBody>
      </p:sp>
      <p:sp>
        <p:nvSpPr>
          <p:cNvPr id="5" name="Footer Placeholder 4">
            <a:extLst>
              <a:ext uri="{FF2B5EF4-FFF2-40B4-BE49-F238E27FC236}">
                <a16:creationId xmlns:a16="http://schemas.microsoft.com/office/drawing/2014/main" xmlns="" id="{69A21978-BDFC-4430-AFE7-8946069B76C2}"/>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a:extLst>
              <a:ext uri="{FF2B5EF4-FFF2-40B4-BE49-F238E27FC236}">
                <a16:creationId xmlns:a16="http://schemas.microsoft.com/office/drawing/2014/main" xmlns="" id="{26F4BB53-6497-4BEE-887A-7E8CF552C4AB}"/>
              </a:ext>
            </a:extLst>
          </p:cNvPr>
          <p:cNvSpPr>
            <a:spLocks noGrp="1" noChangeArrowheads="1"/>
          </p:cNvSpPr>
          <p:nvPr>
            <p:ph idx="1"/>
          </p:nvPr>
        </p:nvSpPr>
        <p:spPr/>
        <p:txBody>
          <a:bodyPr/>
          <a:lstStyle/>
          <a:p>
            <a:pPr eaLnBrk="1" hangingPunct="1">
              <a:lnSpc>
                <a:spcPct val="90000"/>
              </a:lnSpc>
            </a:pPr>
            <a:r>
              <a:rPr lang="en-US" altLang="en-US" sz="2800" dirty="0"/>
              <a:t>The required return is the same as the appropriate discount rate and is based on the risk of the cash flows.</a:t>
            </a:r>
          </a:p>
          <a:p>
            <a:pPr eaLnBrk="1" hangingPunct="1">
              <a:lnSpc>
                <a:spcPct val="90000"/>
              </a:lnSpc>
            </a:pPr>
            <a:endParaRPr lang="en-US" altLang="en-US" sz="1200" dirty="0"/>
          </a:p>
          <a:p>
            <a:pPr eaLnBrk="1" hangingPunct="1">
              <a:lnSpc>
                <a:spcPct val="90000"/>
              </a:lnSpc>
            </a:pPr>
            <a:r>
              <a:rPr lang="en-US" altLang="en-US" sz="2800" dirty="0"/>
              <a:t>We need to know the required return for an investment before we can compute the NPV and make a decision about whether or not to take the investment.</a:t>
            </a:r>
          </a:p>
          <a:p>
            <a:pPr eaLnBrk="1" hangingPunct="1">
              <a:lnSpc>
                <a:spcPct val="90000"/>
              </a:lnSpc>
            </a:pPr>
            <a:endParaRPr lang="en-US" altLang="en-US" sz="1200" dirty="0"/>
          </a:p>
          <a:p>
            <a:pPr eaLnBrk="1" hangingPunct="1">
              <a:lnSpc>
                <a:spcPct val="90000"/>
              </a:lnSpc>
            </a:pPr>
            <a:r>
              <a:rPr lang="en-US" altLang="en-US" sz="2800" dirty="0"/>
              <a:t>We need to earn at least the required return to compensate our investors for the financing they have provided.</a:t>
            </a:r>
          </a:p>
        </p:txBody>
      </p:sp>
      <p:sp>
        <p:nvSpPr>
          <p:cNvPr id="8194" name="Rectangle 2">
            <a:extLst>
              <a:ext uri="{FF2B5EF4-FFF2-40B4-BE49-F238E27FC236}">
                <a16:creationId xmlns:a16="http://schemas.microsoft.com/office/drawing/2014/main" xmlns="" id="{78E6BFA5-7581-4EED-8103-89E26A9D11A7}"/>
              </a:ext>
            </a:extLst>
          </p:cNvPr>
          <p:cNvSpPr>
            <a:spLocks noGrp="1" noChangeArrowheads="1"/>
          </p:cNvSpPr>
          <p:nvPr>
            <p:ph type="title"/>
          </p:nvPr>
        </p:nvSpPr>
        <p:spPr/>
        <p:txBody>
          <a:bodyPr/>
          <a:lstStyle/>
          <a:p>
            <a:pPr eaLnBrk="1" hangingPunct="1">
              <a:defRPr/>
            </a:pPr>
            <a:r>
              <a:rPr lang="en-US" altLang="en-US" sz="3600" dirty="0"/>
              <a:t>Required Return</a:t>
            </a:r>
          </a:p>
        </p:txBody>
      </p:sp>
      <p:sp>
        <p:nvSpPr>
          <p:cNvPr id="2" name="Footer Placeholder 1">
            <a:extLst>
              <a:ext uri="{FF2B5EF4-FFF2-40B4-BE49-F238E27FC236}">
                <a16:creationId xmlns:a16="http://schemas.microsoft.com/office/drawing/2014/main" xmlns="" id="{31C2D1C2-B858-4867-AFBF-F81B96BCC3FA}"/>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a:extLst>
              <a:ext uri="{FF2B5EF4-FFF2-40B4-BE49-F238E27FC236}">
                <a16:creationId xmlns:a16="http://schemas.microsoft.com/office/drawing/2014/main" xmlns="" id="{AC41862D-7E95-4C75-BEDC-6C9C08E36B89}"/>
              </a:ext>
            </a:extLst>
          </p:cNvPr>
          <p:cNvSpPr>
            <a:spLocks noGrp="1" noChangeArrowheads="1"/>
          </p:cNvSpPr>
          <p:nvPr>
            <p:ph idx="1"/>
          </p:nvPr>
        </p:nvSpPr>
        <p:spPr/>
        <p:txBody>
          <a:bodyPr/>
          <a:lstStyle/>
          <a:p>
            <a:pPr eaLnBrk="1" hangingPunct="1"/>
            <a:r>
              <a:rPr lang="en-US" altLang="en-US" sz="2800" dirty="0"/>
              <a:t>The cost of equity is the return required by equity investors given the risk of the cash flows from the firm.</a:t>
            </a:r>
          </a:p>
          <a:p>
            <a:pPr lvl="1" eaLnBrk="1" hangingPunct="1">
              <a:buFont typeface="Wingdings" panose="05000000000000000000" pitchFamily="2" charset="2"/>
              <a:buChar char="§"/>
            </a:pPr>
            <a:r>
              <a:rPr lang="en-US" altLang="en-US" sz="2400" dirty="0"/>
              <a:t>Business risk</a:t>
            </a:r>
          </a:p>
          <a:p>
            <a:pPr lvl="1" eaLnBrk="1" hangingPunct="1">
              <a:buFont typeface="Wingdings" panose="05000000000000000000" pitchFamily="2" charset="2"/>
              <a:buChar char="§"/>
            </a:pPr>
            <a:r>
              <a:rPr lang="en-US" altLang="en-US" sz="2400" dirty="0"/>
              <a:t>Financial risk</a:t>
            </a:r>
          </a:p>
          <a:p>
            <a:pPr lvl="1" eaLnBrk="1" hangingPunct="1">
              <a:buFont typeface="Wingdings" panose="05000000000000000000" pitchFamily="2" charset="2"/>
              <a:buChar char="§"/>
            </a:pPr>
            <a:endParaRPr lang="en-US" altLang="en-US" sz="2400" dirty="0"/>
          </a:p>
          <a:p>
            <a:pPr eaLnBrk="1" hangingPunct="1"/>
            <a:r>
              <a:rPr lang="en-US" altLang="en-US" sz="2800" dirty="0"/>
              <a:t>There are two major methods for determining the cost of equity.</a:t>
            </a:r>
          </a:p>
          <a:p>
            <a:pPr lvl="1" eaLnBrk="1" hangingPunct="1">
              <a:buFont typeface="Wingdings" panose="05000000000000000000" pitchFamily="2" charset="2"/>
              <a:buChar char="§"/>
            </a:pPr>
            <a:r>
              <a:rPr lang="en-US" altLang="en-US" sz="2400" dirty="0"/>
              <a:t>Dividend growth model</a:t>
            </a:r>
          </a:p>
          <a:p>
            <a:pPr lvl="1" eaLnBrk="1" hangingPunct="1">
              <a:buFont typeface="Wingdings" panose="05000000000000000000" pitchFamily="2" charset="2"/>
              <a:buChar char="§"/>
            </a:pPr>
            <a:r>
              <a:rPr lang="en-US" altLang="en-US" sz="2400" dirty="0"/>
              <a:t>SML, or CAPM</a:t>
            </a:r>
          </a:p>
        </p:txBody>
      </p:sp>
      <p:sp>
        <p:nvSpPr>
          <p:cNvPr id="9218" name="Rectangle 2">
            <a:extLst>
              <a:ext uri="{FF2B5EF4-FFF2-40B4-BE49-F238E27FC236}">
                <a16:creationId xmlns:a16="http://schemas.microsoft.com/office/drawing/2014/main" xmlns="" id="{194AA746-A5F3-4ABF-BCE3-B6152CA06B4D}"/>
              </a:ext>
            </a:extLst>
          </p:cNvPr>
          <p:cNvSpPr>
            <a:spLocks noGrp="1" noChangeArrowheads="1"/>
          </p:cNvSpPr>
          <p:nvPr>
            <p:ph type="title"/>
          </p:nvPr>
        </p:nvSpPr>
        <p:spPr/>
        <p:txBody>
          <a:bodyPr/>
          <a:lstStyle/>
          <a:p>
            <a:pPr eaLnBrk="1" hangingPunct="1">
              <a:defRPr/>
            </a:pPr>
            <a:r>
              <a:rPr lang="en-US" altLang="en-US" sz="3600" dirty="0"/>
              <a:t>Cost of Equity</a:t>
            </a:r>
          </a:p>
        </p:txBody>
      </p:sp>
      <p:sp>
        <p:nvSpPr>
          <p:cNvPr id="2" name="Footer Placeholder 1">
            <a:extLst>
              <a:ext uri="{FF2B5EF4-FFF2-40B4-BE49-F238E27FC236}">
                <a16:creationId xmlns:a16="http://schemas.microsoft.com/office/drawing/2014/main" xmlns="" id="{F7C35E4C-39B5-42C6-A417-978F35811D3B}"/>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a:extLst>
              <a:ext uri="{FF2B5EF4-FFF2-40B4-BE49-F238E27FC236}">
                <a16:creationId xmlns:a16="http://schemas.microsoft.com/office/drawing/2014/main" xmlns="" id="{EB7CE092-3504-400A-AD48-32701F832B2E}"/>
              </a:ext>
            </a:extLst>
          </p:cNvPr>
          <p:cNvSpPr>
            <a:spLocks noGrp="1" noChangeArrowheads="1"/>
          </p:cNvSpPr>
          <p:nvPr>
            <p:ph idx="1"/>
          </p:nvPr>
        </p:nvSpPr>
        <p:spPr/>
        <p:txBody>
          <a:bodyPr/>
          <a:lstStyle/>
          <a:p>
            <a:pPr eaLnBrk="1" hangingPunct="1"/>
            <a:r>
              <a:rPr lang="en-US" altLang="en-US" dirty="0"/>
              <a:t>Start with the dividend growth model formula and rearrange to solve for R</a:t>
            </a:r>
            <a:r>
              <a:rPr lang="en-US" altLang="en-US" baseline="-25000" dirty="0"/>
              <a:t>E</a:t>
            </a:r>
            <a:r>
              <a:rPr lang="en-US" altLang="en-US" dirty="0"/>
              <a:t>.</a:t>
            </a:r>
          </a:p>
        </p:txBody>
      </p:sp>
      <p:sp>
        <p:nvSpPr>
          <p:cNvPr id="10242" name="Rectangle 2">
            <a:extLst>
              <a:ext uri="{FF2B5EF4-FFF2-40B4-BE49-F238E27FC236}">
                <a16:creationId xmlns:a16="http://schemas.microsoft.com/office/drawing/2014/main" xmlns="" id="{BC72BD37-01C1-4848-A11F-F84D7A76985D}"/>
              </a:ext>
            </a:extLst>
          </p:cNvPr>
          <p:cNvSpPr>
            <a:spLocks noGrp="1" noChangeArrowheads="1"/>
          </p:cNvSpPr>
          <p:nvPr>
            <p:ph type="title"/>
          </p:nvPr>
        </p:nvSpPr>
        <p:spPr/>
        <p:txBody>
          <a:bodyPr>
            <a:noAutofit/>
          </a:bodyPr>
          <a:lstStyle/>
          <a:p>
            <a:pPr eaLnBrk="1" hangingPunct="1">
              <a:defRPr/>
            </a:pPr>
            <a:r>
              <a:rPr lang="en-US" altLang="en-US" sz="3600" dirty="0"/>
              <a:t>The Dividend Growth Model Approach</a:t>
            </a:r>
          </a:p>
        </p:txBody>
      </p:sp>
      <p:graphicFrame>
        <p:nvGraphicFramePr>
          <p:cNvPr id="21508" name="Object 4">
            <a:extLst>
              <a:ext uri="{FF2B5EF4-FFF2-40B4-BE49-F238E27FC236}">
                <a16:creationId xmlns:a16="http://schemas.microsoft.com/office/drawing/2014/main" xmlns="" id="{1B02B177-2C08-409A-B63C-4A266E3213DD}"/>
              </a:ext>
            </a:extLst>
          </p:cNvPr>
          <p:cNvGraphicFramePr>
            <a:graphicFrameLocks noChangeAspect="1"/>
          </p:cNvGraphicFramePr>
          <p:nvPr>
            <p:extLst>
              <p:ext uri="{D42A27DB-BD31-4B8C-83A1-F6EECF244321}">
                <p14:modId xmlns:p14="http://schemas.microsoft.com/office/powerpoint/2010/main" val="2835655565"/>
              </p:ext>
            </p:extLst>
          </p:nvPr>
        </p:nvGraphicFramePr>
        <p:xfrm>
          <a:off x="3233736" y="2971800"/>
          <a:ext cx="2895600" cy="2806700"/>
        </p:xfrm>
        <a:graphic>
          <a:graphicData uri="http://schemas.openxmlformats.org/presentationml/2006/ole">
            <mc:AlternateContent xmlns:mc="http://schemas.openxmlformats.org/markup-compatibility/2006">
              <mc:Choice xmlns:v="urn:schemas-microsoft-com:vml" Requires="v">
                <p:oleObj spid="_x0000_s21522" name="Equation" r:id="rId4" imgW="723945" imgH="819302" progId="Equation.3">
                  <p:embed/>
                </p:oleObj>
              </mc:Choice>
              <mc:Fallback>
                <p:oleObj name="Equation" r:id="rId4" imgW="723945" imgH="819302"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3736" y="2971800"/>
                        <a:ext cx="2895600" cy="2806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Footer Placeholder 1">
            <a:extLst>
              <a:ext uri="{FF2B5EF4-FFF2-40B4-BE49-F238E27FC236}">
                <a16:creationId xmlns:a16="http://schemas.microsoft.com/office/drawing/2014/main" xmlns="" id="{C1EB9768-286F-40C2-8ECD-B68EB5816CFA}"/>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a:extLst>
              <a:ext uri="{FF2B5EF4-FFF2-40B4-BE49-F238E27FC236}">
                <a16:creationId xmlns:a16="http://schemas.microsoft.com/office/drawing/2014/main" xmlns="" id="{4A7E0C44-AE13-4877-B8F9-8371FDBA6163}"/>
              </a:ext>
            </a:extLst>
          </p:cNvPr>
          <p:cNvSpPr>
            <a:spLocks noGrp="1" noChangeArrowheads="1"/>
          </p:cNvSpPr>
          <p:nvPr>
            <p:ph idx="1"/>
          </p:nvPr>
        </p:nvSpPr>
        <p:spPr/>
        <p:txBody>
          <a:bodyPr/>
          <a:lstStyle/>
          <a:p>
            <a:pPr eaLnBrk="1" hangingPunct="1"/>
            <a:r>
              <a:rPr lang="en-US" altLang="en-US" sz="2800" dirty="0"/>
              <a:t>Suppose that your company is expected to pay a dividend of $1.50 per share next year. </a:t>
            </a:r>
          </a:p>
          <a:p>
            <a:pPr eaLnBrk="1" hangingPunct="1"/>
            <a:r>
              <a:rPr lang="en-US" altLang="en-US" sz="2800" dirty="0"/>
              <a:t>There has been a steady growth in dividends of 5.1% per year and the market expects that to continue. </a:t>
            </a:r>
          </a:p>
          <a:p>
            <a:pPr eaLnBrk="1" hangingPunct="1"/>
            <a:r>
              <a:rPr lang="en-US" altLang="en-US" sz="2800" dirty="0"/>
              <a:t>The current price is $25. What is the cost of equity?</a:t>
            </a:r>
          </a:p>
        </p:txBody>
      </p:sp>
      <p:sp>
        <p:nvSpPr>
          <p:cNvPr id="12290" name="Rectangle 2">
            <a:extLst>
              <a:ext uri="{FF2B5EF4-FFF2-40B4-BE49-F238E27FC236}">
                <a16:creationId xmlns:a16="http://schemas.microsoft.com/office/drawing/2014/main" xmlns="" id="{C5B80D87-93B4-4BFD-852A-AB7017CCB2BB}"/>
              </a:ext>
            </a:extLst>
          </p:cNvPr>
          <p:cNvSpPr>
            <a:spLocks noGrp="1" noChangeArrowheads="1"/>
          </p:cNvSpPr>
          <p:nvPr>
            <p:ph type="title"/>
          </p:nvPr>
        </p:nvSpPr>
        <p:spPr/>
        <p:txBody>
          <a:bodyPr>
            <a:noAutofit/>
          </a:bodyPr>
          <a:lstStyle/>
          <a:p>
            <a:pPr eaLnBrk="1" hangingPunct="1">
              <a:defRPr/>
            </a:pPr>
            <a:r>
              <a:rPr lang="en-US" altLang="en-US" sz="3600" dirty="0"/>
              <a:t>Example: Dividend </a:t>
            </a:r>
            <a:br>
              <a:rPr lang="en-US" altLang="en-US" sz="3600" dirty="0"/>
            </a:br>
            <a:r>
              <a:rPr lang="en-US" altLang="en-US" sz="3600" dirty="0"/>
              <a:t>Growth Model</a:t>
            </a:r>
          </a:p>
        </p:txBody>
      </p:sp>
      <p:graphicFrame>
        <p:nvGraphicFramePr>
          <p:cNvPr id="23556" name="Object 4">
            <a:extLst>
              <a:ext uri="{FF2B5EF4-FFF2-40B4-BE49-F238E27FC236}">
                <a16:creationId xmlns:a16="http://schemas.microsoft.com/office/drawing/2014/main" xmlns="" id="{DB3DCF5D-78DC-4B6A-A3B1-52531A7B65FA}"/>
              </a:ext>
            </a:extLst>
          </p:cNvPr>
          <p:cNvGraphicFramePr>
            <a:graphicFrameLocks noChangeAspect="1"/>
          </p:cNvGraphicFramePr>
          <p:nvPr>
            <p:extLst>
              <p:ext uri="{D42A27DB-BD31-4B8C-83A1-F6EECF244321}">
                <p14:modId xmlns:p14="http://schemas.microsoft.com/office/powerpoint/2010/main" val="4226250545"/>
              </p:ext>
            </p:extLst>
          </p:nvPr>
        </p:nvGraphicFramePr>
        <p:xfrm>
          <a:off x="1403348" y="5168900"/>
          <a:ext cx="6556375" cy="1219200"/>
        </p:xfrm>
        <a:graphic>
          <a:graphicData uri="http://schemas.openxmlformats.org/presentationml/2006/ole">
            <mc:AlternateContent xmlns:mc="http://schemas.openxmlformats.org/markup-compatibility/2006">
              <mc:Choice xmlns:v="urn:schemas-microsoft-com:vml" Requires="v">
                <p:oleObj spid="_x0000_s23570" name="Equation" r:id="rId4" imgW="1885792" imgH="323675" progId="Equation.3">
                  <p:embed/>
                </p:oleObj>
              </mc:Choice>
              <mc:Fallback>
                <p:oleObj name="Equation" r:id="rId4" imgW="1885792" imgH="323675"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348" y="5168900"/>
                        <a:ext cx="6556375" cy="1219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xmlns="" id="{599C8E32-CC27-43C9-A901-3FD0A2F25C78}"/>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a:extLst>
              <a:ext uri="{FF2B5EF4-FFF2-40B4-BE49-F238E27FC236}">
                <a16:creationId xmlns:a16="http://schemas.microsoft.com/office/drawing/2014/main" xmlns="" id="{4AA3155F-F031-43EF-9175-6B7E38DA90B2}"/>
              </a:ext>
            </a:extLst>
          </p:cNvPr>
          <p:cNvSpPr>
            <a:spLocks noGrp="1" noChangeArrowheads="1"/>
          </p:cNvSpPr>
          <p:nvPr>
            <p:ph idx="1"/>
          </p:nvPr>
        </p:nvSpPr>
        <p:spPr/>
        <p:txBody>
          <a:bodyPr/>
          <a:lstStyle/>
          <a:p>
            <a:pPr eaLnBrk="1" hangingPunct="1"/>
            <a:r>
              <a:rPr lang="en-US" altLang="en-US" sz="2800" dirty="0"/>
              <a:t>One method for estimating the growth rate is to use the historical average.</a:t>
            </a:r>
          </a:p>
          <a:p>
            <a:pPr marL="457200" lvl="1" indent="0" eaLnBrk="1" hangingPunct="1">
              <a:buFontTx/>
              <a:buNone/>
            </a:pPr>
            <a:r>
              <a:rPr lang="en-US" altLang="en-US" sz="2400" u="sng" dirty="0"/>
              <a:t>Year	Dividend	Percent Change</a:t>
            </a:r>
          </a:p>
          <a:p>
            <a:pPr marL="457200" lvl="1" indent="0" eaLnBrk="1" hangingPunct="1">
              <a:buFontTx/>
              <a:buNone/>
            </a:pPr>
            <a:r>
              <a:rPr lang="en-US" altLang="en-US" sz="2400" dirty="0"/>
              <a:t>2014	1.23			-</a:t>
            </a:r>
          </a:p>
          <a:p>
            <a:pPr marL="457200" lvl="1" indent="0" eaLnBrk="1" hangingPunct="1">
              <a:buFontTx/>
              <a:buNone/>
            </a:pPr>
            <a:r>
              <a:rPr lang="en-US" altLang="en-US" sz="2400" dirty="0"/>
              <a:t>2015	1.30		</a:t>
            </a:r>
          </a:p>
          <a:p>
            <a:pPr marL="457200" lvl="1" indent="0" eaLnBrk="1" hangingPunct="1">
              <a:buFontTx/>
              <a:buNone/>
            </a:pPr>
            <a:r>
              <a:rPr lang="en-US" altLang="en-US" sz="2400" dirty="0"/>
              <a:t>2016	1.36		</a:t>
            </a:r>
          </a:p>
          <a:p>
            <a:pPr marL="457200" lvl="1" indent="0" eaLnBrk="1" hangingPunct="1">
              <a:buFontTx/>
              <a:buNone/>
            </a:pPr>
            <a:r>
              <a:rPr lang="en-US" altLang="en-US" sz="2400" dirty="0"/>
              <a:t>2017	1.43		</a:t>
            </a:r>
          </a:p>
          <a:p>
            <a:pPr marL="457200" lvl="1" indent="0" eaLnBrk="1" hangingPunct="1">
              <a:buFontTx/>
              <a:buNone/>
            </a:pPr>
            <a:r>
              <a:rPr lang="en-US" altLang="en-US" sz="2400" dirty="0"/>
              <a:t>2018	1.50</a:t>
            </a:r>
          </a:p>
        </p:txBody>
      </p:sp>
      <p:sp>
        <p:nvSpPr>
          <p:cNvPr id="14338" name="Rectangle 2">
            <a:extLst>
              <a:ext uri="{FF2B5EF4-FFF2-40B4-BE49-F238E27FC236}">
                <a16:creationId xmlns:a16="http://schemas.microsoft.com/office/drawing/2014/main" xmlns="" id="{B0AF5968-A8BB-4476-9E2E-61E2C18C397E}"/>
              </a:ext>
            </a:extLst>
          </p:cNvPr>
          <p:cNvSpPr>
            <a:spLocks noGrp="1" noChangeArrowheads="1"/>
          </p:cNvSpPr>
          <p:nvPr>
            <p:ph type="title"/>
          </p:nvPr>
        </p:nvSpPr>
        <p:spPr/>
        <p:txBody>
          <a:bodyPr>
            <a:noAutofit/>
          </a:bodyPr>
          <a:lstStyle/>
          <a:p>
            <a:pPr eaLnBrk="1" hangingPunct="1">
              <a:defRPr/>
            </a:pPr>
            <a:r>
              <a:rPr lang="en-US" altLang="en-US" sz="3600" dirty="0"/>
              <a:t>Example: Estimating the Dividend Growth Rate</a:t>
            </a:r>
          </a:p>
        </p:txBody>
      </p:sp>
      <p:sp>
        <p:nvSpPr>
          <p:cNvPr id="25604" name="Text Box 5">
            <a:extLst>
              <a:ext uri="{FF2B5EF4-FFF2-40B4-BE49-F238E27FC236}">
                <a16:creationId xmlns:a16="http://schemas.microsoft.com/office/drawing/2014/main" xmlns="" id="{B00A46E9-1EC2-488C-BD03-A6D4B5D1AC85}"/>
              </a:ext>
            </a:extLst>
          </p:cNvPr>
          <p:cNvSpPr txBox="1">
            <a:spLocks noChangeArrowheads="1"/>
          </p:cNvSpPr>
          <p:nvPr/>
        </p:nvSpPr>
        <p:spPr bwMode="auto">
          <a:xfrm>
            <a:off x="4038600" y="3566213"/>
            <a:ext cx="3844322" cy="179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4A66AC"/>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008080"/>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5AA2AE"/>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9pPr>
          </a:lstStyle>
          <a:p>
            <a:pPr>
              <a:buClrTx/>
              <a:buFontTx/>
              <a:buNone/>
            </a:pPr>
            <a:r>
              <a:rPr lang="en-US" altLang="en-US" dirty="0">
                <a:solidFill>
                  <a:schemeClr val="tx1"/>
                </a:solidFill>
                <a:latin typeface="+mn-lt"/>
              </a:rPr>
              <a:t>(1.30 – 1.23) / 1.23 = 5.7%</a:t>
            </a:r>
          </a:p>
          <a:p>
            <a:pPr>
              <a:buClrTx/>
              <a:buFontTx/>
              <a:buNone/>
            </a:pPr>
            <a:r>
              <a:rPr lang="en-US" altLang="en-US" dirty="0">
                <a:solidFill>
                  <a:schemeClr val="tx1"/>
                </a:solidFill>
                <a:latin typeface="+mn-lt"/>
              </a:rPr>
              <a:t>(1.36 – 1.30) / 1.30 = 4.6%</a:t>
            </a:r>
          </a:p>
          <a:p>
            <a:pPr>
              <a:buClrTx/>
              <a:buFontTx/>
              <a:buNone/>
            </a:pPr>
            <a:r>
              <a:rPr lang="en-US" altLang="en-US" dirty="0">
                <a:solidFill>
                  <a:schemeClr val="tx1"/>
                </a:solidFill>
                <a:latin typeface="+mn-lt"/>
              </a:rPr>
              <a:t>(1.43 – 1.36) / 1.36 = 5.1%</a:t>
            </a:r>
          </a:p>
          <a:p>
            <a:pPr>
              <a:buClrTx/>
              <a:buFontTx/>
              <a:buNone/>
            </a:pPr>
            <a:r>
              <a:rPr lang="en-US" altLang="en-US" dirty="0">
                <a:solidFill>
                  <a:schemeClr val="tx1"/>
                </a:solidFill>
                <a:latin typeface="+mn-lt"/>
              </a:rPr>
              <a:t>(1.50 – 1.43) / 1.43 = 4.9%</a:t>
            </a:r>
          </a:p>
        </p:txBody>
      </p:sp>
      <p:sp>
        <p:nvSpPr>
          <p:cNvPr id="25605" name="Text Box 6">
            <a:extLst>
              <a:ext uri="{FF2B5EF4-FFF2-40B4-BE49-F238E27FC236}">
                <a16:creationId xmlns:a16="http://schemas.microsoft.com/office/drawing/2014/main" xmlns="" id="{E69211CF-CE7B-48A5-9F4B-2515F91A928C}"/>
              </a:ext>
            </a:extLst>
          </p:cNvPr>
          <p:cNvSpPr txBox="1">
            <a:spLocks noChangeArrowheads="1"/>
          </p:cNvSpPr>
          <p:nvPr/>
        </p:nvSpPr>
        <p:spPr bwMode="auto">
          <a:xfrm>
            <a:off x="1371600" y="5755652"/>
            <a:ext cx="6400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Arial" panose="020B0604020202020204" pitchFamily="34" charset="0"/>
              <a:buChar char="•"/>
              <a:defRPr sz="2400">
                <a:solidFill>
                  <a:schemeClr val="tx2"/>
                </a:solidFill>
                <a:latin typeface="Century Gothic" panose="020B0502020202020204" pitchFamily="34" charset="0"/>
              </a:defRPr>
            </a:lvl1pPr>
            <a:lvl2pPr marL="742950" indent="-285750">
              <a:spcBef>
                <a:spcPct val="20000"/>
              </a:spcBef>
              <a:buClr>
                <a:schemeClr val="accent2"/>
              </a:buClr>
              <a:buFont typeface="Arial" panose="020B0604020202020204" pitchFamily="34" charset="0"/>
              <a:buChar char="•"/>
              <a:defRPr sz="2000">
                <a:solidFill>
                  <a:schemeClr val="tx2"/>
                </a:solidFill>
                <a:latin typeface="Century Gothic" panose="020B0502020202020204" pitchFamily="34" charset="0"/>
              </a:defRPr>
            </a:lvl2pPr>
            <a:lvl3pPr marL="1143000" indent="-228600">
              <a:spcBef>
                <a:spcPct val="20000"/>
              </a:spcBef>
              <a:buClr>
                <a:srgbClr val="4A66AC"/>
              </a:buClr>
              <a:buFont typeface="Arial" panose="020B0604020202020204" pitchFamily="34" charset="0"/>
              <a:buChar char="•"/>
              <a:defRPr>
                <a:solidFill>
                  <a:schemeClr val="tx2"/>
                </a:solidFill>
                <a:latin typeface="Century Gothic" panose="020B0502020202020204" pitchFamily="34" charset="0"/>
              </a:defRPr>
            </a:lvl3pPr>
            <a:lvl4pPr marL="1600200" indent="-228600">
              <a:spcBef>
                <a:spcPct val="20000"/>
              </a:spcBef>
              <a:buClr>
                <a:srgbClr val="008080"/>
              </a:buClr>
              <a:buFont typeface="Arial" panose="020B0604020202020204" pitchFamily="34" charset="0"/>
              <a:buChar char="•"/>
              <a:defRPr sz="1600">
                <a:solidFill>
                  <a:schemeClr val="tx2"/>
                </a:solidFill>
                <a:latin typeface="Century Gothic" panose="020B0502020202020204" pitchFamily="34" charset="0"/>
              </a:defRPr>
            </a:lvl4pPr>
            <a:lvl5pPr marL="2057400" indent="-228600">
              <a:spcBef>
                <a:spcPct val="20000"/>
              </a:spcBef>
              <a:buClr>
                <a:srgbClr val="5AA2AE"/>
              </a:buClr>
              <a:buFont typeface="Arial" panose="020B0604020202020204" pitchFamily="34" charset="0"/>
              <a:buChar char="•"/>
              <a:defRPr sz="1600">
                <a:solidFill>
                  <a:schemeClr val="tx2"/>
                </a:solidFill>
                <a:latin typeface="Century Gothic" panose="020B0502020202020204" pitchFamily="34" charset="0"/>
              </a:defRPr>
            </a:lvl5pPr>
            <a:lvl6pPr marL="25146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6pPr>
            <a:lvl7pPr marL="29718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7pPr>
            <a:lvl8pPr marL="34290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8pPr>
            <a:lvl9pPr marL="3886200" indent="-228600" eaLnBrk="0" fontAlgn="base" hangingPunct="0">
              <a:spcBef>
                <a:spcPct val="20000"/>
              </a:spcBef>
              <a:spcAft>
                <a:spcPct val="0"/>
              </a:spcAft>
              <a:buClr>
                <a:srgbClr val="5AA2AE"/>
              </a:buClr>
              <a:buFont typeface="Arial" panose="020B0604020202020204" pitchFamily="34" charset="0"/>
              <a:buChar char="•"/>
              <a:defRPr sz="1600">
                <a:solidFill>
                  <a:schemeClr val="tx2"/>
                </a:solidFill>
                <a:latin typeface="Century Gothic" panose="020B0502020202020204" pitchFamily="34" charset="0"/>
              </a:defRPr>
            </a:lvl9pPr>
          </a:lstStyle>
          <a:p>
            <a:pPr>
              <a:spcBef>
                <a:spcPct val="50000"/>
              </a:spcBef>
              <a:buClrTx/>
              <a:buFontTx/>
              <a:buNone/>
            </a:pPr>
            <a:r>
              <a:rPr lang="en-US" altLang="en-US" dirty="0">
                <a:solidFill>
                  <a:schemeClr val="tx1"/>
                </a:solidFill>
                <a:latin typeface="+mn-lt"/>
              </a:rPr>
              <a:t>Average = (5.7 + 4.6 + 5.1 + 4.9) / 4 = 5.1%</a:t>
            </a:r>
          </a:p>
        </p:txBody>
      </p:sp>
      <p:sp>
        <p:nvSpPr>
          <p:cNvPr id="2" name="Footer Placeholder 1">
            <a:extLst>
              <a:ext uri="{FF2B5EF4-FFF2-40B4-BE49-F238E27FC236}">
                <a16:creationId xmlns:a16="http://schemas.microsoft.com/office/drawing/2014/main" xmlns="" id="{84441723-A2A5-4E21-BFD6-37D7AD50BAF4}"/>
              </a:ext>
            </a:extLst>
          </p:cNvPr>
          <p:cNvSpPr>
            <a:spLocks noGrp="1"/>
          </p:cNvSpPr>
          <p:nvPr>
            <p:ph type="ftr" sz="quarter" idx="11"/>
          </p:nvPr>
        </p:nvSpPr>
        <p:spPr/>
        <p:txBody>
          <a:bodyPr/>
          <a:lstStyle/>
          <a:p>
            <a:pPr>
              <a:defRPr/>
            </a:pPr>
            <a:r>
              <a:rPr lang="en-US" dirty="0"/>
              <a:t>Copyright © 2019 McGraw-Hill Education. All rights reserved. No reproduction or distribution without the prior written consent of McGraw-Hill Education.</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WJ_FCF11e_PPT_Template">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2285</TotalTime>
  <Words>5766</Words>
  <Application>Microsoft Office PowerPoint</Application>
  <PresentationFormat>On-screen Show (4:3)</PresentationFormat>
  <Paragraphs>566</Paragraphs>
  <Slides>44</Slides>
  <Notes>40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44</vt:i4>
      </vt:variant>
    </vt:vector>
  </HeadingPairs>
  <TitlesOfParts>
    <vt:vector size="46" baseType="lpstr">
      <vt:lpstr>RWJ_FCF11e_PPT_Template</vt:lpstr>
      <vt:lpstr>Equation</vt:lpstr>
      <vt:lpstr>CHAPTER 14</vt:lpstr>
      <vt:lpstr>Key Concepts and Skills</vt:lpstr>
      <vt:lpstr>Chapter Outline</vt:lpstr>
      <vt:lpstr>Why Cost of Capital Is Important</vt:lpstr>
      <vt:lpstr>Required Return</vt:lpstr>
      <vt:lpstr>Cost of Equity</vt:lpstr>
      <vt:lpstr>The Dividend Growth Model Approach</vt:lpstr>
      <vt:lpstr>Example: Dividend  Growth Model</vt:lpstr>
      <vt:lpstr>Example: Estimating the Dividend Growth Rate</vt:lpstr>
      <vt:lpstr>Advantages and Disadvantages of Dividend Growth Model</vt:lpstr>
      <vt:lpstr>The SML Approach</vt:lpstr>
      <vt:lpstr>Example – SML</vt:lpstr>
      <vt:lpstr>Advantages and Disadvantages of SML</vt:lpstr>
      <vt:lpstr>Example – Cost of Equity</vt:lpstr>
      <vt:lpstr>Cost of Debt</vt:lpstr>
      <vt:lpstr>Example: Cost of Debt</vt:lpstr>
      <vt:lpstr>Cost of Preferred Stock</vt:lpstr>
      <vt:lpstr>Example: Cost of Preferred Stock</vt:lpstr>
      <vt:lpstr>The Weighted Average Cost of Capital</vt:lpstr>
      <vt:lpstr>Capital Structure Weights</vt:lpstr>
      <vt:lpstr>Example: Capital Structure Weights</vt:lpstr>
      <vt:lpstr>Taxes and the WACC</vt:lpstr>
      <vt:lpstr>Extended Example: WACC - I</vt:lpstr>
      <vt:lpstr>Extended Example: WACC - II</vt:lpstr>
      <vt:lpstr>Extended Example: WACC - III</vt:lpstr>
      <vt:lpstr>Eastman Chemical I</vt:lpstr>
      <vt:lpstr>Eastman Chemical II</vt:lpstr>
      <vt:lpstr>Eastman Chemical III</vt:lpstr>
      <vt:lpstr>Example: Work the Web</vt:lpstr>
      <vt:lpstr>Table 14.1 Cost of Equity</vt:lpstr>
      <vt:lpstr>Table 14.1 Cost of Debt</vt:lpstr>
      <vt:lpstr>Table 14.1 WACC</vt:lpstr>
      <vt:lpstr>Divisional and Project Costs of Capital</vt:lpstr>
      <vt:lpstr>Example: Using WACC  for All Projects</vt:lpstr>
      <vt:lpstr>The Pure Play Approach</vt:lpstr>
      <vt:lpstr>Subjective Approach</vt:lpstr>
      <vt:lpstr>Example: Subjective Approach </vt:lpstr>
      <vt:lpstr>Company Valuation with the WACC</vt:lpstr>
      <vt:lpstr>Flotation Costs</vt:lpstr>
      <vt:lpstr>Example: NPV and  Flotation Costs </vt:lpstr>
      <vt:lpstr>Quick Quiz</vt:lpstr>
      <vt:lpstr>Ethics Issues</vt:lpstr>
      <vt:lpstr>Comprehensive Problem</vt:lpstr>
      <vt:lpstr>End of Chapter</vt:lpstr>
    </vt:vector>
  </TitlesOfParts>
  <Company>University of Tampa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of Capital</dc:title>
  <dc:creator>Kent P. Ragan</dc:creator>
  <cp:lastModifiedBy>Janicek, Michele</cp:lastModifiedBy>
  <cp:revision>90</cp:revision>
  <dcterms:created xsi:type="dcterms:W3CDTF">2000-09-27T22:11:03Z</dcterms:created>
  <dcterms:modified xsi:type="dcterms:W3CDTF">2018-02-08T20:06:04Z</dcterms:modified>
</cp:coreProperties>
</file>