
<file path=[Content_Types].xml><?xml version="1.0" encoding="utf-8"?>
<Types xmlns="http://schemas.openxmlformats.org/package/2006/content-types">
  <Default Extension="xml" ContentType="application/xml"/>
  <Default Extension="wmf" ContentType="image/x-wmf"/>
  <Default Extension="jpeg" ContentType="image/jpeg"/>
  <Default Extension="rels" ContentType="application/vnd.openxmlformats-package.relationships+xml"/>
  <Default Extension="emf" ContentType="image/x-emf"/>
  <Default Extension="vml" ContentType="application/vnd.openxmlformats-officedocument.vmlDrawing"/>
  <Default Extension="xls" ContentType="application/vnd.ms-excel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embeddings/oleObject1.bin" ContentType="application/vnd.openxmlformats-officedocument.oleObject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embeddings/oleObject2.bin" ContentType="application/vnd.openxmlformats-officedocument.oleObject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28" r:id="rId1"/>
  </p:sldMasterIdLst>
  <p:notesMasterIdLst>
    <p:notesMasterId r:id="rId45"/>
  </p:notesMasterIdLst>
  <p:handoutMasterIdLst>
    <p:handoutMasterId r:id="rId46"/>
  </p:handoutMasterIdLst>
  <p:sldIdLst>
    <p:sldId id="398" r:id="rId2"/>
    <p:sldId id="258" r:id="rId3"/>
    <p:sldId id="259" r:id="rId4"/>
    <p:sldId id="261" r:id="rId5"/>
    <p:sldId id="356" r:id="rId6"/>
    <p:sldId id="355" r:id="rId7"/>
    <p:sldId id="371" r:id="rId8"/>
    <p:sldId id="263" r:id="rId9"/>
    <p:sldId id="357" r:id="rId10"/>
    <p:sldId id="368" r:id="rId11"/>
    <p:sldId id="369" r:id="rId12"/>
    <p:sldId id="359" r:id="rId13"/>
    <p:sldId id="360" r:id="rId14"/>
    <p:sldId id="361" r:id="rId15"/>
    <p:sldId id="265" r:id="rId16"/>
    <p:sldId id="362" r:id="rId17"/>
    <p:sldId id="363" r:id="rId18"/>
    <p:sldId id="364" r:id="rId19"/>
    <p:sldId id="365" r:id="rId20"/>
    <p:sldId id="366" r:id="rId21"/>
    <p:sldId id="367" r:id="rId22"/>
    <p:sldId id="377" r:id="rId23"/>
    <p:sldId id="378" r:id="rId24"/>
    <p:sldId id="379" r:id="rId25"/>
    <p:sldId id="380" r:id="rId26"/>
    <p:sldId id="382" r:id="rId27"/>
    <p:sldId id="268" r:id="rId28"/>
    <p:sldId id="269" r:id="rId29"/>
    <p:sldId id="386" r:id="rId30"/>
    <p:sldId id="387" r:id="rId31"/>
    <p:sldId id="393" r:id="rId32"/>
    <p:sldId id="394" r:id="rId33"/>
    <p:sldId id="395" r:id="rId34"/>
    <p:sldId id="389" r:id="rId35"/>
    <p:sldId id="308" r:id="rId36"/>
    <p:sldId id="274" r:id="rId37"/>
    <p:sldId id="275" r:id="rId38"/>
    <p:sldId id="309" r:id="rId39"/>
    <p:sldId id="277" r:id="rId40"/>
    <p:sldId id="278" r:id="rId41"/>
    <p:sldId id="279" r:id="rId42"/>
    <p:sldId id="397" r:id="rId43"/>
    <p:sldId id="396" r:id="rId44"/>
  </p:sldIdLst>
  <p:sldSz cx="9144000" cy="6858000" type="screen4x3"/>
  <p:notesSz cx="6858000" cy="9296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+mn-cs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+mn-cs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+mn-cs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+mn-cs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Kristina Dehlin" initials="KD" lastIdx="3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00"/>
    <a:srgbClr val="ED7549"/>
    <a:srgbClr val="FFEEAC"/>
    <a:srgbClr val="94302B"/>
    <a:srgbClr val="607698"/>
    <a:srgbClr val="D9DD8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02" autoAdjust="0"/>
    <p:restoredTop sz="97351" autoAdjust="0"/>
  </p:normalViewPr>
  <p:slideViewPr>
    <p:cSldViewPr>
      <p:cViewPr varScale="1">
        <p:scale>
          <a:sx n="146" d="100"/>
          <a:sy n="146" d="100"/>
        </p:scale>
        <p:origin x="-2112" y="-1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495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7266"/>
    </p:cViewPr>
  </p:sorterViewPr>
  <p:notesViewPr>
    <p:cSldViewPr>
      <p:cViewPr varScale="1">
        <p:scale>
          <a:sx n="70" d="100"/>
          <a:sy n="70" d="100"/>
        </p:scale>
        <p:origin x="-2088" y="-102"/>
      </p:cViewPr>
      <p:guideLst>
        <p:guide orient="horz" pos="2928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46" Type="http://schemas.openxmlformats.org/officeDocument/2006/relationships/handoutMaster" Target="handoutMasters/handoutMaster1.xml"/><Relationship Id="rId47" Type="http://schemas.openxmlformats.org/officeDocument/2006/relationships/printerSettings" Target="printerSettings/printerSettings1.bin"/><Relationship Id="rId48" Type="http://schemas.openxmlformats.org/officeDocument/2006/relationships/commentAuthors" Target="commentAuthors.xml"/><Relationship Id="rId49" Type="http://schemas.openxmlformats.org/officeDocument/2006/relationships/presProps" Target="presProps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50" Type="http://schemas.openxmlformats.org/officeDocument/2006/relationships/viewProps" Target="viewProps.xml"/><Relationship Id="rId51" Type="http://schemas.openxmlformats.org/officeDocument/2006/relationships/theme" Target="theme/theme1.xml"/><Relationship Id="rId5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102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6513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2647" tIns="46324" rIns="92647" bIns="46324" numCol="1" anchor="t" anchorCtr="0" compatLnSpc="1">
            <a:prstTxWarp prst="textNoShape">
              <a:avLst/>
            </a:prstTxWarp>
          </a:bodyPr>
          <a:lstStyle>
            <a:lvl1pPr algn="l" defTabSz="927100" eaLnBrk="1" hangingPunct="1">
              <a:defRPr sz="12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9155" name="Rectangle 1027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6513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2647" tIns="46324" rIns="92647" bIns="46324" numCol="1" anchor="t" anchorCtr="0" compatLnSpc="1">
            <a:prstTxWarp prst="textNoShape">
              <a:avLst/>
            </a:prstTxWarp>
          </a:bodyPr>
          <a:lstStyle>
            <a:lvl1pPr algn="r" defTabSz="927100" eaLnBrk="1" hangingPunct="1">
              <a:defRPr sz="12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9156" name="Rectangle 1028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31263"/>
            <a:ext cx="2971800" cy="46513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2647" tIns="46324" rIns="92647" bIns="46324" numCol="1" anchor="b" anchorCtr="0" compatLnSpc="1">
            <a:prstTxWarp prst="textNoShape">
              <a:avLst/>
            </a:prstTxWarp>
          </a:bodyPr>
          <a:lstStyle>
            <a:lvl1pPr algn="l" defTabSz="927100" eaLnBrk="1" hangingPunct="1">
              <a:defRPr sz="12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9157" name="Rectangle 1029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831263"/>
            <a:ext cx="2971800" cy="46513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2647" tIns="46324" rIns="92647" bIns="46324" numCol="1" anchor="b" anchorCtr="0" compatLnSpc="1">
            <a:prstTxWarp prst="textNoShape">
              <a:avLst/>
            </a:prstTxWarp>
          </a:bodyPr>
          <a:lstStyle>
            <a:lvl1pPr algn="r" defTabSz="927100" eaLnBrk="1" hangingPunct="1">
              <a:defRPr sz="1200"/>
            </a:lvl1pPr>
          </a:lstStyle>
          <a:p>
            <a:r>
              <a:rPr lang="en-US" dirty="0"/>
              <a:t>1-</a:t>
            </a:r>
            <a:fld id="{8A3CC1D6-88F9-4046-BFF7-32D911C1B1B9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835235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6513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2647" tIns="46324" rIns="92647" bIns="46324" numCol="1" anchor="t" anchorCtr="0" compatLnSpc="1">
            <a:prstTxWarp prst="textNoShape">
              <a:avLst/>
            </a:prstTxWarp>
          </a:bodyPr>
          <a:lstStyle>
            <a:lvl1pPr algn="l" defTabSz="927100" eaLnBrk="1" hangingPunct="1">
              <a:defRPr sz="12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6513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2647" tIns="46324" rIns="92647" bIns="46324" numCol="1" anchor="t" anchorCtr="0" compatLnSpc="1">
            <a:prstTxWarp prst="textNoShape">
              <a:avLst/>
            </a:prstTxWarp>
          </a:bodyPr>
          <a:lstStyle>
            <a:lvl1pPr algn="r" defTabSz="927100" eaLnBrk="1" hangingPunct="1">
              <a:defRPr sz="12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14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04900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416425"/>
            <a:ext cx="5486400" cy="418306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2647" tIns="46324" rIns="92647" bIns="4632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9675"/>
            <a:ext cx="2971800" cy="46513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2647" tIns="46324" rIns="92647" bIns="46324" numCol="1" anchor="b" anchorCtr="0" compatLnSpc="1">
            <a:prstTxWarp prst="textNoShape">
              <a:avLst/>
            </a:prstTxWarp>
          </a:bodyPr>
          <a:lstStyle>
            <a:lvl1pPr algn="l" defTabSz="927100" eaLnBrk="1" hangingPunct="1">
              <a:defRPr sz="12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829675"/>
            <a:ext cx="2971800" cy="46513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2647" tIns="46324" rIns="92647" bIns="46324" numCol="1" anchor="b" anchorCtr="0" compatLnSpc="1">
            <a:prstTxWarp prst="textNoShape">
              <a:avLst/>
            </a:prstTxWarp>
          </a:bodyPr>
          <a:lstStyle>
            <a:lvl1pPr algn="r" defTabSz="927100" eaLnBrk="1" hangingPunct="1">
              <a:defRPr sz="1200"/>
            </a:lvl1pPr>
          </a:lstStyle>
          <a:p>
            <a:fld id="{A1424936-51E5-F741-8204-8C5C9B4C6C84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772623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2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2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2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2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_rels/notesSlide2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_rels/notesSlide2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_rels/notesSlide2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9.xml"/></Relationships>
</file>

<file path=ppt/notesSlides/_rels/notesSlide2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0.xml"/></Relationships>
</file>

<file path=ppt/notesSlides/_rels/notesSlide3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1.xml"/></Relationships>
</file>

<file path=ppt/notesSlides/_rels/notesSlide3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2.xml"/></Relationships>
</file>

<file path=ppt/notesSlides/_rels/notesSlide3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3.xml"/></Relationships>
</file>

<file path=ppt/notesSlides/_rels/notesSlide3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4.xml"/></Relationships>
</file>

<file path=ppt/notesSlides/_rels/notesSlide3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5.xml"/></Relationships>
</file>

<file path=ppt/notesSlides/_rels/notesSlide3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6.xml"/></Relationships>
</file>

<file path=ppt/notesSlides/_rels/notesSlide3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7.xml"/></Relationships>
</file>

<file path=ppt/notesSlides/_rels/notesSlide3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8.xml"/></Relationships>
</file>

<file path=ppt/notesSlides/_rels/notesSlide3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9.xml"/></Relationships>
</file>

<file path=ppt/notesSlides/_rels/notesSlide3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0.xml"/></Relationships>
</file>

<file path=ppt/notesSlides/_rels/notesSlide4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1.xml"/></Relationships>
</file>

<file path=ppt/notesSlides/_rels/notesSlide4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2.xml"/></Relationships>
</file>

<file path=ppt/notesSlides/_rels/notesSlide4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36390643-2A49-D045-AAC4-B71B4374FD83}" type="slidenum">
              <a:rPr lang="en-US"/>
              <a:pPr/>
              <a:t>2</a:t>
            </a:fld>
            <a:endParaRPr lang="en-US" dirty="0"/>
          </a:p>
        </p:txBody>
      </p:sp>
      <p:sp>
        <p:nvSpPr>
          <p:cNvPr id="10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47E595C5-5923-2546-9260-DDC3C89A2723}" type="slidenum">
              <a:rPr lang="en-US"/>
              <a:pPr/>
              <a:t>3</a:t>
            </a:fld>
            <a:endParaRPr lang="en-US" dirty="0"/>
          </a:p>
        </p:txBody>
      </p:sp>
      <p:sp>
        <p:nvSpPr>
          <p:cNvPr id="12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405AD51C-609E-5C4C-9CCD-2DA59DA0707A}" type="slidenum">
              <a:rPr lang="en-US"/>
              <a:pPr/>
              <a:t>4</a:t>
            </a:fld>
            <a:endParaRPr lang="en-US" dirty="0"/>
          </a:p>
        </p:txBody>
      </p:sp>
      <p:sp>
        <p:nvSpPr>
          <p:cNvPr id="143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6C28703F-F419-214C-9D34-B1E4DD2D4F17}" type="slidenum">
              <a:rPr lang="en-US"/>
              <a:pPr/>
              <a:t>5</a:t>
            </a:fld>
            <a:endParaRPr lang="en-US" dirty="0"/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0951F0FD-004F-574B-90DA-ACF3D89F294B}" type="slidenum">
              <a:rPr lang="en-US"/>
              <a:pPr/>
              <a:t>6</a:t>
            </a:fld>
            <a:endParaRPr lang="en-US" dirty="0"/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1F9367A5-E7B4-5143-8BCB-3129C5AEB16A}" type="slidenum">
              <a:rPr lang="en-US"/>
              <a:pPr/>
              <a:t>7</a:t>
            </a:fld>
            <a:endParaRPr lang="en-US" dirty="0"/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4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EC8213BE-2179-604E-ACF7-986B712C78E7}" type="slidenum">
              <a:rPr lang="en-US"/>
              <a:pPr/>
              <a:t>8</a:t>
            </a:fld>
            <a:endParaRPr lang="en-US" dirty="0"/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7DE2A9B1-FB32-5446-BDD6-48628F4EA9FA}" type="slidenum">
              <a:rPr lang="en-US"/>
              <a:pPr/>
              <a:t>9</a:t>
            </a:fld>
            <a:endParaRPr lang="en-US" dirty="0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7F5D8B24-8493-2440-B475-C88AF39CF8AC}" type="slidenum">
              <a:rPr lang="en-US"/>
              <a:pPr/>
              <a:t>10</a:t>
            </a:fld>
            <a:endParaRPr lang="en-US" dirty="0"/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07378FD1-6116-784B-92F4-524A0984077C}" type="slidenum">
              <a:rPr lang="en-US"/>
              <a:pPr/>
              <a:t>11</a:t>
            </a:fld>
            <a:endParaRPr lang="en-US" dirty="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US" b="1" i="1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EC8E6FB4-C6CB-DD46-B123-39C2A6B7DC10}" type="slidenum">
              <a:rPr lang="en-US"/>
              <a:pPr/>
              <a:t>12</a:t>
            </a:fld>
            <a:endParaRPr lang="en-US" dirty="0"/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5CAAA2DF-AF63-FF4A-A2F7-34949840177E}" type="slidenum">
              <a:rPr lang="en-US"/>
              <a:pPr/>
              <a:t>13</a:t>
            </a:fld>
            <a:endParaRPr lang="en-US" dirty="0"/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BA3B81B5-15CC-B74C-AE1D-43874E5D97C6}" type="slidenum">
              <a:rPr lang="en-US"/>
              <a:pPr/>
              <a:t>14</a:t>
            </a:fld>
            <a:endParaRPr lang="en-US" dirty="0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3B22D401-CF4F-384B-A92F-27A822801A5E}" type="slidenum">
              <a:rPr lang="en-US"/>
              <a:pPr/>
              <a:t>15</a:t>
            </a:fld>
            <a:endParaRPr lang="en-US" dirty="0"/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83D531CF-00A5-744A-81D2-71145A0E0B8A}" type="slidenum">
              <a:rPr lang="en-US"/>
              <a:pPr/>
              <a:t>16</a:t>
            </a:fld>
            <a:endParaRPr lang="en-US" dirty="0"/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37E7F43F-1984-D948-9A91-EFD75B860ACF}" type="slidenum">
              <a:rPr lang="en-US"/>
              <a:pPr/>
              <a:t>17</a:t>
            </a:fld>
            <a:endParaRPr lang="en-US" dirty="0"/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C3C91C54-F8F1-464B-927D-4FF43615ABEB}" type="slidenum">
              <a:rPr lang="en-US"/>
              <a:pPr/>
              <a:t>18</a:t>
            </a:fld>
            <a:endParaRPr lang="en-US" dirty="0"/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BB28F586-BEE7-0844-975E-1C706035535F}" type="slidenum">
              <a:rPr lang="en-US"/>
              <a:pPr/>
              <a:t>19</a:t>
            </a:fld>
            <a:endParaRPr lang="en-US" dirty="0"/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4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DA985B76-6BAB-A649-9D38-7166C2C076E7}" type="slidenum">
              <a:rPr lang="en-US"/>
              <a:pPr/>
              <a:t>20</a:t>
            </a:fld>
            <a:endParaRPr lang="en-US" dirty="0"/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4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33B683C4-E16E-2249-AD64-4D319BA75337}" type="slidenum">
              <a:rPr lang="en-US"/>
              <a:pPr/>
              <a:t>21</a:t>
            </a:fld>
            <a:endParaRPr lang="en-US" dirty="0"/>
          </a:p>
        </p:txBody>
      </p:sp>
      <p:sp>
        <p:nvSpPr>
          <p:cNvPr id="491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31457F87-5B95-F246-B985-56B33A5B8F9E}" type="slidenum">
              <a:rPr lang="en-US"/>
              <a:pPr/>
              <a:t>22</a:t>
            </a:fld>
            <a:endParaRPr lang="en-US" dirty="0"/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4E90F04D-2D74-F041-B8F7-289A33DE8C99}" type="slidenum">
              <a:rPr lang="en-US"/>
              <a:pPr/>
              <a:t>23</a:t>
            </a:fld>
            <a:endParaRPr lang="en-US" dirty="0"/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4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57276AB8-E1A4-5A4E-8022-C0875F149527}" type="slidenum">
              <a:rPr lang="en-US"/>
              <a:pPr/>
              <a:t>24</a:t>
            </a:fld>
            <a:endParaRPr lang="en-US" dirty="0"/>
          </a:p>
        </p:txBody>
      </p:sp>
      <p:sp>
        <p:nvSpPr>
          <p:cNvPr id="55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A8DBF817-D4AA-CE4D-9FE7-F37D9A91B8D8}" type="slidenum">
              <a:rPr lang="en-US"/>
              <a:pPr/>
              <a:t>25</a:t>
            </a:fld>
            <a:endParaRPr lang="en-US" dirty="0"/>
          </a:p>
        </p:txBody>
      </p:sp>
      <p:sp>
        <p:nvSpPr>
          <p:cNvPr id="57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F2C042D3-05ED-A74E-9093-E40047188695}" type="slidenum">
              <a:rPr lang="en-US"/>
              <a:pPr/>
              <a:t>26</a:t>
            </a:fld>
            <a:endParaRPr lang="en-US" dirty="0"/>
          </a:p>
        </p:txBody>
      </p:sp>
      <p:sp>
        <p:nvSpPr>
          <p:cNvPr id="59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F99D0850-01E0-B341-B441-2D9ADCDA8113}" type="slidenum">
              <a:rPr lang="en-US"/>
              <a:pPr/>
              <a:t>27</a:t>
            </a:fld>
            <a:endParaRPr lang="en-US" dirty="0"/>
          </a:p>
        </p:txBody>
      </p:sp>
      <p:sp>
        <p:nvSpPr>
          <p:cNvPr id="614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6D980B93-FCB9-4641-9DD5-E1EA5F029241}" type="slidenum">
              <a:rPr lang="en-US"/>
              <a:pPr/>
              <a:t>28</a:t>
            </a:fld>
            <a:endParaRPr lang="en-US" dirty="0"/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DCA8F75D-5101-C748-8C90-A718B77B2220}" type="slidenum">
              <a:rPr lang="en-US"/>
              <a:pPr/>
              <a:t>29</a:t>
            </a:fld>
            <a:endParaRPr lang="en-US" dirty="0"/>
          </a:p>
        </p:txBody>
      </p:sp>
      <p:sp>
        <p:nvSpPr>
          <p:cNvPr id="655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3116B0E0-DCCA-3C49-96B4-B51766DC0200}" type="slidenum">
              <a:rPr lang="en-US"/>
              <a:pPr/>
              <a:t>30</a:t>
            </a:fld>
            <a:endParaRPr lang="en-US" dirty="0"/>
          </a:p>
        </p:txBody>
      </p:sp>
      <p:sp>
        <p:nvSpPr>
          <p:cNvPr id="675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1F357241-58D2-2F43-906D-7365F1605EB4}" type="slidenum">
              <a:rPr lang="en-US"/>
              <a:pPr/>
              <a:t>31</a:t>
            </a:fld>
            <a:endParaRPr lang="en-US" dirty="0"/>
          </a:p>
        </p:txBody>
      </p:sp>
      <p:sp>
        <p:nvSpPr>
          <p:cNvPr id="69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0869170A-EE46-E046-98C7-D10469886C26}" type="slidenum">
              <a:rPr lang="en-US"/>
              <a:pPr/>
              <a:t>32</a:t>
            </a:fld>
            <a:endParaRPr lang="en-US" dirty="0"/>
          </a:p>
        </p:txBody>
      </p:sp>
      <p:sp>
        <p:nvSpPr>
          <p:cNvPr id="716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CCC75117-8A5B-8A47-8F66-26F5595F85C0}" type="slidenum">
              <a:rPr lang="en-US"/>
              <a:pPr/>
              <a:t>33</a:t>
            </a:fld>
            <a:endParaRPr lang="en-US" dirty="0"/>
          </a:p>
        </p:txBody>
      </p:sp>
      <p:sp>
        <p:nvSpPr>
          <p:cNvPr id="737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2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EEFCD59E-2AF7-1441-9DBF-947CD3819557}" type="slidenum">
              <a:rPr lang="en-US"/>
              <a:pPr/>
              <a:t>34</a:t>
            </a:fld>
            <a:endParaRPr lang="en-US" dirty="0"/>
          </a:p>
        </p:txBody>
      </p:sp>
      <p:sp>
        <p:nvSpPr>
          <p:cNvPr id="757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80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41F54B7D-2CA3-FA43-96C7-607734F59184}" type="slidenum">
              <a:rPr lang="en-US"/>
              <a:pPr/>
              <a:t>35</a:t>
            </a:fld>
            <a:endParaRPr lang="en-US" dirty="0"/>
          </a:p>
        </p:txBody>
      </p:sp>
      <p:sp>
        <p:nvSpPr>
          <p:cNvPr id="778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8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6DD583E9-F53E-2C4C-B94B-3F4B378E9F5E}" type="slidenum">
              <a:rPr lang="en-US"/>
              <a:pPr/>
              <a:t>36</a:t>
            </a:fld>
            <a:endParaRPr lang="en-US" dirty="0"/>
          </a:p>
        </p:txBody>
      </p:sp>
      <p:sp>
        <p:nvSpPr>
          <p:cNvPr id="798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98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5996CDA5-9BBE-D040-8CC0-18AA54D162A3}" type="slidenum">
              <a:rPr lang="en-US"/>
              <a:pPr/>
              <a:t>37</a:t>
            </a:fld>
            <a:endParaRPr lang="en-US" dirty="0"/>
          </a:p>
        </p:txBody>
      </p:sp>
      <p:sp>
        <p:nvSpPr>
          <p:cNvPr id="819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A4A07021-85E7-2445-9B76-E3BF6C9EA0B4}" type="slidenum">
              <a:rPr lang="en-US"/>
              <a:pPr/>
              <a:t>38</a:t>
            </a:fld>
            <a:endParaRPr lang="en-US" dirty="0"/>
          </a:p>
        </p:txBody>
      </p:sp>
      <p:sp>
        <p:nvSpPr>
          <p:cNvPr id="839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2" name="Rectangle 4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A88952CC-9089-6345-8B32-C38186640FF8}" type="slidenum">
              <a:rPr lang="en-US"/>
              <a:pPr/>
              <a:t>39</a:t>
            </a:fld>
            <a:endParaRPr lang="en-US" dirty="0"/>
          </a:p>
        </p:txBody>
      </p:sp>
      <p:sp>
        <p:nvSpPr>
          <p:cNvPr id="860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60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4CA012E0-B5A6-C947-9C2F-8C1D52659F9F}" type="slidenum">
              <a:rPr lang="en-US"/>
              <a:pPr/>
              <a:t>40</a:t>
            </a:fld>
            <a:endParaRPr lang="en-US" dirty="0"/>
          </a:p>
        </p:txBody>
      </p:sp>
      <p:sp>
        <p:nvSpPr>
          <p:cNvPr id="880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06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0853A8F4-B9A0-C64A-8088-DCE336B41D66}" type="slidenum">
              <a:rPr lang="en-US"/>
              <a:pPr/>
              <a:t>41</a:t>
            </a:fld>
            <a:endParaRPr lang="en-US" dirty="0"/>
          </a:p>
        </p:txBody>
      </p:sp>
      <p:sp>
        <p:nvSpPr>
          <p:cNvPr id="901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39096F44-FD31-9746-B0EB-A9ACE139B529}" type="slidenum">
              <a:rPr lang="en-US"/>
              <a:pPr/>
              <a:t>42</a:t>
            </a:fld>
            <a:endParaRPr lang="en-US" dirty="0"/>
          </a:p>
        </p:txBody>
      </p:sp>
      <p:sp>
        <p:nvSpPr>
          <p:cNvPr id="921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6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27100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C2DAC5F1-53E0-794D-B673-58449DD0A16D}" type="slidenum">
              <a:rPr lang="en-US"/>
              <a:pPr/>
              <a:t>43</a:t>
            </a:fld>
            <a:endParaRPr lang="en-US" dirty="0"/>
          </a:p>
        </p:txBody>
      </p:sp>
      <p:sp>
        <p:nvSpPr>
          <p:cNvPr id="942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212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0"/>
            <a:ext cx="9128126" cy="5408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429000" y="5562600"/>
            <a:ext cx="5334000" cy="1066800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191000"/>
            <a:ext cx="7772400" cy="1470025"/>
          </a:xfrm>
          <a:prstGeom prst="rect">
            <a:avLst/>
          </a:prstGeom>
          <a:solidFill>
            <a:schemeClr val="bg1"/>
          </a:solidFill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TextBox 4"/>
          <p:cNvSpPr txBox="1">
            <a:spLocks noChangeArrowheads="1"/>
          </p:cNvSpPr>
          <p:nvPr userDrawn="1"/>
        </p:nvSpPr>
        <p:spPr bwMode="auto">
          <a:xfrm>
            <a:off x="457200" y="6248400"/>
            <a:ext cx="6629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/>
            <a:r>
              <a:rPr lang="en-US" sz="1000" i="1" dirty="0">
                <a:latin typeface="Calibri" charset="0"/>
                <a:cs typeface="Calibri" charset="0"/>
              </a:rPr>
              <a:t>Copyright ©2020 McGraw-Hill Education. All rights reserved. No reproduction or distribution without the prior written consent of McGraw-Hill Education.</a:t>
            </a:r>
            <a:endParaRPr lang="en-US" sz="1000" dirty="0">
              <a:latin typeface="Calibri" charset="0"/>
              <a:cs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5946079"/>
      </p:ext>
    </p:extLst>
  </p:cSld>
  <p:clrMapOvr>
    <a:masterClrMapping/>
  </p:clrMapOvr>
  <p:transition xmlns:p14="http://schemas.microsoft.com/office/powerpoint/2010/main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7620000" cy="1112838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600200"/>
            <a:ext cx="7467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Box 3"/>
          <p:cNvSpPr txBox="1">
            <a:spLocks noChangeArrowheads="1"/>
          </p:cNvSpPr>
          <p:nvPr userDrawn="1"/>
        </p:nvSpPr>
        <p:spPr bwMode="auto">
          <a:xfrm>
            <a:off x="457200" y="6248400"/>
            <a:ext cx="6629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/>
            <a:r>
              <a:rPr lang="en-US" sz="1000" i="1" dirty="0">
                <a:latin typeface="Calibri" charset="0"/>
                <a:cs typeface="Calibri" charset="0"/>
              </a:rPr>
              <a:t>Copyright ©2020 McGraw-Hill Education. All rights reserved. No reproduction or distribution without the prior written consent of McGraw-Hill Education.</a:t>
            </a:r>
            <a:endParaRPr lang="en-US" sz="1000" dirty="0">
              <a:latin typeface="Calibri" charset="0"/>
              <a:cs typeface="Calibri" charset="0"/>
            </a:endParaRPr>
          </a:p>
        </p:txBody>
      </p:sp>
      <p:sp>
        <p:nvSpPr>
          <p:cNvPr id="5" name="Slide Number Placeholder 5"/>
          <p:cNvSpPr txBox="1">
            <a:spLocks/>
          </p:cNvSpPr>
          <p:nvPr userDrawn="1"/>
        </p:nvSpPr>
        <p:spPr bwMode="auto">
          <a:xfrm>
            <a:off x="70104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l" eaLnBrk="1" hangingPunct="1"/>
            <a:r>
              <a:rPr lang="en-US" sz="1800" dirty="0" smtClean="0">
                <a:solidFill>
                  <a:srgbClr val="FF6600"/>
                </a:solidFill>
              </a:rPr>
              <a:t>18-</a:t>
            </a:r>
            <a:fld id="{3C6D36F1-0758-304C-B8AD-47F16D3D8497}" type="slidenum">
              <a:rPr lang="en-US" sz="1800">
                <a:solidFill>
                  <a:srgbClr val="FF6600"/>
                </a:solidFill>
              </a:rPr>
              <a:pPr algn="l" eaLnBrk="1" hangingPunct="1"/>
              <a:t>‹#›</a:t>
            </a:fld>
            <a:endParaRPr lang="en-US" sz="1800" dirty="0">
              <a:solidFill>
                <a:srgbClr val="FF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6626139"/>
      </p:ext>
    </p:extLst>
  </p:cSld>
  <p:clrMapOvr>
    <a:masterClrMapping/>
  </p:clrMapOvr>
  <p:transition xmlns:p14="http://schemas.microsoft.com/office/powerpoint/2010/main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85754875"/>
      </p:ext>
    </p:extLst>
  </p:cSld>
  <p:clrMapOvr>
    <a:masterClrMapping/>
  </p:clrMapOvr>
  <p:transition xmlns:p14="http://schemas.microsoft.com/office/powerpoint/2010/main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0652758"/>
      </p:ext>
    </p:extLst>
  </p:cSld>
  <p:clrMapOvr>
    <a:masterClrMapping/>
  </p:clrMapOvr>
  <p:transition xmlns:p14="http://schemas.microsoft.com/office/powerpoint/2010/main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6374535"/>
      </p:ext>
    </p:extLst>
  </p:cSld>
  <p:clrMapOvr>
    <a:masterClrMapping/>
  </p:clrMapOvr>
  <p:transition xmlns:p14="http://schemas.microsoft.com/office/powerpoint/2010/main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Box 2"/>
          <p:cNvSpPr txBox="1">
            <a:spLocks noChangeArrowheads="1"/>
          </p:cNvSpPr>
          <p:nvPr userDrawn="1"/>
        </p:nvSpPr>
        <p:spPr bwMode="auto">
          <a:xfrm>
            <a:off x="457200" y="6248400"/>
            <a:ext cx="6629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/>
            <a:r>
              <a:rPr lang="en-US" sz="1000" i="1" dirty="0">
                <a:latin typeface="Calibri" charset="0"/>
                <a:cs typeface="Calibri" charset="0"/>
              </a:rPr>
              <a:t>Copyright ©2020 McGraw-Hill Education. All rights reserved. No reproduction or distribution without the prior written consent of McGraw-Hill Education.</a:t>
            </a:r>
            <a:endParaRPr lang="en-US" sz="1000" dirty="0">
              <a:latin typeface="Calibri" charset="0"/>
              <a:cs typeface="Calibri" charset="0"/>
            </a:endParaRPr>
          </a:p>
        </p:txBody>
      </p:sp>
      <p:sp>
        <p:nvSpPr>
          <p:cNvPr id="4" name="Slide Number Placeholder 5"/>
          <p:cNvSpPr txBox="1">
            <a:spLocks/>
          </p:cNvSpPr>
          <p:nvPr userDrawn="1"/>
        </p:nvSpPr>
        <p:spPr bwMode="auto">
          <a:xfrm>
            <a:off x="70104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l" eaLnBrk="1" hangingPunct="1"/>
            <a:r>
              <a:rPr lang="en-US" sz="1800" dirty="0" smtClean="0">
                <a:solidFill>
                  <a:srgbClr val="FF6600"/>
                </a:solidFill>
              </a:rPr>
              <a:t>18-</a:t>
            </a:r>
            <a:fld id="{3C6D36F1-0758-304C-B8AD-47F16D3D8497}" type="slidenum">
              <a:rPr lang="en-US" sz="1800">
                <a:solidFill>
                  <a:srgbClr val="FF6600"/>
                </a:solidFill>
              </a:rPr>
              <a:pPr algn="l" eaLnBrk="1" hangingPunct="1"/>
              <a:t>‹#›</a:t>
            </a:fld>
            <a:endParaRPr lang="en-US" sz="1800" dirty="0">
              <a:solidFill>
                <a:srgbClr val="FF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7217434"/>
      </p:ext>
    </p:extLst>
  </p:cSld>
  <p:clrMapOvr>
    <a:masterClrMapping/>
  </p:clrMapOvr>
  <p:transition xmlns:p14="http://schemas.microsoft.com/office/powerpoint/2010/main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7876655"/>
      </p:ext>
    </p:extLst>
  </p:cSld>
  <p:clrMapOvr>
    <a:masterClrMapping/>
  </p:clrMapOvr>
  <p:transition xmlns:p14="http://schemas.microsoft.com/office/powerpoint/2010/main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83551036"/>
      </p:ext>
    </p:extLst>
  </p:cSld>
  <p:clrMapOvr>
    <a:masterClrMapping/>
  </p:clrMapOvr>
  <p:transition xmlns:p14="http://schemas.microsoft.com/office/powerpoint/2010/main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62345980"/>
      </p:ext>
    </p:extLst>
  </p:cSld>
  <p:clrMapOvr>
    <a:masterClrMapping/>
  </p:clrMapOvr>
  <p:transition xmlns:p14="http://schemas.microsoft.com/office/powerpoint/2010/main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032738"/>
      </p:ext>
    </p:extLst>
  </p:cSld>
  <p:clrMapOvr>
    <a:masterClrMapping/>
  </p:clrMapOvr>
  <p:transition xmlns:p14="http://schemas.microsoft.com/office/powerpoint/2010/main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6332152"/>
      </p:ext>
    </p:extLst>
  </p:cSld>
  <p:clrMapOvr>
    <a:masterClrMapping/>
  </p:clrMapOvr>
  <p:transition xmlns:p14="http://schemas.microsoft.com/office/powerpoint/2010/main">
    <p:fade thruBlk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endParaRPr lang="en-US" noProof="0" dirty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 algn="ctr" eaLnBrk="1" hangingPunct="1">
              <a:defRPr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 algn="ctr" eaLnBrk="1" hangingPunct="1">
              <a:defRPr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447800" cy="4730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/>
            </a:lvl1pPr>
          </a:lstStyle>
          <a:p>
            <a:r>
              <a:rPr lang="en-US" dirty="0"/>
              <a:t>18-</a:t>
            </a:r>
            <a:fld id="{696463BF-9806-D943-B216-AE85BACC98D3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21662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 algn="ctr" eaLnBrk="1" hangingPunct="1">
              <a:defRPr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 algn="ctr" eaLnBrk="1" hangingPunct="1">
              <a:defRPr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447800" cy="4730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/>
            </a:lvl1pPr>
          </a:lstStyle>
          <a:p>
            <a:r>
              <a:rPr lang="en-US" dirty="0"/>
              <a:t>18-</a:t>
            </a:r>
            <a:fld id="{2BAFA82B-6C1C-184F-926B-EDC18D7D2028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875192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152400"/>
            <a:ext cx="8229600" cy="59737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 algn="ctr" eaLnBrk="1" hangingPunct="1">
              <a:defRPr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 algn="ctr" eaLnBrk="1" hangingPunct="1">
              <a:defRPr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447800" cy="4730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/>
            </a:lvl1pPr>
          </a:lstStyle>
          <a:p>
            <a:r>
              <a:rPr lang="en-US" dirty="0"/>
              <a:t>18-</a:t>
            </a:r>
            <a:fld id="{8CABACEE-A69A-1E4B-AC81-6476F189D23A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16813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theme" Target="../theme/theme1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000" y="0"/>
            <a:ext cx="1143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83" r:id="rId2"/>
    <p:sldLayoutId id="2147483784" r:id="rId3"/>
    <p:sldLayoutId id="2147483785" r:id="rId4"/>
    <p:sldLayoutId id="2147483786" r:id="rId5"/>
    <p:sldLayoutId id="2147483787" r:id="rId6"/>
    <p:sldLayoutId id="2147483788" r:id="rId7"/>
    <p:sldLayoutId id="2147483789" r:id="rId8"/>
    <p:sldLayoutId id="2147483790" r:id="rId9"/>
    <p:sldLayoutId id="2147483791" r:id="rId10"/>
    <p:sldLayoutId id="2147483792" r:id="rId11"/>
    <p:sldLayoutId id="2147483794" r:id="rId12"/>
    <p:sldLayoutId id="2147483795" r:id="rId13"/>
    <p:sldLayoutId id="2147483796" r:id="rId14"/>
  </p:sldLayoutIdLst>
  <p:transition xmlns:p14="http://schemas.microsoft.com/office/powerpoint/2010/main">
    <p:fade thruBlk="1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6666"/>
          </a:solidFill>
          <a:latin typeface="+mj-lt"/>
          <a:ea typeface="ＭＳ Ｐゴシック" charset="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6666"/>
          </a:solidFill>
          <a:latin typeface="Cambria" pitchFamily="18" charset="0"/>
          <a:ea typeface="ＭＳ Ｐゴシック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6666"/>
          </a:solidFill>
          <a:latin typeface="Cambria" pitchFamily="18" charset="0"/>
          <a:ea typeface="ＭＳ Ｐゴシック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6666"/>
          </a:solidFill>
          <a:latin typeface="Cambria" pitchFamily="18" charset="0"/>
          <a:ea typeface="ＭＳ Ｐゴシック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6666"/>
          </a:solidFill>
          <a:latin typeface="Cambria" pitchFamily="18" charset="0"/>
          <a:ea typeface="ＭＳ Ｐゴシック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006666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006666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006666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006666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hyperlink" Target="http://www.internationalist.com/business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hyperlink" Target="http://www.xe.com/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slide" Target="slide4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slide" Target="slide4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4" Type="http://schemas.openxmlformats.org/officeDocument/2006/relationships/oleObject" Target="../embeddings/Microsoft_Excel_97_-_2004_Worksheet1.xls"/><Relationship Id="rId5" Type="http://schemas.openxmlformats.org/officeDocument/2006/relationships/image" Target="../media/image5.emf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4" Type="http://schemas.openxmlformats.org/officeDocument/2006/relationships/oleObject" Target="../embeddings/oleObject1.bin"/><Relationship Id="rId5" Type="http://schemas.openxmlformats.org/officeDocument/2006/relationships/image" Target="../media/image6.wmf"/><Relationship Id="rId6" Type="http://schemas.openxmlformats.org/officeDocument/2006/relationships/slide" Target="slide41.xml"/><Relationship Id="rId1" Type="http://schemas.openxmlformats.org/officeDocument/2006/relationships/vmlDrawing" Target="../drawings/vmlDrawing2.vml"/><Relationship Id="rId2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Relationship Id="rId3" Type="http://schemas.openxmlformats.org/officeDocument/2006/relationships/slide" Target="slide4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Relationship Id="rId3" Type="http://schemas.openxmlformats.org/officeDocument/2006/relationships/slide" Target="slide4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4" Type="http://schemas.openxmlformats.org/officeDocument/2006/relationships/oleObject" Target="../embeddings/Microsoft_Excel_97_-_2004_Worksheet2.xls"/><Relationship Id="rId5" Type="http://schemas.openxmlformats.org/officeDocument/2006/relationships/image" Target="../media/image7.emf"/><Relationship Id="rId1" Type="http://schemas.openxmlformats.org/officeDocument/2006/relationships/vmlDrawing" Target="../drawings/vmlDrawing3.vml"/><Relationship Id="rId2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3.xml"/><Relationship Id="rId4" Type="http://schemas.openxmlformats.org/officeDocument/2006/relationships/oleObject" Target="../embeddings/oleObject2.bin"/><Relationship Id="rId5" Type="http://schemas.openxmlformats.org/officeDocument/2006/relationships/image" Target="../media/image8.wmf"/><Relationship Id="rId6" Type="http://schemas.openxmlformats.org/officeDocument/2006/relationships/slide" Target="slide42.xml"/><Relationship Id="rId1" Type="http://schemas.openxmlformats.org/officeDocument/2006/relationships/vmlDrawing" Target="../drawings/vmlDrawing4.vml"/><Relationship Id="rId2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5.xml"/><Relationship Id="rId3" Type="http://schemas.openxmlformats.org/officeDocument/2006/relationships/slide" Target="slide4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6.xml"/><Relationship Id="rId3" Type="http://schemas.openxmlformats.org/officeDocument/2006/relationships/slide" Target="slide4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8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9.xml"/><Relationship Id="rId3" Type="http://schemas.openxmlformats.org/officeDocument/2006/relationships/slide" Target="slide4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4" Type="http://schemas.openxmlformats.org/officeDocument/2006/relationships/slide" Target="slide18.xml"/><Relationship Id="rId5" Type="http://schemas.openxmlformats.org/officeDocument/2006/relationships/slide" Target="slide27.xml"/><Relationship Id="rId6" Type="http://schemas.openxmlformats.org/officeDocument/2006/relationships/slide" Target="slide28.xml"/><Relationship Id="rId7" Type="http://schemas.openxmlformats.org/officeDocument/2006/relationships/slide" Target="slide31.xm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0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" Target="slide34.xml"/><Relationship Id="rId4" Type="http://schemas.openxmlformats.org/officeDocument/2006/relationships/slide" Target="slide36.xml"/><Relationship Id="rId5" Type="http://schemas.openxmlformats.org/officeDocument/2006/relationships/slide" Target="slide37.xml"/><Relationship Id="rId6" Type="http://schemas.openxmlformats.org/officeDocument/2006/relationships/slide" Target="slide40.xm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4953000"/>
            <a:ext cx="6829425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xmlns:p14="http://schemas.microsoft.com/office/powerpoint/2010/main">
    <p:fade thruBlk="1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dirty="0">
                <a:latin typeface="Cambria" charset="0"/>
              </a:rPr>
              <a:t>Key Concepts and Skills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228600" y="1371600"/>
            <a:ext cx="7772400" cy="5029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533400" indent="-533400" eaLnBrk="1" hangingPunct="1">
              <a:lnSpc>
                <a:spcPct val="90000"/>
              </a:lnSpc>
              <a:buFontTx/>
              <a:buNone/>
            </a:pPr>
            <a:r>
              <a:rPr lang="en-US" sz="2700" dirty="0" smtClean="0">
                <a:latin typeface="Calibri" charset="0"/>
              </a:rPr>
              <a:t>After studying this chapter, you should be able to:</a:t>
            </a:r>
            <a:endParaRPr lang="en-US" sz="2700" dirty="0">
              <a:latin typeface="Calibri" charset="0"/>
            </a:endParaRPr>
          </a:p>
          <a:p>
            <a:pPr marL="914400" lvl="1" indent="-457200" eaLnBrk="1" hangingPunct="1">
              <a:lnSpc>
                <a:spcPct val="90000"/>
              </a:lnSpc>
            </a:pPr>
            <a:r>
              <a:rPr lang="en-US" sz="2700" dirty="0" smtClean="0">
                <a:latin typeface="Calibri" charset="0"/>
              </a:rPr>
              <a:t>Explain how exchange rates are quoted, assess what they mean, and differentiate between spot and forward exchange rates.</a:t>
            </a:r>
            <a:endParaRPr lang="en-US" sz="2700" dirty="0">
              <a:latin typeface="Calibri" charset="0"/>
            </a:endParaRPr>
          </a:p>
          <a:p>
            <a:pPr marL="914400" lvl="1" indent="-457200" eaLnBrk="1" hangingPunct="1">
              <a:lnSpc>
                <a:spcPct val="90000"/>
              </a:lnSpc>
            </a:pPr>
            <a:r>
              <a:rPr lang="en-US" sz="2700" dirty="0" smtClean="0">
                <a:latin typeface="Calibri" charset="0"/>
              </a:rPr>
              <a:t>Discuss purchasing power parity and interest rate parity, and </a:t>
            </a:r>
            <a:r>
              <a:rPr lang="en-US" sz="2700" dirty="0" err="1" smtClean="0">
                <a:latin typeface="Calibri" charset="0"/>
              </a:rPr>
              <a:t>analyzetheir</a:t>
            </a:r>
            <a:r>
              <a:rPr lang="en-US" sz="2700" dirty="0" smtClean="0">
                <a:latin typeface="Calibri" charset="0"/>
              </a:rPr>
              <a:t> implications for exchange rate changes.</a:t>
            </a:r>
            <a:endParaRPr lang="en-US" sz="2700" dirty="0">
              <a:latin typeface="Calibri" charset="0"/>
            </a:endParaRPr>
          </a:p>
          <a:p>
            <a:pPr marL="914400" lvl="1" indent="-457200" eaLnBrk="1" hangingPunct="1">
              <a:lnSpc>
                <a:spcPct val="90000"/>
              </a:lnSpc>
            </a:pPr>
            <a:r>
              <a:rPr lang="en-US" sz="2700" dirty="0" smtClean="0">
                <a:latin typeface="Calibri" charset="0"/>
              </a:rPr>
              <a:t>Identify the different types of exchange rate risk and ways firms manage exchange rate risk.</a:t>
            </a:r>
            <a:endParaRPr lang="en-US" sz="2700" dirty="0">
              <a:latin typeface="Calibri" charset="0"/>
            </a:endParaRPr>
          </a:p>
          <a:p>
            <a:pPr marL="914400" lvl="1" indent="-457200" eaLnBrk="1" hangingPunct="1">
              <a:lnSpc>
                <a:spcPct val="90000"/>
              </a:lnSpc>
            </a:pPr>
            <a:r>
              <a:rPr lang="en-US" sz="2700" dirty="0" smtClean="0">
                <a:latin typeface="Calibri" charset="0"/>
              </a:rPr>
              <a:t>Discuss t</a:t>
            </a:r>
            <a:r>
              <a:rPr lang="en-US" sz="2700" dirty="0" smtClean="0">
                <a:latin typeface="Calibri" charset="0"/>
              </a:rPr>
              <a:t>he </a:t>
            </a:r>
            <a:r>
              <a:rPr lang="en-US" sz="2700" dirty="0">
                <a:latin typeface="Calibri" charset="0"/>
              </a:rPr>
              <a:t>impact of political risk on international business </a:t>
            </a:r>
            <a:r>
              <a:rPr lang="en-US" sz="2700" dirty="0" smtClean="0">
                <a:latin typeface="Calibri" charset="0"/>
              </a:rPr>
              <a:t>investing.</a:t>
            </a:r>
            <a:endParaRPr lang="en-US" sz="2700" dirty="0">
              <a:latin typeface="Calibri" charset="0"/>
            </a:endParaRP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dirty="0">
                <a:latin typeface="Cambria" charset="0"/>
              </a:rPr>
              <a:t>Chapter Outline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838200" y="1600200"/>
            <a:ext cx="7391400" cy="45259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dirty="0">
                <a:latin typeface="Calibri" charset="0"/>
              </a:rPr>
              <a:t>18.1	   Terminology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dirty="0">
                <a:latin typeface="Calibri" charset="0"/>
              </a:rPr>
              <a:t>18.2	   Foreign Exchange Markets and 		   Exchange Rates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dirty="0">
                <a:latin typeface="Calibri" charset="0"/>
              </a:rPr>
              <a:t>18.3	   Purchasing Power Parity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dirty="0">
                <a:latin typeface="Calibri" charset="0"/>
              </a:rPr>
              <a:t>18.4	   Exchange Rates and Interest 	   	   Rates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dirty="0">
                <a:latin typeface="Calibri" charset="0"/>
              </a:rPr>
              <a:t>18.5	   Exchange Rate Risk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dirty="0">
                <a:latin typeface="Calibri" charset="0"/>
              </a:rPr>
              <a:t>18.6	   Political Risk</a:t>
            </a: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42900" y="152400"/>
            <a:ext cx="7620000" cy="111283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4000" dirty="0">
                <a:latin typeface="Cambria" charset="0"/>
              </a:rPr>
              <a:t>International Finance Terminology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228600" y="1447800"/>
            <a:ext cx="7620000" cy="45259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2800" u="sng" dirty="0">
                <a:latin typeface="Calibri" charset="0"/>
              </a:rPr>
              <a:t>American Depositary Receipt (ADR)</a:t>
            </a:r>
          </a:p>
          <a:p>
            <a:pPr lvl="1" eaLnBrk="1" hangingPunct="1"/>
            <a:r>
              <a:rPr lang="en-US" sz="2400" dirty="0">
                <a:latin typeface="Calibri" charset="0"/>
              </a:rPr>
              <a:t>Security issued in the U.S. representing shares of a foreign stock</a:t>
            </a:r>
          </a:p>
          <a:p>
            <a:pPr lvl="1" eaLnBrk="1" hangingPunct="1"/>
            <a:r>
              <a:rPr lang="en-US" sz="2400" dirty="0">
                <a:latin typeface="Calibri" charset="0"/>
              </a:rPr>
              <a:t>Can be traded in the U.S.</a:t>
            </a:r>
          </a:p>
          <a:p>
            <a:pPr eaLnBrk="1" hangingPunct="1"/>
            <a:r>
              <a:rPr lang="en-US" sz="2800" u="sng" dirty="0">
                <a:latin typeface="Calibri" charset="0"/>
              </a:rPr>
              <a:t>Cross-rate</a:t>
            </a:r>
          </a:p>
          <a:p>
            <a:pPr lvl="1" eaLnBrk="1" hangingPunct="1"/>
            <a:r>
              <a:rPr lang="en-US" sz="2400" dirty="0">
                <a:latin typeface="Calibri" charset="0"/>
              </a:rPr>
              <a:t>Implicit exchange rate between two currencies when 	both are quoted in a third (usually dollars) currency.</a:t>
            </a:r>
          </a:p>
          <a:p>
            <a:pPr eaLnBrk="1" hangingPunct="1"/>
            <a:r>
              <a:rPr lang="en-US" sz="2800" u="sng" dirty="0">
                <a:latin typeface="Calibri" charset="0"/>
              </a:rPr>
              <a:t>Eurobond</a:t>
            </a:r>
          </a:p>
          <a:p>
            <a:pPr lvl="1" eaLnBrk="1" hangingPunct="1"/>
            <a:r>
              <a:rPr lang="en-US" sz="2400" dirty="0">
                <a:latin typeface="Calibri" charset="0"/>
              </a:rPr>
              <a:t>Bond issued in multiple countries but denominated in 	the issuer’s home currency</a:t>
            </a: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04800" y="228600"/>
            <a:ext cx="7620000" cy="111283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4000" dirty="0">
                <a:latin typeface="Cambria" charset="0"/>
              </a:rPr>
              <a:t>International Finance </a:t>
            </a:r>
            <a:r>
              <a:rPr lang="en-US" sz="4000" dirty="0" smtClean="0">
                <a:latin typeface="Cambria" charset="0"/>
              </a:rPr>
              <a:t>Terminology (2)</a:t>
            </a:r>
            <a:endParaRPr lang="en-US" sz="4000" dirty="0">
              <a:latin typeface="Cambria" charset="0"/>
            </a:endParaRP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228600" y="1600200"/>
            <a:ext cx="7696200" cy="45259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2800" u="sng" dirty="0">
                <a:latin typeface="Calibri" charset="0"/>
              </a:rPr>
              <a:t>Eurocurrency (Eurodollars)</a:t>
            </a:r>
          </a:p>
          <a:p>
            <a:pPr lvl="1" eaLnBrk="1" hangingPunct="1"/>
            <a:r>
              <a:rPr lang="en-US" sz="2400" dirty="0">
                <a:latin typeface="Calibri" charset="0"/>
              </a:rPr>
              <a:t>Money deposited in a financial center outside the country of the currency involved</a:t>
            </a:r>
          </a:p>
          <a:p>
            <a:pPr lvl="1" eaLnBrk="1" hangingPunct="1"/>
            <a:r>
              <a:rPr lang="en-US" sz="2400" dirty="0">
                <a:latin typeface="Calibri" charset="0"/>
              </a:rPr>
              <a:t>“Eurodollars” = dollar-denominated deposits in banks outside the U.S. banking system</a:t>
            </a:r>
          </a:p>
          <a:p>
            <a:pPr eaLnBrk="1" hangingPunct="1"/>
            <a:r>
              <a:rPr lang="en-US" sz="2800" u="sng" dirty="0">
                <a:latin typeface="Calibri" charset="0"/>
              </a:rPr>
              <a:t>Foreign bonds</a:t>
            </a:r>
          </a:p>
          <a:p>
            <a:pPr lvl="1" eaLnBrk="1" hangingPunct="1">
              <a:lnSpc>
                <a:spcPct val="85000"/>
              </a:lnSpc>
            </a:pPr>
            <a:r>
              <a:rPr lang="en-US" sz="2400" dirty="0">
                <a:latin typeface="Calibri" charset="0"/>
              </a:rPr>
              <a:t>Sold by foreign borrower</a:t>
            </a:r>
          </a:p>
          <a:p>
            <a:pPr lvl="1" eaLnBrk="1" hangingPunct="1">
              <a:lnSpc>
                <a:spcPct val="85000"/>
              </a:lnSpc>
            </a:pPr>
            <a:r>
              <a:rPr lang="en-US" sz="2400" dirty="0">
                <a:latin typeface="Calibri" charset="0"/>
              </a:rPr>
              <a:t>Denominated in currency of the country of issue</a:t>
            </a:r>
            <a:endParaRPr lang="en-US" sz="2400" u="sng" dirty="0">
              <a:latin typeface="Calibri" charset="0"/>
            </a:endParaRPr>
          </a:p>
          <a:p>
            <a:pPr eaLnBrk="1" hangingPunct="1"/>
            <a:r>
              <a:rPr lang="en-US" sz="2800" u="sng" dirty="0">
                <a:latin typeface="Calibri" charset="0"/>
              </a:rPr>
              <a:t>Gilts</a:t>
            </a:r>
          </a:p>
          <a:p>
            <a:pPr lvl="1" eaLnBrk="1" hangingPunct="1"/>
            <a:r>
              <a:rPr lang="en-US" sz="2400" dirty="0">
                <a:latin typeface="Calibri" charset="0"/>
              </a:rPr>
              <a:t>British and Irish government securities</a:t>
            </a: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42900" y="152400"/>
            <a:ext cx="7620000" cy="111283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4000" dirty="0">
                <a:latin typeface="Cambria" charset="0"/>
              </a:rPr>
              <a:t>International Finance </a:t>
            </a:r>
            <a:r>
              <a:rPr lang="en-US" sz="4000" dirty="0" smtClean="0">
                <a:latin typeface="Cambria" charset="0"/>
              </a:rPr>
              <a:t>Terminology (3)</a:t>
            </a:r>
            <a:endParaRPr lang="en-US" sz="4000" dirty="0">
              <a:latin typeface="Cambria" charset="0"/>
            </a:endParaRPr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152400" y="1524000"/>
            <a:ext cx="7696200" cy="45259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2800" u="sng" dirty="0">
                <a:latin typeface="Calibri" charset="0"/>
              </a:rPr>
              <a:t>London Interbank Offer Rate (LIBOR)</a:t>
            </a:r>
          </a:p>
          <a:p>
            <a:pPr lvl="1" eaLnBrk="1" hangingPunct="1"/>
            <a:r>
              <a:rPr lang="en-US" sz="2400" dirty="0">
                <a:latin typeface="Calibri" charset="0"/>
              </a:rPr>
              <a:t>Rate international banks charge each other for loans of Eurodollars overnight in the London market</a:t>
            </a:r>
          </a:p>
          <a:p>
            <a:pPr lvl="1" eaLnBrk="1" hangingPunct="1"/>
            <a:r>
              <a:rPr lang="en-US" sz="2400" dirty="0">
                <a:latin typeface="Calibri" charset="0"/>
              </a:rPr>
              <a:t>Frequently used as a benchmark rate for money market instruments</a:t>
            </a:r>
          </a:p>
          <a:p>
            <a:pPr eaLnBrk="1" hangingPunct="1"/>
            <a:r>
              <a:rPr lang="en-US" sz="2800" u="sng" dirty="0">
                <a:latin typeface="Calibri" charset="0"/>
              </a:rPr>
              <a:t>Swaps</a:t>
            </a:r>
          </a:p>
          <a:p>
            <a:pPr lvl="1" eaLnBrk="1" hangingPunct="1"/>
            <a:r>
              <a:rPr lang="en-US" sz="2400" dirty="0">
                <a:latin typeface="Calibri" charset="0"/>
              </a:rPr>
              <a:t>Interest rate swap = two parties exchange a floating-rate payment for a fixed-rate payment</a:t>
            </a:r>
          </a:p>
          <a:p>
            <a:pPr lvl="1" eaLnBrk="1" hangingPunct="1"/>
            <a:r>
              <a:rPr lang="en-US" sz="2400" dirty="0">
                <a:latin typeface="Calibri" charset="0"/>
              </a:rPr>
              <a:t>Currency swap = agreement to deliver one currency in exchange for another</a:t>
            </a: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52400" y="228600"/>
            <a:ext cx="8229600" cy="838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dirty="0">
                <a:latin typeface="Cambria" charset="0"/>
              </a:rPr>
              <a:t>Global Capital Markets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304800" y="1219200"/>
            <a:ext cx="7848600" cy="52879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90000"/>
              </a:lnSpc>
            </a:pPr>
            <a:r>
              <a:rPr lang="en-US" sz="2400" dirty="0">
                <a:latin typeface="Calibri" charset="0"/>
              </a:rPr>
              <a:t>Number of exchanges in foreign countries continues to increase, as does the liquidity on those exchanges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dirty="0">
                <a:latin typeface="Calibri" charset="0"/>
              </a:rPr>
              <a:t>Exchanges facilitate the flow of capital 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dirty="0">
                <a:latin typeface="Calibri" charset="0"/>
              </a:rPr>
              <a:t>Extremely important to developing countries</a:t>
            </a:r>
          </a:p>
          <a:p>
            <a:pPr lvl="1" eaLnBrk="1" hangingPunct="1">
              <a:lnSpc>
                <a:spcPct val="95000"/>
              </a:lnSpc>
            </a:pPr>
            <a:r>
              <a:rPr lang="en-US" sz="2400" dirty="0">
                <a:latin typeface="Calibri" charset="0"/>
              </a:rPr>
              <a:t>Differences:</a:t>
            </a:r>
          </a:p>
          <a:p>
            <a:pPr lvl="2" eaLnBrk="1" hangingPunct="1">
              <a:lnSpc>
                <a:spcPct val="95000"/>
              </a:lnSpc>
            </a:pPr>
            <a:r>
              <a:rPr lang="en-US" sz="2000" dirty="0">
                <a:latin typeface="Calibri" charset="0"/>
              </a:rPr>
              <a:t>Market Structure</a:t>
            </a:r>
          </a:p>
          <a:p>
            <a:pPr lvl="2" eaLnBrk="1" hangingPunct="1">
              <a:lnSpc>
                <a:spcPct val="95000"/>
              </a:lnSpc>
            </a:pPr>
            <a:r>
              <a:rPr lang="en-US" sz="2000" dirty="0">
                <a:latin typeface="Calibri" charset="0"/>
              </a:rPr>
              <a:t>Regulation</a:t>
            </a:r>
          </a:p>
          <a:p>
            <a:pPr lvl="2" eaLnBrk="1" hangingPunct="1">
              <a:lnSpc>
                <a:spcPct val="95000"/>
              </a:lnSpc>
            </a:pPr>
            <a:r>
              <a:rPr lang="en-US" sz="2000" dirty="0">
                <a:latin typeface="Calibri" charset="0"/>
              </a:rPr>
              <a:t>Trading rules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dirty="0">
                <a:latin typeface="Calibri" charset="0"/>
              </a:rPr>
              <a:t>United States = most developed capital markets in the world, but: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dirty="0">
                <a:latin typeface="Calibri" charset="0"/>
              </a:rPr>
              <a:t>Foreign markets becoming more competitive 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dirty="0">
                <a:latin typeface="Calibri" charset="0"/>
              </a:rPr>
              <a:t>Often more willing to innovate </a:t>
            </a:r>
            <a:endParaRPr lang="en-US" sz="2400" dirty="0">
              <a:latin typeface="Calibri" charset="0"/>
            </a:endParaRP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en-US" sz="2000" dirty="0" smtClean="0">
                <a:latin typeface="Calibri" charset="0"/>
                <a:hlinkClick r:id="rId3"/>
              </a:rPr>
              <a:t>Click on this link </a:t>
            </a:r>
            <a:r>
              <a:rPr lang="en-US" sz="2000" dirty="0" smtClean="0">
                <a:latin typeface="Calibri" charset="0"/>
              </a:rPr>
              <a:t>for further information about global markets.</a:t>
            </a: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04800" y="304800"/>
            <a:ext cx="7620000" cy="111283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dirty="0">
                <a:latin typeface="Cambria" charset="0"/>
              </a:rPr>
              <a:t>Example: Work the Web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257175" y="1600200"/>
            <a:ext cx="7772400" cy="45259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dirty="0">
                <a:latin typeface="Calibri" charset="0"/>
              </a:rPr>
              <a:t>Thinking about going to Mexico for spring break or Japan for your summer vacation?</a:t>
            </a:r>
          </a:p>
          <a:p>
            <a:pPr eaLnBrk="1" hangingPunct="1"/>
            <a:r>
              <a:rPr lang="en-US" dirty="0">
                <a:latin typeface="Calibri" charset="0"/>
              </a:rPr>
              <a:t>How many pesos or yen can you get in exchange for $1,000?</a:t>
            </a:r>
          </a:p>
          <a:p>
            <a:pPr eaLnBrk="1" hangingPunct="1"/>
            <a:r>
              <a:rPr lang="en-US" dirty="0">
                <a:latin typeface="Calibri" charset="0"/>
                <a:hlinkClick r:id="rId3"/>
              </a:rPr>
              <a:t>Click on </a:t>
            </a:r>
            <a:r>
              <a:rPr lang="en-US" dirty="0" smtClean="0">
                <a:latin typeface="Calibri" charset="0"/>
                <a:hlinkClick r:id="rId3"/>
              </a:rPr>
              <a:t>this link </a:t>
            </a:r>
            <a:r>
              <a:rPr lang="en-US" dirty="0" smtClean="0">
                <a:latin typeface="Calibri" charset="0"/>
              </a:rPr>
              <a:t>to </a:t>
            </a:r>
            <a:r>
              <a:rPr lang="en-US" dirty="0">
                <a:latin typeface="Calibri" charset="0"/>
              </a:rPr>
              <a:t>find </a:t>
            </a:r>
            <a:r>
              <a:rPr lang="en-US" dirty="0" smtClean="0">
                <a:latin typeface="Calibri" charset="0"/>
              </a:rPr>
              <a:t>out.</a:t>
            </a:r>
            <a:endParaRPr lang="en-US" dirty="0">
              <a:latin typeface="Calibri" charset="0"/>
            </a:endParaRP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dirty="0">
                <a:latin typeface="Cambria" charset="0"/>
              </a:rPr>
              <a:t>FOREX Trading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457200" y="1524000"/>
            <a:ext cx="7924800" cy="4530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dirty="0">
                <a:latin typeface="Calibri" charset="0"/>
              </a:rPr>
              <a:t>Foreign Exchange </a:t>
            </a:r>
          </a:p>
          <a:p>
            <a:pPr lvl="1" eaLnBrk="1" hangingPunct="1"/>
            <a:r>
              <a:rPr lang="en-US" dirty="0">
                <a:latin typeface="Calibri" charset="0"/>
              </a:rPr>
              <a:t>Largest financial market in the world</a:t>
            </a:r>
          </a:p>
          <a:p>
            <a:pPr lvl="1" eaLnBrk="1" hangingPunct="1"/>
            <a:r>
              <a:rPr lang="en-US" dirty="0">
                <a:latin typeface="Calibri" charset="0"/>
              </a:rPr>
              <a:t>Trading = 24/7 over-the-counter</a:t>
            </a:r>
          </a:p>
          <a:p>
            <a:pPr lvl="1" eaLnBrk="1" hangingPunct="1"/>
            <a:r>
              <a:rPr lang="en-US" dirty="0">
                <a:latin typeface="Calibri" charset="0"/>
              </a:rPr>
              <a:t>Most trading in USD, </a:t>
            </a:r>
            <a:r>
              <a:rPr lang="en-US" dirty="0">
                <a:latin typeface="Calibri" charset="0"/>
                <a:cs typeface="Arial" charset="0"/>
              </a:rPr>
              <a:t>£, ¥, and €</a:t>
            </a:r>
          </a:p>
          <a:p>
            <a:pPr eaLnBrk="1" hangingPunct="1"/>
            <a:r>
              <a:rPr lang="en-US" dirty="0">
                <a:latin typeface="Calibri" charset="0"/>
              </a:rPr>
              <a:t>FOREX quotations:</a:t>
            </a:r>
          </a:p>
          <a:p>
            <a:pPr lvl="1" eaLnBrk="1" hangingPunct="1"/>
            <a:r>
              <a:rPr lang="en-US" dirty="0">
                <a:latin typeface="Calibri" charset="0"/>
              </a:rPr>
              <a:t>Direct = USD per foreign currency</a:t>
            </a:r>
          </a:p>
          <a:p>
            <a:pPr lvl="1" eaLnBrk="1" hangingPunct="1"/>
            <a:r>
              <a:rPr lang="en-US" dirty="0">
                <a:latin typeface="Calibri" charset="0"/>
              </a:rPr>
              <a:t>Indirect = Units of foreign currency per USD</a:t>
            </a: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dirty="0">
                <a:latin typeface="Cambria" charset="0"/>
              </a:rPr>
              <a:t>Foreign Exchange Quotes</a:t>
            </a:r>
          </a:p>
        </p:txBody>
      </p:sp>
      <p:pic>
        <p:nvPicPr>
          <p:cNvPr id="2" name="Picture 1" descr="Screen Shot 2019-04-02 at 1.55.58 PM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1066800"/>
            <a:ext cx="6145251" cy="5181600"/>
          </a:xfrm>
          <a:prstGeom prst="rect">
            <a:avLst/>
          </a:prstGeom>
        </p:spPr>
      </p:pic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228600"/>
            <a:ext cx="8229600" cy="838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dirty="0">
                <a:latin typeface="Cambria" charset="0"/>
              </a:rPr>
              <a:t>Exchange Rates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276225" y="1143000"/>
            <a:ext cx="7543800" cy="513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3000" dirty="0">
                <a:latin typeface="Calibri" charset="0"/>
              </a:rPr>
              <a:t>The price of one country’s currency in terms of another</a:t>
            </a:r>
          </a:p>
          <a:p>
            <a:pPr lvl="1" eaLnBrk="1" hangingPunct="1"/>
            <a:r>
              <a:rPr lang="en-US" dirty="0">
                <a:latin typeface="Calibri" charset="0"/>
              </a:rPr>
              <a:t>Most currency quoted in terms of dollars</a:t>
            </a:r>
          </a:p>
          <a:p>
            <a:pPr eaLnBrk="1" hangingPunct="1">
              <a:lnSpc>
                <a:spcPct val="110000"/>
              </a:lnSpc>
            </a:pPr>
            <a:r>
              <a:rPr lang="en-US" sz="2800" b="1" dirty="0">
                <a:latin typeface="Calibri" charset="0"/>
              </a:rPr>
              <a:t>Direct Quotation</a:t>
            </a:r>
            <a:r>
              <a:rPr lang="en-US" sz="2800" dirty="0">
                <a:latin typeface="Calibri" charset="0"/>
              </a:rPr>
              <a:t> = price of foreign currency 	expressed in U.S. dollars. (dollars per 	currency); Figure 18.1 “in US$”</a:t>
            </a:r>
          </a:p>
          <a:p>
            <a:pPr eaLnBrk="1" hangingPunct="1"/>
            <a:r>
              <a:rPr lang="en-US" sz="2800" b="1" dirty="0">
                <a:latin typeface="Calibri" charset="0"/>
              </a:rPr>
              <a:t>Indirect quotation</a:t>
            </a:r>
            <a:r>
              <a:rPr lang="en-US" sz="2800" dirty="0">
                <a:latin typeface="Calibri" charset="0"/>
              </a:rPr>
              <a:t> = the amount of a foreign 	currency required to buy one U.S. dollar 	(currency per dollar); Figure 18.1 “per US$”</a:t>
            </a:r>
          </a:p>
        </p:txBody>
      </p:sp>
      <p:sp>
        <p:nvSpPr>
          <p:cNvPr id="27653" name="AutoShape 5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5029200" y="5707063"/>
            <a:ext cx="381000" cy="381000"/>
          </a:xfrm>
          <a:prstGeom prst="leftArrow">
            <a:avLst>
              <a:gd name="adj1" fmla="val 50000"/>
              <a:gd name="adj2" fmla="val 2500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endParaRPr lang="en-US" dirty="0"/>
          </a:p>
        </p:txBody>
      </p:sp>
      <p:sp>
        <p:nvSpPr>
          <p:cNvPr id="27654" name="Text Box 6"/>
          <p:cNvSpPr txBox="1">
            <a:spLocks noChangeArrowheads="1"/>
          </p:cNvSpPr>
          <p:nvPr/>
        </p:nvSpPr>
        <p:spPr bwMode="auto">
          <a:xfrm>
            <a:off x="5638800" y="5576888"/>
            <a:ext cx="14478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US" dirty="0"/>
              <a:t>Return to Quick Quiz</a:t>
            </a: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228600"/>
            <a:ext cx="8229600" cy="1143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4000" dirty="0">
                <a:latin typeface="Cambria" charset="0"/>
              </a:rPr>
              <a:t>Direct Exchange Rate Quotations</a:t>
            </a:r>
          </a:p>
        </p:txBody>
      </p:sp>
      <p:graphicFrame>
        <p:nvGraphicFramePr>
          <p:cNvPr id="244751" name="Group 15"/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:p14="http://schemas.microsoft.com/office/powerpoint/2010/main" val="2980563021"/>
              </p:ext>
            </p:extLst>
          </p:nvPr>
        </p:nvGraphicFramePr>
        <p:xfrm>
          <a:off x="749300" y="1219200"/>
          <a:ext cx="6813550" cy="1643062"/>
        </p:xfrm>
        <a:graphic>
          <a:graphicData uri="http://schemas.openxmlformats.org/drawingml/2006/table">
            <a:tbl>
              <a:tblPr/>
              <a:tblGrid>
                <a:gridCol w="303688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77666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60654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USD to buy 1 Unit</a:t>
                      </a:r>
                    </a:p>
                  </a:txBody>
                  <a:tcPr marT="45729" marB="45729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182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Euro</a:t>
                      </a: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1.1733</a:t>
                      </a:r>
                    </a:p>
                  </a:txBody>
                  <a:tcPr marT="45729" marB="45729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182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Swedish krona</a:t>
                      </a: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0.1146</a:t>
                      </a:r>
                    </a:p>
                  </a:txBody>
                  <a:tcPr marT="45729" marB="45729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sp>
        <p:nvSpPr>
          <p:cNvPr id="29710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r"/>
            <a:r>
              <a:rPr lang="en-US" sz="1400" dirty="0">
                <a:solidFill>
                  <a:srgbClr val="FF6600"/>
                </a:solidFill>
              </a:rPr>
              <a:t>18-</a:t>
            </a:r>
            <a:fld id="{3A0231CE-BE36-1F48-85A8-5479E7C2A273}" type="slidenum">
              <a:rPr lang="en-US" sz="1400">
                <a:solidFill>
                  <a:srgbClr val="FF6600"/>
                </a:solidFill>
              </a:rPr>
              <a:pPr algn="r"/>
              <a:t>12</a:t>
            </a:fld>
            <a:endParaRPr lang="en-US" sz="1400" dirty="0">
              <a:solidFill>
                <a:srgbClr val="FF6600"/>
              </a:solidFill>
            </a:endParaRPr>
          </a:p>
        </p:txBody>
      </p:sp>
      <p:sp>
        <p:nvSpPr>
          <p:cNvPr id="29711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685800" y="3048000"/>
            <a:ext cx="7239000" cy="281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lnSpc>
                <a:spcPct val="110000"/>
              </a:lnSpc>
            </a:pPr>
            <a:r>
              <a:rPr lang="en-US" sz="2800" b="1" dirty="0">
                <a:latin typeface="Calibri" charset="0"/>
              </a:rPr>
              <a:t>Direct Quotation</a:t>
            </a:r>
            <a:r>
              <a:rPr lang="en-US" sz="2800" dirty="0">
                <a:latin typeface="Calibri" charset="0"/>
              </a:rPr>
              <a:t> = price of FC in USD</a:t>
            </a:r>
          </a:p>
          <a:p>
            <a:pPr eaLnBrk="1" hangingPunct="1">
              <a:lnSpc>
                <a:spcPct val="110000"/>
              </a:lnSpc>
              <a:buFontTx/>
              <a:buNone/>
            </a:pPr>
            <a:r>
              <a:rPr lang="en-US" sz="2800" dirty="0">
                <a:latin typeface="Calibri" charset="0"/>
              </a:rPr>
              <a:t>		$1.1733 to buy 1 Euro:   </a:t>
            </a:r>
          </a:p>
          <a:p>
            <a:pPr eaLnBrk="1" hangingPunct="1">
              <a:lnSpc>
                <a:spcPct val="110000"/>
              </a:lnSpc>
              <a:buFontTx/>
              <a:buNone/>
            </a:pPr>
            <a:r>
              <a:rPr lang="en-US" sz="2800" dirty="0">
                <a:latin typeface="Calibri" charset="0"/>
              </a:rPr>
              <a:t>			“Euro </a:t>
            </a:r>
            <a:r>
              <a:rPr lang="en-US" sz="2800" i="1" dirty="0">
                <a:latin typeface="Calibri" charset="0"/>
              </a:rPr>
              <a:t>selling at</a:t>
            </a:r>
            <a:r>
              <a:rPr lang="en-US" sz="2800" dirty="0">
                <a:latin typeface="Calibri" charset="0"/>
              </a:rPr>
              <a:t> $1.1733”</a:t>
            </a:r>
          </a:p>
          <a:p>
            <a:pPr eaLnBrk="1" hangingPunct="1">
              <a:lnSpc>
                <a:spcPct val="110000"/>
              </a:lnSpc>
              <a:buFontTx/>
              <a:buNone/>
            </a:pPr>
            <a:r>
              <a:rPr lang="en-US" sz="2800" dirty="0">
                <a:latin typeface="Calibri" charset="0"/>
              </a:rPr>
              <a:t>		$0.1146 to buy 1 Krona: </a:t>
            </a:r>
          </a:p>
          <a:p>
            <a:pPr eaLnBrk="1" hangingPunct="1">
              <a:lnSpc>
                <a:spcPct val="110000"/>
              </a:lnSpc>
              <a:buFontTx/>
              <a:buNone/>
            </a:pPr>
            <a:r>
              <a:rPr lang="en-US" sz="2800" dirty="0">
                <a:latin typeface="Calibri" charset="0"/>
              </a:rPr>
              <a:t>			“Krona </a:t>
            </a:r>
            <a:r>
              <a:rPr lang="en-US" sz="2800" i="1" dirty="0">
                <a:latin typeface="Calibri" charset="0"/>
              </a:rPr>
              <a:t>selling at</a:t>
            </a:r>
            <a:r>
              <a:rPr lang="en-US" sz="2800" dirty="0">
                <a:latin typeface="Calibri" charset="0"/>
              </a:rPr>
              <a:t> $.1146”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457200" y="6248400"/>
            <a:ext cx="6629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/>
            <a:r>
              <a:rPr lang="en-US" sz="1000" i="1" dirty="0">
                <a:latin typeface="Calibri" charset="0"/>
                <a:cs typeface="Calibri" charset="0"/>
              </a:rPr>
              <a:t>Copyright ©2020 McGraw-Hill Education. All rights reserved. No reproduction or distribution without the prior written consent of McGraw-Hill Education.</a:t>
            </a:r>
            <a:endParaRPr lang="en-US" sz="1000" dirty="0">
              <a:latin typeface="Calibri" charset="0"/>
              <a:cs typeface="Calibri" charset="0"/>
            </a:endParaRP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-190500" y="228600"/>
            <a:ext cx="8229600" cy="1143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4000" dirty="0">
                <a:latin typeface="Cambria" charset="0"/>
              </a:rPr>
              <a:t>Indirect Exchange Rate Quotations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sz="half" idx="1"/>
          </p:nvPr>
        </p:nvSpPr>
        <p:spPr bwMode="auto">
          <a:xfrm>
            <a:off x="685800" y="3352800"/>
            <a:ext cx="7239000" cy="2667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2800" b="1" dirty="0">
                <a:latin typeface="Calibri" charset="0"/>
              </a:rPr>
              <a:t>Indirect quotation</a:t>
            </a:r>
            <a:r>
              <a:rPr lang="en-US" sz="2800" dirty="0">
                <a:latin typeface="Calibri" charset="0"/>
              </a:rPr>
              <a:t> = FC per USD</a:t>
            </a:r>
          </a:p>
          <a:p>
            <a:pPr eaLnBrk="1" hangingPunct="1">
              <a:buFontTx/>
              <a:buNone/>
            </a:pPr>
            <a:r>
              <a:rPr lang="en-US" sz="2800" dirty="0">
                <a:latin typeface="Calibri" charset="0"/>
              </a:rPr>
              <a:t>		0.8523 Euros to buy 1 USD  </a:t>
            </a:r>
          </a:p>
          <a:p>
            <a:pPr eaLnBrk="1" hangingPunct="1">
              <a:buFontTx/>
              <a:buNone/>
            </a:pPr>
            <a:r>
              <a:rPr lang="en-US" sz="2800" dirty="0">
                <a:latin typeface="Calibri" charset="0"/>
              </a:rPr>
              <a:t>			“USD </a:t>
            </a:r>
            <a:r>
              <a:rPr lang="en-US" sz="2800" i="1" dirty="0">
                <a:latin typeface="Calibri" charset="0"/>
              </a:rPr>
              <a:t>at</a:t>
            </a:r>
            <a:r>
              <a:rPr lang="en-US" sz="2800" dirty="0">
                <a:latin typeface="Calibri" charset="0"/>
              </a:rPr>
              <a:t> 0.8523 Euros”</a:t>
            </a:r>
          </a:p>
          <a:p>
            <a:pPr eaLnBrk="1" hangingPunct="1">
              <a:buFontTx/>
              <a:buNone/>
            </a:pPr>
            <a:r>
              <a:rPr lang="en-US" sz="2800" dirty="0">
                <a:latin typeface="Calibri" charset="0"/>
              </a:rPr>
              <a:t>		8.7241 Kronas to buy 1 USD  </a:t>
            </a:r>
          </a:p>
          <a:p>
            <a:pPr eaLnBrk="1" hangingPunct="1">
              <a:buFontTx/>
              <a:buNone/>
            </a:pPr>
            <a:r>
              <a:rPr lang="en-US" sz="2800" dirty="0">
                <a:latin typeface="Calibri" charset="0"/>
              </a:rPr>
              <a:t>			“USD </a:t>
            </a:r>
            <a:r>
              <a:rPr lang="en-US" sz="2800" i="1" dirty="0">
                <a:latin typeface="Calibri" charset="0"/>
              </a:rPr>
              <a:t>at</a:t>
            </a:r>
            <a:r>
              <a:rPr lang="en-US" sz="2800" dirty="0">
                <a:latin typeface="Calibri" charset="0"/>
              </a:rPr>
              <a:t> 8.7241 Kronas”</a:t>
            </a:r>
          </a:p>
        </p:txBody>
      </p:sp>
      <p:graphicFrame>
        <p:nvGraphicFramePr>
          <p:cNvPr id="245782" name="Group 22"/>
          <p:cNvGraphicFramePr>
            <a:graphicFrameLocks noGrp="1"/>
          </p:cNvGraphicFramePr>
          <p:nvPr>
            <p:ph sz="half" idx="2"/>
          </p:nvPr>
        </p:nvGraphicFramePr>
        <p:xfrm>
          <a:off x="381000" y="1371600"/>
          <a:ext cx="7391400" cy="1809751"/>
        </p:xfrm>
        <a:graphic>
          <a:graphicData uri="http://schemas.openxmlformats.org/drawingml/2006/table">
            <a:tbl>
              <a:tblPr/>
              <a:tblGrid>
                <a:gridCol w="28956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4958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6715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Units of FC to buy 1 USD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683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Euro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0.8523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699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Swedish krona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8.7241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sp>
        <p:nvSpPr>
          <p:cNvPr id="31759" name="Slide Number Placeholder 6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r"/>
            <a:r>
              <a:rPr lang="en-US" sz="1400" dirty="0">
                <a:solidFill>
                  <a:srgbClr val="FF6600"/>
                </a:solidFill>
              </a:rPr>
              <a:t>18-</a:t>
            </a:r>
            <a:fld id="{272F934C-769A-8A46-A628-4C4DEAC7199F}" type="slidenum">
              <a:rPr lang="en-US" sz="1400">
                <a:solidFill>
                  <a:srgbClr val="FF6600"/>
                </a:solidFill>
              </a:rPr>
              <a:pPr algn="r"/>
              <a:t>13</a:t>
            </a:fld>
            <a:endParaRPr lang="en-US" sz="1400" dirty="0">
              <a:solidFill>
                <a:srgbClr val="FF6600"/>
              </a:solidFill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457200" y="6248400"/>
            <a:ext cx="6629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/>
            <a:r>
              <a:rPr lang="en-US" sz="1000" i="1" dirty="0">
                <a:latin typeface="Calibri" charset="0"/>
                <a:cs typeface="Calibri" charset="0"/>
              </a:rPr>
              <a:t>Copyright ©2020 McGraw-Hill Education. All rights reserved. No reproduction or distribution without the prior written consent of McGraw-Hill Education.</a:t>
            </a:r>
            <a:endParaRPr lang="en-US" sz="1000" dirty="0">
              <a:latin typeface="Calibri" charset="0"/>
              <a:cs typeface="Calibri" charset="0"/>
            </a:endParaRP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4000" dirty="0">
                <a:latin typeface="Cambria" charset="0"/>
              </a:rPr>
              <a:t>Direct &amp; Indirect Exchange Rate Quotations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152400" y="1776413"/>
            <a:ext cx="8229600" cy="4530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dirty="0">
                <a:latin typeface="Calibri" charset="0"/>
              </a:rPr>
              <a:t>An indirect quotation is the reciprocal of a direct quotation</a:t>
            </a:r>
          </a:p>
          <a:p>
            <a:pPr lvl="1" eaLnBrk="1" hangingPunct="1"/>
            <a:r>
              <a:rPr lang="en-US" sz="2600" dirty="0">
                <a:latin typeface="Calibri" charset="0"/>
              </a:rPr>
              <a:t>Direct Quotation = 1/Indirect Quotation</a:t>
            </a:r>
          </a:p>
          <a:p>
            <a:pPr eaLnBrk="1" hangingPunct="1"/>
            <a:r>
              <a:rPr lang="en-US" dirty="0">
                <a:latin typeface="Calibri" charset="0"/>
              </a:rPr>
              <a:t>Euros and British pounds normally quoted 	as direct quotations</a:t>
            </a:r>
          </a:p>
          <a:p>
            <a:pPr lvl="1" eaLnBrk="1" hangingPunct="1"/>
            <a:r>
              <a:rPr lang="en-US" dirty="0">
                <a:latin typeface="Calibri" charset="0"/>
              </a:rPr>
              <a:t>“The pound is selling at 1.3258 USD” </a:t>
            </a:r>
          </a:p>
          <a:p>
            <a:pPr eaLnBrk="1" hangingPunct="1"/>
            <a:r>
              <a:rPr lang="en-US" dirty="0">
                <a:latin typeface="Calibri" charset="0"/>
              </a:rPr>
              <a:t>All other currencies quoted as indirect</a:t>
            </a: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28600" y="228600"/>
            <a:ext cx="8229600" cy="685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4000" dirty="0">
                <a:latin typeface="Cambria" charset="0"/>
              </a:rPr>
              <a:t>Example: Exchange Rates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304800" y="1066800"/>
            <a:ext cx="7848600" cy="52879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2800" dirty="0">
                <a:latin typeface="Calibri" charset="0"/>
              </a:rPr>
              <a:t>Suppose you have $10,000. Based on the rates in Figure 18.1, how many Norwegian krone can you buy?</a:t>
            </a:r>
          </a:p>
          <a:p>
            <a:pPr lvl="1" eaLnBrk="1" hangingPunct="1"/>
            <a:r>
              <a:rPr lang="en-US" sz="2600" dirty="0">
                <a:latin typeface="Calibri" charset="0"/>
              </a:rPr>
              <a:t>Exchange rate = 8.0244 krone per U.S. dollar</a:t>
            </a:r>
          </a:p>
          <a:p>
            <a:pPr lvl="1" eaLnBrk="1" hangingPunct="1"/>
            <a:r>
              <a:rPr lang="en-US" sz="2600" dirty="0">
                <a:latin typeface="Calibri" charset="0"/>
              </a:rPr>
              <a:t>Buy 10,000(8.0244) = 80,244 krone</a:t>
            </a:r>
          </a:p>
          <a:p>
            <a:pPr eaLnBrk="1" hangingPunct="1"/>
            <a:r>
              <a:rPr lang="en-US" sz="2800" dirty="0">
                <a:latin typeface="Calibri" charset="0"/>
              </a:rPr>
              <a:t>Suppose you are visiting London and you want to buy a souvenir that costs 1,000 British pounds. How much does it cost in U.S. dollars?</a:t>
            </a:r>
          </a:p>
          <a:p>
            <a:pPr lvl="1" eaLnBrk="1" hangingPunct="1"/>
            <a:r>
              <a:rPr lang="en-US" sz="2600" dirty="0">
                <a:latin typeface="Calibri" charset="0"/>
              </a:rPr>
              <a:t>Exchange rate = $1.3258 dollars per pound</a:t>
            </a:r>
          </a:p>
          <a:p>
            <a:pPr lvl="1" eaLnBrk="1" hangingPunct="1"/>
            <a:r>
              <a:rPr lang="en-US" sz="2600" dirty="0">
                <a:latin typeface="Calibri" charset="0"/>
              </a:rPr>
              <a:t>Cost = 1,000 </a:t>
            </a:r>
            <a:r>
              <a:rPr lang="en-US" sz="2600" dirty="0" smtClean="0">
                <a:latin typeface="Calibri" charset="0"/>
              </a:rPr>
              <a:t>× 1.3258 </a:t>
            </a:r>
            <a:r>
              <a:rPr lang="en-US" sz="2600" dirty="0">
                <a:latin typeface="Calibri" charset="0"/>
              </a:rPr>
              <a:t>= $1,325.80</a:t>
            </a: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dirty="0">
                <a:latin typeface="Cambria" charset="0"/>
              </a:rPr>
              <a:t>Cross Rates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dirty="0">
                <a:latin typeface="Calibri" charset="0"/>
              </a:rPr>
              <a:t>The exchange rate between any two currencies not involving U.S. dollars</a:t>
            </a:r>
          </a:p>
          <a:p>
            <a:pPr eaLnBrk="1" hangingPunct="1"/>
            <a:r>
              <a:rPr lang="en-US" dirty="0">
                <a:latin typeface="Calibri" charset="0"/>
              </a:rPr>
              <a:t>Usually calculated from direct or indirect rates</a:t>
            </a:r>
          </a:p>
          <a:p>
            <a:pPr eaLnBrk="1" hangingPunct="1"/>
            <a:r>
              <a:rPr lang="en-US" dirty="0">
                <a:latin typeface="Calibri" charset="0"/>
              </a:rPr>
              <a:t>Based on U.S. dollar exchange rates</a:t>
            </a: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525" y="152400"/>
            <a:ext cx="8153400" cy="1371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dirty="0">
                <a:latin typeface="Cambria" charset="0"/>
              </a:rPr>
              <a:t>Cross Rates: Euros and Swedish Kronas</a:t>
            </a:r>
          </a:p>
        </p:txBody>
      </p:sp>
      <p:grpSp>
        <p:nvGrpSpPr>
          <p:cNvPr id="39940" name="Group 3"/>
          <p:cNvGrpSpPr>
            <a:grpSpLocks/>
          </p:cNvGrpSpPr>
          <p:nvPr/>
        </p:nvGrpSpPr>
        <p:grpSpPr bwMode="auto">
          <a:xfrm>
            <a:off x="457200" y="1614488"/>
            <a:ext cx="7243763" cy="4543425"/>
            <a:chOff x="1152" y="1200"/>
            <a:chExt cx="4563" cy="2861"/>
          </a:xfrm>
        </p:grpSpPr>
        <p:sp>
          <p:nvSpPr>
            <p:cNvPr id="39942" name="Rectangle 4"/>
            <p:cNvSpPr>
              <a:spLocks noChangeArrowheads="1"/>
            </p:cNvSpPr>
            <p:nvPr/>
          </p:nvSpPr>
          <p:spPr bwMode="auto">
            <a:xfrm>
              <a:off x="2988" y="1200"/>
              <a:ext cx="2727" cy="6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>
                <a:spcBef>
                  <a:spcPct val="20000"/>
                </a:spcBef>
              </a:pPr>
              <a:r>
                <a:rPr lang="en-US" sz="3200" b="1" u="sng" dirty="0"/>
                <a:t>  </a:t>
              </a:r>
              <a:r>
                <a:rPr lang="en-US" sz="3200" u="sng" dirty="0"/>
                <a:t>Euros	</a:t>
              </a:r>
              <a:r>
                <a:rPr lang="en-US" sz="3200" dirty="0"/>
                <a:t>     </a:t>
              </a:r>
              <a:r>
                <a:rPr lang="en-US" sz="3200" u="sng" dirty="0"/>
                <a:t>  Dollars  </a:t>
              </a:r>
              <a:r>
                <a:rPr lang="en-US" sz="3200" dirty="0"/>
                <a:t/>
              </a:r>
              <a:br>
                <a:rPr lang="en-US" sz="3200" dirty="0"/>
              </a:br>
              <a:r>
                <a:rPr lang="en-US" sz="3200" dirty="0"/>
                <a:t>  Dollar	        Krona</a:t>
              </a:r>
            </a:p>
          </p:txBody>
        </p:sp>
        <p:sp>
          <p:nvSpPr>
            <p:cNvPr id="39943" name="Rectangle 5"/>
            <p:cNvSpPr>
              <a:spLocks noChangeArrowheads="1"/>
            </p:cNvSpPr>
            <p:nvPr/>
          </p:nvSpPr>
          <p:spPr bwMode="auto">
            <a:xfrm>
              <a:off x="2832" y="2640"/>
              <a:ext cx="2727" cy="6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>
                <a:spcBef>
                  <a:spcPct val="20000"/>
                </a:spcBef>
              </a:pPr>
              <a:r>
                <a:rPr lang="en-US" sz="3200" b="1" u="sng" dirty="0"/>
                <a:t> </a:t>
              </a:r>
              <a:r>
                <a:rPr lang="en-US" sz="3200" u="sng" dirty="0"/>
                <a:t>Kronas </a:t>
              </a:r>
              <a:r>
                <a:rPr lang="en-US" sz="3200" dirty="0"/>
                <a:t>	     </a:t>
              </a:r>
              <a:r>
                <a:rPr lang="en-US" sz="3200" u="sng" dirty="0"/>
                <a:t>  Dollars  </a:t>
              </a:r>
              <a:r>
                <a:rPr lang="en-US" sz="3200" dirty="0"/>
                <a:t/>
              </a:r>
              <a:br>
                <a:rPr lang="en-US" sz="3200" dirty="0"/>
              </a:br>
              <a:r>
                <a:rPr lang="en-US" sz="3200" dirty="0"/>
                <a:t>  Dollar	       Euros</a:t>
              </a:r>
            </a:p>
          </p:txBody>
        </p:sp>
        <p:sp>
          <p:nvSpPr>
            <p:cNvPr id="39944" name="Text Box 6"/>
            <p:cNvSpPr txBox="1">
              <a:spLocks noChangeArrowheads="1"/>
            </p:cNvSpPr>
            <p:nvPr/>
          </p:nvSpPr>
          <p:spPr bwMode="auto">
            <a:xfrm>
              <a:off x="4224" y="1392"/>
              <a:ext cx="240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ctr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1pPr>
              <a:lvl2pPr marL="742950" indent="-285750" algn="ctr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algn="ctr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algn="ctr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algn="ctr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algn="l">
                <a:spcBef>
                  <a:spcPct val="50000"/>
                </a:spcBef>
              </a:pPr>
              <a:endParaRPr lang="en-US" dirty="0">
                <a:latin typeface="Tahoma" charset="0"/>
              </a:endParaRPr>
            </a:p>
          </p:txBody>
        </p:sp>
        <p:sp>
          <p:nvSpPr>
            <p:cNvPr id="39945" name="Text Box 7"/>
            <p:cNvSpPr txBox="1">
              <a:spLocks noChangeArrowheads="1"/>
            </p:cNvSpPr>
            <p:nvPr/>
          </p:nvSpPr>
          <p:spPr bwMode="auto">
            <a:xfrm>
              <a:off x="4224" y="1344"/>
              <a:ext cx="384" cy="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ctr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1pPr>
              <a:lvl2pPr marL="742950" indent="-285750" algn="ctr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algn="ctr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algn="ctr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algn="ctr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algn="l">
                <a:spcBef>
                  <a:spcPct val="50000"/>
                </a:spcBef>
              </a:pPr>
              <a:r>
                <a:rPr lang="en-US" sz="3600" dirty="0">
                  <a:latin typeface="Tahoma" charset="0"/>
                </a:rPr>
                <a:t>×</a:t>
              </a:r>
            </a:p>
          </p:txBody>
        </p:sp>
        <p:sp>
          <p:nvSpPr>
            <p:cNvPr id="39946" name="Text Box 8"/>
            <p:cNvSpPr txBox="1">
              <a:spLocks noChangeArrowheads="1"/>
            </p:cNvSpPr>
            <p:nvPr/>
          </p:nvSpPr>
          <p:spPr bwMode="auto">
            <a:xfrm>
              <a:off x="3984" y="2784"/>
              <a:ext cx="384" cy="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ctr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1pPr>
              <a:lvl2pPr marL="742950" indent="-285750" algn="ctr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algn="ctr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algn="ctr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algn="ctr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algn="l">
                <a:spcBef>
                  <a:spcPct val="50000"/>
                </a:spcBef>
              </a:pPr>
              <a:r>
                <a:rPr lang="en-US" sz="3600" dirty="0">
                  <a:latin typeface="Tahoma" charset="0"/>
                </a:rPr>
                <a:t>×</a:t>
              </a:r>
            </a:p>
          </p:txBody>
        </p:sp>
        <p:sp>
          <p:nvSpPr>
            <p:cNvPr id="39947" name="Text Box 9"/>
            <p:cNvSpPr txBox="1">
              <a:spLocks noChangeArrowheads="1"/>
            </p:cNvSpPr>
            <p:nvPr/>
          </p:nvSpPr>
          <p:spPr bwMode="auto">
            <a:xfrm>
              <a:off x="2448" y="1872"/>
              <a:ext cx="2544" cy="10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ctr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1pPr>
              <a:lvl2pPr marL="742950" indent="-285750" algn="ctr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algn="ctr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algn="ctr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algn="ctr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algn="l" eaLnBrk="1" hangingPunct="1">
                <a:buClr>
                  <a:schemeClr val="folHlink"/>
                </a:buClr>
                <a:buSzPct val="60000"/>
                <a:buFont typeface="Wingdings" charset="0"/>
                <a:buNone/>
              </a:pPr>
              <a:r>
                <a:rPr lang="en-US" sz="3100" dirty="0">
                  <a:latin typeface="Tahoma" charset="0"/>
                </a:rPr>
                <a:t>= </a:t>
              </a:r>
              <a:r>
                <a:rPr lang="en-US" sz="3000" dirty="0">
                  <a:latin typeface="Tahoma" charset="0"/>
                </a:rPr>
                <a:t>0.8523 </a:t>
              </a:r>
              <a:r>
                <a:rPr lang="en-US" sz="3000" dirty="0" smtClean="0">
                  <a:latin typeface="Tahoma" charset="0"/>
                </a:rPr>
                <a:t>× </a:t>
              </a:r>
              <a:r>
                <a:rPr lang="en-US" sz="3000" dirty="0">
                  <a:latin typeface="Tahoma" charset="0"/>
                </a:rPr>
                <a:t>0.1146</a:t>
              </a:r>
              <a:br>
                <a:rPr lang="en-US" sz="3000" dirty="0">
                  <a:latin typeface="Tahoma" charset="0"/>
                </a:rPr>
              </a:br>
              <a:r>
                <a:rPr lang="en-US" sz="3000" dirty="0">
                  <a:latin typeface="Tahoma" charset="0"/>
                </a:rPr>
                <a:t>= 0.0511 Euros/Krona</a:t>
              </a:r>
            </a:p>
            <a:p>
              <a:pPr algn="l">
                <a:spcBef>
                  <a:spcPct val="50000"/>
                </a:spcBef>
              </a:pPr>
              <a:endParaRPr lang="en-US" sz="3000" dirty="0">
                <a:latin typeface="Tahoma" charset="0"/>
              </a:endParaRPr>
            </a:p>
          </p:txBody>
        </p:sp>
        <p:sp>
          <p:nvSpPr>
            <p:cNvPr id="39948" name="Text Box 10"/>
            <p:cNvSpPr txBox="1">
              <a:spLocks noChangeArrowheads="1"/>
            </p:cNvSpPr>
            <p:nvPr/>
          </p:nvSpPr>
          <p:spPr bwMode="auto">
            <a:xfrm>
              <a:off x="1200" y="1296"/>
              <a:ext cx="1589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algn="ctr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1pPr>
              <a:lvl2pPr marL="742950" indent="-285750" algn="ctr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algn="ctr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algn="ctr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algn="ctr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algn="l"/>
              <a:r>
                <a:rPr lang="en-US" sz="3200" dirty="0">
                  <a:latin typeface="Tahoma" charset="0"/>
                </a:rPr>
                <a:t>Cross Rate =</a:t>
              </a:r>
            </a:p>
          </p:txBody>
        </p:sp>
        <p:sp>
          <p:nvSpPr>
            <p:cNvPr id="39949" name="Text Box 11"/>
            <p:cNvSpPr txBox="1">
              <a:spLocks noChangeArrowheads="1"/>
            </p:cNvSpPr>
            <p:nvPr/>
          </p:nvSpPr>
          <p:spPr bwMode="auto">
            <a:xfrm>
              <a:off x="1152" y="2688"/>
              <a:ext cx="1632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ctr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1pPr>
              <a:lvl2pPr marL="742950" indent="-285750" algn="ctr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algn="ctr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algn="ctr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algn="ctr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algn="l">
                <a:spcBef>
                  <a:spcPct val="50000"/>
                </a:spcBef>
              </a:pPr>
              <a:r>
                <a:rPr lang="en-US" sz="3200" dirty="0">
                  <a:latin typeface="Tahoma" charset="0"/>
                </a:rPr>
                <a:t>Cross Rate =</a:t>
              </a:r>
            </a:p>
          </p:txBody>
        </p:sp>
        <p:sp>
          <p:nvSpPr>
            <p:cNvPr id="39950" name="Text Box 12"/>
            <p:cNvSpPr txBox="1">
              <a:spLocks noChangeArrowheads="1"/>
            </p:cNvSpPr>
            <p:nvPr/>
          </p:nvSpPr>
          <p:spPr bwMode="auto">
            <a:xfrm>
              <a:off x="2448" y="3408"/>
              <a:ext cx="2784" cy="6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ctr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1pPr>
              <a:lvl2pPr marL="742950" indent="-285750" algn="ctr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algn="ctr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algn="ctr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algn="ctr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algn="l">
                <a:spcBef>
                  <a:spcPct val="50000"/>
                </a:spcBef>
              </a:pPr>
              <a:r>
                <a:rPr lang="en-US" sz="3200" dirty="0">
                  <a:latin typeface="Tahoma" charset="0"/>
                </a:rPr>
                <a:t>= </a:t>
              </a:r>
              <a:r>
                <a:rPr lang="en-US" sz="3000" dirty="0">
                  <a:latin typeface="Tahoma" charset="0"/>
                </a:rPr>
                <a:t>8.7241 </a:t>
              </a:r>
              <a:r>
                <a:rPr lang="en-US" sz="3000" dirty="0" smtClean="0">
                  <a:latin typeface="Tahoma" charset="0"/>
                </a:rPr>
                <a:t>× </a:t>
              </a:r>
              <a:r>
                <a:rPr lang="en-US" sz="3000" dirty="0">
                  <a:latin typeface="Tahoma" charset="0"/>
                </a:rPr>
                <a:t>1.1733</a:t>
              </a:r>
              <a:br>
                <a:rPr lang="en-US" sz="3000" dirty="0">
                  <a:latin typeface="Tahoma" charset="0"/>
                </a:rPr>
              </a:br>
              <a:r>
                <a:rPr lang="en-US" sz="3000" dirty="0">
                  <a:latin typeface="Tahoma" charset="0"/>
                </a:rPr>
                <a:t>= 10.2360 Kronas/Euro</a:t>
              </a:r>
            </a:p>
          </p:txBody>
        </p:sp>
      </p:grp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dirty="0">
                <a:latin typeface="Cambria" charset="0"/>
              </a:rPr>
              <a:t>Arbitrage</a:t>
            </a:r>
          </a:p>
        </p:txBody>
      </p:sp>
      <p:sp>
        <p:nvSpPr>
          <p:cNvPr id="41987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533400" y="1447800"/>
            <a:ext cx="8229600" cy="4530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3600" dirty="0">
                <a:latin typeface="Calibri" charset="0"/>
              </a:rPr>
              <a:t>A violation of the “Law of One Price”</a:t>
            </a:r>
          </a:p>
          <a:p>
            <a:pPr eaLnBrk="1" hangingPunct="1"/>
            <a:r>
              <a:rPr lang="en-US" sz="3600" dirty="0">
                <a:latin typeface="Calibri" charset="0"/>
              </a:rPr>
              <a:t>Arbitrage: </a:t>
            </a:r>
          </a:p>
          <a:p>
            <a:pPr lvl="1" eaLnBrk="1" hangingPunct="1"/>
            <a:r>
              <a:rPr lang="en-US" sz="3600" dirty="0">
                <a:latin typeface="Calibri" charset="0"/>
              </a:rPr>
              <a:t>A positive cash flow</a:t>
            </a:r>
          </a:p>
          <a:p>
            <a:pPr lvl="1" eaLnBrk="1" hangingPunct="1"/>
            <a:r>
              <a:rPr lang="en-US" sz="3600" dirty="0">
                <a:latin typeface="Calibri" charset="0"/>
              </a:rPr>
              <a:t>No risk </a:t>
            </a:r>
          </a:p>
          <a:p>
            <a:pPr eaLnBrk="1" hangingPunct="1"/>
            <a:r>
              <a:rPr lang="en-US" sz="3600" dirty="0">
                <a:latin typeface="Calibri" charset="0"/>
              </a:rPr>
              <a:t>Triangle Arbitrage</a:t>
            </a:r>
          </a:p>
          <a:p>
            <a:pPr lvl="1" eaLnBrk="1" hangingPunct="1"/>
            <a:r>
              <a:rPr lang="en-US" sz="3600" dirty="0">
                <a:latin typeface="Calibri" charset="0"/>
              </a:rPr>
              <a:t>Moves through 3 exchange rates</a:t>
            </a:r>
          </a:p>
        </p:txBody>
      </p:sp>
      <p:sp>
        <p:nvSpPr>
          <p:cNvPr id="41989" name="AutoShape 4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4648200" y="5486400"/>
            <a:ext cx="381000" cy="381000"/>
          </a:xfrm>
          <a:prstGeom prst="leftArrow">
            <a:avLst>
              <a:gd name="adj1" fmla="val 50000"/>
              <a:gd name="adj2" fmla="val 2500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endParaRPr lang="en-US" dirty="0"/>
          </a:p>
        </p:txBody>
      </p:sp>
      <p:sp>
        <p:nvSpPr>
          <p:cNvPr id="41990" name="Text Box 5"/>
          <p:cNvSpPr txBox="1">
            <a:spLocks noChangeArrowheads="1"/>
          </p:cNvSpPr>
          <p:nvPr/>
        </p:nvSpPr>
        <p:spPr bwMode="auto">
          <a:xfrm>
            <a:off x="5218113" y="5356225"/>
            <a:ext cx="14478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US" dirty="0"/>
              <a:t>Return to Quick Quiz</a:t>
            </a: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52400" y="304800"/>
            <a:ext cx="8229600" cy="685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4000" dirty="0">
                <a:latin typeface="Cambria" charset="0"/>
              </a:rPr>
              <a:t>Example: Triangle Arbitrage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838200" y="1295400"/>
            <a:ext cx="7696200" cy="5562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3700" dirty="0">
                <a:latin typeface="Calibri" charset="0"/>
              </a:rPr>
              <a:t>Quoted Rates:</a:t>
            </a:r>
          </a:p>
          <a:p>
            <a:pPr lvl="1" eaLnBrk="1" hangingPunct="1">
              <a:buFontTx/>
              <a:buNone/>
            </a:pPr>
            <a:r>
              <a:rPr lang="en-US" sz="3300" dirty="0">
                <a:latin typeface="Calibri" charset="0"/>
              </a:rPr>
              <a:t>	10.00 Mexican Pesos (Ps) per $1</a:t>
            </a:r>
          </a:p>
          <a:p>
            <a:pPr lvl="1" eaLnBrk="1" hangingPunct="1">
              <a:buFontTx/>
              <a:buNone/>
            </a:pPr>
            <a:r>
              <a:rPr lang="en-US" sz="3300" dirty="0">
                <a:latin typeface="Calibri" charset="0"/>
              </a:rPr>
              <a:t>	2.00 Swiss Francs (SF) per $1</a:t>
            </a:r>
          </a:p>
          <a:p>
            <a:pPr lvl="1" eaLnBrk="1" hangingPunct="1">
              <a:buFontTx/>
              <a:buNone/>
            </a:pPr>
            <a:r>
              <a:rPr lang="en-US" sz="3300" dirty="0">
                <a:latin typeface="Calibri" charset="0"/>
              </a:rPr>
              <a:t>	4.00 Ps per SF</a:t>
            </a:r>
          </a:p>
          <a:p>
            <a:pPr eaLnBrk="1" hangingPunct="1"/>
            <a:r>
              <a:rPr lang="en-US" sz="3700" dirty="0">
                <a:latin typeface="Calibri" charset="0"/>
              </a:rPr>
              <a:t>Implied Cross-Rate</a:t>
            </a:r>
          </a:p>
          <a:p>
            <a:pPr lvl="1" eaLnBrk="1" hangingPunct="1">
              <a:buFontTx/>
              <a:buNone/>
            </a:pPr>
            <a:r>
              <a:rPr lang="en-US" sz="3300" dirty="0">
                <a:latin typeface="Calibri" charset="0"/>
              </a:rPr>
              <a:t>	(10.00 Ps/$1) / (2.00 SF/$1) = </a:t>
            </a:r>
          </a:p>
          <a:p>
            <a:pPr lvl="1" eaLnBrk="1" hangingPunct="1">
              <a:buFontTx/>
              <a:buNone/>
            </a:pPr>
            <a:r>
              <a:rPr lang="en-US" sz="3300" dirty="0">
                <a:latin typeface="Calibri" charset="0"/>
              </a:rPr>
              <a:t>	5.00 Ps per SF</a:t>
            </a:r>
          </a:p>
        </p:txBody>
      </p:sp>
      <p:sp>
        <p:nvSpPr>
          <p:cNvPr id="44037" name="AutoShape 4"/>
          <p:cNvSpPr>
            <a:spLocks noChangeArrowheads="1"/>
          </p:cNvSpPr>
          <p:nvPr/>
        </p:nvSpPr>
        <p:spPr bwMode="auto">
          <a:xfrm>
            <a:off x="533400" y="3276600"/>
            <a:ext cx="533400" cy="381000"/>
          </a:xfrm>
          <a:prstGeom prst="rightArrow">
            <a:avLst>
              <a:gd name="adj1" fmla="val 50000"/>
              <a:gd name="adj2" fmla="val 35000"/>
            </a:avLst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 eaLnBrk="1" hangingPunct="1"/>
            <a:endParaRPr lang="en-US" dirty="0"/>
          </a:p>
        </p:txBody>
      </p:sp>
      <p:sp>
        <p:nvSpPr>
          <p:cNvPr id="44038" name="AutoShape 5"/>
          <p:cNvSpPr>
            <a:spLocks noChangeArrowheads="1"/>
          </p:cNvSpPr>
          <p:nvPr/>
        </p:nvSpPr>
        <p:spPr bwMode="auto">
          <a:xfrm>
            <a:off x="609600" y="5181600"/>
            <a:ext cx="533400" cy="381000"/>
          </a:xfrm>
          <a:prstGeom prst="rightArrow">
            <a:avLst>
              <a:gd name="adj1" fmla="val 50000"/>
              <a:gd name="adj2" fmla="val 35000"/>
            </a:avLst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 eaLnBrk="1" hangingPunct="1"/>
            <a:endParaRPr lang="en-US" dirty="0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6200" y="304800"/>
            <a:ext cx="8229600" cy="685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dirty="0">
                <a:latin typeface="Cambria" charset="0"/>
              </a:rPr>
              <a:t>Example: Triangle </a:t>
            </a:r>
            <a:r>
              <a:rPr lang="en-US" dirty="0" smtClean="0">
                <a:latin typeface="Cambria" charset="0"/>
              </a:rPr>
              <a:t>Arbitrage (2)</a:t>
            </a:r>
            <a:endParaRPr lang="en-US" dirty="0">
              <a:latin typeface="Cambria" charset="0"/>
            </a:endParaRPr>
          </a:p>
        </p:txBody>
      </p:sp>
      <p:sp>
        <p:nvSpPr>
          <p:cNvPr id="46083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1143000" y="1295400"/>
            <a:ext cx="6781800" cy="47244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3700" dirty="0">
                <a:latin typeface="Calibri" charset="0"/>
              </a:rPr>
              <a:t>Use $100 to buy Pesos</a:t>
            </a:r>
          </a:p>
          <a:p>
            <a:pPr lvl="1" eaLnBrk="1" hangingPunct="1">
              <a:buFontTx/>
              <a:buNone/>
            </a:pPr>
            <a:r>
              <a:rPr lang="en-US" sz="3300" dirty="0">
                <a:latin typeface="Calibri" charset="0"/>
              </a:rPr>
              <a:t>	</a:t>
            </a:r>
            <a:r>
              <a:rPr lang="en-US" sz="3300" dirty="0" smtClean="0">
                <a:latin typeface="Calibri" charset="0"/>
              </a:rPr>
              <a:t>100 × (</a:t>
            </a:r>
            <a:r>
              <a:rPr lang="en-US" sz="3300" dirty="0">
                <a:latin typeface="Calibri" charset="0"/>
              </a:rPr>
              <a:t>10 Ps/$1) = 1000 Ps </a:t>
            </a:r>
          </a:p>
          <a:p>
            <a:pPr eaLnBrk="1" hangingPunct="1"/>
            <a:r>
              <a:rPr lang="en-US" sz="3700" dirty="0">
                <a:latin typeface="Calibri" charset="0"/>
              </a:rPr>
              <a:t>Use 1000 Pesos to buy SF</a:t>
            </a:r>
          </a:p>
          <a:p>
            <a:pPr lvl="1" eaLnBrk="1" hangingPunct="1">
              <a:buFontTx/>
              <a:buNone/>
            </a:pPr>
            <a:r>
              <a:rPr lang="en-US" sz="3300" dirty="0">
                <a:latin typeface="Calibri" charset="0"/>
              </a:rPr>
              <a:t>	1000 Ps / (4 Ps/SF) = 250 SF </a:t>
            </a:r>
          </a:p>
          <a:p>
            <a:pPr eaLnBrk="1" hangingPunct="1"/>
            <a:r>
              <a:rPr lang="en-US" sz="3700" dirty="0">
                <a:latin typeface="Calibri" charset="0"/>
              </a:rPr>
              <a:t>Use 250 SF to buy USD</a:t>
            </a:r>
          </a:p>
          <a:p>
            <a:pPr lvl="1" eaLnBrk="1" hangingPunct="1">
              <a:buFontTx/>
              <a:buNone/>
            </a:pPr>
            <a:r>
              <a:rPr lang="en-US" sz="3300" dirty="0">
                <a:latin typeface="Calibri" charset="0"/>
              </a:rPr>
              <a:t>	250 SF / (2 SF/$1) = $125</a:t>
            </a:r>
          </a:p>
          <a:p>
            <a:pPr eaLnBrk="1" hangingPunct="1"/>
            <a:r>
              <a:rPr lang="en-US" sz="3700" dirty="0">
                <a:latin typeface="Calibri" charset="0"/>
              </a:rPr>
              <a:t>$25 risk-free profit</a:t>
            </a: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4800" dirty="0">
                <a:latin typeface="Cambria" charset="0"/>
              </a:rPr>
              <a:t>Triangle Arbitrage</a:t>
            </a:r>
          </a:p>
        </p:txBody>
      </p:sp>
      <p:graphicFrame>
        <p:nvGraphicFramePr>
          <p:cNvPr id="48131" name="Object 3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843969131"/>
              </p:ext>
            </p:extLst>
          </p:nvPr>
        </p:nvGraphicFramePr>
        <p:xfrm>
          <a:off x="304800" y="1701800"/>
          <a:ext cx="8229600" cy="2670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146" name="Worksheet" r:id="rId4" imgW="6731000" imgH="2184400" progId="Excel.Sheet.8">
                  <p:embed/>
                </p:oleObj>
              </mc:Choice>
              <mc:Fallback>
                <p:oleObj name="Worksheet" r:id="rId4" imgW="6731000" imgH="2184400" progId="Excel.Sheet.8">
                  <p:embed/>
                  <p:pic>
                    <p:nvPicPr>
                      <p:cNvPr id="0" name="Object 3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4800" y="1701800"/>
                        <a:ext cx="8229600" cy="2670175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8133" name="Oval 4"/>
          <p:cNvSpPr>
            <a:spLocks noChangeArrowheads="1"/>
          </p:cNvSpPr>
          <p:nvPr/>
        </p:nvSpPr>
        <p:spPr bwMode="auto">
          <a:xfrm>
            <a:off x="4114800" y="2590800"/>
            <a:ext cx="838200" cy="762000"/>
          </a:xfrm>
          <a:prstGeom prst="ellipse">
            <a:avLst/>
          </a:prstGeom>
          <a:noFill/>
          <a:ln w="28575">
            <a:solidFill>
              <a:srgbClr val="CC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 eaLnBrk="1" hangingPunct="1"/>
            <a:endParaRPr lang="en-US" dirty="0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28600" y="228600"/>
            <a:ext cx="8229600" cy="1371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dirty="0">
                <a:latin typeface="Cambria" charset="0"/>
              </a:rPr>
              <a:t>Currency Appreciation and Depreciation</a:t>
            </a:r>
          </a:p>
        </p:txBody>
      </p:sp>
      <p:sp>
        <p:nvSpPr>
          <p:cNvPr id="50179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228600" y="1752600"/>
            <a:ext cx="7620000" cy="42259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3600" dirty="0">
                <a:latin typeface="Calibri" charset="0"/>
              </a:rPr>
              <a:t>Suppose the exchange rate goes from 	7.45 Kronas per USD to 12 Kronas 	per USD.</a:t>
            </a:r>
          </a:p>
          <a:p>
            <a:pPr eaLnBrk="1" hangingPunct="1"/>
            <a:r>
              <a:rPr lang="en-US" sz="3600" dirty="0">
                <a:latin typeface="Calibri" charset="0"/>
              </a:rPr>
              <a:t>A USD now buys more Kronas, so:</a:t>
            </a:r>
          </a:p>
          <a:p>
            <a:pPr lvl="1" eaLnBrk="1" hangingPunct="1"/>
            <a:r>
              <a:rPr lang="en-US" sz="3200" dirty="0">
                <a:latin typeface="Calibri" charset="0"/>
              </a:rPr>
              <a:t>The USD is </a:t>
            </a:r>
            <a:r>
              <a:rPr lang="en-US" sz="3200" i="1" dirty="0">
                <a:latin typeface="Calibri" charset="0"/>
              </a:rPr>
              <a:t>appreciating </a:t>
            </a:r>
            <a:r>
              <a:rPr lang="en-US" sz="3200" dirty="0">
                <a:latin typeface="Calibri" charset="0"/>
              </a:rPr>
              <a:t>(strengthening)</a:t>
            </a:r>
          </a:p>
          <a:p>
            <a:pPr lvl="1" eaLnBrk="1" hangingPunct="1"/>
            <a:r>
              <a:rPr lang="en-US" sz="3200" dirty="0">
                <a:latin typeface="Calibri" charset="0"/>
              </a:rPr>
              <a:t>The Krona is </a:t>
            </a:r>
            <a:r>
              <a:rPr lang="en-US" sz="3200" i="1" dirty="0">
                <a:solidFill>
                  <a:schemeClr val="tx2"/>
                </a:solidFill>
                <a:latin typeface="Calibri" charset="0"/>
              </a:rPr>
              <a:t>depreciating</a:t>
            </a:r>
            <a:r>
              <a:rPr lang="en-US" sz="3200" dirty="0">
                <a:latin typeface="Calibri" charset="0"/>
              </a:rPr>
              <a:t> (weakening)</a:t>
            </a: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76225" y="304800"/>
            <a:ext cx="8229600" cy="838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dirty="0">
                <a:latin typeface="Cambria" charset="0"/>
              </a:rPr>
              <a:t>Transaction Terminology</a:t>
            </a:r>
          </a:p>
        </p:txBody>
      </p:sp>
      <p:sp>
        <p:nvSpPr>
          <p:cNvPr id="52227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304800" y="1295400"/>
            <a:ext cx="7848600" cy="47244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3600" dirty="0">
                <a:latin typeface="Calibri" charset="0"/>
              </a:rPr>
              <a:t>Spot rate (S)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3200" dirty="0">
                <a:latin typeface="Calibri" charset="0"/>
              </a:rPr>
              <a:t>The exchange rate for an immediate trade</a:t>
            </a:r>
          </a:p>
          <a:p>
            <a:pPr eaLnBrk="1" hangingPunct="1"/>
            <a:r>
              <a:rPr lang="en-US" sz="3600" dirty="0">
                <a:latin typeface="Calibri" charset="0"/>
              </a:rPr>
              <a:t>Forward rate (F)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3200" dirty="0">
                <a:latin typeface="Calibri" charset="0"/>
              </a:rPr>
              <a:t>The exchange rate specified today in a forward contract to exchange currency at some future date 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3200" dirty="0">
                <a:latin typeface="Calibri" charset="0"/>
              </a:rPr>
              <a:t>Normally reported as indirect quotations</a:t>
            </a: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en-US" altLang="en-US" sz="4000" dirty="0" smtClean="0">
                <a:solidFill>
                  <a:schemeClr val="accent3">
                    <a:lumMod val="50000"/>
                  </a:schemeClr>
                </a:solidFill>
                <a:ea typeface="+mj-ea"/>
              </a:rPr>
              <a:t>The Forward Rate at a Premium to the Spot Rate</a:t>
            </a:r>
          </a:p>
        </p:txBody>
      </p:sp>
      <p:sp>
        <p:nvSpPr>
          <p:cNvPr id="54275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295275" y="1658938"/>
            <a:ext cx="8001000" cy="4648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90000"/>
              </a:lnSpc>
            </a:pPr>
            <a:r>
              <a:rPr lang="en-US" dirty="0">
                <a:latin typeface="Calibri" charset="0"/>
              </a:rPr>
              <a:t>F &gt; S </a:t>
            </a:r>
            <a:r>
              <a:rPr lang="en-US" dirty="0">
                <a:latin typeface="Calibri" charset="0"/>
                <a:sym typeface="Wingdings 3" charset="0"/>
              </a:rPr>
              <a:t> F</a:t>
            </a:r>
            <a:r>
              <a:rPr lang="en-US" dirty="0">
                <a:latin typeface="Calibri" charset="0"/>
              </a:rPr>
              <a:t>oreign currency selling at a 			 </a:t>
            </a:r>
            <a:r>
              <a:rPr lang="en-US" u="sng" dirty="0">
                <a:latin typeface="Calibri" charset="0"/>
              </a:rPr>
              <a:t>premium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sz="1800" u="sng" dirty="0">
              <a:latin typeface="Calibri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n-US" dirty="0">
                <a:latin typeface="Calibri" charset="0"/>
              </a:rPr>
              <a:t>Example:	Spot rate 		= 0.7 £/$</a:t>
            </a:r>
            <a:br>
              <a:rPr lang="en-US" dirty="0">
                <a:latin typeface="Calibri" charset="0"/>
              </a:rPr>
            </a:br>
            <a:r>
              <a:rPr lang="en-US" dirty="0">
                <a:latin typeface="Calibri" charset="0"/>
              </a:rPr>
              <a:t>			Forward rate 	= 0.6 £/$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3200" dirty="0">
                <a:latin typeface="Calibri" charset="0"/>
              </a:rPr>
              <a:t>The pound is expected to appreciate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3200" dirty="0">
                <a:latin typeface="Calibri" charset="0"/>
                <a:cs typeface="Arial" charset="0"/>
              </a:rPr>
              <a:t>£ </a:t>
            </a:r>
            <a:r>
              <a:rPr lang="en-US" sz="3200" dirty="0">
                <a:latin typeface="Calibri" charset="0"/>
              </a:rPr>
              <a:t>will buy more dollars in the future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r>
              <a:rPr lang="en-US" sz="3200" dirty="0" smtClean="0">
                <a:latin typeface="Calibri" charset="0"/>
                <a:sym typeface="Symbol" charset="0"/>
              </a:rPr>
              <a:t>     F</a:t>
            </a:r>
            <a:r>
              <a:rPr lang="en-US" sz="3200" dirty="0" smtClean="0">
                <a:latin typeface="Calibri" charset="0"/>
              </a:rPr>
              <a:t>orward </a:t>
            </a:r>
            <a:r>
              <a:rPr lang="en-US" sz="3200" dirty="0">
                <a:latin typeface="Calibri" charset="0"/>
              </a:rPr>
              <a:t>rate for the pound is at a 		</a:t>
            </a:r>
            <a:r>
              <a:rPr lang="en-US" sz="3200" i="1" dirty="0">
                <a:latin typeface="Calibri" charset="0"/>
              </a:rPr>
              <a:t>premium</a:t>
            </a:r>
            <a:endParaRPr lang="en-US" u="sng" dirty="0">
              <a:latin typeface="Calibri" charset="0"/>
            </a:endParaRPr>
          </a:p>
          <a:p>
            <a:pPr eaLnBrk="1" hangingPunct="1">
              <a:lnSpc>
                <a:spcPct val="90000"/>
              </a:lnSpc>
            </a:pPr>
            <a:endParaRPr lang="en-US" u="sng" dirty="0">
              <a:latin typeface="Calibri" charset="0"/>
            </a:endParaRPr>
          </a:p>
        </p:txBody>
      </p:sp>
      <p:sp>
        <p:nvSpPr>
          <p:cNvPr id="4" name="Striped Right Arrow 3"/>
          <p:cNvSpPr/>
          <p:nvPr/>
        </p:nvSpPr>
        <p:spPr>
          <a:xfrm>
            <a:off x="762000" y="5181600"/>
            <a:ext cx="457200" cy="152400"/>
          </a:xfrm>
          <a:prstGeom prst="stripedRightArrow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en-US" altLang="en-US" sz="4000" dirty="0" smtClean="0">
                <a:solidFill>
                  <a:schemeClr val="accent3">
                    <a:lumMod val="50000"/>
                  </a:schemeClr>
                </a:solidFill>
                <a:ea typeface="+mj-ea"/>
              </a:rPr>
              <a:t>The Forward Rate at a Discount to the Spot Rate</a:t>
            </a:r>
          </a:p>
        </p:txBody>
      </p:sp>
      <p:sp>
        <p:nvSpPr>
          <p:cNvPr id="56323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314325" y="1676400"/>
            <a:ext cx="7848600" cy="4530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dirty="0">
                <a:latin typeface="Calibri" charset="0"/>
              </a:rPr>
              <a:t>F &lt; S </a:t>
            </a:r>
            <a:r>
              <a:rPr lang="en-US" dirty="0">
                <a:latin typeface="Calibri" charset="0"/>
                <a:sym typeface="Wingdings 3" charset="0"/>
              </a:rPr>
              <a:t> F</a:t>
            </a:r>
            <a:r>
              <a:rPr lang="en-US" dirty="0">
                <a:latin typeface="Calibri" charset="0"/>
              </a:rPr>
              <a:t>oreign currency selling at a 			</a:t>
            </a:r>
            <a:r>
              <a:rPr lang="en-US" u="sng" dirty="0">
                <a:latin typeface="Calibri" charset="0"/>
              </a:rPr>
              <a:t>discount</a:t>
            </a:r>
            <a:endParaRPr lang="en-US" dirty="0">
              <a:latin typeface="Calibri" charset="0"/>
            </a:endParaRPr>
          </a:p>
          <a:p>
            <a:pPr eaLnBrk="1" hangingPunct="1">
              <a:buFontTx/>
              <a:buNone/>
            </a:pPr>
            <a:endParaRPr lang="en-US" sz="1400" dirty="0">
              <a:latin typeface="Calibri" charset="0"/>
            </a:endParaRPr>
          </a:p>
          <a:p>
            <a:pPr eaLnBrk="1" hangingPunct="1"/>
            <a:r>
              <a:rPr lang="en-US" dirty="0">
                <a:latin typeface="Calibri" charset="0"/>
              </a:rPr>
              <a:t>Example:	Spot rate 	     = 0.7 £/$</a:t>
            </a:r>
            <a:br>
              <a:rPr lang="en-US" dirty="0">
                <a:latin typeface="Calibri" charset="0"/>
              </a:rPr>
            </a:br>
            <a:r>
              <a:rPr lang="en-US" dirty="0">
                <a:latin typeface="Calibri" charset="0"/>
              </a:rPr>
              <a:t>			Forward rate = 0.8 £/$</a:t>
            </a:r>
          </a:p>
          <a:p>
            <a:pPr lvl="1" eaLnBrk="1" hangingPunct="1"/>
            <a:r>
              <a:rPr lang="en-US" sz="3200" dirty="0">
                <a:latin typeface="Calibri" charset="0"/>
              </a:rPr>
              <a:t>The pound is expected to depreciate</a:t>
            </a:r>
          </a:p>
          <a:p>
            <a:pPr lvl="1" eaLnBrk="1" hangingPunct="1"/>
            <a:r>
              <a:rPr lang="en-US" sz="3200" dirty="0">
                <a:latin typeface="Calibri" charset="0"/>
                <a:cs typeface="Arial" charset="0"/>
              </a:rPr>
              <a:t>£</a:t>
            </a:r>
            <a:r>
              <a:rPr lang="en-US" sz="3200" dirty="0">
                <a:latin typeface="Calibri" charset="0"/>
              </a:rPr>
              <a:t> will buy fewer dollars in the future</a:t>
            </a:r>
          </a:p>
          <a:p>
            <a:pPr lvl="1" eaLnBrk="1" hangingPunct="1">
              <a:buFontTx/>
              <a:buNone/>
            </a:pPr>
            <a:r>
              <a:rPr lang="en-US" sz="3200" dirty="0" smtClean="0">
                <a:latin typeface="Calibri" charset="0"/>
                <a:sym typeface="Symbol" charset="0"/>
              </a:rPr>
              <a:t>     F</a:t>
            </a:r>
            <a:r>
              <a:rPr lang="en-US" sz="3200" dirty="0" smtClean="0">
                <a:latin typeface="Calibri" charset="0"/>
              </a:rPr>
              <a:t>orward </a:t>
            </a:r>
            <a:r>
              <a:rPr lang="en-US" sz="3200" dirty="0">
                <a:latin typeface="Calibri" charset="0"/>
              </a:rPr>
              <a:t>rate for the pound is at a 	</a:t>
            </a:r>
            <a:r>
              <a:rPr lang="en-US" sz="3200" i="1" dirty="0">
                <a:latin typeface="Calibri" charset="0"/>
              </a:rPr>
              <a:t>discount</a:t>
            </a:r>
          </a:p>
        </p:txBody>
      </p:sp>
      <p:sp>
        <p:nvSpPr>
          <p:cNvPr id="4" name="Striped Right Arrow 3"/>
          <p:cNvSpPr/>
          <p:nvPr/>
        </p:nvSpPr>
        <p:spPr>
          <a:xfrm>
            <a:off x="762000" y="5486400"/>
            <a:ext cx="457200" cy="152400"/>
          </a:xfrm>
          <a:prstGeom prst="stripedRightArrow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dirty="0">
                <a:latin typeface="Cambria" charset="0"/>
              </a:rPr>
              <a:t>Spot/Forward Relationship</a:t>
            </a:r>
          </a:p>
        </p:txBody>
      </p:sp>
      <p:sp>
        <p:nvSpPr>
          <p:cNvPr id="58371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152400" y="1524000"/>
            <a:ext cx="7620000" cy="4530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4100" dirty="0">
                <a:latin typeface="Calibri" charset="0"/>
              </a:rPr>
              <a:t>Primary determinant of the spot/forward rate relationship = relationship between domestic and foreign interest rates.</a:t>
            </a:r>
          </a:p>
          <a:p>
            <a:pPr eaLnBrk="1" hangingPunct="1"/>
            <a:endParaRPr lang="en-US" sz="4100" dirty="0">
              <a:latin typeface="Calibri" charset="0"/>
            </a:endParaRP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525" y="228600"/>
            <a:ext cx="8229600" cy="1143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4000" dirty="0">
                <a:latin typeface="Cambria" charset="0"/>
              </a:rPr>
              <a:t>Absolute Purchasing Power Parity</a:t>
            </a:r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sz="half" idx="1"/>
          </p:nvPr>
        </p:nvSpPr>
        <p:spPr bwMode="auto">
          <a:xfrm>
            <a:off x="152400" y="1165225"/>
            <a:ext cx="8077200" cy="4953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90000"/>
              </a:lnSpc>
            </a:pPr>
            <a:r>
              <a:rPr lang="en-US" sz="2800" dirty="0">
                <a:latin typeface="Calibri" charset="0"/>
              </a:rPr>
              <a:t>Price of an item is</a:t>
            </a:r>
            <a:r>
              <a:rPr lang="en-US" sz="2400" dirty="0">
                <a:latin typeface="Calibri" charset="0"/>
              </a:rPr>
              <a:t> </a:t>
            </a:r>
            <a:r>
              <a:rPr lang="en-US" sz="2800" dirty="0">
                <a:latin typeface="Calibri" charset="0"/>
              </a:rPr>
              <a:t>the same regardless of the currency used to purchase it or where it is selling:  		</a:t>
            </a:r>
          </a:p>
          <a:p>
            <a:pPr eaLnBrk="1" hangingPunct="1">
              <a:lnSpc>
                <a:spcPct val="90000"/>
              </a:lnSpc>
            </a:pPr>
            <a:endParaRPr lang="en-US" sz="2800" dirty="0">
              <a:latin typeface="Calibri" charset="0"/>
            </a:endParaRPr>
          </a:p>
          <a:p>
            <a:pPr eaLnBrk="1" hangingPunct="1">
              <a:lnSpc>
                <a:spcPct val="90000"/>
              </a:lnSpc>
            </a:pPr>
            <a:endParaRPr lang="en-US" sz="2800" dirty="0">
              <a:latin typeface="Calibri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n-US" sz="2800" dirty="0">
                <a:latin typeface="Calibri" charset="0"/>
              </a:rPr>
              <a:t>Requirements for Absolute PPP to hold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dirty="0">
                <a:latin typeface="Calibri" charset="0"/>
              </a:rPr>
              <a:t>No transaction costs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dirty="0">
                <a:latin typeface="Calibri" charset="0"/>
              </a:rPr>
              <a:t>No barriers to trade (no taxes, tariffs, etc.)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dirty="0">
                <a:latin typeface="Calibri" charset="0"/>
              </a:rPr>
              <a:t>No difference in the commodity between locations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dirty="0">
                <a:latin typeface="Calibri" charset="0"/>
              </a:rPr>
              <a:t>Absolute PPP rarely holds in practice 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dirty="0">
                <a:latin typeface="Calibri" charset="0"/>
              </a:rPr>
              <a:t>Usually only for uniform, traded goods</a:t>
            </a:r>
          </a:p>
        </p:txBody>
      </p:sp>
      <p:graphicFrame>
        <p:nvGraphicFramePr>
          <p:cNvPr id="60420" name="Object 4"/>
          <p:cNvGraphicFramePr>
            <a:graphicFrameLocks noGrp="1" noChangeAspect="1"/>
          </p:cNvGraphicFramePr>
          <p:nvPr>
            <p:ph sz="half" idx="2"/>
          </p:nvPr>
        </p:nvGraphicFramePr>
        <p:xfrm>
          <a:off x="1600200" y="2241550"/>
          <a:ext cx="2667000" cy="623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436" name="Equation" r:id="rId4" imgW="977900" imgH="228600" progId="Equation.3">
                  <p:embed/>
                </p:oleObj>
              </mc:Choice>
              <mc:Fallback>
                <p:oleObj name="Equation" r:id="rId4" imgW="977900" imgH="228600" progId="Equation.3">
                  <p:embed/>
                  <p:pic>
                    <p:nvPicPr>
                      <p:cNvPr id="0" name="Object 4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00200" y="2241550"/>
                        <a:ext cx="2667000" cy="6238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0421" name="Slide Number Placeholder 6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r"/>
            <a:r>
              <a:rPr lang="en-US" sz="1400" dirty="0">
                <a:solidFill>
                  <a:srgbClr val="FF6600"/>
                </a:solidFill>
              </a:rPr>
              <a:t>18-</a:t>
            </a:r>
            <a:fld id="{9DA06840-D929-3E4B-ABA8-412BA4F6509C}" type="slidenum">
              <a:rPr lang="en-US" sz="1400">
                <a:solidFill>
                  <a:srgbClr val="FF6600"/>
                </a:solidFill>
              </a:rPr>
              <a:pPr algn="r"/>
              <a:t>27</a:t>
            </a:fld>
            <a:endParaRPr lang="en-US" sz="1400" dirty="0">
              <a:solidFill>
                <a:srgbClr val="FF6600"/>
              </a:solidFill>
            </a:endParaRPr>
          </a:p>
        </p:txBody>
      </p:sp>
      <p:sp>
        <p:nvSpPr>
          <p:cNvPr id="60422" name="Text Box 6"/>
          <p:cNvSpPr txBox="1">
            <a:spLocks noChangeArrowheads="1"/>
          </p:cNvSpPr>
          <p:nvPr/>
        </p:nvSpPr>
        <p:spPr bwMode="auto">
          <a:xfrm>
            <a:off x="4953000" y="2209800"/>
            <a:ext cx="2286000" cy="779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US" b="1" i="1" dirty="0"/>
              <a:t>P = Price of goods</a:t>
            </a:r>
          </a:p>
          <a:p>
            <a:pPr algn="l" eaLnBrk="1" hangingPunct="1">
              <a:spcBef>
                <a:spcPct val="50000"/>
              </a:spcBef>
            </a:pPr>
            <a:r>
              <a:rPr lang="en-US" b="1" i="1" dirty="0"/>
              <a:t>S</a:t>
            </a:r>
            <a:r>
              <a:rPr lang="en-US" b="1" i="1" baseline="-25000" dirty="0"/>
              <a:t>0</a:t>
            </a:r>
            <a:r>
              <a:rPr lang="en-US" b="1" i="1" dirty="0"/>
              <a:t> = Spot rate</a:t>
            </a:r>
          </a:p>
        </p:txBody>
      </p:sp>
      <p:sp>
        <p:nvSpPr>
          <p:cNvPr id="60423" name="AutoShape 7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5840413" y="5867400"/>
            <a:ext cx="381000" cy="381000"/>
          </a:xfrm>
          <a:prstGeom prst="leftArrow">
            <a:avLst>
              <a:gd name="adj1" fmla="val 50000"/>
              <a:gd name="adj2" fmla="val 2500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endParaRPr lang="en-US" dirty="0"/>
          </a:p>
        </p:txBody>
      </p:sp>
      <p:sp>
        <p:nvSpPr>
          <p:cNvPr id="60424" name="Text Box 8"/>
          <p:cNvSpPr txBox="1">
            <a:spLocks noChangeArrowheads="1"/>
          </p:cNvSpPr>
          <p:nvPr/>
        </p:nvSpPr>
        <p:spPr bwMode="auto">
          <a:xfrm>
            <a:off x="6286500" y="5715000"/>
            <a:ext cx="14478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US" dirty="0"/>
              <a:t>Return to Quick Quiz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457200" y="6248400"/>
            <a:ext cx="6629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/>
            <a:r>
              <a:rPr lang="en-US" sz="1000" i="1" dirty="0">
                <a:latin typeface="Calibri" charset="0"/>
                <a:cs typeface="Calibri" charset="0"/>
              </a:rPr>
              <a:t>Copyright ©2020 McGraw-Hill Education. All rights reserved. No reproduction or distribution without the prior written consent of McGraw-Hill Education.</a:t>
            </a:r>
            <a:endParaRPr lang="en-US" sz="1000" dirty="0">
              <a:latin typeface="Calibri" charset="0"/>
              <a:cs typeface="Calibri" charset="0"/>
            </a:endParaRP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4000" dirty="0">
                <a:latin typeface="Cambria" charset="0"/>
              </a:rPr>
              <a:t>Relative Purchasing Power Parity</a:t>
            </a:r>
          </a:p>
        </p:txBody>
      </p:sp>
      <p:sp>
        <p:nvSpPr>
          <p:cNvPr id="62467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168275" y="1357313"/>
            <a:ext cx="7985125" cy="50593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90000"/>
              </a:lnSpc>
            </a:pPr>
            <a:r>
              <a:rPr lang="en-US" sz="3000" dirty="0">
                <a:latin typeface="Calibri" charset="0"/>
              </a:rPr>
              <a:t>Quantifies inflation-exchange rate relationship</a:t>
            </a:r>
          </a:p>
          <a:p>
            <a:pPr eaLnBrk="1" hangingPunct="1">
              <a:lnSpc>
                <a:spcPct val="90000"/>
              </a:lnSpc>
            </a:pPr>
            <a:r>
              <a:rPr lang="en-US" sz="3000" dirty="0">
                <a:latin typeface="Calibri" charset="0"/>
              </a:rPr>
              <a:t>Provides information about what causes changes in exchange rates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3000" dirty="0">
                <a:latin typeface="Calibri" charset="0"/>
                <a:sym typeface="Wingdings 3" charset="0"/>
              </a:rPr>
              <a:t></a:t>
            </a:r>
            <a:r>
              <a:rPr lang="en-US" sz="3000" dirty="0">
                <a:latin typeface="Calibri" charset="0"/>
              </a:rPr>
              <a:t>Exchange rates depend on relative inflation between countries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r>
              <a:rPr lang="en-US" dirty="0">
                <a:latin typeface="Calibri" charset="0"/>
              </a:rPr>
              <a:t>		     </a:t>
            </a:r>
            <a:r>
              <a:rPr lang="en-US" sz="3200" dirty="0">
                <a:latin typeface="Calibri" charset="0"/>
              </a:rPr>
              <a:t>E(S</a:t>
            </a:r>
            <a:r>
              <a:rPr lang="en-US" sz="3200" baseline="-25000" dirty="0">
                <a:latin typeface="Calibri" charset="0"/>
              </a:rPr>
              <a:t>t </a:t>
            </a:r>
            <a:r>
              <a:rPr lang="en-US" sz="3200" dirty="0">
                <a:latin typeface="Calibri" charset="0"/>
              </a:rPr>
              <a:t>) = S</a:t>
            </a:r>
            <a:r>
              <a:rPr lang="en-US" sz="3200" baseline="-25000" dirty="0">
                <a:latin typeface="Calibri" charset="0"/>
              </a:rPr>
              <a:t>0</a:t>
            </a:r>
            <a:r>
              <a:rPr lang="en-US" sz="3200" dirty="0">
                <a:latin typeface="Calibri" charset="0"/>
              </a:rPr>
              <a:t>[1 + (h</a:t>
            </a:r>
            <a:r>
              <a:rPr lang="en-US" sz="3200" baseline="-25000" dirty="0">
                <a:latin typeface="Calibri" charset="0"/>
              </a:rPr>
              <a:t>FC</a:t>
            </a:r>
            <a:r>
              <a:rPr lang="en-US" sz="3200" dirty="0">
                <a:latin typeface="Calibri" charset="0"/>
              </a:rPr>
              <a:t> – h</a:t>
            </a:r>
            <a:r>
              <a:rPr lang="en-US" sz="3200" baseline="-25000" dirty="0">
                <a:latin typeface="Calibri" charset="0"/>
              </a:rPr>
              <a:t>US</a:t>
            </a:r>
            <a:r>
              <a:rPr lang="en-US" sz="3200" dirty="0">
                <a:latin typeface="Calibri" charset="0"/>
              </a:rPr>
              <a:t>)]</a:t>
            </a:r>
            <a:r>
              <a:rPr lang="en-US" sz="3200" baseline="30000" dirty="0">
                <a:latin typeface="Calibri" charset="0"/>
              </a:rPr>
              <a:t>t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r>
              <a:rPr lang="en-US" baseline="30000" dirty="0">
                <a:latin typeface="Calibri" charset="0"/>
              </a:rPr>
              <a:t>	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r>
              <a:rPr lang="en-US" sz="2000" dirty="0">
                <a:latin typeface="Calibri" charset="0"/>
              </a:rPr>
              <a:t>			S</a:t>
            </a:r>
            <a:r>
              <a:rPr lang="en-US" sz="2000" baseline="-25000" dirty="0">
                <a:latin typeface="Calibri" charset="0"/>
              </a:rPr>
              <a:t>0</a:t>
            </a:r>
            <a:r>
              <a:rPr lang="en-US" sz="2000" dirty="0">
                <a:latin typeface="Calibri" charset="0"/>
              </a:rPr>
              <a:t> = Current spot exchange rate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r>
              <a:rPr lang="en-US" sz="2000" dirty="0">
                <a:latin typeface="Calibri" charset="0"/>
              </a:rPr>
              <a:t>			E(S</a:t>
            </a:r>
            <a:r>
              <a:rPr lang="en-US" sz="2000" baseline="-25000" dirty="0">
                <a:latin typeface="Calibri" charset="0"/>
              </a:rPr>
              <a:t>T</a:t>
            </a:r>
            <a:r>
              <a:rPr lang="en-US" sz="2000" dirty="0">
                <a:latin typeface="Calibri" charset="0"/>
              </a:rPr>
              <a:t>) = Expected exchange rate at time t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r>
              <a:rPr lang="en-US" sz="2000" dirty="0">
                <a:latin typeface="Calibri" charset="0"/>
              </a:rPr>
              <a:t>			h</a:t>
            </a:r>
            <a:r>
              <a:rPr lang="en-US" sz="2000" baseline="-25000" dirty="0">
                <a:latin typeface="Calibri" charset="0"/>
              </a:rPr>
              <a:t>US</a:t>
            </a:r>
            <a:r>
              <a:rPr lang="en-US" sz="2000" dirty="0">
                <a:latin typeface="Calibri" charset="0"/>
              </a:rPr>
              <a:t> = Inflation rate in the U.S.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r>
              <a:rPr lang="en-US" sz="2000" dirty="0">
                <a:latin typeface="Calibri" charset="0"/>
              </a:rPr>
              <a:t>			h</a:t>
            </a:r>
            <a:r>
              <a:rPr lang="en-US" sz="2000" baseline="-25000" dirty="0">
                <a:latin typeface="Calibri" charset="0"/>
              </a:rPr>
              <a:t>FC</a:t>
            </a:r>
            <a:r>
              <a:rPr lang="en-US" sz="2000" dirty="0">
                <a:latin typeface="Calibri" charset="0"/>
              </a:rPr>
              <a:t> = Inflation rate in foreign country</a:t>
            </a:r>
          </a:p>
        </p:txBody>
      </p:sp>
      <p:sp>
        <p:nvSpPr>
          <p:cNvPr id="62469" name="Text Box 5"/>
          <p:cNvSpPr txBox="1">
            <a:spLocks noChangeArrowheads="1"/>
          </p:cNvSpPr>
          <p:nvPr/>
        </p:nvSpPr>
        <p:spPr bwMode="auto">
          <a:xfrm>
            <a:off x="6586538" y="3819525"/>
            <a:ext cx="1066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US" sz="2400" dirty="0"/>
              <a:t>(18.3)</a:t>
            </a:r>
          </a:p>
        </p:txBody>
      </p:sp>
      <p:sp>
        <p:nvSpPr>
          <p:cNvPr id="62470" name="AutoShape 6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6191250" y="5711825"/>
            <a:ext cx="381000" cy="381000"/>
          </a:xfrm>
          <a:prstGeom prst="leftArrow">
            <a:avLst>
              <a:gd name="adj1" fmla="val 50000"/>
              <a:gd name="adj2" fmla="val 2500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endParaRPr lang="en-US" dirty="0"/>
          </a:p>
        </p:txBody>
      </p:sp>
      <p:sp>
        <p:nvSpPr>
          <p:cNvPr id="62471" name="Text Box 7"/>
          <p:cNvSpPr txBox="1">
            <a:spLocks noChangeArrowheads="1"/>
          </p:cNvSpPr>
          <p:nvPr/>
        </p:nvSpPr>
        <p:spPr bwMode="auto">
          <a:xfrm>
            <a:off x="6586538" y="5499100"/>
            <a:ext cx="14478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US" dirty="0"/>
              <a:t>Return to Quick Quiz</a:t>
            </a: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95275" y="228600"/>
            <a:ext cx="8229600" cy="5334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dirty="0">
                <a:latin typeface="Cambria" charset="0"/>
              </a:rPr>
              <a:t>PPP Example</a:t>
            </a:r>
          </a:p>
        </p:txBody>
      </p:sp>
      <p:sp>
        <p:nvSpPr>
          <p:cNvPr id="64515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304800" y="1143000"/>
            <a:ext cx="8305800" cy="4572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dirty="0">
                <a:latin typeface="Calibri" charset="0"/>
              </a:rPr>
              <a:t>Given:</a:t>
            </a:r>
          </a:p>
          <a:p>
            <a:pPr lvl="1" eaLnBrk="1" hangingPunct="1"/>
            <a:r>
              <a:rPr lang="en-US" sz="3000" dirty="0">
                <a:latin typeface="Calibri" charset="0"/>
              </a:rPr>
              <a:t>Canadian$ spot rate (S</a:t>
            </a:r>
            <a:r>
              <a:rPr lang="en-US" sz="3000" baseline="-25000" dirty="0">
                <a:latin typeface="Calibri" charset="0"/>
              </a:rPr>
              <a:t>0</a:t>
            </a:r>
            <a:r>
              <a:rPr lang="en-US" sz="3000" dirty="0">
                <a:latin typeface="Calibri" charset="0"/>
              </a:rPr>
              <a:t>) = 1.1417 C$/USD </a:t>
            </a:r>
          </a:p>
          <a:p>
            <a:pPr lvl="1" eaLnBrk="1" hangingPunct="1"/>
            <a:r>
              <a:rPr lang="en-US" sz="3000" dirty="0">
                <a:latin typeface="Calibri" charset="0"/>
              </a:rPr>
              <a:t>Expected U.S. inflation (h</a:t>
            </a:r>
            <a:r>
              <a:rPr lang="en-US" sz="3000" baseline="-25000" dirty="0">
                <a:latin typeface="Calibri" charset="0"/>
              </a:rPr>
              <a:t>US</a:t>
            </a:r>
            <a:r>
              <a:rPr lang="en-US" sz="3000" dirty="0">
                <a:latin typeface="Calibri" charset="0"/>
              </a:rPr>
              <a:t>) = 3% per year </a:t>
            </a:r>
          </a:p>
          <a:p>
            <a:pPr lvl="1" eaLnBrk="1" hangingPunct="1"/>
            <a:r>
              <a:rPr lang="en-US" sz="3000" dirty="0">
                <a:latin typeface="Calibri" charset="0"/>
              </a:rPr>
              <a:t>Expected Canadian inflation (h</a:t>
            </a:r>
            <a:r>
              <a:rPr lang="en-US" sz="3000" baseline="-25000" dirty="0">
                <a:latin typeface="Calibri" charset="0"/>
              </a:rPr>
              <a:t>FC</a:t>
            </a:r>
            <a:r>
              <a:rPr lang="en-US" sz="3000" dirty="0">
                <a:latin typeface="Calibri" charset="0"/>
              </a:rPr>
              <a:t>) = 2%</a:t>
            </a:r>
          </a:p>
          <a:p>
            <a:pPr eaLnBrk="1" hangingPunct="1"/>
            <a:r>
              <a:rPr lang="en-US" dirty="0">
                <a:latin typeface="Calibri" charset="0"/>
              </a:rPr>
              <a:t>Will the USD appreciate or depreciate 	relative to the Canadian dollar?</a:t>
            </a:r>
          </a:p>
          <a:p>
            <a:pPr eaLnBrk="1" hangingPunct="1"/>
            <a:r>
              <a:rPr lang="en-US" dirty="0">
                <a:latin typeface="Calibri" charset="0"/>
              </a:rPr>
              <a:t>What is the expected exchange rate in one year?</a:t>
            </a: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52400"/>
            <a:ext cx="8229600" cy="5334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dirty="0">
                <a:latin typeface="Cambria" charset="0"/>
              </a:rPr>
              <a:t>PPP </a:t>
            </a:r>
            <a:r>
              <a:rPr lang="en-US" dirty="0" smtClean="0">
                <a:latin typeface="Cambria" charset="0"/>
              </a:rPr>
              <a:t>Example </a:t>
            </a:r>
            <a:r>
              <a:rPr lang="en-US" sz="2800" dirty="0" smtClean="0">
                <a:latin typeface="Cambria" charset="0"/>
              </a:rPr>
              <a:t>(</a:t>
            </a:r>
            <a:r>
              <a:rPr lang="en-US" sz="2800" dirty="0" err="1" smtClean="0">
                <a:latin typeface="Cambria" charset="0"/>
              </a:rPr>
              <a:t>contin</a:t>
            </a:r>
            <a:r>
              <a:rPr lang="en-US" sz="2800" dirty="0" smtClean="0">
                <a:latin typeface="Cambria" charset="0"/>
              </a:rPr>
              <a:t>.)</a:t>
            </a:r>
            <a:endParaRPr lang="en-US" sz="2800" dirty="0">
              <a:latin typeface="Cambria" charset="0"/>
            </a:endParaRPr>
          </a:p>
        </p:txBody>
      </p:sp>
      <p:sp>
        <p:nvSpPr>
          <p:cNvPr id="66563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152400" y="990600"/>
            <a:ext cx="7772400" cy="5211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3400" dirty="0">
                <a:latin typeface="Calibri" charset="0"/>
              </a:rPr>
              <a:t>Will the USD appreciate or depreciate relative to the Canadian dollar?</a:t>
            </a:r>
          </a:p>
          <a:p>
            <a:pPr lvl="1" eaLnBrk="1" hangingPunct="1"/>
            <a:r>
              <a:rPr lang="en-US" dirty="0">
                <a:latin typeface="Calibri" charset="0"/>
              </a:rPr>
              <a:t>Since inflation is higher in the US, we would expect the US dollar to </a:t>
            </a:r>
            <a:r>
              <a:rPr lang="en-US" i="1" dirty="0">
                <a:latin typeface="Calibri" charset="0"/>
              </a:rPr>
              <a:t>depreciate</a:t>
            </a:r>
            <a:r>
              <a:rPr lang="en-US" dirty="0">
                <a:latin typeface="Calibri" charset="0"/>
              </a:rPr>
              <a:t> relative to the Canadian dollar</a:t>
            </a:r>
          </a:p>
          <a:p>
            <a:pPr eaLnBrk="1" hangingPunct="1">
              <a:spcBef>
                <a:spcPct val="0"/>
              </a:spcBef>
            </a:pPr>
            <a:r>
              <a:rPr lang="en-US" sz="3400" dirty="0">
                <a:latin typeface="Calibri" charset="0"/>
              </a:rPr>
              <a:t>What is the expected exchange rate in one year?</a:t>
            </a:r>
            <a:r>
              <a:rPr lang="en-US" sz="3600" dirty="0">
                <a:latin typeface="Calibri" charset="0"/>
              </a:rPr>
              <a:t> 	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sz="3600" dirty="0">
                <a:latin typeface="Calibri" charset="0"/>
              </a:rPr>
              <a:t>		</a:t>
            </a:r>
            <a:r>
              <a:rPr lang="en-US" sz="3000" dirty="0">
                <a:latin typeface="Calibri" charset="0"/>
              </a:rPr>
              <a:t>E(S</a:t>
            </a:r>
            <a:r>
              <a:rPr lang="en-US" sz="3000" baseline="-25000" dirty="0">
                <a:latin typeface="Calibri" charset="0"/>
              </a:rPr>
              <a:t>t </a:t>
            </a:r>
            <a:r>
              <a:rPr lang="en-US" sz="3000" dirty="0">
                <a:latin typeface="Calibri" charset="0"/>
              </a:rPr>
              <a:t>) = S</a:t>
            </a:r>
            <a:r>
              <a:rPr lang="en-US" sz="3000" baseline="-25000" dirty="0">
                <a:latin typeface="Calibri" charset="0"/>
              </a:rPr>
              <a:t>0</a:t>
            </a:r>
            <a:r>
              <a:rPr lang="en-US" sz="3000" dirty="0">
                <a:latin typeface="Calibri" charset="0"/>
              </a:rPr>
              <a:t>[1 + (h</a:t>
            </a:r>
            <a:r>
              <a:rPr lang="en-US" sz="3000" baseline="-25000" dirty="0">
                <a:latin typeface="Calibri" charset="0"/>
              </a:rPr>
              <a:t>FC</a:t>
            </a:r>
            <a:r>
              <a:rPr lang="en-US" sz="3000" dirty="0">
                <a:latin typeface="Calibri" charset="0"/>
              </a:rPr>
              <a:t> – h</a:t>
            </a:r>
            <a:r>
              <a:rPr lang="en-US" sz="3000" baseline="-25000" dirty="0">
                <a:latin typeface="Calibri" charset="0"/>
              </a:rPr>
              <a:t>US</a:t>
            </a:r>
            <a:r>
              <a:rPr lang="en-US" sz="3000" dirty="0">
                <a:latin typeface="Calibri" charset="0"/>
              </a:rPr>
              <a:t>)]</a:t>
            </a:r>
            <a:r>
              <a:rPr lang="en-US" sz="3000" baseline="30000" dirty="0">
                <a:latin typeface="Calibri" charset="0"/>
              </a:rPr>
              <a:t>t</a:t>
            </a:r>
            <a:endParaRPr lang="en-US" sz="3000" dirty="0">
              <a:latin typeface="Calibri" charset="0"/>
            </a:endParaRPr>
          </a:p>
          <a:p>
            <a:pPr lvl="1" eaLnBrk="1" hangingPunct="1">
              <a:buFontTx/>
              <a:buNone/>
            </a:pPr>
            <a:r>
              <a:rPr lang="en-US" sz="3000" dirty="0">
                <a:latin typeface="Calibri" charset="0"/>
              </a:rPr>
              <a:t>	  E(S</a:t>
            </a:r>
            <a:r>
              <a:rPr lang="en-US" sz="3000" baseline="-25000" dirty="0">
                <a:latin typeface="Calibri" charset="0"/>
              </a:rPr>
              <a:t>1</a:t>
            </a:r>
            <a:r>
              <a:rPr lang="en-US" sz="3000" dirty="0">
                <a:latin typeface="Calibri" charset="0"/>
              </a:rPr>
              <a:t>) = 1.1417[1 + (.02 - .03)]</a:t>
            </a:r>
            <a:r>
              <a:rPr lang="en-US" sz="3000" baseline="30000" dirty="0">
                <a:latin typeface="Calibri" charset="0"/>
              </a:rPr>
              <a:t>1</a:t>
            </a:r>
            <a:r>
              <a:rPr lang="en-US" sz="3000" dirty="0">
                <a:latin typeface="Calibri" charset="0"/>
              </a:rPr>
              <a:t> = 1.1303</a:t>
            </a: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dirty="0">
                <a:latin typeface="Cambria" charset="0"/>
              </a:rPr>
              <a:t>Covered Interest Arbitrage</a:t>
            </a:r>
          </a:p>
        </p:txBody>
      </p:sp>
      <p:sp>
        <p:nvSpPr>
          <p:cNvPr id="68611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74613" y="1676400"/>
            <a:ext cx="8229600" cy="3048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1" eaLnBrk="1" hangingPunct="1">
              <a:buFontTx/>
              <a:buNone/>
            </a:pPr>
            <a:r>
              <a:rPr lang="en-US" sz="3600" dirty="0">
                <a:latin typeface="Calibri" charset="0"/>
              </a:rPr>
              <a:t>Capitalizing on the </a:t>
            </a:r>
            <a:r>
              <a:rPr lang="en-US" sz="3600" b="1" dirty="0">
                <a:latin typeface="Calibri" charset="0"/>
              </a:rPr>
              <a:t>interest rate </a:t>
            </a:r>
          </a:p>
          <a:p>
            <a:pPr lvl="1" eaLnBrk="1" hangingPunct="1">
              <a:buFontTx/>
              <a:buNone/>
            </a:pPr>
            <a:r>
              <a:rPr lang="en-US" sz="3600" b="1" dirty="0">
                <a:latin typeface="Calibri" charset="0"/>
              </a:rPr>
              <a:t>differential</a:t>
            </a:r>
            <a:r>
              <a:rPr lang="en-US" sz="3600" dirty="0">
                <a:latin typeface="Calibri" charset="0"/>
              </a:rPr>
              <a:t> between two countries </a:t>
            </a:r>
          </a:p>
          <a:p>
            <a:pPr lvl="1" eaLnBrk="1" hangingPunct="1">
              <a:buFontTx/>
              <a:buNone/>
            </a:pPr>
            <a:r>
              <a:rPr lang="en-US" sz="3600" dirty="0">
                <a:latin typeface="Calibri" charset="0"/>
              </a:rPr>
              <a:t>while covering exchange rate risk with</a:t>
            </a:r>
          </a:p>
          <a:p>
            <a:pPr lvl="1" eaLnBrk="1" hangingPunct="1">
              <a:buFontTx/>
              <a:buNone/>
            </a:pPr>
            <a:r>
              <a:rPr lang="en-US" sz="3600" dirty="0">
                <a:latin typeface="Calibri" charset="0"/>
              </a:rPr>
              <a:t>a </a:t>
            </a:r>
            <a:r>
              <a:rPr lang="en-US" sz="3600" b="1" dirty="0">
                <a:latin typeface="Calibri" charset="0"/>
              </a:rPr>
              <a:t>forward contract.</a:t>
            </a:r>
          </a:p>
        </p:txBody>
      </p:sp>
      <p:sp>
        <p:nvSpPr>
          <p:cNvPr id="68613" name="AutoShape 4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4876800" y="4724400"/>
            <a:ext cx="381000" cy="381000"/>
          </a:xfrm>
          <a:prstGeom prst="leftArrow">
            <a:avLst>
              <a:gd name="adj1" fmla="val 50000"/>
              <a:gd name="adj2" fmla="val 2500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endParaRPr lang="en-US" dirty="0"/>
          </a:p>
        </p:txBody>
      </p:sp>
      <p:sp>
        <p:nvSpPr>
          <p:cNvPr id="68614" name="Text Box 5"/>
          <p:cNvSpPr txBox="1">
            <a:spLocks noChangeArrowheads="1"/>
          </p:cNvSpPr>
          <p:nvPr/>
        </p:nvSpPr>
        <p:spPr bwMode="auto">
          <a:xfrm>
            <a:off x="5421313" y="4594225"/>
            <a:ext cx="14478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US" dirty="0"/>
              <a:t>Return to Quick Quiz</a:t>
            </a: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6200" y="76200"/>
            <a:ext cx="7924800" cy="685800"/>
          </a:xfrm>
          <a:solidFill>
            <a:schemeClr val="bg1"/>
          </a:solidFill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4000" dirty="0">
                <a:latin typeface="Cambria" charset="0"/>
              </a:rPr>
              <a:t>Example: Covered Interest Arbitrage</a:t>
            </a:r>
          </a:p>
        </p:txBody>
      </p:sp>
      <p:sp>
        <p:nvSpPr>
          <p:cNvPr id="70659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152400" y="1295400"/>
            <a:ext cx="8229600" cy="4953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90000"/>
              </a:lnSpc>
            </a:pPr>
            <a:r>
              <a:rPr lang="en-US" dirty="0">
                <a:latin typeface="Calibri" charset="0"/>
              </a:rPr>
              <a:t>Consider the following information</a:t>
            </a:r>
          </a:p>
          <a:p>
            <a:pPr lvl="1" eaLnBrk="1" hangingPunct="1">
              <a:lnSpc>
                <a:spcPct val="90000"/>
              </a:lnSpc>
            </a:pPr>
            <a:r>
              <a:rPr lang="en-US" dirty="0">
                <a:latin typeface="Calibri" charset="0"/>
              </a:rPr>
              <a:t>S</a:t>
            </a:r>
            <a:r>
              <a:rPr lang="en-US" baseline="-25000" dirty="0">
                <a:latin typeface="Calibri" charset="0"/>
              </a:rPr>
              <a:t>0</a:t>
            </a:r>
            <a:r>
              <a:rPr lang="en-US" dirty="0">
                <a:latin typeface="Calibri" charset="0"/>
              </a:rPr>
              <a:t> = 2 SF / $		R</a:t>
            </a:r>
            <a:r>
              <a:rPr lang="en-US" baseline="-25000" dirty="0">
                <a:latin typeface="Calibri" charset="0"/>
              </a:rPr>
              <a:t>US</a:t>
            </a:r>
            <a:r>
              <a:rPr lang="en-US" dirty="0">
                <a:latin typeface="Calibri" charset="0"/>
              </a:rPr>
              <a:t> = 10%</a:t>
            </a:r>
          </a:p>
          <a:p>
            <a:pPr lvl="1" eaLnBrk="1" hangingPunct="1">
              <a:lnSpc>
                <a:spcPct val="90000"/>
              </a:lnSpc>
            </a:pPr>
            <a:r>
              <a:rPr lang="en-US" dirty="0">
                <a:latin typeface="Calibri" charset="0"/>
              </a:rPr>
              <a:t>F</a:t>
            </a:r>
            <a:r>
              <a:rPr lang="en-US" baseline="-25000" dirty="0">
                <a:latin typeface="Calibri" charset="0"/>
              </a:rPr>
              <a:t>1</a:t>
            </a:r>
            <a:r>
              <a:rPr lang="en-US" dirty="0">
                <a:latin typeface="Calibri" charset="0"/>
              </a:rPr>
              <a:t> = 1.9 SF / $		R</a:t>
            </a:r>
            <a:r>
              <a:rPr lang="en-US" baseline="-25000" dirty="0">
                <a:latin typeface="Calibri" charset="0"/>
              </a:rPr>
              <a:t>S</a:t>
            </a:r>
            <a:r>
              <a:rPr lang="en-US" dirty="0">
                <a:latin typeface="Calibri" charset="0"/>
              </a:rPr>
              <a:t> = 5%</a:t>
            </a:r>
          </a:p>
          <a:p>
            <a:pPr eaLnBrk="1" hangingPunct="1">
              <a:lnSpc>
                <a:spcPct val="90000"/>
              </a:lnSpc>
            </a:pPr>
            <a:r>
              <a:rPr lang="en-US" dirty="0">
                <a:latin typeface="Calibri" charset="0"/>
              </a:rPr>
              <a:t>What is the arbitrage opportunity?</a:t>
            </a:r>
          </a:p>
          <a:p>
            <a:pPr lvl="1" eaLnBrk="1" hangingPunct="1">
              <a:lnSpc>
                <a:spcPct val="90000"/>
              </a:lnSpc>
            </a:pPr>
            <a:endParaRPr lang="en-US" dirty="0">
              <a:latin typeface="Calibri" charset="0"/>
            </a:endParaRPr>
          </a:p>
          <a:p>
            <a:pPr lvl="1" eaLnBrk="1" hangingPunct="1">
              <a:lnSpc>
                <a:spcPct val="90000"/>
              </a:lnSpc>
            </a:pPr>
            <a:endParaRPr lang="en-US" dirty="0">
              <a:latin typeface="Calibri" charset="0"/>
            </a:endParaRPr>
          </a:p>
          <a:p>
            <a:pPr eaLnBrk="1" hangingPunct="1">
              <a:lnSpc>
                <a:spcPct val="90000"/>
              </a:lnSpc>
            </a:pPr>
            <a:endParaRPr lang="en-US" dirty="0">
              <a:latin typeface="Calibri" charset="0"/>
            </a:endParaRPr>
          </a:p>
          <a:p>
            <a:pPr lvl="1" eaLnBrk="1" hangingPunct="1">
              <a:lnSpc>
                <a:spcPct val="90000"/>
              </a:lnSpc>
            </a:pPr>
            <a:endParaRPr lang="en-US" dirty="0">
              <a:latin typeface="Calibri" charset="0"/>
            </a:endParaRPr>
          </a:p>
          <a:p>
            <a:pPr lvl="1" eaLnBrk="1" hangingPunct="1">
              <a:lnSpc>
                <a:spcPct val="90000"/>
              </a:lnSpc>
              <a:buFontTx/>
              <a:buNone/>
            </a:pPr>
            <a:r>
              <a:rPr lang="en-US" dirty="0">
                <a:latin typeface="Calibri" charset="0"/>
              </a:rPr>
              <a:t>	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r>
              <a:rPr lang="en-US" dirty="0">
                <a:latin typeface="Calibri" charset="0"/>
              </a:rPr>
              <a:t>Profit = 110.53 – 100(1.1) = $.53 risk free</a:t>
            </a:r>
            <a:endParaRPr lang="en-US" sz="2900" dirty="0">
              <a:latin typeface="Calibri" charset="0"/>
            </a:endParaRPr>
          </a:p>
        </p:txBody>
      </p:sp>
      <p:sp>
        <p:nvSpPr>
          <p:cNvPr id="70661" name="Rectangle 5"/>
          <p:cNvSpPr>
            <a:spLocks noChangeArrowheads="1"/>
          </p:cNvSpPr>
          <p:nvPr/>
        </p:nvSpPr>
        <p:spPr bwMode="auto">
          <a:xfrm>
            <a:off x="4267200" y="3386138"/>
            <a:ext cx="3962400" cy="167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en-US" sz="2400" u="sng" dirty="0"/>
              <a:t>In 1 year:</a:t>
            </a:r>
          </a:p>
          <a:p>
            <a:pPr eaLnBrk="1" hangingPunct="1">
              <a:buFontTx/>
              <a:buChar char="•"/>
            </a:pPr>
            <a:r>
              <a:rPr lang="en-US" sz="2000" dirty="0"/>
              <a:t>Receive 200(1.05) = 210 SF </a:t>
            </a:r>
          </a:p>
          <a:p>
            <a:pPr eaLnBrk="1" hangingPunct="1">
              <a:buFontTx/>
              <a:buChar char="•"/>
            </a:pPr>
            <a:r>
              <a:rPr lang="en-US" sz="2000" dirty="0"/>
              <a:t>Convert 210 SF back to dollars</a:t>
            </a:r>
          </a:p>
          <a:p>
            <a:pPr eaLnBrk="1" hangingPunct="1">
              <a:buFontTx/>
              <a:buChar char="•"/>
            </a:pPr>
            <a:r>
              <a:rPr lang="en-US" sz="2000" dirty="0"/>
              <a:t>210 SF / (1.9 SF / $) = $110.53</a:t>
            </a:r>
          </a:p>
          <a:p>
            <a:pPr eaLnBrk="1" hangingPunct="1">
              <a:buFontTx/>
              <a:buChar char="•"/>
            </a:pPr>
            <a:r>
              <a:rPr lang="en-US" sz="2000" dirty="0"/>
              <a:t>Repay loan = 100(1.10) = $110</a:t>
            </a:r>
          </a:p>
        </p:txBody>
      </p:sp>
      <p:sp>
        <p:nvSpPr>
          <p:cNvPr id="70662" name="Text Box 6"/>
          <p:cNvSpPr txBox="1">
            <a:spLocks noChangeArrowheads="1"/>
          </p:cNvSpPr>
          <p:nvPr/>
        </p:nvSpPr>
        <p:spPr bwMode="auto">
          <a:xfrm>
            <a:off x="457200" y="3390900"/>
            <a:ext cx="3733800" cy="198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l" eaLnBrk="1" hangingPunct="1"/>
            <a:r>
              <a:rPr lang="en-US" sz="2400" u="sng" dirty="0"/>
              <a:t>Now:</a:t>
            </a:r>
          </a:p>
          <a:p>
            <a:pPr algn="l" eaLnBrk="1" hangingPunct="1">
              <a:buFontTx/>
              <a:buChar char="•"/>
            </a:pPr>
            <a:r>
              <a:rPr lang="en-US" sz="2000" dirty="0"/>
              <a:t>Borrow $100 at 10%</a:t>
            </a:r>
          </a:p>
          <a:p>
            <a:pPr algn="l" eaLnBrk="1" hangingPunct="1">
              <a:buFontTx/>
              <a:buChar char="•"/>
            </a:pPr>
            <a:r>
              <a:rPr lang="en-US" sz="2000" dirty="0"/>
              <a:t>Buy $100(2 SF/$) = 200 SF </a:t>
            </a:r>
          </a:p>
          <a:p>
            <a:pPr algn="l" eaLnBrk="1" hangingPunct="1">
              <a:buFontTx/>
              <a:buChar char="•"/>
            </a:pPr>
            <a:r>
              <a:rPr lang="en-US" sz="2000" dirty="0"/>
              <a:t>Invest 200 SF at 5% for 1 year</a:t>
            </a:r>
          </a:p>
          <a:p>
            <a:pPr algn="l" eaLnBrk="1" hangingPunct="1">
              <a:buFontTx/>
              <a:buChar char="•"/>
            </a:pPr>
            <a:r>
              <a:rPr lang="en-US" sz="2000" dirty="0"/>
              <a:t>Contract to exchange SF in 1 year at 1.90 SF/US$</a:t>
            </a:r>
          </a:p>
        </p:txBody>
      </p:sp>
      <p:sp>
        <p:nvSpPr>
          <p:cNvPr id="70663" name="Rectangle 7"/>
          <p:cNvSpPr>
            <a:spLocks noChangeArrowheads="1"/>
          </p:cNvSpPr>
          <p:nvPr/>
        </p:nvSpPr>
        <p:spPr bwMode="auto">
          <a:xfrm>
            <a:off x="439738" y="3390900"/>
            <a:ext cx="3733800" cy="20574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 eaLnBrk="1" hangingPunct="1"/>
            <a:endParaRPr lang="en-US" dirty="0"/>
          </a:p>
        </p:txBody>
      </p:sp>
      <p:sp>
        <p:nvSpPr>
          <p:cNvPr id="70664" name="Rectangle 9"/>
          <p:cNvSpPr>
            <a:spLocks noChangeArrowheads="1"/>
          </p:cNvSpPr>
          <p:nvPr/>
        </p:nvSpPr>
        <p:spPr bwMode="auto">
          <a:xfrm>
            <a:off x="4173538" y="3390900"/>
            <a:ext cx="3810000" cy="20574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 eaLnBrk="1" hangingPunct="1"/>
            <a:endParaRPr lang="en-US" dirty="0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>
                <a:solidFill>
                  <a:schemeClr val="accent3">
                    <a:lumMod val="50000"/>
                  </a:schemeClr>
                </a:solidFill>
              </a:rPr>
              <a:t>Covered Interest </a:t>
            </a:r>
            <a:r>
              <a:rPr lang="en-US" altLang="en-US" dirty="0" smtClean="0">
                <a:solidFill>
                  <a:schemeClr val="accent3">
                    <a:lumMod val="50000"/>
                  </a:schemeClr>
                </a:solidFill>
              </a:rPr>
              <a:t>Arbitrage (2)</a:t>
            </a:r>
            <a:endParaRPr lang="en-US" dirty="0"/>
          </a:p>
        </p:txBody>
      </p:sp>
      <p:graphicFrame>
        <p:nvGraphicFramePr>
          <p:cNvPr id="72706" name="Object 8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38288028"/>
              </p:ext>
            </p:extLst>
          </p:nvPr>
        </p:nvGraphicFramePr>
        <p:xfrm>
          <a:off x="458787" y="1600200"/>
          <a:ext cx="7466013" cy="3344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722" name="Worksheet" r:id="rId4" imgW="9893300" imgH="4432300" progId="Excel.Sheet.8">
                  <p:embed/>
                </p:oleObj>
              </mc:Choice>
              <mc:Fallback>
                <p:oleObj name="Worksheet" r:id="rId4" imgW="9893300" imgH="4432300" progId="Excel.Sheet.8">
                  <p:embed/>
                  <p:pic>
                    <p:nvPicPr>
                      <p:cNvPr id="0" name="Object 8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8787" y="1600200"/>
                        <a:ext cx="7466013" cy="33448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2707" name="Slide Number Placeholder 4"/>
          <p:cNvSpPr>
            <a:spLocks noGrp="1"/>
          </p:cNvSpPr>
          <p:nvPr>
            <p:ph type="sldNum" sz="quarter" idx="4294967295"/>
          </p:nvPr>
        </p:nvSpPr>
        <p:spPr bwMode="auto">
          <a:xfrm>
            <a:off x="7696200" y="6248400"/>
            <a:ext cx="1447800" cy="47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r"/>
            <a:r>
              <a:rPr lang="en-US" sz="1400" dirty="0">
                <a:solidFill>
                  <a:srgbClr val="FF6600"/>
                </a:solidFill>
              </a:rPr>
              <a:t>18-</a:t>
            </a:r>
            <a:fld id="{691E1EEE-12E7-0341-B723-30E920FB9AB0}" type="slidenum">
              <a:rPr lang="en-US" sz="1400">
                <a:solidFill>
                  <a:srgbClr val="FF6600"/>
                </a:solidFill>
              </a:rPr>
              <a:pPr algn="r"/>
              <a:t>33</a:t>
            </a:fld>
            <a:endParaRPr lang="en-US" sz="1400" dirty="0">
              <a:solidFill>
                <a:srgbClr val="FF6600"/>
              </a:solidFill>
            </a:endParaRPr>
          </a:p>
        </p:txBody>
      </p:sp>
      <p:sp>
        <p:nvSpPr>
          <p:cNvPr id="72709" name="Oval 4"/>
          <p:cNvSpPr>
            <a:spLocks noChangeArrowheads="1"/>
          </p:cNvSpPr>
          <p:nvPr/>
        </p:nvSpPr>
        <p:spPr bwMode="auto">
          <a:xfrm>
            <a:off x="6934200" y="4648200"/>
            <a:ext cx="457200" cy="457200"/>
          </a:xfrm>
          <a:prstGeom prst="ellipse">
            <a:avLst/>
          </a:prstGeom>
          <a:noFill/>
          <a:ln w="28575">
            <a:solidFill>
              <a:srgbClr val="CC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 eaLnBrk="1" hangingPunct="1"/>
            <a:endParaRPr lang="en-US" dirty="0"/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457200" y="6248400"/>
            <a:ext cx="6629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/>
            <a:r>
              <a:rPr lang="en-US" sz="1000" i="1" dirty="0">
                <a:latin typeface="Calibri" charset="0"/>
                <a:cs typeface="Calibri" charset="0"/>
              </a:rPr>
              <a:t>Copyright ©2020 McGraw-Hill Education. All rights reserved. No reproduction or distribution without the prior written consent of McGraw-Hill Education.</a:t>
            </a:r>
            <a:endParaRPr lang="en-US" sz="1000" dirty="0">
              <a:latin typeface="Calibri" charset="0"/>
              <a:cs typeface="Calibri" charset="0"/>
            </a:endParaRP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4"/>
          <p:cNvSpPr>
            <a:spLocks noGrp="1" noChangeArrowheads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dirty="0">
                <a:latin typeface="Cambria" charset="0"/>
              </a:rPr>
              <a:t>Interest Rate Parity</a:t>
            </a:r>
          </a:p>
        </p:txBody>
      </p:sp>
      <p:graphicFrame>
        <p:nvGraphicFramePr>
          <p:cNvPr id="74755" name="Object 6"/>
          <p:cNvGraphicFramePr>
            <a:graphicFrameLocks noGrp="1" noChangeAspect="1"/>
          </p:cNvGraphicFramePr>
          <p:nvPr>
            <p:ph idx="1"/>
          </p:nvPr>
        </p:nvGraphicFramePr>
        <p:xfrm>
          <a:off x="2209800" y="2573338"/>
          <a:ext cx="4495800" cy="1692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775" name="Equation" r:id="rId4" imgW="2362200" imgH="889000" progId="Equation.3">
                  <p:embed/>
                </p:oleObj>
              </mc:Choice>
              <mc:Fallback>
                <p:oleObj name="Equation" r:id="rId4" imgW="2362200" imgH="889000" progId="Equation.3">
                  <p:embed/>
                  <p:pic>
                    <p:nvPicPr>
                      <p:cNvPr id="0" name="Object 6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09800" y="2573338"/>
                        <a:ext cx="4495800" cy="1692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4756" name="Rectangle 5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0" y="1420813"/>
            <a:ext cx="7772400" cy="4675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marL="0" indent="0" eaLnBrk="1" hangingPunct="1">
              <a:lnSpc>
                <a:spcPct val="90000"/>
              </a:lnSpc>
              <a:buFontTx/>
              <a:buNone/>
            </a:pPr>
            <a:r>
              <a:rPr lang="en-US" sz="2700" dirty="0">
                <a:latin typeface="Calibri" charset="0"/>
              </a:rPr>
              <a:t>Interest rate </a:t>
            </a:r>
            <a:r>
              <a:rPr lang="en-US" sz="2700" dirty="0" smtClean="0">
                <a:latin typeface="Calibri" charset="0"/>
              </a:rPr>
              <a:t>parity  </a:t>
            </a:r>
            <a:r>
              <a:rPr lang="en-US" sz="2700" dirty="0" smtClean="0">
                <a:solidFill>
                  <a:schemeClr val="bg2"/>
                </a:solidFill>
                <a:latin typeface="Calibri" charset="0"/>
              </a:rPr>
              <a:t>      </a:t>
            </a:r>
            <a:r>
              <a:rPr lang="en-US" sz="2700" dirty="0" smtClean="0">
                <a:latin typeface="Calibri" charset="0"/>
              </a:rPr>
              <a:t>investors </a:t>
            </a:r>
            <a:r>
              <a:rPr lang="en-US" sz="2700" dirty="0">
                <a:latin typeface="Calibri" charset="0"/>
              </a:rPr>
              <a:t>should expect to earn the same return on similar-risk securities in all countries:</a:t>
            </a:r>
          </a:p>
          <a:p>
            <a:pPr marL="0" indent="0" eaLnBrk="1" hangingPunct="1">
              <a:lnSpc>
                <a:spcPct val="90000"/>
              </a:lnSpc>
              <a:buFontTx/>
              <a:buNone/>
            </a:pPr>
            <a:endParaRPr lang="en-US" sz="2700" dirty="0">
              <a:latin typeface="Calibri" charset="0"/>
            </a:endParaRPr>
          </a:p>
          <a:p>
            <a:pPr marL="0" indent="0" eaLnBrk="1" hangingPunct="1">
              <a:lnSpc>
                <a:spcPct val="90000"/>
              </a:lnSpc>
              <a:buFontTx/>
              <a:buNone/>
            </a:pPr>
            <a:endParaRPr lang="en-US" sz="2700" dirty="0">
              <a:latin typeface="Calibri" charset="0"/>
            </a:endParaRPr>
          </a:p>
          <a:p>
            <a:pPr marL="0" indent="0" eaLnBrk="1" hangingPunct="1">
              <a:lnSpc>
                <a:spcPct val="90000"/>
              </a:lnSpc>
              <a:spcBef>
                <a:spcPct val="30000"/>
              </a:spcBef>
              <a:buFontTx/>
              <a:buNone/>
            </a:pPr>
            <a:endParaRPr lang="en-US" sz="2700" dirty="0">
              <a:latin typeface="Calibri" charset="0"/>
            </a:endParaRPr>
          </a:p>
          <a:p>
            <a:pPr marL="0" indent="0" eaLnBrk="1" hangingPunct="1">
              <a:lnSpc>
                <a:spcPct val="90000"/>
              </a:lnSpc>
              <a:buFontTx/>
              <a:buNone/>
            </a:pPr>
            <a:endParaRPr lang="en-US" sz="2400" dirty="0">
              <a:latin typeface="Calibri" charset="0"/>
            </a:endParaRPr>
          </a:p>
          <a:p>
            <a:pPr marL="0" indent="0" eaLnBrk="1" hangingPunct="1">
              <a:lnSpc>
                <a:spcPct val="90000"/>
              </a:lnSpc>
              <a:buFontTx/>
              <a:buNone/>
            </a:pPr>
            <a:r>
              <a:rPr lang="en-US" sz="2400" dirty="0">
                <a:latin typeface="Calibri" charset="0"/>
              </a:rPr>
              <a:t>Forward and spot rates are direct quotations.</a:t>
            </a:r>
          </a:p>
          <a:p>
            <a:pPr marL="0" indent="0" eaLnBrk="1" hangingPunct="1">
              <a:lnSpc>
                <a:spcPct val="90000"/>
              </a:lnSpc>
              <a:buFontTx/>
              <a:buNone/>
            </a:pPr>
            <a:r>
              <a:rPr lang="en-US" sz="2400" dirty="0">
                <a:latin typeface="Calibri" charset="0"/>
              </a:rPr>
              <a:t>R</a:t>
            </a:r>
            <a:r>
              <a:rPr lang="en-US" sz="2400" baseline="-25000" dirty="0">
                <a:latin typeface="Calibri" charset="0"/>
              </a:rPr>
              <a:t>US</a:t>
            </a:r>
            <a:r>
              <a:rPr lang="en-US" sz="2400" dirty="0">
                <a:latin typeface="Calibri" charset="0"/>
              </a:rPr>
              <a:t> = periodic interest rate in the home country (US)</a:t>
            </a:r>
          </a:p>
          <a:p>
            <a:pPr marL="0" indent="0" eaLnBrk="1" hangingPunct="1">
              <a:lnSpc>
                <a:spcPct val="90000"/>
              </a:lnSpc>
              <a:buFontTx/>
              <a:buNone/>
            </a:pPr>
            <a:r>
              <a:rPr lang="en-US" sz="2400" dirty="0">
                <a:latin typeface="Calibri" charset="0"/>
              </a:rPr>
              <a:t>R</a:t>
            </a:r>
            <a:r>
              <a:rPr lang="en-US" sz="2400" baseline="-25000" dirty="0">
                <a:latin typeface="Calibri" charset="0"/>
              </a:rPr>
              <a:t>FC</a:t>
            </a:r>
            <a:r>
              <a:rPr lang="en-US" sz="2400" dirty="0">
                <a:latin typeface="Calibri" charset="0"/>
              </a:rPr>
              <a:t> = periodic interest rate in the foreign country </a:t>
            </a:r>
          </a:p>
        </p:txBody>
      </p:sp>
      <p:sp>
        <p:nvSpPr>
          <p:cNvPr id="74758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1" hangingPunct="1"/>
            <a:endParaRPr lang="en-US" dirty="0"/>
          </a:p>
        </p:txBody>
      </p:sp>
      <p:sp>
        <p:nvSpPr>
          <p:cNvPr id="74759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1" hangingPunct="1"/>
            <a:endParaRPr lang="en-US" dirty="0"/>
          </a:p>
        </p:txBody>
      </p:sp>
      <p:sp>
        <p:nvSpPr>
          <p:cNvPr id="74760" name="Text Box 7"/>
          <p:cNvSpPr txBox="1">
            <a:spLocks noChangeArrowheads="1"/>
          </p:cNvSpPr>
          <p:nvPr/>
        </p:nvSpPr>
        <p:spPr bwMode="auto">
          <a:xfrm>
            <a:off x="7010400" y="2743200"/>
            <a:ext cx="1295400" cy="1192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/>
              <a:t>(18.4)</a:t>
            </a:r>
          </a:p>
          <a:p>
            <a:pPr eaLnBrk="1" hangingPunct="1">
              <a:spcBef>
                <a:spcPct val="50000"/>
              </a:spcBef>
            </a:pPr>
            <a:endParaRPr lang="en-US" b="1" dirty="0"/>
          </a:p>
          <a:p>
            <a:pPr eaLnBrk="1" hangingPunct="1">
              <a:spcBef>
                <a:spcPct val="50000"/>
              </a:spcBef>
            </a:pPr>
            <a:r>
              <a:rPr lang="en-US" b="1" dirty="0"/>
              <a:t>(18.5)</a:t>
            </a:r>
          </a:p>
        </p:txBody>
      </p:sp>
      <p:sp>
        <p:nvSpPr>
          <p:cNvPr id="74761" name="AutoShape 8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5486400" y="5773738"/>
            <a:ext cx="381000" cy="381000"/>
          </a:xfrm>
          <a:prstGeom prst="leftArrow">
            <a:avLst>
              <a:gd name="adj1" fmla="val 50000"/>
              <a:gd name="adj2" fmla="val 2500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endParaRPr lang="en-US" dirty="0"/>
          </a:p>
        </p:txBody>
      </p:sp>
      <p:sp>
        <p:nvSpPr>
          <p:cNvPr id="74762" name="Text Box 9"/>
          <p:cNvSpPr txBox="1">
            <a:spLocks noChangeArrowheads="1"/>
          </p:cNvSpPr>
          <p:nvPr/>
        </p:nvSpPr>
        <p:spPr bwMode="auto">
          <a:xfrm>
            <a:off x="6210300" y="5643563"/>
            <a:ext cx="14478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US" dirty="0"/>
              <a:t>Return to Quick Quiz</a:t>
            </a:r>
          </a:p>
        </p:txBody>
      </p:sp>
      <p:sp>
        <p:nvSpPr>
          <p:cNvPr id="10" name="Striped Right Arrow 9"/>
          <p:cNvSpPr/>
          <p:nvPr/>
        </p:nvSpPr>
        <p:spPr>
          <a:xfrm>
            <a:off x="2819400" y="1600200"/>
            <a:ext cx="457200" cy="152400"/>
          </a:xfrm>
          <a:prstGeom prst="stripedRightArrow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85750" y="304800"/>
            <a:ext cx="7620000" cy="111283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dirty="0">
                <a:latin typeface="Cambria" charset="0"/>
              </a:rPr>
              <a:t>Exchange Rate Risk</a:t>
            </a:r>
          </a:p>
        </p:txBody>
      </p:sp>
      <p:sp>
        <p:nvSpPr>
          <p:cNvPr id="76803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152400" y="1371600"/>
            <a:ext cx="7848600" cy="4800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110000"/>
              </a:lnSpc>
            </a:pPr>
            <a:r>
              <a:rPr lang="en-US" dirty="0">
                <a:latin typeface="Calibri" charset="0"/>
              </a:rPr>
              <a:t>The risk that the value of a cash flow in one currency translated from another currency will decline due to a change in exchange rates.</a:t>
            </a:r>
          </a:p>
          <a:p>
            <a:pPr eaLnBrk="1" hangingPunct="1">
              <a:lnSpc>
                <a:spcPct val="110000"/>
              </a:lnSpc>
            </a:pPr>
            <a:r>
              <a:rPr lang="en-US" dirty="0">
                <a:latin typeface="Calibri" charset="0"/>
              </a:rPr>
              <a:t>A natural consequence of international operations in a world where relative currency values move up and down.</a:t>
            </a: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dirty="0">
                <a:latin typeface="Cambria" charset="0"/>
              </a:rPr>
              <a:t>Short-Run Exposure</a:t>
            </a:r>
          </a:p>
        </p:txBody>
      </p:sp>
      <p:sp>
        <p:nvSpPr>
          <p:cNvPr id="78851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276225" y="1247775"/>
            <a:ext cx="7848600" cy="50593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2800" dirty="0">
                <a:latin typeface="Calibri" charset="0"/>
              </a:rPr>
              <a:t>Risk from day-to-day fluctuations in exchange rates and the fact that companies have contracts to buy and sell goods in the short-run at fixed prices</a:t>
            </a:r>
          </a:p>
          <a:p>
            <a:pPr eaLnBrk="1" hangingPunct="1"/>
            <a:r>
              <a:rPr lang="en-US" sz="2800" dirty="0">
                <a:latin typeface="Calibri" charset="0"/>
              </a:rPr>
              <a:t>Managing risk</a:t>
            </a:r>
          </a:p>
          <a:p>
            <a:pPr lvl="1" eaLnBrk="1" hangingPunct="1"/>
            <a:r>
              <a:rPr lang="en-US" sz="2400" dirty="0">
                <a:latin typeface="Calibri" charset="0"/>
              </a:rPr>
              <a:t>Enter into a forward agreement to guarantee the exchange rate</a:t>
            </a:r>
          </a:p>
          <a:p>
            <a:pPr lvl="1" eaLnBrk="1" hangingPunct="1"/>
            <a:r>
              <a:rPr lang="en-US" sz="2400" dirty="0">
                <a:latin typeface="Calibri" charset="0"/>
              </a:rPr>
              <a:t>Use foreign currency options to lock in exchange rates if they move against you, but benefit from rates if they move in your favor</a:t>
            </a:r>
          </a:p>
        </p:txBody>
      </p:sp>
      <p:sp>
        <p:nvSpPr>
          <p:cNvPr id="78853" name="AutoShape 4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5248275" y="5486400"/>
            <a:ext cx="381000" cy="381000"/>
          </a:xfrm>
          <a:prstGeom prst="leftArrow">
            <a:avLst>
              <a:gd name="adj1" fmla="val 50000"/>
              <a:gd name="adj2" fmla="val 2500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endParaRPr lang="en-US" dirty="0"/>
          </a:p>
        </p:txBody>
      </p:sp>
      <p:sp>
        <p:nvSpPr>
          <p:cNvPr id="78854" name="Text Box 5"/>
          <p:cNvSpPr txBox="1">
            <a:spLocks noChangeArrowheads="1"/>
          </p:cNvSpPr>
          <p:nvPr/>
        </p:nvSpPr>
        <p:spPr bwMode="auto">
          <a:xfrm>
            <a:off x="5808663" y="5356225"/>
            <a:ext cx="14478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US" dirty="0"/>
              <a:t>Return to Quick Quiz</a:t>
            </a: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28600" y="304800"/>
            <a:ext cx="8229600" cy="838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dirty="0">
                <a:latin typeface="Cambria" charset="0"/>
              </a:rPr>
              <a:t>Long-Run Exposure</a:t>
            </a:r>
          </a:p>
        </p:txBody>
      </p:sp>
      <p:sp>
        <p:nvSpPr>
          <p:cNvPr id="80899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304800" y="1295400"/>
            <a:ext cx="7772400" cy="46783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dirty="0">
                <a:latin typeface="Calibri" charset="0"/>
              </a:rPr>
              <a:t>Long-run fluctuations from unanticipated changes in relative economic conditions</a:t>
            </a:r>
          </a:p>
          <a:p>
            <a:pPr eaLnBrk="1" hangingPunct="1"/>
            <a:r>
              <a:rPr lang="en-US" dirty="0">
                <a:latin typeface="Calibri" charset="0"/>
              </a:rPr>
              <a:t>Managing risk </a:t>
            </a:r>
          </a:p>
          <a:p>
            <a:pPr lvl="1" eaLnBrk="1" hangingPunct="1"/>
            <a:r>
              <a:rPr lang="en-US" dirty="0">
                <a:latin typeface="Calibri" charset="0"/>
              </a:rPr>
              <a:t>More difficult to hedge</a:t>
            </a:r>
          </a:p>
          <a:p>
            <a:pPr lvl="1" eaLnBrk="1" hangingPunct="1"/>
            <a:r>
              <a:rPr lang="en-US" dirty="0">
                <a:latin typeface="Calibri" charset="0"/>
              </a:rPr>
              <a:t>Try to match long-run inflows and outflows in the currency</a:t>
            </a:r>
          </a:p>
          <a:p>
            <a:pPr lvl="1" eaLnBrk="1" hangingPunct="1"/>
            <a:r>
              <a:rPr lang="en-US" dirty="0">
                <a:latin typeface="Calibri" charset="0"/>
              </a:rPr>
              <a:t>Borrowing in the foreign country may mitigate some of the problems</a:t>
            </a:r>
          </a:p>
        </p:txBody>
      </p:sp>
      <p:sp>
        <p:nvSpPr>
          <p:cNvPr id="80901" name="AutoShape 4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4838700" y="5257800"/>
            <a:ext cx="381000" cy="381000"/>
          </a:xfrm>
          <a:prstGeom prst="leftArrow">
            <a:avLst>
              <a:gd name="adj1" fmla="val 50000"/>
              <a:gd name="adj2" fmla="val 2500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endParaRPr lang="en-US" dirty="0"/>
          </a:p>
        </p:txBody>
      </p:sp>
      <p:sp>
        <p:nvSpPr>
          <p:cNvPr id="80902" name="Text Box 5"/>
          <p:cNvSpPr txBox="1">
            <a:spLocks noChangeArrowheads="1"/>
          </p:cNvSpPr>
          <p:nvPr/>
        </p:nvSpPr>
        <p:spPr bwMode="auto">
          <a:xfrm>
            <a:off x="5410200" y="5127625"/>
            <a:ext cx="14478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US" dirty="0"/>
              <a:t>Return to Quick Quiz</a:t>
            </a: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28600" y="228600"/>
            <a:ext cx="8229600" cy="685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4000" dirty="0">
                <a:latin typeface="Cambria" charset="0"/>
              </a:rPr>
              <a:t>Translation Exposure</a:t>
            </a:r>
          </a:p>
        </p:txBody>
      </p:sp>
      <p:sp>
        <p:nvSpPr>
          <p:cNvPr id="82947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152400" y="1171575"/>
            <a:ext cx="8077200" cy="513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dirty="0">
                <a:latin typeface="Calibri" charset="0"/>
              </a:rPr>
              <a:t>Income from foreign operations translated back to U.S. dollars for accounting, even if foreign currency not actually converted:</a:t>
            </a:r>
          </a:p>
          <a:p>
            <a:pPr lvl="1" eaLnBrk="1" hangingPunct="1"/>
            <a:r>
              <a:rPr lang="en-US" dirty="0">
                <a:latin typeface="Calibri" charset="0"/>
              </a:rPr>
              <a:t>If gains/losses flowed through directly to the income statement </a:t>
            </a:r>
            <a:r>
              <a:rPr lang="en-US" dirty="0">
                <a:latin typeface="Calibri" charset="0"/>
                <a:sym typeface="Wingdings 3" charset="0"/>
              </a:rPr>
              <a:t> </a:t>
            </a:r>
            <a:r>
              <a:rPr lang="en-US" dirty="0">
                <a:latin typeface="Calibri" charset="0"/>
              </a:rPr>
              <a:t>significant EPS volatility</a:t>
            </a:r>
          </a:p>
          <a:p>
            <a:pPr lvl="1" eaLnBrk="1" hangingPunct="1"/>
            <a:r>
              <a:rPr lang="en-US" dirty="0">
                <a:latin typeface="Calibri" charset="0"/>
              </a:rPr>
              <a:t>Accounting regulations require:</a:t>
            </a:r>
          </a:p>
          <a:p>
            <a:pPr lvl="2" eaLnBrk="1" hangingPunct="1"/>
            <a:r>
              <a:rPr lang="en-US" sz="2500" dirty="0">
                <a:latin typeface="Calibri" charset="0"/>
              </a:rPr>
              <a:t>All cash flows be converted at the prevailing exchange rates</a:t>
            </a:r>
          </a:p>
          <a:p>
            <a:pPr lvl="2" eaLnBrk="1" hangingPunct="1"/>
            <a:r>
              <a:rPr lang="en-US" sz="2500" dirty="0">
                <a:latin typeface="Calibri" charset="0"/>
              </a:rPr>
              <a:t>Currency gains and losses accumulated in a special account within shareholders’ equity</a:t>
            </a: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-190500" y="228600"/>
            <a:ext cx="8229600" cy="838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dirty="0">
                <a:latin typeface="Cambria" charset="0"/>
              </a:rPr>
              <a:t>Managing Exchange Rate Risk</a:t>
            </a:r>
          </a:p>
        </p:txBody>
      </p:sp>
      <p:sp>
        <p:nvSpPr>
          <p:cNvPr id="84995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285750" y="1171575"/>
            <a:ext cx="7620000" cy="513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3000" dirty="0">
                <a:latin typeface="Calibri" charset="0"/>
              </a:rPr>
              <a:t>Large multinational firms may need to manage the exchange rate risk associated with several different currencies</a:t>
            </a:r>
          </a:p>
          <a:p>
            <a:pPr eaLnBrk="1" hangingPunct="1"/>
            <a:r>
              <a:rPr lang="en-US" sz="3000" dirty="0">
                <a:latin typeface="Calibri" charset="0"/>
              </a:rPr>
              <a:t>The firm needs to consider its net exposure to currency risk instead of just looking at each currency separately</a:t>
            </a:r>
          </a:p>
          <a:p>
            <a:pPr eaLnBrk="1" hangingPunct="1"/>
            <a:r>
              <a:rPr lang="en-US" sz="3000" dirty="0">
                <a:latin typeface="Calibri" charset="0"/>
              </a:rPr>
              <a:t>Hedging individual currencies could be expensive and may actually increase exposure</a:t>
            </a: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52400"/>
            <a:ext cx="8229600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dirty="0">
                <a:latin typeface="Cambria" charset="0"/>
              </a:rPr>
              <a:t>Political Risk</a:t>
            </a:r>
          </a:p>
        </p:txBody>
      </p:sp>
      <p:sp>
        <p:nvSpPr>
          <p:cNvPr id="43012" name="Rectangle 3"/>
          <p:cNvSpPr>
            <a:spLocks noGrp="1" noChangeArrowheads="1"/>
          </p:cNvSpPr>
          <p:nvPr>
            <p:ph idx="1"/>
          </p:nvPr>
        </p:nvSpPr>
        <p:spPr>
          <a:xfrm>
            <a:off x="285750" y="990600"/>
            <a:ext cx="7696200" cy="54102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US" altLang="en-US" sz="2350" dirty="0" smtClean="0">
                <a:ea typeface="+mn-ea"/>
              </a:rPr>
              <a:t>Changes in value due to political actions in the foreign country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en-US" sz="2350" dirty="0" smtClean="0">
                <a:ea typeface="+mn-ea"/>
              </a:rPr>
              <a:t>Investment in countries that have unstable governments should require higher returns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en-US" sz="2350" dirty="0" smtClean="0">
                <a:ea typeface="+mn-ea"/>
              </a:rPr>
              <a:t>Extent of political risk depends on the nature of the business: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altLang="en-US" sz="2350" dirty="0" smtClean="0"/>
              <a:t>The more dependent the business is on other operations within the firm, the less valuable it is to others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altLang="en-US" sz="2350" dirty="0" smtClean="0"/>
              <a:t>Natural resource development can be very valuable to others, especially if much of the ground work has already been done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en-US" sz="2350" dirty="0" smtClean="0">
                <a:ea typeface="+mn-ea"/>
              </a:rPr>
              <a:t>Local financing can often reduce political risk</a:t>
            </a:r>
          </a:p>
        </p:txBody>
      </p:sp>
      <p:sp>
        <p:nvSpPr>
          <p:cNvPr id="87045" name="AutoShape 4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5286375" y="5689600"/>
            <a:ext cx="381000" cy="381000"/>
          </a:xfrm>
          <a:prstGeom prst="leftArrow">
            <a:avLst>
              <a:gd name="adj1" fmla="val 50000"/>
              <a:gd name="adj2" fmla="val 2500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endParaRPr lang="en-US" dirty="0"/>
          </a:p>
        </p:txBody>
      </p:sp>
      <p:sp>
        <p:nvSpPr>
          <p:cNvPr id="87046" name="Text Box 5"/>
          <p:cNvSpPr txBox="1">
            <a:spLocks noChangeArrowheads="1"/>
          </p:cNvSpPr>
          <p:nvPr/>
        </p:nvSpPr>
        <p:spPr bwMode="auto">
          <a:xfrm>
            <a:off x="5937250" y="5559425"/>
            <a:ext cx="14478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US" dirty="0"/>
              <a:t>Return to Quick Quiz</a:t>
            </a: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52400" y="228600"/>
            <a:ext cx="8229600" cy="685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dirty="0">
                <a:latin typeface="Cambria" charset="0"/>
              </a:rPr>
              <a:t>Quick </a:t>
            </a:r>
            <a:r>
              <a:rPr lang="en-US" dirty="0" smtClean="0">
                <a:latin typeface="Cambria" charset="0"/>
              </a:rPr>
              <a:t>Quiz - 1</a:t>
            </a:r>
            <a:endParaRPr lang="en-US" dirty="0">
              <a:latin typeface="Cambria" charset="0"/>
            </a:endParaRPr>
          </a:p>
        </p:txBody>
      </p:sp>
      <p:sp>
        <p:nvSpPr>
          <p:cNvPr id="89091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304800" y="1154113"/>
            <a:ext cx="7924800" cy="5181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dirty="0">
                <a:latin typeface="Calibri" charset="0"/>
              </a:rPr>
              <a:t>What does an exchange rate tell us? </a:t>
            </a:r>
            <a:br>
              <a:rPr lang="en-US" dirty="0">
                <a:latin typeface="Calibri" charset="0"/>
              </a:rPr>
            </a:br>
            <a:r>
              <a:rPr lang="en-US" sz="2400" dirty="0" smtClean="0">
                <a:latin typeface="Calibri" charset="0"/>
              </a:rPr>
              <a:t>(</a:t>
            </a:r>
            <a:r>
              <a:rPr lang="en-US" sz="2400" dirty="0">
                <a:latin typeface="Calibri" charset="0"/>
                <a:hlinkClick r:id="rId3" action="ppaction://hlinksldjump"/>
              </a:rPr>
              <a:t>Slide 18.11</a:t>
            </a:r>
            <a:r>
              <a:rPr lang="en-US" sz="2400" dirty="0">
                <a:latin typeface="Calibri" charset="0"/>
              </a:rPr>
              <a:t>)</a:t>
            </a:r>
          </a:p>
          <a:p>
            <a:pPr eaLnBrk="1" hangingPunct="1"/>
            <a:r>
              <a:rPr lang="en-US" dirty="0">
                <a:latin typeface="Calibri" charset="0"/>
              </a:rPr>
              <a:t>What is triangle arbitrage? </a:t>
            </a:r>
            <a:r>
              <a:rPr lang="en-US" sz="2400" dirty="0">
                <a:latin typeface="Calibri" charset="0"/>
              </a:rPr>
              <a:t>(</a:t>
            </a:r>
            <a:r>
              <a:rPr lang="en-US" sz="2400" dirty="0">
                <a:latin typeface="Calibri" charset="0"/>
                <a:hlinkClick r:id="rId4" action="ppaction://hlinksldjump"/>
              </a:rPr>
              <a:t>Slide 18.18</a:t>
            </a:r>
            <a:r>
              <a:rPr lang="en-US" sz="2400" dirty="0">
                <a:latin typeface="Calibri" charset="0"/>
              </a:rPr>
              <a:t>)</a:t>
            </a:r>
          </a:p>
          <a:p>
            <a:pPr eaLnBrk="1" hangingPunct="1"/>
            <a:r>
              <a:rPr lang="en-US" dirty="0">
                <a:latin typeface="Calibri" charset="0"/>
              </a:rPr>
              <a:t>What is absolute purchasing power parity? </a:t>
            </a:r>
            <a:r>
              <a:rPr lang="en-US" sz="2400" dirty="0">
                <a:latin typeface="Calibri" charset="0"/>
              </a:rPr>
              <a:t>(</a:t>
            </a:r>
            <a:r>
              <a:rPr lang="en-US" sz="2400" dirty="0">
                <a:latin typeface="Calibri" charset="0"/>
                <a:hlinkClick r:id="rId5" action="ppaction://hlinksldjump"/>
              </a:rPr>
              <a:t>Slide 18.27</a:t>
            </a:r>
            <a:r>
              <a:rPr lang="en-US" sz="2400" dirty="0">
                <a:latin typeface="Calibri" charset="0"/>
              </a:rPr>
              <a:t>)</a:t>
            </a:r>
            <a:endParaRPr lang="en-US" dirty="0">
              <a:latin typeface="Calibri" charset="0"/>
            </a:endParaRPr>
          </a:p>
          <a:p>
            <a:pPr eaLnBrk="1" hangingPunct="1"/>
            <a:r>
              <a:rPr lang="en-US" dirty="0">
                <a:latin typeface="Calibri" charset="0"/>
              </a:rPr>
              <a:t>What is relative purchasing power parity? </a:t>
            </a:r>
            <a:r>
              <a:rPr lang="en-US" sz="2400" dirty="0">
                <a:latin typeface="Calibri" charset="0"/>
              </a:rPr>
              <a:t>(</a:t>
            </a:r>
            <a:r>
              <a:rPr lang="en-US" sz="2400" dirty="0">
                <a:latin typeface="Calibri" charset="0"/>
                <a:hlinkClick r:id="rId6" action="ppaction://hlinksldjump"/>
              </a:rPr>
              <a:t>Slide 18.28</a:t>
            </a:r>
            <a:r>
              <a:rPr lang="en-US" sz="2400" dirty="0">
                <a:latin typeface="Calibri" charset="0"/>
              </a:rPr>
              <a:t>)</a:t>
            </a:r>
          </a:p>
          <a:p>
            <a:pPr eaLnBrk="1" hangingPunct="1"/>
            <a:r>
              <a:rPr lang="en-US" dirty="0">
                <a:latin typeface="Calibri" charset="0"/>
              </a:rPr>
              <a:t>What is covered interest arbitrage</a:t>
            </a:r>
            <a:r>
              <a:rPr lang="en-US" dirty="0" smtClean="0">
                <a:latin typeface="Calibri" charset="0"/>
              </a:rPr>
              <a:t>? </a:t>
            </a:r>
            <a:br>
              <a:rPr lang="en-US" dirty="0" smtClean="0">
                <a:latin typeface="Calibri" charset="0"/>
              </a:rPr>
            </a:br>
            <a:r>
              <a:rPr lang="en-US" sz="2400" dirty="0" smtClean="0">
                <a:latin typeface="Calibri" charset="0"/>
              </a:rPr>
              <a:t>(</a:t>
            </a:r>
            <a:r>
              <a:rPr lang="en-US" sz="2400" dirty="0">
                <a:latin typeface="Calibri" charset="0"/>
                <a:hlinkClick r:id="rId7" action="ppaction://hlinksldjump"/>
              </a:rPr>
              <a:t>Slide 18.31</a:t>
            </a:r>
            <a:r>
              <a:rPr lang="en-US" sz="2400" dirty="0">
                <a:latin typeface="Calibri" charset="0"/>
              </a:rPr>
              <a:t>)</a:t>
            </a: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6200" y="304800"/>
            <a:ext cx="8229600" cy="685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dirty="0">
                <a:latin typeface="Cambria" charset="0"/>
              </a:rPr>
              <a:t>Quick </a:t>
            </a:r>
            <a:r>
              <a:rPr lang="en-US" dirty="0" smtClean="0">
                <a:latin typeface="Cambria" charset="0"/>
              </a:rPr>
              <a:t>Quiz - 2</a:t>
            </a:r>
            <a:endParaRPr lang="en-US" dirty="0">
              <a:latin typeface="Cambria" charset="0"/>
            </a:endParaRPr>
          </a:p>
        </p:txBody>
      </p:sp>
      <p:sp>
        <p:nvSpPr>
          <p:cNvPr id="91139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152400" y="1219200"/>
            <a:ext cx="7924800" cy="4648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dirty="0">
                <a:latin typeface="Calibri" charset="0"/>
              </a:rPr>
              <a:t>What is interest rate parity? </a:t>
            </a:r>
            <a:r>
              <a:rPr lang="en-US" sz="2400" dirty="0">
                <a:latin typeface="Calibri" charset="0"/>
              </a:rPr>
              <a:t>(</a:t>
            </a:r>
            <a:r>
              <a:rPr lang="en-US" sz="2400" dirty="0">
                <a:latin typeface="Calibri" charset="0"/>
                <a:hlinkClick r:id="rId3" action="ppaction://hlinksldjump"/>
              </a:rPr>
              <a:t>Slide 18.34</a:t>
            </a:r>
            <a:r>
              <a:rPr lang="en-US" sz="2400" dirty="0">
                <a:latin typeface="Calibri" charset="0"/>
              </a:rPr>
              <a:t>)</a:t>
            </a:r>
          </a:p>
          <a:p>
            <a:pPr eaLnBrk="1" hangingPunct="1"/>
            <a:r>
              <a:rPr lang="en-US" dirty="0">
                <a:latin typeface="Calibri" charset="0"/>
              </a:rPr>
              <a:t>What is the difference between short-run interest rate exposure and long-run interest rate exposure and how can you hedge each type? </a:t>
            </a:r>
            <a:r>
              <a:rPr lang="en-US" sz="2400" dirty="0">
                <a:latin typeface="Calibri" charset="0"/>
              </a:rPr>
              <a:t>(</a:t>
            </a:r>
            <a:r>
              <a:rPr lang="en-US" sz="2400" dirty="0">
                <a:latin typeface="Calibri" charset="0"/>
                <a:hlinkClick r:id="rId4" action="ppaction://hlinksldjump"/>
              </a:rPr>
              <a:t>Slide 18.36</a:t>
            </a:r>
            <a:r>
              <a:rPr lang="en-US" sz="2400" dirty="0">
                <a:latin typeface="Calibri" charset="0"/>
              </a:rPr>
              <a:t>) (</a:t>
            </a:r>
            <a:r>
              <a:rPr lang="en-US" sz="2400" dirty="0">
                <a:latin typeface="Calibri" charset="0"/>
                <a:hlinkClick r:id="rId5" action="ppaction://hlinksldjump"/>
              </a:rPr>
              <a:t>Slide 18.37</a:t>
            </a:r>
            <a:r>
              <a:rPr lang="en-US" sz="2400" dirty="0">
                <a:latin typeface="Calibri" charset="0"/>
              </a:rPr>
              <a:t>)</a:t>
            </a:r>
          </a:p>
          <a:p>
            <a:pPr eaLnBrk="1" hangingPunct="1"/>
            <a:r>
              <a:rPr lang="en-US" dirty="0">
                <a:latin typeface="Calibri" charset="0"/>
              </a:rPr>
              <a:t>What is political risk and what types of business face the greatest risk?   </a:t>
            </a:r>
            <a:r>
              <a:rPr lang="en-US" sz="2400" dirty="0">
                <a:latin typeface="Calibri" charset="0"/>
              </a:rPr>
              <a:t>(</a:t>
            </a:r>
            <a:r>
              <a:rPr lang="en-US" sz="2400" dirty="0">
                <a:latin typeface="Calibri" charset="0"/>
                <a:hlinkClick r:id="rId6" action="ppaction://hlinksldjump"/>
              </a:rPr>
              <a:t>Slide 18.40</a:t>
            </a:r>
            <a:r>
              <a:rPr lang="en-US" sz="2400" dirty="0">
                <a:latin typeface="Calibri" charset="0"/>
              </a:rPr>
              <a:t>)</a:t>
            </a: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5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6858000" y="5867400"/>
            <a:ext cx="1066800" cy="609600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dirty="0">
                <a:latin typeface="Calibri" charset="0"/>
              </a:rPr>
              <a:t>END</a:t>
            </a:r>
          </a:p>
        </p:txBody>
      </p:sp>
      <p:sp>
        <p:nvSpPr>
          <p:cNvPr id="93187" name="Rectangle 4"/>
          <p:cNvSpPr>
            <a:spLocks noGrp="1" noChangeArrowheads="1"/>
          </p:cNvSpPr>
          <p:nvPr>
            <p:ph type="ctrTitle"/>
          </p:nvPr>
        </p:nvSpPr>
        <p:spPr bwMode="auto">
          <a:xfrm>
            <a:off x="1828800" y="4800600"/>
            <a:ext cx="5029200" cy="1219200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dirty="0">
                <a:latin typeface="Cambria" charset="0"/>
              </a:rPr>
              <a:t>Chapter 18</a:t>
            </a: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RWJ_ECF9e_PPT_Template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00CC"/>
        </a:hlink>
        <a:folHlink>
          <a:srgbClr val="FF505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1799</TotalTime>
  <Words>1795</Words>
  <Application>Microsoft Macintosh PowerPoint</Application>
  <PresentationFormat>On-screen Show (4:3)</PresentationFormat>
  <Paragraphs>343</Paragraphs>
  <Slides>43</Slides>
  <Notes>42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43</vt:i4>
      </vt:variant>
    </vt:vector>
  </HeadingPairs>
  <TitlesOfParts>
    <vt:vector size="46" baseType="lpstr">
      <vt:lpstr>RWJ_ECF9e_PPT_Template</vt:lpstr>
      <vt:lpstr>Worksheet</vt:lpstr>
      <vt:lpstr>Equation</vt:lpstr>
      <vt:lpstr>PowerPoint Presentation</vt:lpstr>
      <vt:lpstr>Key Concepts and Skills</vt:lpstr>
      <vt:lpstr>Chapter Outline</vt:lpstr>
      <vt:lpstr>International Finance Terminology</vt:lpstr>
      <vt:lpstr>International Finance Terminology (2)</vt:lpstr>
      <vt:lpstr>International Finance Terminology (3)</vt:lpstr>
      <vt:lpstr>Global Capital Markets</vt:lpstr>
      <vt:lpstr>Example: Work the Web</vt:lpstr>
      <vt:lpstr>FOREX Trading</vt:lpstr>
      <vt:lpstr>Foreign Exchange Quotes</vt:lpstr>
      <vt:lpstr>Exchange Rates</vt:lpstr>
      <vt:lpstr>Direct Exchange Rate Quotations</vt:lpstr>
      <vt:lpstr>Indirect Exchange Rate Quotations</vt:lpstr>
      <vt:lpstr>Direct &amp; Indirect Exchange Rate Quotations</vt:lpstr>
      <vt:lpstr>Example: Exchange Rates</vt:lpstr>
      <vt:lpstr>Cross Rates</vt:lpstr>
      <vt:lpstr>Cross Rates: Euros and Swedish Kronas</vt:lpstr>
      <vt:lpstr>Arbitrage</vt:lpstr>
      <vt:lpstr>Example: Triangle Arbitrage</vt:lpstr>
      <vt:lpstr>Example: Triangle Arbitrage (2)</vt:lpstr>
      <vt:lpstr>Triangle Arbitrage</vt:lpstr>
      <vt:lpstr>Currency Appreciation and Depreciation</vt:lpstr>
      <vt:lpstr>Transaction Terminology</vt:lpstr>
      <vt:lpstr>The Forward Rate at a Premium to the Spot Rate</vt:lpstr>
      <vt:lpstr>The Forward Rate at a Discount to the Spot Rate</vt:lpstr>
      <vt:lpstr>Spot/Forward Relationship</vt:lpstr>
      <vt:lpstr>Absolute Purchasing Power Parity</vt:lpstr>
      <vt:lpstr>Relative Purchasing Power Parity</vt:lpstr>
      <vt:lpstr>PPP Example</vt:lpstr>
      <vt:lpstr>PPP Example (contin.)</vt:lpstr>
      <vt:lpstr>Covered Interest Arbitrage</vt:lpstr>
      <vt:lpstr>Example: Covered Interest Arbitrage</vt:lpstr>
      <vt:lpstr>Covered Interest Arbitrage (2)</vt:lpstr>
      <vt:lpstr>Interest Rate Parity</vt:lpstr>
      <vt:lpstr>Exchange Rate Risk</vt:lpstr>
      <vt:lpstr>Short-Run Exposure</vt:lpstr>
      <vt:lpstr>Long-Run Exposure</vt:lpstr>
      <vt:lpstr>Translation Exposure</vt:lpstr>
      <vt:lpstr>Managing Exchange Rate Risk</vt:lpstr>
      <vt:lpstr>Political Risk</vt:lpstr>
      <vt:lpstr>Quick Quiz - 1</vt:lpstr>
      <vt:lpstr>Quick Quiz - 2</vt:lpstr>
      <vt:lpstr>Chapter 18</vt:lpstr>
    </vt:vector>
  </TitlesOfParts>
  <Company>Missouri State University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 to Financial Management</dc:title>
  <dc:creator>Lynn P. Kugele</dc:creator>
  <cp:lastModifiedBy>Elizabeth Pappas</cp:lastModifiedBy>
  <cp:revision>83</cp:revision>
  <dcterms:created xsi:type="dcterms:W3CDTF">2003-02-02T19:12:35Z</dcterms:created>
  <dcterms:modified xsi:type="dcterms:W3CDTF">2019-04-05T16:23:16Z</dcterms:modified>
</cp:coreProperties>
</file>