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97" r:id="rId2"/>
    <p:sldId id="380" r:id="rId3"/>
    <p:sldId id="467"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2" r:id="rId28"/>
    <p:sldId id="491" r:id="rId29"/>
    <p:sldId id="493" r:id="rId30"/>
    <p:sldId id="494" r:id="rId31"/>
    <p:sldId id="495" r:id="rId32"/>
    <p:sldId id="4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6279" autoAdjust="0"/>
  </p:normalViewPr>
  <p:slideViewPr>
    <p:cSldViewPr>
      <p:cViewPr varScale="1">
        <p:scale>
          <a:sx n="91" d="100"/>
          <a:sy n="91" d="100"/>
        </p:scale>
        <p:origin x="-1448" y="-120"/>
      </p:cViewPr>
      <p:guideLst>
        <p:guide orient="horz" pos="2160"/>
        <p:guide pos="2880"/>
      </p:guideLst>
    </p:cSldViewPr>
  </p:slideViewPr>
  <p:outlineViewPr>
    <p:cViewPr>
      <p:scale>
        <a:sx n="33" d="100"/>
        <a:sy n="33" d="100"/>
      </p:scale>
      <p:origin x="0" y="-522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11/19/17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11/19/17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9ZNNz-GabWo" TargetMode="External"/><Relationship Id="rId4" Type="http://schemas.openxmlformats.org/officeDocument/2006/relationships/hyperlink" Target="https://www.youtube.com/user/VisaCommunication" TargetMode="External"/><Relationship Id="rId5" Type="http://schemas.openxmlformats.org/officeDocument/2006/relationships/hyperlink" Target="https://www.youtube.com/channel/UCKAhE4PZPQMfyXbsi58evHA"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cognizant.com/retai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60802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Inventory  Management and  Retailing</a:t>
            </a:r>
          </a:p>
          <a:p>
            <a:endParaRPr lang="en-US" altLang="en-US" dirty="0" smtClean="0"/>
          </a:p>
          <a:p>
            <a:r>
              <a:rPr lang="en-US" altLang="en-US" dirty="0" smtClean="0"/>
              <a:t>For many retailers, the way they handle inventory  management can mean the difference between success and failure.</a:t>
            </a:r>
          </a:p>
          <a:p>
            <a:endParaRPr lang="en-US" altLang="en-US" dirty="0" smtClean="0"/>
          </a:p>
          <a:p>
            <a:r>
              <a:rPr lang="en-US" altLang="en-US" dirty="0" smtClean="0"/>
              <a:t>Inventory management decisions can be complex, based on the product assortment, speed of inventory turnover, order</a:t>
            </a:r>
          </a:p>
          <a:p>
            <a:r>
              <a:rPr lang="en-US" altLang="en-US" dirty="0" smtClean="0"/>
              <a:t>time, and more.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96854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Store Security</a:t>
            </a:r>
          </a:p>
          <a:p>
            <a:pPr marL="228600" indent="-228600">
              <a:buFont typeface="+mj-lt"/>
              <a:buAutoNum type="arabicPeriod"/>
              <a:defRPr/>
            </a:pPr>
            <a:r>
              <a:rPr lang="en-US" altLang="en-US" dirty="0" smtClean="0"/>
              <a:t>Store security relates to two basic issues: personal security and merchandise security. Personal security is discussed in this chapter, while merchandise security is covered in Chapter 15.</a:t>
            </a:r>
          </a:p>
          <a:p>
            <a:pPr marL="228600" indent="-228600">
              <a:buFont typeface="+mj-lt"/>
              <a:buAutoNum type="arabicPeriod"/>
              <a:defRPr/>
            </a:pPr>
            <a:r>
              <a:rPr lang="en-US" altLang="en-US" dirty="0" smtClean="0"/>
              <a:t>Many shoppers and employees feel less safe at retail shopping locations than before, with these results:</a:t>
            </a:r>
          </a:p>
          <a:p>
            <a:pPr marL="228600" indent="-228600">
              <a:buFont typeface="+mj-lt"/>
              <a:buAutoNum type="arabicPeriod"/>
              <a:defRPr/>
            </a:pPr>
            <a:r>
              <a:rPr lang="en-US" altLang="en-US" dirty="0" smtClean="0"/>
              <a:t>Some people are unwilling to shop at night.</a:t>
            </a:r>
          </a:p>
          <a:p>
            <a:pPr marL="228600" indent="-228600">
              <a:buFont typeface="+mj-lt"/>
              <a:buAutoNum type="arabicPeriod"/>
              <a:defRPr/>
            </a:pPr>
            <a:r>
              <a:rPr lang="en-US" altLang="en-US" dirty="0" smtClean="0"/>
              <a:t>Some shoppers believe malls are not as safe as they once were.</a:t>
            </a:r>
          </a:p>
          <a:p>
            <a:pPr marL="228600" indent="-228600">
              <a:buFont typeface="+mj-lt"/>
              <a:buAutoNum type="arabicPeriod"/>
              <a:defRPr/>
            </a:pPr>
            <a:r>
              <a:rPr lang="en-US" altLang="en-US" dirty="0" smtClean="0"/>
              <a:t>Parking is a source of anxiety for people who worry about walking through a dimly lit parking lot.</a:t>
            </a:r>
          </a:p>
          <a:p>
            <a:pPr marL="228600" indent="-228600">
              <a:buFont typeface="+mj-lt"/>
              <a:buAutoNum type="arabicPeriod"/>
              <a:defRPr/>
            </a:pPr>
            <a:r>
              <a:rPr lang="en-US" altLang="en-US" dirty="0" smtClean="0"/>
              <a:t>These are among the practices retailers are utilizing to address this issue:</a:t>
            </a:r>
          </a:p>
          <a:p>
            <a:pPr marL="228600" indent="-228600">
              <a:buFont typeface="+mj-lt"/>
              <a:buAutoNum type="arabicPeriod"/>
              <a:defRPr/>
            </a:pPr>
            <a:r>
              <a:rPr lang="en-US" altLang="en-US" dirty="0" smtClean="0"/>
              <a:t>Uniformed security guards provide a visible presence; some shopping areas even have horse-mounted guards.</a:t>
            </a:r>
          </a:p>
          <a:p>
            <a:pPr marL="228600" indent="-228600">
              <a:buFont typeface="+mj-lt"/>
              <a:buAutoNum type="arabicPeriod"/>
              <a:defRPr/>
            </a:pPr>
            <a:r>
              <a:rPr lang="en-US" altLang="en-US" dirty="0" smtClean="0"/>
              <a:t>Undercover personnel are used to complement uniformed guards.</a:t>
            </a:r>
          </a:p>
          <a:p>
            <a:pPr marL="228600" indent="-228600">
              <a:buFont typeface="+mj-lt"/>
              <a:buAutoNum type="arabicPeriod"/>
              <a:defRPr/>
            </a:pPr>
            <a:r>
              <a:rPr lang="en-US" altLang="en-US" dirty="0" smtClean="0"/>
              <a:t>Brighter lighting is used in parking lots, which are also patrolled more frequently by guards.</a:t>
            </a:r>
          </a:p>
          <a:p>
            <a:pPr marL="228600" indent="-228600">
              <a:buFont typeface="+mj-lt"/>
              <a:buAutoNum type="arabicPeriod"/>
              <a:defRPr/>
            </a:pPr>
            <a:r>
              <a:rPr lang="en-US" altLang="en-US" dirty="0" smtClean="0"/>
              <a:t>TV cameras and other devices scan the areas frequented by shoppers and employees. See Figure 13-6.</a:t>
            </a:r>
          </a:p>
          <a:p>
            <a:pPr marL="228600" indent="-228600">
              <a:buFont typeface="+mj-lt"/>
              <a:buAutoNum type="arabicPeriod"/>
              <a:defRPr/>
            </a:pPr>
            <a:r>
              <a:rPr lang="en-US" altLang="en-US" dirty="0" smtClean="0"/>
              <a:t>Some shopping areas have curfews for teenagers (a controversial tactic).</a:t>
            </a:r>
          </a:p>
          <a:p>
            <a:pPr marL="228600" indent="-228600">
              <a:buFont typeface="+mj-lt"/>
              <a:buAutoNum type="arabicPeriod"/>
              <a:defRPr/>
            </a:pPr>
            <a:r>
              <a:rPr lang="en-US" altLang="en-US" dirty="0" smtClean="0"/>
              <a:t>Access to store backroom facilities has been tightened.</a:t>
            </a:r>
          </a:p>
          <a:p>
            <a:pPr marL="228600" indent="-228600">
              <a:buFont typeface="+mj-lt"/>
              <a:buAutoNum type="arabicPeriod"/>
              <a:defRPr/>
            </a:pPr>
            <a:r>
              <a:rPr lang="en-US" altLang="en-US" dirty="0" smtClean="0"/>
              <a:t>Bank deposits are made more frequently—often by armed security guards.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03404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Insurance</a:t>
            </a:r>
          </a:p>
          <a:p>
            <a:pPr marL="228600" indent="-228600">
              <a:buFont typeface="+mj-lt"/>
              <a:buAutoNum type="arabicPeriod"/>
              <a:defRPr/>
            </a:pPr>
            <a:r>
              <a:rPr lang="en-US" altLang="en-US" dirty="0" smtClean="0"/>
              <a:t>The importance of insurance decisions is the result of increasing insurance premiums, the reduction of coverage, the decrease in the number of insurance carriers that service retailers, and the government’s concern that companies should ensure against environmental risks.</a:t>
            </a:r>
          </a:p>
          <a:p>
            <a:pPr marL="228600" indent="-228600">
              <a:buFont typeface="+mj-lt"/>
              <a:buAutoNum type="arabicPeriod"/>
              <a:defRPr/>
            </a:pPr>
            <a:r>
              <a:rPr lang="en-US" altLang="en-US" dirty="0" smtClean="0"/>
              <a:t>Retailers have embarked on a number of costly programs aimed at lessening their vulnerability to employee and customer insurance claims:</a:t>
            </a:r>
          </a:p>
          <a:p>
            <a:pPr marL="685800" lvl="1" indent="-228600">
              <a:buFont typeface="+mj-lt"/>
              <a:buAutoNum type="alphaLcPeriod"/>
              <a:defRPr/>
            </a:pPr>
            <a:r>
              <a:rPr lang="en-US" altLang="en-US" dirty="0" smtClean="0"/>
              <a:t>No-slip carpeting, flooring, and rubber entrance mats.</a:t>
            </a:r>
          </a:p>
          <a:p>
            <a:pPr marL="685800" lvl="1" indent="-228600">
              <a:buFont typeface="+mj-lt"/>
              <a:buAutoNum type="alphaLcPeriod"/>
              <a:defRPr/>
            </a:pPr>
            <a:r>
              <a:rPr lang="en-US" altLang="en-US" dirty="0" smtClean="0"/>
              <a:t>Frequent mopping and inspection of wet floors.</a:t>
            </a:r>
          </a:p>
          <a:p>
            <a:pPr marL="685800" lvl="1" indent="-228600">
              <a:buFont typeface="+mj-lt"/>
              <a:buAutoNum type="alphaLcPeriod"/>
              <a:defRPr/>
            </a:pPr>
            <a:r>
              <a:rPr lang="en-US" altLang="en-US" dirty="0" smtClean="0"/>
              <a:t>More elevator and escalator maintenance checks.</a:t>
            </a:r>
          </a:p>
          <a:p>
            <a:pPr marL="685800" lvl="1" indent="-228600">
              <a:buFont typeface="+mj-lt"/>
              <a:buAutoNum type="alphaLcPeriod"/>
              <a:defRPr/>
            </a:pPr>
            <a:r>
              <a:rPr lang="en-US" altLang="en-US" dirty="0" smtClean="0"/>
              <a:t>Having regular fire drills.</a:t>
            </a:r>
          </a:p>
          <a:p>
            <a:pPr marL="685800" lvl="1" indent="-228600">
              <a:buFont typeface="+mj-lt"/>
              <a:buAutoNum type="alphaLcPeriod"/>
              <a:defRPr/>
            </a:pPr>
            <a:r>
              <a:rPr lang="en-US" altLang="en-US" dirty="0" smtClean="0"/>
              <a:t>Building more fire-resistant facilities.</a:t>
            </a:r>
          </a:p>
          <a:p>
            <a:pPr marL="685800" lvl="1" indent="-228600">
              <a:buFont typeface="+mj-lt"/>
              <a:buAutoNum type="alphaLcPeriod"/>
              <a:defRPr/>
            </a:pPr>
            <a:r>
              <a:rPr lang="en-US" altLang="en-US" dirty="0" smtClean="0"/>
              <a:t>Setting up separate storage areas for dangerous items.</a:t>
            </a:r>
          </a:p>
          <a:p>
            <a:pPr marL="685800" lvl="1" indent="-228600">
              <a:buFont typeface="+mj-lt"/>
              <a:buAutoNum type="alphaLcPeriod"/>
              <a:defRPr/>
            </a:pPr>
            <a:r>
              <a:rPr lang="en-US" altLang="en-US" dirty="0" smtClean="0"/>
              <a:t>Discussing safety in employee training.</a:t>
            </a:r>
          </a:p>
          <a:p>
            <a:pPr marL="685800" lvl="1" indent="-228600">
              <a:buFont typeface="+mj-lt"/>
              <a:buAutoNum type="alphaLcPeriod"/>
              <a:defRPr/>
            </a:pPr>
            <a:r>
              <a:rPr lang="en-US" altLang="en-US" dirty="0" smtClean="0"/>
              <a:t>Keeping records showing proper maintenance activity.</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12869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addition, many retailers are required by law (ACA) to offer health insurance to full-time employees.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848510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altLang="en-US" dirty="0" smtClean="0"/>
              <a:t>Credit Management: These are the operational decisions -</a:t>
            </a:r>
          </a:p>
          <a:p>
            <a:pPr marL="228600" indent="-228600">
              <a:spcBef>
                <a:spcPts val="0"/>
              </a:spcBef>
              <a:buFont typeface="+mj-lt"/>
              <a:buAutoNum type="arabicPeriod"/>
              <a:defRPr/>
            </a:pPr>
            <a:r>
              <a:rPr lang="en-US" altLang="en-US" dirty="0" smtClean="0"/>
              <a:t>Forms of payment that are acceptable: cash only, cash and personal checks, cash and credit card(s), cash and debit cards, or all of these.</a:t>
            </a:r>
          </a:p>
          <a:p>
            <a:pPr marL="228600" indent="-228600">
              <a:spcBef>
                <a:spcPts val="0"/>
              </a:spcBef>
              <a:buFont typeface="+mj-lt"/>
              <a:buAutoNum type="arabicPeriod"/>
              <a:defRPr/>
            </a:pPr>
            <a:r>
              <a:rPr lang="en-US" altLang="en-US" dirty="0" smtClean="0"/>
              <a:t>Administration of the credit plan: a retailer’s own credit system and/or acceptance of major credit cards as well as working with PayPal and Google Checkout for online payments.</a:t>
            </a:r>
          </a:p>
          <a:p>
            <a:pPr marL="228600" indent="-228600">
              <a:spcBef>
                <a:spcPts val="0"/>
              </a:spcBef>
              <a:buFont typeface="+mj-lt"/>
              <a:buAutoNum type="arabicPeriod"/>
              <a:defRPr/>
            </a:pPr>
            <a:r>
              <a:rPr lang="en-US" altLang="en-US" dirty="0" smtClean="0"/>
              <a:t>Eligibility requirements for check or credit purchases: types of identification that are sufficient, as well as minimum purchase amounts for credit transactions.</a:t>
            </a:r>
          </a:p>
          <a:p>
            <a:pPr marL="228600" indent="-228600">
              <a:spcBef>
                <a:spcPts val="0"/>
              </a:spcBef>
              <a:buFont typeface="+mj-lt"/>
              <a:buAutoNum type="arabicPeriod"/>
              <a:defRPr/>
            </a:pPr>
            <a:r>
              <a:rPr lang="en-US" altLang="en-US" dirty="0" smtClean="0"/>
              <a:t>Credit terms to be used: interest rates and minimum monthly payments.</a:t>
            </a:r>
          </a:p>
          <a:p>
            <a:pPr marL="228600" indent="-228600">
              <a:spcBef>
                <a:spcPts val="0"/>
              </a:spcBef>
              <a:buFont typeface="+mj-lt"/>
              <a:buAutoNum type="arabicPeriod"/>
              <a:defRPr/>
            </a:pPr>
            <a:r>
              <a:rPr lang="en-US" altLang="en-US" dirty="0" smtClean="0"/>
              <a:t>Handling of late payments or nonpayments.</a:t>
            </a:r>
          </a:p>
          <a:p>
            <a:pPr>
              <a:spcBef>
                <a:spcPts val="0"/>
              </a:spcBef>
              <a:defRPr/>
            </a:pPr>
            <a:r>
              <a:rPr lang="en-US" altLang="en-US" dirty="0" smtClean="0"/>
              <a:t>The retailer must weigh the ability of credit to increase revenues against the costs of processing credit payments—screening, transaction, and collection costs, as well as bad debts. The average transaction involving a credit/debit card or check is far higher than a cash one.</a:t>
            </a:r>
          </a:p>
          <a:p>
            <a:pPr marL="228600" indent="-228600">
              <a:spcBef>
                <a:spcPts val="0"/>
              </a:spcBef>
              <a:buFont typeface="+mj-lt"/>
              <a:buAutoNum type="arabicPeriod"/>
              <a:defRPr/>
            </a:pPr>
            <a:r>
              <a:rPr lang="en-US" altLang="en-US" dirty="0" smtClean="0"/>
              <a:t>With retailers’ own credit operations, they incur all the processing costs; but they also get to collect the interest on unpaid balances.</a:t>
            </a:r>
          </a:p>
          <a:p>
            <a:pPr marL="228600" indent="-228600">
              <a:spcBef>
                <a:spcPts val="0"/>
              </a:spcBef>
              <a:buFont typeface="+mj-lt"/>
              <a:buAutoNum type="arabicPeriod"/>
              <a:defRPr/>
            </a:pPr>
            <a:r>
              <a:rPr lang="en-US" altLang="en-US" dirty="0" smtClean="0"/>
              <a:t>Many retailers are now placing greater emphasis on a debit card system, whereby the purchase price of a good or service is immediately deducted from a consumer’s bank account and entered into a retailer’s account through a computer terminal.</a:t>
            </a:r>
          </a:p>
          <a:p>
            <a:pPr marL="228600" indent="-228600">
              <a:spcBef>
                <a:spcPts val="0"/>
              </a:spcBef>
              <a:buFont typeface="+mj-lt"/>
              <a:buAutoNum type="arabicPeriod"/>
              <a:defRPr/>
            </a:pPr>
            <a:r>
              <a:rPr lang="en-US" altLang="en-US" dirty="0" smtClean="0"/>
              <a:t>Retailers will have to deal with several new operational challenges as the mobile payment landscape evolves with Google Wallet, Apple Pay, and PayPal.</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28269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Many retailers have improved their operations productivity through computerization. Videoconferencing is being used by major retailers to link store employees with central headquarters and allows for interaction with vendors. It can be done through satellite technology and by computer.</a:t>
            </a:r>
          </a:p>
          <a:p>
            <a:r>
              <a:rPr lang="en-US" altLang="en-US" dirty="0" smtClean="0"/>
              <a:t>In-store telecommunications (e.g., lightweight pocket phones) aid operations via low-cost, secure in-store transmissions. Software provides computerized inventory control and customer order tracking. </a:t>
            </a:r>
          </a:p>
          <a:p>
            <a:r>
              <a:rPr lang="en-US" altLang="en-US" dirty="0" smtClean="0"/>
              <a:t>The computerized checkout- the most important operational effect of retail computerization - is used by both large and small retailers to efficiently process transactions and monitor inventory. Firms rely on UPC-based systems. </a:t>
            </a:r>
          </a:p>
          <a:p>
            <a:r>
              <a:rPr lang="en-US" altLang="en-US" dirty="0" smtClean="0"/>
              <a:t>It lowers costs by reducing transaction time, employee training, misrings, and the need for item pricing.</a:t>
            </a:r>
          </a:p>
          <a:p>
            <a:r>
              <a:rPr lang="en-US" altLang="en-US" dirty="0" smtClean="0"/>
              <a:t>Retailers can increase productivity and also get data on an item-by-item basis. Recent technological developments include wireless scanners, radio frequency identification tags, speech recognition, and portable card readers. </a:t>
            </a:r>
          </a:p>
          <a:p>
            <a:r>
              <a:rPr lang="en-US" altLang="en-US" dirty="0" smtClean="0"/>
              <a:t>Two potential problems that face retailers using computerized checkouts: (1) UPC-based systems do not reach peak efficiency unless all suppliers attach UPC labels to merchandise. (2) Because UPC symbols are unreadable by humans, some states have laws that require price labeling on individual items.</a:t>
            </a:r>
          </a:p>
          <a:p>
            <a:r>
              <a:rPr lang="en-US" altLang="en-US" dirty="0" smtClean="0"/>
              <a:t>Recent advances in scanning technology include hand-held scanners; wearable, hands-free scanners; miniaturized data transceivers; wireless scanners; and scanning via smart phones making self-scanning possible.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79766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URL: </a:t>
            </a:r>
            <a:r>
              <a:rPr lang="en-US" altLang="en-US" dirty="0" smtClean="0">
                <a:hlinkClick r:id="rId3"/>
              </a:rPr>
              <a:t>https://youtu.be/9ZNNz-GabWo</a:t>
            </a:r>
            <a:endParaRPr lang="en-US" altLang="en-US" dirty="0" smtClean="0"/>
          </a:p>
          <a:p>
            <a:r>
              <a:rPr lang="en-US" altLang="en-US" dirty="0" smtClean="0"/>
              <a:t>1:53 mins.</a:t>
            </a:r>
          </a:p>
          <a:p>
            <a:pPr fontAlgn="t"/>
            <a:r>
              <a:rPr lang="en-US" dirty="0" smtClean="0"/>
              <a:t>How Mobile Point of Sale Works</a:t>
            </a:r>
          </a:p>
          <a:p>
            <a:r>
              <a:rPr lang="en-US" dirty="0" smtClean="0">
                <a:hlinkClick r:id="rId4"/>
              </a:rPr>
              <a:t> </a:t>
            </a:r>
            <a:r>
              <a:rPr lang="en-US" dirty="0" smtClean="0">
                <a:hlinkClick r:id="rId5"/>
              </a:rPr>
              <a:t>VisaCommunication</a:t>
            </a:r>
            <a:endParaRPr lang="en-US" dirty="0" smtClean="0"/>
          </a:p>
          <a:p>
            <a:endParaRPr lang="en-US" altLang="en-US" dirty="0" smtClean="0"/>
          </a:p>
          <a:p>
            <a:r>
              <a:rPr lang="en-US" altLang="en-US" dirty="0" smtClean="0"/>
              <a:t>Learn how your business can open new doors to expanded revenue by accepting card payments with m-POS. Learn more at www.visa.com/mpos.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71061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Outsourcing</a:t>
            </a:r>
          </a:p>
          <a:p>
            <a:endParaRPr lang="en-US" altLang="en-US" dirty="0" smtClean="0"/>
          </a:p>
          <a:p>
            <a:r>
              <a:rPr lang="en-US" altLang="en-US" dirty="0" smtClean="0"/>
              <a:t>With outsourcing, a retailer pays an outside party to undertake one or more of its operating functions. The goals are to reduce the costs and employee time devoted to particular tasks. Limited Brands, Crate &amp; Barrel, Apple Stores, Payless Shoes, Sports Chalet,  Kmart, Home Depot, GE Capital, and Wal-Mart all benefit from outsourcing.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861657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Crisis Management</a:t>
            </a:r>
          </a:p>
          <a:p>
            <a:pPr>
              <a:defRPr/>
            </a:pPr>
            <a:endParaRPr lang="en-US" altLang="en-US" dirty="0" smtClean="0"/>
          </a:p>
          <a:p>
            <a:pPr marL="228600" indent="-228600">
              <a:buFont typeface="+mj-lt"/>
              <a:buAutoNum type="arabicPeriod"/>
              <a:defRPr/>
            </a:pPr>
            <a:r>
              <a:rPr lang="en-US" altLang="en-US" dirty="0" smtClean="0"/>
              <a:t>Retailers may sometimes be faced with crisis situations that need to be managed as smoothly as possible. Crises include an in-store fire, broken water pipe, access to a store being partially blocked due to picketing by striking workers, a car accident in the parking lot, a burglary, a sudden illness by the owner or a key employee, a storm that knocks out a retailer’s power, unexpectedly high or low consumer demand, or other factors.</a:t>
            </a:r>
          </a:p>
          <a:p>
            <a:pPr marL="228600" indent="-228600">
              <a:buFont typeface="+mj-lt"/>
              <a:buAutoNum type="arabicPeriod"/>
              <a:defRPr/>
            </a:pPr>
            <a:r>
              <a:rPr lang="en-US" altLang="en-US" dirty="0" smtClean="0"/>
              <a:t>Although many crises may be anticipated, these principles are important:</a:t>
            </a:r>
          </a:p>
          <a:p>
            <a:pPr marL="685800" lvl="1" indent="-228600">
              <a:buFont typeface="+mj-lt"/>
              <a:buAutoNum type="alphaLcPeriod"/>
              <a:defRPr/>
            </a:pPr>
            <a:r>
              <a:rPr lang="en-US" altLang="en-US" dirty="0" smtClean="0"/>
              <a:t>There should be contingency plans for as many different types of crisis situations as possible.</a:t>
            </a:r>
          </a:p>
          <a:p>
            <a:pPr marL="685800" lvl="1" indent="-228600">
              <a:buFont typeface="+mj-lt"/>
              <a:buAutoNum type="alphaLcPeriod"/>
              <a:defRPr/>
            </a:pPr>
            <a:r>
              <a:rPr lang="en-US" altLang="en-US" dirty="0" smtClean="0"/>
              <a:t>Essential information should be communicated to all affected parties as soon as a crisis occurs.</a:t>
            </a:r>
          </a:p>
          <a:p>
            <a:pPr marL="685800" lvl="1" indent="-228600">
              <a:buFont typeface="+mj-lt"/>
              <a:buAutoNum type="alphaLcPeriod"/>
              <a:defRPr/>
            </a:pPr>
            <a:r>
              <a:rPr lang="en-US" altLang="en-US" dirty="0" smtClean="0"/>
              <a:t>Cooperation—not conflict—among the involved parties is essential.</a:t>
            </a:r>
          </a:p>
          <a:p>
            <a:pPr marL="685800" lvl="1" indent="-228600">
              <a:buFont typeface="+mj-lt"/>
              <a:buAutoNum type="alphaLcPeriod"/>
              <a:defRPr/>
            </a:pPr>
            <a:r>
              <a:rPr lang="en-US" altLang="en-US" dirty="0" smtClean="0"/>
              <a:t>Responses should be as swift as feasible.</a:t>
            </a:r>
          </a:p>
          <a:p>
            <a:pPr marL="685800" lvl="1" indent="-228600">
              <a:buFont typeface="+mj-lt"/>
              <a:buAutoNum type="alphaLcPeriod"/>
              <a:defRPr/>
            </a:pPr>
            <a:r>
              <a:rPr lang="en-US" altLang="en-US" dirty="0" smtClean="0"/>
              <a:t>The chain of command should be clear and decision makers given adequate authority.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15770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45606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hlinkClick r:id="rId3"/>
              </a:rPr>
              <a:t>http://www.cognizant.com/retail</a:t>
            </a:r>
            <a:r>
              <a:rPr lang="en-US" altLang="en-US" dirty="0" smtClean="0"/>
              <a:t>    URL</a:t>
            </a:r>
          </a:p>
          <a:p>
            <a:r>
              <a:rPr lang="en-US" altLang="en-US" dirty="0" smtClean="0"/>
              <a:t>3:48 mins.</a:t>
            </a:r>
          </a:p>
          <a:p>
            <a:r>
              <a:rPr lang="en-US" altLang="en-US" dirty="0" smtClean="0"/>
              <a:t>Omnichannel Retailing | The Digital Store of the Future | Cognizant</a:t>
            </a:r>
          </a:p>
          <a:p>
            <a:r>
              <a:rPr lang="en-US" altLang="en-US" dirty="0" smtClean="0"/>
              <a:t>Today’s consumers want to seamlessly shop whenever and wherever they are. In order to meet these demands, retailers must bring the physical and digital shopping worlds into one omnichannel experience. </a:t>
            </a:r>
            <a:br>
              <a:rPr lang="en-US" altLang="en-US" dirty="0" smtClean="0"/>
            </a:br>
            <a:r>
              <a:rPr lang="en-US" altLang="en-US" dirty="0" smtClean="0"/>
              <a:t>While online shopping has become a defining activity of the 21st century, 95% of all sales are the result of a combination of online, mobile, and in-store interactions. Unifying these provides a more seamless experience for the shopper and more sales opportunities for businesses.</a:t>
            </a:r>
            <a:br>
              <a:rPr lang="en-US" altLang="en-US" dirty="0" smtClean="0"/>
            </a:br>
            <a:r>
              <a:rPr lang="en-US" altLang="en-US" dirty="0" smtClean="0"/>
              <a:t>For example, mobile alerts inform nearby shoppers of new products and promotions in order to capture their attention while RFID tags and QR codes on product tags help them learn about item details and read reviews. Arming store associates with data about a shopper and product information helps them to provide a more personalized experience to the consumer. </a:t>
            </a:r>
            <a:br>
              <a:rPr lang="en-US" altLang="en-US" dirty="0" smtClean="0"/>
            </a:br>
            <a:r>
              <a:rPr lang="en-US" altLang="en-US" dirty="0" smtClean="0"/>
              <a:t>Using social interactions as a visual focal point in a store can help positively influence shoppers. Virtual dressing rooms allow shoppers to virtually try on outfits in-store or at home. And data gathered from the dressing room can inform product recommendations and customer insight. Similarly, interactive displays attract shoppers by sending rich media to their mobile devices when they pick up a product. The transitioning to an omnichannel experience can be daunting,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4856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Blueprints offer these advantages:</a:t>
            </a:r>
          </a:p>
          <a:p>
            <a:pPr>
              <a:defRPr/>
            </a:pPr>
            <a:endParaRPr lang="en-US" altLang="en-US" dirty="0" smtClean="0"/>
          </a:p>
          <a:p>
            <a:pPr marL="228600" indent="-228600">
              <a:buFont typeface="+mj-lt"/>
              <a:buAutoNum type="arabicPeriod"/>
              <a:defRPr/>
            </a:pPr>
            <a:r>
              <a:rPr lang="en-US" altLang="en-US" dirty="0" smtClean="0"/>
              <a:t>They standardize activities.</a:t>
            </a:r>
          </a:p>
          <a:p>
            <a:pPr marL="228600" indent="-228600">
              <a:buFont typeface="+mj-lt"/>
              <a:buAutoNum type="arabicPeriod"/>
              <a:defRPr/>
            </a:pPr>
            <a:r>
              <a:rPr lang="en-US" altLang="en-US" dirty="0" smtClean="0"/>
              <a:t>They isolate points at which operations may be weak or prone to failure.</a:t>
            </a:r>
          </a:p>
          <a:p>
            <a:pPr marL="228600" indent="-228600">
              <a:buFont typeface="+mj-lt"/>
              <a:buAutoNum type="arabicPeriod"/>
              <a:defRPr/>
            </a:pPr>
            <a:r>
              <a:rPr lang="en-US" altLang="en-US" dirty="0" smtClean="0"/>
              <a:t>They outline a plan that can be evaluated for completeness.</a:t>
            </a:r>
          </a:p>
          <a:p>
            <a:pPr marL="228600" indent="-228600">
              <a:buFont typeface="+mj-lt"/>
              <a:buAutoNum type="arabicPeriod"/>
              <a:defRPr/>
            </a:pPr>
            <a:r>
              <a:rPr lang="en-US" altLang="en-US" dirty="0" smtClean="0"/>
              <a:t>They show personnel needs.</a:t>
            </a:r>
          </a:p>
          <a:p>
            <a:pPr marL="228600" indent="-228600">
              <a:buFont typeface="+mj-lt"/>
              <a:buAutoNum type="arabicPeriod"/>
              <a:defRPr/>
            </a:pPr>
            <a:r>
              <a:rPr lang="en-US" altLang="en-US" dirty="0" smtClean="0"/>
              <a:t>They help identify productivity improvements.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05247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With regard to store format, a retailer needs to consider which tactics will increase productivity.</a:t>
            </a:r>
          </a:p>
          <a:p>
            <a:pPr>
              <a:defRPr/>
            </a:pPr>
            <a:endParaRPr lang="en-US" altLang="en-US" dirty="0" smtClean="0"/>
          </a:p>
          <a:p>
            <a:pPr>
              <a:defRPr/>
            </a:pPr>
            <a:r>
              <a:rPr lang="en-US" altLang="en-US" dirty="0" smtClean="0"/>
              <a:t>One such decision for chain retailers is whether to use prototype stores, whereby multiple outlets conform to relatively uniform construction, layout, and operations standards.</a:t>
            </a:r>
          </a:p>
          <a:p>
            <a:pPr>
              <a:defRPr/>
            </a:pPr>
            <a:endParaRPr lang="en-US" altLang="en-US" dirty="0" smtClean="0"/>
          </a:p>
          <a:p>
            <a:pPr>
              <a:defRPr/>
            </a:pPr>
            <a:r>
              <a:rPr lang="en-US" altLang="en-US" dirty="0" smtClean="0"/>
              <a:t>They offer several benefits:</a:t>
            </a:r>
          </a:p>
          <a:p>
            <a:pPr marL="228600" indent="-228600">
              <a:buFont typeface="+mj-lt"/>
              <a:buAutoNum type="arabicPeriod"/>
              <a:defRPr/>
            </a:pPr>
            <a:r>
              <a:rPr lang="en-US" altLang="en-US" dirty="0" smtClean="0"/>
              <a:t>Easier centralized management control.</a:t>
            </a:r>
          </a:p>
          <a:p>
            <a:pPr marL="228600" indent="-228600">
              <a:buFont typeface="+mj-lt"/>
              <a:buAutoNum type="arabicPeriod"/>
              <a:defRPr/>
            </a:pPr>
            <a:r>
              <a:rPr lang="en-US" altLang="en-US" dirty="0" smtClean="0"/>
              <a:t>Reduced construction costs.</a:t>
            </a:r>
          </a:p>
          <a:p>
            <a:pPr marL="228600" indent="-228600">
              <a:buFont typeface="+mj-lt"/>
              <a:buAutoNum type="arabicPeriod"/>
              <a:defRPr/>
            </a:pPr>
            <a:r>
              <a:rPr lang="en-US" altLang="en-US" dirty="0" smtClean="0"/>
              <a:t>Standardized operating methods.</a:t>
            </a:r>
          </a:p>
          <a:p>
            <a:pPr marL="228600" indent="-228600">
              <a:buFont typeface="+mj-lt"/>
              <a:buAutoNum type="arabicPeriod"/>
              <a:defRPr/>
            </a:pPr>
            <a:r>
              <a:rPr lang="en-US" altLang="en-US" dirty="0" smtClean="0"/>
              <a:t>Interchange of employees among outlets.</a:t>
            </a:r>
          </a:p>
          <a:p>
            <a:pPr marL="228600" indent="-228600">
              <a:buFont typeface="+mj-lt"/>
              <a:buAutoNum type="arabicPeriod"/>
              <a:defRPr/>
            </a:pPr>
            <a:r>
              <a:rPr lang="en-US" altLang="en-US" dirty="0" smtClean="0"/>
              <a:t>Quantity purchases for fixtures and other materials.</a:t>
            </a:r>
          </a:p>
          <a:p>
            <a:pPr marL="228600" indent="-228600">
              <a:buFont typeface="+mj-lt"/>
              <a:buAutoNum type="arabicPeriod"/>
              <a:defRPr/>
            </a:pPr>
            <a:r>
              <a:rPr lang="en-US" altLang="en-US" dirty="0" smtClean="0"/>
              <a:t>A consistent chain image.</a:t>
            </a:r>
          </a:p>
          <a:p>
            <a:pPr marL="228600" indent="-228600">
              <a:buFont typeface="+mj-lt"/>
              <a:buAutoNum type="arabicPeriod"/>
              <a:defRPr/>
            </a:pPr>
            <a:r>
              <a:rPr lang="en-US" altLang="en-US" dirty="0" smtClean="0"/>
              <a:t>Strict reliance on prototypes may lead to inflexibility, a failure to adapt to or capitalize on local customer needs, and too little creativity.</a:t>
            </a:r>
          </a:p>
          <a:p>
            <a:pPr>
              <a:defRPr/>
            </a:pPr>
            <a:endParaRPr lang="en-US" altLang="en-US" dirty="0" smtClean="0"/>
          </a:p>
          <a:p>
            <a:pPr>
              <a:defRPr/>
            </a:pPr>
            <a:r>
              <a:rPr lang="en-US" altLang="en-US" dirty="0" smtClean="0"/>
              <a:t>McDonald’s, Pep Boys, Office Depot, Starbucks, and most supermarket chains are among those with prototype stores.</a:t>
            </a:r>
          </a:p>
          <a:p>
            <a:pPr>
              <a:defRPr/>
            </a:pPr>
            <a:endParaRPr lang="en-US" altLang="en-US" dirty="0" smtClean="0"/>
          </a:p>
          <a:p>
            <a:pPr>
              <a:defRPr/>
            </a:pPr>
            <a:r>
              <a:rPr lang="en-US" altLang="en-US" dirty="0" smtClean="0"/>
              <a:t>Rationalized retailing programs combine a high degree of centralized management control with strict operating procedures for every phase of business. Dunkin’ Donuts, Old Navy, and Radio Shack use rationalized retailing. See Figure 13-2.</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15260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Retailers are engaging in two contrasting store-size approaches to be distinctive and to deal with high rents in some metropolitan markets.</a:t>
            </a:r>
          </a:p>
          <a:p>
            <a:endParaRPr lang="en-US" altLang="en-US" dirty="0" smtClean="0"/>
          </a:p>
          <a:p>
            <a:r>
              <a:rPr lang="en-US" altLang="en-US" dirty="0" smtClean="0"/>
              <a:t>Home Depot, Barnes &amp; Noble, and Sports Authority have category killer stores with huge assortments that try to dominate smaller stores. Food-based warehouse stores and large discount-oriented stores (e.g., Cub Foods and Wal-Mart) often situate in secondary sites, where rents are low. Retailers that are situated in high rent areas, or that realize large stores are not efficient in serving saturated or small markets, are opening smaller stores or downsizing existing ones. An example is provided for Tiffany.</a:t>
            </a:r>
          </a:p>
          <a:p>
            <a:endParaRPr lang="en-US" altLang="en-US" dirty="0" smtClean="0"/>
          </a:p>
          <a:p>
            <a:r>
              <a:rPr lang="en-US" altLang="en-US" dirty="0" smtClean="0"/>
              <a:t>Retailers need to place emphasis on allocating store space. J.C. Penney has dropped merchandise lines (e.g., home electronics, large sporting goods, and photo equipment) that occupy too much store space in relation to sales and profit.</a:t>
            </a:r>
          </a:p>
          <a:p>
            <a:endParaRPr lang="en-US" altLang="en-US" dirty="0" smtClean="0"/>
          </a:p>
          <a:p>
            <a:r>
              <a:rPr lang="en-US" altLang="en-US" dirty="0" smtClean="0"/>
              <a:t>With a top-down space management approach, a retailer starts with its total available store space, divides the space into categories, and then works on product layouts.</a:t>
            </a:r>
          </a:p>
          <a:p>
            <a:endParaRPr lang="en-US" altLang="en-US" dirty="0" smtClean="0"/>
          </a:p>
          <a:p>
            <a:r>
              <a:rPr lang="en-US" altLang="en-US" dirty="0" smtClean="0"/>
              <a:t>A bottom-up space management approach begins planning at the individual product level and then proceeds to the category, total store, and overall company levels.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76183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Personnel Utilization</a:t>
            </a:r>
          </a:p>
          <a:p>
            <a:pPr>
              <a:defRPr/>
            </a:pPr>
            <a:endParaRPr lang="en-US" altLang="en-US" dirty="0" smtClean="0"/>
          </a:p>
          <a:p>
            <a:pPr>
              <a:defRPr/>
            </a:pPr>
            <a:r>
              <a:rPr lang="en-US" altLang="en-US" dirty="0" smtClean="0"/>
              <a:t>The efficient utilization of retail personnel is vital for several reasons.</a:t>
            </a:r>
          </a:p>
          <a:p>
            <a:pPr marL="228600" indent="-228600">
              <a:buFont typeface="+mj-lt"/>
              <a:buAutoNum type="arabicPeriod"/>
              <a:defRPr/>
            </a:pPr>
            <a:r>
              <a:rPr lang="en-US" altLang="en-US" dirty="0" smtClean="0"/>
              <a:t>Labor costs are high.</a:t>
            </a:r>
          </a:p>
          <a:p>
            <a:pPr marL="228600" indent="-228600">
              <a:buFont typeface="+mj-lt"/>
              <a:buAutoNum type="arabicPeriod"/>
              <a:defRPr/>
            </a:pPr>
            <a:r>
              <a:rPr lang="en-US" altLang="en-US" dirty="0" smtClean="0"/>
              <a:t>High employee turnover means increased recruitment, training, and supervision costs.</a:t>
            </a:r>
          </a:p>
          <a:p>
            <a:pPr marL="228600" indent="-228600">
              <a:buFont typeface="+mj-lt"/>
              <a:buAutoNum type="arabicPeriod"/>
              <a:defRPr/>
            </a:pPr>
            <a:r>
              <a:rPr lang="en-US" altLang="en-US" dirty="0" smtClean="0"/>
              <a:t>Poor personnel may have weak sales skills, mistreat shoppers, misring transactions, and make other errors.</a:t>
            </a:r>
          </a:p>
          <a:p>
            <a:pPr marL="228600" indent="-228600">
              <a:buFont typeface="+mj-lt"/>
              <a:buAutoNum type="arabicPeriod"/>
              <a:defRPr/>
            </a:pPr>
            <a:r>
              <a:rPr lang="en-US" altLang="en-US" dirty="0" smtClean="0"/>
              <a:t>Productivity gains in technology have exceeded those in labor.</a:t>
            </a:r>
          </a:p>
          <a:p>
            <a:pPr marL="228600" indent="-228600">
              <a:buFont typeface="+mj-lt"/>
              <a:buAutoNum type="arabicPeriod"/>
              <a:defRPr/>
            </a:pPr>
            <a:r>
              <a:rPr lang="en-US" altLang="en-US" dirty="0" smtClean="0"/>
              <a:t>Labor scheduling is often subject to unanticipated demand.</a:t>
            </a:r>
          </a:p>
          <a:p>
            <a:pPr marL="228600" indent="-228600">
              <a:buFont typeface="+mj-lt"/>
              <a:buAutoNum type="arabicPeriod"/>
              <a:defRPr/>
            </a:pPr>
            <a:r>
              <a:rPr lang="en-US" altLang="en-US" dirty="0" smtClean="0"/>
              <a:t>There is less flexibility for firms with unionized employees.</a:t>
            </a:r>
          </a:p>
          <a:p>
            <a:pPr>
              <a:defRPr/>
            </a:pPr>
            <a:endParaRPr lang="en-US" altLang="en-US" dirty="0" smtClean="0"/>
          </a:p>
          <a:p>
            <a:pPr>
              <a:defRPr/>
            </a:pPr>
            <a:r>
              <a:rPr lang="en-US" altLang="en-US" dirty="0" smtClean="0"/>
              <a:t>Tactics to maximize personnel productivity include the following:</a:t>
            </a:r>
          </a:p>
          <a:p>
            <a:pPr marL="228600" indent="-228600">
              <a:buFont typeface="+mj-lt"/>
              <a:buAutoNum type="arabicPeriod"/>
              <a:defRPr/>
            </a:pPr>
            <a:r>
              <a:rPr lang="en-US" altLang="en-US" dirty="0" smtClean="0"/>
              <a:t>Careful hiring processes.</a:t>
            </a:r>
          </a:p>
          <a:p>
            <a:pPr marL="228600" indent="-228600">
              <a:buFont typeface="+mj-lt"/>
              <a:buAutoNum type="arabicPeriod"/>
              <a:defRPr/>
            </a:pPr>
            <a:r>
              <a:rPr lang="en-US" altLang="en-US" dirty="0" smtClean="0"/>
              <a:t>Forecasting workloads.</a:t>
            </a:r>
          </a:p>
          <a:p>
            <a:pPr>
              <a:defRPr/>
            </a:pPr>
            <a:endParaRPr lang="en-US" altLang="en-US" dirty="0" smtClean="0"/>
          </a:p>
          <a:p>
            <a:pPr>
              <a:defRPr/>
            </a:pPr>
            <a:r>
              <a:rPr lang="en-US" altLang="en-US" dirty="0" smtClean="0"/>
              <a:t>Job standardization and cross-training. Through job standardization, the tasks of personnel with similar positions in different departments are rather uniform.</a:t>
            </a:r>
          </a:p>
          <a:p>
            <a:pPr marL="228600" indent="-228600">
              <a:buFont typeface="+mj-lt"/>
              <a:buAutoNum type="arabicPeriod"/>
              <a:defRPr/>
            </a:pPr>
            <a:r>
              <a:rPr lang="en-US" altLang="en-US" dirty="0" smtClean="0"/>
              <a:t>With cross-training, personnel learn tasks associated with more than one job.</a:t>
            </a:r>
          </a:p>
          <a:p>
            <a:pPr marL="228600" indent="-228600">
              <a:buFont typeface="+mj-lt"/>
              <a:buAutoNum type="arabicPeriod"/>
              <a:defRPr/>
            </a:pPr>
            <a:r>
              <a:rPr lang="en-US" altLang="en-US" dirty="0" smtClean="0"/>
              <a:t>Good communications. (See Figure 13-3.)</a:t>
            </a:r>
          </a:p>
          <a:p>
            <a:pPr marL="228600" indent="-228600">
              <a:buFont typeface="+mj-lt"/>
              <a:buAutoNum type="arabicPeriod"/>
              <a:defRPr/>
            </a:pPr>
            <a:r>
              <a:rPr lang="en-US" altLang="en-US" dirty="0" smtClean="0"/>
              <a:t>Setting employee performance standards.</a:t>
            </a:r>
          </a:p>
          <a:p>
            <a:pPr marL="228600" indent="-228600">
              <a:buFont typeface="+mj-lt"/>
              <a:buAutoNum type="arabicPeriod"/>
              <a:defRPr/>
            </a:pPr>
            <a:r>
              <a:rPr lang="en-US" altLang="en-US" dirty="0" smtClean="0"/>
              <a:t>Compensation for performance.</a:t>
            </a:r>
          </a:p>
          <a:p>
            <a:pPr marL="228600" indent="-228600">
              <a:buFont typeface="+mj-lt"/>
              <a:buAutoNum type="arabicPeriod"/>
              <a:defRPr/>
            </a:pPr>
            <a:r>
              <a:rPr lang="en-US" altLang="en-US" dirty="0" smtClean="0"/>
              <a:t>Self-service facilities.</a:t>
            </a:r>
          </a:p>
          <a:p>
            <a:pPr marL="228600" indent="-228600">
              <a:buFont typeface="+mj-lt"/>
              <a:buAutoNum type="arabicPeriod"/>
              <a:defRPr/>
            </a:pPr>
            <a:r>
              <a:rPr lang="en-US" altLang="en-US" dirty="0" smtClean="0"/>
              <a:t>Self-service requires better displays, popular brands, ample assortments, and products with clear features.</a:t>
            </a:r>
          </a:p>
          <a:p>
            <a:pPr marL="228600" indent="-228600">
              <a:buFont typeface="+mj-lt"/>
              <a:buAutoNum type="arabicPeriod"/>
              <a:defRPr/>
            </a:pPr>
            <a:r>
              <a:rPr lang="en-US" altLang="en-US" dirty="0" smtClean="0"/>
              <a:t>By reducing sales personnel, some shoppers may feel service is inadequate.</a:t>
            </a:r>
          </a:p>
          <a:p>
            <a:pPr marL="228600" indent="-228600">
              <a:buFont typeface="+mj-lt"/>
              <a:buAutoNum type="arabicPeriod"/>
              <a:defRPr/>
            </a:pPr>
            <a:r>
              <a:rPr lang="en-US" altLang="en-US" dirty="0" smtClean="0"/>
              <a:t>There is no cross-selling.</a:t>
            </a:r>
          </a:p>
          <a:p>
            <a:pPr marL="228600" indent="-228600">
              <a:buFont typeface="+mj-lt"/>
              <a:buAutoNum type="arabicPeriod"/>
              <a:defRPr/>
            </a:pPr>
            <a:r>
              <a:rPr lang="en-US" altLang="en-US" dirty="0" smtClean="0"/>
              <a:t>Length of employment.</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72136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Store Maintenance, Energy Management, and Renovations</a:t>
            </a:r>
          </a:p>
          <a:p>
            <a:r>
              <a:rPr lang="en-US" altLang="en-US" dirty="0" smtClean="0"/>
              <a:t>Store maintenance encompasses all the activities in managing a retailer’s physical facilities.</a:t>
            </a:r>
          </a:p>
          <a:p>
            <a:endParaRPr lang="en-US" altLang="en-US" dirty="0" smtClean="0"/>
          </a:p>
          <a:p>
            <a:r>
              <a:rPr lang="en-US" altLang="en-US" dirty="0" smtClean="0"/>
              <a:t>These are some of the facilities that must be managed:</a:t>
            </a:r>
          </a:p>
          <a:p>
            <a:r>
              <a:rPr lang="en-US" altLang="en-US" dirty="0" smtClean="0"/>
              <a:t>Exterior—parking lot, points of entry and exit, outside signs and display windows, and common areas adjacent to a store.</a:t>
            </a:r>
          </a:p>
          <a:p>
            <a:r>
              <a:rPr lang="en-US" altLang="en-US" dirty="0" smtClean="0"/>
              <a:t>Interior—windows, walls, flooring, climate control and energy use, lighting, displays and signs, fixtures, and ceilings.</a:t>
            </a:r>
          </a:p>
          <a:p>
            <a:r>
              <a:rPr lang="en-US" altLang="en-US" dirty="0" smtClean="0"/>
              <a:t>See Figure 13-4.</a:t>
            </a:r>
          </a:p>
          <a:p>
            <a:endParaRPr lang="en-US" altLang="en-US" dirty="0" smtClean="0"/>
          </a:p>
          <a:p>
            <a:r>
              <a:rPr lang="en-US" altLang="en-US" dirty="0" smtClean="0"/>
              <a:t>The quality of store maintenance affects consumer perceptions, the life span of facilities, and operating costs.</a:t>
            </a:r>
          </a:p>
          <a:p>
            <a:r>
              <a:rPr lang="en-US" altLang="en-US" dirty="0" smtClean="0"/>
              <a:t>Thorough, ongoing maintenance may extend current facilities for a longer period before having to invest in new ones.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86278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Inventory Management</a:t>
            </a:r>
          </a:p>
          <a:p>
            <a:pPr>
              <a:defRPr/>
            </a:pPr>
            <a:endParaRPr lang="en-US" altLang="en-US" dirty="0" smtClean="0"/>
          </a:p>
          <a:p>
            <a:pPr>
              <a:defRPr/>
            </a:pPr>
            <a:r>
              <a:rPr lang="en-US" altLang="en-US" dirty="0" smtClean="0"/>
              <a:t>A retailer uses inventory management to maintain a proper merchandise assortment while ensuring that operations are efficient and effective. See Figure 13-5.)</a:t>
            </a:r>
          </a:p>
          <a:p>
            <a:pPr>
              <a:defRPr/>
            </a:pPr>
            <a:endParaRPr lang="en-US" altLang="en-US" dirty="0" smtClean="0"/>
          </a:p>
          <a:p>
            <a:pPr>
              <a:defRPr/>
            </a:pPr>
            <a:r>
              <a:rPr lang="en-US" altLang="en-US" dirty="0" smtClean="0"/>
              <a:t>These are some operational factors to consider:</a:t>
            </a:r>
          </a:p>
          <a:p>
            <a:pPr>
              <a:defRPr/>
            </a:pPr>
            <a:endParaRPr lang="en-US" altLang="en-US" dirty="0" smtClean="0"/>
          </a:p>
          <a:p>
            <a:pPr marL="228600" indent="-228600">
              <a:buFont typeface="+mj-lt"/>
              <a:buAutoNum type="arabicPeriod"/>
              <a:defRPr/>
            </a:pPr>
            <a:r>
              <a:rPr lang="en-US" altLang="en-US" dirty="0" smtClean="0"/>
              <a:t>Coordination of merchandise received from different suppliers.</a:t>
            </a:r>
          </a:p>
          <a:p>
            <a:pPr marL="228600" indent="-228600">
              <a:buFont typeface="+mj-lt"/>
              <a:buAutoNum type="arabicPeriod"/>
              <a:defRPr/>
            </a:pPr>
            <a:r>
              <a:rPr lang="en-US" altLang="en-US" dirty="0" smtClean="0"/>
              <a:t>Amount of inventory on the selling floor versus a warehouse or storeroom.</a:t>
            </a:r>
          </a:p>
          <a:p>
            <a:pPr marL="228600" indent="-228600">
              <a:buFont typeface="+mj-lt"/>
              <a:buAutoNum type="arabicPeriod"/>
              <a:defRPr/>
            </a:pPr>
            <a:r>
              <a:rPr lang="en-US" altLang="en-US" dirty="0" smtClean="0"/>
              <a:t>Frequency of moving inventory from nonselling to selling areas.</a:t>
            </a:r>
          </a:p>
          <a:p>
            <a:pPr marL="228600" indent="-228600">
              <a:buFont typeface="+mj-lt"/>
              <a:buAutoNum type="arabicPeriod"/>
              <a:defRPr/>
            </a:pPr>
            <a:r>
              <a:rPr lang="en-US" altLang="en-US" dirty="0" smtClean="0"/>
              <a:t>Functions that can be performed during nonstore hours.</a:t>
            </a:r>
          </a:p>
          <a:p>
            <a:pPr marL="228600" indent="-228600">
              <a:buFont typeface="+mj-lt"/>
              <a:buAutoNum type="arabicPeriod"/>
              <a:defRPr/>
            </a:pPr>
            <a:r>
              <a:rPr lang="en-US" altLang="en-US" dirty="0" smtClean="0"/>
              <a:t>Trade-offs between faster supplier delivery and higher shipping costs.</a:t>
            </a:r>
          </a:p>
          <a:p>
            <a:pPr marL="228600" indent="-228600">
              <a:buFont typeface="+mj-lt"/>
              <a:buAutoNum type="arabicPeriod"/>
              <a:defRPr/>
            </a:pPr>
            <a:r>
              <a:rPr lang="en-US" altLang="en-US" dirty="0" smtClean="0"/>
              <a:t>Support expected from suppliers in storing merchandise or setting up displays.</a:t>
            </a:r>
          </a:p>
          <a:p>
            <a:pPr marL="228600" indent="-228600">
              <a:buFont typeface="+mj-lt"/>
              <a:buAutoNum type="arabicPeriod"/>
              <a:defRPr/>
            </a:pPr>
            <a:r>
              <a:rPr lang="en-US" altLang="en-US" dirty="0" smtClean="0"/>
              <a:t>Level of in-store merchandise breakage that is acceptable.</a:t>
            </a:r>
          </a:p>
          <a:p>
            <a:pPr marL="228600" indent="-228600">
              <a:buFont typeface="+mj-lt"/>
              <a:buAutoNum type="arabicPeriod"/>
              <a:defRPr/>
            </a:pPr>
            <a:r>
              <a:rPr lang="en-US" altLang="en-US" dirty="0" smtClean="0"/>
              <a:t>Items which require delivery to customers.</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05386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1129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11/19/17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6032" indent="-256032">
              <a:buClr>
                <a:srgbClr val="007FA3"/>
              </a:buClr>
              <a:buSzPct val="100000"/>
              <a:defRPr sz="2400"/>
            </a:lvl1pPr>
            <a:lvl2pPr marL="740664" indent="-283464">
              <a:buClr>
                <a:srgbClr val="007FA3"/>
              </a:buClr>
              <a:defRPr sz="2200"/>
            </a:lvl2pPr>
            <a:lvl3pPr>
              <a:buClr>
                <a:srgbClr val="007FA3"/>
              </a:buClr>
              <a:defRPr sz="2000"/>
            </a:lvl3pPr>
            <a:lvl4pPr>
              <a:buClr>
                <a:srgbClr val="007FA3"/>
              </a:buClr>
              <a:defRPr sz="18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youtu.be/9ZNNz-GabW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www.cognizant.com/retai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1275" cy="990600"/>
          </a:xfrm>
        </p:spPr>
        <p:txBody>
          <a:bodyPr anchor="b"/>
          <a:lstStyle/>
          <a:p>
            <a:r>
              <a:rPr lang="en-US" dirty="0"/>
              <a:t>Retail </a:t>
            </a:r>
            <a:r>
              <a:rPr lang="en-US" dirty="0" smtClean="0"/>
              <a:t>Management: </a:t>
            </a:r>
            <a:r>
              <a:rPr lang="en-IN" dirty="0"/>
              <a:t>A Strategic </a:t>
            </a:r>
            <a:r>
              <a:rPr lang="en-IN" dirty="0" smtClean="0"/>
              <a:t>Approach</a:t>
            </a:r>
            <a:endParaRPr lang="en-IN" sz="3600" dirty="0">
              <a:latin typeface="+mj-lt"/>
            </a:endParaRPr>
          </a:p>
        </p:txBody>
      </p:sp>
      <p:sp>
        <p:nvSpPr>
          <p:cNvPr id="3" name="Text Placeholder 2"/>
          <p:cNvSpPr>
            <a:spLocks noGrp="1"/>
          </p:cNvSpPr>
          <p:nvPr>
            <p:ph type="body" sz="quarter" idx="13"/>
          </p:nvPr>
        </p:nvSpPr>
        <p:spPr>
          <a:xfrm>
            <a:off x="457200" y="1327332"/>
            <a:ext cx="8229600" cy="349068"/>
          </a:xfrm>
        </p:spPr>
        <p:txBody>
          <a:bodyPr/>
          <a:lstStyle/>
          <a:p>
            <a:r>
              <a:rPr lang="en-US" altLang="en-US" sz="2400" dirty="0" smtClean="0"/>
              <a:t>Thirteenth Edition</a:t>
            </a:r>
            <a:endParaRPr lang="en-IN" sz="2400" dirty="0" smtClean="0">
              <a:latin typeface="+mj-lt"/>
            </a:endParaRPr>
          </a:p>
        </p:txBody>
      </p:sp>
      <p:pic>
        <p:nvPicPr>
          <p:cNvPr id="7" name="Picture 6" descr="Written by Berman, Evans and Chatterj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27749"/>
            <a:ext cx="3062068" cy="4127463"/>
          </a:xfrm>
          <a:prstGeom prst="rect">
            <a:avLst/>
          </a:prstGeom>
        </p:spPr>
      </p:pic>
      <p:sp>
        <p:nvSpPr>
          <p:cNvPr id="4" name="Text Placeholder 3"/>
          <p:cNvSpPr>
            <a:spLocks noGrp="1"/>
          </p:cNvSpPr>
          <p:nvPr>
            <p:ph type="body" sz="quarter" idx="14"/>
          </p:nvPr>
        </p:nvSpPr>
        <p:spPr>
          <a:xfrm>
            <a:off x="4495800" y="1600201"/>
            <a:ext cx="3657600" cy="1600199"/>
          </a:xfrm>
        </p:spPr>
        <p:txBody>
          <a:bodyPr/>
          <a:lstStyle/>
          <a:p>
            <a:pPr algn="ctr"/>
            <a:r>
              <a:rPr lang="en-IN" sz="3600" b="1" dirty="0"/>
              <a:t>Chapter </a:t>
            </a:r>
            <a:r>
              <a:rPr lang="en-IN" sz="3600" b="1" dirty="0" smtClean="0"/>
              <a:t>13</a:t>
            </a:r>
            <a:endParaRPr lang="en-IN" sz="3600" dirty="0"/>
          </a:p>
        </p:txBody>
      </p:sp>
      <p:sp>
        <p:nvSpPr>
          <p:cNvPr id="5" name="Text Placeholder 4"/>
          <p:cNvSpPr>
            <a:spLocks noGrp="1"/>
          </p:cNvSpPr>
          <p:nvPr>
            <p:ph type="body" sz="quarter" idx="15"/>
          </p:nvPr>
        </p:nvSpPr>
        <p:spPr>
          <a:xfrm>
            <a:off x="4495800" y="3322637"/>
            <a:ext cx="3657600" cy="2925763"/>
          </a:xfrm>
        </p:spPr>
        <p:txBody>
          <a:bodyPr/>
          <a:lstStyle/>
          <a:p>
            <a:pPr algn="ctr"/>
            <a:r>
              <a:rPr lang="en-US" altLang="en-US" sz="3600" dirty="0"/>
              <a:t>Operations Management: Operational Dimensions</a:t>
            </a:r>
          </a:p>
        </p:txBody>
      </p:sp>
      <p:sp>
        <p:nvSpPr>
          <p:cNvPr id="11" name="Text Placeholder 3"/>
          <p:cNvSpPr>
            <a:spLocks noGrp="1"/>
          </p:cNvSpPr>
          <p:nvPr>
            <p:ph type="body" sz="quarter" idx="14"/>
          </p:nvPr>
        </p:nvSpPr>
        <p:spPr>
          <a:xfrm>
            <a:off x="2449125" y="6437376"/>
            <a:ext cx="6229350" cy="19192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685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Elements of an Operations Blueprint</a:t>
            </a:r>
            <a:endParaRPr lang="en-US" dirty="0"/>
          </a:p>
        </p:txBody>
      </p:sp>
      <p:sp>
        <p:nvSpPr>
          <p:cNvPr id="3" name="Content Placeholder 2"/>
          <p:cNvSpPr>
            <a:spLocks noGrp="1"/>
          </p:cNvSpPr>
          <p:nvPr>
            <p:ph idx="1"/>
          </p:nvPr>
        </p:nvSpPr>
        <p:spPr/>
        <p:txBody>
          <a:bodyPr/>
          <a:lstStyle/>
          <a:p>
            <a:pPr>
              <a:buClr>
                <a:schemeClr val="bg2"/>
              </a:buClr>
              <a:buFontTx/>
              <a:buChar char="•"/>
              <a:defRPr/>
            </a:pPr>
            <a:r>
              <a:rPr lang="en-US" altLang="en-US" dirty="0" smtClean="0"/>
              <a:t>Customer actions– customer steps taken as part of service delivery</a:t>
            </a:r>
          </a:p>
          <a:p>
            <a:pPr>
              <a:buClr>
                <a:schemeClr val="bg2"/>
              </a:buClr>
              <a:buFontTx/>
              <a:buChar char="•"/>
              <a:defRPr/>
            </a:pPr>
            <a:r>
              <a:rPr lang="en-US" altLang="en-US" dirty="0" smtClean="0"/>
              <a:t>Onstage/visible contact employee actions– face-to-face encounters with the customer</a:t>
            </a:r>
          </a:p>
          <a:p>
            <a:pPr>
              <a:buClr>
                <a:schemeClr val="bg2"/>
              </a:buClr>
              <a:buFontTx/>
              <a:buChar char="•"/>
              <a:defRPr/>
            </a:pPr>
            <a:r>
              <a:rPr lang="en-US" altLang="en-US" dirty="0" smtClean="0"/>
              <a:t>Backstage/employee actions– not-face-to-face with consumers</a:t>
            </a:r>
          </a:p>
          <a:p>
            <a:pPr>
              <a:buClr>
                <a:schemeClr val="bg2"/>
              </a:buClr>
              <a:buFontTx/>
              <a:buChar char="•"/>
              <a:defRPr/>
            </a:pPr>
            <a:r>
              <a:rPr lang="en-US" altLang="en-US" dirty="0" smtClean="0"/>
              <a:t>Support processes– necessary functions crucial to carrying out the services</a:t>
            </a:r>
          </a:p>
          <a:p>
            <a:pPr>
              <a:buClr>
                <a:schemeClr val="bg2"/>
              </a:buClr>
              <a:buFontTx/>
              <a:buChar char="•"/>
              <a:defRPr/>
            </a:pPr>
            <a:r>
              <a:rPr lang="en-US" altLang="en-US" dirty="0" smtClean="0"/>
              <a:t>Physical evidence– tangibles that customers are exposed to during contact with the retailer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13.1 An Operations Blueprint</a:t>
            </a:r>
            <a:endParaRPr lang="en-US" dirty="0">
              <a:solidFill>
                <a:schemeClr val="bg2"/>
              </a:solidFill>
            </a:endParaRPr>
          </a:p>
        </p:txBody>
      </p:sp>
      <p:pic>
        <p:nvPicPr>
          <p:cNvPr id="4" name="Picture 3" descr="A flowchart of tasks, where one task leads to the next, and average time per activity is stated. 30 seconds greet customer and ask when service is desired; set up later appointment or now. If now, 30 seconds, put car in service bay. 1 minute, 30 seconds, drain oil. 30 seconds, replace oil filter. 2 minutes, replace with appropriate oil.  15 seconds to 1 minute, if more oil must be added, check oil level; if level is okay, go to next step, if the level is incorrect, add oil and then go to the next step. 1 minute to 3 minutes, if all fluids are added, check fluids, in the following succession, transmission, brake, and power steering, if fluid level is okay, go to next step; if the level is not okay, add fluid and go to the next step. 1 minute, wash windshield. 1 minute, vacuum car interior. 30 seconds, return car to driveway. 15 seconds, give the bill to the customer. 1 minute to 3 minutes, if credit card transaction, customer pays the bill; if cash, make change and give receipt, if credit card, process paperwork and give receip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850" y="1342479"/>
            <a:ext cx="4284299" cy="5043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Store Format, Size, and Space Allocation </a:t>
            </a:r>
            <a:r>
              <a:rPr lang="en-US" altLang="en-US" sz="2000" b="0" dirty="0" smtClean="0">
                <a:solidFill>
                  <a:schemeClr val="bg2"/>
                </a:solidFill>
              </a:rPr>
              <a:t>(1 of 2)</a:t>
            </a:r>
            <a:endParaRPr lang="en-US" b="0"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With </a:t>
            </a:r>
            <a:r>
              <a:rPr lang="en-US" altLang="en-US" b="1" dirty="0" smtClean="0"/>
              <a:t>prototype stores</a:t>
            </a:r>
            <a:r>
              <a:rPr lang="en-US" altLang="en-US" dirty="0" smtClean="0"/>
              <a:t>, multiple outlets conform to relatively uniform construction, layout, and operations.</a:t>
            </a:r>
          </a:p>
          <a:p>
            <a:pPr>
              <a:buClr>
                <a:schemeClr val="bg2"/>
              </a:buClr>
              <a:buFontTx/>
              <a:buChar char="•"/>
            </a:pPr>
            <a:r>
              <a:rPr lang="en-US" altLang="en-US" b="1" dirty="0" smtClean="0"/>
              <a:t>Rationalized retailing programs</a:t>
            </a:r>
            <a:r>
              <a:rPr lang="en-US" altLang="en-US" dirty="0" smtClean="0"/>
              <a:t> combine centralized management control with strict operating procedures.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solidFill>
                  <a:schemeClr val="bg2"/>
                </a:solidFill>
              </a:rPr>
              <a:t>Store Format, Size, and Space Allocation </a:t>
            </a:r>
            <a:r>
              <a:rPr lang="en-US" altLang="en-US" sz="2000" b="0" dirty="0" smtClean="0">
                <a:solidFill>
                  <a:schemeClr val="bg2"/>
                </a:solidFill>
              </a:rPr>
              <a:t>(2</a:t>
            </a:r>
            <a:r>
              <a:rPr lang="en-US" altLang="en-US" sz="2000" b="0" baseline="0" dirty="0" smtClean="0">
                <a:solidFill>
                  <a:schemeClr val="bg2"/>
                </a:solidFill>
              </a:rPr>
              <a:t> of 2</a:t>
            </a:r>
            <a:r>
              <a:rPr lang="en-US" altLang="en-US" sz="2000" b="0" dirty="0" smtClean="0">
                <a:solidFill>
                  <a:schemeClr val="bg2"/>
                </a:solidFill>
              </a:rPr>
              <a:t>)</a:t>
            </a:r>
            <a:endParaRPr lang="en-US" b="0" dirty="0">
              <a:solidFill>
                <a:schemeClr val="bg2"/>
              </a:solidFill>
            </a:endParaRPr>
          </a:p>
        </p:txBody>
      </p:sp>
      <p:sp>
        <p:nvSpPr>
          <p:cNvPr id="3" name="Content Placeholder 2"/>
          <p:cNvSpPr>
            <a:spLocks noGrp="1"/>
          </p:cNvSpPr>
          <p:nvPr>
            <p:ph idx="1"/>
          </p:nvPr>
        </p:nvSpPr>
        <p:spPr>
          <a:xfrm>
            <a:off x="457200" y="1600200"/>
            <a:ext cx="8077200" cy="4525963"/>
          </a:xfrm>
        </p:spPr>
        <p:txBody>
          <a:bodyPr/>
          <a:lstStyle/>
          <a:p>
            <a:pPr>
              <a:buClr>
                <a:schemeClr val="bg2"/>
              </a:buClr>
              <a:buFontTx/>
              <a:buChar char="•"/>
              <a:defRPr/>
            </a:pPr>
            <a:r>
              <a:rPr lang="en-US" altLang="en-US" dirty="0" smtClean="0"/>
              <a:t>With a </a:t>
            </a:r>
            <a:r>
              <a:rPr lang="en-US" altLang="en-US" b="1" dirty="0" smtClean="0"/>
              <a:t>top-down space management approach</a:t>
            </a:r>
            <a:r>
              <a:rPr lang="en-US" altLang="en-US" dirty="0" smtClean="0"/>
              <a:t>, a retailer starts with its total available store space, divides space into categories, and then works on product layouts.</a:t>
            </a:r>
          </a:p>
          <a:p>
            <a:pPr>
              <a:buClr>
                <a:schemeClr val="bg2"/>
              </a:buClr>
              <a:buFontTx/>
              <a:buChar char="•"/>
              <a:defRPr/>
            </a:pPr>
            <a:r>
              <a:rPr lang="en-US" altLang="en-US" dirty="0" smtClean="0"/>
              <a:t>A </a:t>
            </a:r>
            <a:r>
              <a:rPr lang="en-US" altLang="en-US" b="1" dirty="0" smtClean="0"/>
              <a:t>bottom-up space management approach</a:t>
            </a:r>
            <a:r>
              <a:rPr lang="en-US" altLang="en-US" dirty="0" smtClean="0"/>
              <a:t> begins planning at the individual product level and proceeds to the category, total store, and overall company levels.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Maximizing Personnel Productivity</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Hiring Process</a:t>
            </a:r>
          </a:p>
          <a:p>
            <a:pPr>
              <a:buClr>
                <a:schemeClr val="bg2"/>
              </a:buClr>
              <a:buFontTx/>
              <a:buChar char="•"/>
            </a:pPr>
            <a:r>
              <a:rPr lang="en-US" altLang="en-US" dirty="0" smtClean="0"/>
              <a:t>Workload Forecasts</a:t>
            </a:r>
          </a:p>
          <a:p>
            <a:pPr>
              <a:buClr>
                <a:schemeClr val="bg2"/>
              </a:buClr>
              <a:buFontTx/>
              <a:buChar char="•"/>
            </a:pPr>
            <a:r>
              <a:rPr lang="en-US" altLang="en-US" dirty="0" smtClean="0"/>
              <a:t>Job Standardization and Cross-Training</a:t>
            </a:r>
          </a:p>
          <a:p>
            <a:pPr>
              <a:buClr>
                <a:schemeClr val="bg2"/>
              </a:buClr>
              <a:buFontTx/>
              <a:buChar char="•"/>
            </a:pPr>
            <a:r>
              <a:rPr lang="en-US" altLang="en-US" dirty="0" smtClean="0"/>
              <a:t>Employee Performance Standards</a:t>
            </a:r>
          </a:p>
          <a:p>
            <a:pPr>
              <a:buClr>
                <a:schemeClr val="bg2"/>
              </a:buClr>
              <a:buFontTx/>
              <a:buChar char="•"/>
            </a:pPr>
            <a:r>
              <a:rPr lang="en-US" altLang="en-US" dirty="0" smtClean="0"/>
              <a:t>Compensation</a:t>
            </a:r>
          </a:p>
          <a:p>
            <a:pPr>
              <a:buClr>
                <a:schemeClr val="bg2"/>
              </a:buClr>
              <a:buFontTx/>
              <a:buChar char="•"/>
            </a:pPr>
            <a:r>
              <a:rPr lang="en-US" altLang="en-US" dirty="0" smtClean="0"/>
              <a:t>Self-Service</a:t>
            </a:r>
          </a:p>
          <a:p>
            <a:pPr>
              <a:buClr>
                <a:schemeClr val="bg2"/>
              </a:buClr>
              <a:buFontTx/>
              <a:buChar char="•"/>
            </a:pPr>
            <a:r>
              <a:rPr lang="en-US" altLang="en-US" dirty="0" smtClean="0"/>
              <a:t>Length of Employment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13.4 Store Maintenance Decisions</a:t>
            </a:r>
            <a:endParaRPr lang="en-US" dirty="0">
              <a:solidFill>
                <a:schemeClr val="bg2"/>
              </a:solidFill>
            </a:endParaRPr>
          </a:p>
        </p:txBody>
      </p:sp>
      <p:pic>
        <p:nvPicPr>
          <p:cNvPr id="3074" name="Picture 2" descr="The store maintenance decisions are as follows. What responsibility should the retailer have for maintaining outside facilities? For instance, does a lease agreement make the retailer or the property owner accountable for snow removal in the parking lot? Should store maintenance activities be done by the retailer’s personnel or by outside specialists?  Will that decision differ by type of facility, e g air conditioning versus flooring, and by type of service, e g maintenance versus repairs? What repairs should be classified as emergencies? How promptly should nonemergency repairs be made? What should be the required frequency or store maintenance for each type of facility, e g daily vacuuming of floors versus weekly washing of exterior windows? How often should special maintenance activities be done, e g restriping spaces in a parking lot? How should store maintenance vary by season and by time of day, e g when a store is open versus when it is closed? How long should existing facilities be utilized before acquiring new ones? What schedule should be followed? What performance standards should be set for each element of store maintenance? Do these standards adequately balance costs against a desired level of maintenance? "/>
          <p:cNvPicPr>
            <a:picLocks noGrp="1" noChangeAspect="1" noChangeArrowheads="1"/>
          </p:cNvPicPr>
          <p:nvPr>
            <p:ph idx="1"/>
          </p:nvPr>
        </p:nvPicPr>
        <p:blipFill>
          <a:blip r:embed="rId3" cstate="print"/>
          <a:srcRect/>
          <a:stretch>
            <a:fillRect/>
          </a:stretch>
        </p:blipFill>
        <p:spPr bwMode="auto">
          <a:xfrm>
            <a:off x="838200" y="1600200"/>
            <a:ext cx="7025148" cy="45259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Inventory Management Decisions </a:t>
            </a:r>
            <a:r>
              <a:rPr lang="en-US" altLang="en-US" sz="2000" b="0" dirty="0" smtClean="0">
                <a:solidFill>
                  <a:schemeClr val="bg2"/>
                </a:solidFill>
              </a:rPr>
              <a:t>(1</a:t>
            </a:r>
            <a:r>
              <a:rPr lang="en-US" altLang="en-US" sz="2000" b="0" baseline="0" dirty="0" smtClean="0">
                <a:solidFill>
                  <a:schemeClr val="bg2"/>
                </a:solidFill>
              </a:rPr>
              <a:t> of 2</a:t>
            </a:r>
            <a:r>
              <a:rPr lang="en-US" altLang="en-US" sz="2000" b="0" dirty="0" smtClean="0">
                <a:solidFill>
                  <a:schemeClr val="bg2"/>
                </a:solidFill>
              </a:rPr>
              <a:t>)</a:t>
            </a:r>
            <a:endParaRPr lang="en-US" b="0" dirty="0">
              <a:solidFill>
                <a:schemeClr val="bg2"/>
              </a:solidFill>
            </a:endParaRPr>
          </a:p>
        </p:txBody>
      </p:sp>
      <p:sp>
        <p:nvSpPr>
          <p:cNvPr id="3" name="Content Placeholder 2"/>
          <p:cNvSpPr>
            <a:spLocks noGrp="1"/>
          </p:cNvSpPr>
          <p:nvPr>
            <p:ph idx="1"/>
          </p:nvPr>
        </p:nvSpPr>
        <p:spPr>
          <a:xfrm>
            <a:off x="457200" y="1600200"/>
            <a:ext cx="8077200" cy="4525963"/>
          </a:xfrm>
        </p:spPr>
        <p:txBody>
          <a:bodyPr/>
          <a:lstStyle/>
          <a:p>
            <a:pPr>
              <a:buClr>
                <a:schemeClr val="bg2"/>
              </a:buClr>
              <a:buFontTx/>
              <a:buChar char="•"/>
            </a:pPr>
            <a:r>
              <a:rPr lang="en-US" altLang="en-US" dirty="0" smtClean="0"/>
              <a:t>How can handling of merchandise from different suppliers be coordinated?</a:t>
            </a:r>
          </a:p>
          <a:p>
            <a:pPr>
              <a:buClr>
                <a:schemeClr val="bg2"/>
              </a:buClr>
              <a:buFontTx/>
              <a:buChar char="•"/>
            </a:pPr>
            <a:r>
              <a:rPr lang="en-US" altLang="en-US" dirty="0" smtClean="0"/>
              <a:t>How much inventory should be on the sales floor versus in a warehouse or storeroom?</a:t>
            </a:r>
          </a:p>
          <a:p>
            <a:pPr>
              <a:buClr>
                <a:schemeClr val="bg2"/>
              </a:buClr>
              <a:buFontTx/>
              <a:buChar char="•"/>
            </a:pPr>
            <a:r>
              <a:rPr lang="en-US" altLang="en-US" dirty="0" smtClean="0"/>
              <a:t>How often should inventory be moved from non-selling to selling areas of a store?</a:t>
            </a:r>
          </a:p>
          <a:p>
            <a:pPr>
              <a:buClr>
                <a:schemeClr val="bg2"/>
              </a:buClr>
              <a:buFontTx/>
              <a:buChar char="•"/>
            </a:pPr>
            <a:r>
              <a:rPr lang="en-US" altLang="en-US" dirty="0" smtClean="0"/>
              <a:t>What inventory functions can be done during non-store hours?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Inventory Management Decisions </a:t>
            </a:r>
            <a:r>
              <a:rPr lang="en-US" altLang="en-US" sz="2000" b="0" dirty="0" smtClean="0"/>
              <a:t>(2 of 2)</a:t>
            </a:r>
            <a:endParaRPr lang="en-US" b="0" dirty="0"/>
          </a:p>
        </p:txBody>
      </p:sp>
      <p:sp>
        <p:nvSpPr>
          <p:cNvPr id="3" name="Content Placeholder 2"/>
          <p:cNvSpPr>
            <a:spLocks noGrp="1"/>
          </p:cNvSpPr>
          <p:nvPr>
            <p:ph idx="1"/>
          </p:nvPr>
        </p:nvSpPr>
        <p:spPr>
          <a:xfrm>
            <a:off x="457200" y="1600200"/>
            <a:ext cx="8382000" cy="4525963"/>
          </a:xfrm>
        </p:spPr>
        <p:txBody>
          <a:bodyPr/>
          <a:lstStyle/>
          <a:p>
            <a:pPr>
              <a:buClr>
                <a:schemeClr val="bg2"/>
              </a:buClr>
              <a:buFontTx/>
              <a:buChar char="•"/>
            </a:pPr>
            <a:r>
              <a:rPr lang="en-US" altLang="en-US" dirty="0" smtClean="0"/>
              <a:t>What are the trade-offs between faster supplier delivery and higher shipping costs?</a:t>
            </a:r>
          </a:p>
          <a:p>
            <a:pPr>
              <a:buClr>
                <a:schemeClr val="bg2"/>
              </a:buClr>
              <a:buFontTx/>
              <a:buChar char="•"/>
            </a:pPr>
            <a:r>
              <a:rPr lang="en-US" altLang="en-US" dirty="0" smtClean="0"/>
              <a:t>What supplier support is expected in storing merchandise or setting up displays?</a:t>
            </a:r>
          </a:p>
          <a:p>
            <a:pPr>
              <a:buClr>
                <a:schemeClr val="bg2"/>
              </a:buClr>
              <a:buFontTx/>
              <a:buChar char="•"/>
            </a:pPr>
            <a:r>
              <a:rPr lang="en-US" altLang="en-US" dirty="0" smtClean="0"/>
              <a:t>What level of in-store merchandise breakage is acceptable?</a:t>
            </a:r>
          </a:p>
          <a:p>
            <a:pPr>
              <a:buClr>
                <a:schemeClr val="bg2"/>
              </a:buClr>
              <a:buFontTx/>
              <a:buChar char="•"/>
            </a:pPr>
            <a:r>
              <a:rPr lang="en-US" altLang="en-US" dirty="0" smtClean="0"/>
              <a:t>Which items require customer delivery? When? By whom?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ABC Analysis Applied to Inventory</a:t>
            </a:r>
            <a:endParaRPr lang="en-US" dirty="0"/>
          </a:p>
        </p:txBody>
      </p:sp>
      <p:sp>
        <p:nvSpPr>
          <p:cNvPr id="3" name="Content Placeholder 2"/>
          <p:cNvSpPr>
            <a:spLocks noGrp="1"/>
          </p:cNvSpPr>
          <p:nvPr>
            <p:ph idx="1"/>
          </p:nvPr>
        </p:nvSpPr>
        <p:spPr/>
        <p:txBody>
          <a:bodyPr/>
          <a:lstStyle/>
          <a:p>
            <a:pPr>
              <a:buFontTx/>
              <a:buChar char="•"/>
            </a:pPr>
            <a:r>
              <a:rPr lang="en-US" altLang="en-US" dirty="0" smtClean="0"/>
              <a:t>“A” goods– never out of stock, ample stock to supply 99 percent of demand</a:t>
            </a:r>
          </a:p>
          <a:p>
            <a:pPr>
              <a:buFontTx/>
              <a:buChar char="•"/>
            </a:pPr>
            <a:r>
              <a:rPr lang="en-US" altLang="en-US" dirty="0" smtClean="0"/>
              <a:t>‘B” goods– niche goods, ample stock for 80-90 percent of demand</a:t>
            </a:r>
          </a:p>
          <a:p>
            <a:pPr>
              <a:buFontTx/>
              <a:buChar char="•"/>
            </a:pPr>
            <a:r>
              <a:rPr lang="en-US" altLang="en-US" dirty="0" smtClean="0"/>
              <a:t>“C” goods– filler goods, can order goods without customer resentment, ample stock for 70-80 percent of demand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Product Proliferation</a:t>
            </a:r>
            <a:endParaRPr lang="en-US" dirty="0">
              <a:solidFill>
                <a:schemeClr val="bg2"/>
              </a:solidFill>
            </a:endParaRPr>
          </a:p>
        </p:txBody>
      </p:sp>
      <p:graphicFrame>
        <p:nvGraphicFramePr>
          <p:cNvPr id="4" name="Content Placeholder 3" descr="The average S K Us per unit of retail chains, as follows. Aldi, 1,400 S K Us. Costco, 3,800 S K Us. Stew Leonard’s, 2,000 S K Us. Kroger, 30 thousand to 52 thousand S K Us. Safeway, 30 thousand to 52 thousand S K Us. Supervalu, 30 thousand to 52 thousand S K Us. Winn Dixie, 30 thousand to 52 thousand S K Us. "/>
          <p:cNvGraphicFramePr>
            <a:graphicFrameLocks noGrp="1"/>
          </p:cNvGraphicFramePr>
          <p:nvPr>
            <p:ph idx="1"/>
            <p:extLst>
              <p:ext uri="{D42A27DB-BD31-4B8C-83A1-F6EECF244321}">
                <p14:modId xmlns:p14="http://schemas.microsoft.com/office/powerpoint/2010/main" val="2506475088"/>
              </p:ext>
            </p:extLst>
          </p:nvPr>
        </p:nvGraphicFramePr>
        <p:xfrm>
          <a:off x="914400" y="1828800"/>
          <a:ext cx="6781800" cy="3810000"/>
        </p:xfrm>
        <a:graphic>
          <a:graphicData uri="http://schemas.openxmlformats.org/drawingml/2006/table">
            <a:tbl>
              <a:tblPr firstRow="1" bandRow="1">
                <a:tableStyleId>{9D7B26C5-4107-4FEC-AEDC-1716B250A1EF}</a:tableStyleId>
              </a:tblPr>
              <a:tblGrid>
                <a:gridCol w="3390900">
                  <a:extLst>
                    <a:ext uri="{9D8B030D-6E8A-4147-A177-3AD203B41FA5}">
                      <a16:colId xmlns:a16="http://schemas.microsoft.com/office/drawing/2014/main" xmlns="" val="20000"/>
                    </a:ext>
                  </a:extLst>
                </a:gridCol>
                <a:gridCol w="3390900">
                  <a:extLst>
                    <a:ext uri="{9D8B030D-6E8A-4147-A177-3AD203B41FA5}">
                      <a16:colId xmlns:a16="http://schemas.microsoft.com/office/drawing/2014/main" xmlns="" val="20001"/>
                    </a:ext>
                  </a:extLst>
                </a:gridCol>
              </a:tblGrid>
              <a:tr h="476250">
                <a:tc>
                  <a:txBody>
                    <a:bodyPr/>
                    <a:lstStyle/>
                    <a:p>
                      <a:r>
                        <a:rPr lang="en-US" altLang="en-US" u="sng" dirty="0" smtClean="0"/>
                        <a:t>Retail Chain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u="sng" dirty="0" smtClean="0"/>
                        <a:t>Average SKUs per unit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476250">
                <a:tc>
                  <a:txBody>
                    <a:bodyPr/>
                    <a:lstStyle/>
                    <a:p>
                      <a:pPr marL="285750" indent="-285750">
                        <a:buClr>
                          <a:schemeClr val="bg2"/>
                        </a:buClr>
                        <a:buFont typeface="Arial" panose="020B0604020202020204" pitchFamily="34" charset="0"/>
                        <a:buChar char="•"/>
                      </a:pPr>
                      <a:r>
                        <a:rPr lang="en-US" altLang="en-US" dirty="0" smtClean="0"/>
                        <a:t>Aldi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dirty="0" smtClean="0"/>
                        <a:t>1,400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476250">
                <a:tc>
                  <a:txBody>
                    <a:bodyPr/>
                    <a:lstStyle/>
                    <a:p>
                      <a:pPr marL="285750" indent="-285750">
                        <a:buClr>
                          <a:schemeClr val="bg2"/>
                        </a:buClr>
                        <a:buFont typeface="Arial" panose="020B0604020202020204" pitchFamily="34" charset="0"/>
                        <a:buChar char="•"/>
                      </a:pPr>
                      <a:r>
                        <a:rPr lang="en-US" altLang="en-US" dirty="0" smtClean="0"/>
                        <a:t>Costco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dirty="0" smtClean="0"/>
                        <a:t>3,800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476250">
                <a:tc>
                  <a:txBody>
                    <a:bodyPr/>
                    <a:lstStyle/>
                    <a:p>
                      <a:pPr marL="285750" indent="-285750">
                        <a:buClr>
                          <a:schemeClr val="bg2"/>
                        </a:buClr>
                        <a:buFont typeface="Arial" panose="020B0604020202020204" pitchFamily="34" charset="0"/>
                        <a:buChar char="•"/>
                      </a:pPr>
                      <a:r>
                        <a:rPr lang="en-US" altLang="en-US" dirty="0" smtClean="0"/>
                        <a:t>Stew Leonard’s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dirty="0" smtClean="0"/>
                        <a:t>2,000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76250">
                <a:tc>
                  <a:txBody>
                    <a:bodyPr/>
                    <a:lstStyle/>
                    <a:p>
                      <a:pPr marL="285750" indent="-285750">
                        <a:buClr>
                          <a:schemeClr val="bg2"/>
                        </a:buClr>
                        <a:buFont typeface="Arial" panose="020B0604020202020204" pitchFamily="34" charset="0"/>
                        <a:buChar char="•"/>
                      </a:pPr>
                      <a:r>
                        <a:rPr lang="en-US" altLang="en-US" dirty="0" smtClean="0"/>
                        <a:t>Kroger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dirty="0" smtClean="0"/>
                        <a:t>30,000-52,000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76250">
                <a:tc>
                  <a:txBody>
                    <a:bodyPr/>
                    <a:lstStyle/>
                    <a:p>
                      <a:pPr marL="285750" indent="-285750">
                        <a:buClr>
                          <a:schemeClr val="bg2"/>
                        </a:buClr>
                        <a:buFont typeface="Arial" panose="020B0604020202020204" pitchFamily="34" charset="0"/>
                        <a:buChar char="•"/>
                      </a:pPr>
                      <a:r>
                        <a:rPr lang="en-US" altLang="en-US" dirty="0" smtClean="0"/>
                        <a:t>Safeway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dirty="0" smtClean="0"/>
                        <a:t>30,000-52,000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476250">
                <a:tc>
                  <a:txBody>
                    <a:bodyPr/>
                    <a:lstStyle/>
                    <a:p>
                      <a:pPr marL="285750" indent="-285750">
                        <a:buClr>
                          <a:schemeClr val="bg2"/>
                        </a:buClr>
                        <a:buFont typeface="Arial" panose="020B0604020202020204" pitchFamily="34" charset="0"/>
                        <a:buChar char="•"/>
                      </a:pPr>
                      <a:r>
                        <a:rPr lang="en-US" altLang="en-US" dirty="0" smtClean="0"/>
                        <a:t>Supervalu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dirty="0" smtClean="0"/>
                        <a:t>30,000-52000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476250">
                <a:tc>
                  <a:txBody>
                    <a:bodyPr/>
                    <a:lstStyle/>
                    <a:p>
                      <a:pPr marL="285750" indent="-285750">
                        <a:buClr>
                          <a:schemeClr val="bg2"/>
                        </a:buClr>
                        <a:buFont typeface="Arial" panose="020B0604020202020204" pitchFamily="34" charset="0"/>
                        <a:buChar char="•"/>
                      </a:pPr>
                      <a:r>
                        <a:rPr lang="en-US" altLang="en-US" dirty="0" smtClean="0"/>
                        <a:t>Winn Dixie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dirty="0" smtClean="0"/>
                        <a:t>30,000-52,000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Learning Objectives</a:t>
            </a:r>
            <a:endParaRPr lang="en-IN" b="0" dirty="0">
              <a:latin typeface="+mj-lt"/>
            </a:endParaRPr>
          </a:p>
        </p:txBody>
      </p:sp>
      <p:sp>
        <p:nvSpPr>
          <p:cNvPr id="4" name="Content Placeholder 3"/>
          <p:cNvSpPr>
            <a:spLocks noGrp="1"/>
          </p:cNvSpPr>
          <p:nvPr>
            <p:ph idx="1"/>
          </p:nvPr>
        </p:nvSpPr>
        <p:spPr>
          <a:xfrm>
            <a:off x="457200" y="1600200"/>
            <a:ext cx="7924800" cy="4525963"/>
          </a:xfrm>
        </p:spPr>
        <p:txBody>
          <a:bodyPr/>
          <a:lstStyle/>
          <a:p>
            <a:pPr marL="684213" indent="-684213">
              <a:buClr>
                <a:schemeClr val="accent2"/>
              </a:buClr>
              <a:buNone/>
            </a:pPr>
            <a:r>
              <a:rPr lang="en-US" altLang="en-US" b="1" dirty="0" smtClean="0">
                <a:solidFill>
                  <a:schemeClr val="bg2"/>
                </a:solidFill>
              </a:rPr>
              <a:t>13.1 </a:t>
            </a:r>
            <a:r>
              <a:rPr lang="en-US" altLang="en-US" dirty="0" smtClean="0"/>
              <a:t>To describe the operational scope of operations management</a:t>
            </a:r>
          </a:p>
          <a:p>
            <a:pPr marL="684213" indent="-684213">
              <a:buClr>
                <a:schemeClr val="accent2"/>
              </a:buClr>
              <a:buNone/>
            </a:pPr>
            <a:r>
              <a:rPr lang="en-US" altLang="en-US" b="1" dirty="0" smtClean="0">
                <a:solidFill>
                  <a:schemeClr val="bg2"/>
                </a:solidFill>
              </a:rPr>
              <a:t>13.2 </a:t>
            </a:r>
            <a:r>
              <a:rPr lang="en-US" altLang="en-US" dirty="0" smtClean="0"/>
              <a:t>To examine several specific aspects of operating a retail business: operations blue-print; store format, size, and space allocation; personnel utilization; store maintenance, energy management and renovations; inventory management; store security; insurance; credit management; computerization; outsourcing; and crisis management</a:t>
            </a:r>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13.5 Inventory Management</a:t>
            </a:r>
            <a:endParaRPr lang="en-US" dirty="0">
              <a:solidFill>
                <a:schemeClr val="bg2"/>
              </a:solidFill>
            </a:endParaRPr>
          </a:p>
        </p:txBody>
      </p:sp>
      <p:pic>
        <p:nvPicPr>
          <p:cNvPr id="4098" name="Picture 2" descr="A graph plots stock quantity versus time. Dotted horizontal lines show the reorder point, and safety stock level. The plot decreases steadily through the reorder point to the safety stock level, then rises steadily past the reorder point level; the cycle is then repeated. The time between the reorder point and when the plot reaches the safety stock, at which point the new stock is received, represents the lead time. "/>
          <p:cNvPicPr>
            <a:picLocks noGrp="1" noChangeAspect="1" noChangeArrowheads="1"/>
          </p:cNvPicPr>
          <p:nvPr>
            <p:ph idx="1"/>
          </p:nvPr>
        </p:nvPicPr>
        <p:blipFill>
          <a:blip r:embed="rId3" cstate="print"/>
          <a:srcRect/>
          <a:stretch>
            <a:fillRect/>
          </a:stretch>
        </p:blipFill>
        <p:spPr bwMode="auto">
          <a:xfrm>
            <a:off x="1981200" y="1600200"/>
            <a:ext cx="4919176" cy="45259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Store Security</a:t>
            </a:r>
            <a:endParaRPr lang="en-US" dirty="0">
              <a:solidFill>
                <a:schemeClr val="bg2"/>
              </a:solidFill>
            </a:endParaRPr>
          </a:p>
        </p:txBody>
      </p:sp>
      <p:sp>
        <p:nvSpPr>
          <p:cNvPr id="3" name="Content Placeholder 2"/>
          <p:cNvSpPr>
            <a:spLocks noGrp="1"/>
          </p:cNvSpPr>
          <p:nvPr>
            <p:ph idx="1"/>
          </p:nvPr>
        </p:nvSpPr>
        <p:spPr>
          <a:xfrm>
            <a:off x="457200" y="1524000"/>
            <a:ext cx="8229600" cy="4800600"/>
          </a:xfrm>
        </p:spPr>
        <p:txBody>
          <a:bodyPr/>
          <a:lstStyle/>
          <a:p>
            <a:pPr>
              <a:spcBef>
                <a:spcPts val="1000"/>
              </a:spcBef>
              <a:defRPr/>
            </a:pPr>
            <a:r>
              <a:rPr lang="en-US" altLang="en-US" sz="2100" b="1" dirty="0" smtClean="0"/>
              <a:t>Employees</a:t>
            </a:r>
          </a:p>
          <a:p>
            <a:pPr lvl="1">
              <a:buClr>
                <a:schemeClr val="bg2"/>
              </a:buClr>
              <a:defRPr/>
            </a:pPr>
            <a:r>
              <a:rPr lang="en-US" altLang="en-US" sz="2100" dirty="0" smtClean="0"/>
              <a:t>Limited access to back areas</a:t>
            </a:r>
          </a:p>
          <a:p>
            <a:pPr lvl="1">
              <a:buClr>
                <a:schemeClr val="bg2"/>
              </a:buClr>
              <a:defRPr/>
            </a:pPr>
            <a:r>
              <a:rPr lang="en-US" altLang="en-US" sz="2100" dirty="0" smtClean="0"/>
              <a:t>Locking up trash bins</a:t>
            </a:r>
          </a:p>
          <a:p>
            <a:pPr>
              <a:spcBef>
                <a:spcPts val="1000"/>
              </a:spcBef>
              <a:buClr>
                <a:schemeClr val="bg2"/>
              </a:buClr>
              <a:defRPr/>
            </a:pPr>
            <a:r>
              <a:rPr lang="en-US" altLang="en-US" sz="2100" b="1" dirty="0" smtClean="0"/>
              <a:t>Customers</a:t>
            </a:r>
          </a:p>
          <a:p>
            <a:pPr marL="740664" indent="-283464">
              <a:spcBef>
                <a:spcPts val="600"/>
              </a:spcBef>
              <a:buClr>
                <a:schemeClr val="bg2"/>
              </a:buClr>
              <a:buFont typeface="Arial" pitchFamily="34" charset="0"/>
              <a:buChar char="–"/>
              <a:defRPr/>
            </a:pPr>
            <a:r>
              <a:rPr lang="en-US" altLang="en-US" sz="2100" dirty="0" smtClean="0"/>
              <a:t>Curfews</a:t>
            </a:r>
          </a:p>
          <a:p>
            <a:pPr marL="740664" indent="-283464">
              <a:spcBef>
                <a:spcPts val="600"/>
              </a:spcBef>
              <a:buClr>
                <a:schemeClr val="bg2"/>
              </a:buClr>
              <a:buFont typeface="Arial" pitchFamily="34" charset="0"/>
              <a:buChar char="–"/>
              <a:defRPr/>
            </a:pPr>
            <a:r>
              <a:rPr lang="en-US" altLang="en-US" sz="2100" dirty="0" smtClean="0"/>
              <a:t>Electronic article surveillance</a:t>
            </a:r>
          </a:p>
          <a:p>
            <a:pPr marL="740664" indent="-283464">
              <a:spcBef>
                <a:spcPts val="600"/>
              </a:spcBef>
              <a:buClr>
                <a:schemeClr val="bg2"/>
              </a:buClr>
              <a:buFont typeface="Arial" pitchFamily="34" charset="0"/>
              <a:buChar char="–"/>
              <a:defRPr/>
            </a:pPr>
            <a:r>
              <a:rPr lang="en-US" altLang="en-US" sz="2100" dirty="0" smtClean="0"/>
              <a:t>Prosecute offenders</a:t>
            </a:r>
          </a:p>
          <a:p>
            <a:pPr marL="740664" indent="-283464">
              <a:spcBef>
                <a:spcPts val="600"/>
              </a:spcBef>
              <a:buClr>
                <a:schemeClr val="bg2"/>
              </a:buClr>
              <a:buFont typeface="Arial" pitchFamily="34" charset="0"/>
              <a:buChar char="–"/>
              <a:defRPr/>
            </a:pPr>
            <a:r>
              <a:rPr lang="en-US" altLang="en-US" sz="2100" dirty="0" smtClean="0"/>
              <a:t>Frequent bank deposits</a:t>
            </a:r>
          </a:p>
          <a:p>
            <a:pPr>
              <a:spcBef>
                <a:spcPts val="1000"/>
              </a:spcBef>
              <a:defRPr/>
            </a:pPr>
            <a:r>
              <a:rPr lang="en-US" altLang="en-US" sz="2100" b="1" dirty="0" smtClean="0"/>
              <a:t> Employees and Customers</a:t>
            </a:r>
          </a:p>
          <a:p>
            <a:pPr marL="740664" lvl="3" indent="-283464">
              <a:buClr>
                <a:schemeClr val="bg2"/>
              </a:buClr>
              <a:defRPr/>
            </a:pPr>
            <a:r>
              <a:rPr lang="en-US" altLang="en-US" sz="2100" dirty="0" smtClean="0"/>
              <a:t>Uniformed security guards</a:t>
            </a:r>
          </a:p>
          <a:p>
            <a:pPr marL="740664" lvl="1" indent="-283464">
              <a:buClr>
                <a:schemeClr val="bg2"/>
              </a:buClr>
              <a:defRPr/>
            </a:pPr>
            <a:r>
              <a:rPr lang="en-US" altLang="en-US" sz="2100" dirty="0" smtClean="0"/>
              <a:t>Undercover personnel</a:t>
            </a:r>
          </a:p>
          <a:p>
            <a:pPr marL="740664" lvl="1" indent="-283464">
              <a:buClr>
                <a:schemeClr val="bg2"/>
              </a:buClr>
              <a:defRPr/>
            </a:pPr>
            <a:r>
              <a:rPr lang="en-US" altLang="en-US" sz="2100" dirty="0" smtClean="0"/>
              <a:t>TV cameras and other devices</a:t>
            </a:r>
            <a:endParaRPr lang="en-US" sz="21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Insurance Issues</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Rising premiums</a:t>
            </a:r>
          </a:p>
          <a:p>
            <a:pPr>
              <a:buClr>
                <a:schemeClr val="bg2"/>
              </a:buClr>
              <a:buFontTx/>
              <a:buChar char="•"/>
            </a:pPr>
            <a:r>
              <a:rPr lang="en-US" altLang="en-US" dirty="0" smtClean="0"/>
              <a:t>Reduced scope of coverage by insurers</a:t>
            </a:r>
          </a:p>
          <a:p>
            <a:pPr>
              <a:buClr>
                <a:schemeClr val="bg2"/>
              </a:buClr>
              <a:buFontTx/>
              <a:buChar char="•"/>
            </a:pPr>
            <a:r>
              <a:rPr lang="en-US" altLang="en-US" dirty="0" smtClean="0"/>
              <a:t>Fewer insurers servicing retailers</a:t>
            </a:r>
          </a:p>
          <a:p>
            <a:pPr>
              <a:buClr>
                <a:schemeClr val="bg2"/>
              </a:buClr>
              <a:buFontTx/>
              <a:buChar char="•"/>
            </a:pPr>
            <a:r>
              <a:rPr lang="en-US" altLang="en-US" dirty="0" smtClean="0"/>
              <a:t>Greater need for insurance against environmental risks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Types of Insurance</a:t>
            </a:r>
            <a:endParaRPr lang="en-US" dirty="0"/>
          </a:p>
        </p:txBody>
      </p:sp>
      <p:sp>
        <p:nvSpPr>
          <p:cNvPr id="3" name="Content Placeholder 2"/>
          <p:cNvSpPr>
            <a:spLocks noGrp="1"/>
          </p:cNvSpPr>
          <p:nvPr>
            <p:ph idx="1"/>
          </p:nvPr>
        </p:nvSpPr>
        <p:spPr/>
        <p:txBody>
          <a:bodyPr/>
          <a:lstStyle/>
          <a:p>
            <a:pPr>
              <a:buClr>
                <a:schemeClr val="bg2"/>
              </a:buClr>
              <a:buFontTx/>
              <a:buChar char="•"/>
            </a:pPr>
            <a:r>
              <a:rPr lang="en-US" altLang="en-US" dirty="0" smtClean="0"/>
              <a:t>Business Interruption insurance</a:t>
            </a:r>
          </a:p>
          <a:p>
            <a:pPr>
              <a:buClr>
                <a:schemeClr val="bg2"/>
              </a:buClr>
              <a:buFontTx/>
              <a:buChar char="•"/>
            </a:pPr>
            <a:r>
              <a:rPr lang="en-US" altLang="en-US" dirty="0" smtClean="0"/>
              <a:t>Life insurance to pay estate tax (second to die insurance)</a:t>
            </a:r>
          </a:p>
          <a:p>
            <a:pPr>
              <a:buClr>
                <a:schemeClr val="bg2"/>
              </a:buClr>
              <a:buFontTx/>
              <a:buChar char="•"/>
            </a:pPr>
            <a:r>
              <a:rPr lang="en-US" altLang="en-US" dirty="0" smtClean="0"/>
              <a:t>Life insurance to buy out partner’s estate on his/her death</a:t>
            </a:r>
          </a:p>
          <a:p>
            <a:pPr>
              <a:buClr>
                <a:schemeClr val="bg2"/>
              </a:buClr>
              <a:buFontTx/>
              <a:buChar char="•"/>
            </a:pPr>
            <a:r>
              <a:rPr lang="en-US" altLang="en-US" dirty="0" smtClean="0"/>
              <a:t>Disability insurance to offset disability of key executive</a:t>
            </a:r>
          </a:p>
          <a:p>
            <a:pPr>
              <a:buClr>
                <a:schemeClr val="bg2"/>
              </a:buClr>
              <a:buFontTx/>
              <a:buChar char="•"/>
            </a:pPr>
            <a:r>
              <a:rPr lang="en-US" altLang="en-US" dirty="0" smtClean="0"/>
              <a:t>Flood, fire insurance</a:t>
            </a:r>
          </a:p>
          <a:p>
            <a:pPr>
              <a:buClr>
                <a:schemeClr val="bg2"/>
              </a:buClr>
              <a:buFontTx/>
              <a:buChar char="•"/>
            </a:pPr>
            <a:r>
              <a:rPr lang="en-US" altLang="en-US" dirty="0" smtClean="0"/>
              <a:t>Liability insurance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Credit Management Decisions</a:t>
            </a:r>
            <a:endParaRPr lang="en-US" dirty="0">
              <a:solidFill>
                <a:schemeClr val="bg2"/>
              </a:solidFill>
            </a:endParaRPr>
          </a:p>
        </p:txBody>
      </p:sp>
      <p:sp>
        <p:nvSpPr>
          <p:cNvPr id="3" name="Content Placeholder 2"/>
          <p:cNvSpPr>
            <a:spLocks noGrp="1"/>
          </p:cNvSpPr>
          <p:nvPr>
            <p:ph idx="1"/>
          </p:nvPr>
        </p:nvSpPr>
        <p:spPr>
          <a:xfrm>
            <a:off x="457200" y="1600200"/>
            <a:ext cx="8077200" cy="4525963"/>
          </a:xfrm>
        </p:spPr>
        <p:txBody>
          <a:bodyPr/>
          <a:lstStyle/>
          <a:p>
            <a:pPr>
              <a:buClr>
                <a:schemeClr val="bg2"/>
              </a:buClr>
              <a:buFontTx/>
              <a:buChar char="•"/>
            </a:pPr>
            <a:r>
              <a:rPr lang="en-US" altLang="en-US" dirty="0" smtClean="0"/>
              <a:t>What form of payment is acceptable?</a:t>
            </a:r>
          </a:p>
          <a:p>
            <a:pPr>
              <a:buClr>
                <a:schemeClr val="bg2"/>
              </a:buClr>
              <a:buFontTx/>
              <a:buChar char="•"/>
            </a:pPr>
            <a:r>
              <a:rPr lang="en-US" altLang="en-US" dirty="0" smtClean="0"/>
              <a:t>Who administers the credit plan?</a:t>
            </a:r>
          </a:p>
          <a:p>
            <a:pPr>
              <a:buClr>
                <a:schemeClr val="bg2"/>
              </a:buClr>
              <a:buFontTx/>
              <a:buChar char="•"/>
            </a:pPr>
            <a:r>
              <a:rPr lang="en-US" altLang="en-US" dirty="0" smtClean="0"/>
              <a:t>What are customer eligibility requirements for a check or credit purchase?</a:t>
            </a:r>
          </a:p>
          <a:p>
            <a:pPr>
              <a:buClr>
                <a:schemeClr val="bg2"/>
              </a:buClr>
              <a:buFontTx/>
              <a:buChar char="•"/>
            </a:pPr>
            <a:r>
              <a:rPr lang="en-US" altLang="en-US" dirty="0" smtClean="0"/>
              <a:t>What credit terms will be used?</a:t>
            </a:r>
          </a:p>
          <a:p>
            <a:pPr>
              <a:buClr>
                <a:schemeClr val="bg2"/>
              </a:buClr>
              <a:buFontTx/>
              <a:buChar char="•"/>
            </a:pPr>
            <a:r>
              <a:rPr lang="en-US" altLang="en-US" dirty="0" smtClean="0"/>
              <a:t>How are late payments or non-payments to be handled?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Computerization</a:t>
            </a:r>
            <a:endParaRPr lang="en-US" dirty="0">
              <a:solidFill>
                <a:schemeClr val="bg2"/>
              </a:solidFill>
            </a:endParaRPr>
          </a:p>
        </p:txBody>
      </p:sp>
      <p:sp>
        <p:nvSpPr>
          <p:cNvPr id="3" name="Content Placeholder 2"/>
          <p:cNvSpPr>
            <a:spLocks noGrp="1"/>
          </p:cNvSpPr>
          <p:nvPr>
            <p:ph idx="1"/>
          </p:nvPr>
        </p:nvSpPr>
        <p:spPr>
          <a:xfrm>
            <a:off x="457200" y="1600200"/>
            <a:ext cx="7620000" cy="4525963"/>
          </a:xfrm>
        </p:spPr>
        <p:txBody>
          <a:bodyPr/>
          <a:lstStyle/>
          <a:p>
            <a:pPr>
              <a:buClr>
                <a:schemeClr val="bg2"/>
              </a:buClr>
              <a:buFontTx/>
              <a:buChar char="•"/>
              <a:defRPr/>
            </a:pPr>
            <a:r>
              <a:rPr lang="en-US" altLang="en-US" dirty="0" smtClean="0"/>
              <a:t>Many retailers have substantially improved their operations productivity through computerization.</a:t>
            </a:r>
          </a:p>
          <a:p>
            <a:pPr>
              <a:buClr>
                <a:schemeClr val="bg2"/>
              </a:buClr>
              <a:buFontTx/>
              <a:buChar char="•"/>
              <a:defRPr/>
            </a:pPr>
            <a:r>
              <a:rPr lang="en-US" altLang="en-US" dirty="0" smtClean="0"/>
              <a:t>With the continuing decline in the price of computer systems and related software, even more small firms will computerize in the near future.</a:t>
            </a:r>
          </a:p>
          <a:p>
            <a:pPr>
              <a:buClr>
                <a:schemeClr val="bg2"/>
              </a:buClr>
              <a:buFontTx/>
              <a:buChar char="•"/>
              <a:defRPr/>
            </a:pPr>
            <a:r>
              <a:rPr lang="en-US" altLang="en-US" dirty="0" smtClean="0"/>
              <a:t>The </a:t>
            </a:r>
            <a:r>
              <a:rPr lang="en-US" altLang="en-US" b="1" dirty="0" smtClean="0"/>
              <a:t>computerized checkout </a:t>
            </a:r>
            <a:r>
              <a:rPr lang="en-US" altLang="en-US" dirty="0" smtClean="0"/>
              <a:t>is used to efficiently process transactions and monitor inventory.  Firms rely on UPC-based systems.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Mobile Point of Sale Works</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altLang="en-US" dirty="0"/>
              <a:t>URL: </a:t>
            </a:r>
            <a:r>
              <a:rPr lang="en-US" altLang="en-US" dirty="0">
                <a:hlinkClick r:id="rId3"/>
              </a:rPr>
              <a:t>https://youtu.be/9ZNNz-GabWo</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13.7 Portable Card Reader </a:t>
            </a:r>
            <a:endParaRPr lang="en-US" dirty="0">
              <a:solidFill>
                <a:schemeClr val="bg2"/>
              </a:solidFill>
            </a:endParaRPr>
          </a:p>
        </p:txBody>
      </p:sp>
      <p:pic>
        <p:nvPicPr>
          <p:cNvPr id="7170" name="Picture 2" descr="An employee uses a portable credit card reader to process a transaction. "/>
          <p:cNvPicPr>
            <a:picLocks noGrp="1" noChangeAspect="1" noChangeArrowheads="1"/>
          </p:cNvPicPr>
          <p:nvPr>
            <p:ph idx="1"/>
          </p:nvPr>
        </p:nvPicPr>
        <p:blipFill>
          <a:blip r:embed="rId2" cstate="print"/>
          <a:srcRect/>
          <a:stretch>
            <a:fillRect/>
          </a:stretch>
        </p:blipFill>
        <p:spPr bwMode="auto">
          <a:xfrm>
            <a:off x="1143000" y="1600200"/>
            <a:ext cx="6583720" cy="437918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13.8 How Computerization Improves Productivity</a:t>
            </a:r>
            <a:endParaRPr lang="en-US" dirty="0">
              <a:solidFill>
                <a:schemeClr val="bg2"/>
              </a:solidFill>
            </a:endParaRPr>
          </a:p>
        </p:txBody>
      </p:sp>
      <p:pic>
        <p:nvPicPr>
          <p:cNvPr id="5" name="Picture 3" descr="A woman sits at her computer reviewing printed bar graph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76400"/>
            <a:ext cx="5739182" cy="4280796"/>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Outsourcing</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More retailers have turned to outsourcing for some of the operating tasks they previously performed themselves.</a:t>
            </a:r>
          </a:p>
          <a:p>
            <a:pPr>
              <a:buClr>
                <a:schemeClr val="bg2"/>
              </a:buClr>
              <a:buFontTx/>
              <a:buChar char="•"/>
            </a:pPr>
            <a:r>
              <a:rPr lang="en-US" altLang="en-US" dirty="0" smtClean="0"/>
              <a:t>With </a:t>
            </a:r>
            <a:r>
              <a:rPr lang="en-US" altLang="en-US" b="1" dirty="0" smtClean="0"/>
              <a:t>outsourcing</a:t>
            </a:r>
            <a:r>
              <a:rPr lang="en-US" altLang="en-US" dirty="0" smtClean="0"/>
              <a:t>, a retailer pays an outside party to undertake one or more of its operating functions.</a:t>
            </a:r>
          </a:p>
          <a:p>
            <a:pPr>
              <a:buClr>
                <a:schemeClr val="bg2"/>
              </a:buClr>
              <a:buFontTx/>
              <a:buChar char="•"/>
            </a:pPr>
            <a:r>
              <a:rPr lang="en-US" altLang="en-US" dirty="0" smtClean="0"/>
              <a:t>The goals are to reduce the costs and employee time devoted to particular tasks.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Operations Management</a:t>
            </a:r>
            <a:endParaRPr lang="en-US" dirty="0"/>
          </a:p>
        </p:txBody>
      </p:sp>
      <p:sp>
        <p:nvSpPr>
          <p:cNvPr id="5" name="Content Placeholder 4"/>
          <p:cNvSpPr>
            <a:spLocks noGrp="1"/>
          </p:cNvSpPr>
          <p:nvPr>
            <p:ph idx="1"/>
          </p:nvPr>
        </p:nvSpPr>
        <p:spPr>
          <a:xfrm>
            <a:off x="457200" y="1600201"/>
            <a:ext cx="8229600" cy="1676400"/>
          </a:xfrm>
        </p:spPr>
        <p:txBody>
          <a:bodyPr/>
          <a:lstStyle/>
          <a:p>
            <a:pPr marL="0" indent="0">
              <a:buNone/>
            </a:pPr>
            <a:r>
              <a:rPr lang="en-US" altLang="en-US" b="1" dirty="0" smtClean="0"/>
              <a:t>Operations management</a:t>
            </a:r>
            <a:r>
              <a:rPr lang="en-US" altLang="en-US" b="1" dirty="0" smtClean="0">
                <a:solidFill>
                  <a:srgbClr val="CC0066"/>
                </a:solidFill>
                <a:effectLst>
                  <a:outerShdw blurRad="38100" dist="38100" dir="2700000" algn="tl">
                    <a:srgbClr val="C0C0C0"/>
                  </a:outerShdw>
                </a:effectLst>
              </a:rPr>
              <a:t> </a:t>
            </a:r>
            <a:r>
              <a:rPr lang="en-US" altLang="en-US" dirty="0" smtClean="0"/>
              <a:t>is the efficient and effective implementation of the policies and tasks that satisfy a retailer’s customers, employees, and management (and stockholders, if publicly owned).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Crisis Management</a:t>
            </a:r>
            <a:endParaRPr lang="en-US" dirty="0">
              <a:solidFill>
                <a:schemeClr val="bg2"/>
              </a:solidFill>
            </a:endParaRPr>
          </a:p>
        </p:txBody>
      </p:sp>
      <p:sp>
        <p:nvSpPr>
          <p:cNvPr id="3" name="Content Placeholder 2"/>
          <p:cNvSpPr>
            <a:spLocks noGrp="1"/>
          </p:cNvSpPr>
          <p:nvPr>
            <p:ph idx="1"/>
          </p:nvPr>
        </p:nvSpPr>
        <p:spPr>
          <a:xfrm>
            <a:off x="457200" y="1600200"/>
            <a:ext cx="8001000" cy="4525963"/>
          </a:xfrm>
        </p:spPr>
        <p:txBody>
          <a:bodyPr/>
          <a:lstStyle/>
          <a:p>
            <a:pPr>
              <a:buFontTx/>
              <a:buChar char="•"/>
              <a:defRPr/>
            </a:pPr>
            <a:r>
              <a:rPr lang="en-US" altLang="en-US" dirty="0" smtClean="0"/>
              <a:t>There should be contingency plans for as many different crisis situations as possible.</a:t>
            </a:r>
          </a:p>
          <a:p>
            <a:pPr>
              <a:buFontTx/>
              <a:buChar char="•"/>
              <a:defRPr/>
            </a:pPr>
            <a:r>
              <a:rPr lang="en-US" altLang="en-US" dirty="0" smtClean="0"/>
              <a:t>Essential information should be communicated to all affected parties as soon as a crisis occurs.</a:t>
            </a:r>
          </a:p>
          <a:p>
            <a:pPr>
              <a:buFontTx/>
              <a:buChar char="•"/>
              <a:defRPr/>
            </a:pPr>
            <a:r>
              <a:rPr lang="en-US" altLang="en-US" dirty="0" smtClean="0"/>
              <a:t>Cooperation – not conflict – among the parties involved is essential.</a:t>
            </a:r>
          </a:p>
          <a:p>
            <a:pPr>
              <a:buFontTx/>
              <a:buChar char="•"/>
              <a:defRPr/>
            </a:pPr>
            <a:r>
              <a:rPr lang="en-US" altLang="en-US" dirty="0" smtClean="0"/>
              <a:t>Responses should be as prompt as possible.</a:t>
            </a:r>
          </a:p>
          <a:p>
            <a:pPr>
              <a:buFontTx/>
              <a:buChar char="•"/>
              <a:defRPr/>
            </a:pPr>
            <a:r>
              <a:rPr lang="en-US" altLang="en-US" dirty="0" smtClean="0"/>
              <a:t>The chain of command should be clear with decision makers given adequate authority.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Examples of Crises</a:t>
            </a:r>
            <a:endParaRPr lang="en-US" dirty="0"/>
          </a:p>
        </p:txBody>
      </p:sp>
      <p:sp>
        <p:nvSpPr>
          <p:cNvPr id="3" name="Content Placeholder 2"/>
          <p:cNvSpPr>
            <a:spLocks noGrp="1"/>
          </p:cNvSpPr>
          <p:nvPr>
            <p:ph idx="1"/>
          </p:nvPr>
        </p:nvSpPr>
        <p:spPr/>
        <p:txBody>
          <a:bodyPr/>
          <a:lstStyle/>
          <a:p>
            <a:pPr>
              <a:buClr>
                <a:schemeClr val="bg2"/>
              </a:buClr>
              <a:buFontTx/>
              <a:buChar char="•"/>
            </a:pPr>
            <a:r>
              <a:rPr lang="en-US" altLang="en-US" dirty="0" smtClean="0"/>
              <a:t>Natural disaster--Hurricane, tornado, flood</a:t>
            </a:r>
          </a:p>
          <a:p>
            <a:pPr>
              <a:buClr>
                <a:schemeClr val="bg2"/>
              </a:buClr>
              <a:buFontTx/>
              <a:buChar char="•"/>
            </a:pPr>
            <a:r>
              <a:rPr lang="en-US" altLang="en-US" dirty="0" smtClean="0"/>
              <a:t>No heat, no electricity</a:t>
            </a:r>
          </a:p>
          <a:p>
            <a:pPr>
              <a:buClr>
                <a:schemeClr val="bg2"/>
              </a:buClr>
              <a:buFontTx/>
              <a:buChar char="•"/>
            </a:pPr>
            <a:r>
              <a:rPr lang="en-US" altLang="en-US" dirty="0" smtClean="0"/>
              <a:t>Product recall on private label good</a:t>
            </a:r>
          </a:p>
          <a:p>
            <a:pPr>
              <a:buClr>
                <a:schemeClr val="bg2"/>
              </a:buClr>
              <a:buFontTx/>
              <a:buChar char="•"/>
            </a:pPr>
            <a:r>
              <a:rPr lang="en-US" altLang="en-US" dirty="0" smtClean="0"/>
              <a:t>Catastrophic event that affects key managers</a:t>
            </a:r>
          </a:p>
          <a:p>
            <a:pPr>
              <a:buClr>
                <a:schemeClr val="bg2"/>
              </a:buClr>
              <a:buFontTx/>
              <a:buChar char="•"/>
            </a:pPr>
            <a:r>
              <a:rPr lang="en-US" altLang="en-US" dirty="0" smtClean="0"/>
              <a:t>Loss of important goods due to incapacity of key supply source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smtClean="0">
                <a:latin typeface="+mj-lt"/>
              </a:rPr>
              <a:t>Copyright</a:t>
            </a:r>
            <a:endParaRPr lang="en-IN" sz="3600" dirty="0">
              <a:latin typeface="+mj-lt"/>
            </a:endParaRPr>
          </a:p>
        </p:txBody>
      </p:sp>
      <p:pic>
        <p:nvPicPr>
          <p:cNvPr id="4" name="Picture 6"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Grp="1" noChangeAspect="1" noChangeArrowheads="1"/>
          </p:cNvPicPr>
          <p:nvPr>
            <p:ph idx="1"/>
          </p:nvPr>
        </p:nvPicPr>
        <p:blipFill>
          <a:blip r:embed="rId2" r:link="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23350" y="2390619"/>
            <a:ext cx="6897300" cy="21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4121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 channel Retail: Digital Store</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altLang="en-US" dirty="0">
                <a:hlinkClick r:id="rId3"/>
              </a:rPr>
              <a:t>http://www.cognizant.com/retail</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Operational Decisions </a:t>
            </a:r>
            <a:r>
              <a:rPr lang="en-US" altLang="en-US" sz="2000" b="0" dirty="0" smtClean="0">
                <a:solidFill>
                  <a:schemeClr val="bg2"/>
                </a:solidFill>
              </a:rPr>
              <a:t>(1 of 3)</a:t>
            </a:r>
            <a:endParaRPr lang="en-US" b="0"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What operating guidelines are used?</a:t>
            </a:r>
          </a:p>
          <a:p>
            <a:pPr>
              <a:buClr>
                <a:schemeClr val="bg2"/>
              </a:buClr>
              <a:buFontTx/>
              <a:buChar char="•"/>
            </a:pPr>
            <a:r>
              <a:rPr lang="en-US" altLang="en-US" dirty="0" smtClean="0"/>
              <a:t>What is the optimal format and size of a store? What is the relationship between shelf space, shelf location, and sales for each item in the store?</a:t>
            </a:r>
          </a:p>
          <a:p>
            <a:pPr>
              <a:buClr>
                <a:schemeClr val="bg2"/>
              </a:buClr>
              <a:buFontTx/>
              <a:buChar char="•"/>
            </a:pPr>
            <a:r>
              <a:rPr lang="en-US" altLang="en-US" dirty="0" smtClean="0"/>
              <a:t>How can personnel be matched to customer traffic flows? Would increased staffing improve or reduce productivity? What impact does self-service have on sales?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Operational Decisions </a:t>
            </a:r>
            <a:r>
              <a:rPr lang="en-US" altLang="en-US" sz="2000" b="0" dirty="0" smtClean="0">
                <a:solidFill>
                  <a:schemeClr val="bg2"/>
                </a:solidFill>
              </a:rPr>
              <a:t>(2</a:t>
            </a:r>
            <a:r>
              <a:rPr lang="en-US" altLang="en-US" sz="2000" b="0" baseline="0" dirty="0" smtClean="0">
                <a:solidFill>
                  <a:schemeClr val="bg2"/>
                </a:solidFill>
              </a:rPr>
              <a:t> of 3</a:t>
            </a:r>
            <a:r>
              <a:rPr lang="en-US" altLang="en-US" sz="2000" b="0" dirty="0" smtClean="0">
                <a:solidFill>
                  <a:schemeClr val="bg2"/>
                </a:solidFill>
              </a:rPr>
              <a:t>)</a:t>
            </a:r>
            <a:endParaRPr lang="en-US" b="0" dirty="0">
              <a:solidFill>
                <a:schemeClr val="bg2"/>
              </a:solidFill>
            </a:endParaRPr>
          </a:p>
        </p:txBody>
      </p:sp>
      <p:sp>
        <p:nvSpPr>
          <p:cNvPr id="3" name="Content Placeholder 2"/>
          <p:cNvSpPr>
            <a:spLocks noGrp="1"/>
          </p:cNvSpPr>
          <p:nvPr>
            <p:ph idx="1"/>
          </p:nvPr>
        </p:nvSpPr>
        <p:spPr>
          <a:xfrm>
            <a:off x="457200" y="1600200"/>
            <a:ext cx="8153400" cy="4525963"/>
          </a:xfrm>
        </p:spPr>
        <p:txBody>
          <a:bodyPr/>
          <a:lstStyle/>
          <a:p>
            <a:pPr>
              <a:buClr>
                <a:schemeClr val="bg2"/>
              </a:buClr>
              <a:buFontTx/>
              <a:buChar char="•"/>
            </a:pPr>
            <a:r>
              <a:rPr lang="en-US" altLang="en-US" dirty="0" smtClean="0"/>
              <a:t>What effect does the use of various building materials have on store maintenance? How can energy costs be better controlled? How often should facilities be renovated?</a:t>
            </a:r>
          </a:p>
          <a:p>
            <a:pPr>
              <a:buClr>
                <a:schemeClr val="bg2"/>
              </a:buClr>
              <a:buFontTx/>
              <a:buChar char="•"/>
            </a:pPr>
            <a:r>
              <a:rPr lang="en-US" altLang="en-US" dirty="0" smtClean="0"/>
              <a:t>How can inventory best be managed?</a:t>
            </a:r>
          </a:p>
          <a:p>
            <a:pPr>
              <a:buClr>
                <a:schemeClr val="bg2"/>
              </a:buClr>
              <a:buFontTx/>
              <a:buChar char="•"/>
            </a:pPr>
            <a:r>
              <a:rPr lang="en-US" altLang="en-US" dirty="0" smtClean="0"/>
              <a:t>How can the personal safety of shoppers and employees be ensured?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Operational Decisions </a:t>
            </a:r>
            <a:r>
              <a:rPr lang="en-US" altLang="en-US" sz="2000" b="0" dirty="0" smtClean="0">
                <a:solidFill>
                  <a:schemeClr val="bg2"/>
                </a:solidFill>
              </a:rPr>
              <a:t>(3</a:t>
            </a:r>
            <a:r>
              <a:rPr lang="en-US" altLang="en-US" sz="2000" b="0" baseline="0" dirty="0" smtClean="0">
                <a:solidFill>
                  <a:schemeClr val="bg2"/>
                </a:solidFill>
              </a:rPr>
              <a:t> of 3</a:t>
            </a:r>
            <a:r>
              <a:rPr lang="en-US" altLang="en-US" sz="2000" b="0" dirty="0" smtClean="0">
                <a:solidFill>
                  <a:schemeClr val="bg2"/>
                </a:solidFill>
              </a:rPr>
              <a:t>)</a:t>
            </a:r>
            <a:endParaRPr lang="en-US" b="0"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What levels of insurance are required?</a:t>
            </a:r>
          </a:p>
          <a:p>
            <a:pPr>
              <a:buClr>
                <a:schemeClr val="bg2"/>
              </a:buClr>
              <a:buFontTx/>
              <a:buChar char="•"/>
            </a:pPr>
            <a:r>
              <a:rPr lang="en-US" altLang="en-US" dirty="0" smtClean="0"/>
              <a:t>How can credit transactions be managed most effectively?</a:t>
            </a:r>
          </a:p>
          <a:p>
            <a:pPr>
              <a:buClr>
                <a:schemeClr val="bg2"/>
              </a:buClr>
              <a:buFontTx/>
              <a:buChar char="•"/>
            </a:pPr>
            <a:r>
              <a:rPr lang="en-US" altLang="en-US" dirty="0" smtClean="0"/>
              <a:t>How can computer systems improve operating efficiency?</a:t>
            </a:r>
          </a:p>
          <a:p>
            <a:pPr>
              <a:buClr>
                <a:schemeClr val="bg2"/>
              </a:buClr>
              <a:buFontTx/>
              <a:buChar char="•"/>
            </a:pPr>
            <a:r>
              <a:rPr lang="en-US" altLang="en-US" dirty="0" smtClean="0"/>
              <a:t>Should any aspects of operations be outsourced?</a:t>
            </a:r>
          </a:p>
          <a:p>
            <a:pPr>
              <a:buClr>
                <a:schemeClr val="bg2"/>
              </a:buClr>
              <a:buFontTx/>
              <a:buChar char="•"/>
            </a:pPr>
            <a:r>
              <a:rPr lang="en-US" altLang="en-US" dirty="0" smtClean="0"/>
              <a:t>What kind of crisis management plans should be in place?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Operating A Retail Business</a:t>
            </a:r>
            <a:endParaRPr lang="en-US" dirty="0"/>
          </a:p>
        </p:txBody>
      </p:sp>
      <p:sp>
        <p:nvSpPr>
          <p:cNvPr id="3" name="Content Placeholder 2"/>
          <p:cNvSpPr>
            <a:spLocks noGrp="1"/>
          </p:cNvSpPr>
          <p:nvPr>
            <p:ph idx="1"/>
          </p:nvPr>
        </p:nvSpPr>
        <p:spPr>
          <a:xfrm>
            <a:off x="457200" y="1600200"/>
            <a:ext cx="8229600" cy="4800600"/>
          </a:xfrm>
        </p:spPr>
        <p:txBody>
          <a:bodyPr/>
          <a:lstStyle/>
          <a:p>
            <a:pPr>
              <a:spcBef>
                <a:spcPts val="1000"/>
              </a:spcBef>
              <a:buClr>
                <a:schemeClr val="bg2"/>
              </a:buClr>
              <a:buFontTx/>
              <a:buChar char="•"/>
            </a:pPr>
            <a:r>
              <a:rPr lang="en-US" altLang="en-US" sz="2000" dirty="0" smtClean="0"/>
              <a:t>Operations Blueprint</a:t>
            </a:r>
          </a:p>
          <a:p>
            <a:pPr>
              <a:spcBef>
                <a:spcPts val="1000"/>
              </a:spcBef>
              <a:buClr>
                <a:schemeClr val="bg2"/>
              </a:buClr>
              <a:buFontTx/>
              <a:buChar char="•"/>
            </a:pPr>
            <a:r>
              <a:rPr lang="en-US" altLang="en-US" sz="2000" dirty="0" smtClean="0"/>
              <a:t>Store Format, Size, and Space Allocation</a:t>
            </a:r>
          </a:p>
          <a:p>
            <a:pPr>
              <a:spcBef>
                <a:spcPts val="1000"/>
              </a:spcBef>
              <a:buClr>
                <a:schemeClr val="bg2"/>
              </a:buClr>
              <a:buFontTx/>
              <a:buChar char="•"/>
            </a:pPr>
            <a:r>
              <a:rPr lang="en-US" altLang="en-US" sz="2000" dirty="0" smtClean="0"/>
              <a:t>Personnel Utilization</a:t>
            </a:r>
          </a:p>
          <a:p>
            <a:pPr>
              <a:spcBef>
                <a:spcPts val="1000"/>
              </a:spcBef>
              <a:buClr>
                <a:schemeClr val="bg2"/>
              </a:buClr>
              <a:buFontTx/>
              <a:buChar char="•"/>
            </a:pPr>
            <a:r>
              <a:rPr lang="en-US" altLang="en-US" sz="2000" dirty="0" smtClean="0"/>
              <a:t>Store Maintenance, Energy Mgt., Renovations</a:t>
            </a:r>
          </a:p>
          <a:p>
            <a:pPr>
              <a:spcBef>
                <a:spcPts val="1000"/>
              </a:spcBef>
              <a:buClr>
                <a:schemeClr val="bg2"/>
              </a:buClr>
              <a:buFontTx/>
              <a:buChar char="•"/>
            </a:pPr>
            <a:r>
              <a:rPr lang="en-US" altLang="en-US" sz="2000" dirty="0" smtClean="0"/>
              <a:t>Inventory Management</a:t>
            </a:r>
          </a:p>
          <a:p>
            <a:pPr>
              <a:spcBef>
                <a:spcPts val="1000"/>
              </a:spcBef>
              <a:buClr>
                <a:schemeClr val="bg2"/>
              </a:buClr>
              <a:buFontTx/>
              <a:buChar char="•"/>
            </a:pPr>
            <a:r>
              <a:rPr lang="en-US" altLang="en-US" sz="2000" dirty="0" smtClean="0"/>
              <a:t>Store Security</a:t>
            </a:r>
          </a:p>
          <a:p>
            <a:pPr>
              <a:spcBef>
                <a:spcPts val="1000"/>
              </a:spcBef>
              <a:buClr>
                <a:schemeClr val="bg2"/>
              </a:buClr>
              <a:buFontTx/>
              <a:buChar char="•"/>
            </a:pPr>
            <a:r>
              <a:rPr lang="en-US" altLang="en-US" sz="2000" dirty="0" smtClean="0"/>
              <a:t>Insurance</a:t>
            </a:r>
          </a:p>
          <a:p>
            <a:pPr>
              <a:spcBef>
                <a:spcPts val="1000"/>
              </a:spcBef>
              <a:buClr>
                <a:schemeClr val="bg2"/>
              </a:buClr>
              <a:buFontTx/>
              <a:buChar char="•"/>
            </a:pPr>
            <a:r>
              <a:rPr lang="en-US" altLang="en-US" sz="2000" dirty="0" smtClean="0"/>
              <a:t>Credit Management</a:t>
            </a:r>
          </a:p>
          <a:p>
            <a:pPr>
              <a:spcBef>
                <a:spcPts val="1000"/>
              </a:spcBef>
              <a:buClr>
                <a:schemeClr val="bg2"/>
              </a:buClr>
              <a:buFontTx/>
              <a:buChar char="•"/>
            </a:pPr>
            <a:r>
              <a:rPr lang="en-US" altLang="en-US" sz="2000" dirty="0" smtClean="0"/>
              <a:t>Computerization</a:t>
            </a:r>
          </a:p>
          <a:p>
            <a:pPr>
              <a:spcBef>
                <a:spcPts val="1000"/>
              </a:spcBef>
              <a:buClr>
                <a:schemeClr val="bg2"/>
              </a:buClr>
              <a:buFontTx/>
              <a:buChar char="•"/>
            </a:pPr>
            <a:r>
              <a:rPr lang="en-US" altLang="en-US" sz="2000" dirty="0" smtClean="0"/>
              <a:t>Outsourcing</a:t>
            </a:r>
          </a:p>
          <a:p>
            <a:pPr>
              <a:spcBef>
                <a:spcPts val="1000"/>
              </a:spcBef>
              <a:buClr>
                <a:schemeClr val="bg2"/>
              </a:buClr>
              <a:buFontTx/>
              <a:buChar char="•"/>
            </a:pPr>
            <a:r>
              <a:rPr lang="en-US" altLang="en-US" sz="2000" dirty="0" smtClean="0"/>
              <a:t>Crisis Management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Operations Blueprint</a:t>
            </a:r>
            <a:endParaRPr lang="en-US" dirty="0">
              <a:solidFill>
                <a:schemeClr val="bg2"/>
              </a:solidFill>
            </a:endParaRPr>
          </a:p>
        </p:txBody>
      </p:sp>
      <p:sp>
        <p:nvSpPr>
          <p:cNvPr id="3" name="Content Placeholder 2"/>
          <p:cNvSpPr>
            <a:spLocks noGrp="1"/>
          </p:cNvSpPr>
          <p:nvPr>
            <p:ph idx="1"/>
          </p:nvPr>
        </p:nvSpPr>
        <p:spPr>
          <a:xfrm>
            <a:off x="457200" y="1600200"/>
            <a:ext cx="8001000" cy="4525963"/>
          </a:xfrm>
        </p:spPr>
        <p:txBody>
          <a:bodyPr/>
          <a:lstStyle/>
          <a:p>
            <a:pPr marL="0" indent="0">
              <a:buNone/>
            </a:pPr>
            <a:r>
              <a:rPr lang="en-US" altLang="en-US" dirty="0" smtClean="0"/>
              <a:t>An </a:t>
            </a:r>
            <a:r>
              <a:rPr lang="en-US" altLang="en-US" b="1" dirty="0" smtClean="0"/>
              <a:t>operations blueprint</a:t>
            </a:r>
            <a:r>
              <a:rPr lang="en-US" altLang="en-US" dirty="0" smtClean="0">
                <a:effectLst>
                  <a:outerShdw blurRad="38100" dist="38100" dir="2700000" algn="tl">
                    <a:srgbClr val="C0C0C0"/>
                  </a:outerShdw>
                </a:effectLst>
              </a:rPr>
              <a:t> </a:t>
            </a:r>
            <a:r>
              <a:rPr lang="en-US" altLang="en-US" dirty="0" smtClean="0"/>
              <a:t>systematically lists all the operating functions to be performed, their characteristics, and their timing.</a:t>
            </a:r>
          </a:p>
          <a:p>
            <a:pPr marL="0" indent="0">
              <a:buNone/>
            </a:pPr>
            <a:r>
              <a:rPr lang="en-US" altLang="en-US" dirty="0" smtClean="0"/>
              <a:t>The retailer specifies, in detail, every operating function from the store’s opening to closing – and those responsible for them.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3441</TotalTime>
  <Words>3436</Words>
  <Application>Microsoft Macintosh PowerPoint</Application>
  <PresentationFormat>On-screen Show (4:3)</PresentationFormat>
  <Paragraphs>327</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508 Lecture</vt:lpstr>
      <vt:lpstr>Retail Management: A Strategic Approach</vt:lpstr>
      <vt:lpstr>Learning Objectives</vt:lpstr>
      <vt:lpstr>Operations Management</vt:lpstr>
      <vt:lpstr>Omni channel Retail: Digital Store</vt:lpstr>
      <vt:lpstr>Operational Decisions (1 of 3)</vt:lpstr>
      <vt:lpstr>Operational Decisions (2 of 3)</vt:lpstr>
      <vt:lpstr>Operational Decisions (3 of 3)</vt:lpstr>
      <vt:lpstr>Operating A Retail Business</vt:lpstr>
      <vt:lpstr>Operations Blueprint</vt:lpstr>
      <vt:lpstr>Elements of an Operations Blueprint</vt:lpstr>
      <vt:lpstr>Figure 13.1 An Operations Blueprint</vt:lpstr>
      <vt:lpstr>Store Format, Size, and Space Allocation (1 of 2)</vt:lpstr>
      <vt:lpstr>Store Format, Size, and Space Allocation (2 of 2)</vt:lpstr>
      <vt:lpstr>Maximizing Personnel Productivity</vt:lpstr>
      <vt:lpstr>Figure 13.4 Store Maintenance Decisions</vt:lpstr>
      <vt:lpstr>Inventory Management Decisions (1 of 2)</vt:lpstr>
      <vt:lpstr>Inventory Management Decisions (2 of 2)</vt:lpstr>
      <vt:lpstr>ABC Analysis Applied to Inventory</vt:lpstr>
      <vt:lpstr>Product Proliferation</vt:lpstr>
      <vt:lpstr>Figure 13.5 Inventory Management</vt:lpstr>
      <vt:lpstr>Store Security</vt:lpstr>
      <vt:lpstr>Insurance Issues</vt:lpstr>
      <vt:lpstr>Types of Insurance</vt:lpstr>
      <vt:lpstr>Credit Management Decisions</vt:lpstr>
      <vt:lpstr>Computerization</vt:lpstr>
      <vt:lpstr>How Mobile Point of Sale Works</vt:lpstr>
      <vt:lpstr>Figure 13.7 Portable Card Reader </vt:lpstr>
      <vt:lpstr>Figure 13.8 How Computerization Improves Productivity</vt:lpstr>
      <vt:lpstr>Outsourcing</vt:lpstr>
      <vt:lpstr>Crisis Management</vt:lpstr>
      <vt:lpstr>Examples of Crises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Management: A Strategic Approach, Thirteenth Edition</dc:title>
  <dc:subject>Business</dc:subject>
  <dc:creator>Berman/Evans/Chatterjee</dc:creator>
  <cp:lastModifiedBy>Kelly Kroskey</cp:lastModifiedBy>
  <cp:revision>841</cp:revision>
  <dcterms:created xsi:type="dcterms:W3CDTF">2014-07-14T20:04:21Z</dcterms:created>
  <dcterms:modified xsi:type="dcterms:W3CDTF">2017-11-20T00:21:10Z</dcterms:modified>
</cp:coreProperties>
</file>