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94" r:id="rId2"/>
    <p:sldId id="380" r:id="rId3"/>
    <p:sldId id="467" r:id="rId4"/>
    <p:sldId id="468" r:id="rId5"/>
    <p:sldId id="469" r:id="rId6"/>
    <p:sldId id="47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492" r:id="rId20"/>
    <p:sldId id="483" r:id="rId21"/>
    <p:sldId id="484" r:id="rId22"/>
    <p:sldId id="485" r:id="rId23"/>
    <p:sldId id="486" r:id="rId24"/>
    <p:sldId id="487" r:id="rId25"/>
    <p:sldId id="488" r:id="rId26"/>
    <p:sldId id="489" r:id="rId27"/>
    <p:sldId id="490" r:id="rId28"/>
    <p:sldId id="491" r:id="rId29"/>
    <p:sldId id="4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88" autoAdjust="0"/>
    <p:restoredTop sz="95829" autoAdjust="0"/>
  </p:normalViewPr>
  <p:slideViewPr>
    <p:cSldViewPr>
      <p:cViewPr varScale="1">
        <p:scale>
          <a:sx n="95" d="100"/>
          <a:sy n="95" d="100"/>
        </p:scale>
        <p:origin x="-960"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704"/>
    </p:cViewPr>
  </p:sorter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11/19/17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11/19/17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aXS17KQQdUc" TargetMode="External"/><Relationship Id="rId4" Type="http://schemas.openxmlformats.org/officeDocument/2006/relationships/hyperlink" Target="https://www.youtube.com/user/CBSThisMorning" TargetMode="External"/><Relationship Id="rId5" Type="http://schemas.openxmlformats.org/officeDocument/2006/relationships/hyperlink" Target="https://www.youtube.com/channel/UC-SJ6nODDmufqBzPBwCvYvQ"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3480926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Demographic and lifestyle factors need to be considered from several perspectives. Here are some illustrations. By no means do the examples cover the full domain of retailing.</a:t>
            </a:r>
          </a:p>
          <a:p>
            <a:endParaRPr lang="en-US" altLang="en-US" dirty="0" smtClean="0"/>
          </a:p>
          <a:p>
            <a:r>
              <a:rPr lang="en-US" altLang="en-US" b="1" dirty="0" smtClean="0"/>
              <a:t>Gender Roles:</a:t>
            </a:r>
            <a:r>
              <a:rPr lang="en-US" altLang="en-US" dirty="0" smtClean="0"/>
              <a:t> The many working women who put in 60 to 70 hours or more each week between their job and home responsibilities have altered lifestyles. Compared with women who have not worked outside the home, they tend to be more self-confident and individualistic, more concerned with convenience, more interested in sharing household tasks with spouses or significant others, more knowledgeable and demanding, more interested in leisure activities and travel, more involved with self-improvement and education, more appearance-conscious, and more indifferent to small price differences among retailers. They are less interested in unhurried shopping.</a:t>
            </a:r>
          </a:p>
          <a:p>
            <a:endParaRPr lang="en-US" altLang="en-US" dirty="0" smtClean="0"/>
          </a:p>
          <a:p>
            <a:r>
              <a:rPr lang="en-US" altLang="en-US" dirty="0" smtClean="0"/>
              <a:t>Due to the number of working women, male lifestyles are also changing. More men now take care of their children, shop for food, do laundry, wash dishes, cook, vacuum, and clean the bathroom. Male grocery and mass merchandise shoppers in the United States are steadily increasing, especially with Millennials. The generational shift from traditional roles is bolstered by mobile E-commerce and millennial men’s savviness with smartphones and shopping apps. In the future, there will be still more changes in men’s and women’s roles. The clout and duties of husbands and wives will be shared more often. Retailers need to appreciate this trend. </a:t>
            </a:r>
          </a:p>
          <a:p>
            <a:endParaRPr lang="en-US" altLang="en-US" dirty="0" smtClean="0"/>
          </a:p>
          <a:p>
            <a:r>
              <a:rPr lang="en-US" altLang="en-US" b="1" dirty="0" smtClean="0"/>
              <a:t>Consumer Sophistication and Confidence</a:t>
            </a:r>
            <a:r>
              <a:rPr lang="en-US" altLang="en-US" dirty="0" smtClean="0"/>
              <a:t>: Many shoppers are now more knowledgeable and cosmopolitan; more aware of trends in tastes, styles, and goods and services; and more sophisticated. Nonconforming behavior is accepted when consumers are self-assured and better appreciate the available choices. Confident shoppers experiment more. For example, today, it may be considered an asset to be viewed as “cheap,” which to some shoppers means “smart.” Thus, for example, Ikea offers style at low prices, partly since consumers are responsible for self-assembly of the furniture they buy. Unlike other fashion-based apparel retailers, Zara has little in-store stock and updates its fashion apparel often. These combined strategies motivate Zara customers to visit its stores often. This also encourages shoppers to immediately buy an item since they fear that it may quickly sell out and not be available on subsequent store visits.</a:t>
            </a:r>
          </a:p>
          <a:p>
            <a:endParaRPr lang="en-US" altLang="en-US" dirty="0" smtClean="0"/>
          </a:p>
          <a:p>
            <a:r>
              <a:rPr lang="en-US" altLang="en-US" b="1" dirty="0" smtClean="0"/>
              <a:t>Poverty of Time</a:t>
            </a:r>
            <a:r>
              <a:rPr lang="en-US" altLang="en-US" dirty="0" smtClean="0"/>
              <a:t>: The increase in working women, the desire for personal fulfillment, the job commute, and the need for some people to have second jobs has led to many consumers feeling time-pressured. Retailers can react to time-pressured consumers through various strategies. Included in those strategies are offering pre-wrapped gift items, store pick-up windows for purchases ordered on the Web, home delivery of groceries ordered online, in-home delivery and installation of appliances (on one home visit), and longer store hours (including 24/7).  </a:t>
            </a:r>
          </a:p>
          <a:p>
            <a:r>
              <a:rPr lang="en-US" altLang="en-US" i="1" dirty="0" smtClean="0"/>
              <a:t> </a:t>
            </a:r>
            <a:endParaRPr lang="en-US" altLang="en-US" dirty="0" smtClean="0"/>
          </a:p>
          <a:p>
            <a:r>
              <a:rPr lang="en-US" altLang="en-US" b="1" dirty="0" smtClean="0"/>
              <a:t>Component Lifestyles</a:t>
            </a:r>
            <a:r>
              <a:rPr lang="en-US" altLang="en-US" dirty="0" smtClean="0"/>
              <a:t>: In the past, shoppers were typecast, based on demographics and lifestyles. It is widely recognized that shopping is less predictable and more individualistic now, and shopper profiling based traditional segmentation strategies may have low predictive ability for a majority of retailers. </a:t>
            </a:r>
            <a:r>
              <a:rPr lang="en-US" altLang="en-US" u="sng" dirty="0" smtClean="0"/>
              <a:t>It </a:t>
            </a:r>
            <a:r>
              <a:rPr lang="en-US" altLang="en-US" dirty="0" smtClean="0"/>
              <a:t> is more situation-based, hence, the term </a:t>
            </a:r>
            <a:r>
              <a:rPr lang="en-US" altLang="en-US" i="1" dirty="0" smtClean="0"/>
              <a:t>component lifestyle.</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234365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Blurring Gender Roles</a:t>
            </a:r>
          </a:p>
          <a:p>
            <a:r>
              <a:rPr lang="en-US" altLang="en-US" dirty="0" smtClean="0"/>
              <a:t>Due to changing lifestyles, more men and women now shop together.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81624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URL: </a:t>
            </a:r>
            <a:r>
              <a:rPr lang="en-US" dirty="0" smtClean="0">
                <a:hlinkClick r:id="rId3"/>
              </a:rPr>
              <a:t>https://youtu.be/aXS17KQQdUc</a:t>
            </a:r>
            <a:endParaRPr lang="en-US" dirty="0" smtClean="0"/>
          </a:p>
          <a:p>
            <a:r>
              <a:rPr lang="en-US" dirty="0" smtClean="0"/>
              <a:t>4:22 mins.</a:t>
            </a:r>
          </a:p>
          <a:p>
            <a:endParaRPr lang="en-US" dirty="0" smtClean="0"/>
          </a:p>
          <a:p>
            <a:pPr fontAlgn="t"/>
            <a:r>
              <a:rPr lang="en-US" dirty="0" smtClean="0"/>
              <a:t>CBS News goes undercover to investigate gender price gap</a:t>
            </a:r>
          </a:p>
          <a:p>
            <a:r>
              <a:rPr lang="en-US" dirty="0" smtClean="0">
                <a:hlinkClick r:id="rId4"/>
              </a:rPr>
              <a:t> </a:t>
            </a:r>
            <a:r>
              <a:rPr lang="en-US" u="sng" dirty="0" smtClean="0">
                <a:hlinkClick r:id="rId5"/>
              </a:rPr>
              <a:t>CBS This Morning</a:t>
            </a:r>
            <a:endParaRPr lang="en-US" dirty="0" smtClean="0"/>
          </a:p>
          <a:p>
            <a:endParaRPr lang="en-US" dirty="0" smtClean="0"/>
          </a:p>
          <a:p>
            <a:r>
              <a:rPr lang="en-US" dirty="0" smtClean="0"/>
              <a:t>Published on Jan 25, 2016</a:t>
            </a:r>
          </a:p>
          <a:p>
            <a:r>
              <a:rPr lang="en-US" dirty="0" smtClean="0"/>
              <a:t>A study out last month by the New York City Department of Consumer Affairs revealed a big price gap after comparing nearly 800 items with clear male and female versions. But price discrimination is not limited to retail. CBS News went undercover and visited dry cleaners across the city to see what would happen if a male and female requested the same service. Michelle Miller reports.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820211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defRPr/>
            </a:pPr>
            <a:r>
              <a:rPr lang="en-US" i="1" dirty="0" smtClean="0"/>
              <a:t>In-Home Shopping:</a:t>
            </a:r>
            <a:r>
              <a:rPr lang="en-US" dirty="0" smtClean="0"/>
              <a:t> The in-home shopper is not always a captive audience. Shopping is often discretionary, not necessary. Convenience in ordering an item, without traveling for it, is important. These shoppers are often active store shoppers as well as affluent, well educated, self-confident, younger, and venturesome. They like in-store shopping but have low opinions of local shopping. Catalog shoppers have more flexible time requirements. In households with young children, in-home shopping is more likely if the woman works part time or not at all than full-time working mothers. In-home shoppers may be unable to comparison shop; may not be able to touch, feel, handle, or examine products firsthand; are concerned about service (such as returns); and may not have a salesperson to answer questions. </a:t>
            </a:r>
          </a:p>
          <a:p>
            <a:pPr marL="228600" indent="-228600">
              <a:buFontTx/>
              <a:buAutoNum type="arabicPeriod"/>
              <a:defRPr/>
            </a:pPr>
            <a:endParaRPr lang="en-US" dirty="0" smtClean="0"/>
          </a:p>
          <a:p>
            <a:pPr marL="228600" indent="-228600">
              <a:buFontTx/>
              <a:buAutoNum type="arabicPeriod"/>
              <a:defRPr/>
            </a:pPr>
            <a:r>
              <a:rPr lang="en-US" i="1" dirty="0" smtClean="0"/>
              <a:t>Online/Mobile </a:t>
            </a:r>
            <a:r>
              <a:rPr lang="en-US" i="1" cap="all" dirty="0" smtClean="0"/>
              <a:t>s</a:t>
            </a:r>
            <a:r>
              <a:rPr lang="en-US" i="1" dirty="0" smtClean="0"/>
              <a:t>hopping:</a:t>
            </a:r>
            <a:r>
              <a:rPr lang="en-US" dirty="0" smtClean="0"/>
              <a:t> People who shop online are often well-educated and have above-average incomes. As we noted earlier, online shopping encompasses more than just purchasing online. Using the Toys “R” Us Web site, shoppers can research items, check out prices, and place orders. Shoppers can have items shipped to them or can pick them up in-store. The retailer has a strong portfolio of E-commerce Web sites that include www.Toysrus.com, www.Babiesrus.com, www.eToys.com, and www.FAO .com. These sites offer customers a large online choice of toys and baby products, provide free shipping on items costing $19 or more, and allow in-store pickup for online purchases. In addition to its Web sites, Toys “R” Us has over 1,600 company-operated stores and an additional 250 licensed stores in 39 countries and jurisdictions.</a:t>
            </a:r>
            <a:r>
              <a:rPr lang="en-US" i="1" dirty="0" smtClean="0"/>
              <a:t> </a:t>
            </a:r>
          </a:p>
          <a:p>
            <a:pPr marL="228600" indent="-228600">
              <a:buFontTx/>
              <a:buAutoNum type="arabicPeriod"/>
              <a:defRPr/>
            </a:pPr>
            <a:endParaRPr lang="en-US" i="1" dirty="0" smtClean="0"/>
          </a:p>
          <a:p>
            <a:pPr marL="228600" indent="-228600">
              <a:buFontTx/>
              <a:buAutoNum type="arabicPeriod"/>
              <a:defRPr/>
            </a:pPr>
            <a:r>
              <a:rPr lang="en-US" i="1" dirty="0" smtClean="0"/>
              <a:t>Outshopping:</a:t>
            </a:r>
            <a:r>
              <a:rPr lang="en-US" dirty="0" smtClean="0"/>
              <a:t> Out-of-hometown shopping, </a:t>
            </a:r>
            <a:r>
              <a:rPr lang="en-US" b="1" dirty="0" smtClean="0"/>
              <a:t>outshopping</a:t>
            </a:r>
            <a:r>
              <a:rPr lang="en-US" dirty="0" smtClean="0"/>
              <a:t>, is important for both local and surrounding retailers. The former want to minimize this behavior, whereas the latter want to maximize it. Outshoppers are often young, members of a large family, and new to the community. Income and education vary by situation. Outshoppers differ in their lifestyles from those who patronize hometown stores. They enjoy fine foods, like to travel, are active, like to change stores, and read out-of-town newspapers. They also downplay hometown stores and compliment out-of-town stores. This is vital data for suburban shopping centers. Outshoppers have the same basic reasons for out-of-town shopping whether they reside in small or large communities—easy access, liberal credit, store diversity, product assortments, prices, the presence of large chains, entertainment facilities, customer services, and product quality.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2838915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541967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Research on people’s attitudes and motivations toward shopping have a big impact on the ways in which people act in a retail setting. Retailers must strive to turn around some negative perceptions that exist. </a:t>
            </a:r>
          </a:p>
          <a:p>
            <a:r>
              <a:rPr lang="en-US" altLang="en-US" sz="1200" dirty="0" smtClean="0"/>
              <a:t>Shopping Enjoyment: Research on the relationship between shopping enjoyment, time spent, and size in the context of physical stores has been ambiguous, perceived shopping enjoyment has a significant positive effect on Web visit duration and purchase conversion, increase share of wallet and loyalty. Customers derive shopping enjoyment from their assessment of accessibility and in-store atmospherics that include music, lighting, store design, window displays, visual merchandising, and personnel. Drivers of shopping enjoyment differ by gender—men seek fast, efficient shopping, whereas women often prefer a relaxing atmosphere. In the online retailing environment, use of 3D virtual models, close-up pictures, zoom-in functions, and mix-and-match capabilities enhance the online shopping experience.</a:t>
            </a:r>
          </a:p>
          <a:p>
            <a:r>
              <a:rPr lang="en-US" altLang="en-US" sz="1200" dirty="0" smtClean="0"/>
              <a:t>Attitudes toward Shopping Time</a:t>
            </a:r>
            <a:r>
              <a:rPr lang="en-US" altLang="en-US" sz="1200" i="1" dirty="0" smtClean="0"/>
              <a:t>:</a:t>
            </a:r>
            <a:r>
              <a:rPr lang="en-US" altLang="en-US" sz="1200" dirty="0" smtClean="0"/>
              <a:t> Time pressure and emergency purchase situations are important situational influences that impact retail shopping enjoyment and outcomes. Demographic changes, including the high proportion of dual-income households and the increase in the number of earners managing multiple jobs due to wage stagnation, have contributed to chronic time pressure. Research shows that shoppers are task-oriented, under time pressure, and likely to rely on economic cues such as unit-price data in making product selections.</a:t>
            </a:r>
            <a:r>
              <a:rPr lang="en-US" altLang="en-US" sz="1200" baseline="30000" dirty="0" smtClean="0"/>
              <a:t> </a:t>
            </a:r>
            <a:r>
              <a:rPr lang="en-US" altLang="en-US" sz="1200" dirty="0" smtClean="0"/>
              <a:t>Further, retail assortment size and complexity can create perceived time pressure when shopping online or in-store. Retailers have often increased their assortments to keep up with changing customer trends face the challenging tradeoff of whether “more is better” or “less is better” in terms of assortments. Thus, retailers should not only invest more in store atmospherics but also pay equal attention to the efficiency of store location, parking, and sales personnel assistance that may reduce shoppers’ chronic time pressure.”</a:t>
            </a:r>
          </a:p>
          <a:p>
            <a:r>
              <a:rPr lang="en-US" altLang="en-US" sz="1200" dirty="0" smtClean="0"/>
              <a:t>Cautious Optimism and Disparity in Wealth Effect: There is a disparity in wealth across income tiers. Higher-income consumers are more likely to own stocks; and when their investments gain, they spend more at luxury retailers. Lower-income consumers are less likely to own stocks and the lack of wage growth means that they haven’t seen any improvement in their financial standing over the last several years.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175081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Attitudes by Market Segment</a:t>
            </a:r>
            <a:r>
              <a:rPr lang="en-US" altLang="en-US" i="1" dirty="0" smtClean="0"/>
              <a:t>:</a:t>
            </a:r>
            <a:r>
              <a:rPr lang="en-US" altLang="en-US" dirty="0" smtClean="0"/>
              <a:t> There is considerable academic and commercial research on shopper segmentation. Researchers have segmented shoppers in terms of consumer characteristics (geo-demographics and psychographics), purchase quantity/variety/frequency, promotion sensitivity and usage, search behavior, shopping values, multichannel usage behavior, and post-purchase behavior. One recent study, examining “smart” shopping activities, identified three smart grocery shopper segments: involved, spontaneous, and apathetic.</a:t>
            </a:r>
          </a:p>
          <a:p>
            <a:r>
              <a:rPr lang="en-US" altLang="en-US" i="1" dirty="0" smtClean="0"/>
              <a:t>Involved </a:t>
            </a:r>
            <a:r>
              <a:rPr lang="en-US" altLang="en-US" dirty="0" smtClean="0"/>
              <a:t>shoppers are apt to be Baby Boomers and prioritize saving time and effort, be attracted by retailers that provide good product assortment and price-saving opportunities in the form of sales, coupons, or bulk pricing. They spend more time planning stores to visit, but engage in minimal information search on products and brand alternatives, hence in-store purchase activities of hedonic value (sampling, in-store café) are essential. </a:t>
            </a:r>
            <a:r>
              <a:rPr lang="en-US" altLang="en-US" i="1" dirty="0" smtClean="0"/>
              <a:t>Spontaneous </a:t>
            </a:r>
            <a:r>
              <a:rPr lang="en-US" altLang="en-US" dirty="0" smtClean="0"/>
              <a:t>shoppers are primarily Baby Boomers and least likely to engage in pre-purchase planning and information search, but they care more about saving time and effort than apathetic shoppers. The majority of </a:t>
            </a:r>
            <a:r>
              <a:rPr lang="en-US" altLang="en-US" i="1" dirty="0" smtClean="0"/>
              <a:t>apathetic </a:t>
            </a:r>
            <a:r>
              <a:rPr lang="en-US" altLang="en-US" dirty="0" smtClean="0"/>
              <a:t>shoppers are Generation Xers, those less likely to be time conscious and more likely to have a low marketplace knowledge. This group holds the inherent belief that they are smart shoppers. Although they are most likely to engage in online pre-purchase information search than the other segments, they are price-conscious but do not plan or respond to in-store promotional stimuli.</a:t>
            </a:r>
          </a:p>
          <a:p>
            <a:r>
              <a:rPr lang="en-US" altLang="en-US" b="1" dirty="0" smtClean="0"/>
              <a:t>Attitudes toward Private Brands: </a:t>
            </a:r>
            <a:r>
              <a:rPr lang="en-US" altLang="en-US" dirty="0" smtClean="0"/>
              <a:t>Many consumers believe private (retailer) brands are as good as or better than manufacturer brands. Private label dollar-based market shares exceed one-sixth of U.S. and Canadian revenues. Although these market shares are less than in Western Europe (where private label sales are over 30 percent), the majority of American and Canadian consumers have positive perceptions of private-label goods: 75 percent of Americans and 73 percent of Canadians view private-label products as a good alternative to national brands; 74 percent of Americans and 66 percent of Canadians state they are a good value; and 67 percent of Americans and 61 percent of Canadians feel they are at parity with national brands on quality.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1531086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It is critical for retailers to determine why shoppers leave without making a purchase. Some consumers at online stores place items in their virtual shopping carts but later abandon them, which can lead to lost sales for high-demand, fast-fashion products.</a:t>
            </a:r>
            <a:r>
              <a:rPr lang="en-US" altLang="en-US" baseline="30000" dirty="0" smtClean="0"/>
              <a:t> </a:t>
            </a:r>
            <a:r>
              <a:rPr lang="en-US" altLang="en-US" dirty="0" smtClean="0"/>
              <a:t>Research on shopper behavior indicates that shopping goals determine the consumer’s retail journey through both physical and online stores. Shopping goals differ across consumers and across shopping occasions for each consumer based on the complexity of product purchase, as well as the time horizon within which the purchase decision needs to be made. On some shopping trips, consumers might conduct a goal-directed search to browse and collect information; whereas on other occasions, they might compare items and complete the purchase. On yet other shopping occasions, they might just enjoy experiential browsing or window shopping. Consumers’ shopping goals may also change in response to the shopping environment such as product presentations or demonstrations, sensory stimuli such as smell or music, prices, promotions, salesperson interaction, and the behavior of other shoppers in the store.</a:t>
            </a:r>
          </a:p>
          <a:p>
            <a:r>
              <a:rPr lang="en-US" altLang="en-US" dirty="0" smtClean="0"/>
              <a:t>For many low and middle income consumers, memories of the recession linger, which has led to more cautionary spending habits and the propensity to save the extra cash from lower mortgage and energy costs. These consumers have traded down to less expensive brands and shop more at discount stores to secure the most value for their dollar; sometimes, they postpone or forgo discretionary big-ticket items. This has led to bifurcated retailing, with high-end and low-end retailers doing better than middle-of-the road retailers.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333603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Many consumers do cross-shopping, whereby they (1) shop for a product category at more than one retail format during the year or (2) visit multiple retailers on one shopping trip. The first scenario occurs because these consumers feel comfortable shopping at different formats during the year, their goals vary by occasion (they may want bargains on everyday clothes and fashionable items for weekend wear), they shop wherever sales are offered, and they have a favorite format for themselves and another one for other household members. Visiting multiple outlets on one trip occurs because consumers want to save travel and shopping time. The increased use of retail apps on mobile phones during in-store shopping induces more cross-shopping as retailers compete to deploy geo-targeted promotions that activate at competitors’ stores, which attracts people to visit competitors’ stores. Some cross-shopping examples:</a:t>
            </a:r>
          </a:p>
          <a:p>
            <a:r>
              <a:rPr lang="en-US" altLang="en-US" dirty="0" smtClean="0"/>
              <a:t>Some supermarket customers also regularly buy items carried by the supermarket at convenience stores, full-line department stores, drugstores, and specialty food stores. </a:t>
            </a:r>
          </a:p>
          <a:p>
            <a:r>
              <a:rPr lang="en-US" altLang="en-US" dirty="0" smtClean="0"/>
              <a:t>Some department-store customers also regularly buy items carried by the department store at factory outlets and full-line discount stores.</a:t>
            </a:r>
          </a:p>
          <a:p>
            <a:r>
              <a:rPr lang="en-US" altLang="en-US" dirty="0" smtClean="0"/>
              <a:t>Majority of Web shoppers also buy from catalog retailers, mass merchants, apparel chains, and/or department stores.</a:t>
            </a:r>
          </a:p>
          <a:p>
            <a:r>
              <a:rPr lang="en-US" altLang="en-US" dirty="0" smtClean="0"/>
              <a:t>Cross-shopping is high for apparel, home furnishings, shoes, sporting goods, personal-care items, and motor fuel.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58722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consumer decision process has two parts: the process itself and the factors affecting the process. There are six steps in the process: stimulus, problem awareness, information search, evaluation of alternatives, purchase, and post-purchase behavior. The consumer’s demographics and lifestyle affect the process. </a:t>
            </a:r>
          </a:p>
          <a:p>
            <a:r>
              <a:rPr lang="en-US" altLang="en-US" dirty="0" smtClean="0"/>
              <a:t>The best retailers assist shoppers at each stage in the process: stimulus (online ads), problem awareness (stocking new models), information search (point-of-sale displays and good salespeople), evaluation of alternatives (noticeable differences among products), purchase (acceptance of credit cards), and post-purchase behavior (extended warranties and money-back returns). The greater the role a retailer assumes in the decision process, the more loyal the consumer will be.</a:t>
            </a:r>
          </a:p>
          <a:p>
            <a:r>
              <a:rPr lang="en-US" altLang="en-US" dirty="0" smtClean="0"/>
              <a:t>Each time a person buys a good or service, he or she goes through a decision process. In some cases, all six steps in the process are utilized; in others, only a few steps are employed. For example, a consumer who has previously and satisfactorily bought luggage at a local store may not use the same extensive process as one who has never bought luggage.</a:t>
            </a:r>
          </a:p>
          <a:p>
            <a:r>
              <a:rPr lang="en-US" altLang="en-US" dirty="0" smtClean="0"/>
              <a:t>The decision process outlined in assumes that the end result is a purchase. However, at any point, a potential customer may decide not to buy; the process then stops. A good or service may be unneeded, unsatisfactory, or too expensive. Before discussing the ways in which retail consumers use the decision process, we explain the entire process.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34313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smtClean="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For a retailer, the purchase act may be the most crucial aspect of the decision process because the consumer is mainly concerned with three factors, as highlighted in Figure 7-7</a:t>
            </a:r>
            <a:r>
              <a:rPr lang="en-US" altLang="en-US" i="1" dirty="0" smtClean="0"/>
              <a:t>.</a:t>
            </a:r>
          </a:p>
          <a:p>
            <a:r>
              <a:rPr lang="en-US" altLang="en-US" i="1" dirty="0" smtClean="0"/>
              <a:t>Place of purchase: </a:t>
            </a:r>
            <a:r>
              <a:rPr lang="en-US" altLang="en-US" dirty="0" smtClean="0"/>
              <a:t>This may be a store or a nonstore location. Many more items are bought at stores than through nonstore retailing, although the latter method is growing  quickly. The place of purchase is evaluated in the same way as the good or the service: alternatives are listed, their traits are defined, and they are ranked. The most desirable place is then chosen. Criteria for selecting a store retailer include store location, store layout, service, sales help, store image, and prices. Criteria for selecting a nonstore retailer include image, service, prices, hours, interactivity, and convenience. A consumer will shop with the firm that has the best combination of criteria, as defined by that consumer.</a:t>
            </a:r>
          </a:p>
          <a:p>
            <a:r>
              <a:rPr lang="en-US" altLang="en-US" i="1" dirty="0" smtClean="0"/>
              <a:t>Purchase terms:</a:t>
            </a:r>
            <a:r>
              <a:rPr lang="en-US" altLang="en-US" dirty="0" smtClean="0"/>
              <a:t> These include the price and method of payment. Price is the dollar amount a person must pay to achieve the ownership or use of a good or service. Method of payment is the way the price may be paid (cash, short-term credit, long-term credit).</a:t>
            </a:r>
          </a:p>
          <a:p>
            <a:r>
              <a:rPr lang="en-US" altLang="en-US" i="1" dirty="0" smtClean="0"/>
              <a:t>Availability: </a:t>
            </a:r>
            <a:r>
              <a:rPr lang="en-US" altLang="en-US" dirty="0" smtClean="0"/>
              <a:t>This relates to stock on hand and delivery. Stock on hand is the amount of an item that a place of purchase has in stock. Delivery is the time span between placing an order and receiving an item and the ease with which an item is transported to its place of use.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1401109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Extended decision maki</a:t>
            </a:r>
            <a:r>
              <a:rPr lang="en-US" altLang="en-US" b="1" dirty="0" smtClean="0"/>
              <a:t>ng </a:t>
            </a:r>
            <a:r>
              <a:rPr lang="en-US" altLang="en-US" dirty="0" smtClean="0"/>
              <a:t>occurs when a consumer makes full use of the decision process. Much time is spent gathering information and ranking alternatives—what to buy and where to buy—before a purchase. The potential for cognitive dissonance is great. In this category are expensive, complex items with which a person has had little or no experience. Perceived risk of all kinds is high. Items requiring extended decision making include a house, a first car, and life insurance. At any point in the process, a consumer can stop, and for expensive, complex items, this occurs often. Consumer traits (such as age, education, an income) have the most impact. Hence real-estate brokers and auto dealers emphasize personal selling, printed materials, and other communication to provide as much information as possible. A low-key informative approach may be best, so shoppers do not feel threatened. Various financing options may be offered. In this way, the consumer’s perceived risk is minimized.</a:t>
            </a:r>
          </a:p>
          <a:p>
            <a:r>
              <a:rPr lang="en-US" altLang="en-US" dirty="0" smtClean="0"/>
              <a:t>With limited decision making, a consumer uses all the steps in the purchase process but does not spend a great deal of time on each of them. It requires less time than extended decision making because a person typically has some experience with both the brand and retailer choice of the purchase. This category includes items that have been bought before but not regularly Items requiring limited decision making include a second car, clothing, a vacation, and gifts. Department stores, specialty stores, and nonstore retailers that want to sway behavior and that carry goods and services that people have bought before. Shopping environment and assortment are very important. Sales personnel should be available for questions and to differentiate among brands or models.</a:t>
            </a:r>
          </a:p>
          <a:p>
            <a:r>
              <a:rPr lang="en-US" altLang="en-US" dirty="0" smtClean="0"/>
              <a:t>Routine decision making takes place when the consumer buys out of habit or frequently and skips steps in the purchase process. He or she wants to spend little or no time shopping, and the same brands are usually repurchased (often from the same retailers). They have little risk due to consumer experience. The key step is problem awareness. When the consumer realizes a good or service is needed, a repurchase is often automatic.</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542597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Impulse purchases and customer loyalty merit special attention.</a:t>
            </a:r>
            <a:r>
              <a:rPr lang="en-US" altLang="en-US" b="1" dirty="0" smtClean="0"/>
              <a:t> Impulse purchases</a:t>
            </a:r>
            <a:r>
              <a:rPr lang="en-US" altLang="en-US" dirty="0" smtClean="0"/>
              <a:t> arise when consumers buy products and/or brands they had not planned on buying before entering a store, reading a mail-order catalog, seeing a TV shopping show, turning to the Web, and so forth. At least part of consumer decision making is influenced by the retailer. There are three kinds of impulse shopping:</a:t>
            </a:r>
          </a:p>
          <a:p>
            <a:pPr marL="171450" indent="-171450">
              <a:buFont typeface="Arial" panose="020B0604020202020204" pitchFamily="34" charset="0"/>
              <a:buChar char="•"/>
              <a:defRPr/>
            </a:pPr>
            <a:r>
              <a:rPr lang="en-US" altLang="en-US" i="1" dirty="0" smtClean="0"/>
              <a:t>Completely unplanned</a:t>
            </a:r>
            <a:r>
              <a:rPr lang="en-US" altLang="en-US" dirty="0" smtClean="0"/>
              <a:t>. Before coming into contact with a retailer, a consumer has no intention of making a purchase in a goods or service category.</a:t>
            </a:r>
          </a:p>
          <a:p>
            <a:pPr marL="171450" indent="-171450">
              <a:buFont typeface="Arial" panose="020B0604020202020204" pitchFamily="34" charset="0"/>
              <a:buChar char="•"/>
              <a:defRPr/>
            </a:pPr>
            <a:r>
              <a:rPr lang="en-US" altLang="en-US" i="1" dirty="0" smtClean="0"/>
              <a:t>Partially unplanned</a:t>
            </a:r>
            <a:r>
              <a:rPr lang="en-US" altLang="en-US" dirty="0" smtClean="0"/>
              <a:t>. Before coming into contact with a retailer, a consumer has decided to make a purchase in a goods or service category but has not chosen a brand or model.</a:t>
            </a:r>
          </a:p>
          <a:p>
            <a:pPr marL="171450" indent="-171450">
              <a:buFont typeface="Arial" panose="020B0604020202020204" pitchFamily="34" charset="0"/>
              <a:buChar char="•"/>
              <a:defRPr/>
            </a:pPr>
            <a:r>
              <a:rPr lang="en-US" altLang="en-US" i="1" dirty="0" smtClean="0"/>
              <a:t>Unplanned substitution</a:t>
            </a:r>
            <a:r>
              <a:rPr lang="en-US" altLang="en-US" dirty="0" smtClean="0"/>
              <a:t>. A consumer intends to buy a specific brand of a good or service but changes his or her mind about the brand after coming into contact with a retailer.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3541036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deciding on a target-market approach, a retailer considers its goods/service category and goals, competitors’ actions, the size of various segments, the efficiency of each target market alternative for the particular firm, the resources required, and other factors. </a:t>
            </a:r>
          </a:p>
          <a:p>
            <a:endParaRPr lang="en-US" altLang="en-US" dirty="0" smtClean="0"/>
          </a:p>
          <a:p>
            <a:r>
              <a:rPr lang="en-US" altLang="en-US" dirty="0" smtClean="0"/>
              <a:t>After choosing a target-market method, the retailer selects the target market(s) to which it wants to appeal; identifies the characteristics, needs, and attitudes of the target market(s); seeks to understand how its target customers make purchase decisions; and acts appropriately. The process to devise a target market strategy is shown in Figure 7-10.</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3596002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Kohl’s is a popular general merchandise retailer capitalizing on mass marketing. Key components of Kohl’s mass marketing approach include: the sale of moderately priced private label merchandise; exclusive and national brand apparel; and footwear and accessories for women, men, and children. Kohl’s has a consistent merchandise mix across all stores (except for some differences due to meeting regional preferences).</a:t>
            </a:r>
          </a:p>
          <a:p>
            <a:endParaRPr lang="en-US" altLang="en-US" dirty="0" smtClean="0"/>
          </a:p>
          <a:p>
            <a:r>
              <a:rPr lang="en-US" altLang="en-US" dirty="0" smtClean="0"/>
              <a:t>With the acquisition of Family Dollar, Dollar Tree is the leading operator of discount variety stores in the U.S. 13,000 stores in 48 states and 5 Canadian providences. Its Dollar Tree stores target lower-middle-income customers in suburban locations. These stores sell all items for $1. Dollar Tree has been adding freezers and coolers to drive customer traffic. Its Family Dollar division sells general merchandise to a lower-income customer in urban and rural locales. Family Dollar stores offer multiple price points, serving customers as their “neighborhood discount store,” with great values on everyday items and a convenient shopping experience.</a:t>
            </a:r>
          </a:p>
          <a:p>
            <a:endParaRPr lang="en-US" altLang="en-US" dirty="0" smtClean="0"/>
          </a:p>
          <a:p>
            <a:r>
              <a:rPr lang="en-US" altLang="en-US" dirty="0" smtClean="0"/>
              <a:t>Besides its mainstream Foot Locker stores, the parent company (Foot Locker, Inc.) also operates chains geared specially toward women and children. Lady Foot Locker offers athletic footwear and apparel brands, as well as casual wear and apparel designed for running, walking, toning, and fitness. Kids Foot Locker carries “the largest selection of brand-name athletic footwear, apparel, and accessories for young athletes. Its stores feature an environment geared to appeal to both parents and children.”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91463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In this chapter, we explore—from a retailing perspective—the impact on shoppers of each of the elements shown in demographics, lifestyles, needs and desires, shopping attitudes and behavior, retailer actions that influence shopping, and environmental factors. We also look at the impact of digital/mobile advances. By studying these elements, a retailer can devise the best possible target-market plan and do so in the context of its overall strategy.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21129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Demographics </a:t>
            </a:r>
            <a:r>
              <a:rPr lang="en-US" altLang="en-US" dirty="0" smtClean="0"/>
              <a:t>are objective, quantifiable, easily identifiable, and measurable population data.</a:t>
            </a:r>
          </a:p>
          <a:p>
            <a:pPr eaLnBrk="1" hangingPunct="1"/>
            <a:endParaRPr lang="en-US" altLang="en-US" dirty="0" smtClean="0"/>
          </a:p>
          <a:p>
            <a:pPr eaLnBrk="1" hangingPunct="1"/>
            <a:r>
              <a:rPr lang="en-US" altLang="en-US" b="1" dirty="0" smtClean="0"/>
              <a:t>Lifestyles </a:t>
            </a:r>
            <a:r>
              <a:rPr lang="en-US" altLang="en-US" dirty="0" smtClean="0"/>
              <a:t> are ways in which individual consumers and families (households) live and spend time and money.</a:t>
            </a:r>
          </a:p>
          <a:p>
            <a:pPr eaLnBrk="1" hangingPunct="1"/>
            <a:endParaRPr lang="en-US" altLang="en-US" dirty="0" smtClean="0"/>
          </a:p>
          <a:p>
            <a:r>
              <a:rPr lang="en-US" altLang="en-US" b="1" dirty="0" smtClean="0"/>
              <a:t>Consumer Demographics</a:t>
            </a:r>
            <a:endParaRPr lang="en-US" altLang="en-US" dirty="0" smtClean="0"/>
          </a:p>
          <a:p>
            <a:r>
              <a:rPr lang="en-US" altLang="en-US" dirty="0" smtClean="0"/>
              <a:t>Consumers, both as groups and as individuals, can be identified by such demographics as gender, age, population growth rate, life expectancy, literacy, language spoken, household size, marital and family status, income, retail sales, mobility, place of residence, occupation, education, and ethnic/racial background. These factors affect retail shopping and retailer actions. A retailer should have some knowledge of overall trends, as well as the demographics of its own target market.</a:t>
            </a:r>
          </a:p>
          <a:p>
            <a:endParaRPr lang="en-US" altLang="en-US" dirty="0" smtClean="0"/>
          </a:p>
          <a:p>
            <a:r>
              <a:rPr lang="en-US" altLang="en-US" b="1" dirty="0" smtClean="0"/>
              <a:t>Consumer Lifestyles</a:t>
            </a:r>
            <a:endParaRPr lang="en-US" altLang="en-US" dirty="0" smtClean="0"/>
          </a:p>
          <a:p>
            <a:r>
              <a:rPr lang="en-US" altLang="en-US" dirty="0" smtClean="0"/>
              <a:t>Consumer lifestyles</a:t>
            </a:r>
            <a:r>
              <a:rPr lang="en-US" altLang="en-US" i="1" dirty="0" smtClean="0"/>
              <a:t> </a:t>
            </a:r>
            <a:r>
              <a:rPr lang="en-US" altLang="en-US" dirty="0" smtClean="0"/>
              <a:t>are based on social and psychological factors and are influenced by demographics. As with demographics, a retailer should first have some knowledge of consumer lifestyle concepts and then determine the lifestyle attributes of its own target market.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22937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In understanding U.S. demographics, it is helpful to know these facts:</a:t>
            </a:r>
          </a:p>
          <a:p>
            <a:pPr marL="171450" indent="-171450">
              <a:buFont typeface="Arial" panose="020B0604020202020204" pitchFamily="34" charset="0"/>
              <a:buChar char="•"/>
              <a:defRPr/>
            </a:pPr>
            <a:r>
              <a:rPr lang="en-US" altLang="en-US" dirty="0" smtClean="0"/>
              <a:t>The typical household has an annual income of $54,000, according to the Federal Reserve. The top one-fifth of households earns approximately $100,000 or more; the lowest one-fifth earns approximately $20,000 or less. If income is high, people are apt to have discretionary income—money left after paying taxes and buying necessities.</a:t>
            </a:r>
          </a:p>
          <a:p>
            <a:pPr marL="171450" indent="-171450">
              <a:buFont typeface="Arial" panose="020B0604020202020204" pitchFamily="34" charset="0"/>
              <a:buChar char="•"/>
              <a:defRPr/>
            </a:pPr>
            <a:r>
              <a:rPr lang="en-US" altLang="en-US" dirty="0" smtClean="0"/>
              <a:t>About 12 percent of people move each year; two-thirds of all moves are in the same county.</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418428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In understanding U.S. demographics, it is helpful to know these facts:</a:t>
            </a:r>
          </a:p>
          <a:p>
            <a:pPr marL="171450" indent="-171450">
              <a:buFont typeface="Arial" panose="020B0604020202020204" pitchFamily="34" charset="0"/>
              <a:buChar char="•"/>
              <a:defRPr/>
            </a:pPr>
            <a:r>
              <a:rPr lang="en-US" altLang="en-US" dirty="0" smtClean="0"/>
              <a:t>There are about 6.5 million more U.S. females than males; 57 percent of adult females are in the labor force.</a:t>
            </a:r>
          </a:p>
          <a:p>
            <a:pPr marL="171450" indent="-171450">
              <a:buFont typeface="Arial" panose="020B0604020202020204" pitchFamily="34" charset="0"/>
              <a:buChar char="•"/>
              <a:defRPr/>
            </a:pPr>
            <a:r>
              <a:rPr lang="en-US" altLang="en-US" dirty="0" smtClean="0"/>
              <a:t>Most U.S. employment is in services. In addition, there are now more professionals and white-collar workers than before and fewer blue-collar and agricultural workers.</a:t>
            </a:r>
          </a:p>
          <a:p>
            <a:pPr marL="171450" indent="-171450">
              <a:buFont typeface="Arial" panose="020B0604020202020204" pitchFamily="34" charset="0"/>
              <a:buChar char="•"/>
              <a:defRPr/>
            </a:pPr>
            <a:r>
              <a:rPr lang="en-US" altLang="en-US" dirty="0" smtClean="0"/>
              <a:t>Approximately 32 percent of all U.S. adults age 25 and older have at least a 4-year college degree.</a:t>
            </a:r>
          </a:p>
          <a:p>
            <a:pPr marL="171450" indent="-171450">
              <a:buFont typeface="Arial" panose="020B0604020202020204" pitchFamily="34" charset="0"/>
              <a:buChar char="•"/>
              <a:defRPr/>
            </a:pPr>
            <a:r>
              <a:rPr lang="en-US" altLang="en-US" dirty="0" smtClean="0"/>
              <a:t>The population comprises many ethnic and racial groups. African Americans, Hispanic Americans, and Asian Americans account for one-third of U.S. residents—a steadily rising figure. Each of these groups represents a large potential target market; their total annual buying power is more than $3.4 trillion. </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3784810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These </a:t>
            </a:r>
            <a:r>
              <a:rPr lang="en-US" i="1" dirty="0" smtClean="0"/>
              <a:t>social factors </a:t>
            </a:r>
            <a:r>
              <a:rPr lang="en-US" dirty="0" smtClean="0"/>
              <a:t> are useful in identifying and understanding consumer lifestyles.</a:t>
            </a:r>
          </a:p>
          <a:p>
            <a:pPr marL="171450" indent="-171450">
              <a:buFont typeface="Arial" panose="020B0604020202020204" pitchFamily="34" charset="0"/>
              <a:buChar char="•"/>
              <a:defRPr/>
            </a:pPr>
            <a:r>
              <a:rPr lang="en-US" dirty="0" smtClean="0"/>
              <a:t>A </a:t>
            </a:r>
            <a:r>
              <a:rPr lang="en-US" b="1" dirty="0" smtClean="0"/>
              <a:t>culture </a:t>
            </a:r>
            <a:r>
              <a:rPr lang="en-US" dirty="0" smtClean="0"/>
              <a:t>is a distinctive heritage shared by a group of people that passes on a series of beliefs, norms, and customs. The U.S. culture stresses individuality, success, education, and material comfort; there are also various subcultures (such as African-, Asian-, and Hispanic-Americans) due to the many countries from which residents have come.</a:t>
            </a:r>
          </a:p>
          <a:p>
            <a:pPr marL="171450" indent="-171450">
              <a:buFont typeface="Arial" panose="020B0604020202020204" pitchFamily="34" charset="0"/>
              <a:buChar char="•"/>
              <a:defRPr/>
            </a:pPr>
            <a:r>
              <a:rPr lang="en-US" b="1" dirty="0" smtClean="0"/>
              <a:t>Social class</a:t>
            </a:r>
            <a:r>
              <a:rPr lang="en-US" dirty="0" smtClean="0"/>
              <a:t> involves an informal ranking of people based on income, occupation, education, and other factors. People often have similar values in each social class.</a:t>
            </a:r>
          </a:p>
          <a:p>
            <a:pPr marL="171450" indent="-171450">
              <a:buFont typeface="Arial" panose="020B0604020202020204" pitchFamily="34" charset="0"/>
              <a:buChar char="•"/>
              <a:defRPr/>
            </a:pPr>
            <a:r>
              <a:rPr lang="en-US" b="1" dirty="0" smtClean="0"/>
              <a:t>Reference groups</a:t>
            </a:r>
            <a:r>
              <a:rPr lang="en-US" dirty="0" smtClean="0"/>
              <a:t>, of which there are several types, influence people’s thoughts and behavior. For example, a group that someone wishes she or he belonged to but does not is called an </a:t>
            </a:r>
            <a:r>
              <a:rPr lang="en-US" i="1" dirty="0" smtClean="0"/>
              <a:t>aspirational group; </a:t>
            </a:r>
            <a:r>
              <a:rPr lang="en-US" dirty="0" smtClean="0"/>
              <a:t>a group that a person does belong to is referred to as a </a:t>
            </a:r>
            <a:r>
              <a:rPr lang="en-US" i="1" dirty="0" smtClean="0"/>
              <a:t>membership group;</a:t>
            </a:r>
            <a:r>
              <a:rPr lang="en-US" dirty="0" smtClean="0"/>
              <a:t> and a </a:t>
            </a:r>
            <a:r>
              <a:rPr lang="en-US" i="1" dirty="0" smtClean="0"/>
              <a:t>dissociative group </a:t>
            </a:r>
            <a:r>
              <a:rPr lang="en-US" dirty="0" smtClean="0"/>
              <a:t>is one in which a person belongs but wishes he or she did not. </a:t>
            </a:r>
            <a:r>
              <a:rPr lang="en-US" i="1" dirty="0" smtClean="0"/>
              <a:t>Face-to-face groups</a:t>
            </a:r>
            <a:r>
              <a:rPr lang="en-US" dirty="0" smtClean="0"/>
              <a:t>, such as families, have the most impact. In reference groups are opinion leaders whose views are respected and sought.</a:t>
            </a:r>
          </a:p>
          <a:p>
            <a:pPr marL="171450" indent="-171450">
              <a:buFont typeface="Arial" panose="020B0604020202020204" pitchFamily="34" charset="0"/>
              <a:buChar char="•"/>
              <a:defRPr/>
            </a:pPr>
            <a:r>
              <a:rPr lang="en-US" dirty="0" smtClean="0"/>
              <a:t>The </a:t>
            </a:r>
            <a:r>
              <a:rPr lang="en-US" b="1" dirty="0" smtClean="0"/>
              <a:t>family life cycle</a:t>
            </a:r>
            <a:r>
              <a:rPr lang="en-US" dirty="0" smtClean="0"/>
              <a:t> describes how a traditional family moves from bachelorhood to children to solitary retirement. At each stage, attitudes, needs, purchases, and income change. Retailers must also be alert to the many adults who never marry, divorced adults, single-parent families, and childless couples. The </a:t>
            </a:r>
            <a:r>
              <a:rPr lang="en-US" b="1" dirty="0" smtClean="0"/>
              <a:t>household life cycle</a:t>
            </a:r>
            <a:r>
              <a:rPr lang="en-US" dirty="0" smtClean="0"/>
              <a:t> incorporates life stages for both family and nonfamily households.</a:t>
            </a:r>
          </a:p>
          <a:p>
            <a:pPr marL="171450" indent="-171450">
              <a:buFont typeface="Arial" panose="020B0604020202020204" pitchFamily="34" charset="0"/>
              <a:buChar char="•"/>
              <a:defRPr/>
            </a:pPr>
            <a:r>
              <a:rPr lang="en-US" i="1" dirty="0" smtClean="0"/>
              <a:t>Time utilization </a:t>
            </a:r>
            <a:r>
              <a:rPr lang="en-US" dirty="0" smtClean="0"/>
              <a:t>refers to activities in which a person engages and the time allocated to them. The broad categories are work, transportation, eating, recreation, entertainment, parenting, sleeping, and (retailers hope) shopping. Today, the number of dual-earner households continues to increase; many people have multiple jobs to maintain the rise in standards of living. This affects retailers in that consumers have less discretionary time and therefore allocate less time to shopping.</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10735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These </a:t>
            </a:r>
            <a:r>
              <a:rPr lang="en-US" altLang="en-US" i="1" dirty="0" smtClean="0"/>
              <a:t>psychological factors</a:t>
            </a:r>
            <a:r>
              <a:rPr lang="en-US" altLang="en-US" dirty="0" smtClean="0"/>
              <a:t> help in identifying and understanding consumer lifestyles: </a:t>
            </a:r>
            <a:endParaRPr lang="en-US" altLang="en-US" dirty="0" smtClean="0">
              <a:sym typeface="Wingdings" panose="05000000000000000000" pitchFamily="2" charset="2"/>
            </a:endParaRPr>
          </a:p>
          <a:p>
            <a:pPr marL="171450" indent="-171450">
              <a:buFont typeface="Arial" panose="020B0604020202020204" pitchFamily="34" charset="0"/>
              <a:buChar char="•"/>
              <a:defRPr/>
            </a:pPr>
            <a:r>
              <a:rPr lang="en-US" altLang="en-US" dirty="0" smtClean="0"/>
              <a:t>A </a:t>
            </a:r>
            <a:r>
              <a:rPr lang="en-US" altLang="en-US" b="1" dirty="0" smtClean="0"/>
              <a:t>personality</a:t>
            </a:r>
            <a:r>
              <a:rPr lang="en-US" altLang="en-US" dirty="0" smtClean="0"/>
              <a:t> is the sum total of an individual’s traits, which make that individual unique. Traits include a person’s level of self-confidence, innovativeness, autonomy, sociability, emotional stability, and assertiveness. </a:t>
            </a:r>
          </a:p>
          <a:p>
            <a:pPr marL="171450" indent="-171450">
              <a:buFont typeface="Arial" panose="020B0604020202020204" pitchFamily="34" charset="0"/>
              <a:buChar char="•"/>
              <a:defRPr/>
            </a:pPr>
            <a:r>
              <a:rPr lang="en-US" altLang="en-US" b="1" dirty="0" smtClean="0"/>
              <a:t>Class consciousness </a:t>
            </a:r>
            <a:r>
              <a:rPr lang="en-US" altLang="en-US" dirty="0" smtClean="0"/>
              <a:t>is the extent to which a person desires and pursues social status. It helps determine the use of reference groups and the importance of prestige purchases. A class-conscious person values the status of goods, services, and retailers.</a:t>
            </a:r>
          </a:p>
          <a:p>
            <a:pPr marL="171450" indent="-171450">
              <a:buFont typeface="Arial" panose="020B0604020202020204" pitchFamily="34" charset="0"/>
              <a:buChar char="•"/>
              <a:defRPr/>
            </a:pPr>
            <a:r>
              <a:rPr lang="en-US" altLang="en-US" b="1" dirty="0" smtClean="0"/>
              <a:t>Attitudes (opinions)</a:t>
            </a:r>
            <a:r>
              <a:rPr lang="en-US" altLang="en-US" dirty="0" smtClean="0"/>
              <a:t> are the positive, neutral, or negative feelings a person has about different topics. Attitudes are also feelings consumers have about a given retailer and its activities. Does the consumer feel a retailer is desirable, unique, and fairly priced?</a:t>
            </a:r>
          </a:p>
          <a:p>
            <a:pPr marL="171450" indent="-171450">
              <a:buFont typeface="Arial" panose="020B0604020202020204" pitchFamily="34" charset="0"/>
              <a:buChar char="•"/>
              <a:defRPr/>
            </a:pPr>
            <a:r>
              <a:rPr lang="en-US" altLang="en-US" b="1" dirty="0" smtClean="0"/>
              <a:t>Perceived risk </a:t>
            </a:r>
            <a:r>
              <a:rPr lang="en-US" altLang="en-US" dirty="0" smtClean="0"/>
              <a:t>is the level of risk a consumer believes exists regarding the purchase of a specific good or service from a given retailer, whether or not the belief is correct. There are six types: </a:t>
            </a:r>
            <a:r>
              <a:rPr lang="en-US" altLang="en-US" i="1" dirty="0" smtClean="0"/>
              <a:t>functional</a:t>
            </a:r>
            <a:r>
              <a:rPr lang="en-US" altLang="en-US" dirty="0" smtClean="0"/>
              <a:t> (Will a good or service perform well?); </a:t>
            </a:r>
            <a:r>
              <a:rPr lang="en-US" altLang="en-US" i="1" dirty="0" smtClean="0"/>
              <a:t>physical</a:t>
            </a:r>
            <a:r>
              <a:rPr lang="en-US" altLang="en-US" dirty="0" smtClean="0"/>
              <a:t> (Can a good or service hurt me?); </a:t>
            </a:r>
            <a:r>
              <a:rPr lang="en-US" altLang="en-US" i="1" dirty="0" smtClean="0"/>
              <a:t>financial</a:t>
            </a:r>
            <a:r>
              <a:rPr lang="en-US" altLang="en-US" dirty="0" smtClean="0"/>
              <a:t> (Can I afford it?); </a:t>
            </a:r>
            <a:r>
              <a:rPr lang="en-US" altLang="en-US" i="1" dirty="0" smtClean="0"/>
              <a:t>social</a:t>
            </a:r>
            <a:r>
              <a:rPr lang="en-US" altLang="en-US" dirty="0" smtClean="0"/>
              <a:t> What will peers think of my shopping here?); </a:t>
            </a:r>
            <a:r>
              <a:rPr lang="en-US" altLang="en-US" i="1" dirty="0" smtClean="0"/>
              <a:t>psychological</a:t>
            </a:r>
            <a:r>
              <a:rPr lang="en-US" altLang="en-US" dirty="0" smtClean="0"/>
              <a:t> (Am I doing the right thing?); and </a:t>
            </a:r>
            <a:r>
              <a:rPr lang="en-US" altLang="en-US" i="1" dirty="0" smtClean="0"/>
              <a:t>time</a:t>
            </a:r>
            <a:r>
              <a:rPr lang="en-US" altLang="en-US" dirty="0" smtClean="0"/>
              <a:t> (How much shopping effort is needed?). Perceived risk is high if a retailer or its brands are new, a person is on a budget or has little experience, there are many choices, and an item is socially visible or complex. Firms can reduce perceived risk with information.</a:t>
            </a:r>
          </a:p>
          <a:p>
            <a:pPr marL="171450" indent="-171450">
              <a:buFont typeface="Arial" panose="020B0604020202020204" pitchFamily="34" charset="0"/>
              <a:buChar char="•"/>
              <a:defRPr/>
            </a:pPr>
            <a:r>
              <a:rPr lang="en-US" altLang="en-US" i="1" dirty="0" smtClean="0"/>
              <a:t>The importance of a purchase </a:t>
            </a:r>
            <a:r>
              <a:rPr lang="en-US" altLang="en-US" dirty="0" smtClean="0"/>
              <a:t>to the consumer affects the amount of time he or she will spend to make a decision and the range of alternatives considered. If a purchase is important, perceived risk tends to be higher, and the retailer must adapt to this.</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83396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Perceived risk </a:t>
            </a:r>
            <a:r>
              <a:rPr lang="en-US" altLang="en-US" dirty="0" smtClean="0"/>
              <a:t>is the level of risk a consumer believes exists regarding the purchase of a specific good or service from a given retailer, whether or not the belief is correct. There are six types: </a:t>
            </a:r>
            <a:r>
              <a:rPr lang="en-US" altLang="en-US" i="1" dirty="0" smtClean="0"/>
              <a:t>functional </a:t>
            </a:r>
            <a:r>
              <a:rPr lang="en-US" altLang="en-US" dirty="0" smtClean="0"/>
              <a:t>(Will a good or service perform well?); </a:t>
            </a:r>
            <a:r>
              <a:rPr lang="en-US" altLang="en-US" i="1" dirty="0" smtClean="0"/>
              <a:t>physical </a:t>
            </a:r>
            <a:r>
              <a:rPr lang="en-US" altLang="en-US" dirty="0" smtClean="0"/>
              <a:t>(Can a good or service</a:t>
            </a:r>
          </a:p>
          <a:p>
            <a:r>
              <a:rPr lang="en-US" altLang="en-US" dirty="0" smtClean="0"/>
              <a:t>hurt me?); </a:t>
            </a:r>
            <a:r>
              <a:rPr lang="en-US" altLang="en-US" i="1" dirty="0" smtClean="0"/>
              <a:t>financial </a:t>
            </a:r>
            <a:r>
              <a:rPr lang="en-US" altLang="en-US" dirty="0" smtClean="0"/>
              <a:t>(Can I afford it?); </a:t>
            </a:r>
            <a:r>
              <a:rPr lang="en-US" altLang="en-US" i="1" dirty="0" smtClean="0"/>
              <a:t>social </a:t>
            </a:r>
            <a:r>
              <a:rPr lang="en-US" altLang="en-US" dirty="0" smtClean="0"/>
              <a:t>(What will peers think of my shopping here?); </a:t>
            </a:r>
            <a:r>
              <a:rPr lang="en-US" altLang="en-US" i="1" dirty="0" smtClean="0"/>
              <a:t>psychological </a:t>
            </a:r>
            <a:r>
              <a:rPr lang="en-US" altLang="en-US" dirty="0" smtClean="0"/>
              <a:t>(Am I doing the right thing?); and </a:t>
            </a:r>
            <a:r>
              <a:rPr lang="en-US" altLang="en-US" i="1" dirty="0" smtClean="0"/>
              <a:t>time </a:t>
            </a:r>
            <a:r>
              <a:rPr lang="en-US" altLang="en-US" dirty="0" smtClean="0"/>
              <a:t>(How much shopping effort is needed?).</a:t>
            </a:r>
          </a:p>
          <a:p>
            <a:endParaRPr lang="en-US" altLang="en-US" dirty="0" smtClean="0"/>
          </a:p>
          <a:p>
            <a:r>
              <a:rPr lang="en-US" altLang="en-US" dirty="0" smtClean="0"/>
              <a:t>Perceived risk is high if a retailer or its brands are new, a person is on a budget or has little experience, there are many choices, and an item is socially visible or complex. See Figure 7-3. Firms can reduce perceived risk with information.</a:t>
            </a:r>
          </a:p>
          <a:p>
            <a:endParaRPr lang="en-US" altLang="en-US" dirty="0" smtClean="0"/>
          </a:p>
          <a:p>
            <a:r>
              <a:rPr lang="en-US" altLang="en-US" i="1" dirty="0" smtClean="0"/>
              <a:t>The importance of a purchase </a:t>
            </a:r>
            <a:r>
              <a:rPr lang="en-US" altLang="en-US" dirty="0" smtClean="0"/>
              <a:t>to the consumer affects the amount of time he or she will</a:t>
            </a:r>
          </a:p>
          <a:p>
            <a:r>
              <a:rPr lang="en-US" altLang="en-US" dirty="0" smtClean="0"/>
              <a:t>spend to make a decision and the range of alternatives considered. If a purchase is important,</a:t>
            </a:r>
          </a:p>
          <a:p>
            <a:r>
              <a:rPr lang="en-US" altLang="en-US" dirty="0" smtClean="0"/>
              <a:t>perceived risk tends to be higher, and the retailer must adapt to this.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49132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434394"/>
            <a:ext cx="918000" cy="279915"/>
          </a:xfrm>
          <a:prstGeom prst="rect">
            <a:avLst/>
          </a:prstGeom>
        </p:spPr>
      </p:pic>
      <p:sp>
        <p:nvSpPr>
          <p:cNvPr id="9" name="TextBox 8"/>
          <p:cNvSpPr txBox="1"/>
          <p:nvPr userDrawn="1"/>
        </p:nvSpPr>
        <p:spPr>
          <a:xfrm>
            <a:off x="2743200" y="6400800"/>
            <a:ext cx="60960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11/19/17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97757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11/19/17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56032" indent="-256032">
              <a:buClr>
                <a:srgbClr val="007FA3"/>
              </a:buClr>
              <a:buSzPct val="100000"/>
              <a:defRPr sz="2400"/>
            </a:lvl1pPr>
            <a:lvl2pPr marL="740664" indent="-283464">
              <a:buClr>
                <a:srgbClr val="007FA3"/>
              </a:buClr>
              <a:defRPr sz="2200"/>
            </a:lvl2pPr>
            <a:lvl3pPr>
              <a:buClr>
                <a:srgbClr val="007FA3"/>
              </a:buClr>
              <a:defRPr sz="2000"/>
            </a:lvl3pPr>
            <a:lvl4pPr>
              <a:buClr>
                <a:srgbClr val="007FA3"/>
              </a:buClr>
              <a:defRPr sz="18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11/19/17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434394"/>
            <a:ext cx="918000" cy="279915"/>
          </a:xfrm>
          <a:prstGeom prst="rect">
            <a:avLst/>
          </a:prstGeom>
        </p:spPr>
      </p:pic>
      <p:sp>
        <p:nvSpPr>
          <p:cNvPr id="13" name="TextBox 12"/>
          <p:cNvSpPr txBox="1"/>
          <p:nvPr userDrawn="1"/>
        </p:nvSpPr>
        <p:spPr>
          <a:xfrm>
            <a:off x="2743200" y="6438054"/>
            <a:ext cx="60960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743200" y="6400800"/>
            <a:ext cx="60960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youtu.be/aXS17KQQdU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 Id="rId3" Type="http://schemas.openxmlformats.org/officeDocument/2006/relationships/image" Target="/cid/3287383400_217756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1275" cy="990600"/>
          </a:xfrm>
        </p:spPr>
        <p:txBody>
          <a:bodyPr anchor="b"/>
          <a:lstStyle/>
          <a:p>
            <a:r>
              <a:rPr lang="en-US" dirty="0"/>
              <a:t>Retail </a:t>
            </a:r>
            <a:r>
              <a:rPr lang="en-US" dirty="0" smtClean="0"/>
              <a:t>Management: </a:t>
            </a:r>
            <a:r>
              <a:rPr lang="en-IN" dirty="0"/>
              <a:t>A Strategic </a:t>
            </a:r>
            <a:r>
              <a:rPr lang="en-IN" dirty="0" smtClean="0"/>
              <a:t>Approach</a:t>
            </a:r>
            <a:endParaRPr lang="en-IN" sz="3600" dirty="0">
              <a:latin typeface="+mj-lt"/>
            </a:endParaRPr>
          </a:p>
        </p:txBody>
      </p:sp>
      <p:sp>
        <p:nvSpPr>
          <p:cNvPr id="3" name="Text Placeholder 2"/>
          <p:cNvSpPr>
            <a:spLocks noGrp="1"/>
          </p:cNvSpPr>
          <p:nvPr>
            <p:ph type="body" sz="quarter" idx="13"/>
          </p:nvPr>
        </p:nvSpPr>
        <p:spPr>
          <a:xfrm>
            <a:off x="457200" y="1327332"/>
            <a:ext cx="8229600" cy="349068"/>
          </a:xfrm>
        </p:spPr>
        <p:txBody>
          <a:bodyPr/>
          <a:lstStyle/>
          <a:p>
            <a:r>
              <a:rPr lang="en-US" altLang="en-US" sz="2400" dirty="0" smtClean="0"/>
              <a:t>Thirteenth Edition</a:t>
            </a:r>
            <a:endParaRPr lang="en-IN" sz="2400" dirty="0" smtClean="0">
              <a:latin typeface="+mj-lt"/>
            </a:endParaRPr>
          </a:p>
        </p:txBody>
      </p:sp>
      <p:pic>
        <p:nvPicPr>
          <p:cNvPr id="7" name="Picture 6" descr="Written by Berman, Evans and Chatterj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27749"/>
            <a:ext cx="3062068" cy="4127463"/>
          </a:xfrm>
          <a:prstGeom prst="rect">
            <a:avLst/>
          </a:prstGeom>
        </p:spPr>
      </p:pic>
      <p:sp>
        <p:nvSpPr>
          <p:cNvPr id="4" name="Text Placeholder 3"/>
          <p:cNvSpPr>
            <a:spLocks noGrp="1"/>
          </p:cNvSpPr>
          <p:nvPr>
            <p:ph type="body" sz="quarter" idx="14"/>
          </p:nvPr>
        </p:nvSpPr>
        <p:spPr>
          <a:xfrm>
            <a:off x="4648200" y="1600201"/>
            <a:ext cx="3657600" cy="1600199"/>
          </a:xfrm>
        </p:spPr>
        <p:txBody>
          <a:bodyPr/>
          <a:lstStyle/>
          <a:p>
            <a:pPr algn="ctr"/>
            <a:r>
              <a:rPr lang="en-IN" sz="3600" b="1" dirty="0"/>
              <a:t>Chapter </a:t>
            </a:r>
            <a:r>
              <a:rPr lang="en-IN" sz="3600" b="1" dirty="0" smtClean="0"/>
              <a:t>7</a:t>
            </a:r>
            <a:endParaRPr lang="en-IN" sz="3600" dirty="0"/>
          </a:p>
        </p:txBody>
      </p:sp>
      <p:sp>
        <p:nvSpPr>
          <p:cNvPr id="5" name="Text Placeholder 4"/>
          <p:cNvSpPr>
            <a:spLocks noGrp="1"/>
          </p:cNvSpPr>
          <p:nvPr>
            <p:ph type="body" sz="quarter" idx="15"/>
          </p:nvPr>
        </p:nvSpPr>
        <p:spPr>
          <a:xfrm>
            <a:off x="4648200" y="3322637"/>
            <a:ext cx="3657600" cy="2925763"/>
          </a:xfrm>
        </p:spPr>
        <p:txBody>
          <a:bodyPr/>
          <a:lstStyle/>
          <a:p>
            <a:pPr algn="ctr"/>
            <a:r>
              <a:rPr lang="en-US" altLang="en-US" sz="3600" dirty="0"/>
              <a:t>Identifying And </a:t>
            </a:r>
            <a:r>
              <a:rPr lang="en-US" altLang="en-US" sz="3600" dirty="0" smtClean="0"/>
              <a:t>Understanding Consumers</a:t>
            </a:r>
            <a:endParaRPr lang="en-US" altLang="en-US" sz="3600" dirty="0"/>
          </a:p>
        </p:txBody>
      </p:sp>
      <p:sp>
        <p:nvSpPr>
          <p:cNvPr id="11" name="Text Placeholder 3"/>
          <p:cNvSpPr>
            <a:spLocks noGrp="1"/>
          </p:cNvSpPr>
          <p:nvPr>
            <p:ph type="body" sz="quarter" idx="14"/>
          </p:nvPr>
        </p:nvSpPr>
        <p:spPr>
          <a:xfrm>
            <a:off x="2449125" y="6437376"/>
            <a:ext cx="6229350" cy="191929"/>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950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7.3 Perceived Risk and Consumers</a:t>
            </a:r>
            <a:endParaRPr lang="en-US" dirty="0">
              <a:solidFill>
                <a:schemeClr val="bg2"/>
              </a:solidFill>
            </a:endParaRPr>
          </a:p>
        </p:txBody>
      </p:sp>
      <p:pic>
        <p:nvPicPr>
          <p:cNvPr id="2050" name="Picture 2" descr="The types of perceived risk, as follows: functional, physical, financial, social, psychological, and time.  The factors affecting perceived risk, as follows: product or retailer newness, consumer’s budget, level of consumer experience, number of alternatives, social visibility, amount of information available, time available to shop, urgency of need, price of product.  Both the factors affecting perceived risk and the types of perceived risk influence the consumer.  The possible outcomes of a consumer’s consideration, as follows: to purchase a new product, stick with an old brand, talk to friends, seek more information, nonpurchase. "/>
          <p:cNvPicPr>
            <a:picLocks noGrp="1" noChangeAspect="1" noChangeArrowheads="1"/>
          </p:cNvPicPr>
          <p:nvPr>
            <p:ph idx="1"/>
          </p:nvPr>
        </p:nvPicPr>
        <p:blipFill>
          <a:blip r:embed="rId3" cstate="print"/>
          <a:srcRect/>
          <a:stretch>
            <a:fillRect/>
          </a:stretch>
        </p:blipFill>
        <p:spPr bwMode="auto">
          <a:xfrm>
            <a:off x="914400" y="1600200"/>
            <a:ext cx="7208656" cy="452596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Retailer Strategies to Reduce Perceived Risk by Shoppers </a:t>
            </a:r>
            <a:r>
              <a:rPr lang="en-US" altLang="en-US" sz="2000" b="0" dirty="0" smtClean="0"/>
              <a:t>(1 of 2)</a:t>
            </a:r>
            <a:endParaRPr lang="en-US" b="0" dirty="0"/>
          </a:p>
        </p:txBody>
      </p:sp>
      <p:sp>
        <p:nvSpPr>
          <p:cNvPr id="3" name="Content Placeholder 2"/>
          <p:cNvSpPr>
            <a:spLocks noGrp="1"/>
          </p:cNvSpPr>
          <p:nvPr>
            <p:ph idx="1"/>
          </p:nvPr>
        </p:nvSpPr>
        <p:spPr/>
        <p:txBody>
          <a:bodyPr/>
          <a:lstStyle/>
          <a:p>
            <a:pPr>
              <a:buFontTx/>
              <a:buChar char="•"/>
            </a:pPr>
            <a:r>
              <a:rPr lang="en-US" altLang="en-US" dirty="0" smtClean="0"/>
              <a:t>Functional– product usage testing by retailer; especially private labels. Double check returned “B” goods. Simulate wear for new goods. </a:t>
            </a:r>
          </a:p>
          <a:p>
            <a:pPr>
              <a:buFontTx/>
              <a:buChar char="•"/>
            </a:pPr>
            <a:r>
              <a:rPr lang="en-US" altLang="en-US" dirty="0" smtClean="0"/>
              <a:t>Physical- safety testing, reduce salt and fat in food products </a:t>
            </a:r>
          </a:p>
          <a:p>
            <a:pPr>
              <a:buFontTx/>
              <a:buChar char="•"/>
            </a:pPr>
            <a:r>
              <a:rPr lang="en-US" altLang="en-US" dirty="0" smtClean="0"/>
              <a:t>Financial- money back guarantee and exchange privileges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Retailer Strategies to Reduce Perceived Risk by Shoppers</a:t>
            </a:r>
            <a:r>
              <a:rPr lang="en-US" altLang="en-US" b="0" dirty="0" smtClean="0"/>
              <a:t> </a:t>
            </a:r>
            <a:r>
              <a:rPr lang="en-US" altLang="en-US" sz="2000" b="0" dirty="0" smtClean="0"/>
              <a:t>(2</a:t>
            </a:r>
            <a:r>
              <a:rPr lang="en-US" altLang="en-US" sz="2000" b="0" baseline="0" dirty="0" smtClean="0"/>
              <a:t> of 2</a:t>
            </a:r>
            <a:r>
              <a:rPr lang="en-US" altLang="en-US" sz="2000" b="0" dirty="0" smtClean="0"/>
              <a:t>)</a:t>
            </a:r>
            <a:endParaRPr lang="en-US" b="0" dirty="0"/>
          </a:p>
        </p:txBody>
      </p:sp>
      <p:sp>
        <p:nvSpPr>
          <p:cNvPr id="3" name="Content Placeholder 2"/>
          <p:cNvSpPr>
            <a:spLocks noGrp="1"/>
          </p:cNvSpPr>
          <p:nvPr>
            <p:ph idx="1"/>
          </p:nvPr>
        </p:nvSpPr>
        <p:spPr/>
        <p:txBody>
          <a:bodyPr/>
          <a:lstStyle/>
          <a:p>
            <a:pPr>
              <a:buFontTx/>
              <a:buChar char="•"/>
            </a:pPr>
            <a:r>
              <a:rPr lang="en-US" altLang="en-US" dirty="0" smtClean="0"/>
              <a:t>Social— co-branding of private label products with major high-quality national brands (Kirkland by Starbucks)</a:t>
            </a:r>
          </a:p>
          <a:p>
            <a:pPr>
              <a:buFontTx/>
              <a:buChar char="•"/>
            </a:pPr>
            <a:r>
              <a:rPr lang="en-US" altLang="en-US" dirty="0" smtClean="0"/>
              <a:t>Psychological– showing empathy for consumer</a:t>
            </a:r>
          </a:p>
          <a:p>
            <a:pPr>
              <a:buFontTx/>
              <a:buChar char="•"/>
            </a:pPr>
            <a:r>
              <a:rPr lang="en-US" altLang="en-US" dirty="0" smtClean="0"/>
              <a:t>Time- double money back guarantee; auto dealers picking and returning recalled cars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Illustrations of Life Styles</a:t>
            </a:r>
            <a:endParaRPr lang="en-US" dirty="0"/>
          </a:p>
        </p:txBody>
      </p:sp>
      <p:sp>
        <p:nvSpPr>
          <p:cNvPr id="3" name="Content Placeholder 2"/>
          <p:cNvSpPr>
            <a:spLocks noGrp="1"/>
          </p:cNvSpPr>
          <p:nvPr>
            <p:ph idx="1"/>
          </p:nvPr>
        </p:nvSpPr>
        <p:spPr/>
        <p:txBody>
          <a:bodyPr/>
          <a:lstStyle/>
          <a:p>
            <a:pPr>
              <a:buFontTx/>
              <a:buChar char="•"/>
            </a:pPr>
            <a:r>
              <a:rPr lang="en-US" altLang="en-US" dirty="0" smtClean="0"/>
              <a:t>Gender Roles</a:t>
            </a:r>
          </a:p>
          <a:p>
            <a:pPr>
              <a:buFontTx/>
              <a:buChar char="•"/>
            </a:pPr>
            <a:r>
              <a:rPr lang="en-US" altLang="en-US" dirty="0" smtClean="0"/>
              <a:t>Consumer Sophistication and Confidence</a:t>
            </a:r>
          </a:p>
          <a:p>
            <a:pPr>
              <a:buFontTx/>
              <a:buChar char="•"/>
            </a:pPr>
            <a:r>
              <a:rPr lang="en-US" altLang="en-US" dirty="0" smtClean="0"/>
              <a:t>Poverty of Time</a:t>
            </a:r>
          </a:p>
          <a:p>
            <a:pPr>
              <a:buFontTx/>
              <a:buChar char="•"/>
            </a:pPr>
            <a:r>
              <a:rPr lang="en-US" altLang="en-US" dirty="0" smtClean="0"/>
              <a:t>Component Lifestyles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7.4 Blurring Gender Roles</a:t>
            </a:r>
            <a:endParaRPr lang="en-US" dirty="0">
              <a:solidFill>
                <a:schemeClr val="bg2"/>
              </a:solidFill>
            </a:endParaRPr>
          </a:p>
        </p:txBody>
      </p:sp>
      <p:pic>
        <p:nvPicPr>
          <p:cNvPr id="3074" name="Picture 2" descr="A man and a women view home goods in a store."/>
          <p:cNvPicPr>
            <a:picLocks noGrp="1" noChangeAspect="1" noChangeArrowheads="1"/>
          </p:cNvPicPr>
          <p:nvPr>
            <p:ph idx="1"/>
          </p:nvPr>
        </p:nvPicPr>
        <p:blipFill>
          <a:blip r:embed="rId3" cstate="print"/>
          <a:srcRect/>
          <a:stretch>
            <a:fillRect/>
          </a:stretch>
        </p:blipFill>
        <p:spPr bwMode="auto">
          <a:xfrm>
            <a:off x="1219200" y="1600200"/>
            <a:ext cx="6475852" cy="452596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Segmentation and Retail Prices</a:t>
            </a:r>
            <a:endParaRPr lang="en-US" dirty="0"/>
          </a:p>
        </p:txBody>
      </p:sp>
      <p:sp>
        <p:nvSpPr>
          <p:cNvPr id="3" name="Content Placeholder 2"/>
          <p:cNvSpPr>
            <a:spLocks noGrp="1"/>
          </p:cNvSpPr>
          <p:nvPr>
            <p:ph idx="1"/>
          </p:nvPr>
        </p:nvSpPr>
        <p:spPr/>
        <p:txBody>
          <a:bodyPr/>
          <a:lstStyle/>
          <a:p>
            <a:pPr marL="0" indent="0" algn="ctr">
              <a:buNone/>
            </a:pPr>
            <a:r>
              <a:rPr lang="en-US" dirty="0"/>
              <a:t>Please click URL to view:</a:t>
            </a:r>
          </a:p>
          <a:p>
            <a:pPr marL="0" indent="0" algn="ctr">
              <a:buNone/>
            </a:pPr>
            <a:r>
              <a:rPr lang="en-US" dirty="0">
                <a:hlinkClick r:id="rId3"/>
              </a:rPr>
              <a:t>https://youtu.be/aXS17KQQdUc</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Three Special Market Segments</a:t>
            </a:r>
            <a:endParaRPr lang="en-US" dirty="0"/>
          </a:p>
        </p:txBody>
      </p:sp>
      <p:sp>
        <p:nvSpPr>
          <p:cNvPr id="3" name="Content Placeholder 2"/>
          <p:cNvSpPr>
            <a:spLocks noGrp="1"/>
          </p:cNvSpPr>
          <p:nvPr>
            <p:ph idx="1"/>
          </p:nvPr>
        </p:nvSpPr>
        <p:spPr/>
        <p:txBody>
          <a:bodyPr/>
          <a:lstStyle/>
          <a:p>
            <a:pPr>
              <a:buFontTx/>
              <a:buChar char="•"/>
            </a:pPr>
            <a:r>
              <a:rPr lang="en-US" altLang="en-US" dirty="0" smtClean="0"/>
              <a:t>In-Home Shoppers</a:t>
            </a:r>
          </a:p>
          <a:p>
            <a:pPr>
              <a:buFontTx/>
              <a:buChar char="•"/>
            </a:pPr>
            <a:r>
              <a:rPr lang="en-US" altLang="en-US" dirty="0" smtClean="0"/>
              <a:t>Online/mobile Shoppers</a:t>
            </a:r>
          </a:p>
          <a:p>
            <a:pPr>
              <a:buFontTx/>
              <a:buChar char="•"/>
            </a:pPr>
            <a:r>
              <a:rPr lang="en-US" altLang="en-US" dirty="0" smtClean="0"/>
              <a:t>Out shoppers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Online Shoppers</a:t>
            </a:r>
            <a:endParaRPr lang="en-US" dirty="0">
              <a:solidFill>
                <a:schemeClr val="bg2"/>
              </a:solidFill>
            </a:endParaRPr>
          </a:p>
        </p:txBody>
      </p:sp>
      <p:sp>
        <p:nvSpPr>
          <p:cNvPr id="3" name="Content Placeholder 2"/>
          <p:cNvSpPr>
            <a:spLocks noGrp="1"/>
          </p:cNvSpPr>
          <p:nvPr>
            <p:ph idx="1"/>
          </p:nvPr>
        </p:nvSpPr>
        <p:spPr>
          <a:xfrm>
            <a:off x="457200" y="1600200"/>
            <a:ext cx="4267200" cy="4525963"/>
          </a:xfrm>
        </p:spPr>
        <p:txBody>
          <a:bodyPr/>
          <a:lstStyle/>
          <a:p>
            <a:pPr>
              <a:buFontTx/>
              <a:buChar char="•"/>
            </a:pPr>
            <a:r>
              <a:rPr lang="en-US" altLang="en-US" dirty="0" smtClean="0"/>
              <a:t>Use of Web for decision- making process as well as buying process</a:t>
            </a:r>
          </a:p>
          <a:p>
            <a:pPr>
              <a:buFontTx/>
              <a:buChar char="•"/>
            </a:pPr>
            <a:r>
              <a:rPr lang="en-US" altLang="en-US" dirty="0" smtClean="0"/>
              <a:t>Convenience is important</a:t>
            </a:r>
          </a:p>
          <a:p>
            <a:pPr>
              <a:buFontTx/>
              <a:buChar char="•"/>
            </a:pPr>
            <a:r>
              <a:rPr lang="en-US" altLang="en-US" dirty="0" smtClean="0"/>
              <a:t>Above average incomes, well-educated</a:t>
            </a:r>
          </a:p>
          <a:p>
            <a:pPr>
              <a:buFontTx/>
              <a:buChar char="•"/>
            </a:pPr>
            <a:r>
              <a:rPr lang="en-US" altLang="en-US" dirty="0" smtClean="0"/>
              <a:t>Time scarcity is a motivator</a:t>
            </a:r>
            <a:endParaRPr lang="en-US" dirty="0"/>
          </a:p>
        </p:txBody>
      </p:sp>
      <p:pic>
        <p:nvPicPr>
          <p:cNvPr id="4" name="Picture 3" descr="A shopping bag marked, sale, in all capital letters, sits next to a clock labeled 24, 7."/>
          <p:cNvPicPr>
            <a:picLocks noChangeAspect="1"/>
          </p:cNvPicPr>
          <p:nvPr/>
        </p:nvPicPr>
        <p:blipFill>
          <a:blip r:embed="rId3"/>
          <a:stretch>
            <a:fillRect/>
          </a:stretch>
        </p:blipFill>
        <p:spPr>
          <a:xfrm>
            <a:off x="4536141" y="1600200"/>
            <a:ext cx="4150659" cy="2672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Attitudes Towards Shopping</a:t>
            </a:r>
            <a:endParaRPr lang="en-US" dirty="0">
              <a:solidFill>
                <a:schemeClr val="bg2"/>
              </a:solidFill>
            </a:endParaRPr>
          </a:p>
        </p:txBody>
      </p:sp>
      <p:sp>
        <p:nvSpPr>
          <p:cNvPr id="3" name="Content Placeholder 2"/>
          <p:cNvSpPr>
            <a:spLocks noGrp="1"/>
          </p:cNvSpPr>
          <p:nvPr>
            <p:ph idx="1"/>
          </p:nvPr>
        </p:nvSpPr>
        <p:spPr/>
        <p:txBody>
          <a:bodyPr/>
          <a:lstStyle/>
          <a:p>
            <a:pPr>
              <a:buFontTx/>
              <a:buChar char="•"/>
            </a:pPr>
            <a:r>
              <a:rPr lang="en-US" altLang="en-US" dirty="0" smtClean="0"/>
              <a:t>Level of shopping enjoyment</a:t>
            </a:r>
          </a:p>
          <a:p>
            <a:pPr>
              <a:buFontTx/>
              <a:buChar char="•"/>
            </a:pPr>
            <a:r>
              <a:rPr lang="en-US" altLang="en-US" dirty="0" smtClean="0"/>
              <a:t>Shopping time</a:t>
            </a:r>
          </a:p>
          <a:p>
            <a:pPr>
              <a:buFontTx/>
              <a:buChar char="•"/>
            </a:pPr>
            <a:r>
              <a:rPr lang="en-US" altLang="en-US" dirty="0" smtClean="0"/>
              <a:t>Cautious Optimism and Disparity in Wealth Effect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Shopper Segmentation</a:t>
            </a:r>
            <a:endParaRPr lang="en-US" dirty="0"/>
          </a:p>
        </p:txBody>
      </p:sp>
      <p:sp>
        <p:nvSpPr>
          <p:cNvPr id="3" name="Content Placeholder 2"/>
          <p:cNvSpPr>
            <a:spLocks noGrp="1"/>
          </p:cNvSpPr>
          <p:nvPr>
            <p:ph idx="1"/>
          </p:nvPr>
        </p:nvSpPr>
        <p:spPr/>
        <p:txBody>
          <a:bodyPr/>
          <a:lstStyle/>
          <a:p>
            <a:pPr>
              <a:buFontTx/>
              <a:buChar char="•"/>
            </a:pPr>
            <a:r>
              <a:rPr lang="en-US" altLang="en-US" dirty="0" smtClean="0"/>
              <a:t>Shifting feelings about retailing</a:t>
            </a:r>
          </a:p>
          <a:p>
            <a:pPr>
              <a:buFontTx/>
              <a:buChar char="•"/>
            </a:pPr>
            <a:r>
              <a:rPr lang="en-US" altLang="en-US" dirty="0" smtClean="0"/>
              <a:t>Attitudes by market segment</a:t>
            </a:r>
          </a:p>
          <a:p>
            <a:pPr marL="741600" indent="-284400">
              <a:buFont typeface="Arial" panose="020B0604020202020204" pitchFamily="34" charset="0"/>
              <a:buChar char="‒"/>
            </a:pPr>
            <a:r>
              <a:rPr lang="en-US" altLang="en-US" dirty="0" smtClean="0"/>
              <a:t>Involved</a:t>
            </a:r>
          </a:p>
          <a:p>
            <a:pPr marL="741600" lvl="1" indent="-284400">
              <a:spcBef>
                <a:spcPts val="1500"/>
              </a:spcBef>
              <a:buSzPct val="100000"/>
              <a:buFont typeface="Arial" panose="020B0604020202020204" pitchFamily="34" charset="0"/>
              <a:buChar char="‒"/>
            </a:pPr>
            <a:r>
              <a:rPr lang="en-US" altLang="en-US" sz="2400" dirty="0"/>
              <a:t>Spontaneous</a:t>
            </a:r>
          </a:p>
          <a:p>
            <a:pPr marL="741600" lvl="1" indent="-284400">
              <a:spcBef>
                <a:spcPts val="1500"/>
              </a:spcBef>
              <a:buSzPct val="100000"/>
              <a:buFont typeface="Arial" panose="020B0604020202020204" pitchFamily="34" charset="0"/>
              <a:buChar char="‒"/>
            </a:pPr>
            <a:r>
              <a:rPr lang="en-US" altLang="en-US" sz="2400" dirty="0" smtClean="0"/>
              <a:t>Apathetic</a:t>
            </a:r>
          </a:p>
          <a:p>
            <a:pPr>
              <a:buFontTx/>
              <a:buChar char="•"/>
            </a:pPr>
            <a:r>
              <a:rPr lang="en-US" altLang="en-US" dirty="0" smtClean="0"/>
              <a:t>Attitudes toward private brands</a:t>
            </a:r>
            <a:endParaRPr lang="en-US" dirty="0"/>
          </a:p>
        </p:txBody>
      </p:sp>
    </p:spTree>
    <p:extLst>
      <p:ext uri="{BB962C8B-B14F-4D97-AF65-F5344CB8AC3E}">
        <p14:creationId xmlns:p14="http://schemas.microsoft.com/office/powerpoint/2010/main" val="283899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Learning Objectives </a:t>
            </a:r>
            <a:r>
              <a:rPr lang="en-US" altLang="en-US" sz="2000" b="0" dirty="0" smtClean="0"/>
              <a:t>(1 of 2)</a:t>
            </a:r>
            <a:endParaRPr lang="en-IN" b="0" dirty="0">
              <a:latin typeface="+mj-lt"/>
            </a:endParaRPr>
          </a:p>
        </p:txBody>
      </p:sp>
      <p:sp>
        <p:nvSpPr>
          <p:cNvPr id="4" name="Content Placeholder 3"/>
          <p:cNvSpPr>
            <a:spLocks noGrp="1"/>
          </p:cNvSpPr>
          <p:nvPr>
            <p:ph idx="1"/>
          </p:nvPr>
        </p:nvSpPr>
        <p:spPr/>
        <p:txBody>
          <a:bodyPr/>
          <a:lstStyle/>
          <a:p>
            <a:pPr marL="538163" indent="-538163">
              <a:buClr>
                <a:schemeClr val="accent2"/>
              </a:buClr>
              <a:buNone/>
            </a:pPr>
            <a:r>
              <a:rPr lang="en-US" altLang="en-US" b="1" dirty="0" smtClean="0">
                <a:solidFill>
                  <a:srgbClr val="007FA3"/>
                </a:solidFill>
              </a:rPr>
              <a:t>7.1</a:t>
            </a:r>
            <a:r>
              <a:rPr lang="en-US" altLang="en-US" dirty="0" smtClean="0"/>
              <a:t> To discuss why it is important for a retailer to properly identify, understand, and appeal to its customers</a:t>
            </a:r>
          </a:p>
          <a:p>
            <a:pPr marL="538163" indent="-538163">
              <a:buClr>
                <a:schemeClr val="accent2"/>
              </a:buClr>
              <a:buNone/>
            </a:pPr>
            <a:r>
              <a:rPr lang="en-US" altLang="en-US" b="1" dirty="0" smtClean="0">
                <a:solidFill>
                  <a:srgbClr val="007FA3"/>
                </a:solidFill>
              </a:rPr>
              <a:t>7.2</a:t>
            </a:r>
            <a:r>
              <a:rPr lang="en-US" altLang="en-US" dirty="0" smtClean="0"/>
              <a:t> To enumerate and describe a number of consumer demographics, lifestyle factors, needs and desires – and to explain how these concepts can be applied to retailing</a:t>
            </a:r>
          </a:p>
        </p:txBody>
      </p:sp>
    </p:spTree>
    <p:extLst>
      <p:ext uri="{BB962C8B-B14F-4D97-AF65-F5344CB8AC3E}">
        <p14:creationId xmlns:p14="http://schemas.microsoft.com/office/powerpoint/2010/main" val="39259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Top Reasons for Leaving an Apparel Store Without Buying</a:t>
            </a:r>
            <a:endParaRPr lang="en-US" dirty="0">
              <a:solidFill>
                <a:schemeClr val="bg2"/>
              </a:solidFill>
            </a:endParaRPr>
          </a:p>
        </p:txBody>
      </p:sp>
      <p:sp>
        <p:nvSpPr>
          <p:cNvPr id="3" name="Content Placeholder 2"/>
          <p:cNvSpPr>
            <a:spLocks noGrp="1"/>
          </p:cNvSpPr>
          <p:nvPr>
            <p:ph idx="1"/>
          </p:nvPr>
        </p:nvSpPr>
        <p:spPr/>
        <p:txBody>
          <a:bodyPr/>
          <a:lstStyle/>
          <a:p>
            <a:r>
              <a:rPr lang="en-US" altLang="en-US" dirty="0"/>
              <a:t>Change in shopping goals</a:t>
            </a:r>
          </a:p>
          <a:p>
            <a:r>
              <a:rPr lang="en-US" altLang="en-US" dirty="0" smtClean="0"/>
              <a:t>Deficiencies </a:t>
            </a:r>
            <a:r>
              <a:rPr lang="en-US" altLang="en-US" dirty="0"/>
              <a:t>in merchandise </a:t>
            </a:r>
            <a:r>
              <a:rPr lang="en-US" altLang="en-US" dirty="0" smtClean="0"/>
              <a:t>assortment (</a:t>
            </a:r>
            <a:r>
              <a:rPr lang="en-US" altLang="en-US" dirty="0"/>
              <a:t>cannot find an appealing style, right size, fit)</a:t>
            </a:r>
          </a:p>
          <a:p>
            <a:r>
              <a:rPr lang="en-US" altLang="en-US" dirty="0"/>
              <a:t>Lack of salesperson support and unsatisfactory in-store experience </a:t>
            </a:r>
          </a:p>
          <a:p>
            <a:r>
              <a:rPr lang="en-US" altLang="en-US" dirty="0"/>
              <a:t>Cannot find a good value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Table 7.3 Global Shopping Attitudes and Behavior</a:t>
            </a:r>
            <a:endParaRPr lang="en-US" dirty="0">
              <a:solidFill>
                <a:schemeClr val="bg2"/>
              </a:solidFill>
            </a:endParaRPr>
          </a:p>
        </p:txBody>
      </p:sp>
      <p:graphicFrame>
        <p:nvGraphicFramePr>
          <p:cNvPr id="4" name="Content Placeholder 3" descr="A chart of shopping attitudes. Column Ay is labeled, why consumers in 51 countries shop at a specific retailer, Column B is labeled, percent saying highly influential. Good value for the money, 61%. Lowest prices, 58%. Convenient location, 57%. Great sales and promotions, 55%. Desired products in stock, 54%. Organized store layout or ease of shopping, 42%. Friendly and knowledgeable employees, 40%. Fast checkout, 38%. Customer loyalty program, 28%"/>
          <p:cNvGraphicFramePr>
            <a:graphicFrameLocks noGrp="1"/>
          </p:cNvGraphicFramePr>
          <p:nvPr>
            <p:ph idx="1"/>
            <p:extLst>
              <p:ext uri="{D42A27DB-BD31-4B8C-83A1-F6EECF244321}">
                <p14:modId xmlns:p14="http://schemas.microsoft.com/office/powerpoint/2010/main" val="1465713311"/>
              </p:ext>
            </p:extLst>
          </p:nvPr>
        </p:nvGraphicFramePr>
        <p:xfrm>
          <a:off x="457200" y="1600200"/>
          <a:ext cx="8229600" cy="3977640"/>
        </p:xfrm>
        <a:graphic>
          <a:graphicData uri="http://schemas.openxmlformats.org/drawingml/2006/table">
            <a:tbl>
              <a:tblPr firstRow="1" bandRow="1">
                <a:tableStyleId>{9D7B26C5-4107-4FEC-AEDC-1716B250A1EF}</a:tableStyleId>
              </a:tblPr>
              <a:tblGrid>
                <a:gridCol w="57912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tblGrid>
              <a:tr h="370840">
                <a:tc>
                  <a:txBody>
                    <a:bodyPr/>
                    <a:lstStyle/>
                    <a:p>
                      <a:r>
                        <a:rPr lang="en-US" altLang="en-US" dirty="0" smtClean="0"/>
                        <a:t>Why Consumers in 51 Countries </a:t>
                      </a:r>
                      <a:r>
                        <a:rPr lang="en-US" altLang="en-US" u="none" dirty="0" smtClean="0"/>
                        <a:t>Shop at a Specific Retailer   </a:t>
                      </a:r>
                      <a:r>
                        <a:rPr lang="en-US" altLang="en-US" dirty="0" smtClean="0"/>
                        <a:t>	</a:t>
                      </a:r>
                      <a:endParaRPr lang="en-US"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en-US" u="none" dirty="0" smtClean="0"/>
                        <a:t> (% saying highly influential):</a:t>
                      </a:r>
                      <a:endParaRPr lang="en-US" b="1" u="none"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0840">
                <a:tc>
                  <a:txBody>
                    <a:bodyPr/>
                    <a:lstStyle/>
                    <a:p>
                      <a:r>
                        <a:rPr lang="en-US" altLang="en-US" dirty="0" smtClean="0"/>
                        <a:t>Good value for the money 		</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en-US" dirty="0" smtClean="0"/>
                        <a:t>61</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r>
                        <a:rPr lang="en-US" altLang="en-US" dirty="0" smtClean="0"/>
                        <a:t>Lowest prices </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58</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840">
                <a:tc>
                  <a:txBody>
                    <a:bodyPr/>
                    <a:lstStyle/>
                    <a:p>
                      <a:r>
                        <a:rPr lang="en-US" altLang="en-US" dirty="0" smtClean="0"/>
                        <a:t>Convenient location </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57</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70840">
                <a:tc>
                  <a:txBody>
                    <a:bodyPr/>
                    <a:lstStyle/>
                    <a:p>
                      <a:r>
                        <a:rPr lang="en-US" altLang="en-US" dirty="0" smtClean="0"/>
                        <a:t>Great sales and promotions </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55</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70840">
                <a:tc>
                  <a:txBody>
                    <a:bodyPr/>
                    <a:lstStyle/>
                    <a:p>
                      <a:r>
                        <a:rPr lang="en-US" altLang="en-US" dirty="0" smtClean="0"/>
                        <a:t>Desired products in stock 	</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54</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70840">
                <a:tc>
                  <a:txBody>
                    <a:bodyPr/>
                    <a:lstStyle/>
                    <a:p>
                      <a:r>
                        <a:rPr lang="en-US" altLang="en-US" dirty="0" smtClean="0"/>
                        <a:t>Organized store layout (ease of shopping) </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42</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70840">
                <a:tc>
                  <a:txBody>
                    <a:bodyPr/>
                    <a:lstStyle/>
                    <a:p>
                      <a:r>
                        <a:rPr lang="en-US" altLang="en-US" dirty="0" smtClean="0"/>
                        <a:t>Friendly, knowledgeable employees </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40</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70840">
                <a:tc>
                  <a:txBody>
                    <a:bodyPr/>
                    <a:lstStyle/>
                    <a:p>
                      <a:r>
                        <a:rPr lang="en-US" altLang="en-US" dirty="0" smtClean="0"/>
                        <a:t>Fast checkout </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38</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70840">
                <a:tc>
                  <a:txBody>
                    <a:bodyPr/>
                    <a:lstStyle/>
                    <a:p>
                      <a:r>
                        <a:rPr lang="en-US" altLang="en-US" dirty="0" smtClean="0"/>
                        <a:t>Customer loyalty program </a:t>
                      </a:r>
                      <a:endParaRPr lang="en-US"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28</a:t>
                      </a:r>
                      <a:endParaRPr lang="en-US"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Cross-Shopping</a:t>
            </a:r>
            <a:endParaRPr lang="en-US" dirty="0">
              <a:solidFill>
                <a:schemeClr val="bg2"/>
              </a:solidFill>
            </a:endParaRPr>
          </a:p>
        </p:txBody>
      </p:sp>
      <p:sp>
        <p:nvSpPr>
          <p:cNvPr id="3" name="Content Placeholder 2"/>
          <p:cNvSpPr>
            <a:spLocks noGrp="1"/>
          </p:cNvSpPr>
          <p:nvPr>
            <p:ph idx="1"/>
          </p:nvPr>
        </p:nvSpPr>
        <p:spPr/>
        <p:txBody>
          <a:bodyPr/>
          <a:lstStyle/>
          <a:p>
            <a:pPr>
              <a:buFontTx/>
              <a:buChar char="•"/>
            </a:pPr>
            <a:r>
              <a:rPr lang="en-US" altLang="en-US" dirty="0" smtClean="0"/>
              <a:t>Shopping for a product category at more than one retail format during the year</a:t>
            </a:r>
          </a:p>
          <a:p>
            <a:pPr>
              <a:buFontTx/>
              <a:buChar char="•"/>
            </a:pPr>
            <a:r>
              <a:rPr lang="en-US" altLang="en-US" dirty="0" smtClean="0"/>
              <a:t>Visiting multiple retailers on one shopping trip</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7.6 The Consumer Decision Process</a:t>
            </a:r>
            <a:endParaRPr lang="en-US" dirty="0">
              <a:solidFill>
                <a:schemeClr val="bg2"/>
              </a:solidFill>
            </a:endParaRPr>
          </a:p>
        </p:txBody>
      </p:sp>
      <p:pic>
        <p:nvPicPr>
          <p:cNvPr id="6146" name="Picture 2" descr="A flowchart of the decision process and factors affecting the process. The steps in the decision process are as follows. 1, stimulus. 2, problem awareness. 3, information search. 4, evaluation of alternatives. 5, purchase. 6, post-purchase behavior. Demographics and lifestyle affect each other. Demographics also affect the transition between problem awareness and information search.  Lifestyle affects and is affected by the evaluation of alternatives. "/>
          <p:cNvPicPr>
            <a:picLocks noGrp="1" noChangeAspect="1" noChangeArrowheads="1"/>
          </p:cNvPicPr>
          <p:nvPr>
            <p:ph idx="1"/>
          </p:nvPr>
        </p:nvPicPr>
        <p:blipFill>
          <a:blip r:embed="rId3" cstate="print"/>
          <a:srcRect/>
          <a:stretch>
            <a:fillRect/>
          </a:stretch>
        </p:blipFill>
        <p:spPr bwMode="auto">
          <a:xfrm>
            <a:off x="457200" y="1905000"/>
            <a:ext cx="8229600" cy="336975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7.7 Key Factors in the Purchase Act</a:t>
            </a:r>
            <a:endParaRPr lang="en-US" dirty="0">
              <a:solidFill>
                <a:schemeClr val="bg2"/>
              </a:solidFill>
            </a:endParaRPr>
          </a:p>
        </p:txBody>
      </p:sp>
      <p:pic>
        <p:nvPicPr>
          <p:cNvPr id="7170" name="Picture 2" descr="The factors affecting purchase or nonpurchase, as follows: retailer’s place of purchase, retailer’s purchase terms, and retailer’s good or service availability.  Retailer’s place of purchase: store, home, office or school, world wide web.  Retailer’s purchase terms: price, cash versus credit acceptance. Retailer’s good or service availability: stock on hand, delivery. "/>
          <p:cNvPicPr>
            <a:picLocks noGrp="1" noChangeAspect="1" noChangeArrowheads="1"/>
          </p:cNvPicPr>
          <p:nvPr>
            <p:ph idx="1"/>
          </p:nvPr>
        </p:nvPicPr>
        <p:blipFill>
          <a:blip r:embed="rId3" cstate="print"/>
          <a:srcRect/>
          <a:stretch>
            <a:fillRect/>
          </a:stretch>
        </p:blipFill>
        <p:spPr bwMode="auto">
          <a:xfrm>
            <a:off x="457200" y="1752600"/>
            <a:ext cx="8229600" cy="410518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altLang="en-US" dirty="0" smtClean="0">
                <a:solidFill>
                  <a:schemeClr val="bg2"/>
                </a:solidFill>
              </a:rPr>
              <a:t>Types of Consumer Decisions</a:t>
            </a:r>
            <a:endParaRPr lang="en-US" altLang="en-US" dirty="0">
              <a:solidFill>
                <a:schemeClr val="bg2"/>
              </a:solidFill>
            </a:endParaRPr>
          </a:p>
        </p:txBody>
      </p:sp>
      <p:pic>
        <p:nvPicPr>
          <p:cNvPr id="7" name="Picture 6" descr="Routine decisions are low in risk and time.  Limited decisions are medium in risk and time. Extended decisions are high in risk and tim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752600"/>
            <a:ext cx="6459730" cy="41315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smtClean="0">
                <a:solidFill>
                  <a:schemeClr val="bg2"/>
                </a:solidFill>
              </a:rPr>
              <a:t>Types of Impulse Shopping</a:t>
            </a:r>
            <a:endParaRPr lang="en-US" dirty="0">
              <a:solidFill>
                <a:schemeClr val="bg2"/>
              </a:solidFill>
            </a:endParaRPr>
          </a:p>
        </p:txBody>
      </p:sp>
      <p:sp>
        <p:nvSpPr>
          <p:cNvPr id="7" name="Content Placeholder 6"/>
          <p:cNvSpPr>
            <a:spLocks noGrp="1"/>
          </p:cNvSpPr>
          <p:nvPr>
            <p:ph idx="1"/>
          </p:nvPr>
        </p:nvSpPr>
        <p:spPr/>
        <p:txBody>
          <a:bodyPr/>
          <a:lstStyle/>
          <a:p>
            <a:pPr>
              <a:buFontTx/>
              <a:buChar char="•"/>
            </a:pPr>
            <a:r>
              <a:rPr lang="en-US" altLang="en-US" dirty="0" smtClean="0"/>
              <a:t>Completely unplanned</a:t>
            </a:r>
          </a:p>
          <a:p>
            <a:pPr>
              <a:buFontTx/>
              <a:buChar char="•"/>
            </a:pPr>
            <a:r>
              <a:rPr lang="en-US" altLang="en-US" dirty="0" smtClean="0"/>
              <a:t>Partially unplanned</a:t>
            </a:r>
          </a:p>
          <a:p>
            <a:pPr>
              <a:buFontTx/>
              <a:buChar char="•"/>
            </a:pPr>
            <a:r>
              <a:rPr lang="en-US" altLang="en-US" dirty="0" smtClean="0"/>
              <a:t>Unplanned substitution</a:t>
            </a:r>
          </a:p>
          <a:p>
            <a:pPr>
              <a:buFontTx/>
              <a:buChar char="•"/>
            </a:pPr>
            <a:r>
              <a:rPr lang="en-US" altLang="en-US" dirty="0" smtClean="0"/>
              <a:t>Retail atmospherics</a:t>
            </a:r>
          </a:p>
          <a:p>
            <a:pPr>
              <a:buFontTx/>
              <a:buChar char="•"/>
            </a:pPr>
            <a:r>
              <a:rPr lang="en-US" altLang="en-US" dirty="0" smtClean="0"/>
              <a:t>Enhanced service mix – related + unrelated to core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7.10 Devising a Target Marketing Strategy</a:t>
            </a:r>
            <a:endParaRPr lang="en-US" dirty="0">
              <a:solidFill>
                <a:schemeClr val="bg2"/>
              </a:solidFill>
            </a:endParaRPr>
          </a:p>
        </p:txBody>
      </p:sp>
      <p:pic>
        <p:nvPicPr>
          <p:cNvPr id="9218" name="Picture 2" descr="The steps in devising a target marketing strategy, as follows. 1, determine target market approach. 2, select specific target markets. 3, study characteristics, needs, and attitudes of target markets. 4, examine how consumers make decisions by product category. 5, develop and enact appropriate retail strategy mix for the target market chosen. "/>
          <p:cNvPicPr>
            <a:picLocks noGrp="1" noChangeAspect="1" noChangeArrowheads="1"/>
          </p:cNvPicPr>
          <p:nvPr>
            <p:ph idx="1"/>
          </p:nvPr>
        </p:nvPicPr>
        <p:blipFill>
          <a:blip r:embed="rId3" cstate="print"/>
          <a:srcRect/>
          <a:stretch>
            <a:fillRect/>
          </a:stretch>
        </p:blipFill>
        <p:spPr bwMode="auto">
          <a:xfrm>
            <a:off x="457200" y="2667000"/>
            <a:ext cx="8229600" cy="143861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Possible Retailer Approaches</a:t>
            </a:r>
            <a:endParaRPr lang="en-US" dirty="0">
              <a:solidFill>
                <a:schemeClr val="bg2"/>
              </a:solidFill>
            </a:endParaRPr>
          </a:p>
        </p:txBody>
      </p:sp>
      <p:sp>
        <p:nvSpPr>
          <p:cNvPr id="3" name="Content Placeholder 2"/>
          <p:cNvSpPr>
            <a:spLocks noGrp="1"/>
          </p:cNvSpPr>
          <p:nvPr>
            <p:ph idx="1"/>
          </p:nvPr>
        </p:nvSpPr>
        <p:spPr/>
        <p:txBody>
          <a:bodyPr/>
          <a:lstStyle/>
          <a:p>
            <a:pPr>
              <a:buFontTx/>
              <a:buChar char="•"/>
            </a:pPr>
            <a:r>
              <a:rPr lang="en-US" altLang="en-US" dirty="0" smtClean="0"/>
              <a:t>Mass Marketing</a:t>
            </a:r>
          </a:p>
          <a:p>
            <a:pPr marL="740664" lvl="1" indent="-283464"/>
            <a:r>
              <a:rPr lang="en-US" altLang="en-US" sz="2400" dirty="0" smtClean="0"/>
              <a:t>Kohl’s Department Stores</a:t>
            </a:r>
          </a:p>
          <a:p>
            <a:pPr>
              <a:buFontTx/>
              <a:buChar char="•"/>
            </a:pPr>
            <a:r>
              <a:rPr lang="en-US" altLang="en-US" dirty="0" smtClean="0"/>
              <a:t>Concentrated Marketing</a:t>
            </a:r>
          </a:p>
          <a:p>
            <a:pPr marL="740664" lvl="2" indent="-283464">
              <a:buFont typeface="Arial" pitchFamily="34" charset="0"/>
              <a:buChar char="–"/>
            </a:pPr>
            <a:r>
              <a:rPr lang="en-US" altLang="en-US" sz="2400" dirty="0" smtClean="0"/>
              <a:t>Family Dollar</a:t>
            </a:r>
          </a:p>
          <a:p>
            <a:pPr>
              <a:buFontTx/>
              <a:buChar char="•"/>
            </a:pPr>
            <a:r>
              <a:rPr lang="en-US" altLang="en-US" dirty="0" smtClean="0"/>
              <a:t>Differentiated Marketing</a:t>
            </a:r>
          </a:p>
          <a:p>
            <a:pPr marL="740664" lvl="2" indent="-283464">
              <a:buFont typeface="Arial" pitchFamily="34" charset="0"/>
              <a:buChar char="–"/>
            </a:pPr>
            <a:r>
              <a:rPr lang="en-US" altLang="en-US" sz="2400" dirty="0" smtClean="0"/>
              <a:t>Foot Locker</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19200"/>
            <a:ext cx="2438400" cy="550652"/>
          </a:xfrm>
        </p:spPr>
        <p:txBody>
          <a:bodyPr/>
          <a:lstStyle/>
          <a:p>
            <a:r>
              <a:rPr lang="en-IN" sz="3600" dirty="0" smtClean="0">
                <a:latin typeface="+mj-lt"/>
              </a:rPr>
              <a:t>Copyright</a:t>
            </a:r>
            <a:endParaRPr lang="en-IN" sz="3600" dirty="0">
              <a:latin typeface="+mj-lt"/>
            </a:endParaRPr>
          </a:p>
        </p:txBody>
      </p:sp>
      <p:pic>
        <p:nvPicPr>
          <p:cNvPr id="4" name="Picture 6"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Grp="1" noChangeAspect="1" noChangeArrowheads="1"/>
          </p:cNvPicPr>
          <p:nvPr>
            <p:ph idx="1"/>
          </p:nvPr>
        </p:nvPicPr>
        <p:blipFill>
          <a:blip r:embed="rId2" r:link="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23350" y="2390619"/>
            <a:ext cx="6897300" cy="215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57620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smtClean="0"/>
              <a:t>Learning Objectives </a:t>
            </a:r>
            <a:r>
              <a:rPr lang="en-US" altLang="en-US" sz="2000" b="0" dirty="0" smtClean="0"/>
              <a:t>(2</a:t>
            </a:r>
            <a:r>
              <a:rPr lang="en-US" altLang="en-US" sz="2000" b="0" baseline="0" dirty="0" smtClean="0"/>
              <a:t> of 2</a:t>
            </a:r>
            <a:r>
              <a:rPr lang="en-US" altLang="en-US" sz="2000" b="0" dirty="0" smtClean="0"/>
              <a:t>)</a:t>
            </a:r>
            <a:endParaRPr lang="en-US" b="0" dirty="0"/>
          </a:p>
        </p:txBody>
      </p:sp>
      <p:sp>
        <p:nvSpPr>
          <p:cNvPr id="9" name="Content Placeholder 8"/>
          <p:cNvSpPr>
            <a:spLocks noGrp="1"/>
          </p:cNvSpPr>
          <p:nvPr>
            <p:ph idx="1"/>
          </p:nvPr>
        </p:nvSpPr>
        <p:spPr/>
        <p:txBody>
          <a:bodyPr/>
          <a:lstStyle/>
          <a:p>
            <a:pPr marL="538163" indent="-538163">
              <a:buClr>
                <a:schemeClr val="accent2"/>
              </a:buClr>
              <a:buNone/>
            </a:pPr>
            <a:r>
              <a:rPr lang="en-US" altLang="en-US" b="1" dirty="0" smtClean="0">
                <a:solidFill>
                  <a:srgbClr val="007FA3"/>
                </a:solidFill>
              </a:rPr>
              <a:t>7.3</a:t>
            </a:r>
            <a:r>
              <a:rPr lang="en-US" altLang="en-US" dirty="0" smtClean="0"/>
              <a:t> To examine consumer attitudes toward shopping and consumer shopping behavior, including the consumer decision process and its stages</a:t>
            </a:r>
          </a:p>
          <a:p>
            <a:pPr marL="538163" indent="-538163">
              <a:buClr>
                <a:schemeClr val="accent2"/>
              </a:buClr>
              <a:buNone/>
            </a:pPr>
            <a:r>
              <a:rPr lang="en-US" altLang="en-US" b="1" dirty="0" smtClean="0">
                <a:solidFill>
                  <a:srgbClr val="007FA3"/>
                </a:solidFill>
              </a:rPr>
              <a:t>7.4</a:t>
            </a:r>
            <a:r>
              <a:rPr lang="en-US" altLang="en-US" dirty="0" smtClean="0"/>
              <a:t> To look at retailer actions based on target market planning</a:t>
            </a:r>
          </a:p>
          <a:p>
            <a:pPr marL="538163" indent="-538163">
              <a:buClr>
                <a:schemeClr val="accent2"/>
              </a:buClr>
              <a:buNone/>
            </a:pPr>
            <a:r>
              <a:rPr lang="en-US" altLang="en-US" b="1" dirty="0" smtClean="0">
                <a:solidFill>
                  <a:srgbClr val="007FA3"/>
                </a:solidFill>
              </a:rPr>
              <a:t>7.5</a:t>
            </a:r>
            <a:r>
              <a:rPr lang="en-US" altLang="en-US" dirty="0" smtClean="0"/>
              <a:t> To note some of the environmental factors that affect consumer shopping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solidFill>
                  <a:schemeClr val="bg2"/>
                </a:solidFill>
              </a:rPr>
              <a:t>Figure 7.2 What Makes Retail Shoppers Tick</a:t>
            </a:r>
            <a:endParaRPr lang="en-US" dirty="0">
              <a:solidFill>
                <a:schemeClr val="bg2"/>
              </a:solidFill>
            </a:endParaRPr>
          </a:p>
        </p:txBody>
      </p:sp>
      <p:pic>
        <p:nvPicPr>
          <p:cNvPr id="1026" name="Picture 2" descr="6 factors make retail shoppers tick: 1, demographics; 2, lifestyles; 3, needs and desires; 4, shopping attitudes and behavior; 5, retailer actions; 6, environmental factors. "/>
          <p:cNvPicPr>
            <a:picLocks noGrp="1" noChangeAspect="1" noChangeArrowheads="1"/>
          </p:cNvPicPr>
          <p:nvPr>
            <p:ph idx="1"/>
          </p:nvPr>
        </p:nvPicPr>
        <p:blipFill>
          <a:blip r:embed="rId3" cstate="print"/>
          <a:srcRect/>
          <a:stretch>
            <a:fillRect/>
          </a:stretch>
        </p:blipFill>
        <p:spPr bwMode="auto">
          <a:xfrm>
            <a:off x="838200" y="1600200"/>
            <a:ext cx="7333654" cy="452596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Consumer Demographics and Lifestyles</a:t>
            </a:r>
            <a:endParaRPr lang="en-US" dirty="0"/>
          </a:p>
        </p:txBody>
      </p:sp>
      <p:sp>
        <p:nvSpPr>
          <p:cNvPr id="5" name="Content Placeholder 4"/>
          <p:cNvSpPr>
            <a:spLocks noGrp="1"/>
          </p:cNvSpPr>
          <p:nvPr>
            <p:ph idx="13"/>
          </p:nvPr>
        </p:nvSpPr>
        <p:spPr>
          <a:xfrm>
            <a:off x="457200" y="1905000"/>
            <a:ext cx="3733800" cy="3200400"/>
          </a:xfrm>
        </p:spPr>
        <p:txBody>
          <a:bodyPr/>
          <a:lstStyle/>
          <a:p>
            <a:pPr marL="0" indent="0">
              <a:buClr>
                <a:schemeClr val="accent2"/>
              </a:buClr>
              <a:buSzPct val="150000"/>
              <a:buNone/>
            </a:pPr>
            <a:r>
              <a:rPr lang="en-US" altLang="en-US" sz="2400" b="1" dirty="0" smtClean="0"/>
              <a:t>Consumer Demographics</a:t>
            </a:r>
          </a:p>
          <a:p>
            <a:pPr marL="265176" lvl="1" indent="-256032">
              <a:spcBef>
                <a:spcPts val="1500"/>
              </a:spcBef>
              <a:buClr>
                <a:schemeClr val="bg2"/>
              </a:buClr>
              <a:buSzPct val="100000"/>
              <a:buFont typeface="Arial" pitchFamily="34" charset="0"/>
              <a:buChar char="•"/>
            </a:pPr>
            <a:r>
              <a:rPr lang="en-US" altLang="en-US" sz="2400" dirty="0" smtClean="0"/>
              <a:t>objective, quantifiable, easily identifiable, and measurable population data</a:t>
            </a:r>
            <a:endParaRPr lang="en-US" dirty="0"/>
          </a:p>
        </p:txBody>
      </p:sp>
      <p:sp>
        <p:nvSpPr>
          <p:cNvPr id="6" name="Text Placeholder 5"/>
          <p:cNvSpPr>
            <a:spLocks noGrp="1"/>
          </p:cNvSpPr>
          <p:nvPr>
            <p:ph type="body" sz="quarter" idx="14"/>
          </p:nvPr>
        </p:nvSpPr>
        <p:spPr>
          <a:xfrm>
            <a:off x="4419600" y="1905000"/>
            <a:ext cx="4267200" cy="3200400"/>
          </a:xfrm>
        </p:spPr>
        <p:txBody>
          <a:bodyPr/>
          <a:lstStyle/>
          <a:p>
            <a:pPr marL="0" indent="0">
              <a:buClr>
                <a:schemeClr val="accent2"/>
              </a:buClr>
              <a:buSzPct val="150000"/>
              <a:buNone/>
            </a:pPr>
            <a:r>
              <a:rPr lang="en-US" altLang="en-US" b="1" dirty="0" smtClean="0"/>
              <a:t>Consumer Lifestyles</a:t>
            </a:r>
          </a:p>
          <a:p>
            <a:pPr marL="256032" lvl="1" indent="-256032">
              <a:spcBef>
                <a:spcPts val="1500"/>
              </a:spcBef>
              <a:buClr>
                <a:schemeClr val="bg2"/>
              </a:buClr>
              <a:buFontTx/>
              <a:buChar char="•"/>
            </a:pPr>
            <a:r>
              <a:rPr lang="en-US" altLang="en-US" sz="2400" dirty="0" smtClean="0"/>
              <a:t>ways in which individual consumers and families (households) live and spend time and money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smtClean="0"/>
              <a:t>Helpful Facts for Understanding U.S. Demographics </a:t>
            </a:r>
            <a:r>
              <a:rPr lang="en-US" altLang="en-US" sz="2000" b="0" dirty="0" smtClean="0"/>
              <a:t>(1 of 2)</a:t>
            </a:r>
            <a:endParaRPr lang="en-US" b="0" dirty="0"/>
          </a:p>
        </p:txBody>
      </p:sp>
      <p:sp>
        <p:nvSpPr>
          <p:cNvPr id="7" name="Content Placeholder 6"/>
          <p:cNvSpPr>
            <a:spLocks noGrp="1"/>
          </p:cNvSpPr>
          <p:nvPr>
            <p:ph idx="1"/>
          </p:nvPr>
        </p:nvSpPr>
        <p:spPr/>
        <p:txBody>
          <a:bodyPr/>
          <a:lstStyle/>
          <a:p>
            <a:pPr>
              <a:buFontTx/>
              <a:buChar char="•"/>
            </a:pPr>
            <a:r>
              <a:rPr lang="en-US" altLang="en-US" dirty="0" smtClean="0"/>
              <a:t>Typical household has an annual income of $54,000</a:t>
            </a:r>
          </a:p>
          <a:p>
            <a:pPr>
              <a:buFontTx/>
              <a:buChar char="•"/>
            </a:pPr>
            <a:r>
              <a:rPr lang="en-US" altLang="en-US" dirty="0" smtClean="0"/>
              <a:t>Top 1/5 of households earn approximately $100,000 or more</a:t>
            </a:r>
          </a:p>
          <a:p>
            <a:pPr>
              <a:buFontTx/>
              <a:buChar char="•"/>
            </a:pPr>
            <a:r>
              <a:rPr lang="en-US" altLang="en-US" dirty="0" smtClean="0"/>
              <a:t>Lowest 1/5 of households earn $20,000 or less</a:t>
            </a:r>
          </a:p>
          <a:p>
            <a:pPr>
              <a:buFontTx/>
              <a:buChar char="•"/>
            </a:pPr>
            <a:r>
              <a:rPr lang="en-US" altLang="en-US" dirty="0" smtClean="0"/>
              <a:t>High incomes lead to high </a:t>
            </a:r>
            <a:r>
              <a:rPr lang="en-US" altLang="en-US" b="1" dirty="0" smtClean="0"/>
              <a:t>discretionary income</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Helpful Facts for Understanding U.S. Demographics </a:t>
            </a:r>
            <a:r>
              <a:rPr lang="en-US" altLang="en-US" sz="2000" b="0" dirty="0" smtClean="0"/>
              <a:t>(2</a:t>
            </a:r>
            <a:r>
              <a:rPr lang="en-US" altLang="en-US" sz="2000" b="0" baseline="0" dirty="0" smtClean="0"/>
              <a:t> of 2</a:t>
            </a:r>
            <a:r>
              <a:rPr lang="en-US" altLang="en-US" sz="2000" b="0" dirty="0" smtClean="0"/>
              <a:t>)</a:t>
            </a:r>
            <a:endParaRPr lang="en-US" b="0" dirty="0"/>
          </a:p>
        </p:txBody>
      </p:sp>
      <p:sp>
        <p:nvSpPr>
          <p:cNvPr id="3" name="Content Placeholder 2"/>
          <p:cNvSpPr>
            <a:spLocks noGrp="1"/>
          </p:cNvSpPr>
          <p:nvPr>
            <p:ph idx="1"/>
          </p:nvPr>
        </p:nvSpPr>
        <p:spPr/>
        <p:txBody>
          <a:bodyPr/>
          <a:lstStyle/>
          <a:p>
            <a:pPr>
              <a:buFontTx/>
              <a:buChar char="•"/>
            </a:pPr>
            <a:r>
              <a:rPr lang="en-US" altLang="en-US" dirty="0" smtClean="0"/>
              <a:t>There are about 6.5 million more females than males</a:t>
            </a:r>
          </a:p>
          <a:p>
            <a:pPr>
              <a:buFontTx/>
              <a:buChar char="•"/>
            </a:pPr>
            <a:r>
              <a:rPr lang="en-US" altLang="en-US" dirty="0" smtClean="0"/>
              <a:t>57 percent of adult females are in the labor force</a:t>
            </a:r>
          </a:p>
          <a:p>
            <a:pPr>
              <a:buFontTx/>
              <a:buChar char="•"/>
            </a:pPr>
            <a:r>
              <a:rPr lang="en-US" altLang="en-US" dirty="0" smtClean="0"/>
              <a:t>Most U.S. employment is in services</a:t>
            </a:r>
          </a:p>
          <a:p>
            <a:pPr>
              <a:buFontTx/>
              <a:buChar char="•"/>
            </a:pPr>
            <a:r>
              <a:rPr lang="en-US" altLang="en-US" dirty="0" smtClean="0"/>
              <a:t>Approximately 32 percent of all U.S. adults age 25 and older have at least a four-year college degree</a:t>
            </a:r>
          </a:p>
          <a:p>
            <a:pPr>
              <a:buFontTx/>
              <a:buChar char="•"/>
            </a:pPr>
            <a:r>
              <a:rPr lang="en-US" altLang="en-US" dirty="0" smtClean="0"/>
              <a:t>African Americans, Hispanic Americans, and Asian Americans account for one-third of U.S. residents. their total annual buying power is more than $3.4 trillion.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Consumer Lifestyles: Social Factors</a:t>
            </a:r>
            <a:endParaRPr lang="en-US" dirty="0"/>
          </a:p>
        </p:txBody>
      </p:sp>
      <p:sp>
        <p:nvSpPr>
          <p:cNvPr id="3" name="Content Placeholder 2"/>
          <p:cNvSpPr>
            <a:spLocks noGrp="1"/>
          </p:cNvSpPr>
          <p:nvPr>
            <p:ph idx="1"/>
          </p:nvPr>
        </p:nvSpPr>
        <p:spPr/>
        <p:txBody>
          <a:bodyPr/>
          <a:lstStyle/>
          <a:p>
            <a:r>
              <a:rPr lang="en-US" altLang="en-US" b="1" dirty="0" smtClean="0"/>
              <a:t>Lifestyle</a:t>
            </a:r>
          </a:p>
          <a:p>
            <a:pPr marL="740664" indent="-283464">
              <a:spcBef>
                <a:spcPts val="600"/>
              </a:spcBef>
              <a:buFont typeface="Arial" pitchFamily="34" charset="0"/>
              <a:buChar char="–"/>
            </a:pPr>
            <a:r>
              <a:rPr lang="en-US" altLang="en-US" dirty="0" smtClean="0"/>
              <a:t>Culture</a:t>
            </a:r>
          </a:p>
          <a:p>
            <a:pPr marL="740664" indent="-283464">
              <a:spcBef>
                <a:spcPts val="600"/>
              </a:spcBef>
              <a:buFont typeface="Arial" pitchFamily="34" charset="0"/>
              <a:buChar char="–"/>
            </a:pPr>
            <a:r>
              <a:rPr lang="en-US" altLang="en-US" dirty="0" smtClean="0"/>
              <a:t>Reference Groups</a:t>
            </a:r>
          </a:p>
          <a:p>
            <a:pPr marL="740664" indent="-283464">
              <a:spcBef>
                <a:spcPts val="600"/>
              </a:spcBef>
              <a:buFont typeface="Arial" pitchFamily="34" charset="0"/>
              <a:buChar char="–"/>
            </a:pPr>
            <a:r>
              <a:rPr lang="en-US" altLang="en-US" dirty="0" smtClean="0"/>
              <a:t>Social Class</a:t>
            </a:r>
          </a:p>
          <a:p>
            <a:pPr marL="740664" indent="-283464">
              <a:spcBef>
                <a:spcPts val="600"/>
              </a:spcBef>
              <a:buFont typeface="Arial" pitchFamily="34" charset="0"/>
              <a:buChar char="–"/>
            </a:pPr>
            <a:r>
              <a:rPr lang="en-US" altLang="en-US" dirty="0" smtClean="0"/>
              <a:t>Time Utilization</a:t>
            </a:r>
          </a:p>
          <a:p>
            <a:pPr marL="740664" indent="-283464">
              <a:spcBef>
                <a:spcPts val="600"/>
              </a:spcBef>
              <a:buFont typeface="Arial" pitchFamily="34" charset="0"/>
              <a:buChar char="–"/>
            </a:pPr>
            <a:r>
              <a:rPr lang="en-US" altLang="en-US" dirty="0" smtClean="0"/>
              <a:t>Household Life Cycle</a:t>
            </a:r>
          </a:p>
          <a:p>
            <a:pPr marL="740664" indent="-283464">
              <a:spcBef>
                <a:spcPts val="600"/>
              </a:spcBef>
              <a:buFont typeface="Arial" pitchFamily="34" charset="0"/>
              <a:buChar char="–"/>
            </a:pPr>
            <a:r>
              <a:rPr lang="en-US" altLang="en-US" dirty="0" smtClean="0"/>
              <a:t>Family Life Cycle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Consumer Lifestyles: Psychological Factors</a:t>
            </a:r>
            <a:endParaRPr lang="en-US" dirty="0"/>
          </a:p>
        </p:txBody>
      </p:sp>
      <p:sp>
        <p:nvSpPr>
          <p:cNvPr id="3" name="Content Placeholder 2"/>
          <p:cNvSpPr>
            <a:spLocks noGrp="1"/>
          </p:cNvSpPr>
          <p:nvPr>
            <p:ph idx="1"/>
          </p:nvPr>
        </p:nvSpPr>
        <p:spPr/>
        <p:txBody>
          <a:bodyPr/>
          <a:lstStyle/>
          <a:p>
            <a:r>
              <a:rPr lang="en-US" altLang="en-US" b="1" dirty="0" smtClean="0"/>
              <a:t>Lifestyle</a:t>
            </a:r>
          </a:p>
          <a:p>
            <a:pPr marL="740664" indent="-283464">
              <a:spcBef>
                <a:spcPts val="600"/>
              </a:spcBef>
              <a:buFont typeface="Arial" pitchFamily="34" charset="0"/>
              <a:buChar char="–"/>
            </a:pPr>
            <a:r>
              <a:rPr lang="en-US" dirty="0" smtClean="0"/>
              <a:t>Personality</a:t>
            </a:r>
          </a:p>
          <a:p>
            <a:pPr marL="740664" indent="-283464">
              <a:spcBef>
                <a:spcPts val="600"/>
              </a:spcBef>
              <a:buFont typeface="Arial" pitchFamily="34" charset="0"/>
              <a:buChar char="–"/>
            </a:pPr>
            <a:r>
              <a:rPr lang="en-US" dirty="0" smtClean="0"/>
              <a:t>Attitudes</a:t>
            </a:r>
          </a:p>
          <a:p>
            <a:pPr marL="740664" indent="-283464">
              <a:spcBef>
                <a:spcPts val="600"/>
              </a:spcBef>
              <a:buFont typeface="Arial" pitchFamily="34" charset="0"/>
              <a:buChar char="–"/>
              <a:defRPr/>
            </a:pPr>
            <a:r>
              <a:rPr lang="en-US" dirty="0" smtClean="0"/>
              <a:t>Perceived Risk</a:t>
            </a:r>
          </a:p>
          <a:p>
            <a:pPr marL="740664" indent="-283464">
              <a:spcBef>
                <a:spcPts val="600"/>
              </a:spcBef>
              <a:buFont typeface="Arial" pitchFamily="34" charset="0"/>
              <a:buChar char="–"/>
              <a:defRPr/>
            </a:pPr>
            <a:r>
              <a:rPr lang="en-US" dirty="0" smtClean="0"/>
              <a:t> Class Consciousness </a:t>
            </a:r>
          </a:p>
          <a:p>
            <a:pPr marL="740664" indent="-283464">
              <a:spcBef>
                <a:spcPts val="600"/>
              </a:spcBef>
              <a:buFont typeface="Arial" pitchFamily="34" charset="0"/>
              <a:buChar char="–"/>
              <a:defRPr/>
            </a:pPr>
            <a:r>
              <a:rPr lang="en-US" dirty="0" smtClean="0"/>
              <a:t>Purchase Importance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3344</TotalTime>
  <Words>6083</Words>
  <Application>Microsoft Macintosh PowerPoint</Application>
  <PresentationFormat>On-screen Show (4:3)</PresentationFormat>
  <Paragraphs>258</Paragraphs>
  <Slides>29</Slides>
  <Notes>24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508 Lecture</vt:lpstr>
      <vt:lpstr>Retail Management: A Strategic Approach</vt:lpstr>
      <vt:lpstr>Learning Objectives (1 of 2)</vt:lpstr>
      <vt:lpstr>Learning Objectives (2 of 2)</vt:lpstr>
      <vt:lpstr>Figure 7.2 What Makes Retail Shoppers Tick</vt:lpstr>
      <vt:lpstr>Consumer Demographics and Lifestyles</vt:lpstr>
      <vt:lpstr>Helpful Facts for Understanding U.S. Demographics (1 of 2)</vt:lpstr>
      <vt:lpstr>Helpful Facts for Understanding U.S. Demographics (2 of 2)</vt:lpstr>
      <vt:lpstr>Understanding Consumer Lifestyles: Social Factors</vt:lpstr>
      <vt:lpstr>Understanding Consumer Lifestyles: Psychological Factors</vt:lpstr>
      <vt:lpstr>Figure 7.3 Perceived Risk and Consumers</vt:lpstr>
      <vt:lpstr>Retailer Strategies to Reduce Perceived Risk by Shoppers (1 of 2)</vt:lpstr>
      <vt:lpstr>Retailer Strategies to Reduce Perceived Risk by Shoppers (2 of 2)</vt:lpstr>
      <vt:lpstr>Illustrations of Life Styles</vt:lpstr>
      <vt:lpstr>Figure 7.4 Blurring Gender Roles</vt:lpstr>
      <vt:lpstr>Gender Segmentation and Retail Prices</vt:lpstr>
      <vt:lpstr>Three Special Market Segments</vt:lpstr>
      <vt:lpstr>Online Shoppers</vt:lpstr>
      <vt:lpstr>Attitudes Towards Shopping</vt:lpstr>
      <vt:lpstr>Shopper Segmentation</vt:lpstr>
      <vt:lpstr>Top Reasons for Leaving an Apparel Store Without Buying</vt:lpstr>
      <vt:lpstr>Table 7.3 Global Shopping Attitudes and Behavior</vt:lpstr>
      <vt:lpstr>Cross-Shopping</vt:lpstr>
      <vt:lpstr>Figure 7.6 The Consumer Decision Process</vt:lpstr>
      <vt:lpstr>Figure 7.7 Key Factors in the Purchase Act</vt:lpstr>
      <vt:lpstr>Types of Consumer Decisions</vt:lpstr>
      <vt:lpstr>Types of Impulse Shopping</vt:lpstr>
      <vt:lpstr>Figure 7.10 Devising a Target Marketing Strategy</vt:lpstr>
      <vt:lpstr>Possible Retailer Approaches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 Management: A Strategic Approach, Thirteenth Edition</dc:title>
  <dc:subject>Business</dc:subject>
  <dc:creator>Berman/Evans/Chatterjee</dc:creator>
  <cp:lastModifiedBy>Kelly Kroskey</cp:lastModifiedBy>
  <cp:revision>837</cp:revision>
  <dcterms:created xsi:type="dcterms:W3CDTF">2014-07-14T20:04:21Z</dcterms:created>
  <dcterms:modified xsi:type="dcterms:W3CDTF">2017-11-20T00:19:04Z</dcterms:modified>
</cp:coreProperties>
</file>