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97" r:id="rId2"/>
    <p:sldId id="380" r:id="rId3"/>
    <p:sldId id="467" r:id="rId4"/>
    <p:sldId id="468" r:id="rId5"/>
    <p:sldId id="469" r:id="rId6"/>
    <p:sldId id="47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483" r:id="rId20"/>
    <p:sldId id="484" r:id="rId21"/>
    <p:sldId id="485" r:id="rId22"/>
    <p:sldId id="486" r:id="rId23"/>
    <p:sldId id="487" r:id="rId24"/>
    <p:sldId id="488" r:id="rId25"/>
    <p:sldId id="489" r:id="rId26"/>
    <p:sldId id="490" r:id="rId27"/>
    <p:sldId id="491" r:id="rId28"/>
    <p:sldId id="492" r:id="rId29"/>
    <p:sldId id="493" r:id="rId30"/>
    <p:sldId id="494" r:id="rId31"/>
    <p:sldId id="495" r:id="rId32"/>
    <p:sldId id="4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75" autoAdjust="0"/>
    <p:restoredTop sz="96279" autoAdjust="0"/>
  </p:normalViewPr>
  <p:slideViewPr>
    <p:cSldViewPr>
      <p:cViewPr varScale="1">
        <p:scale>
          <a:sx n="91" d="100"/>
          <a:sy n="91" d="100"/>
        </p:scale>
        <p:origin x="-944" y="-120"/>
      </p:cViewPr>
      <p:guideLst>
        <p:guide orient="horz" pos="2160"/>
        <p:guide pos="2880"/>
      </p:guideLst>
    </p:cSldViewPr>
  </p:slideViewPr>
  <p:outlineViewPr>
    <p:cViewPr>
      <p:scale>
        <a:sx n="33" d="100"/>
        <a:sy n="33" d="100"/>
      </p:scale>
      <p:origin x="0" y="-16800"/>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11/19/17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11/19/17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l9rIMekpfs" TargetMode="External"/><Relationship Id="rId4" Type="http://schemas.openxmlformats.org/officeDocument/2006/relationships/hyperlink" Target="https://www.youtube.com/user/nrhatv" TargetMode="External"/><Relationship Id="rId5" Type="http://schemas.openxmlformats.org/officeDocument/2006/relationships/hyperlink" Target="https://www.youtube.com/channel/UCRyP5tAeosyqMUdkOnl3WTA"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techinsider.io/"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youtu.be/giFprF8nsKg" TargetMode="External"/><Relationship Id="rId4" Type="http://schemas.openxmlformats.org/officeDocument/2006/relationships/hyperlink" Target="https://www.youtube.com/user/nrhatv" TargetMode="External"/><Relationship Id="rId5" Type="http://schemas.openxmlformats.org/officeDocument/2006/relationships/hyperlink" Target="https://www.youtube.com/channel/UCRyP5tAeosyqMUdkOnl3WTA"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s://youtu.be/2xoFbK_Y7AI"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youtu.be/BjjQ8HfkvcA"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vox.com/2016/11/22/13707022/grocery-store-slotting-fees-slotting-allowanc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519736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smtClean="0"/>
              <a:t>Receiving and Verifying Inventory</a:t>
            </a:r>
          </a:p>
          <a:p>
            <a:pPr>
              <a:defRPr/>
            </a:pPr>
            <a:endParaRPr lang="en-US" altLang="en-US" dirty="0" smtClean="0"/>
          </a:p>
          <a:p>
            <a:pPr>
              <a:defRPr/>
            </a:pPr>
            <a:r>
              <a:rPr lang="en-US" altLang="en-US" dirty="0" smtClean="0"/>
              <a:t>Every time merchandise orders are received by the retailer, they must be verified in terms of the quantity, assortment, and condition of the goods.</a:t>
            </a:r>
          </a:p>
          <a:p>
            <a:pPr>
              <a:defRPr/>
            </a:pPr>
            <a:endParaRPr lang="en-US" altLang="en-US" dirty="0" smtClean="0"/>
          </a:p>
          <a:p>
            <a:pPr>
              <a:defRPr/>
            </a:pPr>
            <a:r>
              <a:rPr lang="en-US" altLang="en-US" dirty="0" smtClean="0"/>
              <a:t>Receiving and Stocking Merchandise</a:t>
            </a:r>
          </a:p>
          <a:p>
            <a:pPr>
              <a:defRPr/>
            </a:pPr>
            <a:endParaRPr lang="en-US" altLang="en-US" dirty="0" smtClean="0"/>
          </a:p>
          <a:p>
            <a:pPr>
              <a:defRPr/>
            </a:pPr>
            <a:r>
              <a:rPr lang="en-US" altLang="en-US" dirty="0" smtClean="0"/>
              <a:t>At this point, a retailer is ready to receive and handle items. This involves these varied tasks (See Figure 15-6):</a:t>
            </a:r>
          </a:p>
          <a:p>
            <a:pPr>
              <a:defRPr/>
            </a:pPr>
            <a:endParaRPr lang="en-US" altLang="en-US" dirty="0" smtClean="0"/>
          </a:p>
          <a:p>
            <a:pPr marL="228600" indent="-228600">
              <a:buFont typeface="+mj-lt"/>
              <a:buAutoNum type="arabicPeriod"/>
              <a:defRPr/>
            </a:pPr>
            <a:r>
              <a:rPr lang="en-US" altLang="en-US" dirty="0" smtClean="0"/>
              <a:t>Receiving and storing goods.</a:t>
            </a:r>
          </a:p>
          <a:p>
            <a:pPr marL="228600" indent="-228600">
              <a:buFont typeface="+mj-lt"/>
              <a:buAutoNum type="arabicPeriod"/>
              <a:defRPr/>
            </a:pPr>
            <a:r>
              <a:rPr lang="en-US" altLang="en-US" dirty="0" smtClean="0"/>
              <a:t>Items may be shipped from suppliers to warehouses (for storage and disbursement) or directly to retailers’ stores.</a:t>
            </a:r>
          </a:p>
          <a:p>
            <a:pPr marL="228600" indent="-228600">
              <a:buFont typeface="+mj-lt"/>
              <a:buAutoNum type="arabicPeriod"/>
              <a:defRPr/>
            </a:pPr>
            <a:r>
              <a:rPr lang="en-US" altLang="en-US" dirty="0" smtClean="0"/>
              <a:t>One important emerging technology involves RFID (radio frequency identification) systems. It is a method of storing and remotely retrieving data using RFID tags or transponders. At present, its use is limited.</a:t>
            </a:r>
          </a:p>
          <a:p>
            <a:pPr marL="228600" indent="-228600">
              <a:buFont typeface="+mj-lt"/>
              <a:buAutoNum type="arabicPeriod"/>
              <a:defRPr/>
            </a:pPr>
            <a:r>
              <a:rPr lang="en-US" altLang="en-US" dirty="0" smtClean="0"/>
              <a:t>Checking and paying invoices.</a:t>
            </a:r>
          </a:p>
          <a:p>
            <a:pPr marL="228600" indent="-228600">
              <a:buFont typeface="+mj-lt"/>
              <a:buAutoNum type="arabicPeriod"/>
              <a:defRPr/>
            </a:pPr>
            <a:r>
              <a:rPr lang="en-US" altLang="en-US" dirty="0" smtClean="0"/>
              <a:t>Price and inventory marking.</a:t>
            </a:r>
          </a:p>
          <a:p>
            <a:pPr marL="228600" indent="-228600">
              <a:buFont typeface="+mj-lt"/>
              <a:buAutoNum type="arabicPeriod"/>
              <a:defRPr/>
            </a:pPr>
            <a:endParaRPr lang="en-US" altLang="en-US" dirty="0" smtClean="0"/>
          </a:p>
          <a:p>
            <a:pPr marL="228600" indent="-228600">
              <a:buFont typeface="+mj-lt"/>
              <a:buAutoNum type="arabicPeriod"/>
              <a:defRPr/>
            </a:pPr>
            <a:r>
              <a:rPr lang="en-US" altLang="en-US" dirty="0" smtClean="0"/>
              <a:t>Completing transactions.</a:t>
            </a:r>
          </a:p>
          <a:p>
            <a:pPr marL="228600" indent="-228600">
              <a:buFont typeface="+mj-lt"/>
              <a:buAutoNum type="arabicPeriod"/>
              <a:defRPr/>
            </a:pPr>
            <a:r>
              <a:rPr lang="en-US" altLang="en-US" dirty="0" smtClean="0"/>
              <a:t>Arranging delivery or pickup.</a:t>
            </a:r>
          </a:p>
          <a:p>
            <a:pPr marL="228600" indent="-228600">
              <a:buFont typeface="+mj-lt"/>
              <a:buAutoNum type="arabicPeriod"/>
              <a:defRPr/>
            </a:pPr>
            <a:r>
              <a:rPr lang="en-US" altLang="en-US" dirty="0" smtClean="0"/>
              <a:t>Processing returns and damaged goods.</a:t>
            </a:r>
          </a:p>
          <a:p>
            <a:pPr marL="228600" indent="-228600">
              <a:buFont typeface="+mj-lt"/>
              <a:buAutoNum type="arabicPeriod"/>
              <a:defRPr/>
            </a:pPr>
            <a:r>
              <a:rPr lang="en-US" altLang="en-US" dirty="0" smtClean="0"/>
              <a:t>The retailer must determine the party responsible for customer returns (supplier or retailer).</a:t>
            </a:r>
          </a:p>
          <a:p>
            <a:pPr marL="228600" indent="-228600">
              <a:buFont typeface="+mj-lt"/>
              <a:buAutoNum type="arabicPeriod"/>
              <a:defRPr/>
            </a:pPr>
            <a:r>
              <a:rPr lang="en-US" altLang="en-US" dirty="0" smtClean="0"/>
              <a:t>The situations in which damaged goods would be accepted for refund or exchange also must be determined.</a:t>
            </a:r>
          </a:p>
          <a:p>
            <a:pPr marL="228600" indent="-228600">
              <a:buFont typeface="+mj-lt"/>
              <a:buAutoNum type="arabicPeriod"/>
              <a:defRPr/>
            </a:pPr>
            <a:r>
              <a:rPr lang="en-US" altLang="en-US" dirty="0" smtClean="0"/>
              <a:t>Monitoring and reducing inventory losses, a major problem due to the high costs of merchandise theft.</a:t>
            </a:r>
          </a:p>
          <a:p>
            <a:pPr marL="228600" indent="-228600">
              <a:buFont typeface="+mj-lt"/>
              <a:buAutoNum type="arabicPeriod"/>
              <a:defRPr/>
            </a:pPr>
            <a:r>
              <a:rPr lang="en-US" altLang="en-US" dirty="0" smtClean="0"/>
              <a:t>Controlling merchandise. This involves assessing sales, profits, turnover, inventory shortages, seasonality, and costs for each product category and item carried by a retailer. Control is usually achieved by preparing computerized inventory data and doing physical inventories.</a:t>
            </a:r>
          </a:p>
          <a:p>
            <a:pPr>
              <a:defRPr/>
            </a:pPr>
            <a:endParaRPr lang="en-US" altLang="en-US" dirty="0" smtClean="0"/>
          </a:p>
          <a:p>
            <a:pPr>
              <a:defRPr/>
            </a:pPr>
            <a:r>
              <a:rPr lang="en-US" altLang="en-US" dirty="0" smtClean="0"/>
              <a:t>See Figure 15-8.</a:t>
            </a:r>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60667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Supermarket price marking on individual items costs an amount equal to annual profits. Prices can be hand-posted or rely on UPC or other package labels.</a:t>
            </a:r>
          </a:p>
          <a:p>
            <a:endParaRPr lang="en-US" altLang="en-US" dirty="0" smtClean="0"/>
          </a:p>
          <a:p>
            <a:r>
              <a:rPr lang="en-US" altLang="en-US" dirty="0" smtClean="0"/>
              <a:t>Setting up displays. See Figure 15-7. (Displays and on-floor merchandising are discussed in Chapter 18.) Figuring on-floor assortments like the one on this slide.</a:t>
            </a:r>
          </a:p>
          <a:p>
            <a:endParaRPr lang="en-US" altLang="en-US" b="1" dirty="0" smtClean="0"/>
          </a:p>
          <a:p>
            <a:r>
              <a:rPr lang="en-US" altLang="en-US" b="1" dirty="0" smtClean="0"/>
              <a:t>On-Floor Assortments and Men’s Shirts</a:t>
            </a:r>
          </a:p>
          <a:p>
            <a:r>
              <a:rPr lang="en-US" altLang="en-US" dirty="0" smtClean="0"/>
              <a:t>On-floor inventory planning is complicated for items such as men’s shirts—due to the choices that must be offered and the various sizes that must be readily available.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3298853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URL: </a:t>
            </a:r>
            <a:r>
              <a:rPr lang="en-US" dirty="0" smtClean="0">
                <a:hlinkClick r:id="rId3"/>
              </a:rPr>
              <a:t>https://youtu.be/-l9rIMekpfs</a:t>
            </a:r>
            <a:endParaRPr lang="en-US" dirty="0" smtClean="0"/>
          </a:p>
          <a:p>
            <a:r>
              <a:rPr lang="en-US" dirty="0" smtClean="0"/>
              <a:t>3;33 </a:t>
            </a:r>
            <a:r>
              <a:rPr lang="en-US" dirty="0" err="1" smtClean="0"/>
              <a:t>mins</a:t>
            </a:r>
            <a:r>
              <a:rPr lang="en-US" dirty="0" smtClean="0"/>
              <a:t>.</a:t>
            </a:r>
          </a:p>
          <a:p>
            <a:endParaRPr lang="en-US" dirty="0" smtClean="0"/>
          </a:p>
          <a:p>
            <a:pPr fontAlgn="t"/>
            <a:r>
              <a:rPr lang="en-US" dirty="0" smtClean="0"/>
              <a:t>Managing Inventory in a Small Store</a:t>
            </a:r>
          </a:p>
          <a:p>
            <a:r>
              <a:rPr lang="en-US" dirty="0" smtClean="0">
                <a:hlinkClick r:id="rId4"/>
              </a:rPr>
              <a:t> </a:t>
            </a:r>
            <a:r>
              <a:rPr lang="en-US" dirty="0" smtClean="0">
                <a:hlinkClick r:id="rId5"/>
              </a:rPr>
              <a:t>NRHA </a:t>
            </a:r>
            <a:r>
              <a:rPr lang="en-US" dirty="0" err="1" smtClean="0">
                <a:hlinkClick r:id="rId5"/>
              </a:rPr>
              <a:t>tv</a:t>
            </a:r>
            <a:endParaRPr lang="en-US" dirty="0" smtClean="0"/>
          </a:p>
          <a:p>
            <a:endParaRPr lang="en-US" dirty="0" smtClean="0"/>
          </a:p>
          <a:p>
            <a:r>
              <a:rPr lang="en-US" dirty="0" smtClean="0"/>
              <a:t>Published on Oct 27, 2016</a:t>
            </a:r>
          </a:p>
          <a:p>
            <a:r>
              <a:rPr lang="en-US" dirty="0" smtClean="0"/>
              <a:t>This video shows some of the techniques owners of small stores use to manage inventory.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335119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Reordering Merchandise</a:t>
            </a:r>
          </a:p>
          <a:p>
            <a:pPr>
              <a:defRPr/>
            </a:pPr>
            <a:endParaRPr lang="en-US" altLang="en-US" dirty="0" smtClean="0"/>
          </a:p>
          <a:p>
            <a:pPr>
              <a:defRPr/>
            </a:pPr>
            <a:r>
              <a:rPr lang="en-US" altLang="en-US" dirty="0" smtClean="0"/>
              <a:t>A procedure is necessary for the items a retailer purchases more than once.</a:t>
            </a:r>
          </a:p>
          <a:p>
            <a:pPr>
              <a:defRPr/>
            </a:pPr>
            <a:endParaRPr lang="en-US" altLang="en-US" dirty="0" smtClean="0"/>
          </a:p>
          <a:p>
            <a:pPr>
              <a:defRPr/>
            </a:pPr>
            <a:r>
              <a:rPr lang="en-US" altLang="en-US" dirty="0" smtClean="0"/>
              <a:t>These four factors are critical in devising a plan:</a:t>
            </a:r>
          </a:p>
          <a:p>
            <a:pPr marL="228600" indent="-228600">
              <a:buFont typeface="+mj-lt"/>
              <a:buAutoNum type="arabicPeriod"/>
              <a:defRPr/>
            </a:pPr>
            <a:r>
              <a:rPr lang="en-US" altLang="en-US" dirty="0" smtClean="0"/>
              <a:t>Order and delivery time.</a:t>
            </a:r>
          </a:p>
          <a:p>
            <a:pPr marL="228600" indent="-228600">
              <a:buFont typeface="+mj-lt"/>
              <a:buAutoNum type="arabicPeriod"/>
              <a:defRPr/>
            </a:pPr>
            <a:r>
              <a:rPr lang="en-US" altLang="en-US" dirty="0" smtClean="0"/>
              <a:t>Inventory turnover.</a:t>
            </a:r>
          </a:p>
          <a:p>
            <a:pPr marL="228600" indent="-228600">
              <a:buFont typeface="+mj-lt"/>
              <a:buAutoNum type="arabicPeriod"/>
              <a:defRPr/>
            </a:pPr>
            <a:r>
              <a:rPr lang="en-US" altLang="en-US" dirty="0" smtClean="0"/>
              <a:t>Financial outlays.</a:t>
            </a:r>
          </a:p>
          <a:p>
            <a:pPr marL="228600" indent="-228600">
              <a:buFont typeface="+mj-lt"/>
              <a:buAutoNum type="arabicPeriod"/>
              <a:defRPr/>
            </a:pPr>
            <a:r>
              <a:rPr lang="en-US" altLang="en-US" dirty="0" smtClean="0"/>
              <a:t>Inventory versus ordering costs.</a:t>
            </a:r>
          </a:p>
          <a:p>
            <a:pPr>
              <a:defRPr/>
            </a:pPr>
            <a:endParaRPr lang="en-US" altLang="en-US" dirty="0" smtClean="0"/>
          </a:p>
          <a:p>
            <a:pPr>
              <a:defRPr/>
            </a:pPr>
            <a:r>
              <a:rPr lang="en-US" altLang="en-US" dirty="0" smtClean="0"/>
              <a:t>Re-evaluating on a Regular Basis</a:t>
            </a:r>
          </a:p>
          <a:p>
            <a:pPr>
              <a:defRPr/>
            </a:pPr>
            <a:endParaRPr lang="en-US" altLang="en-US" dirty="0" smtClean="0"/>
          </a:p>
          <a:p>
            <a:pPr>
              <a:defRPr/>
            </a:pPr>
            <a:r>
              <a:rPr lang="en-US" altLang="en-US" dirty="0" smtClean="0"/>
              <a:t>The overall procedure, as well as the handling of individual goods and services, should be monitored. Conclusions during this stage become part of the information-gathering stage for future efforts.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602446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It regards order processing and fulfillment, transportation, warehousing, customer service, and inventory management as interdependent functions in the value delivery chain. See Figure 15-9.</a:t>
            </a:r>
          </a:p>
          <a:p>
            <a:pPr>
              <a:defRPr/>
            </a:pPr>
            <a:endParaRPr lang="en-US" altLang="en-US" dirty="0" smtClean="0"/>
          </a:p>
          <a:p>
            <a:pPr>
              <a:defRPr/>
            </a:pPr>
            <a:r>
              <a:rPr lang="en-US" altLang="en-US" dirty="0" smtClean="0"/>
              <a:t>Performance Goals: These are among retailers’ major logistics goals:</a:t>
            </a:r>
          </a:p>
          <a:p>
            <a:pPr marL="228600" indent="-228600">
              <a:buFont typeface="+mj-lt"/>
              <a:buAutoNum type="arabicPeriod"/>
              <a:defRPr/>
            </a:pPr>
            <a:r>
              <a:rPr lang="en-US" altLang="en-US" dirty="0" smtClean="0"/>
              <a:t> Match the costs incurred to specific logistics activities.</a:t>
            </a:r>
          </a:p>
          <a:p>
            <a:pPr marL="228600" indent="-228600">
              <a:buFont typeface="+mj-lt"/>
              <a:buAutoNum type="arabicPeriod"/>
              <a:defRPr/>
            </a:pPr>
            <a:r>
              <a:rPr lang="en-US" altLang="en-US" dirty="0" smtClean="0"/>
              <a:t> Place and receive orders as easily, accurately, and satisfactorily as possible.</a:t>
            </a:r>
          </a:p>
          <a:p>
            <a:pPr marL="228600" indent="-228600">
              <a:buFont typeface="+mj-lt"/>
              <a:buAutoNum type="arabicPeriod"/>
              <a:defRPr/>
            </a:pPr>
            <a:r>
              <a:rPr lang="en-US" altLang="en-US" dirty="0" smtClean="0"/>
              <a:t> Minimize the time between ordering and receiving merchandise.</a:t>
            </a:r>
          </a:p>
          <a:p>
            <a:pPr marL="228600" indent="-228600">
              <a:buFont typeface="+mj-lt"/>
              <a:buAutoNum type="arabicPeriod"/>
              <a:defRPr/>
            </a:pPr>
            <a:r>
              <a:rPr lang="en-US" altLang="en-US" dirty="0" smtClean="0"/>
              <a:t> Coordinate shipments from various suppliers.</a:t>
            </a:r>
          </a:p>
          <a:p>
            <a:pPr marL="228600" indent="-228600">
              <a:buFont typeface="+mj-lt"/>
              <a:buAutoNum type="arabicPeriod"/>
              <a:defRPr/>
            </a:pPr>
            <a:r>
              <a:rPr lang="en-US" altLang="en-US" dirty="0" smtClean="0"/>
              <a:t> Have enough merchandise on hand to satisfy customer demand, without having so much inventory that heavy markdowns will be   necessary.</a:t>
            </a:r>
          </a:p>
          <a:p>
            <a:pPr marL="228600" indent="-228600">
              <a:buFont typeface="+mj-lt"/>
              <a:buAutoNum type="arabicPeriod"/>
              <a:defRPr/>
            </a:pPr>
            <a:r>
              <a:rPr lang="en-US" altLang="en-US" dirty="0" smtClean="0"/>
              <a:t> Place merchandise on the sales floor efficiently.</a:t>
            </a:r>
          </a:p>
          <a:p>
            <a:pPr marL="228600" indent="-228600">
              <a:buFont typeface="+mj-lt"/>
              <a:buAutoNum type="arabicPeriod"/>
              <a:defRPr/>
            </a:pPr>
            <a:r>
              <a:rPr lang="en-US" altLang="en-US" dirty="0" smtClean="0"/>
              <a:t> Process customer orders efficiently and in a manner satisfactory to customers.</a:t>
            </a:r>
          </a:p>
          <a:p>
            <a:pPr marL="228600" indent="-228600">
              <a:buFont typeface="+mj-lt"/>
              <a:buAutoNum type="arabicPeriod"/>
              <a:defRPr/>
            </a:pPr>
            <a:r>
              <a:rPr lang="en-US" altLang="en-US" dirty="0" smtClean="0"/>
              <a:t> Work collaboratively and communicate regularly with other supply chain members.</a:t>
            </a:r>
          </a:p>
          <a:p>
            <a:pPr marL="228600" indent="-228600">
              <a:buFont typeface="+mj-lt"/>
              <a:buAutoNum type="arabicPeriod"/>
              <a:defRPr/>
            </a:pPr>
            <a:r>
              <a:rPr lang="en-US" altLang="en-US" dirty="0" smtClean="0"/>
              <a:t> Handle returns effectively and minimize damaged products.</a:t>
            </a:r>
          </a:p>
          <a:p>
            <a:pPr marL="228600" indent="-228600">
              <a:buFont typeface="+mj-lt"/>
              <a:buAutoNum type="arabicPeriod"/>
              <a:defRPr/>
            </a:pPr>
            <a:r>
              <a:rPr lang="en-US" altLang="en-US" dirty="0" smtClean="0"/>
              <a:t> Monitor logistics performance.</a:t>
            </a:r>
          </a:p>
          <a:p>
            <a:pPr marL="228600" indent="-228600">
              <a:buFont typeface="+mj-lt"/>
              <a:buAutoNum type="arabicPeriod"/>
              <a:defRPr/>
            </a:pPr>
            <a:r>
              <a:rPr lang="en-US" altLang="en-US" dirty="0" smtClean="0"/>
              <a:t> Have backup plans in case of breakdowns in the system.</a:t>
            </a:r>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2696460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Supply Chain Management</a:t>
            </a:r>
          </a:p>
          <a:p>
            <a:endParaRPr lang="en-US" altLang="en-US" dirty="0" smtClean="0"/>
          </a:p>
          <a:p>
            <a:r>
              <a:rPr lang="en-US" altLang="en-US" dirty="0" smtClean="0"/>
              <a:t>The supply chain is the logistics aspect of a value delivery chain and comprises all of the parties that participate in the retail logistics process: manufacturers, wholesalers, third-party specialists, and the retailer. Many retailers and suppliers are seeking closer logistical relationships with a technique known as collaborative planning, forecasting, and replenishment. This is a holistic approach to supply chain management among a network of trading partners. Third-party logistics (outsourcing) is now more popular. An example is provided. The Web is a growing force in supplier–retailer communications. Target Corporation has a very advanced Web site called Partners Online.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3906740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Order Processing and Fulfillment</a:t>
            </a:r>
          </a:p>
          <a:p>
            <a:r>
              <a:rPr lang="en-US" altLang="en-US" dirty="0" smtClean="0"/>
              <a:t>Many retailers engage in quick response (QR) inventory planning, by which a retailer reduces the amount of inventory it holds by ordering more frequently and in lower quantity. Inventory costs are reduced, the space required for storage is minimized, and retailers are better able to match orders with market conditions. For the manufacturer, a QR system can also improve inventory turnover and better match supply and demand. Among the firms using QR are Dillard’s, Giant Food, Home Depot, Limited Brands, Macy’s, J.C. Penney, Sears, Target Corporation, and Wal-Mart.</a:t>
            </a:r>
          </a:p>
          <a:p>
            <a:endParaRPr lang="en-US" altLang="en-US" dirty="0" smtClean="0"/>
          </a:p>
          <a:p>
            <a:r>
              <a:rPr lang="en-US" altLang="en-US" dirty="0" smtClean="0"/>
              <a:t>A QR system works best in conjunction with floor-ready merchandise, lower minimum order sizes, properly formatted store fixtures, and electronic data interchange (EDI). Floor-ready merchandise refers to items that are received at the store in condition to be put directly on display without any preparation by retail workers. EDI lets retailers do QR inventory planning efficiently—via a paperless, computer-to-computer relationship between retailers and their vendors. An example is provided in the textbook for Wal-Mart. Many firms in the food sector of retailing are using efficient consumer response (ECR) planning. ECR permits supermarkets to incorporate aspects of QR inventory planning, EDI, and logistics planning.</a:t>
            </a:r>
          </a:p>
          <a:p>
            <a:endParaRPr lang="en-US" altLang="en-US" dirty="0" smtClean="0"/>
          </a:p>
          <a:p>
            <a:r>
              <a:rPr lang="en-US" altLang="en-US" dirty="0" smtClean="0"/>
              <a:t>Two other aspects of order processing and fulfillment are being addressed by retailers:</a:t>
            </a:r>
          </a:p>
          <a:p>
            <a:endParaRPr lang="en-US" altLang="en-US" dirty="0" smtClean="0"/>
          </a:p>
          <a:p>
            <a:r>
              <a:rPr lang="en-US" altLang="en-US" dirty="0" smtClean="0"/>
              <a:t>With advanced ship notices, retailers that utilize QR and EDI receive an alert when bills of lading are sent electronically as soon as a shipment leaves a vendor. Because more retailers are buying from multiple suppliers, multi-location sources, and overseas, they must better coordinate order placement and fulfillment. Sometimes, the order-processing and fulfillment process can be especially challenging.</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62155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altLang="en-US" dirty="0" smtClean="0"/>
              <a:t>URLhttps://youtu.be/M5xvCGGDISk</a:t>
            </a:r>
          </a:p>
          <a:p>
            <a:pPr fontAlgn="t"/>
            <a:r>
              <a:rPr lang="en-US" altLang="en-US" dirty="0" smtClean="0"/>
              <a:t>2:35 </a:t>
            </a:r>
            <a:r>
              <a:rPr lang="en-US" altLang="en-US" dirty="0" err="1" smtClean="0"/>
              <a:t>mins</a:t>
            </a:r>
            <a:r>
              <a:rPr lang="en-US" altLang="en-US" dirty="0" smtClean="0"/>
              <a:t>. </a:t>
            </a:r>
          </a:p>
          <a:p>
            <a:r>
              <a:rPr lang="en-US" dirty="0" smtClean="0"/>
              <a:t>Published on Sep 28, 2016</a:t>
            </a:r>
          </a:p>
          <a:p>
            <a:r>
              <a:rPr lang="en-US" dirty="0" smtClean="0"/>
              <a:t>Winston </a:t>
            </a:r>
            <a:r>
              <a:rPr lang="en-US" dirty="0" err="1" smtClean="0"/>
              <a:t>Sih</a:t>
            </a:r>
            <a:r>
              <a:rPr lang="en-US" dirty="0" smtClean="0"/>
              <a:t> gets a look inside Amazon's robotic warehouse at the core of the Internet giant's system.</a:t>
            </a:r>
          </a:p>
          <a:p>
            <a:r>
              <a:rPr lang="en-US" dirty="0" smtClean="0"/>
              <a:t/>
            </a:r>
            <a:br>
              <a:rPr lang="en-US" dirty="0" smtClean="0"/>
            </a:br>
            <a:endParaRPr lang="en-US" dirty="0" smtClean="0"/>
          </a:p>
          <a:p>
            <a:r>
              <a:rPr lang="en-US" dirty="0" smtClean="0"/>
              <a:t>Additional videos at : </a:t>
            </a:r>
            <a:r>
              <a:rPr lang="en-US" dirty="0" smtClean="0">
                <a:hlinkClick r:id="rId3"/>
              </a:rPr>
              <a:t>http://www.techinsider.io/</a:t>
            </a:r>
            <a:endParaRPr 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4183881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Transportation and Warehousing</a:t>
            </a:r>
          </a:p>
          <a:p>
            <a:pPr>
              <a:defRPr/>
            </a:pPr>
            <a:endParaRPr lang="en-US" altLang="en-US" dirty="0" smtClean="0"/>
          </a:p>
          <a:p>
            <a:pPr>
              <a:defRPr/>
            </a:pPr>
            <a:r>
              <a:rPr lang="en-US" altLang="en-US" dirty="0" smtClean="0"/>
              <a:t>Several transportation decisions are necessary:</a:t>
            </a:r>
          </a:p>
          <a:p>
            <a:pPr marL="228600" indent="-228600">
              <a:buFont typeface="+mj-lt"/>
              <a:buAutoNum type="arabicPeriod"/>
              <a:defRPr/>
            </a:pPr>
            <a:r>
              <a:rPr lang="en-US" altLang="en-US" dirty="0" smtClean="0"/>
              <a:t>How often will merchandise be shipped to the retailer?</a:t>
            </a:r>
          </a:p>
          <a:p>
            <a:pPr marL="228600" indent="-228600">
              <a:buFont typeface="+mj-lt"/>
              <a:buAutoNum type="arabicPeriod"/>
              <a:defRPr/>
            </a:pPr>
            <a:r>
              <a:rPr lang="en-US" altLang="en-US" dirty="0" smtClean="0"/>
              <a:t>How will small order quantities be handled?</a:t>
            </a:r>
          </a:p>
          <a:p>
            <a:pPr marL="228600" indent="-228600">
              <a:buFont typeface="+mj-lt"/>
              <a:buAutoNum type="arabicPeriod"/>
              <a:defRPr/>
            </a:pPr>
            <a:r>
              <a:rPr lang="en-US" altLang="en-US" dirty="0" smtClean="0"/>
              <a:t>What shipper will be used (the manufacturer, the retailer, or a third-party specialist)? See Figure 15-10.</a:t>
            </a:r>
          </a:p>
          <a:p>
            <a:pPr marL="228600" indent="-228600">
              <a:buFont typeface="+mj-lt"/>
              <a:buAutoNum type="arabicPeriod"/>
              <a:defRPr/>
            </a:pPr>
            <a:r>
              <a:rPr lang="en-US" altLang="en-US" dirty="0" smtClean="0"/>
              <a:t>What transportation form will be used? Are multiple forms required?</a:t>
            </a:r>
          </a:p>
          <a:p>
            <a:pPr marL="228600" indent="-228600">
              <a:buFont typeface="+mj-lt"/>
              <a:buAutoNum type="arabicPeriod"/>
              <a:defRPr/>
            </a:pPr>
            <a:r>
              <a:rPr lang="en-US" altLang="en-US" dirty="0" smtClean="0"/>
              <a:t>What are the special considerations for perishables and expensive merchandise?</a:t>
            </a:r>
          </a:p>
          <a:p>
            <a:pPr marL="228600" indent="-228600">
              <a:buFont typeface="+mj-lt"/>
              <a:buAutoNum type="arabicPeriod"/>
              <a:defRPr/>
            </a:pPr>
            <a:r>
              <a:rPr lang="en-US" altLang="en-US" dirty="0" smtClean="0"/>
              <a:t>How often will special shipping arrangements be necessary?</a:t>
            </a:r>
          </a:p>
          <a:p>
            <a:pPr marL="228600" indent="-228600">
              <a:buFont typeface="+mj-lt"/>
              <a:buAutoNum type="arabicPeriod"/>
              <a:defRPr/>
            </a:pPr>
            <a:r>
              <a:rPr lang="en-US" altLang="en-US" dirty="0" smtClean="0"/>
              <a:t>How are shipping terms negotiated with suppliers?</a:t>
            </a:r>
          </a:p>
          <a:p>
            <a:pPr marL="228600" indent="-228600">
              <a:buFont typeface="+mj-lt"/>
              <a:buAutoNum type="arabicPeriod"/>
              <a:defRPr/>
            </a:pPr>
            <a:r>
              <a:rPr lang="en-US" altLang="en-US" dirty="0" smtClean="0"/>
              <a:t>What delivery options will be available for the retailer’s customers? This is especially critical for retailers selling through the Web.</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3582747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Transportation effectiveness is impacted by the logistics infrastructure, traffic congestion, parking, and other factors. There are special issues in foreign countries.</a:t>
            </a:r>
          </a:p>
          <a:p>
            <a:endParaRPr lang="en-US" altLang="en-US" b="1" dirty="0" smtClean="0"/>
          </a:p>
          <a:p>
            <a:r>
              <a:rPr lang="en-US" altLang="en-US" b="1" dirty="0" smtClean="0"/>
              <a:t>Shipping  Possibilities</a:t>
            </a:r>
          </a:p>
          <a:p>
            <a:endParaRPr lang="en-US" altLang="en-US" dirty="0" smtClean="0"/>
          </a:p>
          <a:p>
            <a:r>
              <a:rPr lang="en-US" altLang="en-US" dirty="0" smtClean="0"/>
              <a:t>A lot of merchandise is  transported by at least two  types of transportation— such as train and truck or air and truck. These</a:t>
            </a:r>
          </a:p>
          <a:p>
            <a:r>
              <a:rPr lang="en-US" altLang="en-US" dirty="0" smtClean="0"/>
              <a:t>shipments must be delivered as scheduled for the retail supply chain to operate well. With the growth of foreign</a:t>
            </a:r>
          </a:p>
          <a:p>
            <a:r>
              <a:rPr lang="en-US" altLang="en-US" dirty="0" smtClean="0"/>
              <a:t>suppliers, this is tougher</a:t>
            </a:r>
          </a:p>
          <a:p>
            <a:r>
              <a:rPr lang="en-US" altLang="en-US" dirty="0" smtClean="0"/>
              <a:t>to accomplish.</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266045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smtClean="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Inventory Levels:  Deciding on the proper amount of inventory is difficult for retailers for these reasons:</a:t>
            </a:r>
          </a:p>
          <a:p>
            <a:r>
              <a:rPr lang="en-US" altLang="en-US" dirty="0" smtClean="0"/>
              <a:t>They never want to lose a sale by being out of stock; yet, they don’t want to be “stuck” with excess merchandise.</a:t>
            </a:r>
          </a:p>
          <a:p>
            <a:r>
              <a:rPr lang="en-US" altLang="en-US" dirty="0" smtClean="0"/>
              <a:t>Fad merchandise, new items for which there is no track record, and new business formats make inventory level decisions even more challenging.</a:t>
            </a:r>
          </a:p>
          <a:p>
            <a:endParaRPr lang="en-US" altLang="en-US" dirty="0" smtClean="0"/>
          </a:p>
          <a:p>
            <a:r>
              <a:rPr lang="en-US" altLang="en-US" dirty="0" smtClean="0"/>
              <a:t>Customer demand is never completely predictable—even for staple items. Shelf space allocations should be linked to current revenues, which means that allocations must be regularly reviewed and adjusted. An advantage of QR and EDI is that retailers hold “leaner” inventories since they receive new merchandise more often. However, </a:t>
            </a:r>
            <a:r>
              <a:rPr lang="en-US" altLang="en-US" dirty="0" err="1" smtClean="0"/>
              <a:t>stockouts</a:t>
            </a:r>
            <a:r>
              <a:rPr lang="en-US" altLang="en-US" dirty="0" smtClean="0"/>
              <a:t> may still occur.</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3686886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Merchandise Security</a:t>
            </a:r>
          </a:p>
          <a:p>
            <a:pPr>
              <a:defRPr/>
            </a:pPr>
            <a:endParaRPr lang="en-US" altLang="en-US" dirty="0" smtClean="0"/>
          </a:p>
          <a:p>
            <a:pPr>
              <a:defRPr/>
            </a:pPr>
            <a:r>
              <a:rPr lang="en-US" altLang="en-US" dirty="0" smtClean="0"/>
              <a:t>Each year, $45 billion in U.S. retail sales—and about $120 billion worldwide—are lost due to inventory shrinkage caused by employee theft, customer shoplifting, vendor fraud, and administrative errors. Of the global amount, employees account for 35 percent, customers 43 percent, vendors 6 percent, and administrative errors 16 percent. To reduce merchandise theft, there are three key points to consider:</a:t>
            </a:r>
          </a:p>
          <a:p>
            <a:pPr>
              <a:defRPr/>
            </a:pPr>
            <a:endParaRPr lang="en-US" altLang="en-US" dirty="0" smtClean="0"/>
          </a:p>
          <a:p>
            <a:pPr marL="228600" indent="-228600">
              <a:buFont typeface="+mj-lt"/>
              <a:buAutoNum type="arabicPeriod"/>
              <a:defRPr/>
            </a:pPr>
            <a:r>
              <a:rPr lang="en-US" altLang="en-US" dirty="0" smtClean="0"/>
              <a:t>Loss prevention measures should be incorporated as stores are designed and built.</a:t>
            </a:r>
          </a:p>
          <a:p>
            <a:pPr marL="228600" indent="-228600">
              <a:buFont typeface="+mj-lt"/>
              <a:buAutoNum type="arabicPeriod"/>
              <a:defRPr/>
            </a:pPr>
            <a:r>
              <a:rPr lang="en-US" altLang="en-US" dirty="0" smtClean="0"/>
              <a:t>A combination of security measures should be enacted, such as employee background checks, in-store guards, electronic security equipment, and merchandise tags.</a:t>
            </a:r>
          </a:p>
          <a:p>
            <a:pPr marL="228600" indent="-228600">
              <a:buFont typeface="+mj-lt"/>
              <a:buAutoNum type="arabicPeriod"/>
              <a:defRPr/>
            </a:pPr>
            <a:r>
              <a:rPr lang="en-US" altLang="en-US" dirty="0" smtClean="0"/>
              <a:t>Retailers must communicate the importance of loss prevention to employees, customers, and vendors, as well as the actions they will take to reduce losses.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383874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These are some measures that reduce losses due to theft:</a:t>
            </a:r>
          </a:p>
          <a:p>
            <a:pPr>
              <a:defRPr/>
            </a:pPr>
            <a:endParaRPr lang="en-US" altLang="en-US" dirty="0" smtClean="0"/>
          </a:p>
          <a:p>
            <a:pPr marL="228600" indent="-228600">
              <a:buFont typeface="+mj-lt"/>
              <a:buAutoNum type="arabicPeriod"/>
              <a:defRPr/>
            </a:pPr>
            <a:r>
              <a:rPr lang="en-US" altLang="en-US" dirty="0" smtClean="0"/>
              <a:t>The use of product tags, guards, video cameras, point-of-sale computers, employee surveillance, and burglar alarms, as well as storefront protection. See Figure 15-11A.</a:t>
            </a:r>
          </a:p>
          <a:p>
            <a:pPr marL="228600" indent="-228600">
              <a:buFont typeface="+mj-lt"/>
              <a:buAutoNum type="arabicPeriod"/>
              <a:defRPr/>
            </a:pPr>
            <a:r>
              <a:rPr lang="en-US" altLang="en-US" dirty="0" smtClean="0"/>
              <a:t>The use of electronic article surveillance and </a:t>
            </a:r>
            <a:r>
              <a:rPr lang="en-US" altLang="en-US" dirty="0" err="1" smtClean="0"/>
              <a:t>nonelectronic</a:t>
            </a:r>
            <a:r>
              <a:rPr lang="en-US" altLang="en-US" dirty="0" smtClean="0"/>
              <a:t> tags. See Figure 15-11B.</a:t>
            </a:r>
          </a:p>
          <a:p>
            <a:pPr marL="228600" indent="-228600">
              <a:buFont typeface="+mj-lt"/>
              <a:buAutoNum type="arabicPeriod"/>
              <a:defRPr/>
            </a:pPr>
            <a:endParaRPr lang="en-US" altLang="en-US" dirty="0" smtClean="0"/>
          </a:p>
          <a:p>
            <a:pPr marL="228600" indent="-228600">
              <a:buFont typeface="+mj-lt"/>
              <a:buAutoNum type="arabicPeriod"/>
              <a:defRPr/>
            </a:pPr>
            <a:r>
              <a:rPr lang="en-US" altLang="en-US" dirty="0" smtClean="0"/>
              <a:t>Detailed background checks for every employee.</a:t>
            </a:r>
          </a:p>
          <a:p>
            <a:pPr marL="228600" indent="-228600">
              <a:buFont typeface="+mj-lt"/>
              <a:buAutoNum type="arabicPeriod"/>
              <a:defRPr/>
            </a:pPr>
            <a:r>
              <a:rPr lang="en-US" altLang="en-US" dirty="0" smtClean="0"/>
              <a:t>Employee training programs on the impact of losses and incentives for reducing them, as well as written policies on ethical behavior.</a:t>
            </a:r>
          </a:p>
          <a:p>
            <a:pPr marL="228600" indent="-228600">
              <a:buFont typeface="+mj-lt"/>
              <a:buAutoNum type="arabicPeriod"/>
              <a:defRPr/>
            </a:pPr>
            <a:r>
              <a:rPr lang="en-US" altLang="en-US" dirty="0" smtClean="0"/>
              <a:t>Firing employees and prosecuting shoplifters involved with theft.</a:t>
            </a:r>
          </a:p>
          <a:p>
            <a:pPr marL="228600" indent="-228600">
              <a:buFont typeface="+mj-lt"/>
              <a:buAutoNum type="arabicPeriod"/>
              <a:defRPr/>
            </a:pPr>
            <a:r>
              <a:rPr lang="en-US" altLang="en-US" dirty="0" smtClean="0"/>
              <a:t>Hiring mystery shoppers to watch for shoplifting.</a:t>
            </a:r>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3000905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URL: </a:t>
            </a:r>
            <a:r>
              <a:rPr lang="en-US" dirty="0" smtClean="0">
                <a:hlinkClick r:id="rId3"/>
              </a:rPr>
              <a:t>https://youtu.be/giFprF8nsKg</a:t>
            </a:r>
            <a:endParaRPr lang="en-US" dirty="0" smtClean="0"/>
          </a:p>
          <a:p>
            <a:r>
              <a:rPr lang="en-US" dirty="0" smtClean="0"/>
              <a:t>7:05 </a:t>
            </a:r>
            <a:r>
              <a:rPr lang="en-US" dirty="0" err="1" smtClean="0"/>
              <a:t>mins</a:t>
            </a:r>
            <a:r>
              <a:rPr lang="en-US" dirty="0" smtClean="0"/>
              <a:t>.</a:t>
            </a:r>
          </a:p>
          <a:p>
            <a:endParaRPr lang="en-US" dirty="0" smtClean="0"/>
          </a:p>
          <a:p>
            <a:pPr fontAlgn="t"/>
            <a:r>
              <a:rPr lang="en-US" dirty="0" smtClean="0"/>
              <a:t>Innovative Loss Prevention Tactics</a:t>
            </a:r>
          </a:p>
          <a:p>
            <a:r>
              <a:rPr lang="en-US" dirty="0" smtClean="0">
                <a:hlinkClick r:id="rId4"/>
              </a:rPr>
              <a:t> </a:t>
            </a:r>
            <a:r>
              <a:rPr lang="en-US" dirty="0" smtClean="0">
                <a:hlinkClick r:id="rId5"/>
              </a:rPr>
              <a:t>NRHA </a:t>
            </a:r>
            <a:r>
              <a:rPr lang="en-US" dirty="0" err="1" smtClean="0">
                <a:hlinkClick r:id="rId5"/>
              </a:rPr>
              <a:t>tv</a:t>
            </a:r>
            <a:endParaRPr lang="en-US" dirty="0" smtClean="0"/>
          </a:p>
          <a:p>
            <a:r>
              <a:rPr lang="en-US" dirty="0" smtClean="0"/>
              <a:t>Published on Feb 28, 2017</a:t>
            </a:r>
          </a:p>
          <a:p>
            <a:r>
              <a:rPr lang="en-US" dirty="0" err="1" smtClean="0"/>
              <a:t>Buchheit</a:t>
            </a:r>
            <a:r>
              <a:rPr lang="en-US" dirty="0" smtClean="0"/>
              <a:t> Stores is making investigations related to shoplifting easier for the local police department with a couple of major loss prevention tactics. Brian </a:t>
            </a:r>
            <a:r>
              <a:rPr lang="en-US" dirty="0" err="1" smtClean="0"/>
              <a:t>Clubb</a:t>
            </a:r>
            <a:r>
              <a:rPr lang="en-US" dirty="0" smtClean="0"/>
              <a:t>, former law enforcement officer and corporate loss prevention officer with </a:t>
            </a:r>
            <a:r>
              <a:rPr lang="en-US" dirty="0" err="1" smtClean="0"/>
              <a:t>Buchheit</a:t>
            </a:r>
            <a:r>
              <a:rPr lang="en-US" dirty="0" smtClean="0"/>
              <a:t> Stores, explains the security measures that help the company mitigate loss.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123571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When devising a merchandise security plan, a retailer must assess the plan’s impact on its image, employee morale, shopper comfort, and vendor relations.</a:t>
            </a:r>
          </a:p>
          <a:p>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4176675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Reverse Logistics</a:t>
            </a:r>
          </a:p>
          <a:p>
            <a:pPr>
              <a:defRPr/>
            </a:pPr>
            <a:endParaRPr lang="en-US" altLang="en-US" dirty="0" smtClean="0"/>
          </a:p>
          <a:p>
            <a:pPr>
              <a:defRPr/>
            </a:pPr>
            <a:r>
              <a:rPr lang="en-US" altLang="en-US" dirty="0" smtClean="0"/>
              <a:t>Reverse logistics encompasses all merchandise flows from the customer and/or the retailer back through the supply channel. It typically involves items returned because of shopper second thoughts, damages or defective products, or retailer overstocking. In the United States, customer returns alone are estimated at about nine percent of total retail sales, with $15 billion of returns being fraudulent.</a:t>
            </a:r>
          </a:p>
          <a:p>
            <a:pPr>
              <a:defRPr/>
            </a:pPr>
            <a:r>
              <a:rPr lang="en-US" altLang="en-US" dirty="0" smtClean="0"/>
              <a:t>U.S. firms spend more than $50 billion per year for the handling, transportation, and processing costs associated with returns.</a:t>
            </a:r>
          </a:p>
          <a:p>
            <a:pPr>
              <a:defRPr/>
            </a:pPr>
            <a:endParaRPr lang="en-US" altLang="en-US" dirty="0" smtClean="0"/>
          </a:p>
          <a:p>
            <a:pPr>
              <a:defRPr/>
            </a:pPr>
            <a:r>
              <a:rPr lang="en-US" altLang="en-US" dirty="0" smtClean="0"/>
              <a:t>These are among the decisions that must be made for reverse logistics:</a:t>
            </a:r>
          </a:p>
          <a:p>
            <a:pPr>
              <a:defRPr/>
            </a:pPr>
            <a:endParaRPr lang="en-US" altLang="en-US" dirty="0" smtClean="0"/>
          </a:p>
          <a:p>
            <a:pPr marL="228600" indent="-228600">
              <a:buFont typeface="+mj-lt"/>
              <a:buAutoNum type="arabicPeriod"/>
              <a:defRPr/>
            </a:pPr>
            <a:r>
              <a:rPr lang="en-US" altLang="en-US" dirty="0" smtClean="0"/>
              <a:t>Under what conditions are customer returns accepted by the retailer and by the manufacturer?</a:t>
            </a:r>
          </a:p>
          <a:p>
            <a:pPr marL="228600" indent="-228600">
              <a:buFont typeface="+mj-lt"/>
              <a:buAutoNum type="arabicPeriod"/>
              <a:defRPr/>
            </a:pPr>
            <a:r>
              <a:rPr lang="en-US" altLang="en-US" dirty="0" smtClean="0"/>
              <a:t>What is the customer refund policy? Is there a fee for returning an opened package?</a:t>
            </a:r>
          </a:p>
          <a:p>
            <a:pPr marL="228600" indent="-228600">
              <a:buFont typeface="+mj-lt"/>
              <a:buAutoNum type="arabicPeriod"/>
              <a:defRPr/>
            </a:pPr>
            <a:r>
              <a:rPr lang="en-US" altLang="en-US" dirty="0" smtClean="0"/>
              <a:t>What party is responsible for shipping a returned product to the manufacturer?</a:t>
            </a:r>
          </a:p>
          <a:p>
            <a:pPr marL="228600" indent="-228600">
              <a:buFont typeface="+mj-lt"/>
              <a:buAutoNum type="arabicPeriod"/>
              <a:defRPr/>
            </a:pPr>
            <a:r>
              <a:rPr lang="en-US" altLang="en-US" dirty="0" smtClean="0"/>
              <a:t>What customer documentation is needed to prove the date of purchase and the price paid?</a:t>
            </a:r>
          </a:p>
          <a:p>
            <a:pPr marL="228600" indent="-228600">
              <a:buFont typeface="+mj-lt"/>
              <a:buAutoNum type="arabicPeriod"/>
              <a:defRPr/>
            </a:pPr>
            <a:r>
              <a:rPr lang="en-US" altLang="en-US" dirty="0" smtClean="0"/>
              <a:t>How are customer repairs handled?</a:t>
            </a:r>
          </a:p>
          <a:p>
            <a:pPr marL="228600" indent="-228600">
              <a:buFont typeface="+mj-lt"/>
              <a:buAutoNum type="arabicPeriod"/>
              <a:defRPr/>
            </a:pPr>
            <a:r>
              <a:rPr lang="en-US" altLang="en-US" dirty="0" smtClean="0"/>
              <a:t>To what extent are employees empowered to process returns?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3730765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How Amazon Receives Your Inventory</a:t>
            </a:r>
          </a:p>
          <a:p>
            <a:r>
              <a:rPr lang="en-US" altLang="en-US" dirty="0" smtClean="0">
                <a:hlinkClick r:id="rId3"/>
              </a:rPr>
              <a:t>https://youtu.be/2xoFbK_Y7AI</a:t>
            </a:r>
            <a:endParaRPr lang="en-US" altLang="en-US" dirty="0" smtClean="0"/>
          </a:p>
          <a:p>
            <a:r>
              <a:rPr lang="en-US" dirty="0" smtClean="0"/>
              <a:t>Published on Jan 22, 2017</a:t>
            </a:r>
          </a:p>
          <a:p>
            <a:r>
              <a:rPr lang="en-US" altLang="en-US" dirty="0" smtClean="0"/>
              <a:t>4:44 </a:t>
            </a:r>
            <a:r>
              <a:rPr lang="en-US" altLang="en-US" dirty="0" err="1" smtClean="0"/>
              <a:t>mins</a:t>
            </a:r>
            <a:r>
              <a:rPr lang="en-US" altLang="en-US" dirty="0" smtClean="0"/>
              <a:t>.</a:t>
            </a:r>
          </a:p>
          <a:p>
            <a:r>
              <a:rPr lang="en-US" altLang="en-US" dirty="0" smtClean="0"/>
              <a:t>Take a tour of an Amazon fulfillment center and see how our Associates receive your inventory from your inbound shipments. You will also learn what happens when your shipments are missing vital prep, labels or packaging or are otherwise not e-Commerce ready.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2135129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Inventory status and performance must be analyzed regularly to gauge the success of inventory management. Recent advances in computer software have made such analysis this much more accurate and timely.</a:t>
            </a:r>
          </a:p>
          <a:p>
            <a:pPr>
              <a:defRPr/>
            </a:pPr>
            <a:endParaRPr lang="en-US" altLang="en-US" dirty="0" smtClean="0"/>
          </a:p>
          <a:p>
            <a:pPr>
              <a:defRPr/>
            </a:pPr>
            <a:r>
              <a:rPr lang="en-US" altLang="en-US" dirty="0" smtClean="0"/>
              <a:t>These are the elements of inventory performance that are deemed most important:</a:t>
            </a:r>
          </a:p>
          <a:p>
            <a:pPr>
              <a:defRPr/>
            </a:pPr>
            <a:endParaRPr lang="en-US" altLang="en-US" dirty="0" smtClean="0"/>
          </a:p>
          <a:p>
            <a:pPr marL="228600" indent="-228600">
              <a:buFont typeface="+mj-lt"/>
              <a:buAutoNum type="arabicPeriod"/>
              <a:defRPr/>
            </a:pPr>
            <a:r>
              <a:rPr lang="en-US" altLang="en-US" dirty="0" smtClean="0"/>
              <a:t>Gross margin dollars.</a:t>
            </a:r>
          </a:p>
          <a:p>
            <a:pPr marL="228600" indent="-228600">
              <a:buFont typeface="+mj-lt"/>
              <a:buAutoNum type="arabicPeriod"/>
              <a:defRPr/>
            </a:pPr>
            <a:r>
              <a:rPr lang="en-US" altLang="en-US" dirty="0" smtClean="0"/>
              <a:t>Inventory turnover.</a:t>
            </a:r>
          </a:p>
          <a:p>
            <a:pPr marL="228600" indent="-228600">
              <a:buFont typeface="+mj-lt"/>
              <a:buAutoNum type="arabicPeriod"/>
              <a:defRPr/>
            </a:pPr>
            <a:r>
              <a:rPr lang="en-US" altLang="en-US" dirty="0" smtClean="0"/>
              <a:t>Gross profit percentage.</a:t>
            </a:r>
          </a:p>
          <a:p>
            <a:pPr marL="228600" indent="-228600">
              <a:buFont typeface="+mj-lt"/>
              <a:buAutoNum type="arabicPeriod"/>
              <a:defRPr/>
            </a:pPr>
            <a:r>
              <a:rPr lang="en-US" altLang="en-US" dirty="0" smtClean="0"/>
              <a:t>Gross margin return on inventory.</a:t>
            </a:r>
          </a:p>
          <a:p>
            <a:pPr marL="228600" indent="-228600">
              <a:buFont typeface="+mj-lt"/>
              <a:buAutoNum type="arabicPeriod"/>
              <a:defRPr/>
            </a:pPr>
            <a:r>
              <a:rPr lang="en-US" altLang="en-US" dirty="0" smtClean="0"/>
              <a:t>The weeks of supply available.</a:t>
            </a:r>
          </a:p>
          <a:p>
            <a:pPr marL="228600" indent="-228600">
              <a:buFont typeface="+mj-lt"/>
              <a:buAutoNum type="arabicPeriod"/>
              <a:defRPr/>
            </a:pPr>
            <a:r>
              <a:rPr lang="en-US" altLang="en-US" dirty="0" smtClean="0"/>
              <a:t>The average in-stock position.</a:t>
            </a:r>
          </a:p>
          <a:p>
            <a:pPr>
              <a:defRPr/>
            </a:pPr>
            <a:r>
              <a:rPr lang="en-US" altLang="en-US" dirty="0" smtClean="0"/>
              <a:t> </a:t>
            </a:r>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275514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This comprises eight sequential steps as shown in Figure 15.1.</a:t>
            </a:r>
          </a:p>
          <a:p>
            <a:pPr>
              <a:defRPr/>
            </a:pPr>
            <a:endParaRPr lang="en-US" altLang="en-US" dirty="0" smtClean="0"/>
          </a:p>
          <a:p>
            <a:pPr>
              <a:defRPr/>
            </a:pPr>
            <a:r>
              <a:rPr lang="en-US" altLang="en-US" dirty="0" smtClean="0"/>
              <a:t>Gathering Information</a:t>
            </a:r>
          </a:p>
          <a:p>
            <a:pPr>
              <a:defRPr/>
            </a:pPr>
            <a:endParaRPr lang="en-US" altLang="en-US" dirty="0" smtClean="0"/>
          </a:p>
          <a:p>
            <a:pPr>
              <a:defRPr/>
            </a:pPr>
            <a:r>
              <a:rPr lang="en-US" altLang="en-US" dirty="0" smtClean="0"/>
              <a:t>After overall merchandising plans are set, more information about the target market and prospective suppliers is required. Sources of information in gathering data about the marketplace include the following:</a:t>
            </a:r>
          </a:p>
          <a:p>
            <a:pPr>
              <a:defRPr/>
            </a:pPr>
            <a:endParaRPr lang="en-US" altLang="en-US" dirty="0" smtClean="0"/>
          </a:p>
          <a:p>
            <a:pPr marL="228600" indent="-228600">
              <a:buFont typeface="+mj-lt"/>
              <a:buAutoNum type="arabicPeriod"/>
              <a:defRPr/>
            </a:pPr>
            <a:r>
              <a:rPr lang="en-US" altLang="en-US" dirty="0" smtClean="0"/>
              <a:t>Consumers.</a:t>
            </a:r>
          </a:p>
          <a:p>
            <a:pPr marL="228600" indent="-228600">
              <a:buFont typeface="+mj-lt"/>
              <a:buAutoNum type="arabicPeriod"/>
              <a:defRPr/>
            </a:pPr>
            <a:r>
              <a:rPr lang="en-US" altLang="en-US" dirty="0" smtClean="0"/>
              <a:t>Suppliers (manufacturers and wholesalers).</a:t>
            </a:r>
          </a:p>
          <a:p>
            <a:pPr marL="228600" indent="-228600">
              <a:buFont typeface="+mj-lt"/>
              <a:buAutoNum type="arabicPeriod"/>
              <a:defRPr/>
            </a:pPr>
            <a:r>
              <a:rPr lang="en-US" altLang="en-US" dirty="0" smtClean="0"/>
              <a:t>Retail sales and display personnel.</a:t>
            </a:r>
          </a:p>
          <a:p>
            <a:pPr marL="228600" indent="-228600">
              <a:buFont typeface="+mj-lt"/>
              <a:buAutoNum type="arabicPeriod"/>
              <a:defRPr/>
            </a:pPr>
            <a:r>
              <a:rPr lang="en-US" altLang="en-US" dirty="0" smtClean="0"/>
              <a:t>A want book (want slip) system is a formal way to record consumer requests for </a:t>
            </a:r>
            <a:r>
              <a:rPr lang="en-US" altLang="en-US" dirty="0" err="1" smtClean="0"/>
              <a:t>unstocked</a:t>
            </a:r>
            <a:r>
              <a:rPr lang="en-US" altLang="en-US" dirty="0" smtClean="0"/>
              <a:t> or out-of-stock merchandise.</a:t>
            </a:r>
          </a:p>
          <a:p>
            <a:pPr marL="228600" indent="-228600">
              <a:buFont typeface="+mj-lt"/>
              <a:buAutoNum type="arabicPeriod"/>
              <a:defRPr/>
            </a:pPr>
            <a:r>
              <a:rPr lang="en-US" altLang="en-US" dirty="0" smtClean="0"/>
              <a:t>Competitors. (Figure 15-2 </a:t>
            </a:r>
            <a:r>
              <a:rPr lang="en-US" altLang="en-US" b="1" dirty="0" smtClean="0"/>
              <a:t>next slide</a:t>
            </a:r>
            <a:r>
              <a:rPr lang="en-US" altLang="en-US" dirty="0" smtClean="0"/>
              <a:t> shows a competition shopping report.)</a:t>
            </a:r>
          </a:p>
          <a:p>
            <a:pPr marL="228600" indent="-228600">
              <a:buFont typeface="+mj-lt"/>
              <a:buAutoNum type="arabicPeriod"/>
              <a:defRPr/>
            </a:pPr>
            <a:r>
              <a:rPr lang="en-US" altLang="en-US" dirty="0" smtClean="0"/>
              <a:t>The government.</a:t>
            </a:r>
          </a:p>
          <a:p>
            <a:pPr marL="228600" indent="-228600">
              <a:buFont typeface="+mj-lt"/>
              <a:buAutoNum type="arabicPeriod"/>
              <a:defRPr/>
            </a:pPr>
            <a:r>
              <a:rPr lang="en-US" altLang="en-US" dirty="0" smtClean="0"/>
              <a:t>Independent news.</a:t>
            </a:r>
          </a:p>
          <a:p>
            <a:pPr marL="228600" indent="-228600">
              <a:buFont typeface="+mj-lt"/>
              <a:buAutoNum type="arabicPeriod"/>
              <a:defRPr/>
            </a:pPr>
            <a:r>
              <a:rPr lang="en-US" altLang="en-US" dirty="0" smtClean="0"/>
              <a:t>Commercial data.</a:t>
            </a:r>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76651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Selecting and Interacting with Merchandise Sources</a:t>
            </a:r>
          </a:p>
          <a:p>
            <a:pPr>
              <a:defRPr/>
            </a:pPr>
            <a:endParaRPr lang="en-US" altLang="en-US" dirty="0" smtClean="0"/>
          </a:p>
          <a:p>
            <a:pPr>
              <a:defRPr/>
            </a:pPr>
            <a:r>
              <a:rPr lang="en-US" altLang="en-US" dirty="0" smtClean="0"/>
              <a:t>Retailers must select sources of merchandise and interact with them. Three major options exist:</a:t>
            </a:r>
          </a:p>
          <a:p>
            <a:pPr marL="228600" indent="-228600">
              <a:buFont typeface="+mj-lt"/>
              <a:buAutoNum type="arabicPeriod"/>
              <a:defRPr/>
            </a:pPr>
            <a:r>
              <a:rPr lang="en-US" altLang="en-US" dirty="0" smtClean="0"/>
              <a:t>With the company-owned supplier, the retailer owns manufacturing and/or wholesaling facilities.</a:t>
            </a:r>
          </a:p>
          <a:p>
            <a:pPr marL="228600" indent="-228600">
              <a:buFont typeface="+mj-lt"/>
              <a:buAutoNum type="arabicPeriod"/>
              <a:defRPr/>
            </a:pPr>
            <a:r>
              <a:rPr lang="en-US" altLang="en-US" dirty="0" smtClean="0"/>
              <a:t>An outside, regularly used supplier is not owned by the retailer, but is used regularly by the retailer.</a:t>
            </a:r>
          </a:p>
          <a:p>
            <a:pPr marL="228600" indent="-228600">
              <a:buFont typeface="+mj-lt"/>
              <a:buAutoNum type="arabicPeriod"/>
              <a:defRPr/>
            </a:pPr>
            <a:r>
              <a:rPr lang="en-US" altLang="en-US" dirty="0" smtClean="0"/>
              <a:t>An outside, new supplier is not owned by the retailer, and the retailer has not bought from it before.</a:t>
            </a:r>
          </a:p>
          <a:p>
            <a:pPr marL="228600" indent="-228600">
              <a:buFont typeface="+mj-lt"/>
              <a:buAutoNum type="arabicPeriod"/>
              <a:defRPr/>
            </a:pPr>
            <a:endParaRPr lang="en-US" altLang="en-US" dirty="0" smtClean="0"/>
          </a:p>
          <a:p>
            <a:pPr>
              <a:defRPr/>
            </a:pPr>
            <a:r>
              <a:rPr lang="en-US" altLang="en-US" dirty="0" smtClean="0"/>
              <a:t>A retailer can rely on one kind of supplier or a combination. Figure 15-3 next slide describes the types of outside suppliers.  Figure 15-4 lists the criteria to be considered in choosing vendors.</a:t>
            </a:r>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421878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To learn about the attributes of specific suppliers and their merchandise, retailers can do the following:</a:t>
            </a:r>
          </a:p>
          <a:p>
            <a:pPr marL="228600" indent="-228600">
              <a:buFont typeface="+mj-lt"/>
              <a:buAutoNum type="arabicPeriod"/>
              <a:defRPr/>
            </a:pPr>
            <a:r>
              <a:rPr lang="en-US" altLang="en-US" dirty="0" smtClean="0"/>
              <a:t>Talk to suppliers, get specification sheets, read trade publications, and seek references.</a:t>
            </a:r>
          </a:p>
          <a:p>
            <a:pPr marL="228600" indent="-228600">
              <a:buFont typeface="+mj-lt"/>
              <a:buAutoNum type="arabicPeriod"/>
              <a:defRPr/>
            </a:pPr>
            <a:r>
              <a:rPr lang="en-US" altLang="en-US" dirty="0" smtClean="0"/>
              <a:t>Attend trade shows that feature numerous exhibitors (suppliers).</a:t>
            </a:r>
          </a:p>
          <a:p>
            <a:pPr marL="228600" indent="-228600">
              <a:buFont typeface="+mj-lt"/>
              <a:buAutoNum type="arabicPeriod"/>
              <a:defRPr/>
            </a:pPr>
            <a:r>
              <a:rPr lang="en-US" altLang="en-US" dirty="0" smtClean="0"/>
              <a:t>Visit year-round merchandise marts (e.g., </a:t>
            </a:r>
            <a:r>
              <a:rPr lang="en-US" altLang="en-US" dirty="0" err="1" smtClean="0"/>
              <a:t>AmericasMart</a:t>
            </a:r>
            <a:r>
              <a:rPr lang="en-US" altLang="en-US" dirty="0" smtClean="0"/>
              <a:t> Atlanta).</a:t>
            </a:r>
          </a:p>
          <a:p>
            <a:pPr marL="228600" indent="-228600">
              <a:buFont typeface="+mj-lt"/>
              <a:buAutoNum type="arabicPeriod"/>
              <a:defRPr/>
            </a:pPr>
            <a:r>
              <a:rPr lang="en-US" altLang="en-US" dirty="0" smtClean="0"/>
              <a:t>Search the Web.</a:t>
            </a:r>
          </a:p>
          <a:p>
            <a:pPr>
              <a:defRPr/>
            </a:pPr>
            <a:endParaRPr lang="en-US" altLang="en-US" dirty="0" smtClean="0"/>
          </a:p>
          <a:p>
            <a:pPr>
              <a:defRPr/>
            </a:pPr>
            <a:r>
              <a:rPr lang="en-US" altLang="en-US" dirty="0" smtClean="0"/>
              <a:t>The information gathered should be sufficient so that the retailer is comfortable making decisions.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5521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URL: </a:t>
            </a:r>
            <a:r>
              <a:rPr lang="en-US" dirty="0" smtClean="0">
                <a:hlinkClick r:id="rId3"/>
              </a:rPr>
              <a:t>https://youtu.be/BjjQ8HfkvcA</a:t>
            </a:r>
            <a:endParaRPr lang="en-US" dirty="0" smtClean="0"/>
          </a:p>
          <a:p>
            <a:r>
              <a:rPr lang="en-US" dirty="0" smtClean="0"/>
              <a:t>1:04 </a:t>
            </a:r>
            <a:r>
              <a:rPr lang="en-US" dirty="0" err="1" smtClean="0"/>
              <a:t>mins</a:t>
            </a:r>
            <a:r>
              <a:rPr lang="en-US" dirty="0" smtClean="0"/>
              <a:t>.</a:t>
            </a:r>
          </a:p>
          <a:p>
            <a:endParaRPr lang="en-US" dirty="0" smtClean="0"/>
          </a:p>
          <a:p>
            <a:r>
              <a:rPr lang="en-US" dirty="0" smtClean="0"/>
              <a:t>The Best of the Best in Atlanta</a:t>
            </a:r>
          </a:p>
          <a:p>
            <a:r>
              <a:rPr lang="en-US" dirty="0" smtClean="0"/>
              <a:t>Published on Feb 15, 2016</a:t>
            </a:r>
          </a:p>
          <a:p>
            <a:r>
              <a:rPr lang="en-US" dirty="0" smtClean="0"/>
              <a:t>Explore a premier destination for buyers and designers – High Design in January 2016.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806188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Negotiating the Purchase</a:t>
            </a:r>
          </a:p>
          <a:p>
            <a:pPr>
              <a:defRPr/>
            </a:pPr>
            <a:endParaRPr lang="en-US" altLang="en-US" dirty="0" smtClean="0"/>
          </a:p>
          <a:p>
            <a:pPr>
              <a:defRPr/>
            </a:pPr>
            <a:r>
              <a:rPr lang="en-US" altLang="en-US" dirty="0" smtClean="0"/>
              <a:t>In a negotiated contract, the retailer and supplier carefully discuss all aspects of a new or special order. A regular order or reorder often involves a uniform contract because terms are standard. The order is handled routinely. Off-price retailers and other deep discounters may require negotiated contracts. This is because these firms employ opportunistic buying, by which especially low prices are negotiated for merchandise whose sales have not lived up to expectations, end-of-season goods, returned items, and closeouts.</a:t>
            </a:r>
          </a:p>
          <a:p>
            <a:pPr>
              <a:defRPr/>
            </a:pPr>
            <a:endParaRPr lang="en-US" altLang="en-US" dirty="0" smtClean="0"/>
          </a:p>
          <a:p>
            <a:pPr>
              <a:defRPr/>
            </a:pPr>
            <a:r>
              <a:rPr lang="en-US" altLang="en-US" dirty="0" smtClean="0"/>
              <a:t>Purchase terms must be specified. They include the following:</a:t>
            </a:r>
          </a:p>
          <a:p>
            <a:pPr>
              <a:defRPr/>
            </a:pPr>
            <a:endParaRPr lang="en-US" altLang="en-US" dirty="0" smtClean="0"/>
          </a:p>
          <a:p>
            <a:pPr marL="228600" indent="-228600">
              <a:buFont typeface="+mj-lt"/>
              <a:buAutoNum type="arabicPeriod"/>
              <a:defRPr/>
            </a:pPr>
            <a:r>
              <a:rPr lang="en-US" altLang="en-US" dirty="0" smtClean="0"/>
              <a:t>Delivery date.</a:t>
            </a:r>
          </a:p>
          <a:p>
            <a:pPr marL="228600" indent="-228600">
              <a:buFont typeface="+mj-lt"/>
              <a:buAutoNum type="arabicPeriod"/>
              <a:defRPr/>
            </a:pPr>
            <a:r>
              <a:rPr lang="en-US" altLang="en-US" dirty="0" smtClean="0"/>
              <a:t>Quantity purchased.</a:t>
            </a:r>
          </a:p>
          <a:p>
            <a:pPr marL="228600" indent="-228600">
              <a:buFont typeface="+mj-lt"/>
              <a:buAutoNum type="arabicPeriod"/>
              <a:defRPr/>
            </a:pPr>
            <a:r>
              <a:rPr lang="en-US" altLang="en-US" dirty="0" smtClean="0"/>
              <a:t>Price and payment arrangements.</a:t>
            </a:r>
          </a:p>
          <a:p>
            <a:pPr marL="228600" indent="-228600">
              <a:buFont typeface="+mj-lt"/>
              <a:buAutoNum type="arabicPeriod"/>
              <a:defRPr/>
            </a:pPr>
            <a:r>
              <a:rPr lang="en-US" altLang="en-US" dirty="0" smtClean="0"/>
              <a:t>Discounts.</a:t>
            </a:r>
          </a:p>
          <a:p>
            <a:pPr marL="228600" indent="-228600">
              <a:buFont typeface="+mj-lt"/>
              <a:buAutoNum type="arabicPeriod"/>
              <a:defRPr/>
            </a:pPr>
            <a:r>
              <a:rPr lang="en-US" altLang="en-US" dirty="0" smtClean="0"/>
              <a:t>Form of delivery.</a:t>
            </a:r>
          </a:p>
          <a:p>
            <a:pPr marL="228600" indent="-228600">
              <a:buFont typeface="+mj-lt"/>
              <a:buAutoNum type="arabicPeriod"/>
              <a:defRPr/>
            </a:pPr>
            <a:r>
              <a:rPr lang="en-US" altLang="en-US" dirty="0" smtClean="0"/>
              <a:t>Point of transfer of title.</a:t>
            </a:r>
          </a:p>
          <a:p>
            <a:pPr>
              <a:defRPr/>
            </a:pPr>
            <a:endParaRPr lang="en-US" altLang="en-US" dirty="0" smtClean="0"/>
          </a:p>
          <a:p>
            <a:pPr>
              <a:defRPr/>
            </a:pPr>
            <a:r>
              <a:rPr lang="en-US" altLang="en-US" dirty="0" smtClean="0"/>
              <a:t>Special clauses may be inserted by either party. Sometimes, they are beneficial to both parties. Other times, the clauses are inserted by the more powerful party. An example is the use of slotting allowances—payments that retailers require of vendors for providing shelf space.</a:t>
            </a:r>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282761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There's a hidden war in the supermarket—Vox's Phil Edwards explains. Read the article here: </a:t>
            </a:r>
            <a:r>
              <a:rPr lang="en-US" altLang="en-US" dirty="0" smtClean="0">
                <a:hlinkClick r:id="rId3"/>
              </a:rPr>
              <a:t>http://www.vox.com/2016/11/22/1370702...</a:t>
            </a:r>
            <a:r>
              <a:rPr lang="en-US" altLang="en-US" dirty="0" smtClean="0"/>
              <a:t/>
            </a:r>
            <a:br>
              <a:rPr lang="en-US" altLang="en-US" dirty="0" smtClean="0"/>
            </a:b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109330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Concluding Purchases</a:t>
            </a:r>
          </a:p>
          <a:p>
            <a:pPr>
              <a:defRPr/>
            </a:pPr>
            <a:endParaRPr lang="en-US" altLang="en-US" dirty="0" smtClean="0"/>
          </a:p>
          <a:p>
            <a:pPr marL="228600" indent="-228600">
              <a:buFont typeface="+mj-lt"/>
              <a:buAutoNum type="arabicPeriod"/>
              <a:defRPr/>
            </a:pPr>
            <a:r>
              <a:rPr lang="en-US" altLang="en-US" dirty="0" smtClean="0"/>
              <a:t>For medium and large retailers, purchases are computerized.</a:t>
            </a:r>
          </a:p>
          <a:p>
            <a:pPr marL="228600" indent="-228600">
              <a:buFont typeface="+mj-lt"/>
              <a:buAutoNum type="arabicPeriod"/>
              <a:defRPr/>
            </a:pPr>
            <a:r>
              <a:rPr lang="en-US" altLang="en-US" dirty="0" smtClean="0"/>
              <a:t>Smaller retailers often write up and process orders manually.</a:t>
            </a:r>
          </a:p>
          <a:p>
            <a:pPr marL="228600" indent="-228600">
              <a:buFont typeface="+mj-lt"/>
              <a:buAutoNum type="arabicPeriod"/>
              <a:defRPr/>
            </a:pPr>
            <a:r>
              <a:rPr lang="en-US" altLang="en-US" dirty="0" smtClean="0"/>
              <a:t>Multi-unit retailers must determine whether to use central, regional, or local purchase approval.</a:t>
            </a:r>
          </a:p>
          <a:p>
            <a:pPr marL="228600" indent="-228600">
              <a:buFont typeface="+mj-lt"/>
              <a:buAutoNum type="arabicPeriod"/>
              <a:defRPr/>
            </a:pPr>
            <a:r>
              <a:rPr lang="en-US" altLang="en-US" dirty="0" smtClean="0"/>
              <a:t>Transfer of title to the buyer must be specified. These are the options:</a:t>
            </a:r>
          </a:p>
          <a:p>
            <a:pPr marL="228600" indent="-228600">
              <a:buFont typeface="+mj-lt"/>
              <a:buAutoNum type="arabicPeriod"/>
              <a:defRPr/>
            </a:pPr>
            <a:r>
              <a:rPr lang="en-US" altLang="en-US" dirty="0" smtClean="0"/>
              <a:t>Immediately upon purchase.</a:t>
            </a:r>
          </a:p>
          <a:p>
            <a:pPr marL="228600" indent="-228600">
              <a:buFont typeface="+mj-lt"/>
              <a:buAutoNum type="arabicPeriod"/>
              <a:defRPr/>
            </a:pPr>
            <a:r>
              <a:rPr lang="en-US" altLang="en-US" dirty="0" smtClean="0"/>
              <a:t>After items are loaded onto the mode of transportation.</a:t>
            </a:r>
          </a:p>
          <a:p>
            <a:pPr marL="228600" indent="-228600">
              <a:buFont typeface="+mj-lt"/>
              <a:buAutoNum type="arabicPeriod"/>
              <a:defRPr/>
            </a:pPr>
            <a:r>
              <a:rPr lang="en-US" altLang="en-US" dirty="0" smtClean="0"/>
              <a:t>When a shipment is received by a buyer.</a:t>
            </a:r>
          </a:p>
          <a:p>
            <a:pPr marL="228600" indent="-228600">
              <a:buFont typeface="+mj-lt"/>
              <a:buAutoNum type="arabicPeriod"/>
              <a:defRPr/>
            </a:pPr>
            <a:r>
              <a:rPr lang="en-US" altLang="en-US" dirty="0" smtClean="0"/>
              <a:t>At the end of a billing cycle, when the supplier is paid.</a:t>
            </a:r>
          </a:p>
          <a:p>
            <a:pPr marL="228600" indent="-228600">
              <a:buFont typeface="+mj-lt"/>
              <a:buAutoNum type="arabicPeriod"/>
              <a:defRPr/>
            </a:pPr>
            <a:r>
              <a:rPr lang="en-US" altLang="en-US" dirty="0" smtClean="0"/>
              <a:t>When merchandise is sold on consignment. (It is not owned by the retailer while in stock.)</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564926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1" name="TextBox 10"/>
          <p:cNvSpPr txBox="1"/>
          <p:nvPr userDrawn="1"/>
        </p:nvSpPr>
        <p:spPr>
          <a:xfrm>
            <a:off x="2675792" y="6400800"/>
            <a:ext cx="60960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11/19/17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675792" y="6400800"/>
            <a:ext cx="60960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81235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11/19/17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56032" indent="-256032">
              <a:buClr>
                <a:srgbClr val="007FA3"/>
              </a:buClr>
              <a:buSzPct val="100000"/>
              <a:defRPr sz="2400"/>
            </a:lvl1pPr>
            <a:lvl2pPr marL="740664" indent="-283464">
              <a:buClr>
                <a:srgbClr val="007FA3"/>
              </a:buClr>
              <a:defRPr sz="2200"/>
            </a:lvl2pPr>
            <a:lvl3pPr>
              <a:buClr>
                <a:srgbClr val="007FA3"/>
              </a:buClr>
              <a:defRPr sz="2000"/>
            </a:lvl3pPr>
            <a:lvl4pPr>
              <a:buClr>
                <a:srgbClr val="007FA3"/>
              </a:buClr>
              <a:defRPr sz="18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11/19/17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675792" y="6400800"/>
            <a:ext cx="60960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75792" y="6400800"/>
            <a:ext cx="60960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www.vox.com/2016/11/22/13707022/grocery-store-slotting-fees-slotting-allowanc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youtu.be/-l9rIMekpf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M5xvCGGDISk" TargetMode="External"/><Relationship Id="rId4" Type="http://schemas.openxmlformats.org/officeDocument/2006/relationships/hyperlink" Target="http://www.techinsider.io/" TargetMode="External"/><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9.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youtu.be/giFprF8nsK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s://youtu.be/2xoFbK_Y7AI"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 Id="rId3" Type="http://schemas.openxmlformats.org/officeDocument/2006/relationships/image" Target="/cid/3287383400_217756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youtu.be/BjjQ8Hfkvc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1275" cy="990600"/>
          </a:xfrm>
        </p:spPr>
        <p:txBody>
          <a:bodyPr anchor="b"/>
          <a:lstStyle/>
          <a:p>
            <a:r>
              <a:rPr lang="en-US" dirty="0"/>
              <a:t>Retail </a:t>
            </a:r>
            <a:r>
              <a:rPr lang="en-US" dirty="0" smtClean="0"/>
              <a:t>Management: </a:t>
            </a:r>
            <a:r>
              <a:rPr lang="en-IN" dirty="0"/>
              <a:t>A Strategic </a:t>
            </a:r>
            <a:r>
              <a:rPr lang="en-IN" dirty="0" smtClean="0"/>
              <a:t>Approach</a:t>
            </a:r>
            <a:endParaRPr lang="en-IN" sz="3600" dirty="0">
              <a:latin typeface="+mj-lt"/>
            </a:endParaRPr>
          </a:p>
        </p:txBody>
      </p:sp>
      <p:sp>
        <p:nvSpPr>
          <p:cNvPr id="3" name="Text Placeholder 2"/>
          <p:cNvSpPr>
            <a:spLocks noGrp="1"/>
          </p:cNvSpPr>
          <p:nvPr>
            <p:ph type="body" sz="quarter" idx="13"/>
          </p:nvPr>
        </p:nvSpPr>
        <p:spPr>
          <a:xfrm>
            <a:off x="457200" y="1327332"/>
            <a:ext cx="8229600" cy="349068"/>
          </a:xfrm>
        </p:spPr>
        <p:txBody>
          <a:bodyPr/>
          <a:lstStyle/>
          <a:p>
            <a:r>
              <a:rPr lang="en-US" altLang="en-US" sz="2400" dirty="0" smtClean="0"/>
              <a:t>Thirteenth Edition</a:t>
            </a:r>
            <a:endParaRPr lang="en-IN" sz="2400" dirty="0" smtClean="0">
              <a:latin typeface="+mj-lt"/>
            </a:endParaRPr>
          </a:p>
        </p:txBody>
      </p:sp>
      <p:pic>
        <p:nvPicPr>
          <p:cNvPr id="7" name="Picture 6" descr="Written by Berman, Evans and Chatterj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27749"/>
            <a:ext cx="3062068" cy="4127463"/>
          </a:xfrm>
          <a:prstGeom prst="rect">
            <a:avLst/>
          </a:prstGeom>
        </p:spPr>
      </p:pic>
      <p:sp>
        <p:nvSpPr>
          <p:cNvPr id="4" name="Text Placeholder 3"/>
          <p:cNvSpPr>
            <a:spLocks noGrp="1"/>
          </p:cNvSpPr>
          <p:nvPr>
            <p:ph type="body" sz="quarter" idx="14"/>
          </p:nvPr>
        </p:nvSpPr>
        <p:spPr>
          <a:xfrm>
            <a:off x="4284956" y="2133600"/>
            <a:ext cx="4038600" cy="1066800"/>
          </a:xfrm>
        </p:spPr>
        <p:txBody>
          <a:bodyPr/>
          <a:lstStyle/>
          <a:p>
            <a:pPr algn="ctr"/>
            <a:r>
              <a:rPr lang="en-IN" sz="3600" b="1" dirty="0"/>
              <a:t>Chapter </a:t>
            </a:r>
            <a:r>
              <a:rPr lang="en-IN" sz="3600" b="1" dirty="0" smtClean="0"/>
              <a:t>15</a:t>
            </a:r>
            <a:endParaRPr lang="en-IN" sz="3600" dirty="0"/>
          </a:p>
        </p:txBody>
      </p:sp>
      <p:sp>
        <p:nvSpPr>
          <p:cNvPr id="5" name="Text Placeholder 4"/>
          <p:cNvSpPr>
            <a:spLocks noGrp="1"/>
          </p:cNvSpPr>
          <p:nvPr>
            <p:ph type="body" sz="quarter" idx="15"/>
          </p:nvPr>
        </p:nvSpPr>
        <p:spPr>
          <a:xfrm>
            <a:off x="4284956" y="3322637"/>
            <a:ext cx="4038600" cy="1590739"/>
          </a:xfrm>
        </p:spPr>
        <p:txBody>
          <a:bodyPr/>
          <a:lstStyle/>
          <a:p>
            <a:pPr algn="ctr"/>
            <a:r>
              <a:rPr lang="en-US" altLang="en-US" sz="3600" dirty="0"/>
              <a:t>Implementing Merchandise Plans</a:t>
            </a:r>
          </a:p>
        </p:txBody>
      </p:sp>
      <p:sp>
        <p:nvSpPr>
          <p:cNvPr id="11" name="Text Placeholder 3"/>
          <p:cNvSpPr>
            <a:spLocks noGrp="1"/>
          </p:cNvSpPr>
          <p:nvPr>
            <p:ph type="body" sz="quarter" idx="14"/>
          </p:nvPr>
        </p:nvSpPr>
        <p:spPr>
          <a:xfrm>
            <a:off x="2449125" y="6437376"/>
            <a:ext cx="6229350" cy="191929"/>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51006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Slotting Fees: Grocery Shelf Space</a:t>
            </a:r>
            <a:endParaRPr lang="en-US" dirty="0">
              <a:solidFill>
                <a:schemeClr val="bg2"/>
              </a:solidFill>
            </a:endParaRPr>
          </a:p>
        </p:txBody>
      </p:sp>
      <p:sp>
        <p:nvSpPr>
          <p:cNvPr id="3" name="Content Placeholder 2"/>
          <p:cNvSpPr>
            <a:spLocks noGrp="1"/>
          </p:cNvSpPr>
          <p:nvPr>
            <p:ph idx="1"/>
          </p:nvPr>
        </p:nvSpPr>
        <p:spPr/>
        <p:txBody>
          <a:bodyPr/>
          <a:lstStyle/>
          <a:p>
            <a:pPr marL="0" indent="0" algn="ctr">
              <a:buNone/>
            </a:pPr>
            <a:r>
              <a:rPr lang="en-US" altLang="en-US" dirty="0"/>
              <a:t>There's a hidden war in the supermarket—Vox's Phil Edwards explains. Read the </a:t>
            </a:r>
            <a:r>
              <a:rPr lang="en-US" altLang="en-US" dirty="0" smtClean="0"/>
              <a:t>article here:</a:t>
            </a:r>
          </a:p>
          <a:p>
            <a:pPr marL="0" indent="0" algn="ctr">
              <a:buNone/>
            </a:pPr>
            <a:r>
              <a:rPr lang="en-US" altLang="en-US" dirty="0" smtClean="0">
                <a:hlinkClick r:id="rId3"/>
              </a:rPr>
              <a:t>http</a:t>
            </a:r>
            <a:r>
              <a:rPr lang="en-US" altLang="en-US" dirty="0">
                <a:hlinkClick r:id="rId3"/>
              </a:rPr>
              <a:t>://www.vox.com/2016/11/22/1370702</a:t>
            </a:r>
            <a:r>
              <a:rPr lang="en-US" altLang="en-US" dirty="0" smtClean="0">
                <a:hlinkClick r:id="rId3"/>
              </a:rPr>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Concluding Purchases</a:t>
            </a:r>
            <a:endParaRPr lang="en-US" dirty="0">
              <a:solidFill>
                <a:schemeClr val="bg2"/>
              </a:solidFill>
            </a:endParaRPr>
          </a:p>
        </p:txBody>
      </p:sp>
      <p:sp>
        <p:nvSpPr>
          <p:cNvPr id="3" name="Content Placeholder 2"/>
          <p:cNvSpPr>
            <a:spLocks noGrp="1"/>
          </p:cNvSpPr>
          <p:nvPr>
            <p:ph idx="1"/>
          </p:nvPr>
        </p:nvSpPr>
        <p:spPr>
          <a:xfrm>
            <a:off x="457200" y="1600200"/>
            <a:ext cx="8001000" cy="4525963"/>
          </a:xfrm>
        </p:spPr>
        <p:txBody>
          <a:bodyPr/>
          <a:lstStyle/>
          <a:p>
            <a:pPr>
              <a:buClr>
                <a:schemeClr val="accent2"/>
              </a:buClr>
              <a:buFontTx/>
              <a:buChar char="•"/>
              <a:defRPr/>
            </a:pPr>
            <a:r>
              <a:rPr lang="en-US" altLang="en-US" dirty="0" smtClean="0"/>
              <a:t>The retailer takes title immediately upon purchase.</a:t>
            </a:r>
          </a:p>
          <a:p>
            <a:pPr>
              <a:buClr>
                <a:schemeClr val="accent2"/>
              </a:buClr>
              <a:buFontTx/>
              <a:buChar char="•"/>
              <a:defRPr/>
            </a:pPr>
            <a:r>
              <a:rPr lang="en-US" altLang="en-US" dirty="0" smtClean="0"/>
              <a:t>The retailer assumes ownership after titles are loaded onto the mode of transportation.</a:t>
            </a:r>
          </a:p>
          <a:p>
            <a:pPr>
              <a:buClr>
                <a:schemeClr val="accent2"/>
              </a:buClr>
              <a:buFontTx/>
              <a:buChar char="•"/>
              <a:defRPr/>
            </a:pPr>
            <a:r>
              <a:rPr lang="en-US" altLang="en-US" dirty="0" smtClean="0"/>
              <a:t>The retailer takes title when a shipment is received.</a:t>
            </a:r>
          </a:p>
          <a:p>
            <a:pPr>
              <a:buClr>
                <a:schemeClr val="accent2"/>
              </a:buClr>
              <a:buFontTx/>
              <a:buChar char="•"/>
              <a:defRPr/>
            </a:pPr>
            <a:r>
              <a:rPr lang="en-US" altLang="en-US" dirty="0" smtClean="0"/>
              <a:t>The retailer does not take title until the end of a billing cycle, when the supplier is paid.</a:t>
            </a:r>
          </a:p>
          <a:p>
            <a:pPr>
              <a:buClr>
                <a:schemeClr val="accent2"/>
              </a:buClr>
              <a:buFontTx/>
              <a:buChar char="•"/>
              <a:defRPr/>
            </a:pPr>
            <a:r>
              <a:rPr lang="en-US" altLang="en-US" dirty="0" smtClean="0"/>
              <a:t>The retailer accepts goods on consignment and does not own the items. The supplier is paid after merchandise is sold.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15.6 Receiving and Stocking Merchandise</a:t>
            </a:r>
            <a:endParaRPr lang="en-US" dirty="0"/>
          </a:p>
        </p:txBody>
      </p:sp>
      <p:pic>
        <p:nvPicPr>
          <p:cNvPr id="7170" name="Picture 2" descr="A person stands in a warehouse wearing a hard hat and writes in a notebook. "/>
          <p:cNvPicPr>
            <a:picLocks noGrp="1" noChangeAspect="1" noChangeArrowheads="1"/>
          </p:cNvPicPr>
          <p:nvPr>
            <p:ph idx="1"/>
          </p:nvPr>
        </p:nvPicPr>
        <p:blipFill>
          <a:blip r:embed="rId3" cstate="print"/>
          <a:srcRect/>
          <a:stretch>
            <a:fillRect/>
          </a:stretch>
        </p:blipFill>
        <p:spPr bwMode="auto">
          <a:xfrm>
            <a:off x="990600" y="1600200"/>
            <a:ext cx="6810579" cy="452596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15.7 Shirt Assortment</a:t>
            </a:r>
            <a:endParaRPr lang="en-US" dirty="0">
              <a:solidFill>
                <a:schemeClr val="bg2"/>
              </a:solidFill>
            </a:endParaRPr>
          </a:p>
        </p:txBody>
      </p:sp>
      <p:pic>
        <p:nvPicPr>
          <p:cNvPr id="8194" name="Picture 2" descr="A display of shirts where each shirt is the same button down style but is made of a different fabric.  The shirts are each neatly folded and placed into individual wooden cubbies. "/>
          <p:cNvPicPr>
            <a:picLocks noGrp="1" noChangeAspect="1" noChangeArrowheads="1"/>
          </p:cNvPicPr>
          <p:nvPr>
            <p:ph idx="1"/>
          </p:nvPr>
        </p:nvPicPr>
        <p:blipFill>
          <a:blip r:embed="rId3" cstate="print"/>
          <a:srcRect/>
          <a:stretch>
            <a:fillRect/>
          </a:stretch>
        </p:blipFill>
        <p:spPr bwMode="auto">
          <a:xfrm>
            <a:off x="1295400" y="1676400"/>
            <a:ext cx="5857782" cy="437322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Modernizing Inventory Management</a:t>
            </a:r>
            <a:endParaRPr lang="en-US" dirty="0">
              <a:solidFill>
                <a:schemeClr val="bg2"/>
              </a:solidFill>
            </a:endParaRPr>
          </a:p>
        </p:txBody>
      </p:sp>
      <p:sp>
        <p:nvSpPr>
          <p:cNvPr id="3" name="Content Placeholder 2"/>
          <p:cNvSpPr>
            <a:spLocks noGrp="1"/>
          </p:cNvSpPr>
          <p:nvPr>
            <p:ph idx="1"/>
          </p:nvPr>
        </p:nvSpPr>
        <p:spPr/>
        <p:txBody>
          <a:bodyPr/>
          <a:lstStyle/>
          <a:p>
            <a:pPr marL="0" indent="0" algn="ctr">
              <a:buNone/>
            </a:pPr>
            <a:r>
              <a:rPr lang="en-US" dirty="0"/>
              <a:t>Please click URL to view:</a:t>
            </a:r>
          </a:p>
          <a:p>
            <a:pPr marL="0" indent="0" algn="ctr">
              <a:buNone/>
            </a:pPr>
            <a:r>
              <a:rPr lang="en-US" dirty="0"/>
              <a:t>URL: </a:t>
            </a:r>
            <a:r>
              <a:rPr lang="en-US" dirty="0">
                <a:hlinkClick r:id="rId3"/>
              </a:rPr>
              <a:t>https://youtu.be/-</a:t>
            </a:r>
            <a:r>
              <a:rPr lang="en-US" dirty="0" smtClean="0">
                <a:hlinkClick r:id="rId3"/>
              </a:rPr>
              <a:t>l9rIMekpfs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Reordering Merchandise</a:t>
            </a:r>
            <a:endParaRPr lang="en-US" dirty="0">
              <a:solidFill>
                <a:schemeClr val="bg2"/>
              </a:solidFill>
            </a:endParaRPr>
          </a:p>
        </p:txBody>
      </p:sp>
      <p:sp>
        <p:nvSpPr>
          <p:cNvPr id="3" name="Content Placeholder 2"/>
          <p:cNvSpPr>
            <a:spLocks noGrp="1"/>
          </p:cNvSpPr>
          <p:nvPr>
            <p:ph idx="1"/>
          </p:nvPr>
        </p:nvSpPr>
        <p:spPr/>
        <p:txBody>
          <a:bodyPr/>
          <a:lstStyle/>
          <a:p>
            <a:pPr>
              <a:buClr>
                <a:schemeClr val="bg2"/>
              </a:buClr>
              <a:buSzTx/>
              <a:buFontTx/>
              <a:buChar char="•"/>
            </a:pPr>
            <a:r>
              <a:rPr lang="en-US" altLang="en-US" dirty="0" smtClean="0"/>
              <a:t>Four critical factors:</a:t>
            </a:r>
          </a:p>
          <a:p>
            <a:pPr marL="740664" lvl="1" indent="-283464">
              <a:buClr>
                <a:schemeClr val="bg2"/>
              </a:buClr>
            </a:pPr>
            <a:r>
              <a:rPr lang="en-US" altLang="en-US" sz="2400" dirty="0" smtClean="0"/>
              <a:t>Order and delivery time</a:t>
            </a:r>
          </a:p>
          <a:p>
            <a:pPr marL="740664" lvl="1" indent="-283464">
              <a:buClr>
                <a:schemeClr val="bg2"/>
              </a:buClr>
            </a:pPr>
            <a:r>
              <a:rPr lang="en-US" altLang="en-US" sz="2400" dirty="0" smtClean="0"/>
              <a:t>Inventory turnover</a:t>
            </a:r>
          </a:p>
          <a:p>
            <a:pPr marL="740664" lvl="1" indent="-283464">
              <a:buClr>
                <a:schemeClr val="bg2"/>
              </a:buClr>
            </a:pPr>
            <a:r>
              <a:rPr lang="en-US" altLang="en-US" sz="2400" dirty="0" smtClean="0"/>
              <a:t>Financial outlays</a:t>
            </a:r>
          </a:p>
          <a:p>
            <a:pPr marL="740664" lvl="1" indent="-283464">
              <a:buClr>
                <a:schemeClr val="bg2"/>
              </a:buClr>
            </a:pPr>
            <a:r>
              <a:rPr lang="en-US" altLang="en-US" sz="2400" dirty="0" smtClean="0"/>
              <a:t>Inventory versus ordering costs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Logistics</a:t>
            </a:r>
            <a:endParaRPr lang="en-US" dirty="0"/>
          </a:p>
        </p:txBody>
      </p:sp>
      <p:sp>
        <p:nvSpPr>
          <p:cNvPr id="3" name="Content Placeholder 2"/>
          <p:cNvSpPr>
            <a:spLocks noGrp="1"/>
          </p:cNvSpPr>
          <p:nvPr>
            <p:ph idx="1"/>
          </p:nvPr>
        </p:nvSpPr>
        <p:spPr>
          <a:xfrm>
            <a:off x="457200" y="1600200"/>
            <a:ext cx="8153400" cy="4525963"/>
          </a:xfrm>
        </p:spPr>
        <p:txBody>
          <a:bodyPr/>
          <a:lstStyle/>
          <a:p>
            <a:pPr marL="0" indent="0">
              <a:buNone/>
            </a:pPr>
            <a:r>
              <a:rPr lang="en-US" altLang="en-US" b="1" dirty="0" smtClean="0"/>
              <a:t>Logistics</a:t>
            </a:r>
            <a:r>
              <a:rPr lang="en-US" altLang="en-US" dirty="0" smtClean="0"/>
              <a:t> is the total process of planning, implementing, and coordinating the physical movement of merchandise from manufacturer (wholesaler) to retailer to customer in the most timely, effective, and cost-efficient manner possible.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Logistical Performance Goals </a:t>
            </a:r>
            <a:r>
              <a:rPr lang="en-US" altLang="en-US" sz="2000" b="0" dirty="0" smtClean="0">
                <a:solidFill>
                  <a:schemeClr val="bg2"/>
                </a:solidFill>
              </a:rPr>
              <a:t>(1</a:t>
            </a:r>
            <a:r>
              <a:rPr lang="en-US" altLang="en-US" sz="2000" b="0" baseline="0" dirty="0" smtClean="0">
                <a:solidFill>
                  <a:schemeClr val="bg2"/>
                </a:solidFill>
              </a:rPr>
              <a:t> of 2)</a:t>
            </a:r>
            <a:endParaRPr lang="en-US" b="0" dirty="0">
              <a:solidFill>
                <a:schemeClr val="bg2"/>
              </a:solidFill>
            </a:endParaRPr>
          </a:p>
        </p:txBody>
      </p:sp>
      <p:sp>
        <p:nvSpPr>
          <p:cNvPr id="3" name="Content Placeholder 2"/>
          <p:cNvSpPr>
            <a:spLocks noGrp="1"/>
          </p:cNvSpPr>
          <p:nvPr>
            <p:ph idx="1"/>
          </p:nvPr>
        </p:nvSpPr>
        <p:spPr/>
        <p:txBody>
          <a:bodyPr/>
          <a:lstStyle/>
          <a:p>
            <a:pPr>
              <a:buClr>
                <a:schemeClr val="bg2"/>
              </a:buClr>
              <a:buFontTx/>
              <a:buChar char="•"/>
              <a:defRPr/>
            </a:pPr>
            <a:r>
              <a:rPr lang="en-US" altLang="en-US" dirty="0" smtClean="0"/>
              <a:t>Relate costs incurred to specific logistics activities</a:t>
            </a:r>
          </a:p>
          <a:p>
            <a:pPr>
              <a:buClr>
                <a:schemeClr val="bg2"/>
              </a:buClr>
              <a:buFontTx/>
              <a:buChar char="•"/>
              <a:defRPr/>
            </a:pPr>
            <a:r>
              <a:rPr lang="en-US" altLang="en-US" dirty="0" smtClean="0"/>
              <a:t>Place and receive orders as easily, accurately, and satisfactorily as possible</a:t>
            </a:r>
          </a:p>
          <a:p>
            <a:pPr>
              <a:buClr>
                <a:schemeClr val="bg2"/>
              </a:buClr>
              <a:buFontTx/>
              <a:buChar char="•"/>
              <a:defRPr/>
            </a:pPr>
            <a:r>
              <a:rPr lang="en-US" altLang="en-US" dirty="0" smtClean="0"/>
              <a:t>Minimize the time between ordering and receiving merchandise</a:t>
            </a:r>
          </a:p>
          <a:p>
            <a:pPr>
              <a:buClr>
                <a:schemeClr val="bg2"/>
              </a:buClr>
              <a:buFontTx/>
              <a:buChar char="•"/>
              <a:defRPr/>
            </a:pPr>
            <a:r>
              <a:rPr lang="en-US" altLang="en-US" dirty="0" smtClean="0"/>
              <a:t>Coordinate shipments from various suppliers</a:t>
            </a:r>
          </a:p>
          <a:p>
            <a:pPr>
              <a:buClr>
                <a:schemeClr val="bg2"/>
              </a:buClr>
              <a:buFontTx/>
              <a:buChar char="•"/>
              <a:defRPr/>
            </a:pPr>
            <a:r>
              <a:rPr lang="en-US" altLang="en-US" dirty="0" smtClean="0"/>
              <a:t>Have enough goods on hand to satisfy demand without having so much inventory that heavy markdowns will be needed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Logistical Performance Goals </a:t>
            </a:r>
            <a:r>
              <a:rPr lang="en-US" altLang="en-US" sz="2000" b="0" dirty="0" smtClean="0">
                <a:solidFill>
                  <a:schemeClr val="bg2"/>
                </a:solidFill>
              </a:rPr>
              <a:t>(2</a:t>
            </a:r>
            <a:r>
              <a:rPr lang="en-US" altLang="en-US" sz="2000" b="0" baseline="0" dirty="0" smtClean="0">
                <a:solidFill>
                  <a:schemeClr val="bg2"/>
                </a:solidFill>
              </a:rPr>
              <a:t> of 2</a:t>
            </a:r>
            <a:r>
              <a:rPr lang="en-US" altLang="en-US" sz="2000" b="0" dirty="0" smtClean="0">
                <a:solidFill>
                  <a:schemeClr val="bg2"/>
                </a:solidFill>
              </a:rPr>
              <a:t>)</a:t>
            </a:r>
            <a:endParaRPr lang="en-US" b="0" dirty="0">
              <a:solidFill>
                <a:schemeClr val="bg2"/>
              </a:solidFill>
            </a:endParaRPr>
          </a:p>
        </p:txBody>
      </p:sp>
      <p:sp>
        <p:nvSpPr>
          <p:cNvPr id="3" name="Content Placeholder 2"/>
          <p:cNvSpPr>
            <a:spLocks noGrp="1"/>
          </p:cNvSpPr>
          <p:nvPr>
            <p:ph idx="1"/>
          </p:nvPr>
        </p:nvSpPr>
        <p:spPr/>
        <p:txBody>
          <a:bodyPr/>
          <a:lstStyle/>
          <a:p>
            <a:pPr>
              <a:buClr>
                <a:schemeClr val="bg2"/>
              </a:buClr>
              <a:buFontTx/>
              <a:buChar char="•"/>
              <a:defRPr/>
            </a:pPr>
            <a:r>
              <a:rPr lang="en-US" altLang="en-US" dirty="0" smtClean="0"/>
              <a:t>Place merchandise on the sales floor efficiently</a:t>
            </a:r>
          </a:p>
          <a:p>
            <a:pPr>
              <a:buClr>
                <a:schemeClr val="bg2"/>
              </a:buClr>
              <a:buFontTx/>
              <a:buChar char="•"/>
              <a:defRPr/>
            </a:pPr>
            <a:r>
              <a:rPr lang="en-US" altLang="en-US" dirty="0" smtClean="0"/>
              <a:t>Process customer orders properly and in a manner satisfactory to customers</a:t>
            </a:r>
          </a:p>
          <a:p>
            <a:pPr>
              <a:buClr>
                <a:schemeClr val="bg2"/>
              </a:buClr>
              <a:buFontTx/>
              <a:buChar char="•"/>
              <a:defRPr/>
            </a:pPr>
            <a:r>
              <a:rPr lang="en-US" altLang="en-US" dirty="0" smtClean="0"/>
              <a:t>Work collaboratively and communicate regularly with other supply chain members</a:t>
            </a:r>
          </a:p>
          <a:p>
            <a:pPr>
              <a:buClr>
                <a:schemeClr val="bg2"/>
              </a:buClr>
              <a:buFontTx/>
              <a:buChar char="•"/>
              <a:defRPr/>
            </a:pPr>
            <a:r>
              <a:rPr lang="en-US" altLang="en-US" dirty="0" smtClean="0"/>
              <a:t>Handle returns effectively and minimize damaged products</a:t>
            </a:r>
          </a:p>
          <a:p>
            <a:pPr>
              <a:buClr>
                <a:schemeClr val="bg2"/>
              </a:buClr>
              <a:buFontTx/>
              <a:buChar char="•"/>
              <a:defRPr/>
            </a:pPr>
            <a:r>
              <a:rPr lang="en-US" altLang="en-US" dirty="0" smtClean="0"/>
              <a:t>Monitor logistics’ performance</a:t>
            </a:r>
          </a:p>
          <a:p>
            <a:pPr>
              <a:buClr>
                <a:schemeClr val="bg2"/>
              </a:buClr>
              <a:buFontTx/>
              <a:buChar char="•"/>
              <a:defRPr/>
            </a:pPr>
            <a:r>
              <a:rPr lang="en-US" altLang="en-US" dirty="0" smtClean="0"/>
              <a:t>Have backup plans in case of system breakdowns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Supply Chain Management</a:t>
            </a:r>
            <a:endParaRPr lang="en-US" dirty="0">
              <a:solidFill>
                <a:schemeClr val="bg2"/>
              </a:solidFill>
            </a:endParaRPr>
          </a:p>
        </p:txBody>
      </p:sp>
      <p:sp>
        <p:nvSpPr>
          <p:cNvPr id="3" name="Content Placeholder 2"/>
          <p:cNvSpPr>
            <a:spLocks noGrp="1"/>
          </p:cNvSpPr>
          <p:nvPr>
            <p:ph idx="1"/>
          </p:nvPr>
        </p:nvSpPr>
        <p:spPr/>
        <p:txBody>
          <a:bodyPr/>
          <a:lstStyle/>
          <a:p>
            <a:pPr>
              <a:buClr>
                <a:schemeClr val="bg2"/>
              </a:buClr>
              <a:buSzTx/>
            </a:pPr>
            <a:r>
              <a:rPr lang="en-US" altLang="en-US" dirty="0" smtClean="0"/>
              <a:t>The </a:t>
            </a:r>
            <a:r>
              <a:rPr lang="en-US" altLang="en-US" b="1" dirty="0" smtClean="0"/>
              <a:t>supply chain</a:t>
            </a:r>
            <a:r>
              <a:rPr lang="en-US" altLang="en-US" dirty="0" smtClean="0"/>
              <a:t> is the logistics aspect of a value delivery chain.</a:t>
            </a:r>
          </a:p>
          <a:p>
            <a:pPr marL="740664" lvl="1" indent="-283464">
              <a:buClr>
                <a:schemeClr val="bg2"/>
              </a:buClr>
            </a:pPr>
            <a:r>
              <a:rPr lang="en-US" altLang="en-US" sz="2400" dirty="0" smtClean="0"/>
              <a:t>Parties involved:</a:t>
            </a:r>
          </a:p>
          <a:p>
            <a:pPr lvl="2">
              <a:buClr>
                <a:schemeClr val="bg2"/>
              </a:buClr>
            </a:pPr>
            <a:r>
              <a:rPr lang="en-US" altLang="en-US" sz="2400" dirty="0" smtClean="0"/>
              <a:t>Manufacturers</a:t>
            </a:r>
          </a:p>
          <a:p>
            <a:pPr lvl="2">
              <a:buClr>
                <a:schemeClr val="bg2"/>
              </a:buClr>
            </a:pPr>
            <a:r>
              <a:rPr lang="en-US" altLang="en-US" sz="2400" dirty="0" smtClean="0"/>
              <a:t>Wholesalers</a:t>
            </a:r>
          </a:p>
          <a:p>
            <a:pPr lvl="2">
              <a:buClr>
                <a:schemeClr val="bg2"/>
              </a:buClr>
            </a:pPr>
            <a:r>
              <a:rPr lang="en-US" altLang="en-US" sz="2400" dirty="0" smtClean="0"/>
              <a:t>Third-party specialists</a:t>
            </a:r>
          </a:p>
          <a:p>
            <a:pPr lvl="2">
              <a:buClr>
                <a:schemeClr val="bg2"/>
              </a:buClr>
            </a:pPr>
            <a:r>
              <a:rPr lang="en-US" altLang="en-US" sz="2400" dirty="0" smtClean="0"/>
              <a:t>Retailers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Learning Objectives</a:t>
            </a:r>
            <a:endParaRPr lang="en-IN" b="0" dirty="0">
              <a:latin typeface="+mj-lt"/>
            </a:endParaRPr>
          </a:p>
        </p:txBody>
      </p:sp>
      <p:sp>
        <p:nvSpPr>
          <p:cNvPr id="4" name="Content Placeholder 3"/>
          <p:cNvSpPr>
            <a:spLocks noGrp="1"/>
          </p:cNvSpPr>
          <p:nvPr>
            <p:ph idx="1"/>
          </p:nvPr>
        </p:nvSpPr>
        <p:spPr>
          <a:xfrm>
            <a:off x="457200" y="1600201"/>
            <a:ext cx="8229600" cy="3276600"/>
          </a:xfrm>
        </p:spPr>
        <p:txBody>
          <a:bodyPr/>
          <a:lstStyle/>
          <a:p>
            <a:pPr marL="684213" indent="-684213">
              <a:buClr>
                <a:schemeClr val="accent2"/>
              </a:buClr>
              <a:buSzTx/>
              <a:buNone/>
            </a:pPr>
            <a:r>
              <a:rPr lang="en-US" altLang="en-US" b="1" dirty="0" smtClean="0">
                <a:solidFill>
                  <a:schemeClr val="bg2"/>
                </a:solidFill>
              </a:rPr>
              <a:t>15.1 </a:t>
            </a:r>
            <a:r>
              <a:rPr lang="en-US" altLang="en-US" dirty="0" smtClean="0"/>
              <a:t>To describe the steps in the implementation of merchandise plans: gathering information, selecting and interacting with merchandise sources, evaluation, negotiation, concluding purchases, receiving and stocking merchandise, reordering, and re-evaluation</a:t>
            </a:r>
          </a:p>
          <a:p>
            <a:pPr marL="684213" indent="-684213">
              <a:buClr>
                <a:schemeClr val="accent2"/>
              </a:buClr>
              <a:buSzTx/>
              <a:buNone/>
            </a:pPr>
            <a:r>
              <a:rPr lang="en-US" altLang="en-US" b="1" dirty="0" smtClean="0">
                <a:solidFill>
                  <a:schemeClr val="bg2"/>
                </a:solidFill>
              </a:rPr>
              <a:t>15.2 </a:t>
            </a:r>
            <a:r>
              <a:rPr lang="en-US" altLang="en-US" dirty="0" smtClean="0"/>
              <a:t>To examine the prominent roles of logistics and inventory management in the implementation of merchandise plans</a:t>
            </a:r>
          </a:p>
        </p:txBody>
      </p:sp>
    </p:spTree>
    <p:extLst>
      <p:ext uri="{BB962C8B-B14F-4D97-AF65-F5344CB8AC3E}">
        <p14:creationId xmlns:p14="http://schemas.microsoft.com/office/powerpoint/2010/main" val="39259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Order Processing and Fulfillment</a:t>
            </a:r>
            <a:endParaRPr lang="en-US" dirty="0">
              <a:solidFill>
                <a:schemeClr val="bg2"/>
              </a:solidFill>
            </a:endParaRPr>
          </a:p>
        </p:txBody>
      </p:sp>
      <p:sp>
        <p:nvSpPr>
          <p:cNvPr id="3" name="Content Placeholder 2"/>
          <p:cNvSpPr>
            <a:spLocks noGrp="1"/>
          </p:cNvSpPr>
          <p:nvPr>
            <p:ph idx="1"/>
          </p:nvPr>
        </p:nvSpPr>
        <p:spPr/>
        <p:txBody>
          <a:bodyPr/>
          <a:lstStyle/>
          <a:p>
            <a:pPr>
              <a:buClr>
                <a:schemeClr val="accent2"/>
              </a:buClr>
              <a:buSzTx/>
              <a:buFontTx/>
              <a:buChar char="•"/>
            </a:pPr>
            <a:r>
              <a:rPr lang="en-US" altLang="en-US" dirty="0" smtClean="0"/>
              <a:t>Quick Response inventory planning (QR)</a:t>
            </a:r>
          </a:p>
          <a:p>
            <a:pPr>
              <a:buClr>
                <a:schemeClr val="accent2"/>
              </a:buClr>
              <a:buSzTx/>
              <a:buFontTx/>
              <a:buChar char="•"/>
            </a:pPr>
            <a:r>
              <a:rPr lang="en-US" altLang="en-US" dirty="0" smtClean="0"/>
              <a:t>Floor-ready merchandise</a:t>
            </a:r>
          </a:p>
          <a:p>
            <a:pPr>
              <a:buClr>
                <a:schemeClr val="accent2"/>
              </a:buClr>
              <a:buSzTx/>
              <a:buFontTx/>
              <a:buChar char="•"/>
            </a:pPr>
            <a:r>
              <a:rPr lang="en-US" altLang="en-US" dirty="0" smtClean="0"/>
              <a:t>Efficient Consumer Response (ECR)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Inside Amazon’s Warehouse</a:t>
            </a:r>
            <a:endParaRPr lang="en-US" dirty="0"/>
          </a:p>
        </p:txBody>
      </p:sp>
      <p:sp>
        <p:nvSpPr>
          <p:cNvPr id="3" name="Content Placeholder 2"/>
          <p:cNvSpPr>
            <a:spLocks noGrp="1"/>
          </p:cNvSpPr>
          <p:nvPr>
            <p:ph idx="1"/>
          </p:nvPr>
        </p:nvSpPr>
        <p:spPr/>
        <p:txBody>
          <a:bodyPr/>
          <a:lstStyle/>
          <a:p>
            <a:pPr marL="0" indent="0" algn="ctr">
              <a:buNone/>
            </a:pPr>
            <a:r>
              <a:rPr lang="en-US" dirty="0"/>
              <a:t>Please click URL to view:</a:t>
            </a:r>
          </a:p>
          <a:p>
            <a:pPr marL="0" indent="0" algn="ctr">
              <a:buNone/>
            </a:pPr>
            <a:r>
              <a:rPr lang="en-US" altLang="en-US" dirty="0">
                <a:hlinkClick r:id="rId3"/>
              </a:rPr>
              <a:t>https://</a:t>
            </a:r>
            <a:r>
              <a:rPr lang="en-US" altLang="en-US" dirty="0" smtClean="0">
                <a:hlinkClick r:id="rId3"/>
              </a:rPr>
              <a:t>youtu.be/M5xvCGGDISk</a:t>
            </a:r>
            <a:endParaRPr lang="en-US" dirty="0"/>
          </a:p>
          <a:p>
            <a:pPr marL="0" indent="0" algn="ctr">
              <a:buNone/>
            </a:pPr>
            <a:r>
              <a:rPr lang="en-US" dirty="0" smtClean="0"/>
              <a:t>Additional </a:t>
            </a:r>
            <a:r>
              <a:rPr lang="en-US" dirty="0"/>
              <a:t>videos at: </a:t>
            </a:r>
          </a:p>
          <a:p>
            <a:pPr marL="0" indent="0" algn="ctr">
              <a:buNone/>
            </a:pPr>
            <a:r>
              <a:rPr lang="en-US" dirty="0">
                <a:hlinkClick r:id="rId4"/>
              </a:rPr>
              <a:t>http://www.techinsider.io</a:t>
            </a:r>
            <a:r>
              <a:rPr lang="en-US" dirty="0" smtClean="0">
                <a:hlinkClick r:id="rId4"/>
              </a:rPr>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Transportation and Warehousing</a:t>
            </a:r>
            <a:endParaRPr lang="en-US" dirty="0">
              <a:solidFill>
                <a:schemeClr val="bg2"/>
              </a:solidFill>
            </a:endParaRPr>
          </a:p>
        </p:txBody>
      </p:sp>
      <p:sp>
        <p:nvSpPr>
          <p:cNvPr id="3" name="Content Placeholder 2"/>
          <p:cNvSpPr>
            <a:spLocks noGrp="1"/>
          </p:cNvSpPr>
          <p:nvPr>
            <p:ph idx="1"/>
          </p:nvPr>
        </p:nvSpPr>
        <p:spPr>
          <a:xfrm>
            <a:off x="457200" y="1600200"/>
            <a:ext cx="8534400" cy="4648200"/>
          </a:xfrm>
        </p:spPr>
        <p:txBody>
          <a:bodyPr/>
          <a:lstStyle/>
          <a:p>
            <a:pPr>
              <a:spcBef>
                <a:spcPts val="1000"/>
              </a:spcBef>
              <a:buClr>
                <a:schemeClr val="bg2"/>
              </a:buClr>
              <a:buFontTx/>
              <a:buChar char="•"/>
              <a:defRPr/>
            </a:pPr>
            <a:r>
              <a:rPr lang="en-US" altLang="en-US" sz="2200" dirty="0" smtClean="0"/>
              <a:t>How often will merchandise be shipped to retailer?</a:t>
            </a:r>
          </a:p>
          <a:p>
            <a:pPr>
              <a:spcBef>
                <a:spcPts val="1000"/>
              </a:spcBef>
              <a:buClr>
                <a:schemeClr val="bg2"/>
              </a:buClr>
              <a:buFontTx/>
              <a:buChar char="•"/>
              <a:defRPr/>
            </a:pPr>
            <a:r>
              <a:rPr lang="en-US" altLang="en-US" sz="2200" dirty="0" smtClean="0"/>
              <a:t>How will small order quantities be handled?</a:t>
            </a:r>
          </a:p>
          <a:p>
            <a:pPr>
              <a:spcBef>
                <a:spcPts val="1000"/>
              </a:spcBef>
              <a:buClr>
                <a:schemeClr val="bg2"/>
              </a:buClr>
              <a:buFontTx/>
              <a:buChar char="•"/>
              <a:defRPr/>
            </a:pPr>
            <a:r>
              <a:rPr lang="en-US" altLang="en-US" sz="2200" dirty="0" smtClean="0"/>
              <a:t>What shipper will be used?</a:t>
            </a:r>
          </a:p>
          <a:p>
            <a:pPr>
              <a:spcBef>
                <a:spcPts val="1000"/>
              </a:spcBef>
              <a:buClr>
                <a:schemeClr val="bg2"/>
              </a:buClr>
              <a:buFontTx/>
              <a:buChar char="•"/>
              <a:defRPr/>
            </a:pPr>
            <a:r>
              <a:rPr lang="en-US" altLang="en-US" sz="2200" dirty="0" smtClean="0"/>
              <a:t>What transportation form will be used?  Are multiple forms required?</a:t>
            </a:r>
          </a:p>
          <a:p>
            <a:pPr>
              <a:spcBef>
                <a:spcPts val="1000"/>
              </a:spcBef>
              <a:buClr>
                <a:schemeClr val="bg2"/>
              </a:buClr>
              <a:buFontTx/>
              <a:buChar char="•"/>
              <a:defRPr/>
            </a:pPr>
            <a:r>
              <a:rPr lang="en-US" altLang="en-US" sz="2200" dirty="0" smtClean="0"/>
              <a:t>What are the special considerations for perishables and expensive merchandise?</a:t>
            </a:r>
          </a:p>
          <a:p>
            <a:pPr>
              <a:spcBef>
                <a:spcPts val="1000"/>
              </a:spcBef>
              <a:buClr>
                <a:schemeClr val="bg2"/>
              </a:buClr>
              <a:buFontTx/>
              <a:buChar char="•"/>
              <a:defRPr/>
            </a:pPr>
            <a:r>
              <a:rPr lang="en-US" altLang="en-US" sz="2200" dirty="0" smtClean="0"/>
              <a:t>How often will special shipping arrangements be necessary?</a:t>
            </a:r>
          </a:p>
          <a:p>
            <a:pPr>
              <a:spcBef>
                <a:spcPts val="1000"/>
              </a:spcBef>
              <a:buClr>
                <a:schemeClr val="bg2"/>
              </a:buClr>
              <a:buFontTx/>
              <a:buChar char="•"/>
              <a:defRPr/>
            </a:pPr>
            <a:r>
              <a:rPr lang="en-US" altLang="en-US" sz="2200" dirty="0" smtClean="0"/>
              <a:t>How are shipping terms negotiated with suppliers?</a:t>
            </a:r>
          </a:p>
          <a:p>
            <a:pPr>
              <a:spcBef>
                <a:spcPts val="1000"/>
              </a:spcBef>
              <a:buClr>
                <a:schemeClr val="bg2"/>
              </a:buClr>
              <a:buFontTx/>
              <a:buChar char="•"/>
              <a:defRPr/>
            </a:pPr>
            <a:r>
              <a:rPr lang="en-US" altLang="en-US" sz="2200" dirty="0" smtClean="0"/>
              <a:t>What delivery options will be available for the retailer’s customers?</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15.10 Shipping Possibilities</a:t>
            </a:r>
            <a:endParaRPr lang="en-US" dirty="0">
              <a:solidFill>
                <a:schemeClr val="bg2"/>
              </a:solidFill>
            </a:endParaRPr>
          </a:p>
        </p:txBody>
      </p:sp>
      <p:pic>
        <p:nvPicPr>
          <p:cNvPr id="2050" name="Picture 2" descr="Goods can be shipped by airplane, boat, truck, or van."/>
          <p:cNvPicPr>
            <a:picLocks noGrp="1" noChangeAspect="1" noChangeArrowheads="1"/>
          </p:cNvPicPr>
          <p:nvPr>
            <p:ph idx="1"/>
          </p:nvPr>
        </p:nvPicPr>
        <p:blipFill>
          <a:blip r:embed="rId3" cstate="print"/>
          <a:srcRect/>
          <a:stretch>
            <a:fillRect/>
          </a:stretch>
        </p:blipFill>
        <p:spPr bwMode="auto">
          <a:xfrm>
            <a:off x="990600" y="1600200"/>
            <a:ext cx="6574319" cy="452596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Problems Balancing Inventory Levels</a:t>
            </a:r>
            <a:endParaRPr lang="en-US" dirty="0">
              <a:solidFill>
                <a:schemeClr val="bg2"/>
              </a:solidFill>
            </a:endParaRPr>
          </a:p>
        </p:txBody>
      </p:sp>
      <p:sp>
        <p:nvSpPr>
          <p:cNvPr id="3" name="Content Placeholder 2"/>
          <p:cNvSpPr>
            <a:spLocks noGrp="1"/>
          </p:cNvSpPr>
          <p:nvPr>
            <p:ph idx="1"/>
          </p:nvPr>
        </p:nvSpPr>
        <p:spPr>
          <a:xfrm>
            <a:off x="457200" y="1600200"/>
            <a:ext cx="8382000" cy="4525963"/>
          </a:xfrm>
        </p:spPr>
        <p:txBody>
          <a:bodyPr/>
          <a:lstStyle/>
          <a:p>
            <a:pPr>
              <a:buClr>
                <a:schemeClr val="bg2"/>
              </a:buClr>
              <a:buFontTx/>
              <a:buChar char="•"/>
            </a:pPr>
            <a:r>
              <a:rPr lang="en-US" altLang="en-US" dirty="0" smtClean="0"/>
              <a:t>The retailer wants to be appealing and never lose a sale by being out of stock; it does not want to be “stuck” with excess merchandise.</a:t>
            </a:r>
          </a:p>
          <a:p>
            <a:pPr>
              <a:buClr>
                <a:schemeClr val="bg2"/>
              </a:buClr>
              <a:buFontTx/>
              <a:buChar char="•"/>
            </a:pPr>
            <a:r>
              <a:rPr lang="en-US" altLang="en-US" dirty="0" smtClean="0"/>
              <a:t>What is fad merchandise and how much should be carried?</a:t>
            </a:r>
          </a:p>
          <a:p>
            <a:pPr>
              <a:buClr>
                <a:schemeClr val="bg2"/>
              </a:buClr>
              <a:buFontTx/>
              <a:buChar char="•"/>
            </a:pPr>
            <a:r>
              <a:rPr lang="en-US" altLang="en-US" dirty="0" smtClean="0"/>
              <a:t>Customer demand is never completely predictable.</a:t>
            </a:r>
          </a:p>
          <a:p>
            <a:pPr>
              <a:buClr>
                <a:schemeClr val="bg2"/>
              </a:buClr>
              <a:buFontTx/>
              <a:buChar char="•"/>
            </a:pPr>
            <a:r>
              <a:rPr lang="en-US" altLang="en-US" dirty="0" smtClean="0"/>
              <a:t>Shelf space allocation should be linked to current revenues.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altLang="en-US" sz="3400" dirty="0" smtClean="0">
                <a:solidFill>
                  <a:schemeClr val="bg2"/>
                </a:solidFill>
              </a:rPr>
              <a:t>Figure 15.12a Ways Retailers Can Deter Employee and Shopper Theft</a:t>
            </a:r>
            <a:endParaRPr lang="en-US" b="0" dirty="0">
              <a:solidFill>
                <a:schemeClr val="bg2"/>
              </a:solidFill>
            </a:endParaRPr>
          </a:p>
        </p:txBody>
      </p:sp>
      <p:sp>
        <p:nvSpPr>
          <p:cNvPr id="3" name="Content Placeholder 2"/>
          <p:cNvSpPr>
            <a:spLocks noGrp="1"/>
          </p:cNvSpPr>
          <p:nvPr>
            <p:ph idx="1"/>
          </p:nvPr>
        </p:nvSpPr>
        <p:spPr>
          <a:xfrm>
            <a:off x="457200" y="1600200"/>
            <a:ext cx="8458200" cy="4114800"/>
          </a:xfrm>
        </p:spPr>
        <p:txBody>
          <a:bodyPr/>
          <a:lstStyle/>
          <a:p>
            <a:pPr marL="0" indent="0">
              <a:spcBef>
                <a:spcPts val="1000"/>
              </a:spcBef>
              <a:buNone/>
            </a:pPr>
            <a:r>
              <a:rPr lang="en-US" sz="2000" b="1" dirty="0" smtClean="0"/>
              <a:t>Employee Theft</a:t>
            </a:r>
          </a:p>
          <a:p>
            <a:pPr>
              <a:spcBef>
                <a:spcPts val="1000"/>
              </a:spcBef>
            </a:pPr>
            <a:r>
              <a:rPr lang="en-US" sz="1800" dirty="0" smtClean="0"/>
              <a:t>Use honesty tests as employee screening devices.</a:t>
            </a:r>
          </a:p>
          <a:p>
            <a:pPr>
              <a:spcBef>
                <a:spcPts val="1000"/>
              </a:spcBef>
            </a:pPr>
            <a:r>
              <a:rPr lang="en-US" sz="1800" dirty="0" smtClean="0"/>
              <a:t>Lock up trash to prevent merchandise from being thrown out and then retrieved.</a:t>
            </a:r>
          </a:p>
          <a:p>
            <a:pPr>
              <a:spcBef>
                <a:spcPts val="1000"/>
              </a:spcBef>
            </a:pPr>
            <a:r>
              <a:rPr lang="en-US" sz="1800" dirty="0" smtClean="0"/>
              <a:t>Verify through cameras and undercover personnel whether all sales are rung up.</a:t>
            </a:r>
          </a:p>
          <a:p>
            <a:pPr>
              <a:spcBef>
                <a:spcPts val="1000"/>
              </a:spcBef>
            </a:pPr>
            <a:r>
              <a:rPr lang="en-US" sz="1800" dirty="0" smtClean="0"/>
              <a:t>Centrally control all exterior doors to monitor opening and closing.</a:t>
            </a:r>
          </a:p>
          <a:p>
            <a:pPr>
              <a:spcBef>
                <a:spcPts val="1000"/>
              </a:spcBef>
            </a:pPr>
            <a:r>
              <a:rPr lang="en-US" sz="1800" dirty="0" smtClean="0"/>
              <a:t>Divide responsibilities</a:t>
            </a:r>
            <a:r>
              <a:rPr lang="en-US" sz="1800" dirty="0" smtClean="0">
                <a:cs typeface="Arial" panose="020B0604020202020204" pitchFamily="34" charset="0"/>
              </a:rPr>
              <a:t>–have one employee record sales and another make deposits.</a:t>
            </a:r>
          </a:p>
          <a:p>
            <a:pPr>
              <a:spcBef>
                <a:spcPts val="1000"/>
              </a:spcBef>
            </a:pPr>
            <a:r>
              <a:rPr lang="en-US" sz="1800" dirty="0" smtClean="0">
                <a:cs typeface="Arial" panose="020B0604020202020204" pitchFamily="34" charset="0"/>
              </a:rPr>
              <a:t>Give rewards for spotting thefts.</a:t>
            </a:r>
          </a:p>
          <a:p>
            <a:pPr>
              <a:spcBef>
                <a:spcPts val="1000"/>
              </a:spcBef>
            </a:pPr>
            <a:r>
              <a:rPr lang="en-US" sz="1800" dirty="0" smtClean="0">
                <a:cs typeface="Arial" panose="020B0604020202020204" pitchFamily="34" charset="0"/>
              </a:rPr>
              <a:t>Have training programs.</a:t>
            </a:r>
          </a:p>
          <a:p>
            <a:pPr>
              <a:spcBef>
                <a:spcPts val="1000"/>
              </a:spcBef>
            </a:pPr>
            <a:r>
              <a:rPr lang="en-US" sz="1800" dirty="0" smtClean="0">
                <a:cs typeface="Arial" panose="020B0604020202020204" pitchFamily="34" charset="0"/>
              </a:rPr>
              <a:t>Vigorously investigate all known losses and fire offenders immediately.</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924800" cy="1097280"/>
          </a:xfrm>
        </p:spPr>
        <p:txBody>
          <a:bodyPr/>
          <a:lstStyle/>
          <a:p>
            <a:r>
              <a:rPr lang="en-US" altLang="en-US" sz="3400" dirty="0" smtClean="0">
                <a:solidFill>
                  <a:schemeClr val="bg2"/>
                </a:solidFill>
              </a:rPr>
              <a:t>Figure 15.12b Ways Retailers Can Deter Employee and Shopper Theft</a:t>
            </a:r>
            <a:endParaRPr lang="en-US" b="0" dirty="0">
              <a:solidFill>
                <a:schemeClr val="bg2"/>
              </a:solidFill>
            </a:endParaRPr>
          </a:p>
        </p:txBody>
      </p:sp>
      <p:sp>
        <p:nvSpPr>
          <p:cNvPr id="3" name="Content Placeholder 2"/>
          <p:cNvSpPr>
            <a:spLocks noGrp="1"/>
          </p:cNvSpPr>
          <p:nvPr>
            <p:ph idx="1"/>
          </p:nvPr>
        </p:nvSpPr>
        <p:spPr>
          <a:xfrm>
            <a:off x="457200" y="1600200"/>
            <a:ext cx="7924800" cy="4648200"/>
          </a:xfrm>
        </p:spPr>
        <p:txBody>
          <a:bodyPr/>
          <a:lstStyle/>
          <a:p>
            <a:pPr marL="0" indent="0">
              <a:spcBef>
                <a:spcPts val="1000"/>
              </a:spcBef>
              <a:buNone/>
            </a:pPr>
            <a:r>
              <a:rPr lang="en-US" sz="1800" b="1" dirty="0" smtClean="0"/>
              <a:t>Shopper Theft While Store Is Open</a:t>
            </a:r>
          </a:p>
          <a:p>
            <a:pPr>
              <a:spcBef>
                <a:spcPts val="1000"/>
              </a:spcBef>
            </a:pPr>
            <a:r>
              <a:rPr lang="en-US" sz="1600" dirty="0" smtClean="0"/>
              <a:t>Use uniformed guards.</a:t>
            </a:r>
          </a:p>
          <a:p>
            <a:pPr>
              <a:spcBef>
                <a:spcPts val="1000"/>
              </a:spcBef>
            </a:pPr>
            <a:r>
              <a:rPr lang="en-US" sz="1600" dirty="0" smtClean="0"/>
              <a:t>Set up cameras and mirrors to increase visibility</a:t>
            </a:r>
            <a:r>
              <a:rPr lang="en-US" sz="1600" dirty="0" smtClean="0">
                <a:cs typeface="Arial" panose="020B0604020202020204" pitchFamily="34" charset="0"/>
              </a:rPr>
              <a:t>–especially in low-traffic areas.</a:t>
            </a:r>
          </a:p>
          <a:p>
            <a:pPr>
              <a:spcBef>
                <a:spcPts val="1000"/>
              </a:spcBef>
            </a:pPr>
            <a:r>
              <a:rPr lang="en-US" sz="1600" dirty="0" smtClean="0">
                <a:cs typeface="Arial" panose="020B0604020202020204" pitchFamily="34" charset="0"/>
              </a:rPr>
              <a:t>Use electronic article surveillance for high-value and theft-prone goods.</a:t>
            </a:r>
          </a:p>
          <a:p>
            <a:pPr>
              <a:spcBef>
                <a:spcPts val="1000"/>
              </a:spcBef>
            </a:pPr>
            <a:r>
              <a:rPr lang="en-US" sz="1600" dirty="0" smtClean="0">
                <a:cs typeface="Arial" panose="020B0604020202020204" pitchFamily="34" charset="0"/>
              </a:rPr>
              <a:t>Develop comprehensive employee training programs.</a:t>
            </a:r>
          </a:p>
          <a:p>
            <a:pPr>
              <a:spcBef>
                <a:spcPts val="1000"/>
              </a:spcBef>
            </a:pPr>
            <a:r>
              <a:rPr lang="en-US" sz="1600" dirty="0" smtClean="0">
                <a:cs typeface="Arial" panose="020B0604020202020204" pitchFamily="34" charset="0"/>
              </a:rPr>
              <a:t>Offer employee bonuses based on an overall reduction in shortages.</a:t>
            </a:r>
          </a:p>
          <a:p>
            <a:pPr>
              <a:spcBef>
                <a:spcPts val="1000"/>
              </a:spcBef>
            </a:pPr>
            <a:r>
              <a:rPr lang="en-US" sz="1600" dirty="0" smtClean="0">
                <a:cs typeface="Arial" panose="020B0604020202020204" pitchFamily="34" charset="0"/>
              </a:rPr>
              <a:t>Inspect all packages brought into store.</a:t>
            </a:r>
          </a:p>
          <a:p>
            <a:pPr>
              <a:spcBef>
                <a:spcPts val="1000"/>
              </a:spcBef>
            </a:pPr>
            <a:r>
              <a:rPr lang="en-US" sz="1600" dirty="0" smtClean="0">
                <a:cs typeface="Arial" panose="020B0604020202020204" pitchFamily="34" charset="0"/>
              </a:rPr>
              <a:t>Use self-locking showcases for high-value items such as jewelry.</a:t>
            </a:r>
          </a:p>
          <a:p>
            <a:pPr>
              <a:spcBef>
                <a:spcPts val="1000"/>
              </a:spcBef>
            </a:pPr>
            <a:r>
              <a:rPr lang="en-US" sz="1600" dirty="0" smtClean="0">
                <a:cs typeface="Arial" panose="020B0604020202020204" pitchFamily="34" charset="0"/>
              </a:rPr>
              <a:t>Attach expensive clothing together.</a:t>
            </a:r>
          </a:p>
          <a:p>
            <a:pPr>
              <a:spcBef>
                <a:spcPts val="1000"/>
              </a:spcBef>
            </a:pPr>
            <a:r>
              <a:rPr lang="en-US" sz="1600" dirty="0" smtClean="0">
                <a:cs typeface="Arial" panose="020B0604020202020204" pitchFamily="34" charset="0"/>
              </a:rPr>
              <a:t>Alternate the direction of hangers on clothing near doors.</a:t>
            </a:r>
          </a:p>
          <a:p>
            <a:pPr>
              <a:spcBef>
                <a:spcPts val="1000"/>
              </a:spcBef>
            </a:pPr>
            <a:r>
              <a:rPr lang="en-US" sz="1600" dirty="0" smtClean="0">
                <a:cs typeface="Arial" panose="020B0604020202020204" pitchFamily="34" charset="0"/>
              </a:rPr>
              <a:t>Limit the number of entrances and exits to the store, and the dollar value and quantity of merchandise displayed near exits.</a:t>
            </a:r>
          </a:p>
          <a:p>
            <a:pPr>
              <a:spcBef>
                <a:spcPts val="1000"/>
              </a:spcBef>
            </a:pPr>
            <a:r>
              <a:rPr lang="en-US" sz="1600" dirty="0" smtClean="0">
                <a:cs typeface="Arial" panose="020B0604020202020204" pitchFamily="34" charset="0"/>
              </a:rPr>
              <a:t>Prosecute all individuals charged with theft.</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smtClean="0"/>
              <a:t>Loss Prevention (Farmers store)</a:t>
            </a:r>
            <a:endParaRPr lang="en-US" dirty="0"/>
          </a:p>
        </p:txBody>
      </p:sp>
      <p:sp>
        <p:nvSpPr>
          <p:cNvPr id="3" name="Content Placeholder 2"/>
          <p:cNvSpPr>
            <a:spLocks noGrp="1"/>
          </p:cNvSpPr>
          <p:nvPr>
            <p:ph idx="1"/>
          </p:nvPr>
        </p:nvSpPr>
        <p:spPr/>
        <p:txBody>
          <a:bodyPr/>
          <a:lstStyle/>
          <a:p>
            <a:pPr marL="0" indent="0" algn="ctr">
              <a:buNone/>
            </a:pPr>
            <a:r>
              <a:rPr lang="en-US" dirty="0"/>
              <a:t>Please click URL to view:</a:t>
            </a:r>
          </a:p>
          <a:p>
            <a:pPr marL="0" indent="0" algn="ctr">
              <a:buNone/>
            </a:pPr>
            <a:r>
              <a:rPr lang="en-US" dirty="0">
                <a:hlinkClick r:id="rId3"/>
              </a:rPr>
              <a:t>https://</a:t>
            </a:r>
            <a:r>
              <a:rPr lang="en-US" dirty="0" smtClean="0">
                <a:hlinkClick r:id="rId3"/>
              </a:rPr>
              <a:t>youtu.be/giFprF8nsKg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924800" cy="1097280"/>
          </a:xfrm>
        </p:spPr>
        <p:txBody>
          <a:bodyPr/>
          <a:lstStyle/>
          <a:p>
            <a:r>
              <a:rPr lang="en-US" altLang="en-US" sz="3400" dirty="0" smtClean="0">
                <a:solidFill>
                  <a:schemeClr val="bg2"/>
                </a:solidFill>
              </a:rPr>
              <a:t>Figure 15.12c Ways Retailers Can Deter Employee and Shopper Theft</a:t>
            </a:r>
            <a:endParaRPr lang="en-US" b="0" dirty="0">
              <a:solidFill>
                <a:schemeClr val="bg2"/>
              </a:solidFill>
            </a:endParaRPr>
          </a:p>
        </p:txBody>
      </p:sp>
      <p:sp>
        <p:nvSpPr>
          <p:cNvPr id="3" name="Content Placeholder 2"/>
          <p:cNvSpPr>
            <a:spLocks noGrp="1"/>
          </p:cNvSpPr>
          <p:nvPr>
            <p:ph idx="1"/>
          </p:nvPr>
        </p:nvSpPr>
        <p:spPr>
          <a:xfrm>
            <a:off x="457200" y="1600200"/>
            <a:ext cx="8458200" cy="4724400"/>
          </a:xfrm>
        </p:spPr>
        <p:txBody>
          <a:bodyPr/>
          <a:lstStyle/>
          <a:p>
            <a:pPr marL="0" indent="0">
              <a:spcBef>
                <a:spcPts val="1000"/>
              </a:spcBef>
              <a:buNone/>
            </a:pPr>
            <a:r>
              <a:rPr lang="en-US" sz="2200" b="1" dirty="0" smtClean="0"/>
              <a:t>Employee/Shopper Theft While Store Is Closed</a:t>
            </a:r>
          </a:p>
          <a:p>
            <a:pPr>
              <a:spcBef>
                <a:spcPts val="1000"/>
              </a:spcBef>
            </a:pPr>
            <a:r>
              <a:rPr lang="en-US" sz="2200" dirty="0" smtClean="0"/>
              <a:t>Conduct a through building check at night to make sure no one is left in store.</a:t>
            </a:r>
          </a:p>
          <a:p>
            <a:pPr>
              <a:spcBef>
                <a:spcPts val="1000"/>
              </a:spcBef>
            </a:pPr>
            <a:r>
              <a:rPr lang="en-US" sz="2200" dirty="0" smtClean="0"/>
              <a:t>Lock all exits, even fire exits.</a:t>
            </a:r>
          </a:p>
          <a:p>
            <a:pPr>
              <a:spcBef>
                <a:spcPts val="1000"/>
              </a:spcBef>
            </a:pPr>
            <a:r>
              <a:rPr lang="en-US" sz="2200" dirty="0" smtClean="0"/>
              <a:t>Utilize ultrasonic/infrared detectors, burglar alarm traps, or guards with dogs.</a:t>
            </a:r>
          </a:p>
          <a:p>
            <a:pPr>
              <a:spcBef>
                <a:spcPts val="1000"/>
              </a:spcBef>
            </a:pPr>
            <a:r>
              <a:rPr lang="en-US" sz="2200" dirty="0" smtClean="0"/>
              <a:t>Place valuables in a safe.</a:t>
            </a:r>
          </a:p>
          <a:p>
            <a:pPr>
              <a:spcBef>
                <a:spcPts val="1000"/>
              </a:spcBef>
            </a:pPr>
            <a:r>
              <a:rPr lang="en-US" sz="2200" dirty="0" smtClean="0"/>
              <a:t>Install shatterproof glass and/or iron gats on windows and doors to prevent break-ins.</a:t>
            </a:r>
          </a:p>
          <a:p>
            <a:pPr>
              <a:spcBef>
                <a:spcPts val="1000"/>
              </a:spcBef>
            </a:pPr>
            <a:r>
              <a:rPr lang="en-US" sz="2200" dirty="0" smtClean="0"/>
              <a:t>Make sure exterior lighting is adequate.</a:t>
            </a:r>
          </a:p>
          <a:p>
            <a:pPr>
              <a:spcBef>
                <a:spcPts val="1000"/>
              </a:spcBef>
            </a:pPr>
            <a:r>
              <a:rPr lang="en-US" sz="2200" dirty="0" smtClean="0"/>
              <a:t>Periodically test burglar alarms.</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Reverse Logistics</a:t>
            </a:r>
            <a:endParaRPr lang="en-US" dirty="0">
              <a:solidFill>
                <a:schemeClr val="bg2"/>
              </a:solidFill>
            </a:endParaRPr>
          </a:p>
        </p:txBody>
      </p:sp>
      <p:sp>
        <p:nvSpPr>
          <p:cNvPr id="3" name="Content Placeholder 2"/>
          <p:cNvSpPr>
            <a:spLocks noGrp="1"/>
          </p:cNvSpPr>
          <p:nvPr>
            <p:ph idx="1"/>
          </p:nvPr>
        </p:nvSpPr>
        <p:spPr>
          <a:xfrm>
            <a:off x="457200" y="1600200"/>
            <a:ext cx="7696200" cy="4648200"/>
          </a:xfrm>
        </p:spPr>
        <p:txBody>
          <a:bodyPr/>
          <a:lstStyle/>
          <a:p>
            <a:pPr>
              <a:buClr>
                <a:schemeClr val="bg2"/>
              </a:buClr>
              <a:buSzTx/>
              <a:buFontTx/>
              <a:buChar char="•"/>
              <a:defRPr/>
            </a:pPr>
            <a:r>
              <a:rPr lang="en-US" altLang="en-US" sz="2200" b="1" dirty="0" smtClean="0"/>
              <a:t>Decisions</a:t>
            </a:r>
          </a:p>
          <a:p>
            <a:pPr lvl="1">
              <a:defRPr/>
            </a:pPr>
            <a:r>
              <a:rPr lang="en-US" altLang="en-US" dirty="0" smtClean="0"/>
              <a:t>Under what conditions are customer returns accepted by retailer and by manufacturer?</a:t>
            </a:r>
          </a:p>
          <a:p>
            <a:pPr lvl="1">
              <a:defRPr/>
            </a:pPr>
            <a:r>
              <a:rPr lang="en-US" altLang="en-US" dirty="0" smtClean="0"/>
              <a:t>What is the customer refund policy? Is there a fee for returning an opened package?</a:t>
            </a:r>
          </a:p>
          <a:p>
            <a:pPr lvl="1">
              <a:defRPr/>
            </a:pPr>
            <a:r>
              <a:rPr lang="en-US" altLang="en-US" dirty="0" smtClean="0"/>
              <a:t>What party is responsible for shipping a returned product to the manufacturer?</a:t>
            </a:r>
          </a:p>
          <a:p>
            <a:pPr lvl="1">
              <a:defRPr/>
            </a:pPr>
            <a:r>
              <a:rPr lang="en-US" altLang="en-US" dirty="0" smtClean="0"/>
              <a:t>What customer documentation is needed to prove the date of purchase and the price paid?</a:t>
            </a:r>
          </a:p>
          <a:p>
            <a:pPr lvl="1">
              <a:defRPr/>
            </a:pPr>
            <a:r>
              <a:rPr lang="en-US" altLang="en-US" dirty="0" smtClean="0"/>
              <a:t>How are customer repairs handled?</a:t>
            </a:r>
          </a:p>
          <a:p>
            <a:pPr lvl="1">
              <a:defRPr/>
            </a:pPr>
            <a:r>
              <a:rPr lang="en-US" altLang="en-US" dirty="0" smtClean="0"/>
              <a:t>To what extent are employees empowered to process customer returns?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72"/>
            <a:ext cx="8458200" cy="1097280"/>
          </a:xfrm>
        </p:spPr>
        <p:txBody>
          <a:bodyPr/>
          <a:lstStyle/>
          <a:p>
            <a:r>
              <a:rPr lang="en-US" altLang="en-US" dirty="0" smtClean="0">
                <a:solidFill>
                  <a:schemeClr val="bg2"/>
                </a:solidFill>
              </a:rPr>
              <a:t>Figure 15.1 Implementing Merchandise Plans</a:t>
            </a:r>
            <a:endParaRPr lang="en-US" dirty="0">
              <a:solidFill>
                <a:schemeClr val="bg2"/>
              </a:solidFill>
            </a:endParaRPr>
          </a:p>
        </p:txBody>
      </p:sp>
      <p:pic>
        <p:nvPicPr>
          <p:cNvPr id="3" name="Picture 2" descr="The steps for implementation are as follows. 1, Gathering Information. 2, Selecting and Interacting with Merchandise Sources. 3, Evaluation. 4, Negotiation. 5, Concluding Purchases. 6, Receiving and Stocking Merchandise. 7, Reordering. 8, Re Evaluation, which leads back to step 1, Gathering In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79" y="2057400"/>
            <a:ext cx="8277944" cy="27700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smtClean="0"/>
              <a:t>Reverse Logistics at Amazon</a:t>
            </a:r>
            <a:endParaRPr lang="en-US" dirty="0"/>
          </a:p>
        </p:txBody>
      </p:sp>
      <p:sp>
        <p:nvSpPr>
          <p:cNvPr id="3" name="Content Placeholder 2"/>
          <p:cNvSpPr>
            <a:spLocks noGrp="1"/>
          </p:cNvSpPr>
          <p:nvPr>
            <p:ph idx="1"/>
          </p:nvPr>
        </p:nvSpPr>
        <p:spPr/>
        <p:txBody>
          <a:bodyPr/>
          <a:lstStyle/>
          <a:p>
            <a:pPr marL="0" indent="0" algn="ctr">
              <a:buNone/>
            </a:pPr>
            <a:r>
              <a:rPr lang="en-US" dirty="0"/>
              <a:t>Please click URL to view:</a:t>
            </a:r>
          </a:p>
          <a:p>
            <a:pPr marL="0" indent="0" algn="ctr">
              <a:buNone/>
            </a:pPr>
            <a:r>
              <a:rPr lang="en-US" altLang="en-US" dirty="0"/>
              <a:t>How Amazon Receives Your Inventory</a:t>
            </a:r>
          </a:p>
          <a:p>
            <a:pPr marL="0" indent="0" algn="ctr">
              <a:buNone/>
            </a:pPr>
            <a:r>
              <a:rPr lang="en-US" altLang="en-US" dirty="0">
                <a:hlinkClick r:id="rId3"/>
              </a:rPr>
              <a:t>https://</a:t>
            </a:r>
            <a:r>
              <a:rPr lang="en-US" altLang="en-US" dirty="0" smtClean="0">
                <a:hlinkClick r:id="rId3"/>
              </a:rPr>
              <a:t>youtu.be/2xoFbK_Y7AI</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Inventory Management Metrics</a:t>
            </a:r>
            <a:endParaRPr lang="en-US" dirty="0">
              <a:solidFill>
                <a:schemeClr val="bg2"/>
              </a:solidFill>
            </a:endParaRPr>
          </a:p>
        </p:txBody>
      </p:sp>
      <p:sp>
        <p:nvSpPr>
          <p:cNvPr id="3" name="Content Placeholder 2"/>
          <p:cNvSpPr>
            <a:spLocks noGrp="1"/>
          </p:cNvSpPr>
          <p:nvPr>
            <p:ph idx="1"/>
          </p:nvPr>
        </p:nvSpPr>
        <p:spPr/>
        <p:txBody>
          <a:bodyPr/>
          <a:lstStyle/>
          <a:p>
            <a:r>
              <a:rPr lang="en-US" dirty="0" smtClean="0"/>
              <a:t>Metrics used to measure inventory management performance include:</a:t>
            </a:r>
          </a:p>
          <a:p>
            <a:pPr lvl="1"/>
            <a:r>
              <a:rPr lang="en-US" sz="2400" dirty="0" smtClean="0"/>
              <a:t>Gross margin dollars.</a:t>
            </a:r>
          </a:p>
          <a:p>
            <a:pPr lvl="1"/>
            <a:r>
              <a:rPr lang="en-US" sz="2400" dirty="0" smtClean="0"/>
              <a:t>Inventory turnover.</a:t>
            </a:r>
          </a:p>
          <a:p>
            <a:pPr lvl="1"/>
            <a:r>
              <a:rPr lang="en-US" sz="2400" dirty="0" smtClean="0"/>
              <a:t>Gross profit percentage.</a:t>
            </a:r>
          </a:p>
          <a:p>
            <a:pPr lvl="1"/>
            <a:r>
              <a:rPr lang="en-US" sz="2400" dirty="0" smtClean="0"/>
              <a:t>Gross margin return on inventory.</a:t>
            </a:r>
          </a:p>
          <a:p>
            <a:pPr lvl="1"/>
            <a:r>
              <a:rPr lang="en-US" sz="2400" dirty="0" smtClean="0"/>
              <a:t>The weeks of supply available.</a:t>
            </a:r>
          </a:p>
          <a:p>
            <a:pPr lvl="1"/>
            <a:r>
              <a:rPr lang="en-US" sz="2400" dirty="0" smtClean="0"/>
              <a:t>The average in-stock position.</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19200"/>
            <a:ext cx="2438400" cy="550652"/>
          </a:xfrm>
        </p:spPr>
        <p:txBody>
          <a:bodyPr/>
          <a:lstStyle/>
          <a:p>
            <a:r>
              <a:rPr lang="en-IN" sz="3600" dirty="0" smtClean="0">
                <a:latin typeface="+mj-lt"/>
              </a:rPr>
              <a:t>Copyright</a:t>
            </a:r>
            <a:endParaRPr lang="en-IN" sz="3600" dirty="0">
              <a:latin typeface="+mj-lt"/>
            </a:endParaRPr>
          </a:p>
        </p:txBody>
      </p:sp>
      <p:pic>
        <p:nvPicPr>
          <p:cNvPr id="4" name="Picture 6"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Grp="1" noChangeAspect="1" noChangeArrowheads="1"/>
          </p:cNvPicPr>
          <p:nvPr>
            <p:ph idx="1"/>
          </p:nvPr>
        </p:nvPicPr>
        <p:blipFill>
          <a:blip r:embed="rId2" r:link="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23350" y="2390619"/>
            <a:ext cx="6897300" cy="215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112503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15.2 A Competition Shopping Report</a:t>
            </a:r>
            <a:endParaRPr lang="en-US" dirty="0">
              <a:solidFill>
                <a:schemeClr val="bg2"/>
              </a:solidFill>
            </a:endParaRPr>
          </a:p>
        </p:txBody>
      </p:sp>
      <p:pic>
        <p:nvPicPr>
          <p:cNvPr id="4" name="Picture 3" descr="A form to use to compare a store to competitors comprising of two tables. Table 1 has the following headings, our style number, manufacturer model or style, description, our price first competition price, second competition price, store's recommended price, buyer's recommended price. Table 2 is titled item seen at our competitor's store which we should carry and has the following headings, manufacturer, manufacturer model or style, description, regular or list price, sale price, buyer's comments. The form also has a space for writing the date and the names of two competitors shoppe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810" y="1401702"/>
            <a:ext cx="5140319" cy="4889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Selecting Merchandise Sources</a:t>
            </a:r>
            <a:endParaRPr lang="en-US" dirty="0">
              <a:solidFill>
                <a:schemeClr val="bg2"/>
              </a:solidFill>
            </a:endParaRPr>
          </a:p>
        </p:txBody>
      </p:sp>
      <p:sp>
        <p:nvSpPr>
          <p:cNvPr id="3" name="Content Placeholder 2"/>
          <p:cNvSpPr>
            <a:spLocks noGrp="1"/>
          </p:cNvSpPr>
          <p:nvPr>
            <p:ph idx="1"/>
          </p:nvPr>
        </p:nvSpPr>
        <p:spPr/>
        <p:txBody>
          <a:bodyPr/>
          <a:lstStyle/>
          <a:p>
            <a:pPr>
              <a:buClr>
                <a:schemeClr val="bg2"/>
              </a:buClr>
              <a:buFontTx/>
              <a:buChar char="•"/>
            </a:pPr>
            <a:r>
              <a:rPr lang="en-US" altLang="en-US" dirty="0" smtClean="0"/>
              <a:t>Company-owned</a:t>
            </a:r>
          </a:p>
          <a:p>
            <a:pPr>
              <a:buClr>
                <a:schemeClr val="bg2"/>
              </a:buClr>
              <a:buFontTx/>
              <a:buChar char="•"/>
            </a:pPr>
            <a:r>
              <a:rPr lang="en-US" altLang="en-US" dirty="0" smtClean="0"/>
              <a:t>Outside, regularly used supplier</a:t>
            </a:r>
          </a:p>
          <a:p>
            <a:pPr>
              <a:buClr>
                <a:schemeClr val="bg2"/>
              </a:buClr>
              <a:buFontTx/>
              <a:buChar char="•"/>
            </a:pPr>
            <a:r>
              <a:rPr lang="en-US" altLang="en-US" dirty="0" smtClean="0"/>
              <a:t>Outside, new supplier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dirty="0" smtClean="0">
                <a:solidFill>
                  <a:schemeClr val="bg2"/>
                </a:solidFill>
              </a:rPr>
              <a:t>Figure 15.3 Outside Sources of Supply</a:t>
            </a:r>
            <a:endParaRPr lang="en-US" dirty="0">
              <a:solidFill>
                <a:schemeClr val="bg2"/>
              </a:solidFill>
            </a:endParaRPr>
          </a:p>
        </p:txBody>
      </p:sp>
      <p:pic>
        <p:nvPicPr>
          <p:cNvPr id="4" name="Picture 3" descr="A list of sources and their related characteristics.  Source, Manufacturer; Characteristics, Physically produces goods, may provide shipping and credit. Source, Full-Service Merchant Wholesaler; Characteristics, Buys goods from manufacturers, performs many services for retailer such as shipping, storing, credit, and information; A Full-Service Merchant Wholesaler of General Merchandise has a very wide assortment, whereas one of Specialty Merchandise carries a very deep assortment.  Source, Full-Service Merchant Wholesaler Rank Jobber; Characteristics, Brings and sets up own displays, usually deals with nonfood items in supermarkets and other stores, may be paid after merchandise is sold, convenient for store. Source, Limited-Service Merchant Wholesaler; Characteristics, Same as full service, except that fewer retail services are provided and costs are lower. Source, Drop Shipper; Characteristics, Buys and sells via the telephone and never physically touches the merchandise, major task is connecting buying and seller. Source, Mail Order; Characteristics, Catalog sales to small retailers. Source, Cash and Carry; Characteristics, Store where small retailers buy and take merchandise. Source, Agents and Brokers; Characteristics, Do no take title to goods, with the ownership remaining with the manufacturer; provide a variety of functions for a fee or commission, included are auction companies, salespeople, and selling agent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353" y="1482166"/>
            <a:ext cx="5505295" cy="4889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dirty="0" smtClean="0"/>
              <a:t>Americas Mart Tradeshow: World’s Global Market</a:t>
            </a:r>
            <a:endParaRPr lang="en-US" dirty="0"/>
          </a:p>
        </p:txBody>
      </p:sp>
      <p:sp>
        <p:nvSpPr>
          <p:cNvPr id="3" name="Content Placeholder 2"/>
          <p:cNvSpPr>
            <a:spLocks noGrp="1"/>
          </p:cNvSpPr>
          <p:nvPr>
            <p:ph idx="1"/>
          </p:nvPr>
        </p:nvSpPr>
        <p:spPr/>
        <p:txBody>
          <a:bodyPr/>
          <a:lstStyle/>
          <a:p>
            <a:pPr marL="0" indent="0" algn="ctr">
              <a:buNone/>
            </a:pPr>
            <a:r>
              <a:rPr lang="en-US" dirty="0"/>
              <a:t>Please click URL to view:</a:t>
            </a:r>
          </a:p>
          <a:p>
            <a:pPr marL="0" indent="0" algn="ctr">
              <a:buNone/>
            </a:pPr>
            <a:r>
              <a:rPr lang="en-US" dirty="0">
                <a:hlinkClick r:id="rId3"/>
              </a:rPr>
              <a:t>https://</a:t>
            </a:r>
            <a:r>
              <a:rPr lang="en-US" dirty="0" smtClean="0">
                <a:hlinkClick r:id="rId3"/>
              </a:rPr>
              <a:t>youtu.be/BjjQ8HfkvcA</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Figure 15.4 A Checklist in Choosing Vendors</a:t>
            </a:r>
            <a:endParaRPr lang="en-US" dirty="0">
              <a:solidFill>
                <a:schemeClr val="bg2"/>
              </a:solidFill>
            </a:endParaRPr>
          </a:p>
        </p:txBody>
      </p:sp>
      <p:pic>
        <p:nvPicPr>
          <p:cNvPr id="3" name="Picture 2" descr="The checklist is as follows. Reliability, will a supplier consistency fulfill all written promises? Price quality, who provides the best merchandise at the lowest price? Order processing time, how fast will deliveries be made? Exclusive rights, will a supplier give exclusive selling rights or customize products? Functions provided, will a supplier undertake shipping, storing, and other functions, if needed? Information, will a supplier pass along important data? Ethics, will a supplier fulfill all verbal promises and not engage in unfair business or labor practices? Guarantee, does a supplier stand behind its offerings? Credit, can credit purchases be made from a supplier? On what terms? Long-term relationships, will a supplier be available over an extended period? Reorders, can a supplier promptly fill reorders? Markup, will markup, price margins, be adequate? Innovativeness, is a supplier’s line innovative or conservative? Local advertising, does a supplier advertise in local media? Investment, how large are total investment costs with a supplier? Risk, how much risk is involved in dealing with a suppli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122" y="1382430"/>
            <a:ext cx="5934603" cy="49384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bg2"/>
                </a:solidFill>
              </a:rPr>
              <a:t>Negotiating the Purchase</a:t>
            </a:r>
            <a:endParaRPr lang="en-US" dirty="0">
              <a:solidFill>
                <a:schemeClr val="bg2"/>
              </a:solidFill>
            </a:endParaRPr>
          </a:p>
        </p:txBody>
      </p:sp>
      <p:sp>
        <p:nvSpPr>
          <p:cNvPr id="3" name="Content Placeholder 2"/>
          <p:cNvSpPr>
            <a:spLocks noGrp="1"/>
          </p:cNvSpPr>
          <p:nvPr>
            <p:ph idx="1"/>
          </p:nvPr>
        </p:nvSpPr>
        <p:spPr/>
        <p:txBody>
          <a:bodyPr/>
          <a:lstStyle/>
          <a:p>
            <a:pPr>
              <a:buClr>
                <a:schemeClr val="bg2"/>
              </a:buClr>
              <a:buFontTx/>
              <a:buChar char="•"/>
            </a:pPr>
            <a:r>
              <a:rPr lang="en-US" altLang="en-US" dirty="0" smtClean="0"/>
              <a:t>Special considerations</a:t>
            </a:r>
          </a:p>
          <a:p>
            <a:pPr marL="740664" lvl="1" indent="-283464">
              <a:buClr>
                <a:schemeClr val="bg2"/>
              </a:buClr>
              <a:buSzPct val="100000"/>
            </a:pPr>
            <a:r>
              <a:rPr lang="en-US" altLang="en-US" sz="2400" dirty="0" smtClean="0"/>
              <a:t>Opportunistic buying— due to closeouts, bankruptcies, overstocks, cancelled orders, lack of a well balanced assorted lot sizes and colors</a:t>
            </a:r>
          </a:p>
          <a:p>
            <a:pPr marL="740664" lvl="1" indent="-283464">
              <a:buClr>
                <a:schemeClr val="bg2"/>
              </a:buClr>
              <a:buSzPct val="100000"/>
            </a:pPr>
            <a:r>
              <a:rPr lang="en-US" altLang="en-US" sz="2400" dirty="0" smtClean="0"/>
              <a:t>Slotting allowances—common for new products in supermarkets in Northeast and in freezer sections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3384</TotalTime>
  <Words>4013</Words>
  <Application>Microsoft Macintosh PowerPoint</Application>
  <PresentationFormat>On-screen Show (4:3)</PresentationFormat>
  <Paragraphs>395</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508 Lecture</vt:lpstr>
      <vt:lpstr>Retail Management: A Strategic Approach</vt:lpstr>
      <vt:lpstr>Learning Objectives</vt:lpstr>
      <vt:lpstr>Figure 15.1 Implementing Merchandise Plans</vt:lpstr>
      <vt:lpstr>Figure 15.2 A Competition Shopping Report</vt:lpstr>
      <vt:lpstr>Selecting Merchandise Sources</vt:lpstr>
      <vt:lpstr>Figure 15.3 Outside Sources of Supply</vt:lpstr>
      <vt:lpstr>Americas Mart Tradeshow: World’s Global Market</vt:lpstr>
      <vt:lpstr>Figure 15.4 A Checklist in Choosing Vendors</vt:lpstr>
      <vt:lpstr>Negotiating the Purchase</vt:lpstr>
      <vt:lpstr>Slotting Fees: Grocery Shelf Space</vt:lpstr>
      <vt:lpstr>Concluding Purchases</vt:lpstr>
      <vt:lpstr>Figure 15.6 Receiving and Stocking Merchandise</vt:lpstr>
      <vt:lpstr>Figure 15.7 Shirt Assortment</vt:lpstr>
      <vt:lpstr>Modernizing Inventory Management</vt:lpstr>
      <vt:lpstr>Reordering Merchandise</vt:lpstr>
      <vt:lpstr>Logistics</vt:lpstr>
      <vt:lpstr>Logistical Performance Goals (1 of 2)</vt:lpstr>
      <vt:lpstr>Logistical Performance Goals (2 of 2)</vt:lpstr>
      <vt:lpstr>Supply Chain Management</vt:lpstr>
      <vt:lpstr>Order Processing and Fulfillment</vt:lpstr>
      <vt:lpstr> Inside Amazon’s Warehouse</vt:lpstr>
      <vt:lpstr>Transportation and Warehousing</vt:lpstr>
      <vt:lpstr>Figure 15.10 Shipping Possibilities</vt:lpstr>
      <vt:lpstr>Problems Balancing Inventory Levels</vt:lpstr>
      <vt:lpstr>Figure 15.12a Ways Retailers Can Deter Employee and Shopper Theft</vt:lpstr>
      <vt:lpstr>Figure 15.12b Ways Retailers Can Deter Employee and Shopper Theft</vt:lpstr>
      <vt:lpstr>Loss Prevention (Farmers store)</vt:lpstr>
      <vt:lpstr>Figure 15.12c Ways Retailers Can Deter Employee and Shopper Theft</vt:lpstr>
      <vt:lpstr>Reverse Logistics</vt:lpstr>
      <vt:lpstr>Reverse Logistics at Amazon</vt:lpstr>
      <vt:lpstr>Inventory Management Metrics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 Management: A Strategic Approach, Thirteenth Edition</dc:title>
  <dc:subject>Business</dc:subject>
  <dc:creator>Berman/Evans/Chatterjee</dc:creator>
  <cp:lastModifiedBy>Kelly Kroskey</cp:lastModifiedBy>
  <cp:revision>836</cp:revision>
  <dcterms:created xsi:type="dcterms:W3CDTF">2014-07-14T20:04:21Z</dcterms:created>
  <dcterms:modified xsi:type="dcterms:W3CDTF">2017-11-20T00:21:47Z</dcterms:modified>
</cp:coreProperties>
</file>