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536" r:id="rId2"/>
    <p:sldId id="380" r:id="rId3"/>
    <p:sldId id="494" r:id="rId4"/>
    <p:sldId id="467" r:id="rId5"/>
    <p:sldId id="495" r:id="rId6"/>
    <p:sldId id="496" r:id="rId7"/>
    <p:sldId id="525" r:id="rId8"/>
    <p:sldId id="524" r:id="rId9"/>
    <p:sldId id="526" r:id="rId10"/>
    <p:sldId id="523" r:id="rId11"/>
    <p:sldId id="527" r:id="rId12"/>
    <p:sldId id="522" r:id="rId13"/>
    <p:sldId id="528" r:id="rId14"/>
    <p:sldId id="521" r:id="rId15"/>
    <p:sldId id="529" r:id="rId16"/>
    <p:sldId id="520" r:id="rId17"/>
    <p:sldId id="530" r:id="rId18"/>
    <p:sldId id="519" r:id="rId19"/>
    <p:sldId id="518" r:id="rId20"/>
    <p:sldId id="517" r:id="rId21"/>
    <p:sldId id="516" r:id="rId22"/>
    <p:sldId id="515" r:id="rId23"/>
    <p:sldId id="534" r:id="rId24"/>
    <p:sldId id="514" r:id="rId25"/>
    <p:sldId id="513" r:id="rId26"/>
    <p:sldId id="512" r:id="rId27"/>
    <p:sldId id="511" r:id="rId28"/>
    <p:sldId id="510" r:id="rId29"/>
    <p:sldId id="509" r:id="rId30"/>
    <p:sldId id="531" r:id="rId31"/>
    <p:sldId id="507" r:id="rId32"/>
    <p:sldId id="506" r:id="rId33"/>
    <p:sldId id="535" r:id="rId34"/>
    <p:sldId id="505" r:id="rId35"/>
    <p:sldId id="504" r:id="rId36"/>
    <p:sldId id="503" r:id="rId37"/>
    <p:sldId id="533" r:id="rId38"/>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92" autoAdjust="0"/>
    <p:restoredTop sz="81513" autoAdjust="0"/>
  </p:normalViewPr>
  <p:slideViewPr>
    <p:cSldViewPr>
      <p:cViewPr varScale="1">
        <p:scale>
          <a:sx n="95" d="100"/>
          <a:sy n="95" d="100"/>
        </p:scale>
        <p:origin x="-968"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tags" Target="tags/tag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11/19/17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11/19/17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2306735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a:t>
            </a:r>
            <a:r>
              <a:rPr lang="en-US" altLang="en-US" i="1" dirty="0" smtClean="0"/>
              <a:t>intangible </a:t>
            </a:r>
            <a:r>
              <a:rPr lang="en-US" altLang="en-US" dirty="0" smtClean="0"/>
              <a:t>(and possibly abstract) nature of some services makes it harder for a firm to</a:t>
            </a:r>
          </a:p>
          <a:p>
            <a:pPr eaLnBrk="1" hangingPunct="1"/>
            <a:r>
              <a:rPr lang="en-US" altLang="en-US" dirty="0" smtClean="0"/>
              <a:t>develop a clear consumer-oriented strategy, particularly because many retailers (such as opticians,</a:t>
            </a:r>
          </a:p>
          <a:p>
            <a:pPr eaLnBrk="1" hangingPunct="1"/>
            <a:r>
              <a:rPr lang="en-US" altLang="en-US" dirty="0" err="1" smtClean="0"/>
              <a:t>repairpeople</a:t>
            </a:r>
            <a:r>
              <a:rPr lang="en-US" altLang="en-US" dirty="0" smtClean="0"/>
              <a:t>, and landscapers) start service businesses on the basis of their product expertise.</a:t>
            </a:r>
          </a:p>
          <a:p>
            <a:pPr eaLnBrk="1" hangingPunct="1"/>
            <a:endParaRPr lang="en-US" altLang="en-US" dirty="0" smtClean="0"/>
          </a:p>
          <a:p>
            <a:pPr eaLnBrk="1" hangingPunct="1"/>
            <a:r>
              <a:rPr lang="en-US" altLang="en-US" dirty="0" smtClean="0"/>
              <a:t>Characteristics:</a:t>
            </a:r>
          </a:p>
          <a:p>
            <a:pPr algn="ctr" eaLnBrk="1" hangingPunct="1">
              <a:buFontTx/>
              <a:buChar char="•"/>
            </a:pPr>
            <a:r>
              <a:rPr lang="en-US" altLang="en-US" dirty="0" smtClean="0">
                <a:latin typeface="Arial" panose="020B0604020202020204" pitchFamily="34" charset="0"/>
              </a:rPr>
              <a:t>No patent protection possible</a:t>
            </a:r>
          </a:p>
          <a:p>
            <a:pPr algn="ctr" eaLnBrk="1" hangingPunct="1">
              <a:buFontTx/>
              <a:buChar char="•"/>
            </a:pPr>
            <a:r>
              <a:rPr lang="en-US" altLang="en-US" dirty="0" smtClean="0">
                <a:latin typeface="Arial" panose="020B0604020202020204" pitchFamily="34" charset="0"/>
              </a:rPr>
              <a:t> Difficult to display/communicate</a:t>
            </a:r>
          </a:p>
          <a:p>
            <a:pPr algn="ctr" eaLnBrk="1" hangingPunct="1"/>
            <a:r>
              <a:rPr lang="en-US" altLang="en-US" dirty="0" smtClean="0">
                <a:latin typeface="Arial" panose="020B0604020202020204" pitchFamily="34" charset="0"/>
              </a:rPr>
              <a:t>  service benefits</a:t>
            </a:r>
          </a:p>
          <a:p>
            <a:pPr algn="ctr" eaLnBrk="1" hangingPunct="1">
              <a:buFontTx/>
              <a:buChar char="•"/>
            </a:pPr>
            <a:r>
              <a:rPr lang="en-US" altLang="en-US" dirty="0" smtClean="0">
                <a:latin typeface="Arial" panose="020B0604020202020204" pitchFamily="34" charset="0"/>
              </a:rPr>
              <a:t>  Quality judgment is subjective</a:t>
            </a:r>
          </a:p>
          <a:p>
            <a:pPr algn="ctr" eaLnBrk="1" hangingPunct="1">
              <a:buFontTx/>
              <a:buChar char="•"/>
            </a:pPr>
            <a:r>
              <a:rPr lang="en-US" altLang="en-US" dirty="0" smtClean="0">
                <a:latin typeface="Arial" panose="020B0604020202020204" pitchFamily="34" charset="0"/>
              </a:rPr>
              <a:t> Some services involve </a:t>
            </a:r>
          </a:p>
          <a:p>
            <a:pPr algn="ctr" eaLnBrk="1" hangingPunct="1"/>
            <a:r>
              <a:rPr lang="en-US" altLang="en-US" dirty="0" smtClean="0">
                <a:latin typeface="Arial" panose="020B0604020202020204" pitchFamily="34" charset="0"/>
              </a:rPr>
              <a:t>  performances/experiences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3386257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Characteristics of Inseparability:</a:t>
            </a:r>
          </a:p>
          <a:p>
            <a:pPr algn="ctr" eaLnBrk="1" hangingPunct="1">
              <a:buFontTx/>
              <a:buChar char="•"/>
            </a:pPr>
            <a:r>
              <a:rPr lang="en-US" altLang="en-US" dirty="0" smtClean="0">
                <a:latin typeface="Arial" panose="020B0604020202020204" pitchFamily="34" charset="0"/>
              </a:rPr>
              <a:t>Consumer may be involved in </a:t>
            </a:r>
          </a:p>
          <a:p>
            <a:pPr algn="ctr" eaLnBrk="1" hangingPunct="1"/>
            <a:r>
              <a:rPr lang="en-US" altLang="en-US" dirty="0" smtClean="0">
                <a:latin typeface="Arial" panose="020B0604020202020204" pitchFamily="34" charset="0"/>
              </a:rPr>
              <a:t>   service production</a:t>
            </a:r>
          </a:p>
          <a:p>
            <a:pPr algn="ctr" eaLnBrk="1" hangingPunct="1">
              <a:buFontTx/>
              <a:buChar char="•"/>
            </a:pPr>
            <a:r>
              <a:rPr lang="en-US" altLang="en-US" dirty="0" smtClean="0">
                <a:latin typeface="Arial" panose="020B0604020202020204" pitchFamily="34" charset="0"/>
              </a:rPr>
              <a:t> Centralized mass production difficult</a:t>
            </a:r>
          </a:p>
          <a:p>
            <a:pPr algn="ctr" eaLnBrk="1" hangingPunct="1">
              <a:buFontTx/>
              <a:buChar char="•"/>
            </a:pPr>
            <a:r>
              <a:rPr lang="en-US" altLang="en-US" dirty="0" smtClean="0">
                <a:latin typeface="Arial" panose="020B0604020202020204" pitchFamily="34" charset="0"/>
              </a:rPr>
              <a:t> Consumer loyalty may rest </a:t>
            </a:r>
          </a:p>
          <a:p>
            <a:pPr algn="ctr" eaLnBrk="1" hangingPunct="1"/>
            <a:r>
              <a:rPr lang="en-US" altLang="en-US" dirty="0" smtClean="0">
                <a:latin typeface="Arial" panose="020B0604020202020204" pitchFamily="34" charset="0"/>
              </a:rPr>
              <a:t>   with employees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2202691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Characteristics of perishability:</a:t>
            </a:r>
          </a:p>
          <a:p>
            <a:pPr algn="ctr" eaLnBrk="1" hangingPunct="1">
              <a:buClr>
                <a:schemeClr val="tx1"/>
              </a:buClr>
              <a:buFontTx/>
              <a:buChar char="•"/>
            </a:pPr>
            <a:r>
              <a:rPr lang="en-US" altLang="en-US" dirty="0" smtClean="0">
                <a:latin typeface="Arial" panose="020B0604020202020204" pitchFamily="34" charset="0"/>
              </a:rPr>
              <a:t> Services cannot be inventoried</a:t>
            </a:r>
          </a:p>
          <a:p>
            <a:pPr algn="ctr" eaLnBrk="1" hangingPunct="1">
              <a:buClr>
                <a:schemeClr val="tx1"/>
              </a:buClr>
              <a:buFontTx/>
              <a:buChar char="•"/>
            </a:pPr>
            <a:r>
              <a:rPr lang="en-US" altLang="en-US" dirty="0" smtClean="0">
                <a:latin typeface="Arial" panose="020B0604020202020204" pitchFamily="34" charset="0"/>
              </a:rPr>
              <a:t> Lost revenues from unsold services are lost forever</a:t>
            </a:r>
          </a:p>
          <a:p>
            <a:pPr algn="ctr" eaLnBrk="1" hangingPunct="1">
              <a:buClr>
                <a:schemeClr val="tx1"/>
              </a:buClr>
              <a:buFontTx/>
              <a:buChar char="•"/>
            </a:pPr>
            <a:r>
              <a:rPr lang="en-US" altLang="en-US" dirty="0" smtClean="0">
                <a:latin typeface="Arial" panose="020B0604020202020204" pitchFamily="34" charset="0"/>
              </a:rPr>
              <a:t> Effects of seasonality can be severe</a:t>
            </a:r>
          </a:p>
          <a:p>
            <a:pPr algn="ctr" eaLnBrk="1" hangingPunct="1">
              <a:buClr>
                <a:schemeClr val="tx1"/>
              </a:buClr>
              <a:buFontTx/>
              <a:buChar char="•"/>
            </a:pPr>
            <a:r>
              <a:rPr lang="en-US" altLang="en-US" dirty="0" smtClean="0">
                <a:latin typeface="Arial" panose="020B0604020202020204" pitchFamily="34" charset="0"/>
              </a:rPr>
              <a:t> Planning employee schedules can be complex</a:t>
            </a:r>
          </a:p>
          <a:p>
            <a:pPr algn="ctr" eaLnBrk="1" hangingPunct="1">
              <a:buClr>
                <a:schemeClr val="tx1"/>
              </a:buClr>
              <a:buFontTx/>
              <a:buChar char="•"/>
            </a:pPr>
            <a:r>
              <a:rPr lang="en-US" altLang="en-US" dirty="0" smtClean="0">
                <a:latin typeface="Arial" panose="020B0604020202020204" pitchFamily="34" charset="0"/>
              </a:rPr>
              <a:t> Need to balance supply and demand </a:t>
            </a:r>
          </a:p>
          <a:p>
            <a:pPr algn="ctr" eaLnBrk="1" hangingPunct="1">
              <a:buClr>
                <a:schemeClr val="tx1"/>
              </a:buClr>
            </a:pPr>
            <a:r>
              <a:rPr lang="en-US" altLang="en-US" dirty="0" smtClean="0">
                <a:latin typeface="Arial" panose="020B0604020202020204" pitchFamily="34" charset="0"/>
              </a:rPr>
              <a:t>    (yield management pricing)</a:t>
            </a:r>
            <a:endParaRPr lang="en-US" altLang="en-US" sz="1100"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458046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Characteristics of variability:</a:t>
            </a:r>
          </a:p>
          <a:p>
            <a:pPr eaLnBrk="1" hangingPunct="1"/>
            <a:endParaRPr lang="en-US" altLang="en-US" dirty="0" smtClean="0"/>
          </a:p>
          <a:p>
            <a:pPr eaLnBrk="1" hangingPunct="1">
              <a:buClr>
                <a:schemeClr val="tx1"/>
              </a:buClr>
              <a:buFontTx/>
              <a:buChar char="•"/>
            </a:pPr>
            <a:r>
              <a:rPr lang="en-US" altLang="en-US" dirty="0" smtClean="0">
                <a:latin typeface="Arial" panose="020B0604020202020204" pitchFamily="34" charset="0"/>
              </a:rPr>
              <a:t> Standardization and quality control hard to achieve</a:t>
            </a:r>
          </a:p>
          <a:p>
            <a:pPr eaLnBrk="1" hangingPunct="1">
              <a:buClr>
                <a:schemeClr val="tx1"/>
              </a:buClr>
              <a:buFontTx/>
              <a:buChar char="•"/>
            </a:pPr>
            <a:r>
              <a:rPr lang="en-US" altLang="en-US" dirty="0" smtClean="0">
                <a:latin typeface="Arial" panose="020B0604020202020204" pitchFamily="34" charset="0"/>
              </a:rPr>
              <a:t> Customers may perceive variability even when it does not actually occur</a:t>
            </a:r>
          </a:p>
          <a:p>
            <a:pPr eaLnBrk="1" hangingPunct="1">
              <a:buClr>
                <a:schemeClr val="tx1"/>
              </a:buClr>
              <a:buFontTx/>
              <a:buChar char="•"/>
            </a:pPr>
            <a:r>
              <a:rPr lang="en-US" altLang="en-US" dirty="0" smtClean="0">
                <a:latin typeface="Arial" panose="020B0604020202020204" pitchFamily="34" charset="0"/>
              </a:rPr>
              <a:t> Need to industrialize/mechanize/service blueprint services to factor out variability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4062152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1:24 </a:t>
            </a:r>
            <a:r>
              <a:rPr lang="en-US" dirty="0" err="1" smtClean="0"/>
              <a:t>mins</a:t>
            </a:r>
            <a:r>
              <a:rPr lang="en-US" dirty="0" smtClean="0"/>
              <a:t>.</a:t>
            </a:r>
          </a:p>
          <a:p>
            <a:r>
              <a:rPr lang="en-US" dirty="0" smtClean="0"/>
              <a:t>Retail Challenge: Service Strategy Through Technology</a:t>
            </a:r>
          </a:p>
          <a:p>
            <a:r>
              <a:rPr lang="en-US" dirty="0" smtClean="0"/>
              <a:t>Published on Dec 5, 2016</a:t>
            </a:r>
          </a:p>
          <a:p>
            <a:r>
              <a:rPr lang="en-US" dirty="0" smtClean="0"/>
              <a:t>This video is about retailers using technology as a </a:t>
            </a:r>
            <a:r>
              <a:rPr lang="en-US" dirty="0" err="1" smtClean="0"/>
              <a:t>competive</a:t>
            </a:r>
            <a:r>
              <a:rPr lang="en-US" dirty="0" smtClean="0"/>
              <a:t> advantage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83575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smtClean="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The Many Relationships in Retailing</a:t>
            </a:r>
          </a:p>
          <a:p>
            <a:pPr eaLnBrk="1" hangingPunct="1"/>
            <a:r>
              <a:rPr lang="en-US" altLang="en-US" dirty="0" smtClean="0"/>
              <a:t>In most instances, the retail supply chain is quite complex. It requires that the many relationships be satisfying to all  arties, including both various channel members and customers.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58380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9:16 </a:t>
            </a:r>
            <a:r>
              <a:rPr lang="en-US" dirty="0" err="1" smtClean="0"/>
              <a:t>mins</a:t>
            </a:r>
            <a:r>
              <a:rPr lang="en-US" dirty="0" smtClean="0"/>
              <a:t>.</a:t>
            </a:r>
          </a:p>
          <a:p>
            <a:endParaRPr lang="en-US" dirty="0" smtClean="0"/>
          </a:p>
          <a:p>
            <a:r>
              <a:rPr lang="en-US" dirty="0" smtClean="0"/>
              <a:t>Published on Mar 4, 2014</a:t>
            </a:r>
          </a:p>
          <a:p>
            <a:r>
              <a:rPr lang="en-US" dirty="0" smtClean="0"/>
              <a:t>Interview with Tony Hsieh on how Zappos delivers happiness to customers and has become a success as a result.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06289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t>Turning around Weak Customer Service</a:t>
            </a:r>
          </a:p>
          <a:p>
            <a:pPr eaLnBrk="1" hangingPunct="1"/>
            <a:r>
              <a:rPr lang="en-US" altLang="en-US" dirty="0" smtClean="0"/>
              <a:t>All of these solutions incur costs. Thus, the retailer must weigh the benefits of improving their services versus the additional costs.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275992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Retailers in categories with less differentiation (e.g., airlines and supermarkets) offer loyalty</a:t>
            </a:r>
          </a:p>
          <a:p>
            <a:pPr eaLnBrk="1" hangingPunct="1"/>
            <a:r>
              <a:rPr lang="en-US" altLang="en-US" dirty="0" smtClean="0"/>
              <a:t>programs with the goal of increasing repeat business and profitability. In these cases, a decision</a:t>
            </a:r>
          </a:p>
          <a:p>
            <a:pPr eaLnBrk="1" hangingPunct="1"/>
            <a:r>
              <a:rPr lang="en-US" altLang="en-US" dirty="0" smtClean="0"/>
              <a:t>to join a loyalty program may have a big impact by increasing customer perceptions of switching</a:t>
            </a:r>
          </a:p>
          <a:p>
            <a:pPr eaLnBrk="1" hangingPunct="1"/>
            <a:r>
              <a:rPr lang="en-US" altLang="en-US" dirty="0" smtClean="0"/>
              <a:t>costs that increase behavioral loyalty. Firms can collect customer contact and socio-demographic</a:t>
            </a:r>
          </a:p>
          <a:p>
            <a:pPr eaLnBrk="1" hangingPunct="1"/>
            <a:r>
              <a:rPr lang="en-US" altLang="en-US" dirty="0" smtClean="0"/>
              <a:t>information when they sign up, and track browsing and purchase behavior that they can use to</a:t>
            </a:r>
          </a:p>
          <a:p>
            <a:pPr eaLnBrk="1" hangingPunct="1"/>
            <a:r>
              <a:rPr lang="en-US" altLang="en-US" dirty="0" smtClean="0"/>
              <a:t>personalize offers and strengthen the exchange with customers.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827571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4:55 </a:t>
            </a:r>
            <a:r>
              <a:rPr lang="en-US" dirty="0" err="1" smtClean="0"/>
              <a:t>mins</a:t>
            </a:r>
            <a:r>
              <a:rPr lang="en-US" dirty="0" smtClean="0"/>
              <a:t>.</a:t>
            </a:r>
          </a:p>
          <a:p>
            <a:r>
              <a:rPr lang="en-US" dirty="0" smtClean="0"/>
              <a:t>Published on May 27, 2016</a:t>
            </a:r>
          </a:p>
          <a:p>
            <a:r>
              <a:rPr lang="en-US" dirty="0" smtClean="0"/>
              <a:t>Chris Marks in Category Management reviews why shelf stable juice is important to consumers and provides keys for freshening up your juice aisle.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310880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t>Rented-goods services</a:t>
            </a:r>
            <a:r>
              <a:rPr lang="en-US" dirty="0" smtClean="0"/>
              <a:t>, whereby consumers lease and use goods for specified periods of</a:t>
            </a:r>
          </a:p>
          <a:p>
            <a:pPr eaLnBrk="1" hangingPunct="1">
              <a:defRPr/>
            </a:pPr>
            <a:r>
              <a:rPr lang="en-US" dirty="0" smtClean="0"/>
              <a:t>time. Tangible goods are leased for a fixed time, but ownership is not obtained and the goods</a:t>
            </a:r>
          </a:p>
          <a:p>
            <a:pPr eaLnBrk="1" hangingPunct="1">
              <a:defRPr/>
            </a:pPr>
            <a:r>
              <a:rPr lang="en-US" dirty="0" smtClean="0"/>
              <a:t>must be returned when the rental period is up. Examples are Hertz car rentals, carpet cleaner</a:t>
            </a:r>
          </a:p>
          <a:p>
            <a:pPr eaLnBrk="1" hangingPunct="1">
              <a:defRPr/>
            </a:pPr>
            <a:r>
              <a:rPr lang="en-US" dirty="0" smtClean="0"/>
              <a:t>machine rentals from a supermarket, and video rentals at Redbox kiosks.</a:t>
            </a:r>
          </a:p>
          <a:p>
            <a:pPr eaLnBrk="1" hangingPunct="1">
              <a:defRPr/>
            </a:pPr>
            <a:endParaRPr lang="en-US" altLang="en-US" dirty="0" smtClean="0"/>
          </a:p>
          <a:p>
            <a:pPr eaLnBrk="1" hangingPunct="1">
              <a:defRPr/>
            </a:pPr>
            <a:r>
              <a:rPr lang="en-US" b="1" dirty="0" smtClean="0"/>
              <a:t>Owned-goods services</a:t>
            </a:r>
            <a:r>
              <a:rPr lang="en-US" dirty="0" smtClean="0"/>
              <a:t>, whereby goods owned by consumers are repaired, improved, or</a:t>
            </a:r>
          </a:p>
          <a:p>
            <a:pPr eaLnBrk="1" hangingPunct="1">
              <a:defRPr/>
            </a:pPr>
            <a:r>
              <a:rPr lang="en-US" dirty="0" smtClean="0"/>
              <a:t>maintained. In this grouping, the retailer providing the service never owns the good involved.</a:t>
            </a:r>
          </a:p>
          <a:p>
            <a:pPr eaLnBrk="1" hangingPunct="1">
              <a:defRPr/>
            </a:pPr>
            <a:r>
              <a:rPr lang="en-US" dirty="0" smtClean="0"/>
              <a:t>Illustrations include watch repair, lawn care, and an annual air-conditioner tune-up.</a:t>
            </a:r>
          </a:p>
          <a:p>
            <a:pPr eaLnBrk="1" hangingPunct="1">
              <a:defRPr/>
            </a:pPr>
            <a:r>
              <a:rPr lang="en-US" dirty="0" smtClean="0"/>
              <a:t>▶▶ </a:t>
            </a:r>
            <a:r>
              <a:rPr lang="en-US" b="1" dirty="0" err="1" smtClean="0"/>
              <a:t>Nongoods</a:t>
            </a:r>
            <a:r>
              <a:rPr lang="en-US" b="1" dirty="0" smtClean="0"/>
              <a:t> services</a:t>
            </a:r>
            <a:r>
              <a:rPr lang="en-US" dirty="0" smtClean="0"/>
              <a:t>, whereby intangible personal services are offered to consumers who</a:t>
            </a:r>
          </a:p>
          <a:p>
            <a:pPr eaLnBrk="1" hangingPunct="1">
              <a:defRPr/>
            </a:pPr>
            <a:r>
              <a:rPr lang="en-US" dirty="0" smtClean="0"/>
              <a:t>then experience the services rather than possess them. The seller offers personal expertise</a:t>
            </a:r>
          </a:p>
          <a:p>
            <a:pPr eaLnBrk="1" hangingPunct="1">
              <a:defRPr/>
            </a:pPr>
            <a:r>
              <a:rPr lang="en-US" dirty="0" smtClean="0"/>
              <a:t>for a specified time in return for a fee; tangible goods are not involved. Some examples are</a:t>
            </a:r>
          </a:p>
          <a:p>
            <a:pPr eaLnBrk="1" hangingPunct="1">
              <a:defRPr/>
            </a:pPr>
            <a:r>
              <a:rPr lang="en-US" dirty="0" smtClean="0"/>
              <a:t>accountants, stockbrokers, travel agents, real-estate brokers, and personal trainers.</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20188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Four unique aspects of service retailing impact relationship building and customer retention:</a:t>
            </a:r>
          </a:p>
          <a:p>
            <a:pPr eaLnBrk="1" hangingPunct="1"/>
            <a:r>
              <a:rPr lang="en-US" altLang="en-US" dirty="0" smtClean="0"/>
              <a:t>(1) The intangibility of many services makes a consumer’s choice of competitive offerings more</a:t>
            </a:r>
          </a:p>
          <a:p>
            <a:pPr eaLnBrk="1" hangingPunct="1"/>
            <a:r>
              <a:rPr lang="en-US" altLang="en-US" dirty="0" smtClean="0"/>
              <a:t>difficult than with goods, (2) the service provider and his or her services are sometimes inseparable</a:t>
            </a:r>
          </a:p>
          <a:p>
            <a:pPr eaLnBrk="1" hangingPunct="1"/>
            <a:r>
              <a:rPr lang="en-US" altLang="en-US" dirty="0" smtClean="0"/>
              <a:t>(thus localizing marketing efforts), (3) the perishability of many services prevents storage and</a:t>
            </a:r>
          </a:p>
          <a:p>
            <a:pPr eaLnBrk="1" hangingPunct="1"/>
            <a:r>
              <a:rPr lang="en-US" altLang="en-US" dirty="0" smtClean="0"/>
              <a:t>increases risks, and (4) the human nature involved in many services makes them more variable.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405588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434394"/>
            <a:ext cx="918000" cy="279915"/>
          </a:xfrm>
          <a:prstGeom prst="rect">
            <a:avLst/>
          </a:prstGeom>
        </p:spPr>
      </p:pic>
      <p:sp>
        <p:nvSpPr>
          <p:cNvPr id="9" name="TextBox 8"/>
          <p:cNvSpPr txBox="1"/>
          <p:nvPr userDrawn="1"/>
        </p:nvSpPr>
        <p:spPr>
          <a:xfrm>
            <a:off x="2743200" y="6400800"/>
            <a:ext cx="61722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11/19/17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13933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6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11/19/17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56032" indent="-256032">
              <a:buClr>
                <a:srgbClr val="007FA3"/>
              </a:buClr>
              <a:buSzPct val="100000"/>
              <a:defRPr sz="2400"/>
            </a:lvl1pPr>
            <a:lvl2pPr marL="740664" indent="-283464">
              <a:buClr>
                <a:srgbClr val="007FA3"/>
              </a:buClr>
              <a:defRPr sz="2200"/>
            </a:lvl2pPr>
            <a:lvl3pPr>
              <a:buClr>
                <a:srgbClr val="007FA3"/>
              </a:buClr>
              <a:defRPr sz="2000"/>
            </a:lvl3pPr>
            <a:lvl4pPr>
              <a:buClr>
                <a:srgbClr val="007FA3"/>
              </a:buClr>
              <a:defRPr sz="18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11/19/17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434394"/>
            <a:ext cx="918000" cy="279915"/>
          </a:xfrm>
          <a:prstGeom prst="rect">
            <a:avLst/>
          </a:prstGeom>
        </p:spPr>
      </p:pic>
      <p:sp>
        <p:nvSpPr>
          <p:cNvPr id="13" name="TextBox 12"/>
          <p:cNvSpPr txBox="1"/>
          <p:nvPr userDrawn="1"/>
        </p:nvSpPr>
        <p:spPr>
          <a:xfrm>
            <a:off x="2743200" y="6438054"/>
            <a:ext cx="61722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743200" y="6400800"/>
            <a:ext cx="6277895"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youtu.be/SCwfxEpQlH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youtu.be/-2p-pn-au-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youtu.be/T7HXleiYTY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 Id="rId3" Type="http://schemas.openxmlformats.org/officeDocument/2006/relationships/image" Target="/cid/3287383400_217756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chor="b"/>
          <a:lstStyle/>
          <a:p>
            <a:r>
              <a:rPr lang="en-US" dirty="0"/>
              <a:t>Retail </a:t>
            </a:r>
            <a:r>
              <a:rPr lang="en-US" dirty="0" smtClean="0"/>
              <a:t>Management: </a:t>
            </a:r>
            <a:r>
              <a:rPr lang="en-IN" dirty="0"/>
              <a:t>A Strategic </a:t>
            </a:r>
            <a:r>
              <a:rPr lang="en-IN" dirty="0" smtClean="0"/>
              <a:t>Approach</a:t>
            </a:r>
            <a:endParaRPr lang="en-IN" sz="3600" dirty="0">
              <a:latin typeface="+mj-lt"/>
            </a:endParaRPr>
          </a:p>
        </p:txBody>
      </p:sp>
      <p:sp>
        <p:nvSpPr>
          <p:cNvPr id="3" name="Text Placeholder 2"/>
          <p:cNvSpPr>
            <a:spLocks noGrp="1"/>
          </p:cNvSpPr>
          <p:nvPr>
            <p:ph type="body" sz="quarter" idx="13"/>
          </p:nvPr>
        </p:nvSpPr>
        <p:spPr>
          <a:xfrm>
            <a:off x="457200" y="1327332"/>
            <a:ext cx="8229600" cy="349068"/>
          </a:xfrm>
        </p:spPr>
        <p:txBody>
          <a:bodyPr/>
          <a:lstStyle/>
          <a:p>
            <a:r>
              <a:rPr lang="en-US" altLang="en-US" sz="2400" dirty="0" smtClean="0"/>
              <a:t>Thirteenth Edition</a:t>
            </a:r>
            <a:endParaRPr lang="en-IN" sz="2400" dirty="0" smtClean="0">
              <a:latin typeface="+mj-lt"/>
            </a:endParaRPr>
          </a:p>
        </p:txBody>
      </p:sp>
      <p:pic>
        <p:nvPicPr>
          <p:cNvPr id="7" name="Picture 6" descr="Written by Berman, Evans and Chatterj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27749"/>
            <a:ext cx="3062068" cy="4127463"/>
          </a:xfrm>
          <a:prstGeom prst="rect">
            <a:avLst/>
          </a:prstGeom>
        </p:spPr>
      </p:pic>
      <p:sp>
        <p:nvSpPr>
          <p:cNvPr id="4" name="Text Placeholder 3"/>
          <p:cNvSpPr>
            <a:spLocks noGrp="1"/>
          </p:cNvSpPr>
          <p:nvPr>
            <p:ph type="body" sz="quarter" idx="14"/>
          </p:nvPr>
        </p:nvSpPr>
        <p:spPr>
          <a:xfrm>
            <a:off x="4648200" y="1600201"/>
            <a:ext cx="3657600" cy="1600199"/>
          </a:xfrm>
        </p:spPr>
        <p:txBody>
          <a:bodyPr/>
          <a:lstStyle/>
          <a:p>
            <a:pPr algn="ctr"/>
            <a:r>
              <a:rPr lang="en-IN" sz="3600" b="1" dirty="0"/>
              <a:t>Chapter </a:t>
            </a:r>
            <a:r>
              <a:rPr lang="en-IN" sz="3600" b="1" dirty="0" smtClean="0"/>
              <a:t>2</a:t>
            </a:r>
            <a:endParaRPr lang="en-IN" sz="3600" dirty="0"/>
          </a:p>
        </p:txBody>
      </p:sp>
      <p:sp>
        <p:nvSpPr>
          <p:cNvPr id="5" name="Text Placeholder 4"/>
          <p:cNvSpPr>
            <a:spLocks noGrp="1"/>
          </p:cNvSpPr>
          <p:nvPr>
            <p:ph type="body" sz="quarter" idx="15"/>
          </p:nvPr>
        </p:nvSpPr>
        <p:spPr>
          <a:xfrm>
            <a:off x="4648200" y="3322637"/>
            <a:ext cx="3657600" cy="2925763"/>
          </a:xfrm>
        </p:spPr>
        <p:txBody>
          <a:bodyPr/>
          <a:lstStyle/>
          <a:p>
            <a:pPr algn="ctr">
              <a:spcBef>
                <a:spcPct val="50000"/>
              </a:spcBef>
            </a:pPr>
            <a:r>
              <a:rPr lang="en-US" altLang="en-US" sz="3600" dirty="0" smtClean="0"/>
              <a:t>Building And Sustaining Relationships In Retailing</a:t>
            </a:r>
            <a:endParaRPr lang="en-US" altLang="en-US" sz="3600" dirty="0">
              <a:latin typeface="Arial" charset="0"/>
            </a:endParaRPr>
          </a:p>
        </p:txBody>
      </p:sp>
      <p:sp>
        <p:nvSpPr>
          <p:cNvPr id="11" name="Text Placeholder 3"/>
          <p:cNvSpPr>
            <a:spLocks noGrp="1"/>
          </p:cNvSpPr>
          <p:nvPr>
            <p:ph type="body" sz="quarter" idx="14"/>
          </p:nvPr>
        </p:nvSpPr>
        <p:spPr>
          <a:xfrm>
            <a:off x="2449125" y="6437376"/>
            <a:ext cx="6229350" cy="191929"/>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2054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2.3 Retailing Relationships </a:t>
            </a:r>
            <a:endParaRPr lang="en-US" dirty="0"/>
          </a:p>
        </p:txBody>
      </p:sp>
      <p:pic>
        <p:nvPicPr>
          <p:cNvPr id="10242" name="Picture 2" descr="Product moves from the manufacturer via truck to a distribution center.  From there it is sold either online or in stores.  If purchased in store, the customer brings the product home.  If purchased online, the product is delivered to the customer."/>
          <p:cNvPicPr>
            <a:picLocks noChangeAspect="1" noChangeArrowheads="1"/>
          </p:cNvPicPr>
          <p:nvPr/>
        </p:nvPicPr>
        <p:blipFill>
          <a:blip r:embed="rId3" cstate="print"/>
          <a:srcRect/>
          <a:stretch>
            <a:fillRect/>
          </a:stretch>
        </p:blipFill>
        <p:spPr bwMode="auto">
          <a:xfrm>
            <a:off x="1363663" y="1647746"/>
            <a:ext cx="6027737" cy="460065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Customer Service</a:t>
            </a:r>
            <a:endParaRPr lang="en-US" dirty="0"/>
          </a:p>
        </p:txBody>
      </p:sp>
      <p:sp>
        <p:nvSpPr>
          <p:cNvPr id="5" name="Content Placeholder 4"/>
          <p:cNvSpPr>
            <a:spLocks noGrp="1"/>
          </p:cNvSpPr>
          <p:nvPr>
            <p:ph idx="13"/>
          </p:nvPr>
        </p:nvSpPr>
        <p:spPr>
          <a:xfrm>
            <a:off x="457200" y="1752600"/>
            <a:ext cx="3886200" cy="3352800"/>
          </a:xfrm>
        </p:spPr>
        <p:txBody>
          <a:bodyPr/>
          <a:lstStyle/>
          <a:p>
            <a:pPr>
              <a:buClr>
                <a:schemeClr val="accent2"/>
              </a:buClr>
              <a:buFontTx/>
              <a:buChar char="•"/>
            </a:pPr>
            <a:r>
              <a:rPr lang="en-US" altLang="en-US" sz="2400" b="1" dirty="0" smtClean="0"/>
              <a:t>Expected customer</a:t>
            </a:r>
            <a:r>
              <a:rPr lang="en-US" altLang="en-US" sz="2400" dirty="0" smtClean="0"/>
              <a:t> service is the service level that customers want to receive from any retailer such as basic employee courtesy.</a:t>
            </a:r>
          </a:p>
        </p:txBody>
      </p:sp>
      <p:sp>
        <p:nvSpPr>
          <p:cNvPr id="6" name="Content Placeholder 5"/>
          <p:cNvSpPr>
            <a:spLocks noGrp="1"/>
          </p:cNvSpPr>
          <p:nvPr>
            <p:ph type="body" sz="quarter" idx="14"/>
          </p:nvPr>
        </p:nvSpPr>
        <p:spPr>
          <a:xfrm>
            <a:off x="4495800" y="1752600"/>
            <a:ext cx="4191000" cy="3352800"/>
          </a:xfrm>
        </p:spPr>
        <p:txBody>
          <a:bodyPr/>
          <a:lstStyle/>
          <a:p>
            <a:pPr>
              <a:buClr>
                <a:schemeClr val="accent2"/>
              </a:buClr>
              <a:buFontTx/>
              <a:buChar char="•"/>
            </a:pPr>
            <a:r>
              <a:rPr lang="en-US" altLang="en-US" b="1" dirty="0" smtClean="0"/>
              <a:t>Augmented customer</a:t>
            </a:r>
            <a:r>
              <a:rPr lang="en-US" altLang="en-US" dirty="0" smtClean="0"/>
              <a:t> service includes the activities that enhance the shopping experience and give retailers a competitive advantage.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Zappos Company Culture</a:t>
            </a:r>
            <a:endParaRPr lang="en-US" dirty="0"/>
          </a:p>
        </p:txBody>
      </p:sp>
      <p:sp>
        <p:nvSpPr>
          <p:cNvPr id="3" name="Content Placeholder 2"/>
          <p:cNvSpPr>
            <a:spLocks noGrp="1"/>
          </p:cNvSpPr>
          <p:nvPr>
            <p:ph idx="1"/>
          </p:nvPr>
        </p:nvSpPr>
        <p:spPr/>
        <p:txBody>
          <a:bodyPr/>
          <a:lstStyle/>
          <a:p>
            <a:pPr marL="0" indent="0" algn="ctr">
              <a:buNone/>
            </a:pPr>
            <a:r>
              <a:rPr lang="en-US" dirty="0"/>
              <a:t>Please click URL to view</a:t>
            </a:r>
            <a:r>
              <a:rPr lang="en-US" dirty="0" smtClean="0"/>
              <a:t>:</a:t>
            </a:r>
          </a:p>
          <a:p>
            <a:pPr marL="0" indent="0" algn="ctr">
              <a:buNone/>
            </a:pPr>
            <a:r>
              <a:rPr lang="en-US" dirty="0">
                <a:hlinkClick r:id="rId3"/>
              </a:rPr>
              <a:t>https://youtu.be/SCwfxEpQlHk</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Expected Versus Augmented Levels of Customer Service</a:t>
            </a:r>
            <a:endParaRPr lang="en-US" dirty="0"/>
          </a:p>
        </p:txBody>
      </p:sp>
      <p:sp>
        <p:nvSpPr>
          <p:cNvPr id="3" name="Content Placeholder 2"/>
          <p:cNvSpPr>
            <a:spLocks noGrp="1"/>
          </p:cNvSpPr>
          <p:nvPr>
            <p:ph idx="1"/>
          </p:nvPr>
        </p:nvSpPr>
        <p:spPr/>
        <p:txBody>
          <a:bodyPr/>
          <a:lstStyle/>
          <a:p>
            <a:pPr>
              <a:buClr>
                <a:schemeClr val="accent2"/>
              </a:buClr>
              <a:buFontTx/>
              <a:buChar char="•"/>
            </a:pPr>
            <a:r>
              <a:rPr lang="en-US" altLang="en-US" b="1" dirty="0" smtClean="0"/>
              <a:t>Expected</a:t>
            </a:r>
            <a:r>
              <a:rPr lang="en-US" altLang="en-US" dirty="0" smtClean="0"/>
              <a:t>– Must have elements; do not differentiate retailer. While absence of these expected values provides anguish, presence does not provide satisfaction</a:t>
            </a:r>
          </a:p>
          <a:p>
            <a:pPr>
              <a:buClr>
                <a:schemeClr val="accent2"/>
              </a:buClr>
              <a:buFontTx/>
              <a:buChar char="•"/>
            </a:pPr>
            <a:r>
              <a:rPr lang="en-US" altLang="en-US" b="1" dirty="0" smtClean="0"/>
              <a:t>Augmented</a:t>
            </a:r>
            <a:r>
              <a:rPr lang="en-US" altLang="en-US" dirty="0" smtClean="0"/>
              <a:t>—Services that can provide a competitive advantage. Double warranty, special delivery, product demonstrations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2.4 Classifying Customer Services</a:t>
            </a:r>
            <a:endParaRPr lang="en-US" dirty="0"/>
          </a:p>
        </p:txBody>
      </p:sp>
      <p:pic>
        <p:nvPicPr>
          <p:cNvPr id="4" name="Picture 24" descr="There are three types of services offered: basic, extended, and above and beyond.  Examples of basic services are as follows: employees answer questions, nearby parking, ease of shopping.  Examples of extended services are as follows: multiple payment options, self-service checkout option, electronic coupons. Examples of above and beyond are as follows: returns accepted after expiration date, free delivery, empowered employees."/>
          <p:cNvPicPr>
            <a:picLocks noChangeAspect="1"/>
          </p:cNvPicPr>
          <p:nvPr/>
        </p:nvPicPr>
        <p:blipFill>
          <a:blip r:embed="rId2" cstate="print"/>
          <a:srcRect/>
          <a:stretch>
            <a:fillRect/>
          </a:stretch>
        </p:blipFill>
        <p:spPr bwMode="auto">
          <a:xfrm>
            <a:off x="1066800" y="1557575"/>
            <a:ext cx="7086600" cy="31668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Fundamental Decisions</a:t>
            </a:r>
            <a:endParaRPr lang="en-US" dirty="0"/>
          </a:p>
        </p:txBody>
      </p:sp>
      <p:sp>
        <p:nvSpPr>
          <p:cNvPr id="3" name="Content Placeholder 2"/>
          <p:cNvSpPr>
            <a:spLocks noGrp="1"/>
          </p:cNvSpPr>
          <p:nvPr>
            <p:ph idx="1"/>
          </p:nvPr>
        </p:nvSpPr>
        <p:spPr/>
        <p:txBody>
          <a:bodyPr/>
          <a:lstStyle/>
          <a:p>
            <a:pPr>
              <a:buClr>
                <a:schemeClr val="accent2"/>
              </a:buClr>
              <a:buFontTx/>
              <a:buChar char="•"/>
            </a:pPr>
            <a:r>
              <a:rPr lang="en-US" altLang="en-US" dirty="0" smtClean="0">
                <a:latin typeface="Arial" pitchFamily="34" charset="0"/>
              </a:rPr>
              <a:t>What customer services are expected and what customer services are augmented for a particular retailer?</a:t>
            </a:r>
          </a:p>
          <a:p>
            <a:pPr>
              <a:buClr>
                <a:schemeClr val="accent2"/>
              </a:buClr>
              <a:buFontTx/>
              <a:buChar char="•"/>
            </a:pPr>
            <a:r>
              <a:rPr lang="en-US" altLang="en-US" dirty="0" smtClean="0">
                <a:latin typeface="Arial" pitchFamily="34" charset="0"/>
              </a:rPr>
              <a:t>What level of customer service is proper to complement a firm’s image?</a:t>
            </a:r>
          </a:p>
          <a:p>
            <a:pPr>
              <a:buClr>
                <a:schemeClr val="accent2"/>
              </a:buClr>
              <a:buFontTx/>
              <a:buChar char="•"/>
            </a:pPr>
            <a:r>
              <a:rPr lang="en-US" altLang="en-US" dirty="0" smtClean="0">
                <a:latin typeface="Arial" pitchFamily="34" charset="0"/>
              </a:rPr>
              <a:t>Should there be a choice of customer services?</a:t>
            </a:r>
          </a:p>
          <a:p>
            <a:pPr>
              <a:buClr>
                <a:schemeClr val="accent2"/>
              </a:buClr>
              <a:buFontTx/>
              <a:buChar char="•"/>
            </a:pPr>
            <a:r>
              <a:rPr lang="en-US" altLang="en-US" dirty="0" smtClean="0">
                <a:latin typeface="Arial" pitchFamily="34" charset="0"/>
              </a:rPr>
              <a:t>Should customer services be free?</a:t>
            </a:r>
          </a:p>
          <a:p>
            <a:pPr>
              <a:buClr>
                <a:schemeClr val="accent2"/>
              </a:buClr>
              <a:buFontTx/>
              <a:buChar char="•"/>
            </a:pPr>
            <a:r>
              <a:rPr lang="en-US" altLang="en-US" dirty="0" smtClean="0">
                <a:latin typeface="Arial" pitchFamily="34" charset="0"/>
              </a:rPr>
              <a:t>How can a retailer measure the benefits of providing customer services against their costs?</a:t>
            </a:r>
          </a:p>
          <a:p>
            <a:pPr>
              <a:buClr>
                <a:schemeClr val="accent2"/>
              </a:buClr>
              <a:buFontTx/>
              <a:buChar char="•"/>
            </a:pPr>
            <a:r>
              <a:rPr lang="en-US" altLang="en-US" dirty="0" smtClean="0">
                <a:latin typeface="Arial" pitchFamily="34" charset="0"/>
              </a:rPr>
              <a:t>How can customer services be terminated?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Table 2.1 Typical Customer Services</a:t>
            </a:r>
            <a:endParaRPr lang="en-US" dirty="0"/>
          </a:p>
        </p:txBody>
      </p:sp>
      <p:sp>
        <p:nvSpPr>
          <p:cNvPr id="5" name="Content Placeholder 4"/>
          <p:cNvSpPr>
            <a:spLocks noGrp="1"/>
          </p:cNvSpPr>
          <p:nvPr>
            <p:ph idx="13"/>
          </p:nvPr>
        </p:nvSpPr>
        <p:spPr>
          <a:xfrm>
            <a:off x="457200" y="1600200"/>
            <a:ext cx="3886200" cy="3505200"/>
          </a:xfrm>
        </p:spPr>
        <p:txBody>
          <a:bodyPr/>
          <a:lstStyle/>
          <a:p>
            <a:pPr>
              <a:buClr>
                <a:schemeClr val="accent2"/>
              </a:buClr>
              <a:buFontTx/>
              <a:buChar char="•"/>
            </a:pPr>
            <a:r>
              <a:rPr lang="en-US" altLang="en-US" sz="2400" dirty="0" smtClean="0"/>
              <a:t>Credit</a:t>
            </a:r>
          </a:p>
          <a:p>
            <a:pPr>
              <a:buClr>
                <a:schemeClr val="accent2"/>
              </a:buClr>
              <a:buFontTx/>
              <a:buChar char="•"/>
            </a:pPr>
            <a:r>
              <a:rPr lang="en-US" altLang="en-US" sz="2400" dirty="0" smtClean="0"/>
              <a:t>Delivery</a:t>
            </a:r>
          </a:p>
          <a:p>
            <a:pPr>
              <a:buClr>
                <a:schemeClr val="accent2"/>
              </a:buClr>
              <a:buFontTx/>
              <a:buChar char="•"/>
            </a:pPr>
            <a:r>
              <a:rPr lang="en-US" altLang="en-US" sz="2400" dirty="0" smtClean="0"/>
              <a:t>Alterations/ Installations</a:t>
            </a:r>
          </a:p>
          <a:p>
            <a:pPr>
              <a:buClr>
                <a:schemeClr val="accent2"/>
              </a:buClr>
              <a:buFontTx/>
              <a:buChar char="•"/>
            </a:pPr>
            <a:r>
              <a:rPr lang="en-US" altLang="en-US" sz="2400" dirty="0" smtClean="0"/>
              <a:t>Packaging/gift wrapping</a:t>
            </a:r>
          </a:p>
          <a:p>
            <a:pPr>
              <a:buClr>
                <a:schemeClr val="accent2"/>
              </a:buClr>
              <a:buFontTx/>
              <a:buChar char="•"/>
            </a:pPr>
            <a:r>
              <a:rPr lang="en-US" altLang="en-US" sz="2400" dirty="0" smtClean="0"/>
              <a:t>Complaints/Returns handling</a:t>
            </a:r>
          </a:p>
        </p:txBody>
      </p:sp>
      <p:sp>
        <p:nvSpPr>
          <p:cNvPr id="6" name="Content Placeholder 5"/>
          <p:cNvSpPr>
            <a:spLocks noGrp="1"/>
          </p:cNvSpPr>
          <p:nvPr>
            <p:ph type="body" sz="quarter" idx="14"/>
          </p:nvPr>
        </p:nvSpPr>
        <p:spPr>
          <a:xfrm>
            <a:off x="4419600" y="1600200"/>
            <a:ext cx="4267200" cy="3505200"/>
          </a:xfrm>
        </p:spPr>
        <p:txBody>
          <a:bodyPr/>
          <a:lstStyle/>
          <a:p>
            <a:pPr>
              <a:buClr>
                <a:schemeClr val="accent2"/>
              </a:buClr>
              <a:buFontTx/>
              <a:buChar char="•"/>
            </a:pPr>
            <a:r>
              <a:rPr lang="en-US" altLang="en-US" dirty="0" smtClean="0"/>
              <a:t>Gift certificates</a:t>
            </a:r>
          </a:p>
          <a:p>
            <a:pPr>
              <a:buClr>
                <a:schemeClr val="accent2"/>
              </a:buClr>
              <a:buFontTx/>
              <a:buChar char="•"/>
            </a:pPr>
            <a:r>
              <a:rPr lang="en-US" altLang="en-US" dirty="0" smtClean="0"/>
              <a:t>Trade-ins</a:t>
            </a:r>
          </a:p>
          <a:p>
            <a:pPr>
              <a:buClr>
                <a:schemeClr val="accent2"/>
              </a:buClr>
              <a:buFontTx/>
              <a:buChar char="•"/>
            </a:pPr>
            <a:r>
              <a:rPr lang="en-US" altLang="en-US" dirty="0" smtClean="0"/>
              <a:t>Trial purchases</a:t>
            </a:r>
          </a:p>
          <a:p>
            <a:pPr>
              <a:buClr>
                <a:schemeClr val="accent2"/>
              </a:buClr>
              <a:buFontTx/>
              <a:buChar char="•"/>
            </a:pPr>
            <a:r>
              <a:rPr lang="en-US" altLang="en-US" dirty="0" smtClean="0"/>
              <a:t>Special sales</a:t>
            </a:r>
          </a:p>
          <a:p>
            <a:pPr>
              <a:buClr>
                <a:schemeClr val="accent2"/>
              </a:buClr>
              <a:buFontTx/>
              <a:buChar char="•"/>
            </a:pPr>
            <a:r>
              <a:rPr lang="en-US" altLang="en-US" dirty="0" smtClean="0"/>
              <a:t>Extended store hours</a:t>
            </a:r>
          </a:p>
          <a:p>
            <a:pPr>
              <a:buClr>
                <a:schemeClr val="accent2"/>
              </a:buClr>
              <a:buFontTx/>
              <a:buChar char="•"/>
            </a:pPr>
            <a:r>
              <a:rPr lang="en-US" altLang="en-US" dirty="0" smtClean="0"/>
              <a:t>Mail/phone orders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Table 2.1b Miscellaneous Customer Services</a:t>
            </a:r>
            <a:endParaRPr lang="en-US" dirty="0"/>
          </a:p>
        </p:txBody>
      </p:sp>
      <p:sp>
        <p:nvSpPr>
          <p:cNvPr id="5" name="Content Placeholder 4"/>
          <p:cNvSpPr>
            <a:spLocks noGrp="1"/>
          </p:cNvSpPr>
          <p:nvPr>
            <p:ph idx="13"/>
          </p:nvPr>
        </p:nvSpPr>
        <p:spPr>
          <a:xfrm>
            <a:off x="457200" y="1676400"/>
            <a:ext cx="3352800" cy="4267200"/>
          </a:xfrm>
        </p:spPr>
        <p:txBody>
          <a:bodyPr/>
          <a:lstStyle/>
          <a:p>
            <a:pPr>
              <a:buFontTx/>
              <a:buChar char="•"/>
            </a:pPr>
            <a:r>
              <a:rPr lang="en-US" altLang="en-US" sz="2400" dirty="0" smtClean="0"/>
              <a:t>Bridal registry</a:t>
            </a:r>
          </a:p>
          <a:p>
            <a:pPr>
              <a:buFontTx/>
              <a:buChar char="•"/>
            </a:pPr>
            <a:r>
              <a:rPr lang="en-US" altLang="en-US" sz="2400" dirty="0" smtClean="0"/>
              <a:t>Interior designers</a:t>
            </a:r>
          </a:p>
          <a:p>
            <a:pPr>
              <a:buFontTx/>
              <a:buChar char="•"/>
            </a:pPr>
            <a:r>
              <a:rPr lang="en-US" altLang="en-US" sz="2400" dirty="0" smtClean="0"/>
              <a:t>Personal shoppers</a:t>
            </a:r>
          </a:p>
          <a:p>
            <a:pPr>
              <a:buFontTx/>
              <a:buChar char="•"/>
            </a:pPr>
            <a:r>
              <a:rPr lang="en-US" altLang="en-US" sz="2400" dirty="0" smtClean="0"/>
              <a:t>Ticket outlets</a:t>
            </a:r>
          </a:p>
          <a:p>
            <a:pPr>
              <a:buFontTx/>
              <a:buChar char="•"/>
            </a:pPr>
            <a:r>
              <a:rPr lang="en-US" altLang="en-US" sz="2400" dirty="0" smtClean="0"/>
              <a:t>Parking</a:t>
            </a:r>
          </a:p>
          <a:p>
            <a:pPr>
              <a:buFontTx/>
              <a:buChar char="•"/>
            </a:pPr>
            <a:r>
              <a:rPr lang="en-US" altLang="en-US" sz="2400" dirty="0" smtClean="0"/>
              <a:t>Water fountains</a:t>
            </a:r>
          </a:p>
          <a:p>
            <a:pPr>
              <a:buFontTx/>
              <a:buChar char="•"/>
            </a:pPr>
            <a:r>
              <a:rPr lang="en-US" altLang="en-US" sz="2400" dirty="0" smtClean="0"/>
              <a:t>Pay phones</a:t>
            </a:r>
          </a:p>
          <a:p>
            <a:pPr>
              <a:buFontTx/>
              <a:buChar char="•"/>
            </a:pPr>
            <a:r>
              <a:rPr lang="en-US" altLang="en-US" sz="2400" dirty="0" smtClean="0"/>
              <a:t>Baby strollers</a:t>
            </a:r>
          </a:p>
        </p:txBody>
      </p:sp>
      <p:sp>
        <p:nvSpPr>
          <p:cNvPr id="6" name="Content Placeholder 5"/>
          <p:cNvSpPr>
            <a:spLocks noGrp="1"/>
          </p:cNvSpPr>
          <p:nvPr>
            <p:ph type="body" sz="quarter" idx="14"/>
          </p:nvPr>
        </p:nvSpPr>
        <p:spPr>
          <a:xfrm>
            <a:off x="4419600" y="1676400"/>
            <a:ext cx="3124200" cy="4267200"/>
          </a:xfrm>
        </p:spPr>
        <p:txBody>
          <a:bodyPr/>
          <a:lstStyle/>
          <a:p>
            <a:pPr>
              <a:buFontTx/>
              <a:buChar char="•"/>
            </a:pPr>
            <a:r>
              <a:rPr lang="en-US" altLang="en-US" dirty="0" smtClean="0"/>
              <a:t>Restrooms</a:t>
            </a:r>
          </a:p>
          <a:p>
            <a:pPr>
              <a:buFontTx/>
              <a:buChar char="•"/>
            </a:pPr>
            <a:r>
              <a:rPr lang="en-US" altLang="en-US" dirty="0" smtClean="0"/>
              <a:t>Restaurants</a:t>
            </a:r>
          </a:p>
          <a:p>
            <a:pPr>
              <a:buFontTx/>
              <a:buChar char="•"/>
            </a:pPr>
            <a:r>
              <a:rPr lang="en-US" altLang="en-US" dirty="0" smtClean="0"/>
              <a:t>Babysitting</a:t>
            </a:r>
          </a:p>
          <a:p>
            <a:pPr>
              <a:buFontTx/>
              <a:buChar char="•"/>
            </a:pPr>
            <a:r>
              <a:rPr lang="en-US" altLang="en-US" dirty="0" smtClean="0"/>
              <a:t>Fitting rooms</a:t>
            </a:r>
          </a:p>
          <a:p>
            <a:pPr>
              <a:buFontTx/>
              <a:buChar char="•"/>
            </a:pPr>
            <a:r>
              <a:rPr lang="en-US" altLang="en-US" dirty="0" smtClean="0"/>
              <a:t>Beauty salons</a:t>
            </a:r>
          </a:p>
          <a:p>
            <a:pPr>
              <a:buFontTx/>
              <a:buChar char="•"/>
            </a:pPr>
            <a:r>
              <a:rPr lang="en-US" altLang="en-US" dirty="0" smtClean="0"/>
              <a:t>Fur storage</a:t>
            </a:r>
          </a:p>
          <a:p>
            <a:pPr>
              <a:buFontTx/>
              <a:buChar char="•"/>
            </a:pPr>
            <a:r>
              <a:rPr lang="en-US" altLang="en-US" dirty="0" smtClean="0"/>
              <a:t>Shopping bags</a:t>
            </a:r>
          </a:p>
          <a:p>
            <a:pPr>
              <a:buFontTx/>
              <a:buChar char="•"/>
            </a:pPr>
            <a:r>
              <a:rPr lang="en-US" altLang="en-US" dirty="0" smtClean="0"/>
              <a:t>Information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2.6 Turning Around Weak Customer Service</a:t>
            </a:r>
            <a:endParaRPr lang="en-US" dirty="0"/>
          </a:p>
        </p:txBody>
      </p:sp>
      <p:pic>
        <p:nvPicPr>
          <p:cNvPr id="4" name="Picture 3" descr="Examples of problems and solutions are as follows. Problem: long checkout lines. Solution: open more checkout lanes, add self checkouts. Problem: Insufficient payment options. Solution: accept both cash and credit, increase number of credit cards accepted. Problem: limited return policy. Solution: enhance exchange policy, research competitors’ return policies. Problem: heavy reliance on self-service. Solution: add personnel to be more personal, use interactive kiosks to enhance the shopping experience. Problem: Inadequate store hours. Solution: encourage customers to shop at the web site, open for longer store hours."/>
          <p:cNvPicPr>
            <a:picLocks noChangeAspect="1"/>
          </p:cNvPicPr>
          <p:nvPr/>
        </p:nvPicPr>
        <p:blipFill>
          <a:blip r:embed="rId3" cstate="print"/>
          <a:srcRect/>
          <a:stretch>
            <a:fillRect/>
          </a:stretch>
        </p:blipFill>
        <p:spPr bwMode="auto">
          <a:xfrm>
            <a:off x="1066801" y="1482725"/>
            <a:ext cx="7010400" cy="488997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Types of Loyalty Programs</a:t>
            </a:r>
            <a:endParaRPr lang="en-US" dirty="0"/>
          </a:p>
        </p:txBody>
      </p:sp>
      <p:sp>
        <p:nvSpPr>
          <p:cNvPr id="3" name="Content Placeholder 2"/>
          <p:cNvSpPr>
            <a:spLocks noGrp="1"/>
          </p:cNvSpPr>
          <p:nvPr>
            <p:ph idx="1"/>
          </p:nvPr>
        </p:nvSpPr>
        <p:spPr/>
        <p:txBody>
          <a:bodyPr/>
          <a:lstStyle/>
          <a:p>
            <a:pPr>
              <a:buSzTx/>
              <a:buFontTx/>
              <a:buChar char="•"/>
            </a:pPr>
            <a:r>
              <a:rPr lang="en-US" altLang="en-US" dirty="0" smtClean="0"/>
              <a:t>Additional discounts at register</a:t>
            </a:r>
          </a:p>
          <a:p>
            <a:pPr lvl="1"/>
            <a:r>
              <a:rPr lang="en-US" altLang="en-US" sz="2400" dirty="0" smtClean="0"/>
              <a:t>Not a real loyalty program</a:t>
            </a:r>
          </a:p>
          <a:p>
            <a:pPr>
              <a:buSzTx/>
              <a:buFontTx/>
              <a:buChar char="•"/>
            </a:pPr>
            <a:r>
              <a:rPr lang="en-US" altLang="en-US" dirty="0" smtClean="0"/>
              <a:t>1 free with every “n” items purchased</a:t>
            </a:r>
          </a:p>
          <a:p>
            <a:pPr lvl="1"/>
            <a:r>
              <a:rPr lang="en-US" altLang="en-US" sz="2400" dirty="0" smtClean="0"/>
              <a:t>Easily copied, no customer database</a:t>
            </a:r>
          </a:p>
          <a:p>
            <a:pPr>
              <a:buSzTx/>
              <a:buFontTx/>
              <a:buChar char="•"/>
            </a:pPr>
            <a:r>
              <a:rPr lang="en-US" altLang="en-US" dirty="0" smtClean="0"/>
              <a:t>Rebates based on cumulative purchases</a:t>
            </a:r>
          </a:p>
          <a:p>
            <a:pPr lvl="1"/>
            <a:r>
              <a:rPr lang="en-US" altLang="en-US" sz="2400" dirty="0" smtClean="0"/>
              <a:t>Customer maintains records</a:t>
            </a:r>
          </a:p>
          <a:p>
            <a:pPr lvl="1"/>
            <a:r>
              <a:rPr lang="en-US" altLang="en-US" sz="2400" dirty="0" smtClean="0"/>
              <a:t>Can develop “heavy half” programs like Hilton </a:t>
            </a:r>
          </a:p>
          <a:p>
            <a:pPr>
              <a:buSzTx/>
              <a:buFontTx/>
              <a:buChar char="•"/>
            </a:pPr>
            <a:r>
              <a:rPr lang="en-US" altLang="en-US" dirty="0" smtClean="0"/>
              <a:t>Targeted offerings and mailing based on purchase history</a:t>
            </a:r>
          </a:p>
          <a:p>
            <a:pPr lvl="1"/>
            <a:r>
              <a:rPr lang="en-US" altLang="en-US" sz="2400" dirty="0" smtClean="0"/>
              <a:t>Tesco example “Market research staff know more about my customers than board chairperson”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Learning Objectives </a:t>
            </a:r>
            <a:r>
              <a:rPr lang="en-US" altLang="en-US" sz="2000" b="0" dirty="0" smtClean="0"/>
              <a:t>(1 of 2)</a:t>
            </a:r>
            <a:endParaRPr lang="en-IN" b="0" dirty="0">
              <a:latin typeface="+mj-lt"/>
            </a:endParaRPr>
          </a:p>
        </p:txBody>
      </p:sp>
      <p:sp>
        <p:nvSpPr>
          <p:cNvPr id="4" name="Content Placeholder 3"/>
          <p:cNvSpPr>
            <a:spLocks noGrp="1"/>
          </p:cNvSpPr>
          <p:nvPr>
            <p:ph idx="1"/>
          </p:nvPr>
        </p:nvSpPr>
        <p:spPr/>
        <p:txBody>
          <a:bodyPr/>
          <a:lstStyle/>
          <a:p>
            <a:pPr marL="541338" indent="-541338">
              <a:buClr>
                <a:schemeClr val="accent2"/>
              </a:buClr>
              <a:buNone/>
            </a:pPr>
            <a:r>
              <a:rPr lang="en-US" altLang="en-US" b="1" dirty="0" smtClean="0">
                <a:solidFill>
                  <a:srgbClr val="007FA3"/>
                </a:solidFill>
              </a:rPr>
              <a:t>2.1</a:t>
            </a:r>
            <a:r>
              <a:rPr lang="en-US" altLang="en-US" dirty="0" smtClean="0"/>
              <a:t> To explain what “value” really means and to highlight its pivotal role in retailers’ building and sustaining relationships</a:t>
            </a:r>
          </a:p>
          <a:p>
            <a:pPr marL="541338" indent="-541338">
              <a:buClr>
                <a:schemeClr val="accent2"/>
              </a:buClr>
              <a:buNone/>
            </a:pPr>
            <a:r>
              <a:rPr lang="en-US" altLang="en-US" b="1" dirty="0" smtClean="0">
                <a:solidFill>
                  <a:srgbClr val="007FA3"/>
                </a:solidFill>
              </a:rPr>
              <a:t>2.2</a:t>
            </a:r>
            <a:r>
              <a:rPr lang="en-US" altLang="en-US" dirty="0" smtClean="0"/>
              <a:t> To describe how both customer relationships and channel relationships may be nurtured in today’s highly competitive marketplace</a:t>
            </a:r>
          </a:p>
        </p:txBody>
      </p:sp>
    </p:spTree>
    <p:extLst>
      <p:ext uri="{BB962C8B-B14F-4D97-AF65-F5344CB8AC3E}">
        <p14:creationId xmlns:p14="http://schemas.microsoft.com/office/powerpoint/2010/main" val="39259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Rewards Program Categories</a:t>
            </a:r>
            <a:endParaRPr lang="en-US" dirty="0"/>
          </a:p>
        </p:txBody>
      </p:sp>
      <p:sp>
        <p:nvSpPr>
          <p:cNvPr id="3" name="Content Placeholder 2"/>
          <p:cNvSpPr>
            <a:spLocks noGrp="1"/>
          </p:cNvSpPr>
          <p:nvPr>
            <p:ph idx="1"/>
          </p:nvPr>
        </p:nvSpPr>
        <p:spPr/>
        <p:txBody>
          <a:bodyPr/>
          <a:lstStyle/>
          <a:p>
            <a:r>
              <a:rPr lang="en-US" altLang="en-US" dirty="0" smtClean="0"/>
              <a:t>Economic </a:t>
            </a:r>
          </a:p>
          <a:p>
            <a:r>
              <a:rPr lang="en-US" altLang="en-US" dirty="0" smtClean="0"/>
              <a:t>Hedonistic </a:t>
            </a:r>
          </a:p>
          <a:p>
            <a:r>
              <a:rPr lang="en-US" altLang="en-US" dirty="0" smtClean="0"/>
              <a:t>Social-relational</a:t>
            </a:r>
          </a:p>
          <a:p>
            <a:r>
              <a:rPr lang="en-US" altLang="en-US" dirty="0" smtClean="0"/>
              <a:t>Informational</a:t>
            </a:r>
          </a:p>
          <a:p>
            <a:r>
              <a:rPr lang="en-US" altLang="en-US" dirty="0" smtClean="0"/>
              <a:t>Functional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Types of Economic Loyalty Programs</a:t>
            </a:r>
            <a:endParaRPr lang="en-US" dirty="0"/>
          </a:p>
        </p:txBody>
      </p:sp>
      <p:sp>
        <p:nvSpPr>
          <p:cNvPr id="3" name="Content Placeholder 2"/>
          <p:cNvSpPr>
            <a:spLocks noGrp="1"/>
          </p:cNvSpPr>
          <p:nvPr>
            <p:ph idx="1"/>
          </p:nvPr>
        </p:nvSpPr>
        <p:spPr/>
        <p:txBody>
          <a:bodyPr/>
          <a:lstStyle/>
          <a:p>
            <a:pPr>
              <a:buClr>
                <a:schemeClr val="accent2"/>
              </a:buClr>
              <a:buSzTx/>
              <a:buFontTx/>
              <a:buChar char="•"/>
            </a:pPr>
            <a:r>
              <a:rPr lang="en-US" altLang="en-US" dirty="0" smtClean="0"/>
              <a:t>Additional discounts at register</a:t>
            </a:r>
          </a:p>
          <a:p>
            <a:pPr lvl="1"/>
            <a:r>
              <a:rPr lang="en-US" altLang="en-US" sz="2400" dirty="0" smtClean="0"/>
              <a:t>Not a real loyalty program</a:t>
            </a:r>
          </a:p>
          <a:p>
            <a:pPr>
              <a:buClr>
                <a:schemeClr val="accent2"/>
              </a:buClr>
              <a:buSzTx/>
              <a:buFontTx/>
              <a:buChar char="•"/>
            </a:pPr>
            <a:r>
              <a:rPr lang="en-US" altLang="en-US" dirty="0" smtClean="0"/>
              <a:t>1 free with every “n” items purchased</a:t>
            </a:r>
          </a:p>
          <a:p>
            <a:pPr lvl="1"/>
            <a:r>
              <a:rPr lang="en-US" altLang="en-US" sz="2400" dirty="0" smtClean="0"/>
              <a:t>Easily copied, no customer database</a:t>
            </a:r>
          </a:p>
          <a:p>
            <a:pPr>
              <a:buClr>
                <a:schemeClr val="accent2"/>
              </a:buClr>
              <a:buSzTx/>
              <a:buFontTx/>
              <a:buChar char="•"/>
            </a:pPr>
            <a:r>
              <a:rPr lang="en-US" altLang="en-US" dirty="0" smtClean="0"/>
              <a:t>Rebates based on cumulative purchases</a:t>
            </a:r>
          </a:p>
          <a:p>
            <a:pPr lvl="1"/>
            <a:r>
              <a:rPr lang="en-US" altLang="en-US" sz="2400" dirty="0" smtClean="0"/>
              <a:t>Customer maintains records</a:t>
            </a:r>
          </a:p>
          <a:p>
            <a:pPr lvl="1"/>
            <a:r>
              <a:rPr lang="en-US" altLang="en-US" sz="2400" dirty="0" smtClean="0"/>
              <a:t>Can develop “heavy half” programs like Hilton </a:t>
            </a:r>
          </a:p>
          <a:p>
            <a:pPr>
              <a:buClr>
                <a:schemeClr val="accent2"/>
              </a:buClr>
              <a:buSzTx/>
              <a:buFontTx/>
              <a:buChar char="•"/>
            </a:pPr>
            <a:r>
              <a:rPr lang="en-US" altLang="en-US" dirty="0" smtClean="0"/>
              <a:t>Targeted offerings and mailing based on purchase history</a:t>
            </a:r>
          </a:p>
          <a:p>
            <a:pPr lvl="1"/>
            <a:r>
              <a:rPr lang="en-US" altLang="en-US" sz="2400" dirty="0" smtClean="0"/>
              <a:t>Tesco example “Market research staff know more about my customers than board chairperson”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Principles of Category Management</a:t>
            </a:r>
            <a:endParaRPr lang="en-US" dirty="0"/>
          </a:p>
        </p:txBody>
      </p:sp>
      <p:sp>
        <p:nvSpPr>
          <p:cNvPr id="3" name="Content Placeholder 2"/>
          <p:cNvSpPr>
            <a:spLocks noGrp="1"/>
          </p:cNvSpPr>
          <p:nvPr>
            <p:ph idx="1"/>
          </p:nvPr>
        </p:nvSpPr>
        <p:spPr>
          <a:xfrm>
            <a:off x="457200" y="1600200"/>
            <a:ext cx="8229600" cy="4648200"/>
          </a:xfrm>
        </p:spPr>
        <p:txBody>
          <a:bodyPr/>
          <a:lstStyle/>
          <a:p>
            <a:pPr>
              <a:buFontTx/>
              <a:buChar char="•"/>
            </a:pPr>
            <a:r>
              <a:rPr lang="en-US" altLang="en-US" dirty="0" smtClean="0"/>
              <a:t>Retailers listen more to customers</a:t>
            </a:r>
          </a:p>
          <a:p>
            <a:pPr>
              <a:buFontTx/>
              <a:buChar char="•"/>
            </a:pPr>
            <a:r>
              <a:rPr lang="en-US" altLang="en-US" dirty="0" smtClean="0"/>
              <a:t>Profitability is improved because inventory more closely matches demand</a:t>
            </a:r>
          </a:p>
          <a:p>
            <a:pPr>
              <a:buFontTx/>
              <a:buChar char="•"/>
            </a:pPr>
            <a:r>
              <a:rPr lang="en-US" altLang="en-US" dirty="0" smtClean="0"/>
              <a:t>By being better focused, each department is more desirable for shoppers</a:t>
            </a:r>
          </a:p>
          <a:p>
            <a:pPr>
              <a:buFontTx/>
              <a:buChar char="•"/>
            </a:pPr>
            <a:r>
              <a:rPr lang="en-US" altLang="en-US" dirty="0" smtClean="0"/>
              <a:t>Retail buyers are given more responsibilities and accountability for category results</a:t>
            </a:r>
          </a:p>
          <a:p>
            <a:pPr>
              <a:buFontTx/>
              <a:buChar char="•"/>
            </a:pPr>
            <a:r>
              <a:rPr lang="en-US" altLang="en-US" dirty="0" smtClean="0"/>
              <a:t>Retailers and suppliers must share data and be more computerized</a:t>
            </a:r>
          </a:p>
          <a:p>
            <a:pPr>
              <a:buFontTx/>
              <a:buChar char="•"/>
            </a:pPr>
            <a:r>
              <a:rPr lang="en-US" altLang="en-US" dirty="0" smtClean="0"/>
              <a:t>Retailers and suppliers must plan together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Category Management: Juice</a:t>
            </a:r>
          </a:p>
        </p:txBody>
      </p:sp>
      <p:sp>
        <p:nvSpPr>
          <p:cNvPr id="3" name="Content Placeholder 2"/>
          <p:cNvSpPr>
            <a:spLocks noGrp="1"/>
          </p:cNvSpPr>
          <p:nvPr>
            <p:ph idx="1"/>
          </p:nvPr>
        </p:nvSpPr>
        <p:spPr/>
        <p:txBody>
          <a:bodyPr/>
          <a:lstStyle/>
          <a:p>
            <a:pPr marL="0" indent="0" algn="ctr">
              <a:buNone/>
            </a:pPr>
            <a:r>
              <a:rPr lang="en-US" dirty="0"/>
              <a:t>Please click URL to view</a:t>
            </a:r>
            <a:r>
              <a:rPr lang="en-US" dirty="0" smtClean="0"/>
              <a:t>:</a:t>
            </a:r>
          </a:p>
          <a:p>
            <a:pPr marL="0" indent="0" algn="ctr">
              <a:buNone/>
            </a:pPr>
            <a:r>
              <a:rPr lang="en-US" dirty="0">
                <a:hlinkClick r:id="rId3"/>
              </a:rPr>
              <a:t>https://youtu.be/-2p-pn-au-0</a:t>
            </a:r>
            <a:endParaRPr lang="en-US" dirty="0"/>
          </a:p>
        </p:txBody>
      </p:sp>
    </p:spTree>
    <p:extLst>
      <p:ext uri="{BB962C8B-B14F-4D97-AF65-F5344CB8AC3E}">
        <p14:creationId xmlns:p14="http://schemas.microsoft.com/office/powerpoint/2010/main" val="2255501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2.7 Elements Contributing to Effective Channel Relationships</a:t>
            </a:r>
            <a:endParaRPr lang="en-US" dirty="0"/>
          </a:p>
        </p:txBody>
      </p:sp>
      <p:pic>
        <p:nvPicPr>
          <p:cNvPr id="3" name="Picture 2" descr="Elements that contribute to effective relationships are as follows: final customer orientation, common positioning goals, input into channel decisions, trust, fairness, reliability, communication, coordination, consistency, activities performed, proper lead time, equitable profit distribution, marketing support, timeliness of payments, inventory plann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262" y="1524000"/>
            <a:ext cx="6245475" cy="46508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Three Kinds of Service Retailing</a:t>
            </a:r>
            <a:endParaRPr lang="en-US" dirty="0"/>
          </a:p>
        </p:txBody>
      </p:sp>
      <p:sp>
        <p:nvSpPr>
          <p:cNvPr id="3" name="Content Placeholder 2"/>
          <p:cNvSpPr>
            <a:spLocks noGrp="1"/>
          </p:cNvSpPr>
          <p:nvPr>
            <p:ph idx="1"/>
          </p:nvPr>
        </p:nvSpPr>
        <p:spPr/>
        <p:txBody>
          <a:bodyPr/>
          <a:lstStyle/>
          <a:p>
            <a:pPr>
              <a:buFontTx/>
              <a:buChar char="•"/>
            </a:pPr>
            <a:r>
              <a:rPr lang="en-US" altLang="en-US" dirty="0" smtClean="0"/>
              <a:t>Rented goods services– leased cars, hotel rooms, carpet cleaning equipment</a:t>
            </a:r>
          </a:p>
          <a:p>
            <a:pPr>
              <a:buFontTx/>
              <a:buChar char="•"/>
            </a:pPr>
            <a:r>
              <a:rPr lang="en-US" altLang="en-US" dirty="0" smtClean="0"/>
              <a:t>Owned goods services– plumbing, appliance repair, </a:t>
            </a:r>
          </a:p>
          <a:p>
            <a:pPr>
              <a:buFontTx/>
              <a:buChar char="•"/>
            </a:pPr>
            <a:r>
              <a:rPr lang="en-US" altLang="en-US" dirty="0" smtClean="0"/>
              <a:t>Non-goods services– haircut, professional services (physician, lawyer)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Four Characteristics of Services Retailing</a:t>
            </a:r>
            <a:endParaRPr lang="en-US" dirty="0"/>
          </a:p>
        </p:txBody>
      </p:sp>
      <p:sp>
        <p:nvSpPr>
          <p:cNvPr id="3" name="Content Placeholder 2"/>
          <p:cNvSpPr>
            <a:spLocks noGrp="1"/>
          </p:cNvSpPr>
          <p:nvPr>
            <p:ph idx="1"/>
          </p:nvPr>
        </p:nvSpPr>
        <p:spPr/>
        <p:txBody>
          <a:bodyPr/>
          <a:lstStyle/>
          <a:p>
            <a:pPr>
              <a:buFontTx/>
              <a:buChar char="•"/>
            </a:pPr>
            <a:r>
              <a:rPr lang="en-US" altLang="en-US" dirty="0" smtClean="0"/>
              <a:t>Intangibility</a:t>
            </a:r>
          </a:p>
          <a:p>
            <a:pPr>
              <a:buFontTx/>
              <a:buChar char="•"/>
            </a:pPr>
            <a:r>
              <a:rPr lang="en-US" altLang="en-US" dirty="0" smtClean="0"/>
              <a:t>Inseparability</a:t>
            </a:r>
          </a:p>
          <a:p>
            <a:pPr>
              <a:buFontTx/>
              <a:buChar char="•"/>
            </a:pPr>
            <a:r>
              <a:rPr lang="en-US" altLang="en-US" dirty="0" smtClean="0"/>
              <a:t>Perishability</a:t>
            </a:r>
          </a:p>
          <a:p>
            <a:pPr>
              <a:buFontTx/>
              <a:buChar char="•"/>
            </a:pPr>
            <a:r>
              <a:rPr lang="en-US" altLang="en-US" dirty="0" smtClean="0"/>
              <a:t>Variability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2.8a Managing Unique Characteristics of Service Retailing</a:t>
            </a:r>
            <a:endParaRPr lang="en-US" dirty="0"/>
          </a:p>
        </p:txBody>
      </p:sp>
      <p:sp>
        <p:nvSpPr>
          <p:cNvPr id="4" name="Content Placeholder 3"/>
          <p:cNvSpPr>
            <a:spLocks noGrp="1"/>
          </p:cNvSpPr>
          <p:nvPr>
            <p:ph idx="1"/>
          </p:nvPr>
        </p:nvSpPr>
        <p:spPr/>
        <p:txBody>
          <a:bodyPr/>
          <a:lstStyle/>
          <a:p>
            <a:pPr>
              <a:buNone/>
            </a:pPr>
            <a:r>
              <a:rPr lang="en-US" altLang="en-US" b="1" dirty="0" smtClean="0"/>
              <a:t>Intangibility</a:t>
            </a:r>
          </a:p>
          <a:p>
            <a:r>
              <a:rPr lang="en-US" altLang="en-US" dirty="0" smtClean="0"/>
              <a:t>Display/distribute customer testimonials.</a:t>
            </a:r>
          </a:p>
          <a:p>
            <a:r>
              <a:rPr lang="en-US" altLang="en-US" dirty="0" smtClean="0"/>
              <a:t>Explain in detail how the service will be performed and what the expected results will be.</a:t>
            </a:r>
          </a:p>
          <a:p>
            <a:r>
              <a:rPr lang="en-US" altLang="en-US" dirty="0" smtClean="0"/>
              <a:t>Have strong, clearly stated guarantees of performance.</a:t>
            </a:r>
          </a:p>
          <a:p>
            <a:r>
              <a:rPr lang="en-US" altLang="en-US" dirty="0" smtClean="0"/>
              <a:t>Be competitively priced.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2.8b Managing Unique Characteristics of Service Retailing</a:t>
            </a:r>
            <a:endParaRPr lang="en-US" dirty="0"/>
          </a:p>
        </p:txBody>
      </p:sp>
      <p:sp>
        <p:nvSpPr>
          <p:cNvPr id="4" name="Content Placeholder 3"/>
          <p:cNvSpPr>
            <a:spLocks noGrp="1"/>
          </p:cNvSpPr>
          <p:nvPr>
            <p:ph idx="1"/>
          </p:nvPr>
        </p:nvSpPr>
        <p:spPr>
          <a:xfrm>
            <a:off x="457200" y="1600200"/>
            <a:ext cx="8229600" cy="4724400"/>
          </a:xfrm>
        </p:spPr>
        <p:txBody>
          <a:bodyPr/>
          <a:lstStyle/>
          <a:p>
            <a:pPr marL="0" indent="0">
              <a:buNone/>
            </a:pPr>
            <a:r>
              <a:rPr lang="en-US" altLang="en-US" b="1" dirty="0" smtClean="0"/>
              <a:t>Inseparability</a:t>
            </a:r>
          </a:p>
          <a:p>
            <a:r>
              <a:rPr lang="en-US" altLang="en-US" sz="2200" dirty="0" smtClean="0"/>
              <a:t>Prominently promote major points of distinction with competition</a:t>
            </a:r>
          </a:p>
          <a:p>
            <a:r>
              <a:rPr lang="en-US" altLang="en-US" sz="2200" dirty="0" smtClean="0"/>
              <a:t>At the time a service is completed, encourage customers to schedule appointments for a follow-up service visit or call.</a:t>
            </a:r>
          </a:p>
          <a:p>
            <a:r>
              <a:rPr lang="en-US" altLang="en-US" sz="2200" dirty="0" smtClean="0"/>
              <a:t>If possible, rotate employees who interact with customers each time they buy a service so that customers do not leave if a popular employee goes elsewhere.</a:t>
            </a:r>
          </a:p>
          <a:p>
            <a:r>
              <a:rPr lang="en-US" altLang="en-US" sz="2200" dirty="0" smtClean="0"/>
              <a:t>Call customers after a service is performed to demonstrate the firm’s interest in them.</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2.8c Managing Unique Characteristics of Service Retailing</a:t>
            </a:r>
            <a:endParaRPr lang="en-US" dirty="0"/>
          </a:p>
        </p:txBody>
      </p:sp>
      <p:sp>
        <p:nvSpPr>
          <p:cNvPr id="4" name="Content Placeholder 3"/>
          <p:cNvSpPr>
            <a:spLocks noGrp="1"/>
          </p:cNvSpPr>
          <p:nvPr>
            <p:ph idx="1"/>
          </p:nvPr>
        </p:nvSpPr>
        <p:spPr>
          <a:xfrm>
            <a:off x="457200" y="1600200"/>
            <a:ext cx="8153400" cy="4525963"/>
          </a:xfrm>
        </p:spPr>
        <p:txBody>
          <a:bodyPr/>
          <a:lstStyle/>
          <a:p>
            <a:pPr marL="0" indent="0">
              <a:buNone/>
            </a:pPr>
            <a:r>
              <a:rPr lang="en-US" altLang="en-US" b="1" dirty="0" smtClean="0"/>
              <a:t>Perishability</a:t>
            </a:r>
          </a:p>
          <a:p>
            <a:r>
              <a:rPr lang="en-US" altLang="en-US" dirty="0" smtClean="0"/>
              <a:t>Carefully plan each work day to optimize service visits or calls.</a:t>
            </a:r>
          </a:p>
          <a:p>
            <a:r>
              <a:rPr lang="en-US" altLang="en-US" dirty="0" smtClean="0"/>
              <a:t>Be prepared to do alternative tasks if the weather is bad.</a:t>
            </a:r>
          </a:p>
          <a:p>
            <a:r>
              <a:rPr lang="en-US" altLang="en-US" dirty="0" smtClean="0"/>
              <a:t>Offer appropriate other services that are popular during off-season.</a:t>
            </a:r>
          </a:p>
          <a:p>
            <a:r>
              <a:rPr lang="en-US" altLang="en-US" dirty="0" smtClean="0"/>
              <a:t> Be willing to work longer hours during peak periods and fewer hours during slower times.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Learning Objectives </a:t>
            </a:r>
            <a:r>
              <a:rPr lang="en-US" altLang="en-US" sz="2000" b="0" dirty="0" smtClean="0"/>
              <a:t>(2 of 2)</a:t>
            </a:r>
            <a:endParaRPr lang="en-US" sz="2000" dirty="0"/>
          </a:p>
        </p:txBody>
      </p:sp>
      <p:sp>
        <p:nvSpPr>
          <p:cNvPr id="3" name="Content Placeholder 2"/>
          <p:cNvSpPr>
            <a:spLocks noGrp="1"/>
          </p:cNvSpPr>
          <p:nvPr>
            <p:ph idx="1"/>
          </p:nvPr>
        </p:nvSpPr>
        <p:spPr/>
        <p:txBody>
          <a:bodyPr/>
          <a:lstStyle/>
          <a:p>
            <a:pPr marL="541338" indent="-541338">
              <a:buClr>
                <a:schemeClr val="accent2"/>
              </a:buClr>
              <a:buNone/>
            </a:pPr>
            <a:r>
              <a:rPr lang="en-US" altLang="en-US" b="1" dirty="0" smtClean="0">
                <a:solidFill>
                  <a:srgbClr val="007FA3"/>
                </a:solidFill>
              </a:rPr>
              <a:t>2.3</a:t>
            </a:r>
            <a:r>
              <a:rPr lang="en-US" altLang="en-US" dirty="0" smtClean="0"/>
              <a:t> To examine the differences in relationship building between goods and services retailers</a:t>
            </a:r>
          </a:p>
          <a:p>
            <a:pPr marL="541338" indent="-541338">
              <a:buClr>
                <a:schemeClr val="accent2"/>
              </a:buClr>
              <a:buNone/>
            </a:pPr>
            <a:r>
              <a:rPr lang="en-US" altLang="en-US" b="1" dirty="0" smtClean="0">
                <a:solidFill>
                  <a:srgbClr val="007FA3"/>
                </a:solidFill>
              </a:rPr>
              <a:t>2.4</a:t>
            </a:r>
            <a:r>
              <a:rPr lang="en-US" altLang="en-US" dirty="0" smtClean="0"/>
              <a:t> To discuss the impact of technology on relationships in retailing</a:t>
            </a:r>
          </a:p>
          <a:p>
            <a:pPr marL="541338" indent="-541338">
              <a:buClr>
                <a:schemeClr val="accent2"/>
              </a:buClr>
              <a:buNone/>
            </a:pPr>
            <a:r>
              <a:rPr lang="en-US" altLang="en-US" b="1" dirty="0" smtClean="0">
                <a:solidFill>
                  <a:srgbClr val="007FA3"/>
                </a:solidFill>
              </a:rPr>
              <a:t>2.5</a:t>
            </a:r>
            <a:r>
              <a:rPr lang="en-US" altLang="en-US" dirty="0" smtClean="0"/>
              <a:t> To consider the interplay between retailers’ ethical performance and relationships in retailing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2.8d Managing Unique Characteristics of Service Retailing</a:t>
            </a:r>
            <a:endParaRPr lang="en-US" dirty="0"/>
          </a:p>
        </p:txBody>
      </p:sp>
      <p:sp>
        <p:nvSpPr>
          <p:cNvPr id="3" name="Content Placeholder 2"/>
          <p:cNvSpPr>
            <a:spLocks noGrp="1"/>
          </p:cNvSpPr>
          <p:nvPr>
            <p:ph idx="1"/>
          </p:nvPr>
        </p:nvSpPr>
        <p:spPr>
          <a:xfrm>
            <a:off x="457200" y="1600200"/>
            <a:ext cx="8229600" cy="4724400"/>
          </a:xfrm>
        </p:spPr>
        <p:txBody>
          <a:bodyPr/>
          <a:lstStyle/>
          <a:p>
            <a:pPr marL="0" indent="0">
              <a:buNone/>
            </a:pPr>
            <a:r>
              <a:rPr lang="en-US" altLang="en-US" b="1" dirty="0" smtClean="0"/>
              <a:t>Variability</a:t>
            </a:r>
            <a:endParaRPr lang="en-US" altLang="en-US" sz="2800" dirty="0" smtClean="0"/>
          </a:p>
          <a:p>
            <a:r>
              <a:rPr lang="en-US" altLang="en-US" dirty="0" smtClean="0"/>
              <a:t>Develop and implement systematic procedures for performing each service—including a series of steps to be undertaken every time the same service is requested.</a:t>
            </a:r>
          </a:p>
          <a:p>
            <a:r>
              <a:rPr lang="en-US" altLang="en-US" dirty="0" smtClean="0"/>
              <a:t>Train employees well.</a:t>
            </a:r>
          </a:p>
          <a:p>
            <a:r>
              <a:rPr lang="en-US" altLang="en-US" dirty="0" smtClean="0"/>
              <a:t>Computerize as many steps as possible, such as inputting customer information, verifying that each step has been completed, and billing.</a:t>
            </a:r>
          </a:p>
          <a:p>
            <a:r>
              <a:rPr lang="en-US" altLang="en-US" dirty="0" smtClean="0"/>
              <a:t> Regularly observe employee actions to be sure they are done correctly.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A2.1 Lessons in Service Retailing</a:t>
            </a:r>
            <a:r>
              <a:rPr lang="en-US" altLang="en-US" sz="2000" dirty="0" smtClean="0"/>
              <a:t> </a:t>
            </a:r>
            <a:endParaRPr lang="en-US" dirty="0"/>
          </a:p>
        </p:txBody>
      </p:sp>
      <p:pic>
        <p:nvPicPr>
          <p:cNvPr id="4" name="Picture 4" descr="The best practices in service retailing are listed as follows. 1, Base decisions on what the customer wants and expects from the retailer. 2, Think and act in terms of the entire customer experience. 3, Continuously improve all parts of the customer experience. 4, Employ and reward workers who can build customer relationships. 5, Train employees to cope with the emotional costs of service retailing. 6, Create and sustain a strong customer service orientation. 7, Correct mistakes as they are uncovered and avoid failing customers twice. 8, Empower your customers to co-produce their own service experience. 9, Get your managers to lead from the front, not from the top. 10, Treat all of your customers as if they were guests. "/>
          <p:cNvPicPr>
            <a:picLocks noGrp="1" noChangeAspect="1" noChangeArrowheads="1"/>
          </p:cNvPicPr>
          <p:nvPr>
            <p:ph idx="4294967295"/>
          </p:nvPr>
        </p:nvPicPr>
        <p:blipFill>
          <a:blip r:embed="rId2" cstate="print"/>
          <a:srcRect/>
          <a:stretch>
            <a:fillRect/>
          </a:stretch>
        </p:blipFill>
        <p:spPr>
          <a:xfrm>
            <a:off x="533400" y="1447800"/>
            <a:ext cx="8001000" cy="4918075"/>
          </a:xfr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2.10 Technology Icons</a:t>
            </a:r>
            <a:endParaRPr lang="en-US" dirty="0"/>
          </a:p>
        </p:txBody>
      </p:sp>
      <p:pic>
        <p:nvPicPr>
          <p:cNvPr id="16386" name="Picture 2" descr="16 icons, where each icon has 3 consecutive arched lines above it.  The icons are, as follows: camera, tablet, desktop computer, conferencing phone, U S B drive, memory card, radio transmitter, wireless transmitter, satellite, mobile phone, antenna tower, G P S, digital assistant, city, M P 3 player, television."/>
          <p:cNvPicPr>
            <a:picLocks noChangeAspect="1" noChangeArrowheads="1"/>
          </p:cNvPicPr>
          <p:nvPr/>
        </p:nvPicPr>
        <p:blipFill>
          <a:blip r:embed="rId2" cstate="print"/>
          <a:srcRect/>
          <a:stretch>
            <a:fillRect/>
          </a:stretch>
        </p:blipFill>
        <p:spPr bwMode="auto">
          <a:xfrm>
            <a:off x="1960563" y="1447800"/>
            <a:ext cx="5202237" cy="488086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Retail Challenge: Service Strategy Through Technology</a:t>
            </a:r>
          </a:p>
        </p:txBody>
      </p:sp>
      <p:sp>
        <p:nvSpPr>
          <p:cNvPr id="3" name="Content Placeholder 2"/>
          <p:cNvSpPr>
            <a:spLocks noGrp="1"/>
          </p:cNvSpPr>
          <p:nvPr>
            <p:ph idx="1"/>
          </p:nvPr>
        </p:nvSpPr>
        <p:spPr/>
        <p:txBody>
          <a:bodyPr/>
          <a:lstStyle/>
          <a:p>
            <a:pPr marL="0" indent="0" algn="ctr">
              <a:buNone/>
            </a:pPr>
            <a:r>
              <a:rPr lang="en-US" dirty="0"/>
              <a:t>Please click URL to view</a:t>
            </a:r>
            <a:r>
              <a:rPr lang="en-US" dirty="0" smtClean="0"/>
              <a:t>:</a:t>
            </a:r>
          </a:p>
          <a:p>
            <a:pPr marL="0" indent="0" algn="ctr">
              <a:buNone/>
            </a:pPr>
            <a:r>
              <a:rPr lang="en-US" dirty="0">
                <a:hlinkClick r:id="rId3"/>
              </a:rPr>
              <a:t>https://youtu.be/T7HXleiYTYY</a:t>
            </a:r>
            <a:endParaRPr lang="en-US" dirty="0"/>
          </a:p>
        </p:txBody>
      </p:sp>
    </p:spTree>
    <p:extLst>
      <p:ext uri="{BB962C8B-B14F-4D97-AF65-F5344CB8AC3E}">
        <p14:creationId xmlns:p14="http://schemas.microsoft.com/office/powerpoint/2010/main" val="257302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Examples of Consumerism in Retailing</a:t>
            </a:r>
            <a:endParaRPr lang="en-US" dirty="0"/>
          </a:p>
        </p:txBody>
      </p:sp>
      <p:sp>
        <p:nvSpPr>
          <p:cNvPr id="3" name="Content Placeholder 2"/>
          <p:cNvSpPr>
            <a:spLocks noGrp="1"/>
          </p:cNvSpPr>
          <p:nvPr>
            <p:ph idx="1"/>
          </p:nvPr>
        </p:nvSpPr>
        <p:spPr/>
        <p:txBody>
          <a:bodyPr/>
          <a:lstStyle/>
          <a:p>
            <a:pPr>
              <a:buFontTx/>
              <a:buChar char="•"/>
            </a:pPr>
            <a:r>
              <a:rPr lang="en-US" altLang="en-US" sz="2600" dirty="0" smtClean="0"/>
              <a:t>Proper testing of items for safety issues</a:t>
            </a:r>
          </a:p>
          <a:p>
            <a:pPr>
              <a:buFontTx/>
              <a:buChar char="•"/>
            </a:pPr>
            <a:r>
              <a:rPr lang="en-US" altLang="en-US" sz="2600" dirty="0" smtClean="0"/>
              <a:t>Programming cash registers not to accept payment for recalled goods</a:t>
            </a:r>
          </a:p>
          <a:p>
            <a:pPr>
              <a:buFontTx/>
              <a:buChar char="•"/>
            </a:pPr>
            <a:r>
              <a:rPr lang="en-US" altLang="en-US" sz="2600" dirty="0" smtClean="0"/>
              <a:t>Charging fair prices for goods in short supply--Home Depot plywood example in hurricane</a:t>
            </a:r>
          </a:p>
          <a:p>
            <a:pPr>
              <a:buFontTx/>
              <a:buChar char="•"/>
            </a:pPr>
            <a:r>
              <a:rPr lang="en-US" altLang="en-US" sz="2600" dirty="0" smtClean="0"/>
              <a:t>Age labeling of toys, warning labels on goods beyond legal requirements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2.11 Store Sale</a:t>
            </a:r>
            <a:endParaRPr lang="en-US" dirty="0"/>
          </a:p>
        </p:txBody>
      </p:sp>
      <p:pic>
        <p:nvPicPr>
          <p:cNvPr id="17410" name="Picture 2" descr="A storefront displays two mannequins and a sign as follows, weekend sale, entire store 40 percent off."/>
          <p:cNvPicPr>
            <a:picLocks noChangeAspect="1" noChangeArrowheads="1"/>
          </p:cNvPicPr>
          <p:nvPr/>
        </p:nvPicPr>
        <p:blipFill>
          <a:blip r:embed="rId2" cstate="print"/>
          <a:srcRect/>
          <a:stretch>
            <a:fillRect/>
          </a:stretch>
        </p:blipFill>
        <p:spPr bwMode="auto">
          <a:xfrm>
            <a:off x="1143000" y="1752600"/>
            <a:ext cx="6330950" cy="4308765"/>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2.12 Understanding the Americans with Disabilities Act</a:t>
            </a:r>
            <a:endParaRPr lang="en-US" dirty="0"/>
          </a:p>
        </p:txBody>
      </p:sp>
      <p:pic>
        <p:nvPicPr>
          <p:cNvPr id="4" name="Picture 6" descr="A woman uses an electric scooter with an attached shopping basket to move about a clothing store."/>
          <p:cNvPicPr>
            <a:picLocks noChangeAspect="1" noChangeArrowheads="1"/>
          </p:cNvPicPr>
          <p:nvPr/>
        </p:nvPicPr>
        <p:blipFill>
          <a:blip r:embed="rId2" cstate="print"/>
          <a:srcRect/>
          <a:stretch>
            <a:fillRect/>
          </a:stretch>
        </p:blipFill>
        <p:spPr bwMode="auto">
          <a:xfrm>
            <a:off x="685800" y="1600200"/>
            <a:ext cx="7467600" cy="4385534"/>
          </a:xfrm>
          <a:prstGeom prst="rect">
            <a:avLst/>
          </a:prstGeom>
          <a:noFill/>
          <a:ln w="15875">
            <a:solidFill>
              <a:schemeClr val="tx1"/>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19200"/>
            <a:ext cx="2438400" cy="550652"/>
          </a:xfrm>
        </p:spPr>
        <p:txBody>
          <a:bodyPr/>
          <a:lstStyle/>
          <a:p>
            <a:r>
              <a:rPr lang="en-IN" sz="3600" dirty="0" smtClean="0">
                <a:latin typeface="+mj-lt"/>
              </a:rPr>
              <a:t>Copyright</a:t>
            </a:r>
            <a:endParaRPr lang="en-IN" sz="3600" dirty="0">
              <a:latin typeface="+mj-lt"/>
            </a:endParaRPr>
          </a:p>
        </p:txBody>
      </p:sp>
      <p:pic>
        <p:nvPicPr>
          <p:cNvPr id="4" name="Picture 6"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Grp="1" noChangeAspect="1" noChangeArrowheads="1"/>
          </p:cNvPicPr>
          <p:nvPr>
            <p:ph idx="1"/>
          </p:nvPr>
        </p:nvPicPr>
        <p:blipFill>
          <a:blip r:embed="rId2" r:link="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23350" y="2390619"/>
            <a:ext cx="6897300" cy="215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1151495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Definition of Value</a:t>
            </a:r>
            <a:endParaRPr lang="en-US" dirty="0"/>
          </a:p>
        </p:txBody>
      </p:sp>
      <p:sp>
        <p:nvSpPr>
          <p:cNvPr id="5" name="Content Placeholder 4"/>
          <p:cNvSpPr>
            <a:spLocks noGrp="1"/>
          </p:cNvSpPr>
          <p:nvPr>
            <p:ph idx="1"/>
          </p:nvPr>
        </p:nvSpPr>
        <p:spPr>
          <a:xfrm>
            <a:off x="457200" y="1600200"/>
            <a:ext cx="8534400" cy="4648200"/>
          </a:xfrm>
        </p:spPr>
        <p:txBody>
          <a:bodyPr/>
          <a:lstStyle/>
          <a:p>
            <a:pPr>
              <a:buFontTx/>
              <a:buChar char="•"/>
            </a:pPr>
            <a:r>
              <a:rPr lang="en-US" altLang="en-US" b="1" dirty="0" smtClean="0"/>
              <a:t>Value</a:t>
            </a:r>
            <a:r>
              <a:rPr lang="en-US" altLang="en-US" dirty="0" smtClean="0"/>
              <a:t> = Results + Process Quality</a:t>
            </a:r>
          </a:p>
          <a:p>
            <a:pPr algn="ctr">
              <a:buNone/>
            </a:pPr>
            <a:r>
              <a:rPr lang="en-US" altLang="en-US" dirty="0" smtClean="0"/>
              <a:t>Price +  Customer Access Costs</a:t>
            </a:r>
          </a:p>
          <a:p>
            <a:pPr>
              <a:buFontTx/>
              <a:buChar char="•"/>
            </a:pPr>
            <a:r>
              <a:rPr lang="en-US" altLang="en-US" b="1" dirty="0" smtClean="0"/>
              <a:t>Results</a:t>
            </a:r>
            <a:r>
              <a:rPr lang="en-US" altLang="en-US" dirty="0" smtClean="0"/>
              <a:t> = Overall quality, instructions, ease of assembly, taste/quality/health, warranty, product testing by retailer</a:t>
            </a:r>
          </a:p>
          <a:p>
            <a:pPr>
              <a:buFontTx/>
              <a:buChar char="•"/>
            </a:pPr>
            <a:r>
              <a:rPr lang="en-US" altLang="en-US" b="1" dirty="0" smtClean="0"/>
              <a:t>Process Quality</a:t>
            </a:r>
            <a:r>
              <a:rPr lang="en-US" altLang="en-US" dirty="0" smtClean="0"/>
              <a:t> = Wide aisles, ease of finding, high in-stock position, fun experience, short waiting times</a:t>
            </a:r>
          </a:p>
          <a:p>
            <a:pPr>
              <a:buFontTx/>
              <a:buChar char="•"/>
            </a:pPr>
            <a:r>
              <a:rPr lang="en-US" altLang="en-US" b="1" dirty="0" smtClean="0"/>
              <a:t>Price </a:t>
            </a:r>
            <a:r>
              <a:rPr lang="en-US" altLang="en-US" dirty="0" smtClean="0"/>
              <a:t>= Costs + delivery + assembly + credit</a:t>
            </a:r>
          </a:p>
          <a:p>
            <a:pPr>
              <a:buFontTx/>
              <a:buChar char="•"/>
            </a:pPr>
            <a:r>
              <a:rPr lang="en-US" altLang="en-US" b="1" dirty="0" smtClean="0"/>
              <a:t>Customer access costs </a:t>
            </a:r>
            <a:r>
              <a:rPr lang="en-US" altLang="en-US" dirty="0" smtClean="0"/>
              <a:t>= </a:t>
            </a:r>
            <a:r>
              <a:rPr lang="en-US" altLang="en-US" dirty="0"/>
              <a:t>W</a:t>
            </a:r>
            <a:r>
              <a:rPr lang="en-US" altLang="en-US" dirty="0" smtClean="0"/>
              <a:t>arehouse club membership fees, inconvenient location, poor store hours, inadequate parking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What is Value?</a:t>
            </a:r>
            <a:endParaRPr lang="en-US" dirty="0"/>
          </a:p>
        </p:txBody>
      </p:sp>
      <p:sp>
        <p:nvSpPr>
          <p:cNvPr id="5" name="Content Placeholder 4"/>
          <p:cNvSpPr>
            <a:spLocks noGrp="1"/>
          </p:cNvSpPr>
          <p:nvPr>
            <p:ph idx="13"/>
          </p:nvPr>
        </p:nvSpPr>
        <p:spPr>
          <a:xfrm>
            <a:off x="457200" y="1676400"/>
            <a:ext cx="3886200" cy="3429000"/>
          </a:xfrm>
        </p:spPr>
        <p:txBody>
          <a:bodyPr/>
          <a:lstStyle/>
          <a:p>
            <a:pPr>
              <a:buNone/>
              <a:defRPr/>
            </a:pPr>
            <a:r>
              <a:rPr lang="en-US" altLang="en-US" sz="2400" b="1" dirty="0" smtClean="0"/>
              <a:t>Channel Perspective</a:t>
            </a:r>
          </a:p>
          <a:p>
            <a:pPr>
              <a:buFontTx/>
              <a:buChar char="•"/>
              <a:defRPr/>
            </a:pPr>
            <a:r>
              <a:rPr lang="en-US" altLang="en-US" sz="2400" dirty="0" smtClean="0"/>
              <a:t>Value is a series of activities and processes (the “value chain”) that provide a certain value for the consumer.</a:t>
            </a:r>
            <a:r>
              <a:rPr lang="en-US" altLang="en-US" sz="2400" b="1" dirty="0" smtClean="0"/>
              <a:t>  </a:t>
            </a:r>
          </a:p>
        </p:txBody>
      </p:sp>
      <p:sp>
        <p:nvSpPr>
          <p:cNvPr id="6" name="Content Placeholder 5"/>
          <p:cNvSpPr>
            <a:spLocks noGrp="1"/>
          </p:cNvSpPr>
          <p:nvPr>
            <p:ph type="body" sz="quarter" idx="14"/>
          </p:nvPr>
        </p:nvSpPr>
        <p:spPr>
          <a:xfrm>
            <a:off x="4572000" y="1676400"/>
            <a:ext cx="4114800" cy="3429000"/>
          </a:xfrm>
        </p:spPr>
        <p:txBody>
          <a:bodyPr/>
          <a:lstStyle/>
          <a:p>
            <a:pPr>
              <a:buNone/>
            </a:pPr>
            <a:r>
              <a:rPr lang="en-US" altLang="en-US" b="1" dirty="0" smtClean="0"/>
              <a:t>Customer Perspective</a:t>
            </a:r>
          </a:p>
          <a:p>
            <a:pPr>
              <a:buFontTx/>
              <a:buChar char="•"/>
            </a:pPr>
            <a:r>
              <a:rPr lang="en-US" altLang="en-US" dirty="0" smtClean="0"/>
              <a:t>Value is a perception that the shopper has of the value chain.</a:t>
            </a:r>
          </a:p>
          <a:p>
            <a:pPr>
              <a:buFontTx/>
              <a:buChar char="•"/>
            </a:pPr>
            <a:r>
              <a:rPr lang="en-US" altLang="en-US" dirty="0" smtClean="0"/>
              <a:t>It is the view of all the benefits from a purchase versus the price paid.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Retail Value Chain</a:t>
            </a:r>
            <a:endParaRPr lang="en-US" dirty="0"/>
          </a:p>
        </p:txBody>
      </p:sp>
      <p:sp>
        <p:nvSpPr>
          <p:cNvPr id="3" name="Content Placeholder 2"/>
          <p:cNvSpPr>
            <a:spLocks noGrp="1"/>
          </p:cNvSpPr>
          <p:nvPr>
            <p:ph idx="1"/>
          </p:nvPr>
        </p:nvSpPr>
        <p:spPr/>
        <p:txBody>
          <a:bodyPr/>
          <a:lstStyle/>
          <a:p>
            <a:pPr>
              <a:buClr>
                <a:schemeClr val="accent2"/>
              </a:buClr>
              <a:buSzTx/>
              <a:buFontTx/>
              <a:buChar char="•"/>
            </a:pPr>
            <a:r>
              <a:rPr lang="en-US" altLang="en-US" sz="2600" dirty="0" smtClean="0"/>
              <a:t>Represents the total bundle of benefits offered to consumers through a channel of distribution</a:t>
            </a:r>
          </a:p>
          <a:p>
            <a:pPr marL="740664" lvl="1" indent="-283464"/>
            <a:r>
              <a:rPr lang="en-US" altLang="en-US" sz="2600" dirty="0" smtClean="0"/>
              <a:t>Store location and parking, retailer ambience, customer service, brands/products carried, product quality, retailer’s in-stock position, shipping, prices, image, and other elements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Potential Pitfalls to Avoid in Planning a Value-Oriented Retail Strategy</a:t>
            </a:r>
            <a:endParaRPr lang="en-US" dirty="0"/>
          </a:p>
        </p:txBody>
      </p:sp>
      <p:sp>
        <p:nvSpPr>
          <p:cNvPr id="3" name="Content Placeholder 2"/>
          <p:cNvSpPr>
            <a:spLocks noGrp="1"/>
          </p:cNvSpPr>
          <p:nvPr>
            <p:ph idx="1"/>
          </p:nvPr>
        </p:nvSpPr>
        <p:spPr/>
        <p:txBody>
          <a:bodyPr/>
          <a:lstStyle/>
          <a:p>
            <a:pPr>
              <a:buClr>
                <a:schemeClr val="accent2"/>
              </a:buClr>
              <a:buFontTx/>
              <a:buChar char="•"/>
            </a:pPr>
            <a:r>
              <a:rPr lang="en-US" altLang="en-US" dirty="0" smtClean="0"/>
              <a:t>Planning value solely from a price perspective</a:t>
            </a:r>
          </a:p>
          <a:p>
            <a:pPr>
              <a:buClr>
                <a:schemeClr val="accent2"/>
              </a:buClr>
              <a:buFontTx/>
              <a:buChar char="•"/>
            </a:pPr>
            <a:r>
              <a:rPr lang="en-US" altLang="en-US" dirty="0" smtClean="0"/>
              <a:t>Providing value-enhanced services that customers do not want or will not pay extra for</a:t>
            </a:r>
          </a:p>
          <a:p>
            <a:pPr>
              <a:buClr>
                <a:schemeClr val="accent2"/>
              </a:buClr>
              <a:buFontTx/>
              <a:buChar char="•"/>
            </a:pPr>
            <a:r>
              <a:rPr lang="en-US" altLang="en-US" dirty="0" smtClean="0"/>
              <a:t>Competing in the wrong value/price segment</a:t>
            </a:r>
          </a:p>
          <a:p>
            <a:pPr>
              <a:buClr>
                <a:schemeClr val="accent2"/>
              </a:buClr>
              <a:buFontTx/>
              <a:buChar char="•"/>
            </a:pPr>
            <a:r>
              <a:rPr lang="en-US" altLang="en-US" dirty="0" smtClean="0"/>
              <a:t>Believing augmented elements alone create value</a:t>
            </a:r>
          </a:p>
          <a:p>
            <a:pPr>
              <a:buClr>
                <a:schemeClr val="accent2"/>
              </a:buClr>
              <a:buFontTx/>
              <a:buChar char="•"/>
            </a:pPr>
            <a:r>
              <a:rPr lang="en-US" altLang="en-US" dirty="0" smtClean="0"/>
              <a:t>Paying lip service to customer service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2.2 A Value-Oriented Retailing Checklist </a:t>
            </a:r>
            <a:r>
              <a:rPr lang="en-US" altLang="en-US" sz="2000" b="0" dirty="0" smtClean="0"/>
              <a:t>(1 of 2)</a:t>
            </a:r>
            <a:endParaRPr lang="en-US" b="0" dirty="0"/>
          </a:p>
        </p:txBody>
      </p:sp>
      <p:sp>
        <p:nvSpPr>
          <p:cNvPr id="3" name="Content Placeholder 2"/>
          <p:cNvSpPr>
            <a:spLocks noGrp="1"/>
          </p:cNvSpPr>
          <p:nvPr>
            <p:ph idx="1"/>
          </p:nvPr>
        </p:nvSpPr>
        <p:spPr>
          <a:xfrm>
            <a:off x="457200" y="1600200"/>
            <a:ext cx="8229600" cy="4724400"/>
          </a:xfrm>
        </p:spPr>
        <p:txBody>
          <a:bodyPr/>
          <a:lstStyle/>
          <a:p>
            <a:pPr>
              <a:spcBef>
                <a:spcPts val="800"/>
              </a:spcBef>
              <a:buFontTx/>
              <a:buChar char="•"/>
            </a:pPr>
            <a:r>
              <a:rPr lang="en-US" altLang="en-US" dirty="0" smtClean="0"/>
              <a:t>Is value defined from a consumer perspective?</a:t>
            </a:r>
          </a:p>
          <a:p>
            <a:pPr>
              <a:spcBef>
                <a:spcPts val="800"/>
              </a:spcBef>
              <a:buFontTx/>
              <a:buChar char="•"/>
            </a:pPr>
            <a:r>
              <a:rPr lang="en-US" altLang="en-US" dirty="0" smtClean="0"/>
              <a:t>Does the retailer have a clear value/price point?</a:t>
            </a:r>
          </a:p>
          <a:p>
            <a:pPr>
              <a:spcBef>
                <a:spcPts val="800"/>
              </a:spcBef>
              <a:buFontTx/>
              <a:buChar char="•"/>
            </a:pPr>
            <a:r>
              <a:rPr lang="en-US" altLang="en-US" dirty="0" smtClean="0"/>
              <a:t>Is the retailer’s value position competitively defensible?</a:t>
            </a:r>
          </a:p>
          <a:p>
            <a:pPr>
              <a:spcBef>
                <a:spcPts val="800"/>
              </a:spcBef>
              <a:buFontTx/>
              <a:buChar char="•"/>
            </a:pPr>
            <a:r>
              <a:rPr lang="en-US" altLang="en-US" dirty="0" smtClean="0"/>
              <a:t>Are channel partners capable of value-enhancing services?</a:t>
            </a:r>
          </a:p>
          <a:p>
            <a:pPr>
              <a:spcBef>
                <a:spcPts val="800"/>
              </a:spcBef>
              <a:buFontTx/>
              <a:buChar char="•"/>
            </a:pPr>
            <a:r>
              <a:rPr lang="en-US" altLang="en-US" dirty="0" smtClean="0"/>
              <a:t>Does the retailer distinguish between expected and augmented value chain elements?</a:t>
            </a:r>
          </a:p>
          <a:p>
            <a:pPr>
              <a:spcBef>
                <a:spcPts val="800"/>
              </a:spcBef>
              <a:buFontTx/>
              <a:buChar char="•"/>
            </a:pPr>
            <a:r>
              <a:rPr lang="en-US" altLang="en-US" dirty="0" smtClean="0"/>
              <a:t>Has the retailer identified potential value chain elements?</a:t>
            </a:r>
          </a:p>
          <a:p>
            <a:pPr>
              <a:spcBef>
                <a:spcPts val="800"/>
              </a:spcBef>
              <a:buFontTx/>
              <a:buChar char="•"/>
            </a:pPr>
            <a:r>
              <a:rPr lang="en-US" altLang="en-US" dirty="0" smtClean="0"/>
              <a:t>Is the retailer’s value-oriented approach aimed at a distinct market?</a:t>
            </a:r>
          </a:p>
          <a:p>
            <a:pPr>
              <a:spcBef>
                <a:spcPts val="800"/>
              </a:spcBef>
              <a:buFontTx/>
              <a:buChar char="•"/>
            </a:pPr>
            <a:r>
              <a:rPr lang="en-US" altLang="en-US" dirty="0" smtClean="0"/>
              <a:t>Is the retailer’s value-oriented approach consistent?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2.2 A Value-Oriented Retailing Checklist </a:t>
            </a:r>
            <a:r>
              <a:rPr lang="en-US" altLang="en-US" sz="2000" b="0" dirty="0" smtClean="0"/>
              <a:t>(2 of 2)</a:t>
            </a:r>
            <a:endParaRPr lang="en-US" b="0" dirty="0"/>
          </a:p>
        </p:txBody>
      </p:sp>
      <p:sp>
        <p:nvSpPr>
          <p:cNvPr id="3" name="Content Placeholder 2"/>
          <p:cNvSpPr>
            <a:spLocks noGrp="1"/>
          </p:cNvSpPr>
          <p:nvPr>
            <p:ph idx="1"/>
          </p:nvPr>
        </p:nvSpPr>
        <p:spPr>
          <a:xfrm>
            <a:off x="457200" y="1447800"/>
            <a:ext cx="8229600" cy="4800600"/>
          </a:xfrm>
        </p:spPr>
        <p:txBody>
          <a:bodyPr/>
          <a:lstStyle/>
          <a:p>
            <a:pPr>
              <a:spcBef>
                <a:spcPts val="600"/>
              </a:spcBef>
              <a:buFontTx/>
              <a:buChar char="•"/>
            </a:pPr>
            <a:r>
              <a:rPr lang="en-US" altLang="en-US" dirty="0" smtClean="0"/>
              <a:t>Is the retailer’s value-oriented approach effectively communicated?</a:t>
            </a:r>
          </a:p>
          <a:p>
            <a:pPr>
              <a:spcBef>
                <a:spcPts val="600"/>
              </a:spcBef>
              <a:buFontTx/>
              <a:buChar char="•"/>
            </a:pPr>
            <a:r>
              <a:rPr lang="en-US" altLang="en-US" dirty="0" smtClean="0"/>
              <a:t>Can the target market clearly identify the retailer’s positioning?</a:t>
            </a:r>
          </a:p>
          <a:p>
            <a:pPr>
              <a:spcBef>
                <a:spcPts val="600"/>
              </a:spcBef>
              <a:buFontTx/>
              <a:buChar char="•"/>
            </a:pPr>
            <a:r>
              <a:rPr lang="en-US" altLang="en-US" dirty="0" smtClean="0"/>
              <a:t>Does the retailer’s positioning consider sales versus profits?</a:t>
            </a:r>
          </a:p>
          <a:p>
            <a:pPr>
              <a:spcBef>
                <a:spcPts val="600"/>
              </a:spcBef>
              <a:buFontTx/>
              <a:buChar char="•"/>
            </a:pPr>
            <a:r>
              <a:rPr lang="en-US" altLang="en-US" dirty="0" smtClean="0"/>
              <a:t>Does the retailer set customer satisfaction goals?</a:t>
            </a:r>
          </a:p>
          <a:p>
            <a:pPr>
              <a:spcBef>
                <a:spcPts val="600"/>
              </a:spcBef>
              <a:buFontTx/>
              <a:buChar char="•"/>
            </a:pPr>
            <a:r>
              <a:rPr lang="en-US" altLang="en-US" dirty="0" smtClean="0"/>
              <a:t>Does the retailer measure customer satisfaction levels?</a:t>
            </a:r>
          </a:p>
          <a:p>
            <a:pPr>
              <a:spcBef>
                <a:spcPts val="600"/>
              </a:spcBef>
              <a:buFontTx/>
              <a:buChar char="•"/>
            </a:pPr>
            <a:r>
              <a:rPr lang="en-US" altLang="en-US" dirty="0" smtClean="0"/>
              <a:t>Is the retailer careful to avoid the pitfalls in value-oriented retailing?</a:t>
            </a:r>
          </a:p>
          <a:p>
            <a:pPr>
              <a:spcBef>
                <a:spcPts val="600"/>
              </a:spcBef>
              <a:buFontTx/>
              <a:buChar char="•"/>
            </a:pPr>
            <a:r>
              <a:rPr lang="en-US" altLang="en-US" dirty="0" smtClean="0"/>
              <a:t>Is the retailer always looking out for new opportunities that will create customer value?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ee4565c2010cd98ebf43b12052dc72ced55a9"/>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3462</TotalTime>
  <Words>2219</Words>
  <Application>Microsoft Macintosh PowerPoint</Application>
  <PresentationFormat>On-screen Show (4:3)</PresentationFormat>
  <Paragraphs>267</Paragraphs>
  <Slides>37</Slides>
  <Notes>14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508 Lecture</vt:lpstr>
      <vt:lpstr>Retail Management: A Strategic Approach</vt:lpstr>
      <vt:lpstr>Learning Objectives (1 of 2)</vt:lpstr>
      <vt:lpstr>Learning Objectives (2 of 2)</vt:lpstr>
      <vt:lpstr>Definition of Value</vt:lpstr>
      <vt:lpstr>What is Value?</vt:lpstr>
      <vt:lpstr>Retail Value Chain</vt:lpstr>
      <vt:lpstr>Potential Pitfalls to Avoid in Planning a Value-Oriented Retail Strategy</vt:lpstr>
      <vt:lpstr>Figure 2.2 A Value-Oriented Retailing Checklist (1 of 2)</vt:lpstr>
      <vt:lpstr>Figure 2.2 A Value-Oriented Retailing Checklist (2 of 2)</vt:lpstr>
      <vt:lpstr>Figure 2.3 Retailing Relationships </vt:lpstr>
      <vt:lpstr>Customer Service</vt:lpstr>
      <vt:lpstr> Zappos Company Culture</vt:lpstr>
      <vt:lpstr>Expected Versus Augmented Levels of Customer Service</vt:lpstr>
      <vt:lpstr>Figure 2.4 Classifying Customer Services</vt:lpstr>
      <vt:lpstr>Fundamental Decisions</vt:lpstr>
      <vt:lpstr>Table 2.1 Typical Customer Services</vt:lpstr>
      <vt:lpstr>Table 2.1b Miscellaneous Customer Services</vt:lpstr>
      <vt:lpstr>Figure 2.6 Turning Around Weak Customer Service</vt:lpstr>
      <vt:lpstr>Types of Loyalty Programs</vt:lpstr>
      <vt:lpstr>Rewards Program Categories</vt:lpstr>
      <vt:lpstr>Types of Economic Loyalty Programs</vt:lpstr>
      <vt:lpstr>Principles of Category Management</vt:lpstr>
      <vt:lpstr>Category Management: Juice</vt:lpstr>
      <vt:lpstr>Figure 2.7 Elements Contributing to Effective Channel Relationships</vt:lpstr>
      <vt:lpstr>Three Kinds of Service Retailing</vt:lpstr>
      <vt:lpstr>Four Characteristics of Services Retailing</vt:lpstr>
      <vt:lpstr>Figure 2.8a Managing Unique Characteristics of Service Retailing</vt:lpstr>
      <vt:lpstr>Figure 2.8b Managing Unique Characteristics of Service Retailing</vt:lpstr>
      <vt:lpstr>Figure 2.8c Managing Unique Characteristics of Service Retailing</vt:lpstr>
      <vt:lpstr>Figure 2.8d Managing Unique Characteristics of Service Retailing</vt:lpstr>
      <vt:lpstr>Figure A2.1 Lessons in Service Retailing </vt:lpstr>
      <vt:lpstr>Figure 2.10 Technology Icons</vt:lpstr>
      <vt:lpstr>Retail Challenge: Service Strategy Through Technology</vt:lpstr>
      <vt:lpstr>Examples of Consumerism in Retailing</vt:lpstr>
      <vt:lpstr>Figure 2.11 Store Sale</vt:lpstr>
      <vt:lpstr>Figure 2.12 Understanding the Americans with Disabilities Act</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 Management: A Strategic Approach, Thirteenth Edition</dc:title>
  <dc:subject>Business</dc:subject>
  <dc:creator>Berman/Evans/Chatterjee</dc:creator>
  <cp:lastModifiedBy>Kelly Kroskey</cp:lastModifiedBy>
  <cp:revision>822</cp:revision>
  <dcterms:created xsi:type="dcterms:W3CDTF">2014-07-14T20:04:21Z</dcterms:created>
  <dcterms:modified xsi:type="dcterms:W3CDTF">2017-11-20T00:17:54Z</dcterms:modified>
</cp:coreProperties>
</file>