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498" r:id="rId2"/>
    <p:sldId id="380" r:id="rId3"/>
    <p:sldId id="467" r:id="rId4"/>
    <p:sldId id="468" r:id="rId5"/>
    <p:sldId id="493" r:id="rId6"/>
    <p:sldId id="492" r:id="rId7"/>
    <p:sldId id="491" r:id="rId8"/>
    <p:sldId id="495" r:id="rId9"/>
    <p:sldId id="489" r:id="rId10"/>
    <p:sldId id="488" r:id="rId11"/>
    <p:sldId id="487" r:id="rId12"/>
    <p:sldId id="486" r:id="rId13"/>
    <p:sldId id="485" r:id="rId14"/>
    <p:sldId id="484" r:id="rId15"/>
    <p:sldId id="483" r:id="rId16"/>
    <p:sldId id="482" r:id="rId17"/>
    <p:sldId id="481" r:id="rId18"/>
    <p:sldId id="480" r:id="rId19"/>
    <p:sldId id="479" r:id="rId20"/>
    <p:sldId id="478" r:id="rId21"/>
    <p:sldId id="477" r:id="rId22"/>
    <p:sldId id="476" r:id="rId23"/>
    <p:sldId id="499" r:id="rId24"/>
    <p:sldId id="475" r:id="rId25"/>
    <p:sldId id="474" r:id="rId26"/>
    <p:sldId id="500" r:id="rId27"/>
    <p:sldId id="473" r:id="rId28"/>
    <p:sldId id="472" r:id="rId29"/>
    <p:sldId id="471" r:id="rId30"/>
    <p:sldId id="470" r:id="rId31"/>
    <p:sldId id="469" r:id="rId32"/>
    <p:sldId id="496" r:id="rId33"/>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54" autoAdjust="0"/>
    <p:restoredTop sz="95438" autoAdjust="0"/>
  </p:normalViewPr>
  <p:slideViewPr>
    <p:cSldViewPr>
      <p:cViewPr varScale="1">
        <p:scale>
          <a:sx n="95" d="100"/>
          <a:sy n="95" d="100"/>
        </p:scale>
        <p:origin x="-1152" y="-112"/>
      </p:cViewPr>
      <p:guideLst>
        <p:guide orient="horz" pos="2160"/>
        <p:guide pos="2880"/>
      </p:guideLst>
    </p:cSldViewPr>
  </p:slideViewPr>
  <p:outlineViewPr>
    <p:cViewPr>
      <p:scale>
        <a:sx n="33" d="100"/>
        <a:sy n="33" d="100"/>
      </p:scale>
      <p:origin x="0" y="-12858"/>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gs" Target="tags/tag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11/19/17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11/19/17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www.forbes.com/sites/carminegallo/2013/05/09/seven-customer-service-lessons-i-learned-in-one-day-with-richard-branson-video/"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2543885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391266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The Multiple Retail Channels of WOM (World of Music)</a:t>
            </a:r>
          </a:p>
          <a:p>
            <a:r>
              <a:rPr lang="en-US" altLang="en-US" dirty="0" smtClean="0"/>
              <a:t>WOM (World of Music)  is a German-based retailer with physical facilities and a strong online presence (https://wom.de/?lang=en). It offers many genres of music CDs and DVDs, movies, books, games, sheet music, and more—and even ships to the United States.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211788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Channel relations tend to be smoothest with </a:t>
            </a:r>
            <a:r>
              <a:rPr lang="en-US" altLang="en-US" b="1" dirty="0" smtClean="0"/>
              <a:t>exclusive distribution</a:t>
            </a:r>
            <a:r>
              <a:rPr lang="en-US" altLang="en-US" dirty="0" smtClean="0"/>
              <a:t>.. This stimulates both parties to work together to maintain an image, assign shelf space, allot profits and costs, and advertise. It also usually requires that retailers limit their brand selection in the specified product lines; they might have to decline to handle other suppliers’ brands. From the manufacturers’ perspective, exclusive distribution may limit their long-run total sales.</a:t>
            </a:r>
          </a:p>
          <a:p>
            <a:endParaRPr lang="en-US" altLang="en-US" dirty="0" smtClean="0"/>
          </a:p>
          <a:p>
            <a:r>
              <a:rPr lang="en-US" altLang="en-US" dirty="0" smtClean="0"/>
              <a:t>Channel relations tend to be most volatile with </a:t>
            </a:r>
            <a:r>
              <a:rPr lang="en-US" altLang="en-US" b="1" dirty="0" smtClean="0"/>
              <a:t>intensive distribution</a:t>
            </a:r>
            <a:r>
              <a:rPr lang="en-US" altLang="en-US" dirty="0" smtClean="0"/>
              <a:t>. This often maximizes suppliers’ sales and lets retailers offer many brands and product versions. Competition among retailers selling the same items is high; retailers may use tactics not beneficial to individual suppliers, because they are more concerned about their own results. Retailers may assign little space to specific brands, set very high prices on them, and not advertise them.</a:t>
            </a:r>
          </a:p>
          <a:p>
            <a:endParaRPr lang="en-US" altLang="en-US" dirty="0" smtClean="0"/>
          </a:p>
          <a:p>
            <a:r>
              <a:rPr lang="en-US" altLang="en-US" b="1" dirty="0" smtClean="0"/>
              <a:t>Selective distribution</a:t>
            </a:r>
            <a:r>
              <a:rPr lang="en-US" altLang="en-US" dirty="0" smtClean="0"/>
              <a:t>, combines aspects of exclusive and intensive distribution. Suppliers have higher sales than in exclusive distribution, and retailers carry some competing brands. It encourages suppliers to provide some marketing support and retailers to give adequate shelf space.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800121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Retailing has several special characteristics. See Figure 1-8.</a:t>
            </a:r>
          </a:p>
          <a:p>
            <a:r>
              <a:rPr lang="en-US" altLang="en-US" dirty="0" smtClean="0"/>
              <a:t>1. The average amount of a sales transaction for retailers is much less than for manufacturers. Average transactions per trip are well under $100 for department stores, specialty stores, and supermarkets. Due to the low average size of retail sales:</a:t>
            </a:r>
          </a:p>
          <a:p>
            <a:r>
              <a:rPr lang="en-US" altLang="en-US" dirty="0" smtClean="0"/>
              <a:t>a. Costs need to be controlled.</a:t>
            </a:r>
          </a:p>
          <a:p>
            <a:r>
              <a:rPr lang="en-US" altLang="en-US" dirty="0" smtClean="0"/>
              <a:t>b. The number of customers needs to be maximized through advertising and special promotions.</a:t>
            </a:r>
          </a:p>
          <a:p>
            <a:r>
              <a:rPr lang="en-US" altLang="en-US" dirty="0" smtClean="0"/>
              <a:t>c. Impulse sales need to be increased by more aggressive selling.</a:t>
            </a:r>
          </a:p>
          <a:p>
            <a:r>
              <a:rPr lang="en-US" altLang="en-US" dirty="0" smtClean="0"/>
              <a:t>d. Inventory management is complex. For example, a typical supermarket has several thousand transactions per week; this makes it difficult to determine the levels of existing stock and the popularity of various brands, sizes, and prices of merchandise.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281862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2292905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All retailers should utilize these six steps in strategic planning:</a:t>
            </a:r>
          </a:p>
          <a:p>
            <a:r>
              <a:rPr lang="en-US" altLang="en-US" dirty="0" smtClean="0"/>
              <a:t>1. Define the type of business in terms of the goods or service category and the company’s specific orientation.</a:t>
            </a:r>
          </a:p>
          <a:p>
            <a:r>
              <a:rPr lang="en-US" altLang="en-US" dirty="0" smtClean="0"/>
              <a:t>2. Set long-run and short-run objectives for sales and profit, market share, image, etc.</a:t>
            </a:r>
          </a:p>
          <a:p>
            <a:r>
              <a:rPr lang="en-US" altLang="en-US" dirty="0" smtClean="0"/>
              <a:t>3. Determine the customer market to target on the basis of its characteristics and needs.</a:t>
            </a:r>
          </a:p>
          <a:p>
            <a:r>
              <a:rPr lang="en-US" altLang="en-US" dirty="0" smtClean="0"/>
              <a:t>4. Devise an overall, long-run plan that gives general direction to the firm and its employees.</a:t>
            </a:r>
          </a:p>
          <a:p>
            <a:r>
              <a:rPr lang="en-US" altLang="en-US" dirty="0" smtClean="0"/>
              <a:t>5. Implement an integrated strategy that combines such factors as store location, product assortment, pricing, and advertising and displays to achieve objectives.</a:t>
            </a:r>
          </a:p>
          <a:p>
            <a:r>
              <a:rPr lang="en-US" altLang="en-US" dirty="0" smtClean="0"/>
              <a:t>6. Regularly evaluate performance and correct weaknesses or problems when observed.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4120064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Home Depot Corporation: Successfully Navigating the </a:t>
            </a:r>
            <a:r>
              <a:rPr lang="en-US" altLang="en-US" dirty="0" err="1" smtClean="0"/>
              <a:t>Omnichannel</a:t>
            </a:r>
            <a:r>
              <a:rPr lang="en-US" altLang="en-US" dirty="0" smtClean="0"/>
              <a:t> Landscape</a:t>
            </a:r>
          </a:p>
          <a:p>
            <a:r>
              <a:rPr lang="en-US" altLang="en-US" dirty="0" smtClean="0"/>
              <a:t>The Home Depot Corporation (HD) describes itself as “one-stop shopping for the do-it-yourselfer.” The first store opened in Atlanta in 1979. Today, there are 2,275 stores with 370,000 employees.</a:t>
            </a:r>
          </a:p>
          <a:p>
            <a:endParaRPr lang="en-US" altLang="en-US" dirty="0" smtClean="0"/>
          </a:p>
          <a:p>
            <a:r>
              <a:rPr lang="en-US" altLang="en-US" dirty="0" smtClean="0"/>
              <a:t>Throughout its existence, HD has followed a consistent, far-sighted, customer-oriented strategy. This encompasses these elements:</a:t>
            </a:r>
          </a:p>
          <a:p>
            <a:r>
              <a:rPr lang="en-US" altLang="en-US" dirty="0" smtClean="0"/>
              <a:t>1. Growth-oriented objectives</a:t>
            </a:r>
          </a:p>
          <a:p>
            <a:r>
              <a:rPr lang="en-US" altLang="en-US" dirty="0" smtClean="0"/>
              <a:t>2. Targeted appeal to multiple growing segments</a:t>
            </a:r>
          </a:p>
          <a:p>
            <a:r>
              <a:rPr lang="en-US" altLang="en-US" dirty="0" smtClean="0"/>
              <a:t>3. Distinctive company image </a:t>
            </a:r>
          </a:p>
          <a:p>
            <a:r>
              <a:rPr lang="en-US" altLang="en-US" dirty="0" smtClean="0"/>
              <a:t>4. Focus</a:t>
            </a:r>
          </a:p>
          <a:p>
            <a:r>
              <a:rPr lang="en-US" altLang="en-US" dirty="0" smtClean="0"/>
              <a:t>5. Strong customer service for its retail category</a:t>
            </a:r>
          </a:p>
          <a:p>
            <a:r>
              <a:rPr lang="en-US" altLang="en-US" dirty="0" smtClean="0"/>
              <a:t>6. Multiple points of contact</a:t>
            </a:r>
          </a:p>
          <a:p>
            <a:r>
              <a:rPr lang="en-US" altLang="en-US" dirty="0" smtClean="0"/>
              <a:t>7. Employee relations</a:t>
            </a:r>
          </a:p>
          <a:p>
            <a:r>
              <a:rPr lang="en-US" altLang="en-US" dirty="0" smtClean="0"/>
              <a:t>8. Innovation</a:t>
            </a:r>
          </a:p>
          <a:p>
            <a:r>
              <a:rPr lang="en-US" altLang="en-US" dirty="0" smtClean="0"/>
              <a:t>9. Commitment to technology</a:t>
            </a:r>
          </a:p>
          <a:p>
            <a:r>
              <a:rPr lang="en-US" altLang="en-US" dirty="0" smtClean="0"/>
              <a:t>10. Community involvement</a:t>
            </a:r>
          </a:p>
          <a:p>
            <a:r>
              <a:rPr lang="en-US" altLang="en-US" dirty="0" smtClean="0"/>
              <a:t>11. Constantly monitoring performance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521850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HD uses a customer-centered, </a:t>
            </a:r>
            <a:r>
              <a:rPr lang="en-US" altLang="en-US" dirty="0" err="1" smtClean="0"/>
              <a:t>chainwide</a:t>
            </a:r>
            <a:r>
              <a:rPr lang="en-US" altLang="en-US" dirty="0" smtClean="0"/>
              <a:t> approach to strategy development and implementation; it is value-driven; and it has clear goals. These principles form the retailing concept. See Figure 1-9.</a:t>
            </a:r>
          </a:p>
          <a:p>
            <a:endParaRPr lang="en-US" altLang="en-US" dirty="0" smtClean="0"/>
          </a:p>
          <a:p>
            <a:r>
              <a:rPr lang="en-US" altLang="en-US" dirty="0" smtClean="0"/>
              <a:t>The retailing concept consists of these elements:</a:t>
            </a:r>
          </a:p>
          <a:p>
            <a:r>
              <a:rPr lang="en-US" altLang="en-US" dirty="0" smtClean="0"/>
              <a:t>1. Customer orientation</a:t>
            </a:r>
          </a:p>
          <a:p>
            <a:r>
              <a:rPr lang="en-US" altLang="en-US" dirty="0" smtClean="0"/>
              <a:t>2. Coordinated effort</a:t>
            </a:r>
          </a:p>
          <a:p>
            <a:r>
              <a:rPr lang="en-US" altLang="en-US" dirty="0" smtClean="0"/>
              <a:t>3. Value driven</a:t>
            </a:r>
          </a:p>
          <a:p>
            <a:r>
              <a:rPr lang="en-US" altLang="en-US" dirty="0" smtClean="0"/>
              <a:t>4. Goal orientation</a:t>
            </a:r>
          </a:p>
          <a:p>
            <a:endParaRPr lang="en-US" altLang="en-US" dirty="0" smtClean="0"/>
          </a:p>
          <a:p>
            <a:r>
              <a:rPr lang="en-US" altLang="en-US" dirty="0" smtClean="0"/>
              <a:t>The retailing concept is a guide to company strategy as it offers a broad framework for planning. The total retail experience includes all the elements in a retail offering that encourage or inhibit consumers during their contact with a retailer.</a:t>
            </a:r>
          </a:p>
          <a:p>
            <a:r>
              <a:rPr lang="en-US" altLang="en-US" dirty="0" err="1" smtClean="0"/>
              <a:t>i</a:t>
            </a:r>
            <a:r>
              <a:rPr lang="en-US" altLang="en-US" dirty="0" smtClean="0"/>
              <a:t>. A retailer must ensure that all of its strategic elements are in place.</a:t>
            </a:r>
          </a:p>
          <a:p>
            <a:r>
              <a:rPr lang="en-US" altLang="en-US" dirty="0" smtClean="0"/>
              <a:t>ii. For the shopper segment to which a particular retailer appeals, the total retail experience must be aimed at fulfilling customer expectations.</a:t>
            </a:r>
          </a:p>
          <a:p>
            <a:r>
              <a:rPr lang="en-US" altLang="en-US" dirty="0" smtClean="0"/>
              <a:t>iii. A big challenge for retailers is generating customer excitement. See Figure 1.0 (next slide).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134538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At this Hong Kong shopping center, an exciting and distinctive customer experience was formed by featuring an enormous dinosaur skeleton in the middle of the shopping center.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454264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Published on Nov 10, 2015  (2:14)</a:t>
            </a:r>
          </a:p>
          <a:p>
            <a:r>
              <a:rPr lang="en-US" altLang="en-US" dirty="0" smtClean="0"/>
              <a:t>We travel to Chicago to check out the Store of the Future, an immersive retail experience that combines the high-touch benefits of brick-and-mortar with the high-tech features of online shopping.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245340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smtClean="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Customer service refers to the identifiable, but sometimes intangible, activities undertaken by a retailer in conjunction with the basic goods and services it sells. It has a strong impact on the total retail experience.</a:t>
            </a:r>
          </a:p>
          <a:p>
            <a:endParaRPr lang="en-US" altLang="en-US" dirty="0" smtClean="0"/>
          </a:p>
          <a:p>
            <a:r>
              <a:rPr lang="en-US" altLang="en-US" dirty="0" smtClean="0"/>
              <a:t>Among the factors that comprise a customer service strategy are store hours, parking, shopper friendliness of the store layout, credit acceptance, salespeople, amenities such as gift wrapping, rest rooms, employee politeness, etc.</a:t>
            </a:r>
          </a:p>
          <a:p>
            <a:r>
              <a:rPr lang="en-US" altLang="en-US" dirty="0" smtClean="0"/>
              <a:t>Satisfaction with a retailer’s customer service is affected by expectations and past experience.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154703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Do the retailer and its employees honor all promises that are made to customers—and strive not to mislead shoppers? Do employees avoid being confrontational with customers if the latter make a complaint about merchandise or service? Are customer phone calls, E-mails, and other contacts with the retailer directed to the right employees and handled promptly?</a:t>
            </a:r>
          </a:p>
          <a:p>
            <a:endParaRPr lang="en-US" altLang="en-US" dirty="0" smtClean="0"/>
          </a:p>
          <a:p>
            <a:r>
              <a:rPr lang="en-US" altLang="en-US" dirty="0" smtClean="0"/>
              <a:t>For a retailer that operates both store and online businesses, are policies clearly</a:t>
            </a:r>
          </a:p>
          <a:p>
            <a:r>
              <a:rPr lang="en-US" altLang="en-US" dirty="0" smtClean="0"/>
              <a:t>stated and distinctions between the two formats with regard to purchase,</a:t>
            </a:r>
          </a:p>
          <a:p>
            <a:r>
              <a:rPr lang="en-US" altLang="en-US" dirty="0" smtClean="0"/>
              <a:t>shipping, and return policies noted in the store and online? Does the retailer monitor online customer reviews and social media discussions and work to resolve any problems that are noted there?</a:t>
            </a:r>
          </a:p>
          <a:p>
            <a:endParaRPr lang="en-US" altLang="en-US" dirty="0" smtClean="0"/>
          </a:p>
          <a:p>
            <a:r>
              <a:rPr lang="en-US" altLang="en-US" dirty="0" smtClean="0"/>
              <a:t>Does the retailer treat every customer respectfully, regardless of age, gender, race, ethnicity, and other factors? Does the retailer recognize and reward its most loyal customers? Does the retailer’s employee review process include how well the employees are rated by customers?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3740042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Forbes.com contributor and communications coach, Carmine Gallo, learned 7 valuable customer service lessons in a day with Richard Branson and the Virgin America team.</a:t>
            </a:r>
            <a:br>
              <a:rPr lang="en-US" altLang="en-US" dirty="0" smtClean="0"/>
            </a:br>
            <a:r>
              <a:rPr lang="en-US" altLang="en-US" dirty="0" smtClean="0"/>
              <a:t/>
            </a:r>
            <a:br>
              <a:rPr lang="en-US" altLang="en-US" dirty="0" smtClean="0"/>
            </a:br>
            <a:r>
              <a:rPr lang="en-US" altLang="en-US" dirty="0" smtClean="0"/>
              <a:t>Read post here: </a:t>
            </a:r>
            <a:r>
              <a:rPr lang="en-US" altLang="en-US" dirty="0" smtClean="0">
                <a:hlinkClick r:id="rId3"/>
              </a:rPr>
              <a:t>http://www.forbes.com/sites/</a:t>
            </a:r>
            <a:r>
              <a:rPr lang="en-US" altLang="en-US" dirty="0" err="1" smtClean="0">
                <a:hlinkClick r:id="rId3"/>
              </a:rPr>
              <a:t>carminega</a:t>
            </a:r>
            <a:r>
              <a:rPr lang="en-US" altLang="en-US" dirty="0" smtClean="0">
                <a:hlinkClick r:id="rId3"/>
              </a:rPr>
              <a:t>...</a:t>
            </a:r>
            <a:endParaRPr lang="en-US" alt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2748195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Relationship retailing is the process whereby retailers seek to establish and maintain long-term bonds with customers. To be effective in relationship retailing, a firm should keep these two points in mind:</a:t>
            </a:r>
          </a:p>
          <a:p>
            <a:r>
              <a:rPr lang="en-US" altLang="en-US" dirty="0" err="1" smtClean="0"/>
              <a:t>i</a:t>
            </a:r>
            <a:r>
              <a:rPr lang="en-US" altLang="en-US" dirty="0" smtClean="0"/>
              <a:t>. Because it is harder to lure new customers than to make existing ones happy, a “win-win” approach is critical. For the retailer to “win,” the customer must also “win.”</a:t>
            </a:r>
          </a:p>
          <a:p>
            <a:r>
              <a:rPr lang="en-US" altLang="en-US" dirty="0" smtClean="0"/>
              <a:t>ii. Due to advances in computer, mobile, and social media  technology, it is now much easier to develop a customer data base with information on people’s attributes and past shopping behavior. Ongoing customer contact can be better, more frequent, and more focused.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1474756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There are various approaches to the study of retailing, as follows:</a:t>
            </a:r>
          </a:p>
          <a:p>
            <a:r>
              <a:rPr lang="en-US" altLang="en-US" dirty="0" smtClean="0"/>
              <a:t>Institutional—Describes the types of retailers and their development.</a:t>
            </a:r>
          </a:p>
          <a:p>
            <a:r>
              <a:rPr lang="en-US" altLang="en-US" dirty="0" smtClean="0"/>
              <a:t>Functional—Concentrates on the activities that retailers perform.</a:t>
            </a:r>
          </a:p>
          <a:p>
            <a:r>
              <a:rPr lang="en-US" altLang="en-US" dirty="0" smtClean="0"/>
              <a:t>Strategic—Centers on defining the retail business, setting objectives, appealing to an appropriate customer market, developing an overall plan, implementing an integrated strategy, and regularly reviewing operations.</a:t>
            </a:r>
          </a:p>
          <a:p>
            <a:endParaRPr lang="en-US" altLang="en-US" dirty="0" smtClean="0"/>
          </a:p>
          <a:p>
            <a:r>
              <a:rPr lang="en-US" altLang="en-US" dirty="0" smtClean="0"/>
              <a:t>This text focuses on the strategic approach. This accomplishes the following:</a:t>
            </a:r>
          </a:p>
          <a:p>
            <a:r>
              <a:rPr lang="en-US" altLang="en-US" dirty="0" smtClean="0"/>
              <a:t>1. It stresses the need for retailers to plan for and adapt to a complex, changing environment.</a:t>
            </a:r>
          </a:p>
          <a:p>
            <a:r>
              <a:rPr lang="en-US" altLang="en-US" dirty="0" smtClean="0"/>
              <a:t>2. It considers both opportunities and threats.</a:t>
            </a:r>
          </a:p>
          <a:p>
            <a:r>
              <a:rPr lang="en-US" altLang="en-US" dirty="0" smtClean="0"/>
              <a:t>3. It encourages the study of competitors, suppliers, economic factors, consumer changes, marketplace trends, legal restrictions, and other elements.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214011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DISCUSSION: Why study retailing?</a:t>
            </a:r>
          </a:p>
          <a:p>
            <a:r>
              <a:rPr lang="en-US" altLang="en-US" dirty="0" smtClean="0"/>
              <a:t>Retailing does not have to involve a store. Mail and phone orders, direct selling to consumers in their homes and offices, Web transactions, and vending machine sales are part of retailing.</a:t>
            </a:r>
          </a:p>
          <a:p>
            <a:r>
              <a:rPr lang="en-US" altLang="en-US" dirty="0" smtClean="0"/>
              <a:t>	</a:t>
            </a:r>
          </a:p>
          <a:p>
            <a:r>
              <a:rPr lang="en-US" altLang="en-US" dirty="0" smtClean="0"/>
              <a:t>Retailing does not have to include a “retailer.” Manufacturers, importers, nonprofit firms, and wholesalers act as retailers when they sell to final consumers. There are several reasons for studying retailing. Retailing is a significant part of the U.S. economy.</a:t>
            </a:r>
          </a:p>
          <a:p>
            <a:endParaRPr lang="en-US" altLang="en-US" dirty="0" smtClean="0"/>
          </a:p>
          <a:p>
            <a:r>
              <a:rPr lang="en-US" altLang="en-US" dirty="0" smtClean="0"/>
              <a:t>Annual retail store sales are nearly $5 trillion. Telephone and mail orders, vending machines, direct selling, and the Web generate hundreds of billions of dollars in additional revenues. Personal consumption spending on services account for another several hundred billion dollars in annual retail revenues.</a:t>
            </a:r>
          </a:p>
          <a:p>
            <a:r>
              <a:rPr lang="en-US" altLang="en-US" dirty="0" smtClean="0"/>
              <a:t>Durable goods stores account for 30 percent of total sales.</a:t>
            </a:r>
          </a:p>
          <a:p>
            <a:r>
              <a:rPr lang="en-US" altLang="en-US" dirty="0" smtClean="0"/>
              <a:t>Nondurable goods and service stores account for the other 70 percent.</a:t>
            </a:r>
          </a:p>
          <a:p>
            <a:endParaRPr lang="en-US" altLang="en-US" dirty="0" smtClean="0"/>
          </a:p>
          <a:p>
            <a:r>
              <a:rPr lang="en-US" altLang="en-US" dirty="0" smtClean="0"/>
              <a:t>The largest 250 retailers in the world generate more than $4.6 trillion in annual revenues. They represent 29 nations.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324354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Retailing today is at a complex crossroads.</a:t>
            </a:r>
          </a:p>
          <a:p>
            <a:pPr marL="228600" indent="-228600">
              <a:buFont typeface="+mj-lt"/>
              <a:buAutoNum type="arabicPeriod"/>
              <a:defRPr/>
            </a:pPr>
            <a:endParaRPr lang="en-US" altLang="en-US" dirty="0" smtClean="0"/>
          </a:p>
          <a:p>
            <a:pPr marL="228600" indent="-228600">
              <a:buFont typeface="+mj-lt"/>
              <a:buAutoNum type="arabicPeriod"/>
              <a:defRPr/>
            </a:pPr>
            <a:r>
              <a:rPr lang="en-US" altLang="en-US" dirty="0" smtClean="0"/>
              <a:t>Retail sales are at their highest point in history, new technologies are improving productivity, there are opportunities to start a new business or work for an existing one, and global retailing possibilities abound.</a:t>
            </a:r>
          </a:p>
          <a:p>
            <a:pPr marL="228600" indent="-228600">
              <a:buFont typeface="+mj-lt"/>
              <a:buAutoNum type="arabicPeriod"/>
              <a:defRPr/>
            </a:pPr>
            <a:endParaRPr lang="en-US" altLang="en-US" dirty="0" smtClean="0"/>
          </a:p>
          <a:p>
            <a:pPr marL="228600" indent="-228600">
              <a:buFont typeface="+mj-lt"/>
              <a:buAutoNum type="arabicPeriod"/>
              <a:defRPr/>
            </a:pPr>
            <a:r>
              <a:rPr lang="en-US" altLang="en-US" dirty="0" smtClean="0"/>
              <a:t>Yet, retailers face many challenges:</a:t>
            </a:r>
          </a:p>
          <a:p>
            <a:pPr marL="685800" lvl="1" indent="-228600">
              <a:buFont typeface="+mj-lt"/>
              <a:buAutoNum type="alphaLcParenR"/>
              <a:defRPr/>
            </a:pPr>
            <a:r>
              <a:rPr lang="en-US" altLang="en-US" dirty="0" smtClean="0"/>
              <a:t>The weak economy in recent years has had a major impact on many retailers, their suppliers, and consumers.</a:t>
            </a:r>
          </a:p>
          <a:p>
            <a:pPr marL="685800" lvl="1" indent="-228600">
              <a:buFont typeface="+mj-lt"/>
              <a:buAutoNum type="alphaLcParenR"/>
              <a:defRPr/>
            </a:pPr>
            <a:r>
              <a:rPr lang="en-US" altLang="en-US" dirty="0" smtClean="0"/>
              <a:t>Many consumers are bored with shopping or do not have much time for it.</a:t>
            </a:r>
          </a:p>
          <a:p>
            <a:pPr marL="685800" lvl="1" indent="-228600">
              <a:buFont typeface="+mj-lt"/>
              <a:buAutoNum type="alphaLcParenR"/>
              <a:defRPr/>
            </a:pPr>
            <a:r>
              <a:rPr lang="en-US" altLang="en-US" dirty="0" smtClean="0"/>
              <a:t>Some locales have too many stores.</a:t>
            </a:r>
          </a:p>
          <a:p>
            <a:pPr marL="685800" lvl="1" indent="-228600">
              <a:buFont typeface="+mj-lt"/>
              <a:buAutoNum type="alphaLcParenR"/>
              <a:defRPr/>
            </a:pPr>
            <a:r>
              <a:rPr lang="en-US" altLang="en-US" dirty="0" smtClean="0"/>
              <a:t>Competitors often spur one another into frequent price cutting and low profit margins.</a:t>
            </a:r>
          </a:p>
          <a:p>
            <a:pPr marL="685800" lvl="1" indent="-228600">
              <a:buFont typeface="+mj-lt"/>
              <a:buAutoNum type="alphaLcParenR"/>
              <a:defRPr/>
            </a:pPr>
            <a:r>
              <a:rPr lang="en-US" altLang="en-US" dirty="0" smtClean="0"/>
              <a:t>Customer service expectations are high. </a:t>
            </a:r>
          </a:p>
          <a:p>
            <a:pPr marL="685800" lvl="1" indent="-228600">
              <a:buFont typeface="+mj-lt"/>
              <a:buAutoNum type="alphaLcParenR"/>
              <a:defRPr/>
            </a:pPr>
            <a:r>
              <a:rPr lang="en-US" altLang="en-US" dirty="0" smtClean="0"/>
              <a:t>Some retailers remain unsure about their online strategy.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2263257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Can retailers flourish in today’s tough marketplace?</a:t>
            </a:r>
          </a:p>
          <a:p>
            <a:r>
              <a:rPr lang="en-US" altLang="en-US" dirty="0" smtClean="0"/>
              <a:t>Look at the success of retailers such as Costco, Starbucks, L Brands</a:t>
            </a:r>
          </a:p>
          <a:p>
            <a:r>
              <a:rPr lang="en-US" altLang="en-US" dirty="0" smtClean="0"/>
              <a:t>(whose major brands include Victoria’s Secret and Bath &amp; Body Works), and Amazon.com. </a:t>
            </a:r>
          </a:p>
          <a:p>
            <a:endParaRPr lang="en-US" altLang="en-US" dirty="0" smtClean="0"/>
          </a:p>
          <a:p>
            <a:r>
              <a:rPr lang="en-US" altLang="en-US" dirty="0" smtClean="0"/>
              <a:t>What do they have in common? A desire to please the customer and a strong market niche. The most successful retailers over the long  run are those which recognize that consumers and the marketplace are constantly evolving. They do research to get feedback and then act accordingly.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72837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Retailing is the largest private-sector employer in the United States. According to the National Retail Federation, anyone whose employment results in a consumer product—from those who supply raw materials to manufacturers to truck drivers who deliver goods—counts on retail for their livelihood, With 35 million stores and the vast number of suppliers, the retail industry is responsible for 42 million jobs, $1.6 trillion in labor income, and it accounts for $2.6 trillion of the U.S. gross domestic product (GDP).</a:t>
            </a:r>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239468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world’s 250 largest retailers generate more than $4.6 trillion in annual revenues. They represent 29 nations. Seventy-six of the largest 250 retailers are based in the United States, 28 in Japan, 17 in Germany, 16 in Great Britain, and 15 in France. Five of the 250 top retailers are </a:t>
            </a:r>
            <a:r>
              <a:rPr lang="en-US" altLang="en-US" dirty="0" err="1" smtClean="0"/>
              <a:t>nonstore</a:t>
            </a:r>
            <a:r>
              <a:rPr lang="en-US" altLang="en-US" dirty="0" smtClean="0"/>
              <a:t> retailers. </a:t>
            </a:r>
          </a:p>
          <a:p>
            <a:endParaRPr lang="en-US" altLang="en-US" dirty="0" smtClean="0"/>
          </a:p>
          <a:p>
            <a:r>
              <a:rPr lang="en-US" altLang="en-US" dirty="0" smtClean="0"/>
              <a:t>The 10 largest retailers in the United States generate nearly one trillion dollars</a:t>
            </a:r>
          </a:p>
          <a:p>
            <a:r>
              <a:rPr lang="en-US" altLang="en-US" dirty="0" smtClean="0"/>
              <a:t>in annual domestic revenues and more than 1.2 trillion dollars in total worldwide sales. They operate over 32,000 U.S. stores. Visit our blog (www.bermanevansretail.com) for additional information on retailing.</a:t>
            </a:r>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407505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Retailing is the last stage in a channel of distribution. See Figure 1-5 for an illustration of a typical distribution channel.</a:t>
            </a:r>
          </a:p>
          <a:p>
            <a:pPr marL="228600" indent="-228600">
              <a:buFont typeface="+mj-lt"/>
              <a:buAutoNum type="alphaLcPeriod"/>
              <a:defRPr/>
            </a:pPr>
            <a:r>
              <a:rPr lang="en-US" dirty="0" smtClean="0"/>
              <a:t>Retailers often act as the contact between manufacturers, wholesalers, and the consumer.</a:t>
            </a:r>
          </a:p>
          <a:p>
            <a:pPr marL="228600" indent="-228600">
              <a:buFont typeface="+mj-lt"/>
              <a:buAutoNum type="alphaLcPeriod"/>
              <a:defRPr/>
            </a:pPr>
            <a:r>
              <a:rPr lang="en-US" dirty="0" smtClean="0"/>
              <a:t>Retailers collect an assortment of goods and services from various sources, buy them in large quantity, and sell in small amounts. This is known as the sorting process. See Figure 1-5.</a:t>
            </a:r>
          </a:p>
          <a:p>
            <a:pPr marL="228600" indent="-228600">
              <a:buFont typeface="+mj-lt"/>
              <a:buAutoNum type="alphaLcPeriod"/>
              <a:defRPr/>
            </a:pPr>
            <a:r>
              <a:rPr lang="en-US" dirty="0" smtClean="0"/>
              <a:t>Retailers communicate with their customers and suppliers.</a:t>
            </a:r>
          </a:p>
          <a:p>
            <a:pPr marL="228600" indent="-228600">
              <a:buFont typeface="+mj-lt"/>
              <a:buAutoNum type="alphaLcPeriod"/>
              <a:defRPr/>
            </a:pPr>
            <a:r>
              <a:rPr lang="en-US" dirty="0" smtClean="0"/>
              <a:t>Retailers complete transactions with their customers. This means having convenient locations, filling orders promptly and accurately, and processing credit purchases.</a:t>
            </a:r>
          </a:p>
          <a:p>
            <a:pPr marL="228600" indent="-228600">
              <a:buFont typeface="+mj-lt"/>
              <a:buAutoNum type="alphaLcPeriod"/>
              <a:defRPr/>
            </a:pPr>
            <a:r>
              <a:rPr lang="en-US" dirty="0" smtClean="0"/>
              <a:t>Some retailers also provide customer services such as gift wrapping, delivery, and installation.</a:t>
            </a:r>
          </a:p>
          <a:p>
            <a:pPr marL="228600" indent="-228600">
              <a:buFont typeface="+mj-lt"/>
              <a:buAutoNum type="alphaLcPeriod"/>
              <a:defRPr/>
            </a:pPr>
            <a:r>
              <a:rPr lang="en-US" dirty="0" smtClean="0"/>
              <a:t>Many retailers now engage in multi-channel retailing, whereby they sell to consumers through multiple retail formats.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1509677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Many firms now engage in </a:t>
            </a:r>
            <a:r>
              <a:rPr lang="en-US" altLang="en-US" b="1" dirty="0" err="1" smtClean="0"/>
              <a:t>omnichannel</a:t>
            </a:r>
            <a:r>
              <a:rPr lang="en-US" altLang="en-US" b="1" dirty="0" smtClean="0"/>
              <a:t> retailing</a:t>
            </a:r>
            <a:r>
              <a:rPr lang="en-US" altLang="en-US" dirty="0" smtClean="0"/>
              <a:t>, whereby a retailer sells</a:t>
            </a:r>
          </a:p>
          <a:p>
            <a:r>
              <a:rPr lang="en-US" altLang="en-US" dirty="0" smtClean="0"/>
              <a:t>to consumers through multiple retail formats (points of contact). Most large retailers operate both physical stores and Web sites to make shopping easier and to accommodate consumer desires.</a:t>
            </a:r>
          </a:p>
          <a:p>
            <a:endParaRPr lang="en-US" altLang="en-US" dirty="0" smtClean="0"/>
          </a:p>
          <a:p>
            <a:r>
              <a:rPr lang="en-US" altLang="en-US" dirty="0" err="1" smtClean="0"/>
              <a:t>Omnichannel</a:t>
            </a:r>
            <a:r>
              <a:rPr lang="en-US" altLang="en-US" dirty="0" smtClean="0"/>
              <a:t> retail firms provide information and sell to customers through multiple touch points: retail stores, mail order, Web sites, tablets, smartphones, and a toll-free phone number</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2349698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TextBox 8"/>
          <p:cNvSpPr txBox="1"/>
          <p:nvPr userDrawn="1"/>
        </p:nvSpPr>
        <p:spPr>
          <a:xfrm>
            <a:off x="2743200" y="6400800"/>
            <a:ext cx="61722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11/19/17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smtClean="0"/>
              <a:t>Click to add copyright line</a:t>
            </a:r>
            <a:endParaRPr lang="en-IN"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78180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11/19/17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56032" indent="-256032">
              <a:buClr>
                <a:srgbClr val="007FA3"/>
              </a:buClr>
              <a:buSzPct val="100000"/>
              <a:defRPr sz="2400"/>
            </a:lvl1pPr>
            <a:lvl2pPr marL="740664" indent="-283464">
              <a:buClr>
                <a:srgbClr val="007FA3"/>
              </a:buClr>
              <a:defRPr sz="2200"/>
            </a:lvl2pPr>
            <a:lvl3pPr>
              <a:buClr>
                <a:srgbClr val="007FA3"/>
              </a:buClr>
              <a:defRPr sz="2000"/>
            </a:lvl3pPr>
            <a:lvl4pPr>
              <a:buClr>
                <a:srgbClr val="007FA3"/>
              </a:buClr>
              <a:defRPr sz="18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6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11/19/17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3" name="TextBox 12"/>
          <p:cNvSpPr txBox="1"/>
          <p:nvPr userDrawn="1"/>
        </p:nvSpPr>
        <p:spPr>
          <a:xfrm>
            <a:off x="2743200" y="6438054"/>
            <a:ext cx="61722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11/19/17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11/19/17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743200" y="6400800"/>
            <a:ext cx="60960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0" y="6434394"/>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youtu.be/IKouQFI1aM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www.forbes.com/forbes/welcome/?toURL=https://www.forbes.com/sites/carminegallo/2013/05/09/seven-customer-service-lessons-i-learned-in-one-day-with-richard-branson-video/&amp;refURL=&amp;referrer="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1.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 Id="rId3" Type="http://schemas.openxmlformats.org/officeDocument/2006/relationships/image" Target="/cid/3287383400_217756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chor="b"/>
          <a:lstStyle/>
          <a:p>
            <a:r>
              <a:rPr lang="en-US" dirty="0"/>
              <a:t>Retail </a:t>
            </a:r>
            <a:r>
              <a:rPr lang="en-US" dirty="0" smtClean="0"/>
              <a:t>Management: </a:t>
            </a:r>
            <a:r>
              <a:rPr lang="en-IN" dirty="0"/>
              <a:t>A Strategic </a:t>
            </a:r>
            <a:r>
              <a:rPr lang="en-IN" dirty="0" smtClean="0"/>
              <a:t>Approach</a:t>
            </a:r>
            <a:endParaRPr lang="en-IN" sz="3600" dirty="0">
              <a:latin typeface="+mj-lt"/>
            </a:endParaRPr>
          </a:p>
        </p:txBody>
      </p:sp>
      <p:sp>
        <p:nvSpPr>
          <p:cNvPr id="3" name="Text Placeholder 2"/>
          <p:cNvSpPr>
            <a:spLocks noGrp="1"/>
          </p:cNvSpPr>
          <p:nvPr>
            <p:ph type="body" sz="quarter" idx="13"/>
          </p:nvPr>
        </p:nvSpPr>
        <p:spPr>
          <a:xfrm>
            <a:off x="457200" y="1327332"/>
            <a:ext cx="8229600" cy="349068"/>
          </a:xfrm>
        </p:spPr>
        <p:txBody>
          <a:bodyPr/>
          <a:lstStyle/>
          <a:p>
            <a:r>
              <a:rPr lang="en-US" altLang="en-US" sz="2400" dirty="0" smtClean="0"/>
              <a:t>Thirteenth Edition</a:t>
            </a:r>
            <a:endParaRPr lang="en-IN" sz="2400" dirty="0" smtClean="0">
              <a:latin typeface="+mj-lt"/>
            </a:endParaRPr>
          </a:p>
        </p:txBody>
      </p:sp>
      <p:pic>
        <p:nvPicPr>
          <p:cNvPr id="7" name="Picture 6" descr="Written by Berman, Evans and Chatterje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27749"/>
            <a:ext cx="3062068" cy="4127463"/>
          </a:xfrm>
          <a:prstGeom prst="rect">
            <a:avLst/>
          </a:prstGeom>
        </p:spPr>
      </p:pic>
      <p:sp>
        <p:nvSpPr>
          <p:cNvPr id="4" name="Text Placeholder 3"/>
          <p:cNvSpPr>
            <a:spLocks noGrp="1"/>
          </p:cNvSpPr>
          <p:nvPr>
            <p:ph type="body" sz="quarter" idx="14"/>
          </p:nvPr>
        </p:nvSpPr>
        <p:spPr>
          <a:xfrm>
            <a:off x="4648200" y="1600201"/>
            <a:ext cx="3505200" cy="1600199"/>
          </a:xfrm>
        </p:spPr>
        <p:txBody>
          <a:bodyPr/>
          <a:lstStyle/>
          <a:p>
            <a:pPr algn="ctr"/>
            <a:r>
              <a:rPr lang="en-IN" sz="3600" b="1" dirty="0"/>
              <a:t>Chapter </a:t>
            </a:r>
            <a:r>
              <a:rPr lang="en-IN" sz="3600" b="1" dirty="0" smtClean="0"/>
              <a:t>1</a:t>
            </a:r>
            <a:endParaRPr lang="en-IN" sz="3600" dirty="0"/>
          </a:p>
        </p:txBody>
      </p:sp>
      <p:sp>
        <p:nvSpPr>
          <p:cNvPr id="5" name="Text Placeholder 4"/>
          <p:cNvSpPr>
            <a:spLocks noGrp="1"/>
          </p:cNvSpPr>
          <p:nvPr>
            <p:ph type="body" sz="quarter" idx="15"/>
          </p:nvPr>
        </p:nvSpPr>
        <p:spPr>
          <a:xfrm>
            <a:off x="4648200" y="3322637"/>
            <a:ext cx="3505200" cy="2925763"/>
          </a:xfrm>
        </p:spPr>
        <p:txBody>
          <a:bodyPr/>
          <a:lstStyle/>
          <a:p>
            <a:pPr algn="ctr">
              <a:spcBef>
                <a:spcPct val="50000"/>
              </a:spcBef>
            </a:pPr>
            <a:r>
              <a:rPr lang="en-US" altLang="en-US" sz="3600" dirty="0"/>
              <a:t>An Introduction to Retailing</a:t>
            </a:r>
            <a:endParaRPr lang="en-US" altLang="en-US" sz="3600" dirty="0">
              <a:latin typeface="Arial" charset="0"/>
            </a:endParaRPr>
          </a:p>
        </p:txBody>
      </p:sp>
      <p:sp>
        <p:nvSpPr>
          <p:cNvPr id="11" name="Text Placeholder 3"/>
          <p:cNvSpPr>
            <a:spLocks noGrp="1"/>
          </p:cNvSpPr>
          <p:nvPr>
            <p:ph type="body" sz="quarter" idx="14"/>
          </p:nvPr>
        </p:nvSpPr>
        <p:spPr>
          <a:xfrm>
            <a:off x="2449125" y="6437376"/>
            <a:ext cx="6229350" cy="191929"/>
          </a:xfrm>
        </p:spPr>
        <p:txBody>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2017, 2015, 2013 </a:t>
            </a:r>
            <a:r>
              <a:rPr lang="en-US" altLang="en-US" sz="1200" dirty="0">
                <a:latin typeface="Verdana" panose="020B0604030504040204" pitchFamily="34" charset="0"/>
                <a:ea typeface="Verdana" panose="020B0604030504040204" pitchFamily="34" charset="0"/>
                <a:cs typeface="Verdana" panose="020B0604030504040204" pitchFamily="34" charset="0"/>
              </a:rPr>
              <a:t>Pearson Education, Inc. All Rights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66377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1.5 The Retailer’s Role in the Sorting Process</a:t>
            </a:r>
            <a:endParaRPr lang="en-US" dirty="0"/>
          </a:p>
        </p:txBody>
      </p:sp>
      <p:pic>
        <p:nvPicPr>
          <p:cNvPr id="3074" name="Picture 2" descr="Goods travel from 6 separate manufacturers, labeled Manufacturer Brand Ay though Manufacturer Brand F, to three wholesalers, to one retailer.  From there, the goods are distributed to 6 categories of customers, labeled as Brand Ay Customers though Brand F Customers."/>
          <p:cNvPicPr>
            <a:picLocks noChangeAspect="1" noChangeArrowheads="1"/>
          </p:cNvPicPr>
          <p:nvPr/>
        </p:nvPicPr>
        <p:blipFill>
          <a:blip r:embed="rId3" cstate="print"/>
          <a:srcRect/>
          <a:stretch>
            <a:fillRect/>
          </a:stretch>
        </p:blipFill>
        <p:spPr bwMode="auto">
          <a:xfrm>
            <a:off x="1371600" y="1600200"/>
            <a:ext cx="6477000" cy="472554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Omnichannel Retailing </a:t>
            </a:r>
            <a:r>
              <a:rPr lang="en-US" altLang="en-US" sz="2000" b="0" dirty="0" smtClean="0"/>
              <a:t>(1 of 2)</a:t>
            </a:r>
            <a:endParaRPr lang="en-US" sz="2000" b="0" dirty="0"/>
          </a:p>
        </p:txBody>
      </p:sp>
      <p:sp>
        <p:nvSpPr>
          <p:cNvPr id="3" name="Content Placeholder 2"/>
          <p:cNvSpPr>
            <a:spLocks noGrp="1"/>
          </p:cNvSpPr>
          <p:nvPr>
            <p:ph idx="1"/>
          </p:nvPr>
        </p:nvSpPr>
        <p:spPr/>
        <p:txBody>
          <a:bodyPr/>
          <a:lstStyle/>
          <a:p>
            <a:pPr>
              <a:buSzTx/>
              <a:buFontTx/>
              <a:buChar char="•"/>
            </a:pPr>
            <a:r>
              <a:rPr lang="en-US" altLang="en-US" sz="2600" dirty="0" smtClean="0"/>
              <a:t>A retailer sells to consumers through multiple retail formats:</a:t>
            </a:r>
          </a:p>
          <a:p>
            <a:pPr lvl="1"/>
            <a:r>
              <a:rPr lang="en-US" altLang="en-US" sz="2600" dirty="0" smtClean="0"/>
              <a:t>Web sites</a:t>
            </a:r>
          </a:p>
          <a:p>
            <a:pPr lvl="1"/>
            <a:r>
              <a:rPr lang="en-US" altLang="en-US" sz="2600" dirty="0" smtClean="0"/>
              <a:t>Physical stores</a:t>
            </a:r>
          </a:p>
          <a:p>
            <a:pPr lvl="1"/>
            <a:r>
              <a:rPr lang="en-US" altLang="en-US" sz="2600" dirty="0" smtClean="0"/>
              <a:t>Smartphone apps</a:t>
            </a:r>
          </a:p>
          <a:p>
            <a:pPr lvl="1"/>
            <a:r>
              <a:rPr lang="en-US" altLang="en-US" sz="2600" dirty="0" smtClean="0"/>
              <a:t>Social media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Omnichannel Retailing </a:t>
            </a:r>
            <a:r>
              <a:rPr lang="en-US" altLang="en-US" sz="2000" b="0" dirty="0" smtClean="0"/>
              <a:t>(2 of 2)</a:t>
            </a:r>
            <a:endParaRPr lang="en-US" sz="2000" b="0" dirty="0"/>
          </a:p>
        </p:txBody>
      </p:sp>
      <p:sp>
        <p:nvSpPr>
          <p:cNvPr id="3" name="Content Placeholder 2"/>
          <p:cNvSpPr>
            <a:spLocks noGrp="1"/>
          </p:cNvSpPr>
          <p:nvPr>
            <p:ph idx="1"/>
          </p:nvPr>
        </p:nvSpPr>
        <p:spPr>
          <a:xfrm>
            <a:off x="457200" y="1600200"/>
            <a:ext cx="8382000" cy="4648200"/>
          </a:xfrm>
        </p:spPr>
        <p:txBody>
          <a:bodyPr/>
          <a:lstStyle/>
          <a:p>
            <a:pPr>
              <a:buFontTx/>
              <a:buChar char="•"/>
            </a:pPr>
            <a:r>
              <a:rPr lang="en-US" altLang="en-US" sz="2300" dirty="0" smtClean="0"/>
              <a:t>Cross selling across channels (in-store product availability info on Web site)</a:t>
            </a:r>
          </a:p>
          <a:p>
            <a:pPr>
              <a:buFontTx/>
              <a:buChar char="•"/>
            </a:pPr>
            <a:r>
              <a:rPr lang="en-US" altLang="en-US" sz="2300" dirty="0" smtClean="0"/>
              <a:t>Consistent pricing in all channels (credibility)</a:t>
            </a:r>
          </a:p>
          <a:p>
            <a:pPr>
              <a:buFontTx/>
              <a:buChar char="•"/>
            </a:pPr>
            <a:r>
              <a:rPr lang="en-US" altLang="en-US" sz="2300" dirty="0" smtClean="0"/>
              <a:t>Can buy, and return product regardless of channel</a:t>
            </a:r>
          </a:p>
          <a:p>
            <a:pPr>
              <a:buFontTx/>
              <a:buChar char="•"/>
            </a:pPr>
            <a:r>
              <a:rPr lang="en-US" altLang="en-US" sz="2300" dirty="0" smtClean="0"/>
              <a:t>Role of each channel</a:t>
            </a:r>
          </a:p>
          <a:p>
            <a:pPr lvl="1">
              <a:buSzPct val="100000"/>
            </a:pPr>
            <a:r>
              <a:rPr lang="en-US" altLang="en-US" sz="2300" dirty="0" smtClean="0"/>
              <a:t>Store– try on, ease of return, fast availability (immediacy), compare offerings</a:t>
            </a:r>
          </a:p>
          <a:p>
            <a:pPr lvl="1">
              <a:buSzPct val="100000"/>
            </a:pPr>
            <a:r>
              <a:rPr lang="en-US" altLang="en-US" sz="2300" dirty="0" smtClean="0"/>
              <a:t>Web– 24/7, product information, product reviews by customers, personalization (tailored assortment based on past purchases), most current pricing, closeout sales</a:t>
            </a:r>
          </a:p>
          <a:p>
            <a:pPr lvl="1">
              <a:buSzPct val="100000"/>
            </a:pPr>
            <a:r>
              <a:rPr lang="en-US" altLang="en-US" sz="2300" dirty="0" smtClean="0"/>
              <a:t>Catalog-permanency, true color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1.6 World of Music</a:t>
            </a:r>
            <a:endParaRPr lang="en-US" dirty="0"/>
          </a:p>
        </p:txBody>
      </p:sp>
      <p:pic>
        <p:nvPicPr>
          <p:cNvPr id="4098" name="Picture 2" descr="The storefront of “World of Music” has several signs and two displays of C D’s. "/>
          <p:cNvPicPr>
            <a:picLocks noChangeAspect="1" noChangeArrowheads="1"/>
          </p:cNvPicPr>
          <p:nvPr/>
        </p:nvPicPr>
        <p:blipFill>
          <a:blip r:embed="rId3" cstate="print"/>
          <a:srcRect/>
          <a:stretch>
            <a:fillRect/>
          </a:stretch>
        </p:blipFill>
        <p:spPr bwMode="auto">
          <a:xfrm>
            <a:off x="1219200" y="1676400"/>
            <a:ext cx="6819900" cy="452132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Distribution Types</a:t>
            </a:r>
            <a:endParaRPr lang="en-US" dirty="0"/>
          </a:p>
        </p:txBody>
      </p:sp>
      <p:sp>
        <p:nvSpPr>
          <p:cNvPr id="3" name="Content Placeholder 2"/>
          <p:cNvSpPr>
            <a:spLocks noGrp="1"/>
          </p:cNvSpPr>
          <p:nvPr>
            <p:ph idx="1"/>
          </p:nvPr>
        </p:nvSpPr>
        <p:spPr/>
        <p:txBody>
          <a:bodyPr/>
          <a:lstStyle/>
          <a:p>
            <a:pPr>
              <a:buFontTx/>
              <a:buChar char="•"/>
            </a:pPr>
            <a:r>
              <a:rPr lang="en-US" altLang="en-US" sz="2600" b="1" dirty="0" smtClean="0"/>
              <a:t>Exclusive</a:t>
            </a:r>
            <a:r>
              <a:rPr lang="en-US" altLang="en-US" sz="2600" dirty="0" smtClean="0"/>
              <a:t>: Suppliers make agreements with one or few retailers, designating such retailers as the only ones to carry certain brands or products within a specified geographic area</a:t>
            </a:r>
          </a:p>
          <a:p>
            <a:pPr>
              <a:buFontTx/>
              <a:buChar char="•"/>
            </a:pPr>
            <a:r>
              <a:rPr lang="en-US" altLang="en-US" sz="2600" b="1" dirty="0" smtClean="0"/>
              <a:t>Intensive</a:t>
            </a:r>
            <a:r>
              <a:rPr lang="en-US" altLang="en-US" sz="2600" dirty="0" smtClean="0"/>
              <a:t>: Suppliers sell through as many retailers as possible</a:t>
            </a:r>
          </a:p>
          <a:p>
            <a:pPr>
              <a:buFontTx/>
              <a:buChar char="•"/>
            </a:pPr>
            <a:r>
              <a:rPr lang="en-US" altLang="en-US" sz="2600" b="1" dirty="0" smtClean="0"/>
              <a:t>Selective</a:t>
            </a:r>
            <a:r>
              <a:rPr lang="en-US" altLang="en-US" sz="2600" dirty="0" smtClean="0"/>
              <a:t>: Suppliers sell through a moderate number of retailers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Exclusive </a:t>
            </a:r>
            <a:r>
              <a:rPr lang="en-US" altLang="en-US" dirty="0"/>
              <a:t>V</a:t>
            </a:r>
            <a:r>
              <a:rPr lang="en-US" altLang="en-US" dirty="0" smtClean="0"/>
              <a:t>s Intensive Distribution</a:t>
            </a:r>
            <a:endParaRPr lang="en-US" dirty="0"/>
          </a:p>
        </p:txBody>
      </p:sp>
      <p:sp>
        <p:nvSpPr>
          <p:cNvPr id="3" name="Content Placeholder 2"/>
          <p:cNvSpPr>
            <a:spLocks noGrp="1"/>
          </p:cNvSpPr>
          <p:nvPr>
            <p:ph idx="1"/>
          </p:nvPr>
        </p:nvSpPr>
        <p:spPr/>
        <p:txBody>
          <a:bodyPr/>
          <a:lstStyle/>
          <a:p>
            <a:pPr>
              <a:buFontTx/>
              <a:buChar char="•"/>
            </a:pPr>
            <a:r>
              <a:rPr lang="en-US" altLang="en-US" b="1" dirty="0" smtClean="0"/>
              <a:t>Exclusive Distribution:</a:t>
            </a:r>
            <a:r>
              <a:rPr lang="en-US" altLang="en-US" dirty="0" smtClean="0"/>
              <a:t> Fate of retailer is tied to manufacturer success, retailer has no “free-rider” concerns, retailer has less price competition, manufacturer is better assured of high levels of customer support</a:t>
            </a:r>
          </a:p>
          <a:p>
            <a:pPr>
              <a:buFontTx/>
              <a:buChar char="•"/>
            </a:pPr>
            <a:r>
              <a:rPr lang="en-US" altLang="en-US" b="1" dirty="0" smtClean="0"/>
              <a:t>Intensive Distribution:</a:t>
            </a:r>
            <a:r>
              <a:rPr lang="en-US" altLang="en-US" dirty="0" smtClean="0"/>
              <a:t> Manufacturer is better assured of maximizing sales (especially for convenience goods), retailers face strong competition for price and service, intratype competition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1.7 Comparing Distribution Types</a:t>
            </a:r>
            <a:endParaRPr lang="en-US" dirty="0"/>
          </a:p>
        </p:txBody>
      </p:sp>
      <p:pic>
        <p:nvPicPr>
          <p:cNvPr id="5122" name="Picture 2" descr="A table compares exclusive, intensive, and selective distribution across multiple factors, as follows. Number of retailers; exclusive distribution, lowest; intensive distribution, highest; selective distribution, medium. Potential for conflict; exclusive distribution, lowest; intensive distribution, highest; selective distribution, medium. Support from supplier (retailer); exclusive distribution, highest; intensive distribution, lowest; selective distribution; medium. Supplier’s sales; exclusive distribution, lowest; intensive distribution, highest; selective distribution, medium. Retailer’s brand selection; exclusive distribution, lowest; intensive distribution, highest; selective distribution, medium. Product (retailer) image; exclusive distribution, highest; intensive distribution, lowest; selective distribution, medium. Competition among retailers; exclusive distribution, lowest; intensive distribution, highest; selective distribution, medium."/>
          <p:cNvPicPr>
            <a:picLocks noChangeAspect="1" noChangeArrowheads="1"/>
          </p:cNvPicPr>
          <p:nvPr/>
        </p:nvPicPr>
        <p:blipFill>
          <a:blip r:embed="rId2" cstate="print"/>
          <a:srcRect/>
          <a:stretch>
            <a:fillRect/>
          </a:stretch>
        </p:blipFill>
        <p:spPr bwMode="auto">
          <a:xfrm>
            <a:off x="1371600" y="1752600"/>
            <a:ext cx="6534990" cy="372503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1.8 Special Characteristics Affecting Retailers</a:t>
            </a:r>
            <a:endParaRPr lang="en-US" dirty="0"/>
          </a:p>
        </p:txBody>
      </p:sp>
      <p:pic>
        <p:nvPicPr>
          <p:cNvPr id="6146" name="Picture 2" descr="A retailer’s strategy is affected by small average sale, impulse purchase, and popularity of stores."/>
          <p:cNvPicPr>
            <a:picLocks noChangeAspect="1" noChangeArrowheads="1"/>
          </p:cNvPicPr>
          <p:nvPr/>
        </p:nvPicPr>
        <p:blipFill>
          <a:blip r:embed="rId3" cstate="print"/>
          <a:srcRect/>
          <a:stretch>
            <a:fillRect/>
          </a:stretch>
        </p:blipFill>
        <p:spPr bwMode="auto">
          <a:xfrm>
            <a:off x="1252728" y="1639358"/>
            <a:ext cx="6575044" cy="460833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Retail Strategy</a:t>
            </a:r>
            <a:endParaRPr lang="en-US" dirty="0"/>
          </a:p>
        </p:txBody>
      </p:sp>
      <p:sp>
        <p:nvSpPr>
          <p:cNvPr id="3" name="Content Placeholder 2"/>
          <p:cNvSpPr>
            <a:spLocks noGrp="1"/>
          </p:cNvSpPr>
          <p:nvPr>
            <p:ph idx="1"/>
          </p:nvPr>
        </p:nvSpPr>
        <p:spPr/>
        <p:txBody>
          <a:bodyPr/>
          <a:lstStyle/>
          <a:p>
            <a:pPr>
              <a:buFontTx/>
              <a:buChar char="•"/>
            </a:pPr>
            <a:r>
              <a:rPr lang="en-US" altLang="en-US" sz="2600" dirty="0" smtClean="0"/>
              <a:t>An overall plan for guiding a retail firm</a:t>
            </a:r>
          </a:p>
          <a:p>
            <a:pPr>
              <a:buFontTx/>
              <a:buChar char="•"/>
            </a:pPr>
            <a:r>
              <a:rPr lang="en-US" altLang="en-US" sz="2600" dirty="0" smtClean="0"/>
              <a:t>Influences the firm’s business activities</a:t>
            </a:r>
          </a:p>
          <a:p>
            <a:pPr>
              <a:buFontTx/>
              <a:buChar char="•"/>
            </a:pPr>
            <a:r>
              <a:rPr lang="en-US" altLang="en-US" sz="2600" dirty="0" smtClean="0"/>
              <a:t>Influences firm’s response to market forces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Six Steps in Strategic Planning</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altLang="en-US" dirty="0" smtClean="0"/>
              <a:t>Define the type of business (corporate mission)</a:t>
            </a:r>
          </a:p>
          <a:p>
            <a:pPr marL="457200" indent="-457200">
              <a:buFont typeface="+mj-lt"/>
              <a:buAutoNum type="arabicPeriod"/>
            </a:pPr>
            <a:r>
              <a:rPr lang="en-US" altLang="en-US" dirty="0" smtClean="0"/>
              <a:t>Set long-run and short-run objectives</a:t>
            </a:r>
          </a:p>
          <a:p>
            <a:pPr marL="457200" indent="-457200">
              <a:buFont typeface="+mj-lt"/>
              <a:buAutoNum type="arabicPeriod"/>
            </a:pPr>
            <a:r>
              <a:rPr lang="en-US" altLang="en-US" dirty="0" smtClean="0"/>
              <a:t>Determine the customer market</a:t>
            </a:r>
          </a:p>
          <a:p>
            <a:pPr marL="457200" indent="-457200">
              <a:buFont typeface="+mj-lt"/>
              <a:buAutoNum type="arabicPeriod"/>
            </a:pPr>
            <a:r>
              <a:rPr lang="en-US" altLang="en-US" dirty="0" smtClean="0"/>
              <a:t>Devise an overall, long-run plan</a:t>
            </a:r>
          </a:p>
          <a:p>
            <a:pPr marL="457200" indent="-457200">
              <a:buFont typeface="+mj-lt"/>
              <a:buAutoNum type="arabicPeriod"/>
            </a:pPr>
            <a:r>
              <a:rPr lang="en-US" altLang="en-US" dirty="0" smtClean="0"/>
              <a:t>Implement an integrated strategy</a:t>
            </a:r>
          </a:p>
          <a:p>
            <a:pPr marL="457200" indent="-457200">
              <a:buFont typeface="+mj-lt"/>
              <a:buAutoNum type="arabicPeriod"/>
            </a:pPr>
            <a:r>
              <a:rPr lang="en-US" altLang="en-US" dirty="0" smtClean="0"/>
              <a:t>Evaluate and correct (fine-tune)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Learning Objectives</a:t>
            </a:r>
            <a:endParaRPr lang="en-IN" b="0" dirty="0">
              <a:latin typeface="+mj-lt"/>
            </a:endParaRPr>
          </a:p>
        </p:txBody>
      </p:sp>
      <p:sp>
        <p:nvSpPr>
          <p:cNvPr id="4" name="Content Placeholder 3"/>
          <p:cNvSpPr>
            <a:spLocks noGrp="1"/>
          </p:cNvSpPr>
          <p:nvPr>
            <p:ph idx="1"/>
          </p:nvPr>
        </p:nvSpPr>
        <p:spPr/>
        <p:txBody>
          <a:bodyPr/>
          <a:lstStyle/>
          <a:p>
            <a:pPr marL="539750" indent="-539750">
              <a:buClr>
                <a:schemeClr val="accent2"/>
              </a:buClr>
              <a:buNone/>
            </a:pPr>
            <a:r>
              <a:rPr lang="en-US" altLang="en-US" sz="2600" b="1" dirty="0" smtClean="0">
                <a:solidFill>
                  <a:srgbClr val="007FA3"/>
                </a:solidFill>
              </a:rPr>
              <a:t>1.1 </a:t>
            </a:r>
            <a:r>
              <a:rPr lang="en-US" altLang="en-US" sz="2600" dirty="0" smtClean="0"/>
              <a:t>To define retailing, consider it from different perspectives, demonstrate its impact, and note its special characteristics</a:t>
            </a:r>
          </a:p>
          <a:p>
            <a:pPr marL="539750" indent="-539750">
              <a:buClr>
                <a:schemeClr val="accent2"/>
              </a:buClr>
              <a:buNone/>
            </a:pPr>
            <a:r>
              <a:rPr lang="en-US" altLang="en-US" sz="2600" b="1" dirty="0" smtClean="0">
                <a:solidFill>
                  <a:srgbClr val="007FA3"/>
                </a:solidFill>
              </a:rPr>
              <a:t>1.2 </a:t>
            </a:r>
            <a:r>
              <a:rPr lang="en-US" altLang="en-US" sz="2600" dirty="0" smtClean="0"/>
              <a:t>To introduce the concept of strategic planning and apply it</a:t>
            </a:r>
          </a:p>
          <a:p>
            <a:pPr marL="539750" indent="-539750">
              <a:buClr>
                <a:schemeClr val="accent2"/>
              </a:buClr>
              <a:buNone/>
            </a:pPr>
            <a:r>
              <a:rPr lang="en-US" altLang="en-US" sz="2600" b="1" dirty="0" smtClean="0">
                <a:solidFill>
                  <a:srgbClr val="007FA3"/>
                </a:solidFill>
              </a:rPr>
              <a:t>1.3</a:t>
            </a:r>
            <a:r>
              <a:rPr lang="en-US" altLang="en-US" sz="2600" dirty="0" smtClean="0"/>
              <a:t> To show why the retailing concept is the foundation of a successful business, with an emphasis on the total retail experience, customer service, and relationship retailing</a:t>
            </a:r>
          </a:p>
          <a:p>
            <a:pPr marL="0" indent="0">
              <a:buClr>
                <a:schemeClr val="accent2"/>
              </a:buClr>
              <a:buNone/>
            </a:pPr>
            <a:r>
              <a:rPr lang="en-US" altLang="en-US" sz="2600" b="1" dirty="0" smtClean="0">
                <a:solidFill>
                  <a:srgbClr val="007FA3"/>
                </a:solidFill>
              </a:rPr>
              <a:t>1.4</a:t>
            </a:r>
            <a:r>
              <a:rPr lang="en-US" altLang="en-US" sz="2600" dirty="0" smtClean="0"/>
              <a:t> To indicate the focus and format of the text</a:t>
            </a:r>
          </a:p>
        </p:txBody>
      </p:sp>
    </p:spTree>
    <p:extLst>
      <p:ext uri="{BB962C8B-B14F-4D97-AF65-F5344CB8AC3E}">
        <p14:creationId xmlns:p14="http://schemas.microsoft.com/office/powerpoint/2010/main" val="39259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Aspects of Home Depot’s Strategy</a:t>
            </a:r>
            <a:endParaRPr lang="en-US" dirty="0"/>
          </a:p>
        </p:txBody>
      </p:sp>
      <p:sp>
        <p:nvSpPr>
          <p:cNvPr id="5" name="Content Placeholder 4"/>
          <p:cNvSpPr>
            <a:spLocks noGrp="1"/>
          </p:cNvSpPr>
          <p:nvPr>
            <p:ph idx="13"/>
          </p:nvPr>
        </p:nvSpPr>
        <p:spPr>
          <a:xfrm>
            <a:off x="457200" y="1752600"/>
            <a:ext cx="3886200" cy="3733800"/>
          </a:xfrm>
        </p:spPr>
        <p:txBody>
          <a:bodyPr/>
          <a:lstStyle/>
          <a:p>
            <a:pPr>
              <a:buFontTx/>
              <a:buChar char="•"/>
            </a:pPr>
            <a:r>
              <a:rPr lang="en-US" altLang="en-US" sz="2400" dirty="0" smtClean="0"/>
              <a:t>Growth through product authority</a:t>
            </a:r>
          </a:p>
          <a:p>
            <a:pPr>
              <a:buFontTx/>
              <a:buChar char="•"/>
            </a:pPr>
            <a:r>
              <a:rPr lang="en-US" altLang="en-US" sz="2400" dirty="0" smtClean="0"/>
              <a:t>Targeted appeal to multiple segments </a:t>
            </a:r>
          </a:p>
          <a:p>
            <a:pPr>
              <a:buFontTx/>
              <a:buChar char="•"/>
            </a:pPr>
            <a:r>
              <a:rPr lang="en-US" altLang="en-US" sz="2400" dirty="0" smtClean="0"/>
              <a:t>Distinctive image</a:t>
            </a:r>
          </a:p>
          <a:p>
            <a:pPr>
              <a:buFontTx/>
              <a:buChar char="•"/>
            </a:pPr>
            <a:r>
              <a:rPr lang="en-US" altLang="en-US" sz="2400" dirty="0" smtClean="0"/>
              <a:t>Seamless customer service</a:t>
            </a:r>
          </a:p>
          <a:p>
            <a:pPr>
              <a:buFontTx/>
              <a:buChar char="•"/>
            </a:pPr>
            <a:r>
              <a:rPr lang="en-US" altLang="en-US" sz="2400" dirty="0" smtClean="0"/>
              <a:t>Multiple points of contact</a:t>
            </a:r>
            <a:endParaRPr lang="en-US" sz="2400" dirty="0"/>
          </a:p>
        </p:txBody>
      </p:sp>
      <p:sp>
        <p:nvSpPr>
          <p:cNvPr id="6" name="Text Placeholder 5"/>
          <p:cNvSpPr>
            <a:spLocks noGrp="1"/>
          </p:cNvSpPr>
          <p:nvPr>
            <p:ph type="body" sz="quarter" idx="14"/>
          </p:nvPr>
        </p:nvSpPr>
        <p:spPr>
          <a:xfrm>
            <a:off x="4419600" y="1752600"/>
            <a:ext cx="4267200" cy="3352800"/>
          </a:xfrm>
        </p:spPr>
        <p:txBody>
          <a:bodyPr/>
          <a:lstStyle/>
          <a:p>
            <a:pPr>
              <a:lnSpc>
                <a:spcPct val="90000"/>
              </a:lnSpc>
              <a:buFontTx/>
              <a:buChar char="•"/>
            </a:pPr>
            <a:r>
              <a:rPr lang="en-US" altLang="en-US" dirty="0" smtClean="0"/>
              <a:t>Employee relations</a:t>
            </a:r>
          </a:p>
          <a:p>
            <a:pPr>
              <a:lnSpc>
                <a:spcPct val="90000"/>
              </a:lnSpc>
              <a:buFontTx/>
              <a:buChar char="•"/>
            </a:pPr>
            <a:r>
              <a:rPr lang="en-US" altLang="en-US" dirty="0" smtClean="0"/>
              <a:t>Innovation</a:t>
            </a:r>
          </a:p>
          <a:p>
            <a:pPr>
              <a:lnSpc>
                <a:spcPct val="90000"/>
              </a:lnSpc>
              <a:buFontTx/>
              <a:buChar char="•"/>
            </a:pPr>
            <a:r>
              <a:rPr lang="en-US" altLang="en-US" dirty="0" smtClean="0"/>
              <a:t>Commitment to technology</a:t>
            </a:r>
          </a:p>
          <a:p>
            <a:pPr>
              <a:lnSpc>
                <a:spcPct val="90000"/>
              </a:lnSpc>
              <a:buFontTx/>
              <a:buChar char="•"/>
            </a:pPr>
            <a:r>
              <a:rPr lang="en-US" altLang="en-US" dirty="0" smtClean="0"/>
              <a:t>Community involvement</a:t>
            </a:r>
          </a:p>
          <a:p>
            <a:pPr>
              <a:lnSpc>
                <a:spcPct val="90000"/>
              </a:lnSpc>
              <a:buFontTx/>
              <a:buChar char="•"/>
            </a:pPr>
            <a:r>
              <a:rPr lang="en-US" altLang="en-US" dirty="0" smtClean="0"/>
              <a:t>Adaptive to omnichannel trends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1.9 Applying the Retailing Concept</a:t>
            </a:r>
            <a:endParaRPr lang="en-US" dirty="0"/>
          </a:p>
        </p:txBody>
      </p:sp>
      <p:pic>
        <p:nvPicPr>
          <p:cNvPr id="7170" name="Picture 2" descr="The retailing concept consists of four elements: customer orientation, coordinated effort, value-driven, and goal orientation. The retailing concept guides retail strategy."/>
          <p:cNvPicPr>
            <a:picLocks noChangeAspect="1" noChangeArrowheads="1"/>
          </p:cNvPicPr>
          <p:nvPr/>
        </p:nvPicPr>
        <p:blipFill>
          <a:blip r:embed="rId3" cstate="print"/>
          <a:srcRect/>
          <a:stretch>
            <a:fillRect/>
          </a:stretch>
        </p:blipFill>
        <p:spPr bwMode="auto">
          <a:xfrm>
            <a:off x="831850" y="1752600"/>
            <a:ext cx="7473950" cy="382989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1.10 Creating a Unique Shopping Experience</a:t>
            </a:r>
            <a:endParaRPr lang="en-US" dirty="0"/>
          </a:p>
        </p:txBody>
      </p:sp>
      <p:pic>
        <p:nvPicPr>
          <p:cNvPr id="8194" name="Picture 2" descr="Visitors to a multi-level shopping center walk about and view a dinosaur skeleton."/>
          <p:cNvPicPr>
            <a:picLocks noChangeAspect="1" noChangeArrowheads="1"/>
          </p:cNvPicPr>
          <p:nvPr/>
        </p:nvPicPr>
        <p:blipFill>
          <a:blip r:embed="rId3" cstate="print"/>
          <a:srcRect/>
          <a:stretch>
            <a:fillRect/>
          </a:stretch>
        </p:blipFill>
        <p:spPr bwMode="auto">
          <a:xfrm>
            <a:off x="1143000" y="1676400"/>
            <a:ext cx="6877050" cy="454939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Store of the Future</a:t>
            </a:r>
            <a:endParaRPr lang="en-US" dirty="0"/>
          </a:p>
        </p:txBody>
      </p:sp>
      <p:sp>
        <p:nvSpPr>
          <p:cNvPr id="3" name="Content Placeholder 2"/>
          <p:cNvSpPr>
            <a:spLocks noGrp="1"/>
          </p:cNvSpPr>
          <p:nvPr>
            <p:ph idx="1"/>
          </p:nvPr>
        </p:nvSpPr>
        <p:spPr/>
        <p:txBody>
          <a:bodyPr/>
          <a:lstStyle/>
          <a:p>
            <a:pPr marL="0" indent="0" algn="ctr">
              <a:buNone/>
            </a:pPr>
            <a:r>
              <a:rPr lang="en-US" dirty="0">
                <a:latin typeface="Arial" panose="020B0604020202020204" pitchFamily="34" charset="0"/>
              </a:rPr>
              <a:t>Please click URL to view</a:t>
            </a:r>
            <a:r>
              <a:rPr lang="en-US" dirty="0" smtClean="0">
                <a:latin typeface="Arial" panose="020B0604020202020204" pitchFamily="34" charset="0"/>
              </a:rPr>
              <a:t>:</a:t>
            </a:r>
          </a:p>
          <a:p>
            <a:pPr marL="0" indent="0" algn="ctr">
              <a:buNone/>
            </a:pPr>
            <a:r>
              <a:rPr lang="en-US" dirty="0">
                <a:hlinkClick r:id="rId3"/>
              </a:rPr>
              <a:t>https://</a:t>
            </a:r>
            <a:r>
              <a:rPr lang="en-US" dirty="0" smtClean="0">
                <a:hlinkClick r:id="rId3"/>
              </a:rPr>
              <a:t>youtu.be/IKouQFI1aM4</a:t>
            </a:r>
            <a:endParaRPr lang="en-US" dirty="0"/>
          </a:p>
        </p:txBody>
      </p:sp>
    </p:spTree>
    <p:extLst>
      <p:ext uri="{BB962C8B-B14F-4D97-AF65-F5344CB8AC3E}">
        <p14:creationId xmlns:p14="http://schemas.microsoft.com/office/powerpoint/2010/main" val="151881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Customer Service</a:t>
            </a:r>
            <a:endParaRPr lang="en-US" dirty="0"/>
          </a:p>
        </p:txBody>
      </p:sp>
      <p:sp>
        <p:nvSpPr>
          <p:cNvPr id="3" name="Content Placeholder 2"/>
          <p:cNvSpPr>
            <a:spLocks noGrp="1"/>
          </p:cNvSpPr>
          <p:nvPr>
            <p:ph idx="1"/>
          </p:nvPr>
        </p:nvSpPr>
        <p:spPr/>
        <p:txBody>
          <a:bodyPr/>
          <a:lstStyle/>
          <a:p>
            <a:pPr>
              <a:buSzTx/>
              <a:buFontTx/>
              <a:buChar char="•"/>
            </a:pPr>
            <a:r>
              <a:rPr lang="en-US" altLang="en-US" sz="2600" dirty="0" smtClean="0"/>
              <a:t>Activities undertaken by a retailer in conjunction with the basic goods and services it sells. This includes:</a:t>
            </a:r>
          </a:p>
          <a:p>
            <a:pPr lvl="1"/>
            <a:r>
              <a:rPr lang="en-US" altLang="en-US" sz="2600" dirty="0" smtClean="0"/>
              <a:t>Store hours</a:t>
            </a:r>
          </a:p>
          <a:p>
            <a:pPr lvl="1"/>
            <a:r>
              <a:rPr lang="en-US" altLang="en-US" sz="2600" dirty="0" smtClean="0"/>
              <a:t>Parking</a:t>
            </a:r>
          </a:p>
          <a:p>
            <a:pPr lvl="1"/>
            <a:r>
              <a:rPr lang="en-US" altLang="en-US" sz="2600" dirty="0" smtClean="0"/>
              <a:t>Shopper-friendliness</a:t>
            </a:r>
          </a:p>
          <a:p>
            <a:pPr lvl="1"/>
            <a:r>
              <a:rPr lang="en-US" altLang="en-US" sz="2600" dirty="0" smtClean="0"/>
              <a:t>Credit acceptance</a:t>
            </a:r>
          </a:p>
          <a:p>
            <a:pPr lvl="1"/>
            <a:r>
              <a:rPr lang="en-US" altLang="en-US" sz="2600" dirty="0" smtClean="0"/>
              <a:t>Salespeople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1.11 A Customer Respect Checklist</a:t>
            </a:r>
            <a:endParaRPr lang="en-US" dirty="0"/>
          </a:p>
        </p:txBody>
      </p:sp>
      <p:sp>
        <p:nvSpPr>
          <p:cNvPr id="3" name="Content Placeholder 2"/>
          <p:cNvSpPr>
            <a:spLocks noGrp="1"/>
          </p:cNvSpPr>
          <p:nvPr>
            <p:ph idx="1"/>
          </p:nvPr>
        </p:nvSpPr>
        <p:spPr>
          <a:xfrm>
            <a:off x="457200" y="1600200"/>
            <a:ext cx="8229600" cy="4724400"/>
          </a:xfrm>
        </p:spPr>
        <p:txBody>
          <a:bodyPr/>
          <a:lstStyle/>
          <a:p>
            <a:r>
              <a:rPr lang="en-US" altLang="en-US" dirty="0" smtClean="0"/>
              <a:t>Do we trust our customers?</a:t>
            </a:r>
          </a:p>
          <a:p>
            <a:r>
              <a:rPr lang="en-US" altLang="en-US" dirty="0" smtClean="0"/>
              <a:t>Do we stand behind what we sell?</a:t>
            </a:r>
          </a:p>
          <a:p>
            <a:r>
              <a:rPr lang="en-US" altLang="en-US" dirty="0" smtClean="0"/>
              <a:t>Is keeping commitments to customers important to our company?</a:t>
            </a:r>
          </a:p>
          <a:p>
            <a:r>
              <a:rPr lang="en-US" altLang="en-US" dirty="0" smtClean="0"/>
              <a:t>Do we value customer time?</a:t>
            </a:r>
          </a:p>
          <a:p>
            <a:r>
              <a:rPr lang="en-US" altLang="en-US" dirty="0" smtClean="0"/>
              <a:t>Do we communicate with customers respectfully?</a:t>
            </a:r>
          </a:p>
          <a:p>
            <a:r>
              <a:rPr lang="en-US" altLang="en-US" dirty="0" smtClean="0"/>
              <a:t>Do we treat all customers with respect?</a:t>
            </a:r>
          </a:p>
          <a:p>
            <a:r>
              <a:rPr lang="en-US" altLang="en-US" dirty="0" smtClean="0"/>
              <a:t>Do we thank customers for their business?</a:t>
            </a:r>
          </a:p>
          <a:p>
            <a:r>
              <a:rPr lang="en-US" altLang="en-US" dirty="0" smtClean="0"/>
              <a:t>Do we respect employees?</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Customer </a:t>
            </a:r>
            <a:r>
              <a:rPr lang="en-US" altLang="en-US" dirty="0"/>
              <a:t>Service Lessons: Richard Branson </a:t>
            </a:r>
            <a:r>
              <a:rPr lang="en-US" altLang="en-US" dirty="0" smtClean="0"/>
              <a:t>and Virgin </a:t>
            </a:r>
            <a:r>
              <a:rPr lang="en-US" altLang="en-US" dirty="0"/>
              <a:t>Airlines</a:t>
            </a:r>
            <a:endParaRPr lang="en-US" dirty="0"/>
          </a:p>
        </p:txBody>
      </p:sp>
      <p:sp>
        <p:nvSpPr>
          <p:cNvPr id="3" name="Content Placeholder 2"/>
          <p:cNvSpPr>
            <a:spLocks noGrp="1"/>
          </p:cNvSpPr>
          <p:nvPr>
            <p:ph idx="1"/>
          </p:nvPr>
        </p:nvSpPr>
        <p:spPr/>
        <p:txBody>
          <a:bodyPr/>
          <a:lstStyle/>
          <a:p>
            <a:pPr marL="0" indent="0" algn="ctr">
              <a:buNone/>
            </a:pPr>
            <a:r>
              <a:rPr lang="en-US" altLang="en-US" dirty="0"/>
              <a:t>Read post here:</a:t>
            </a:r>
            <a:endParaRPr lang="en-US" dirty="0" smtClean="0">
              <a:latin typeface="Arial" panose="020B0604020202020204" pitchFamily="34" charset="0"/>
            </a:endParaRPr>
          </a:p>
          <a:p>
            <a:pPr marL="0" indent="0" algn="ctr">
              <a:buNone/>
            </a:pPr>
            <a:r>
              <a:rPr lang="en-US" dirty="0">
                <a:hlinkClick r:id="rId3"/>
              </a:rPr>
              <a:t>https://www.forbes.com/forbes/welcome/?toURL=https://www.forbes.com/sites/carminegallo/2013/05/09/seven-customer-service-lessons-i-learned-in-one-day-with-richard-branson-video/&amp;refURL=&amp;referrer=</a:t>
            </a:r>
            <a:endParaRPr lang="en-US" dirty="0"/>
          </a:p>
        </p:txBody>
      </p:sp>
    </p:spTree>
    <p:extLst>
      <p:ext uri="{BB962C8B-B14F-4D97-AF65-F5344CB8AC3E}">
        <p14:creationId xmlns:p14="http://schemas.microsoft.com/office/powerpoint/2010/main" val="4274502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Relationship Retailing</a:t>
            </a:r>
            <a:endParaRPr lang="en-US" dirty="0"/>
          </a:p>
        </p:txBody>
      </p:sp>
      <p:sp>
        <p:nvSpPr>
          <p:cNvPr id="3" name="Content Placeholder 2"/>
          <p:cNvSpPr>
            <a:spLocks noGrp="1"/>
          </p:cNvSpPr>
          <p:nvPr>
            <p:ph idx="1"/>
          </p:nvPr>
        </p:nvSpPr>
        <p:spPr/>
        <p:txBody>
          <a:bodyPr/>
          <a:lstStyle/>
          <a:p>
            <a:pPr>
              <a:buSzTx/>
              <a:buFontTx/>
              <a:buChar char="•"/>
            </a:pPr>
            <a:r>
              <a:rPr lang="en-US" altLang="en-US" sz="2600" dirty="0" smtClean="0"/>
              <a:t>Retailers seek to establish and maintain long-term bonds with customers, rather than act as if each sales transaction is a completely new encounter</a:t>
            </a:r>
          </a:p>
          <a:p>
            <a:pPr lvl="1"/>
            <a:r>
              <a:rPr lang="en-US" altLang="en-US" sz="2600" dirty="0" smtClean="0"/>
              <a:t>Concentrate on the total retail experience</a:t>
            </a:r>
          </a:p>
          <a:p>
            <a:pPr lvl="1"/>
            <a:r>
              <a:rPr lang="en-US" altLang="en-US" sz="2600" dirty="0" smtClean="0"/>
              <a:t>Monitor satisfaction </a:t>
            </a:r>
          </a:p>
          <a:p>
            <a:pPr lvl="1"/>
            <a:r>
              <a:rPr lang="en-US" altLang="en-US" sz="2600" dirty="0" smtClean="0"/>
              <a:t>Stay in touch with customers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Effective Relationship Retailing</a:t>
            </a:r>
            <a:endParaRPr lang="en-US" dirty="0"/>
          </a:p>
        </p:txBody>
      </p:sp>
      <p:sp>
        <p:nvSpPr>
          <p:cNvPr id="3" name="Content Placeholder 2"/>
          <p:cNvSpPr>
            <a:spLocks noGrp="1"/>
          </p:cNvSpPr>
          <p:nvPr>
            <p:ph idx="1"/>
          </p:nvPr>
        </p:nvSpPr>
        <p:spPr/>
        <p:txBody>
          <a:bodyPr/>
          <a:lstStyle/>
          <a:p>
            <a:pPr>
              <a:buSzTx/>
              <a:buFontTx/>
              <a:buChar char="•"/>
            </a:pPr>
            <a:r>
              <a:rPr lang="en-US" altLang="en-US" sz="2600" dirty="0" smtClean="0"/>
              <a:t>Use a “win-win” approach</a:t>
            </a:r>
          </a:p>
          <a:p>
            <a:pPr lvl="1"/>
            <a:r>
              <a:rPr lang="en-US" altLang="en-US" sz="2600" dirty="0" smtClean="0"/>
              <a:t>It is easier to keep existing customers happy than to gain new ones (present value of current customers income stream– cost of keeping existing customers content versus cost of replacing them with new customer</a:t>
            </a:r>
          </a:p>
          <a:p>
            <a:pPr>
              <a:buSzTx/>
              <a:buFontTx/>
              <a:buChar char="•"/>
            </a:pPr>
            <a:r>
              <a:rPr lang="en-US" altLang="en-US" sz="2600" dirty="0" smtClean="0"/>
              <a:t>Develop a customer database (loyalty programs)</a:t>
            </a:r>
          </a:p>
          <a:p>
            <a:pPr lvl="1"/>
            <a:r>
              <a:rPr lang="en-US" altLang="en-US" sz="2600" dirty="0" smtClean="0"/>
              <a:t>Ongoing customer contact is improved with information on people’s attributes and shopping behaviors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Relationship Management Among Retailers and Suppliers</a:t>
            </a:r>
            <a:endParaRPr lang="en-US" dirty="0"/>
          </a:p>
        </p:txBody>
      </p:sp>
      <p:sp>
        <p:nvSpPr>
          <p:cNvPr id="3" name="Content Placeholder 2"/>
          <p:cNvSpPr>
            <a:spLocks noGrp="1"/>
          </p:cNvSpPr>
          <p:nvPr>
            <p:ph idx="1"/>
          </p:nvPr>
        </p:nvSpPr>
        <p:spPr>
          <a:xfrm>
            <a:off x="457200" y="1524000"/>
            <a:ext cx="8229600" cy="4800600"/>
          </a:xfrm>
        </p:spPr>
        <p:txBody>
          <a:bodyPr/>
          <a:lstStyle/>
          <a:p>
            <a:pPr>
              <a:buSzTx/>
              <a:buFontTx/>
              <a:buChar char="•"/>
            </a:pPr>
            <a:r>
              <a:rPr lang="en-US" altLang="en-US" sz="2300" dirty="0" smtClean="0"/>
              <a:t>Disagreements may occur in the following areas (channel conflict):</a:t>
            </a:r>
          </a:p>
          <a:p>
            <a:pPr lvl="1">
              <a:spcBef>
                <a:spcPts val="300"/>
              </a:spcBef>
            </a:pPr>
            <a:r>
              <a:rPr lang="en-US" altLang="en-US" sz="2300" dirty="0" smtClean="0"/>
              <a:t>control over channel (private label)</a:t>
            </a:r>
          </a:p>
          <a:p>
            <a:pPr lvl="1">
              <a:spcBef>
                <a:spcPts val="300"/>
              </a:spcBef>
            </a:pPr>
            <a:r>
              <a:rPr lang="en-US" altLang="en-US" sz="2300" dirty="0" smtClean="0"/>
              <a:t>profit allocation (resale price control)</a:t>
            </a:r>
          </a:p>
          <a:p>
            <a:pPr lvl="1">
              <a:spcBef>
                <a:spcPts val="300"/>
              </a:spcBef>
            </a:pPr>
            <a:r>
              <a:rPr lang="en-US" altLang="en-US" sz="2300" dirty="0" smtClean="0"/>
              <a:t>number of competing retailers (exclusive, selective or intensive distribution)</a:t>
            </a:r>
          </a:p>
          <a:p>
            <a:pPr lvl="1">
              <a:spcBef>
                <a:spcPts val="300"/>
              </a:spcBef>
            </a:pPr>
            <a:r>
              <a:rPr lang="en-US" altLang="en-US" sz="2300" dirty="0" smtClean="0"/>
              <a:t>product displays</a:t>
            </a:r>
          </a:p>
          <a:p>
            <a:pPr lvl="1">
              <a:spcBef>
                <a:spcPts val="300"/>
              </a:spcBef>
            </a:pPr>
            <a:r>
              <a:rPr lang="en-US" altLang="en-US" sz="2300" dirty="0" smtClean="0"/>
              <a:t>promotional support (cooperative advertising funds and restrictions)</a:t>
            </a:r>
          </a:p>
          <a:p>
            <a:pPr lvl="1">
              <a:spcBef>
                <a:spcPts val="300"/>
              </a:spcBef>
            </a:pPr>
            <a:r>
              <a:rPr lang="en-US" altLang="en-US" sz="2300" dirty="0" smtClean="0"/>
              <a:t>payment terms (payment on time)</a:t>
            </a:r>
          </a:p>
          <a:p>
            <a:pPr lvl="1">
              <a:spcBef>
                <a:spcPts val="300"/>
              </a:spcBef>
            </a:pPr>
            <a:r>
              <a:rPr lang="en-US" altLang="en-US" sz="2300" dirty="0" smtClean="0"/>
              <a:t>operating flexibility</a:t>
            </a:r>
          </a:p>
          <a:p>
            <a:pPr lvl="1">
              <a:spcBef>
                <a:spcPts val="300"/>
              </a:spcBef>
            </a:pPr>
            <a:r>
              <a:rPr lang="en-US" altLang="en-US" sz="2300" dirty="0" smtClean="0"/>
              <a:t>gray market sales</a:t>
            </a:r>
          </a:p>
          <a:p>
            <a:pPr lvl="1">
              <a:spcBef>
                <a:spcPts val="300"/>
              </a:spcBef>
            </a:pPr>
            <a:r>
              <a:rPr lang="en-US" altLang="en-US" sz="2300" dirty="0" smtClean="0"/>
              <a:t>markdown monies, chargebacks by dominant retailers</a:t>
            </a:r>
            <a:endParaRPr lang="en-US" altLang="en-US" sz="2300" b="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Retailing</a:t>
            </a:r>
            <a:endParaRPr lang="en-US" dirty="0"/>
          </a:p>
        </p:txBody>
      </p:sp>
      <p:sp>
        <p:nvSpPr>
          <p:cNvPr id="5" name="Content Placeholder 4"/>
          <p:cNvSpPr>
            <a:spLocks noGrp="1"/>
          </p:cNvSpPr>
          <p:nvPr>
            <p:ph idx="1"/>
          </p:nvPr>
        </p:nvSpPr>
        <p:spPr/>
        <p:txBody>
          <a:bodyPr/>
          <a:lstStyle/>
          <a:p>
            <a:pPr>
              <a:spcBef>
                <a:spcPts val="0"/>
              </a:spcBef>
            </a:pPr>
            <a:r>
              <a:rPr lang="en-US" altLang="en-US" sz="2600" dirty="0" smtClean="0"/>
              <a:t>Retailing encompasses the business activities involved in selling goods and services to consumers for their personal, family, or household use. It includes every sale to the final consumer.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Approaches to the Study of Retailing</a:t>
            </a:r>
            <a:endParaRPr lang="en-US" dirty="0"/>
          </a:p>
        </p:txBody>
      </p:sp>
      <p:pic>
        <p:nvPicPr>
          <p:cNvPr id="9218" name="Picture 2" descr="The approaches to the study of retailing are as follows: institutional, functional, and strategic. "/>
          <p:cNvPicPr>
            <a:picLocks noChangeAspect="1" noChangeArrowheads="1"/>
          </p:cNvPicPr>
          <p:nvPr/>
        </p:nvPicPr>
        <p:blipFill>
          <a:blip r:embed="rId3" cstate="print"/>
          <a:srcRect/>
          <a:stretch>
            <a:fillRect/>
          </a:stretch>
        </p:blipFill>
        <p:spPr bwMode="auto">
          <a:xfrm>
            <a:off x="1066800" y="1848781"/>
            <a:ext cx="7092950" cy="432341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Parts of Retail Management: A Strategic Approach</a:t>
            </a:r>
            <a:endParaRPr lang="en-US" dirty="0"/>
          </a:p>
        </p:txBody>
      </p:sp>
      <p:sp>
        <p:nvSpPr>
          <p:cNvPr id="3" name="Content Placeholder 2"/>
          <p:cNvSpPr>
            <a:spLocks noGrp="1"/>
          </p:cNvSpPr>
          <p:nvPr>
            <p:ph idx="1"/>
          </p:nvPr>
        </p:nvSpPr>
        <p:spPr/>
        <p:txBody>
          <a:bodyPr/>
          <a:lstStyle/>
          <a:p>
            <a:pPr>
              <a:buFontTx/>
              <a:buChar char="•"/>
            </a:pPr>
            <a:r>
              <a:rPr lang="en-US" altLang="en-US" sz="2600" dirty="0" smtClean="0"/>
              <a:t>Building relationships and strategic planning</a:t>
            </a:r>
          </a:p>
          <a:p>
            <a:pPr>
              <a:buFontTx/>
              <a:buChar char="•"/>
            </a:pPr>
            <a:r>
              <a:rPr lang="en-US" altLang="en-US" sz="2600" dirty="0" smtClean="0"/>
              <a:t>Retailing institutions </a:t>
            </a:r>
          </a:p>
          <a:p>
            <a:pPr>
              <a:buFontTx/>
              <a:buChar char="•"/>
            </a:pPr>
            <a:r>
              <a:rPr lang="en-US" altLang="en-US" sz="2600" dirty="0" smtClean="0"/>
              <a:t>Consumer behavior and information gathering</a:t>
            </a:r>
          </a:p>
          <a:p>
            <a:pPr>
              <a:buFontTx/>
              <a:buChar char="•"/>
            </a:pPr>
            <a:r>
              <a:rPr lang="en-US" altLang="en-US" sz="2600" dirty="0" smtClean="0"/>
              <a:t>Elements of retailing strategy</a:t>
            </a:r>
          </a:p>
          <a:p>
            <a:pPr>
              <a:buFontTx/>
              <a:buChar char="•"/>
            </a:pPr>
            <a:r>
              <a:rPr lang="en-US" altLang="en-US" sz="2600" dirty="0" smtClean="0"/>
              <a:t>Integrating, analyzing, and improving retail strategy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19200"/>
            <a:ext cx="2438400" cy="550652"/>
          </a:xfrm>
        </p:spPr>
        <p:txBody>
          <a:bodyPr/>
          <a:lstStyle/>
          <a:p>
            <a:r>
              <a:rPr lang="en-IN" sz="3600" dirty="0" smtClean="0">
                <a:latin typeface="+mj-lt"/>
              </a:rPr>
              <a:t>Copyright</a:t>
            </a:r>
            <a:endParaRPr lang="en-IN" sz="3600" dirty="0">
              <a:latin typeface="+mj-lt"/>
            </a:endParaRPr>
          </a:p>
        </p:txBody>
      </p:sp>
      <p:pic>
        <p:nvPicPr>
          <p:cNvPr id="4" name="Picture 6"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Grp="1" noChangeAspect="1" noChangeArrowheads="1"/>
          </p:cNvPicPr>
          <p:nvPr>
            <p:ph idx="1"/>
          </p:nvPr>
        </p:nvPicPr>
        <p:blipFill>
          <a:blip r:embed="rId2" r:link="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23350" y="2390619"/>
            <a:ext cx="6897300" cy="215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Tree>
    <p:extLst>
      <p:ext uri="{BB962C8B-B14F-4D97-AF65-F5344CB8AC3E}">
        <p14:creationId xmlns:p14="http://schemas.microsoft.com/office/powerpoint/2010/main" val="484291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Issues in Retailing</a:t>
            </a:r>
            <a:endParaRPr lang="en-US" dirty="0"/>
          </a:p>
        </p:txBody>
      </p:sp>
      <p:sp>
        <p:nvSpPr>
          <p:cNvPr id="3" name="Content Placeholder 2"/>
          <p:cNvSpPr>
            <a:spLocks noGrp="1"/>
          </p:cNvSpPr>
          <p:nvPr>
            <p:ph idx="1"/>
          </p:nvPr>
        </p:nvSpPr>
        <p:spPr>
          <a:xfrm>
            <a:off x="457200" y="1600200"/>
            <a:ext cx="8229600" cy="4724400"/>
          </a:xfrm>
        </p:spPr>
        <p:txBody>
          <a:bodyPr/>
          <a:lstStyle/>
          <a:p>
            <a:pPr>
              <a:spcBef>
                <a:spcPts val="800"/>
              </a:spcBef>
              <a:buFontTx/>
              <a:buChar char="•"/>
            </a:pPr>
            <a:r>
              <a:rPr lang="en-US" altLang="en-US" dirty="0" smtClean="0"/>
              <a:t>How can we best serve our customers while earning a fair profit?</a:t>
            </a:r>
          </a:p>
          <a:p>
            <a:pPr>
              <a:spcBef>
                <a:spcPts val="800"/>
              </a:spcBef>
              <a:buFontTx/>
              <a:buChar char="•"/>
            </a:pPr>
            <a:r>
              <a:rPr lang="en-US" altLang="en-US" dirty="0" smtClean="0"/>
              <a:t>How can we stand out in a highly competitive environment where consumers have so many choices?</a:t>
            </a:r>
          </a:p>
          <a:p>
            <a:pPr>
              <a:spcBef>
                <a:spcPts val="800"/>
              </a:spcBef>
              <a:buFontTx/>
              <a:buChar char="•"/>
            </a:pPr>
            <a:r>
              <a:rPr lang="en-US" altLang="en-US" dirty="0" smtClean="0"/>
              <a:t>Low consumer confidence and high savings rates have reduced consumer spending. At the same time retail competition has increased through increased format blurring (e.g., sales of cameras at office supply stores, carpeting and major appliances at home improvement centers).</a:t>
            </a:r>
          </a:p>
          <a:p>
            <a:pPr>
              <a:spcBef>
                <a:spcPts val="800"/>
              </a:spcBef>
              <a:buFontTx/>
              <a:buChar char="•"/>
            </a:pPr>
            <a:r>
              <a:rPr lang="en-US" altLang="en-US" dirty="0" smtClean="0"/>
              <a:t>How can we grow our business while retaining a core of loyal customers?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Philosophy</a:t>
            </a:r>
            <a:endParaRPr lang="en-US" dirty="0"/>
          </a:p>
        </p:txBody>
      </p:sp>
      <p:sp>
        <p:nvSpPr>
          <p:cNvPr id="3" name="Content Placeholder 2"/>
          <p:cNvSpPr>
            <a:spLocks noGrp="1"/>
          </p:cNvSpPr>
          <p:nvPr>
            <p:ph idx="1"/>
          </p:nvPr>
        </p:nvSpPr>
        <p:spPr/>
        <p:txBody>
          <a:bodyPr/>
          <a:lstStyle/>
          <a:p>
            <a:r>
              <a:rPr lang="en-US" altLang="en-US" sz="2600" dirty="0" smtClean="0"/>
              <a:t>Retailers can best address these questions by fully understanding and applying the basic principles of retailing, as well as the elements in a well-structured, systematic, and focused retail strategy.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Figure 1.1 Willingness to Adapt Is Essential for Retailers</a:t>
            </a:r>
            <a:endParaRPr lang="en-US" dirty="0"/>
          </a:p>
        </p:txBody>
      </p:sp>
      <p:pic>
        <p:nvPicPr>
          <p:cNvPr id="1026" name="Picture 2" descr="Identical human figures stand surrounding one different human figure, who holds a sign reading “feedback”."/>
          <p:cNvPicPr>
            <a:picLocks noChangeAspect="1" noChangeArrowheads="1"/>
          </p:cNvPicPr>
          <p:nvPr/>
        </p:nvPicPr>
        <p:blipFill>
          <a:blip r:embed="rId3" cstate="print"/>
          <a:srcRect/>
          <a:stretch>
            <a:fillRect/>
          </a:stretch>
        </p:blipFill>
        <p:spPr bwMode="auto">
          <a:xfrm>
            <a:off x="1922464" y="1524000"/>
            <a:ext cx="5157506" cy="474461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An Ideal Candidate for a Retailing Career</a:t>
            </a:r>
            <a:endParaRPr lang="en-US" dirty="0"/>
          </a:p>
        </p:txBody>
      </p:sp>
      <p:sp>
        <p:nvSpPr>
          <p:cNvPr id="3" name="Content Placeholder 2"/>
          <p:cNvSpPr>
            <a:spLocks noGrp="1"/>
          </p:cNvSpPr>
          <p:nvPr>
            <p:ph idx="1"/>
          </p:nvPr>
        </p:nvSpPr>
        <p:spPr/>
        <p:txBody>
          <a:bodyPr/>
          <a:lstStyle/>
          <a:p>
            <a:pPr>
              <a:buClr>
                <a:schemeClr val="accent2"/>
              </a:buClr>
              <a:buFontTx/>
              <a:buChar char="•"/>
            </a:pPr>
            <a:r>
              <a:rPr lang="en-US" altLang="en-US" sz="2600" dirty="0" smtClean="0"/>
              <a:t>Must be a people person (more important than technical knowledge). Technical skills can be taught more easily than people skills</a:t>
            </a:r>
          </a:p>
          <a:p>
            <a:pPr>
              <a:buClr>
                <a:schemeClr val="accent2"/>
              </a:buClr>
              <a:buFontTx/>
              <a:buChar char="•"/>
            </a:pPr>
            <a:r>
              <a:rPr lang="en-US" altLang="en-US" sz="2600" dirty="0" smtClean="0"/>
              <a:t>Must be flexible</a:t>
            </a:r>
          </a:p>
          <a:p>
            <a:pPr>
              <a:buClr>
                <a:schemeClr val="accent2"/>
              </a:buClr>
              <a:buFontTx/>
              <a:buChar char="•"/>
            </a:pPr>
            <a:r>
              <a:rPr lang="en-US" altLang="en-US" sz="2600" dirty="0" smtClean="0"/>
              <a:t>Should be decisive</a:t>
            </a:r>
          </a:p>
          <a:p>
            <a:pPr>
              <a:buClr>
                <a:schemeClr val="accent2"/>
              </a:buClr>
              <a:buFontTx/>
              <a:buChar char="•"/>
            </a:pPr>
            <a:r>
              <a:rPr lang="en-US" altLang="en-US" sz="2600" dirty="0" smtClean="0"/>
              <a:t>Must have analytical skills</a:t>
            </a:r>
          </a:p>
          <a:p>
            <a:pPr>
              <a:buClr>
                <a:schemeClr val="accent2"/>
              </a:buClr>
              <a:buFontTx/>
              <a:buChar char="•"/>
            </a:pPr>
            <a:r>
              <a:rPr lang="en-US" altLang="en-US" sz="2600" dirty="0" smtClean="0"/>
              <a:t>Must have stamina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The 10 Largest Retailers in the United States (2016)</a:t>
            </a:r>
            <a:endParaRPr lang="en-US" dirty="0"/>
          </a:p>
        </p:txBody>
      </p:sp>
      <p:sp>
        <p:nvSpPr>
          <p:cNvPr id="3" name="Content Placeholder 2"/>
          <p:cNvSpPr>
            <a:spLocks noGrp="1"/>
          </p:cNvSpPr>
          <p:nvPr>
            <p:ph idx="1"/>
          </p:nvPr>
        </p:nvSpPr>
        <p:spPr>
          <a:xfrm>
            <a:off x="457200" y="1524000"/>
            <a:ext cx="8229600" cy="304800"/>
          </a:xfrm>
        </p:spPr>
        <p:txBody>
          <a:bodyPr/>
          <a:lstStyle/>
          <a:p>
            <a:pPr marL="0" indent="0">
              <a:buNone/>
            </a:pPr>
            <a:r>
              <a:rPr lang="en-US" altLang="en-US" sz="2000" b="1" dirty="0"/>
              <a:t>Table </a:t>
            </a:r>
            <a:r>
              <a:rPr lang="en-US" altLang="en-US" sz="2000" b="1" dirty="0" smtClean="0"/>
              <a:t>1.1 </a:t>
            </a:r>
            <a:r>
              <a:rPr lang="en-US" altLang="en-US" sz="2000" dirty="0"/>
              <a:t>The 10 Largest Retailers in the United States (2016)</a:t>
            </a:r>
            <a:endParaRPr lang="en-IN" sz="2000" dirty="0"/>
          </a:p>
        </p:txBody>
      </p:sp>
      <p:graphicFrame>
        <p:nvGraphicFramePr>
          <p:cNvPr id="5" name="Table 4" descr="The 10 Largest Retailers in the United States and their emphases, in order of rank, are as follows: Wal-Mart, full-line discount stores, supercenters, membership clubs; Kroger, supermarkets, convenience stores, jewelry stores; Costco, membership clubs; Home Depot, home centers; Walgreens Boots Alliance, drugstores; Target, full-line discount stores, supercenters; C V S Health, drugstores; Amazon dot com, web merchant; Albertsons, supermarkets, drugstores; Lowe’s, home centers."/>
          <p:cNvGraphicFramePr>
            <a:graphicFrameLocks noGrp="1"/>
          </p:cNvGraphicFramePr>
          <p:nvPr>
            <p:extLst>
              <p:ext uri="{D42A27DB-BD31-4B8C-83A1-F6EECF244321}">
                <p14:modId xmlns:p14="http://schemas.microsoft.com/office/powerpoint/2010/main" val="2509196161"/>
              </p:ext>
            </p:extLst>
          </p:nvPr>
        </p:nvGraphicFramePr>
        <p:xfrm>
          <a:off x="533400" y="1940560"/>
          <a:ext cx="8153400" cy="3997960"/>
        </p:xfrm>
        <a:graphic>
          <a:graphicData uri="http://schemas.openxmlformats.org/drawingml/2006/table">
            <a:tbl>
              <a:tblPr firstRow="1" bandRow="1">
                <a:tableStyleId>{3B4B98B0-60AC-42C2-AFA5-B58CD77FA1E5}</a:tableStyleId>
              </a:tblPr>
              <a:tblGrid>
                <a:gridCol w="762000">
                  <a:extLst>
                    <a:ext uri="{9D8B030D-6E8A-4147-A177-3AD203B41FA5}">
                      <a16:colId xmlns:a16="http://schemas.microsoft.com/office/drawing/2014/main" xmlns="" val="2363341976"/>
                    </a:ext>
                  </a:extLst>
                </a:gridCol>
                <a:gridCol w="2286000">
                  <a:extLst>
                    <a:ext uri="{9D8B030D-6E8A-4147-A177-3AD203B41FA5}">
                      <a16:colId xmlns:a16="http://schemas.microsoft.com/office/drawing/2014/main" xmlns="" val="3898227963"/>
                    </a:ext>
                  </a:extLst>
                </a:gridCol>
                <a:gridCol w="5105400">
                  <a:extLst>
                    <a:ext uri="{9D8B030D-6E8A-4147-A177-3AD203B41FA5}">
                      <a16:colId xmlns:a16="http://schemas.microsoft.com/office/drawing/2014/main" xmlns="" val="1588717957"/>
                    </a:ext>
                  </a:extLst>
                </a:gridCol>
              </a:tblGrid>
              <a:tr h="269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chemeClr val="tx1"/>
                          </a:solidFill>
                          <a:effectLst/>
                          <a:latin typeface="+mn-lt"/>
                          <a:ea typeface="+mn-ea"/>
                          <a:cs typeface="+mn-cs"/>
                        </a:rPr>
                        <a:t>Rank</a:t>
                      </a:r>
                      <a:endParaRPr lang="en-US" sz="1500" b="1"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u="none" strike="noStrike" kern="1200" dirty="0" smtClean="0">
                          <a:solidFill>
                            <a:schemeClr val="tx1"/>
                          </a:solidFill>
                          <a:effectLst/>
                          <a:latin typeface="+mn-lt"/>
                          <a:ea typeface="+mn-ea"/>
                          <a:cs typeface="+mn-cs"/>
                        </a:rPr>
                        <a:t>Company</a:t>
                      </a:r>
                      <a:endParaRPr lang="en-US" sz="1500" b="1"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b="1" u="none" strike="noStrike" kern="1200" dirty="0" smtClean="0">
                          <a:solidFill>
                            <a:schemeClr val="tx1"/>
                          </a:solidFill>
                          <a:effectLst/>
                          <a:latin typeface="+mn-lt"/>
                          <a:ea typeface="+mn-ea"/>
                          <a:cs typeface="+mn-cs"/>
                        </a:rPr>
                        <a:t>Main Emphasis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75962975"/>
                  </a:ext>
                </a:extLst>
              </a:tr>
              <a:tr h="370840">
                <a:tc>
                  <a:txBody>
                    <a:bodyPr/>
                    <a:lstStyle/>
                    <a:p>
                      <a:pPr algn="ctr"/>
                      <a:r>
                        <a:rPr lang="en-IN" sz="1500" dirty="0" smtClean="0"/>
                        <a:t>1</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u="none" strike="noStrike" kern="1200" dirty="0" smtClean="0">
                          <a:solidFill>
                            <a:schemeClr val="tx1"/>
                          </a:solidFill>
                          <a:effectLst/>
                          <a:latin typeface="+mn-lt"/>
                          <a:ea typeface="+mn-ea"/>
                          <a:cs typeface="+mn-cs"/>
                        </a:rPr>
                        <a:t>Wal-Mart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dirty="0" smtClean="0">
                          <a:solidFill>
                            <a:schemeClr val="tx1"/>
                          </a:solidFill>
                          <a:effectLst/>
                          <a:latin typeface="+mn-lt"/>
                          <a:ea typeface="+mn-ea"/>
                          <a:cs typeface="+mn-cs"/>
                        </a:rPr>
                        <a:t>Full-line discount stores, supercenters, membership clubs</a:t>
                      </a:r>
                      <a:endParaRPr lang="en-US" sz="1500" b="0"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181047286"/>
                  </a:ext>
                </a:extLst>
              </a:tr>
              <a:tr h="340360">
                <a:tc>
                  <a:txBody>
                    <a:bodyPr/>
                    <a:lstStyle/>
                    <a:p>
                      <a:pPr algn="ctr"/>
                      <a:r>
                        <a:rPr lang="en-IN" sz="1500" dirty="0" smtClean="0"/>
                        <a:t>2</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dirty="0" smtClean="0">
                          <a:solidFill>
                            <a:schemeClr val="tx1"/>
                          </a:solidFill>
                          <a:effectLst/>
                          <a:latin typeface="+mn-lt"/>
                          <a:ea typeface="+mn-ea"/>
                          <a:cs typeface="+mn-cs"/>
                        </a:rPr>
                        <a:t>Kroger</a:t>
                      </a:r>
                      <a:endParaRPr lang="en-US" sz="1500" b="0"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dirty="0" smtClean="0">
                          <a:solidFill>
                            <a:schemeClr val="tx1"/>
                          </a:solidFill>
                          <a:effectLst/>
                          <a:latin typeface="+mn-lt"/>
                          <a:ea typeface="+mn-ea"/>
                          <a:cs typeface="+mn-cs"/>
                        </a:rPr>
                        <a:t>Supermarkets, convenience stores,  jewelry stores</a:t>
                      </a:r>
                      <a:endParaRPr lang="en-US" sz="1500" b="0"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15147056"/>
                  </a:ext>
                </a:extLst>
              </a:tr>
              <a:tr h="370840">
                <a:tc>
                  <a:txBody>
                    <a:bodyPr/>
                    <a:lstStyle/>
                    <a:p>
                      <a:pPr algn="ctr"/>
                      <a:r>
                        <a:rPr lang="en-IN" sz="1500" dirty="0" smtClean="0"/>
                        <a:t>3</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dirty="0" smtClean="0">
                          <a:solidFill>
                            <a:schemeClr val="tx1"/>
                          </a:solidFill>
                          <a:effectLst/>
                          <a:latin typeface="+mn-lt"/>
                          <a:ea typeface="+mn-ea"/>
                          <a:cs typeface="+mn-cs"/>
                        </a:rPr>
                        <a:t>Costco</a:t>
                      </a:r>
                      <a:endParaRPr lang="en-US" sz="1500" b="0"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dirty="0" smtClean="0">
                          <a:solidFill>
                            <a:schemeClr val="tx1"/>
                          </a:solidFill>
                          <a:effectLst/>
                          <a:latin typeface="+mn-lt"/>
                          <a:ea typeface="+mn-ea"/>
                          <a:cs typeface="+mn-cs"/>
                        </a:rPr>
                        <a:t>Membership clubs</a:t>
                      </a:r>
                      <a:endParaRPr lang="en-US" sz="1500" b="0"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22643444"/>
                  </a:ext>
                </a:extLst>
              </a:tr>
              <a:tr h="370840">
                <a:tc>
                  <a:txBody>
                    <a:bodyPr/>
                    <a:lstStyle/>
                    <a:p>
                      <a:pPr algn="ctr"/>
                      <a:r>
                        <a:rPr lang="en-IN" sz="1500" dirty="0" smtClean="0"/>
                        <a:t>4</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dirty="0" smtClean="0">
                          <a:solidFill>
                            <a:schemeClr val="tx1"/>
                          </a:solidFill>
                          <a:effectLst/>
                          <a:latin typeface="+mn-lt"/>
                          <a:ea typeface="+mn-ea"/>
                          <a:cs typeface="+mn-cs"/>
                        </a:rPr>
                        <a:t>Home Depot</a:t>
                      </a:r>
                      <a:endParaRPr lang="en-US" sz="1500" b="0"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dirty="0" smtClean="0">
                          <a:solidFill>
                            <a:schemeClr val="tx1"/>
                          </a:solidFill>
                          <a:effectLst/>
                          <a:latin typeface="+mn-lt"/>
                          <a:ea typeface="+mn-ea"/>
                          <a:cs typeface="+mn-cs"/>
                        </a:rPr>
                        <a:t>Home centers</a:t>
                      </a:r>
                      <a:endParaRPr lang="en-US" sz="1500" b="0"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5975942"/>
                  </a:ext>
                </a:extLst>
              </a:tr>
              <a:tr h="370840">
                <a:tc>
                  <a:txBody>
                    <a:bodyPr/>
                    <a:lstStyle/>
                    <a:p>
                      <a:pPr algn="ctr"/>
                      <a:r>
                        <a:rPr lang="en-IN" sz="1500" dirty="0" smtClean="0"/>
                        <a:t>5</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u="none" strike="noStrike" kern="1200" dirty="0" smtClean="0">
                          <a:solidFill>
                            <a:schemeClr val="tx1"/>
                          </a:solidFill>
                          <a:effectLst/>
                          <a:latin typeface="+mn-lt"/>
                          <a:ea typeface="+mn-ea"/>
                          <a:cs typeface="+mn-cs"/>
                        </a:rPr>
                        <a:t>Walgreen Boots Alliance</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u="none" strike="noStrike" kern="1200" dirty="0" smtClean="0">
                          <a:solidFill>
                            <a:schemeClr val="tx1"/>
                          </a:solidFill>
                          <a:effectLst/>
                          <a:latin typeface="+mn-lt"/>
                          <a:ea typeface="+mn-ea"/>
                          <a:cs typeface="+mn-cs"/>
                        </a:rPr>
                        <a:t>Drugstores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41755706"/>
                  </a:ext>
                </a:extLst>
              </a:tr>
              <a:tr h="370840">
                <a:tc>
                  <a:txBody>
                    <a:bodyPr/>
                    <a:lstStyle/>
                    <a:p>
                      <a:pPr algn="ctr"/>
                      <a:r>
                        <a:rPr lang="en-IN" sz="1500" dirty="0" smtClean="0"/>
                        <a:t>6</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u="none" strike="noStrike" kern="1200" dirty="0" smtClean="0">
                          <a:solidFill>
                            <a:schemeClr val="tx1"/>
                          </a:solidFill>
                          <a:effectLst/>
                          <a:latin typeface="+mn-lt"/>
                          <a:ea typeface="+mn-ea"/>
                          <a:cs typeface="+mn-cs"/>
                        </a:rPr>
                        <a:t>Target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u="none" strike="noStrike" kern="1200" dirty="0" smtClean="0">
                          <a:solidFill>
                            <a:schemeClr val="tx1"/>
                          </a:solidFill>
                          <a:effectLst/>
                          <a:latin typeface="+mn-lt"/>
                          <a:ea typeface="+mn-ea"/>
                          <a:cs typeface="+mn-cs"/>
                        </a:rPr>
                        <a:t>Full-line discount stores, supercenters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42082444"/>
                  </a:ext>
                </a:extLst>
              </a:tr>
              <a:tr h="370840">
                <a:tc>
                  <a:txBody>
                    <a:bodyPr/>
                    <a:lstStyle/>
                    <a:p>
                      <a:pPr algn="ctr"/>
                      <a:r>
                        <a:rPr lang="en-IN" sz="1500" dirty="0" smtClean="0"/>
                        <a:t>7</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dirty="0" smtClean="0">
                          <a:solidFill>
                            <a:schemeClr val="tx1"/>
                          </a:solidFill>
                          <a:effectLst/>
                          <a:latin typeface="+mn-lt"/>
                          <a:ea typeface="+mn-ea"/>
                          <a:cs typeface="+mn-cs"/>
                        </a:rPr>
                        <a:t>CVS Health</a:t>
                      </a:r>
                      <a:endParaRPr lang="en-US" sz="1500" b="0"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dirty="0" smtClean="0">
                          <a:solidFill>
                            <a:schemeClr val="tx1"/>
                          </a:solidFill>
                          <a:effectLst/>
                          <a:latin typeface="+mn-lt"/>
                          <a:ea typeface="+mn-ea"/>
                          <a:cs typeface="+mn-cs"/>
                        </a:rPr>
                        <a:t>Drugstores</a:t>
                      </a:r>
                      <a:endParaRPr lang="en-US" sz="1500" b="0"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04006791"/>
                  </a:ext>
                </a:extLst>
              </a:tr>
              <a:tr h="370840">
                <a:tc>
                  <a:txBody>
                    <a:bodyPr/>
                    <a:lstStyle/>
                    <a:p>
                      <a:pPr algn="ctr"/>
                      <a:r>
                        <a:rPr lang="en-IN" sz="1500" dirty="0" smtClean="0"/>
                        <a:t>8</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u="none" strike="noStrike" kern="1200" dirty="0" smtClean="0">
                          <a:solidFill>
                            <a:schemeClr val="tx1"/>
                          </a:solidFill>
                          <a:effectLst/>
                          <a:latin typeface="+mn-lt"/>
                          <a:ea typeface="+mn-ea"/>
                          <a:cs typeface="+mn-cs"/>
                        </a:rPr>
                        <a:t>Amazon.com</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dirty="0" smtClean="0">
                          <a:solidFill>
                            <a:schemeClr val="tx1"/>
                          </a:solidFill>
                          <a:effectLst/>
                          <a:latin typeface="+mn-lt"/>
                          <a:ea typeface="+mn-ea"/>
                          <a:cs typeface="+mn-cs"/>
                        </a:rPr>
                        <a:t>Web merchant</a:t>
                      </a:r>
                      <a:endParaRPr lang="en-US" sz="1500" b="0"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80988308"/>
                  </a:ext>
                </a:extLst>
              </a:tr>
              <a:tr h="370840">
                <a:tc>
                  <a:txBody>
                    <a:bodyPr/>
                    <a:lstStyle/>
                    <a:p>
                      <a:pPr algn="ctr"/>
                      <a:r>
                        <a:rPr lang="en-IN" sz="1500" dirty="0" smtClean="0"/>
                        <a:t>9</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dirty="0" smtClean="0">
                          <a:solidFill>
                            <a:schemeClr val="tx1"/>
                          </a:solidFill>
                          <a:effectLst/>
                          <a:latin typeface="+mn-lt"/>
                          <a:ea typeface="+mn-ea"/>
                          <a:cs typeface="+mn-cs"/>
                        </a:rPr>
                        <a:t>Albertsons</a:t>
                      </a:r>
                      <a:endParaRPr lang="en-US" sz="1500" b="0"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u="none" strike="noStrike" kern="1200" dirty="0" smtClean="0">
                          <a:solidFill>
                            <a:schemeClr val="tx1"/>
                          </a:solidFill>
                          <a:effectLst/>
                          <a:latin typeface="+mn-lt"/>
                          <a:ea typeface="+mn-ea"/>
                          <a:cs typeface="+mn-cs"/>
                        </a:rPr>
                        <a:t>Supermarkets, drugstores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1316089"/>
                  </a:ext>
                </a:extLst>
              </a:tr>
              <a:tr h="370840">
                <a:tc>
                  <a:txBody>
                    <a:bodyPr/>
                    <a:lstStyle/>
                    <a:p>
                      <a:pPr algn="ctr"/>
                      <a:r>
                        <a:rPr lang="en-IN" sz="1500" dirty="0" smtClean="0"/>
                        <a:t>10</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u="none" strike="noStrike" kern="1200" dirty="0" smtClean="0">
                          <a:solidFill>
                            <a:schemeClr val="tx1"/>
                          </a:solidFill>
                          <a:effectLst/>
                          <a:latin typeface="+mn-lt"/>
                          <a:ea typeface="+mn-ea"/>
                          <a:cs typeface="+mn-cs"/>
                        </a:rPr>
                        <a:t>Lowe's</a:t>
                      </a:r>
                      <a:endParaRPr lang="en-US" sz="1500" b="0" i="0" u="none" strike="noStrike" kern="1200" dirty="0" smtClean="0">
                        <a:solidFill>
                          <a:srgbClr val="000000"/>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0" u="none" strike="noStrike" kern="1200" dirty="0" smtClean="0">
                          <a:solidFill>
                            <a:schemeClr val="tx1"/>
                          </a:solidFill>
                          <a:effectLst/>
                          <a:latin typeface="+mn-lt"/>
                          <a:ea typeface="+mn-ea"/>
                          <a:cs typeface="+mn-cs"/>
                        </a:rPr>
                        <a:t>Home centers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16210139"/>
                  </a:ext>
                </a:extLst>
              </a:tr>
            </a:tbl>
          </a:graphicData>
        </a:graphic>
      </p:graphicFrame>
    </p:spTree>
    <p:extLst>
      <p:ext uri="{BB962C8B-B14F-4D97-AF65-F5344CB8AC3E}">
        <p14:creationId xmlns:p14="http://schemas.microsoft.com/office/powerpoint/2010/main" val="60480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1.4 A Typical Channel of Distribution</a:t>
            </a:r>
            <a:endParaRPr lang="en-US" dirty="0"/>
          </a:p>
        </p:txBody>
      </p:sp>
      <p:pic>
        <p:nvPicPr>
          <p:cNvPr id="2050" name="Picture 2" descr="Goods travel from the manufacturer, to the wholesaler, to the retailer, and then to the final consumer."/>
          <p:cNvPicPr>
            <a:picLocks noChangeAspect="1" noChangeArrowheads="1"/>
          </p:cNvPicPr>
          <p:nvPr/>
        </p:nvPicPr>
        <p:blipFill>
          <a:blip r:embed="rId2" cstate="print"/>
          <a:srcRect/>
          <a:stretch>
            <a:fillRect/>
          </a:stretch>
        </p:blipFill>
        <p:spPr bwMode="auto">
          <a:xfrm>
            <a:off x="838200" y="1676400"/>
            <a:ext cx="7664450" cy="4003971"/>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9d67cd63a628330daf01198157898ba824d7629"/>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3317</TotalTime>
  <Words>3452</Words>
  <Application>Microsoft Macintosh PowerPoint</Application>
  <PresentationFormat>On-screen Show (4:3)</PresentationFormat>
  <Paragraphs>306</Paragraphs>
  <Slides>32</Slides>
  <Notes>24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508 Lecture</vt:lpstr>
      <vt:lpstr>Retail Management: A Strategic Approach</vt:lpstr>
      <vt:lpstr>Learning Objectives</vt:lpstr>
      <vt:lpstr>Retailing</vt:lpstr>
      <vt:lpstr>Issues in Retailing</vt:lpstr>
      <vt:lpstr>The Philosophy</vt:lpstr>
      <vt:lpstr>Figure 1.1 Willingness to Adapt Is Essential for Retailers</vt:lpstr>
      <vt:lpstr>An Ideal Candidate for a Retailing Career</vt:lpstr>
      <vt:lpstr>The 10 Largest Retailers in the United States (2016)</vt:lpstr>
      <vt:lpstr>Figure 1.4 A Typical Channel of Distribution</vt:lpstr>
      <vt:lpstr>Figure 1.5 The Retailer’s Role in the Sorting Process</vt:lpstr>
      <vt:lpstr>Omnichannel Retailing (1 of 2)</vt:lpstr>
      <vt:lpstr>Omnichannel Retailing (2 of 2)</vt:lpstr>
      <vt:lpstr>Figure 1.6 World of Music</vt:lpstr>
      <vt:lpstr>Distribution Types</vt:lpstr>
      <vt:lpstr>Exclusive Vs Intensive Distribution</vt:lpstr>
      <vt:lpstr>Figure 1.7 Comparing Distribution Types</vt:lpstr>
      <vt:lpstr>Figure 1.8 Special Characteristics Affecting Retailers</vt:lpstr>
      <vt:lpstr>Retail Strategy</vt:lpstr>
      <vt:lpstr>Six Steps in Strategic Planning</vt:lpstr>
      <vt:lpstr>Aspects of Home Depot’s Strategy</vt:lpstr>
      <vt:lpstr>Figure 1.9 Applying the Retailing Concept</vt:lpstr>
      <vt:lpstr>Figure 1.10 Creating a Unique Shopping Experience</vt:lpstr>
      <vt:lpstr>The Store of the Future</vt:lpstr>
      <vt:lpstr>Customer Service</vt:lpstr>
      <vt:lpstr>Figure 1.11 A Customer Respect Checklist</vt:lpstr>
      <vt:lpstr>Customer Service Lessons: Richard Branson and Virgin Airlines</vt:lpstr>
      <vt:lpstr>Relationship Retailing</vt:lpstr>
      <vt:lpstr>Effective Relationship Retailing</vt:lpstr>
      <vt:lpstr>Relationship Management Among Retailers and Suppliers</vt:lpstr>
      <vt:lpstr>Approaches to the Study of Retailing</vt:lpstr>
      <vt:lpstr>Parts of Retail Management: A Strategic Approach</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Retail Management: A Strategic Approach, Thirteenth Edition</dc:title>
  <dc:subject>Business</dc:subject>
  <dc:creator>Berman/Evans/Chatterjee</dc:creator>
  <cp:lastModifiedBy>Kelly Kroskey</cp:lastModifiedBy>
  <cp:revision>813</cp:revision>
  <dcterms:created xsi:type="dcterms:W3CDTF">2014-07-14T20:04:21Z</dcterms:created>
  <dcterms:modified xsi:type="dcterms:W3CDTF">2017-11-20T00:17:31Z</dcterms:modified>
</cp:coreProperties>
</file>