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handoutMasterIdLst>
    <p:handoutMasterId r:id="rId30"/>
  </p:handoutMasterIdLst>
  <p:sldIdLst>
    <p:sldId id="257" r:id="rId2"/>
    <p:sldId id="276" r:id="rId3"/>
    <p:sldId id="259" r:id="rId4"/>
    <p:sldId id="260" r:id="rId5"/>
    <p:sldId id="280" r:id="rId6"/>
    <p:sldId id="279" r:id="rId7"/>
    <p:sldId id="261" r:id="rId8"/>
    <p:sldId id="262" r:id="rId9"/>
    <p:sldId id="264" r:id="rId10"/>
    <p:sldId id="269" r:id="rId11"/>
    <p:sldId id="263" r:id="rId12"/>
    <p:sldId id="266" r:id="rId13"/>
    <p:sldId id="277" r:id="rId14"/>
    <p:sldId id="267" r:id="rId15"/>
    <p:sldId id="268" r:id="rId16"/>
    <p:sldId id="284" r:id="rId17"/>
    <p:sldId id="270" r:id="rId18"/>
    <p:sldId id="271" r:id="rId19"/>
    <p:sldId id="272" r:id="rId20"/>
    <p:sldId id="273" r:id="rId21"/>
    <p:sldId id="274" r:id="rId22"/>
    <p:sldId id="275" r:id="rId23"/>
    <p:sldId id="281" r:id="rId24"/>
    <p:sldId id="283" r:id="rId25"/>
    <p:sldId id="287" r:id="rId26"/>
    <p:sldId id="285" r:id="rId27"/>
    <p:sldId id="286" r:id="rId2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336">
          <p15:clr>
            <a:srgbClr val="A4A3A4"/>
          </p15:clr>
        </p15:guide>
        <p15:guide id="5" orient="horz" pos="1920">
          <p15:clr>
            <a:srgbClr val="A4A3A4"/>
          </p15:clr>
        </p15:guide>
        <p15:guide id="6" orient="horz" pos="3984">
          <p15:clr>
            <a:srgbClr val="A4A3A4"/>
          </p15:clr>
        </p15:guide>
        <p15:guide id="7" orient="horz" pos="1152">
          <p15:clr>
            <a:srgbClr val="A4A3A4"/>
          </p15:clr>
        </p15:guide>
        <p15:guide id="8" pos="3839">
          <p15:clr>
            <a:srgbClr val="A4A3A4"/>
          </p15:clr>
        </p15:guide>
        <p15:guide id="9" pos="671">
          <p15:clr>
            <a:srgbClr val="A4A3A4"/>
          </p15:clr>
        </p15:guide>
        <p15:guide id="10" pos="7007">
          <p15:clr>
            <a:srgbClr val="A4A3A4"/>
          </p15:clr>
        </p15:guide>
        <p15:guide id="11" pos="6143">
          <p15:clr>
            <a:srgbClr val="A4A3A4"/>
          </p15:clr>
        </p15:guide>
        <p15:guide id="12" pos="3263">
          <p15:clr>
            <a:srgbClr val="A4A3A4"/>
          </p15:clr>
        </p15:guide>
        <p15:guide id="13" pos="7391">
          <p15:clr>
            <a:srgbClr val="A4A3A4"/>
          </p15:clr>
        </p15:guide>
        <p15:guide id="14" pos="3695">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hleen Sindell" initials="KS" lastIdx="1" clrIdx="0">
    <p:extLst>
      <p:ext uri="{19B8F6BF-5375-455C-9EA6-DF929625EA0E}">
        <p15:presenceInfo xmlns:p15="http://schemas.microsoft.com/office/powerpoint/2012/main" userId="Kathleen Sindel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6470" autoAdjust="0"/>
  </p:normalViewPr>
  <p:slideViewPr>
    <p:cSldViewPr showGuides="1">
      <p:cViewPr varScale="1">
        <p:scale>
          <a:sx n="64" d="100"/>
          <a:sy n="64" d="100"/>
        </p:scale>
        <p:origin x="752" y="48"/>
      </p:cViewPr>
      <p:guideLst>
        <p:guide orient="horz" pos="2160"/>
        <p:guide orient="horz" pos="1008"/>
        <p:guide orient="horz" pos="3792"/>
        <p:guide orient="horz" pos="336"/>
        <p:guide orient="horz" pos="1920"/>
        <p:guide orient="horz" pos="3984"/>
        <p:guide orient="horz" pos="1152"/>
        <p:guide pos="3839"/>
        <p:guide pos="671"/>
        <p:guide pos="7007"/>
        <p:guide pos="6143"/>
        <p:guide pos="3263"/>
        <p:guide pos="7391"/>
        <p:guide pos="3695"/>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76" d="100"/>
          <a:sy n="76" d="100"/>
        </p:scale>
        <p:origin x="1680"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3-21T08:14:24.781" idx="1">
    <p:pos x="6810" y="1178"/>
    <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CE221E-83ED-4F6C-BA5F-3F9E6FDB6953}" type="datetimeFigureOut">
              <a:rPr lang="en-US"/>
              <a:t>3/20/2024</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A4CBEF8-5CDE-472B-839B-B8BB0C881006}" type="slidenum">
              <a:rPr/>
              <a:t>‹#›</a:t>
            </a:fld>
            <a:endParaRPr dirty="0"/>
          </a:p>
        </p:txBody>
      </p:sp>
    </p:spTree>
    <p:extLst>
      <p:ext uri="{BB962C8B-B14F-4D97-AF65-F5344CB8AC3E}">
        <p14:creationId xmlns:p14="http://schemas.microsoft.com/office/powerpoint/2010/main" val="42632892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853E5F-CE67-483C-A264-F17AC70E9CA2}" type="datetimeFigureOut">
              <a:rPr lang="en-US"/>
              <a:t>3/20/2024</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B98AFB-CB0D-4DFE-87B9-B4B0D0DE73CD}" type="slidenum">
              <a:rPr/>
              <a:t>‹#›</a:t>
            </a:fld>
            <a:endParaRPr dirty="0"/>
          </a:p>
        </p:txBody>
      </p:sp>
    </p:spTree>
    <p:extLst>
      <p:ext uri="{BB962C8B-B14F-4D97-AF65-F5344CB8AC3E}">
        <p14:creationId xmlns:p14="http://schemas.microsoft.com/office/powerpoint/2010/main" val="2512805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B98AFB-CB0D-4DFE-87B9-B4B0D0DE73CD}" type="slidenum">
              <a:rPr lang="en-US" smtClean="0"/>
              <a:t>1</a:t>
            </a:fld>
            <a:endParaRPr lang="en-US" dirty="0"/>
          </a:p>
        </p:txBody>
      </p:sp>
    </p:spTree>
    <p:extLst>
      <p:ext uri="{BB962C8B-B14F-4D97-AF65-F5344CB8AC3E}">
        <p14:creationId xmlns:p14="http://schemas.microsoft.com/office/powerpoint/2010/main" val="28640147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4" y="533400"/>
            <a:ext cx="5029200" cy="2514601"/>
          </a:xfrm>
        </p:spPr>
        <p:txBody>
          <a:bodyPr>
            <a:normAutofit/>
          </a:bodyPr>
          <a:lstStyle>
            <a:lvl1pPr>
              <a:defRPr sz="4000">
                <a:solidFill>
                  <a:schemeClr val="accent1"/>
                </a:solidFill>
              </a:defRPr>
            </a:lvl1pPr>
          </a:lstStyle>
          <a:p>
            <a:r>
              <a:rPr lang="en-US"/>
              <a:t>Click to edit Master title style</a:t>
            </a:r>
            <a:endParaRPr/>
          </a:p>
        </p:txBody>
      </p:sp>
      <p:sp>
        <p:nvSpPr>
          <p:cNvPr id="3" name="Subtitle 2"/>
          <p:cNvSpPr>
            <a:spLocks noGrp="1"/>
          </p:cNvSpPr>
          <p:nvPr>
            <p:ph type="subTitle" idx="1"/>
          </p:nvPr>
        </p:nvSpPr>
        <p:spPr>
          <a:xfrm>
            <a:off x="1065212" y="3403600"/>
            <a:ext cx="5029201" cy="1397000"/>
          </a:xfrm>
        </p:spPr>
        <p:txBody>
          <a:bodyPr>
            <a:normAutofit/>
          </a:bodyPr>
          <a:lstStyle>
            <a:lvl1pPr marL="0" indent="0" algn="l">
              <a:spcBef>
                <a:spcPts val="60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5" name="Footer Placeholder 4"/>
          <p:cNvSpPr>
            <a:spLocks noGrp="1"/>
          </p:cNvSpPr>
          <p:nvPr>
            <p:ph type="ftr" sz="quarter" idx="11"/>
          </p:nvPr>
        </p:nvSpPr>
        <p:spPr>
          <a:xfrm>
            <a:off x="1065213" y="6432551"/>
            <a:ext cx="5653087" cy="273049"/>
          </a:xfrm>
        </p:spPr>
        <p:txBody>
          <a:bodyPr/>
          <a:lstStyle>
            <a:lvl1pPr>
              <a:defRPr>
                <a:effectLst/>
              </a:defRPr>
            </a:lvl1pPr>
          </a:lstStyle>
          <a:p>
            <a:r>
              <a:rPr lang="en-US" dirty="0"/>
              <a:t>Add a footer</a:t>
            </a:r>
          </a:p>
        </p:txBody>
      </p:sp>
      <p:sp>
        <p:nvSpPr>
          <p:cNvPr id="4" name="Date Placeholder 3"/>
          <p:cNvSpPr>
            <a:spLocks noGrp="1"/>
          </p:cNvSpPr>
          <p:nvPr>
            <p:ph type="dt" sz="half" idx="10"/>
          </p:nvPr>
        </p:nvSpPr>
        <p:spPr>
          <a:xfrm>
            <a:off x="6932612" y="6432551"/>
            <a:ext cx="1371600" cy="273049"/>
          </a:xfrm>
        </p:spPr>
        <p:txBody>
          <a:bodyPr/>
          <a:lstStyle/>
          <a:p>
            <a:fld id="{3E0FA9E5-6744-4841-888F-9E7CC0C2B7EC}" type="datetimeFigureOut">
              <a:rPr lang="en-US" smtClean="0"/>
              <a:t>3/20/2024</a:t>
            </a:fld>
            <a:endParaRPr lang="en-US" dirty="0"/>
          </a:p>
        </p:txBody>
      </p:sp>
      <p:sp>
        <p:nvSpPr>
          <p:cNvPr id="6" name="Slide Number Placeholder 5"/>
          <p:cNvSpPr>
            <a:spLocks noGrp="1"/>
          </p:cNvSpPr>
          <p:nvPr>
            <p:ph type="sldNum" sz="quarter" idx="12"/>
          </p:nvPr>
        </p:nvSpPr>
        <p:spPr>
          <a:xfrm>
            <a:off x="8532812" y="6432551"/>
            <a:ext cx="1219201" cy="273049"/>
          </a:xfrm>
        </p:spPr>
        <p:txBody>
          <a:bodyPr/>
          <a:lstStyle/>
          <a:p>
            <a:fld id="{AAEAE4A8-A6E5-453E-B946-FB774B73F48C}" type="slidenum">
              <a:rPr lang="en-US" smtClean="0"/>
              <a:t>‹#›</a:t>
            </a:fld>
            <a:endParaRPr lang="en-US" dirty="0"/>
          </a:p>
        </p:txBody>
      </p:sp>
    </p:spTree>
    <p:extLst>
      <p:ext uri="{BB962C8B-B14F-4D97-AF65-F5344CB8AC3E}">
        <p14:creationId xmlns:p14="http://schemas.microsoft.com/office/powerpoint/2010/main" val="290237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E0FA9E5-6744-4841-888F-9E7CC0C2B7EC}" type="datetimeFigureOut">
              <a:rPr lang="en-US" smtClean="0"/>
              <a:t>3/20/2024</a:t>
            </a:fld>
            <a:endParaRPr lang="en-US" dirty="0"/>
          </a:p>
        </p:txBody>
      </p:sp>
      <p:sp>
        <p:nvSpPr>
          <p:cNvPr id="6" name="Slide Number Placeholder 5"/>
          <p:cNvSpPr>
            <a:spLocks noGrp="1"/>
          </p:cNvSpPr>
          <p:nvPr>
            <p:ph type="sldNum" sz="quarter" idx="12"/>
          </p:nvPr>
        </p:nvSpPr>
        <p:spPr/>
        <p:txBody>
          <a:bodyPr/>
          <a:lstStyle/>
          <a:p>
            <a:fld id="{AAEAE4A8-A6E5-453E-B946-FB774B73F48C}" type="slidenum">
              <a:rPr lang="en-US" smtClean="0"/>
              <a:t>‹#›</a:t>
            </a:fld>
            <a:endParaRPr lang="en-US" dirty="0"/>
          </a:p>
        </p:txBody>
      </p:sp>
    </p:spTree>
    <p:extLst>
      <p:ext uri="{BB962C8B-B14F-4D97-AF65-F5344CB8AC3E}">
        <p14:creationId xmlns:p14="http://schemas.microsoft.com/office/powerpoint/2010/main" val="2841477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61412" y="533400"/>
            <a:ext cx="2362201"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065213" y="533400"/>
            <a:ext cx="7467599"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E0FA9E5-6744-4841-888F-9E7CC0C2B7EC}" type="datetimeFigureOut">
              <a:rPr lang="en-US" smtClean="0"/>
              <a:t>3/20/2024</a:t>
            </a:fld>
            <a:endParaRPr lang="en-US" dirty="0"/>
          </a:p>
        </p:txBody>
      </p:sp>
      <p:sp>
        <p:nvSpPr>
          <p:cNvPr id="6" name="Slide Number Placeholder 5"/>
          <p:cNvSpPr>
            <a:spLocks noGrp="1"/>
          </p:cNvSpPr>
          <p:nvPr>
            <p:ph type="sldNum" sz="quarter" idx="12"/>
          </p:nvPr>
        </p:nvSpPr>
        <p:spPr/>
        <p:txBody>
          <a:bodyPr/>
          <a:lstStyle/>
          <a:p>
            <a:fld id="{AAEAE4A8-A6E5-453E-B946-FB774B73F48C}" type="slidenum">
              <a:rPr lang="en-US" smtClean="0"/>
              <a:t>‹#›</a:t>
            </a:fld>
            <a:endParaRPr lang="en-US" dirty="0"/>
          </a:p>
        </p:txBody>
      </p:sp>
    </p:spTree>
    <p:extLst>
      <p:ext uri="{BB962C8B-B14F-4D97-AF65-F5344CB8AC3E}">
        <p14:creationId xmlns:p14="http://schemas.microsoft.com/office/powerpoint/2010/main" val="2135436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E0FA9E5-6744-4841-888F-9E7CC0C2B7EC}" type="datetimeFigureOut">
              <a:rPr lang="en-US" smtClean="0"/>
              <a:t>3/20/2024</a:t>
            </a:fld>
            <a:endParaRPr lang="en-US" dirty="0"/>
          </a:p>
        </p:txBody>
      </p:sp>
      <p:sp>
        <p:nvSpPr>
          <p:cNvPr id="6" name="Slide Number Placeholder 5"/>
          <p:cNvSpPr>
            <a:spLocks noGrp="1"/>
          </p:cNvSpPr>
          <p:nvPr>
            <p:ph type="sldNum" sz="quarter" idx="12"/>
          </p:nvPr>
        </p:nvSpPr>
        <p:spPr/>
        <p:txBody>
          <a:bodyPr/>
          <a:lstStyle/>
          <a:p>
            <a:fld id="{AAEAE4A8-A6E5-453E-B946-FB774B73F48C}" type="slidenum">
              <a:rPr lang="en-US" smtClean="0"/>
              <a:t>‹#›</a:t>
            </a:fld>
            <a:endParaRPr lang="en-US" dirty="0"/>
          </a:p>
        </p:txBody>
      </p:sp>
    </p:spTree>
    <p:extLst>
      <p:ext uri="{BB962C8B-B14F-4D97-AF65-F5344CB8AC3E}">
        <p14:creationId xmlns:p14="http://schemas.microsoft.com/office/powerpoint/2010/main" val="35067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5214" y="533400"/>
            <a:ext cx="8686800" cy="2286000"/>
          </a:xfrm>
        </p:spPr>
        <p:txBody>
          <a:bodyPr anchor="b">
            <a:normAutofit/>
          </a:bodyPr>
          <a:lstStyle>
            <a:lvl1pPr algn="l">
              <a:defRPr sz="5400" b="1" cap="none" baseline="0"/>
            </a:lvl1pPr>
          </a:lstStyle>
          <a:p>
            <a:r>
              <a:rPr lang="en-US"/>
              <a:t>Click to edit Master title style</a:t>
            </a:r>
            <a:endParaRPr/>
          </a:p>
        </p:txBody>
      </p:sp>
      <p:sp>
        <p:nvSpPr>
          <p:cNvPr id="3" name="Text Placeholder 2"/>
          <p:cNvSpPr>
            <a:spLocks noGrp="1"/>
          </p:cNvSpPr>
          <p:nvPr>
            <p:ph type="body" idx="1"/>
          </p:nvPr>
        </p:nvSpPr>
        <p:spPr>
          <a:xfrm>
            <a:off x="1065214" y="3124200"/>
            <a:ext cx="8686800" cy="1371600"/>
          </a:xfrm>
        </p:spPr>
        <p:txBody>
          <a:bodyPr anchor="t">
            <a:normAutofit/>
          </a:bodyPr>
          <a:lstStyle>
            <a:lvl1pPr marL="0" indent="0">
              <a:spcBef>
                <a:spcPts val="600"/>
              </a:spcBef>
              <a:buNone/>
              <a:defRPr sz="24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E0FA9E5-6744-4841-888F-9E7CC0C2B7EC}" type="datetimeFigureOut">
              <a:rPr lang="en-US" smtClean="0"/>
              <a:t>3/20/2024</a:t>
            </a:fld>
            <a:endParaRPr lang="en-US" dirty="0"/>
          </a:p>
        </p:txBody>
      </p:sp>
      <p:sp>
        <p:nvSpPr>
          <p:cNvPr id="6" name="Slide Number Placeholder 5"/>
          <p:cNvSpPr>
            <a:spLocks noGrp="1"/>
          </p:cNvSpPr>
          <p:nvPr>
            <p:ph type="sldNum" sz="quarter" idx="12"/>
          </p:nvPr>
        </p:nvSpPr>
        <p:spPr/>
        <p:txBody>
          <a:bodyPr/>
          <a:lstStyle/>
          <a:p>
            <a:fld id="{AAEAE4A8-A6E5-453E-B946-FB774B73F48C}" type="slidenum">
              <a:rPr lang="en-US" smtClean="0"/>
              <a:t>‹#›</a:t>
            </a:fld>
            <a:endParaRPr lang="en-US" dirty="0"/>
          </a:p>
        </p:txBody>
      </p:sp>
    </p:spTree>
    <p:extLst>
      <p:ext uri="{BB962C8B-B14F-4D97-AF65-F5344CB8AC3E}">
        <p14:creationId xmlns:p14="http://schemas.microsoft.com/office/powerpoint/2010/main" val="2925637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065212" y="1828800"/>
            <a:ext cx="4251960"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5464598" y="1828800"/>
            <a:ext cx="4251960"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E0FA9E5-6744-4841-888F-9E7CC0C2B7EC}" type="datetimeFigureOut">
              <a:rPr lang="en-US" smtClean="0"/>
              <a:t>3/20/2024</a:t>
            </a:fld>
            <a:endParaRPr lang="en-US" dirty="0"/>
          </a:p>
        </p:txBody>
      </p:sp>
      <p:sp>
        <p:nvSpPr>
          <p:cNvPr id="7" name="Slide Number Placeholder 6"/>
          <p:cNvSpPr>
            <a:spLocks noGrp="1"/>
          </p:cNvSpPr>
          <p:nvPr>
            <p:ph type="sldNum" sz="quarter" idx="12"/>
          </p:nvPr>
        </p:nvSpPr>
        <p:spPr/>
        <p:txBody>
          <a:bodyPr/>
          <a:lstStyle/>
          <a:p>
            <a:fld id="{AAEAE4A8-A6E5-453E-B946-FB774B73F48C}" type="slidenum">
              <a:rPr lang="en-US" smtClean="0"/>
              <a:t>‹#›</a:t>
            </a:fld>
            <a:endParaRPr lang="en-US" dirty="0"/>
          </a:p>
        </p:txBody>
      </p:sp>
    </p:spTree>
    <p:extLst>
      <p:ext uri="{BB962C8B-B14F-4D97-AF65-F5344CB8AC3E}">
        <p14:creationId xmlns:p14="http://schemas.microsoft.com/office/powerpoint/2010/main" val="1240504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5211" y="533400"/>
            <a:ext cx="8686802" cy="1066800"/>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065213" y="1828799"/>
            <a:ext cx="4251960" cy="685801"/>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5213" y="2590800"/>
            <a:ext cx="4251960" cy="3429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5500053" y="1828799"/>
            <a:ext cx="4251960" cy="685801"/>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00053" y="2590800"/>
            <a:ext cx="4251960" cy="3429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E0FA9E5-6744-4841-888F-9E7CC0C2B7EC}" type="datetimeFigureOut">
              <a:rPr lang="en-US" smtClean="0"/>
              <a:t>3/20/2024</a:t>
            </a:fld>
            <a:endParaRPr lang="en-US" dirty="0"/>
          </a:p>
        </p:txBody>
      </p:sp>
      <p:sp>
        <p:nvSpPr>
          <p:cNvPr id="9" name="Slide Number Placeholder 8"/>
          <p:cNvSpPr>
            <a:spLocks noGrp="1"/>
          </p:cNvSpPr>
          <p:nvPr>
            <p:ph type="sldNum" sz="quarter" idx="12"/>
          </p:nvPr>
        </p:nvSpPr>
        <p:spPr/>
        <p:txBody>
          <a:bodyPr/>
          <a:lstStyle/>
          <a:p>
            <a:fld id="{AAEAE4A8-A6E5-453E-B946-FB774B73F48C}" type="slidenum">
              <a:rPr lang="en-US" smtClean="0"/>
              <a:t>‹#›</a:t>
            </a:fld>
            <a:endParaRPr lang="en-US" dirty="0"/>
          </a:p>
        </p:txBody>
      </p:sp>
    </p:spTree>
    <p:extLst>
      <p:ext uri="{BB962C8B-B14F-4D97-AF65-F5344CB8AC3E}">
        <p14:creationId xmlns:p14="http://schemas.microsoft.com/office/powerpoint/2010/main" val="3301549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E0FA9E5-6744-4841-888F-9E7CC0C2B7EC}" type="datetimeFigureOut">
              <a:rPr lang="en-US" smtClean="0"/>
              <a:t>3/20/2024</a:t>
            </a:fld>
            <a:endParaRPr lang="en-US" dirty="0"/>
          </a:p>
        </p:txBody>
      </p:sp>
      <p:sp>
        <p:nvSpPr>
          <p:cNvPr id="5" name="Slide Number Placeholder 4"/>
          <p:cNvSpPr>
            <a:spLocks noGrp="1"/>
          </p:cNvSpPr>
          <p:nvPr>
            <p:ph type="sldNum" sz="quarter" idx="12"/>
          </p:nvPr>
        </p:nvSpPr>
        <p:spPr/>
        <p:txBody>
          <a:bodyPr/>
          <a:lstStyle/>
          <a:p>
            <a:fld id="{AAEAE4A8-A6E5-453E-B946-FB774B73F48C}" type="slidenum">
              <a:rPr lang="en-US" smtClean="0"/>
              <a:t>‹#›</a:t>
            </a:fld>
            <a:endParaRPr lang="en-US" dirty="0"/>
          </a:p>
        </p:txBody>
      </p:sp>
    </p:spTree>
    <p:extLst>
      <p:ext uri="{BB962C8B-B14F-4D97-AF65-F5344CB8AC3E}">
        <p14:creationId xmlns:p14="http://schemas.microsoft.com/office/powerpoint/2010/main" val="1370301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3E0FA9E5-6744-4841-888F-9E7CC0C2B7EC}" type="datetimeFigureOut">
              <a:rPr lang="en-US" smtClean="0"/>
              <a:t>3/20/2024</a:t>
            </a:fld>
            <a:endParaRPr lang="en-US" dirty="0"/>
          </a:p>
        </p:txBody>
      </p:sp>
      <p:sp>
        <p:nvSpPr>
          <p:cNvPr id="4" name="Slide Number Placeholder 3"/>
          <p:cNvSpPr>
            <a:spLocks noGrp="1"/>
          </p:cNvSpPr>
          <p:nvPr>
            <p:ph type="sldNum" sz="quarter" idx="12"/>
          </p:nvPr>
        </p:nvSpPr>
        <p:spPr/>
        <p:txBody>
          <a:bodyPr/>
          <a:lstStyle/>
          <a:p>
            <a:fld id="{AAEAE4A8-A6E5-453E-B946-FB774B73F48C}" type="slidenum">
              <a:rPr lang="en-US" smtClean="0"/>
              <a:t>‹#›</a:t>
            </a:fld>
            <a:endParaRPr lang="en-US" dirty="0"/>
          </a:p>
        </p:txBody>
      </p:sp>
    </p:spTree>
    <p:extLst>
      <p:ext uri="{BB962C8B-B14F-4D97-AF65-F5344CB8AC3E}">
        <p14:creationId xmlns:p14="http://schemas.microsoft.com/office/powerpoint/2010/main" val="3088263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5213" y="533400"/>
            <a:ext cx="4114800" cy="1524000"/>
          </a:xfrm>
        </p:spPr>
        <p:txBody>
          <a:bodyPr anchor="b">
            <a:normAutofit/>
          </a:bodyPr>
          <a:lstStyle>
            <a:lvl1pPr algn="l">
              <a:defRPr sz="3600" b="1"/>
            </a:lvl1pPr>
          </a:lstStyle>
          <a:p>
            <a:r>
              <a:rPr lang="en-US"/>
              <a:t>Click to edit Master title style</a:t>
            </a:r>
            <a:endParaRPr/>
          </a:p>
        </p:txBody>
      </p:sp>
      <p:sp>
        <p:nvSpPr>
          <p:cNvPr id="3" name="Content Placeholder 2"/>
          <p:cNvSpPr>
            <a:spLocks noGrp="1"/>
          </p:cNvSpPr>
          <p:nvPr>
            <p:ph idx="1"/>
          </p:nvPr>
        </p:nvSpPr>
        <p:spPr>
          <a:xfrm>
            <a:off x="5865813" y="533400"/>
            <a:ext cx="5867400" cy="5486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065213" y="2209800"/>
            <a:ext cx="4114800" cy="3810000"/>
          </a:xfrm>
        </p:spPr>
        <p:txBody>
          <a:bodyPr>
            <a:normAutofit/>
          </a:bodyPr>
          <a:lstStyle>
            <a:lvl1pPr marL="0" indent="0">
              <a:lnSpc>
                <a:spcPct val="110000"/>
              </a:lnSpc>
              <a:spcBef>
                <a:spcPts val="600"/>
              </a:spcBef>
              <a:buNone/>
              <a:defRPr sz="18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E0FA9E5-6744-4841-888F-9E7CC0C2B7EC}" type="datetimeFigureOut">
              <a:rPr lang="en-US" smtClean="0"/>
              <a:t>3/20/2024</a:t>
            </a:fld>
            <a:endParaRPr lang="en-US" dirty="0"/>
          </a:p>
        </p:txBody>
      </p:sp>
      <p:sp>
        <p:nvSpPr>
          <p:cNvPr id="7" name="Slide Number Placeholder 6"/>
          <p:cNvSpPr>
            <a:spLocks noGrp="1"/>
          </p:cNvSpPr>
          <p:nvPr>
            <p:ph type="sldNum" sz="quarter" idx="12"/>
          </p:nvPr>
        </p:nvSpPr>
        <p:spPr/>
        <p:txBody>
          <a:bodyPr/>
          <a:lstStyle/>
          <a:p>
            <a:fld id="{AAEAE4A8-A6E5-453E-B946-FB774B73F48C}" type="slidenum">
              <a:rPr lang="en-US" smtClean="0"/>
              <a:t>‹#›</a:t>
            </a:fld>
            <a:endParaRPr lang="en-US" dirty="0"/>
          </a:p>
        </p:txBody>
      </p:sp>
    </p:spTree>
    <p:extLst>
      <p:ext uri="{BB962C8B-B14F-4D97-AF65-F5344CB8AC3E}">
        <p14:creationId xmlns:p14="http://schemas.microsoft.com/office/powerpoint/2010/main" val="100083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5213" y="533400"/>
            <a:ext cx="4114800" cy="1524000"/>
          </a:xfrm>
        </p:spPr>
        <p:txBody>
          <a:bodyPr anchor="b">
            <a:noAutofit/>
          </a:bodyPr>
          <a:lstStyle>
            <a:lvl1pPr algn="l">
              <a:defRPr sz="3600" b="1"/>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2" y="533400"/>
            <a:ext cx="5780173" cy="5791200"/>
          </a:xfrm>
          <a:ln w="50800">
            <a:solidFill>
              <a:schemeClr val="tx1">
                <a:lumMod val="65000"/>
                <a:lumOff val="35000"/>
              </a:schemeClr>
            </a:solidFill>
            <a:miter lim="800000"/>
          </a:ln>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1065213" y="2209800"/>
            <a:ext cx="4114800" cy="3810000"/>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72858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auto">
          <a:xfrm>
            <a:off x="1065212" y="533400"/>
            <a:ext cx="8686801" cy="1066800"/>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1065212" y="1828800"/>
            <a:ext cx="8686801" cy="4191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065213" y="6155267"/>
            <a:ext cx="5653087" cy="273049"/>
          </a:xfrm>
          <a:prstGeom prst="rect">
            <a:avLst/>
          </a:prstGeom>
        </p:spPr>
        <p:txBody>
          <a:bodyPr vert="horz" lIns="91440" tIns="45720" rIns="91440" bIns="45720" rtlCol="0" anchor="ctr"/>
          <a:lstStyle>
            <a:lvl1pPr algn="l">
              <a:defRPr sz="1100">
                <a:solidFill>
                  <a:schemeClr val="tx1"/>
                </a:solidFill>
              </a:defRPr>
            </a:lvl1pPr>
          </a:lstStyle>
          <a:p>
            <a:r>
              <a:rPr lang="en-US" dirty="0"/>
              <a:t>Add a footer</a:t>
            </a:r>
          </a:p>
        </p:txBody>
      </p:sp>
      <p:sp>
        <p:nvSpPr>
          <p:cNvPr id="4" name="Date Placeholder 3"/>
          <p:cNvSpPr>
            <a:spLocks noGrp="1"/>
          </p:cNvSpPr>
          <p:nvPr>
            <p:ph type="dt" sz="half" idx="2"/>
          </p:nvPr>
        </p:nvSpPr>
        <p:spPr>
          <a:xfrm>
            <a:off x="6932612" y="6155267"/>
            <a:ext cx="1371600" cy="273049"/>
          </a:xfrm>
          <a:prstGeom prst="rect">
            <a:avLst/>
          </a:prstGeom>
        </p:spPr>
        <p:txBody>
          <a:bodyPr vert="horz" lIns="91440" tIns="45720" rIns="91440" bIns="45720" rtlCol="0" anchor="ctr"/>
          <a:lstStyle>
            <a:lvl1pPr algn="r">
              <a:defRPr sz="1100">
                <a:solidFill>
                  <a:schemeClr val="tx1"/>
                </a:solidFill>
              </a:defRPr>
            </a:lvl1pPr>
          </a:lstStyle>
          <a:p>
            <a:fld id="{3E0FA9E5-6744-4841-888F-9E7CC0C2B7EC}" type="datetimeFigureOut">
              <a:rPr lang="en-US" smtClean="0"/>
              <a:pPr/>
              <a:t>3/20/2024</a:t>
            </a:fld>
            <a:endParaRPr lang="en-US" dirty="0"/>
          </a:p>
        </p:txBody>
      </p:sp>
      <p:sp>
        <p:nvSpPr>
          <p:cNvPr id="6" name="Slide Number Placeholder 5"/>
          <p:cNvSpPr>
            <a:spLocks noGrp="1"/>
          </p:cNvSpPr>
          <p:nvPr>
            <p:ph type="sldNum" sz="quarter" idx="4"/>
          </p:nvPr>
        </p:nvSpPr>
        <p:spPr>
          <a:xfrm>
            <a:off x="8532812" y="6155267"/>
            <a:ext cx="1219201" cy="273049"/>
          </a:xfrm>
          <a:prstGeom prst="rect">
            <a:avLst/>
          </a:prstGeom>
        </p:spPr>
        <p:txBody>
          <a:bodyPr vert="horz" lIns="91440" tIns="45720" rIns="91440" bIns="45720" rtlCol="0" anchor="ctr"/>
          <a:lstStyle>
            <a:lvl1pPr algn="r">
              <a:defRPr sz="1100">
                <a:solidFill>
                  <a:schemeClr val="tx1"/>
                </a:solidFill>
              </a:defRPr>
            </a:lvl1pPr>
          </a:lstStyle>
          <a:p>
            <a:fld id="{AAEAE4A8-A6E5-453E-B946-FB774B73F48C}" type="slidenum">
              <a:rPr lang="en-US" smtClean="0"/>
              <a:pPr/>
              <a:t>‹#›</a:t>
            </a:fld>
            <a:endParaRPr lang="en-US" dirty="0"/>
          </a:p>
        </p:txBody>
      </p:sp>
    </p:spTree>
    <p:extLst>
      <p:ext uri="{BB962C8B-B14F-4D97-AF65-F5344CB8AC3E}">
        <p14:creationId xmlns:p14="http://schemas.microsoft.com/office/powerpoint/2010/main" val="13276704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0000"/>
        </a:lnSpc>
        <a:spcBef>
          <a:spcPct val="0"/>
        </a:spcBef>
        <a:buNone/>
        <a:defRPr sz="3600" b="1" kern="1200">
          <a:solidFill>
            <a:schemeClr val="accent1"/>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lumMod val="65000"/>
            <a:lumOff val="35000"/>
          </a:schemeClr>
        </a:buClr>
        <a:buSzPct val="8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Clr>
          <a:schemeClr val="tx1">
            <a:lumMod val="65000"/>
            <a:lumOff val="35000"/>
          </a:schemeClr>
        </a:buClr>
        <a:buSzPct val="80000"/>
        <a:buFont typeface="Arial" pitchFamily="34" charset="0"/>
        <a:buChar char="•"/>
        <a:defRPr sz="1800" kern="1200">
          <a:solidFill>
            <a:schemeClr val="tx1"/>
          </a:solidFill>
          <a:latin typeface="+mn-lt"/>
          <a:ea typeface="+mn-ea"/>
          <a:cs typeface="+mn-cs"/>
        </a:defRPr>
      </a:lvl2pPr>
      <a:lvl3pPr marL="77724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600" kern="1200">
          <a:solidFill>
            <a:schemeClr val="tx1"/>
          </a:solidFill>
          <a:latin typeface="+mn-lt"/>
          <a:ea typeface="+mn-ea"/>
          <a:cs typeface="+mn-cs"/>
        </a:defRPr>
      </a:lvl3pPr>
      <a:lvl4pPr marL="96012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solidFill>
          <a:latin typeface="+mn-lt"/>
          <a:ea typeface="+mn-ea"/>
          <a:cs typeface="+mn-cs"/>
        </a:defRPr>
      </a:lvl4pPr>
      <a:lvl5pPr marL="1097280" indent="-13716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solidFill>
          <a:latin typeface="+mn-lt"/>
          <a:ea typeface="+mn-ea"/>
          <a:cs typeface="+mn-cs"/>
        </a:defRPr>
      </a:lvl5pPr>
      <a:lvl6pPr marL="123444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6pPr>
      <a:lvl7pPr marL="137160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7pPr>
      <a:lvl8pPr marL="150876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8pPr>
      <a:lvl9pPr marL="164592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065214" y="533400"/>
            <a:ext cx="5867398" cy="2514601"/>
          </a:xfrm>
        </p:spPr>
        <p:txBody>
          <a:bodyPr/>
          <a:lstStyle/>
          <a:p>
            <a:r>
              <a:rPr lang="en-US" dirty="0"/>
              <a:t>Real Options Analysis </a:t>
            </a:r>
            <a:br>
              <a:rPr lang="en-US" dirty="0"/>
            </a:br>
            <a:r>
              <a:rPr lang="en-US" dirty="0"/>
              <a:t>Individual Project </a:t>
            </a:r>
          </a:p>
        </p:txBody>
      </p:sp>
      <p:sp>
        <p:nvSpPr>
          <p:cNvPr id="3" name="Content Placeholder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58128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7776A-9259-4935-8EA9-2F9367AF5A76}"/>
              </a:ext>
            </a:extLst>
          </p:cNvPr>
          <p:cNvSpPr>
            <a:spLocks noGrp="1"/>
          </p:cNvSpPr>
          <p:nvPr>
            <p:ph type="ctrTitle"/>
          </p:nvPr>
        </p:nvSpPr>
        <p:spPr/>
        <p:txBody>
          <a:bodyPr/>
          <a:lstStyle/>
          <a:p>
            <a:r>
              <a:rPr lang="en-US" dirty="0"/>
              <a:t>Part I: Conventional NPV Analysis </a:t>
            </a:r>
          </a:p>
        </p:txBody>
      </p:sp>
      <p:sp>
        <p:nvSpPr>
          <p:cNvPr id="3" name="Subtitle 2">
            <a:extLst>
              <a:ext uri="{FF2B5EF4-FFF2-40B4-BE49-F238E27FC236}">
                <a16:creationId xmlns:a16="http://schemas.microsoft.com/office/drawing/2014/main" id="{1CF49ADC-F43D-4C1F-B566-094C020EF49B}"/>
              </a:ext>
            </a:extLst>
          </p:cNvPr>
          <p:cNvSpPr>
            <a:spLocks noGrp="1"/>
          </p:cNvSpPr>
          <p:nvPr>
            <p:ph type="subTitle" idx="1"/>
          </p:nvPr>
        </p:nvSpPr>
        <p:spPr/>
        <p:txBody>
          <a:bodyPr/>
          <a:lstStyle/>
          <a:p>
            <a:r>
              <a:rPr lang="en-US" dirty="0"/>
              <a:t>Example Problem </a:t>
            </a:r>
          </a:p>
        </p:txBody>
      </p:sp>
    </p:spTree>
    <p:extLst>
      <p:ext uri="{BB962C8B-B14F-4D97-AF65-F5344CB8AC3E}">
        <p14:creationId xmlns:p14="http://schemas.microsoft.com/office/powerpoint/2010/main" val="3771337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5212" y="152400"/>
            <a:ext cx="8686801" cy="914400"/>
          </a:xfrm>
        </p:spPr>
        <p:txBody>
          <a:bodyPr/>
          <a:lstStyle/>
          <a:p>
            <a:r>
              <a:rPr lang="en-US" dirty="0"/>
              <a:t>NPV Evaluation of the Project </a:t>
            </a:r>
          </a:p>
        </p:txBody>
      </p:sp>
      <p:sp>
        <p:nvSpPr>
          <p:cNvPr id="3" name="Content Placeholder 2"/>
          <p:cNvSpPr>
            <a:spLocks noGrp="1"/>
          </p:cNvSpPr>
          <p:nvPr>
            <p:ph idx="1"/>
          </p:nvPr>
        </p:nvSpPr>
        <p:spPr>
          <a:xfrm>
            <a:off x="1065212" y="1066800"/>
            <a:ext cx="9296400" cy="4953000"/>
          </a:xfrm>
        </p:spPr>
        <p:txBody>
          <a:bodyPr>
            <a:normAutofit/>
          </a:bodyPr>
          <a:lstStyle/>
          <a:p>
            <a:pPr marL="45720" indent="0">
              <a:buNone/>
            </a:pPr>
            <a:r>
              <a:rPr lang="en-US" dirty="0">
                <a:solidFill>
                  <a:schemeClr val="accent3"/>
                </a:solidFill>
              </a:rPr>
              <a:t>Example Problem: </a:t>
            </a:r>
          </a:p>
          <a:p>
            <a:pPr marL="45720" indent="0">
              <a:buNone/>
            </a:pPr>
            <a:r>
              <a:rPr lang="en-US" dirty="0"/>
              <a:t>A company must decide whether to invest $100 million in developing and implementing a new enterprise system in the face of considerable technological and market (demand for product and market share) uncertainty. The firm’s cost of capital is 10%. </a:t>
            </a:r>
          </a:p>
          <a:p>
            <a:pPr marL="45720" indent="0">
              <a:buNone/>
            </a:pPr>
            <a:r>
              <a:rPr lang="en-US" dirty="0">
                <a:solidFill>
                  <a:schemeClr val="accent3"/>
                </a:solidFill>
              </a:rPr>
              <a:t>Given: </a:t>
            </a:r>
          </a:p>
          <a:p>
            <a:pPr marL="45720" indent="0">
              <a:buNone/>
            </a:pPr>
            <a:r>
              <a:rPr lang="en-US" dirty="0"/>
              <a:t>The Present Value of the Perpetuity is as follows:  </a:t>
            </a:r>
          </a:p>
          <a:p>
            <a:pPr marL="365760" lvl="1" indent="0">
              <a:buNone/>
            </a:pPr>
            <a:r>
              <a:rPr lang="en-US" dirty="0"/>
              <a:t>In the Good Case : Free Cash Flow (FCF) is $15 MM in perpetuity </a:t>
            </a:r>
          </a:p>
          <a:p>
            <a:pPr marL="365760" lvl="1" indent="0">
              <a:buNone/>
            </a:pPr>
            <a:r>
              <a:rPr lang="en-US" dirty="0"/>
              <a:t>In the Bad Case: Free Cash Flow (FCFP is $2 MM in perpetuity </a:t>
            </a:r>
          </a:p>
          <a:p>
            <a:pPr marL="45720" indent="0">
              <a:buNone/>
            </a:pPr>
            <a:r>
              <a:rPr lang="en-US" dirty="0"/>
              <a:t>Probabilities of Cash Flows (after tax)</a:t>
            </a:r>
          </a:p>
          <a:p>
            <a:pPr marL="365760" lvl="1" indent="0">
              <a:buNone/>
            </a:pPr>
            <a:r>
              <a:rPr lang="en-US" dirty="0"/>
              <a:t>Good Result = .5 Probability </a:t>
            </a:r>
          </a:p>
          <a:p>
            <a:pPr marL="365760" lvl="1" indent="0">
              <a:buNone/>
            </a:pPr>
            <a:r>
              <a:rPr lang="en-US" dirty="0"/>
              <a:t>Bad Result  = .5 Probability </a:t>
            </a:r>
          </a:p>
          <a:p>
            <a:pPr marL="45720" indent="0">
              <a:buNone/>
            </a:pPr>
            <a:endParaRPr lang="en-US" dirty="0"/>
          </a:p>
        </p:txBody>
      </p:sp>
    </p:spTree>
    <p:extLst>
      <p:ext uri="{BB962C8B-B14F-4D97-AF65-F5344CB8AC3E}">
        <p14:creationId xmlns:p14="http://schemas.microsoft.com/office/powerpoint/2010/main" val="4259246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8003D-EC9A-4545-AE2C-060E9423AA15}"/>
              </a:ext>
            </a:extLst>
          </p:cNvPr>
          <p:cNvSpPr>
            <a:spLocks noGrp="1"/>
          </p:cNvSpPr>
          <p:nvPr>
            <p:ph type="title"/>
          </p:nvPr>
        </p:nvSpPr>
        <p:spPr>
          <a:xfrm>
            <a:off x="1065212" y="533400"/>
            <a:ext cx="10134600" cy="1066800"/>
          </a:xfrm>
        </p:spPr>
        <p:txBody>
          <a:bodyPr/>
          <a:lstStyle/>
          <a:p>
            <a:r>
              <a:rPr lang="en-US" dirty="0"/>
              <a:t> NPV Evaluation of the Project</a:t>
            </a:r>
          </a:p>
        </p:txBody>
      </p:sp>
      <p:sp>
        <p:nvSpPr>
          <p:cNvPr id="3" name="Content Placeholder 2">
            <a:extLst>
              <a:ext uri="{FF2B5EF4-FFF2-40B4-BE49-F238E27FC236}">
                <a16:creationId xmlns:a16="http://schemas.microsoft.com/office/drawing/2014/main" id="{2E10957C-7A0F-4AD5-A1A4-A781F07B75AE}"/>
              </a:ext>
            </a:extLst>
          </p:cNvPr>
          <p:cNvSpPr>
            <a:spLocks noGrp="1"/>
          </p:cNvSpPr>
          <p:nvPr>
            <p:ph idx="1"/>
          </p:nvPr>
        </p:nvSpPr>
        <p:spPr/>
        <p:txBody>
          <a:bodyPr/>
          <a:lstStyle/>
          <a:p>
            <a:pPr marL="45720" indent="0">
              <a:buNone/>
            </a:pPr>
            <a:r>
              <a:rPr lang="en-US" dirty="0"/>
              <a:t>Step #1: Present Value of Perpetuity,  adjusted for Cost of Capital  </a:t>
            </a:r>
          </a:p>
          <a:p>
            <a:pPr marL="45720" indent="0">
              <a:buNone/>
            </a:pPr>
            <a:endParaRPr lang="en-US" dirty="0"/>
          </a:p>
          <a:p>
            <a:pPr marL="45720" indent="0">
              <a:buNone/>
            </a:pPr>
            <a:r>
              <a:rPr lang="en-US" dirty="0"/>
              <a:t>In the Good Case : Amount Invested Free Cash Flow (FCF) is $15 MM in perpetuity / .10 = $150,000,000 (a)</a:t>
            </a:r>
          </a:p>
          <a:p>
            <a:pPr marL="45720" indent="0">
              <a:buNone/>
            </a:pPr>
            <a:r>
              <a:rPr lang="en-US" dirty="0"/>
              <a:t>In the Bad Case: Free Cash Flow (FCF) is $2 MM in perpetuity / .10 = $20,000,000 (b)</a:t>
            </a:r>
          </a:p>
          <a:p>
            <a:pPr marL="45720" indent="0">
              <a:buNone/>
            </a:pPr>
            <a:endParaRPr lang="en-US" dirty="0"/>
          </a:p>
        </p:txBody>
      </p:sp>
    </p:spTree>
    <p:extLst>
      <p:ext uri="{BB962C8B-B14F-4D97-AF65-F5344CB8AC3E}">
        <p14:creationId xmlns:p14="http://schemas.microsoft.com/office/powerpoint/2010/main" val="872597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DBD78-B908-4851-AB24-E52B8C1E9C2A}"/>
              </a:ext>
            </a:extLst>
          </p:cNvPr>
          <p:cNvSpPr>
            <a:spLocks noGrp="1"/>
          </p:cNvSpPr>
          <p:nvPr>
            <p:ph type="title"/>
          </p:nvPr>
        </p:nvSpPr>
        <p:spPr>
          <a:xfrm>
            <a:off x="1065212" y="533400"/>
            <a:ext cx="9829800" cy="685800"/>
          </a:xfrm>
        </p:spPr>
        <p:txBody>
          <a:bodyPr/>
          <a:lstStyle/>
          <a:p>
            <a:r>
              <a:rPr lang="en-US" dirty="0"/>
              <a:t>NPV Evaluation of the Project</a:t>
            </a:r>
          </a:p>
        </p:txBody>
      </p:sp>
      <p:sp>
        <p:nvSpPr>
          <p:cNvPr id="3" name="Content Placeholder 2">
            <a:extLst>
              <a:ext uri="{FF2B5EF4-FFF2-40B4-BE49-F238E27FC236}">
                <a16:creationId xmlns:a16="http://schemas.microsoft.com/office/drawing/2014/main" id="{11662153-1B55-4B81-B83A-0E3476EB5333}"/>
              </a:ext>
            </a:extLst>
          </p:cNvPr>
          <p:cNvSpPr>
            <a:spLocks noGrp="1"/>
          </p:cNvSpPr>
          <p:nvPr>
            <p:ph idx="1"/>
          </p:nvPr>
        </p:nvSpPr>
        <p:spPr>
          <a:xfrm>
            <a:off x="1065212" y="1447800"/>
            <a:ext cx="8686801" cy="4572000"/>
          </a:xfrm>
        </p:spPr>
        <p:txBody>
          <a:bodyPr/>
          <a:lstStyle/>
          <a:p>
            <a:pPr marL="45720" indent="0">
              <a:buNone/>
            </a:pPr>
            <a:r>
              <a:rPr lang="en-US" dirty="0"/>
              <a:t>Step #2: NPV of the Project </a:t>
            </a:r>
          </a:p>
          <a:p>
            <a:pPr marL="45720" indent="0">
              <a:buNone/>
            </a:pPr>
            <a:endParaRPr lang="en-US" dirty="0"/>
          </a:p>
          <a:p>
            <a:pPr marL="45720" indent="0">
              <a:buNone/>
            </a:pPr>
            <a:r>
              <a:rPr lang="en-US" dirty="0"/>
              <a:t>In the Good Case : Amount Invested+ PV of Perpetuity, Adjusted for COC (Step #1)  = ($100 Million ) + $150 Million = $50 Million </a:t>
            </a:r>
          </a:p>
          <a:p>
            <a:pPr marL="45720" indent="0">
              <a:buNone/>
            </a:pPr>
            <a:r>
              <a:rPr lang="en-US" dirty="0"/>
              <a:t>In the Bad: Amount Invested+ PV of Perpetuity, Adjusted for COC (Step #1) = ($100 Million) + $ 20 Million = ($80 Million) </a:t>
            </a:r>
          </a:p>
        </p:txBody>
      </p:sp>
    </p:spTree>
    <p:extLst>
      <p:ext uri="{BB962C8B-B14F-4D97-AF65-F5344CB8AC3E}">
        <p14:creationId xmlns:p14="http://schemas.microsoft.com/office/powerpoint/2010/main" val="2312608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4A830-AD5E-4643-A1FC-67735ECA26BC}"/>
              </a:ext>
            </a:extLst>
          </p:cNvPr>
          <p:cNvSpPr>
            <a:spLocks noGrp="1"/>
          </p:cNvSpPr>
          <p:nvPr>
            <p:ph type="title"/>
          </p:nvPr>
        </p:nvSpPr>
        <p:spPr>
          <a:xfrm>
            <a:off x="1065212" y="533400"/>
            <a:ext cx="10058400" cy="1066800"/>
          </a:xfrm>
        </p:spPr>
        <p:txBody>
          <a:bodyPr/>
          <a:lstStyle/>
          <a:p>
            <a:r>
              <a:rPr lang="en-US" dirty="0"/>
              <a:t>NPV Evaluation of the Project</a:t>
            </a:r>
          </a:p>
        </p:txBody>
      </p:sp>
      <p:sp>
        <p:nvSpPr>
          <p:cNvPr id="3" name="Content Placeholder 2">
            <a:extLst>
              <a:ext uri="{FF2B5EF4-FFF2-40B4-BE49-F238E27FC236}">
                <a16:creationId xmlns:a16="http://schemas.microsoft.com/office/drawing/2014/main" id="{3869FDD1-B1DD-48D3-9ABB-38FB7BFDADE5}"/>
              </a:ext>
            </a:extLst>
          </p:cNvPr>
          <p:cNvSpPr>
            <a:spLocks noGrp="1"/>
          </p:cNvSpPr>
          <p:nvPr>
            <p:ph idx="1"/>
          </p:nvPr>
        </p:nvSpPr>
        <p:spPr/>
        <p:txBody>
          <a:bodyPr/>
          <a:lstStyle/>
          <a:p>
            <a:pPr marL="45720" indent="0">
              <a:buNone/>
            </a:pPr>
            <a:r>
              <a:rPr lang="en-US" dirty="0"/>
              <a:t>Step #3: Expected NPV </a:t>
            </a:r>
          </a:p>
          <a:p>
            <a:pPr marL="45720" indent="0">
              <a:buNone/>
            </a:pPr>
            <a:endParaRPr lang="en-US" dirty="0"/>
          </a:p>
          <a:p>
            <a:pPr marL="45720" indent="0">
              <a:buNone/>
            </a:pPr>
            <a:r>
              <a:rPr lang="en-US" dirty="0"/>
              <a:t>Expected NPV = .5 X “Good NPV” + .5 X “Bad NPV” = </a:t>
            </a:r>
          </a:p>
          <a:p>
            <a:pPr marL="45720" indent="0">
              <a:buNone/>
            </a:pPr>
            <a:r>
              <a:rPr lang="en-US" dirty="0"/>
              <a:t>Expected NPV = .5 X $50 Million + .5 X ($80 Million)  = </a:t>
            </a:r>
          </a:p>
          <a:p>
            <a:pPr marL="45720" indent="0">
              <a:buNone/>
            </a:pPr>
            <a:r>
              <a:rPr lang="en-US" dirty="0"/>
              <a:t>Expected NPV =  $25 Million + ($40 Million)</a:t>
            </a:r>
          </a:p>
          <a:p>
            <a:pPr marL="45720" indent="0">
              <a:buNone/>
            </a:pPr>
            <a:r>
              <a:rPr lang="en-US" b="1" dirty="0"/>
              <a:t>Expected NPV = </a:t>
            </a:r>
            <a:r>
              <a:rPr lang="en-US" b="1" u="sng" dirty="0">
                <a:solidFill>
                  <a:srgbClr val="FF0000"/>
                </a:solidFill>
              </a:rPr>
              <a:t>($15 Million) </a:t>
            </a:r>
          </a:p>
        </p:txBody>
      </p:sp>
    </p:spTree>
    <p:extLst>
      <p:ext uri="{BB962C8B-B14F-4D97-AF65-F5344CB8AC3E}">
        <p14:creationId xmlns:p14="http://schemas.microsoft.com/office/powerpoint/2010/main" val="1421378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5241A-0FC7-4636-94DD-FD9A6E881A23}"/>
              </a:ext>
            </a:extLst>
          </p:cNvPr>
          <p:cNvSpPr>
            <a:spLocks noGrp="1"/>
          </p:cNvSpPr>
          <p:nvPr>
            <p:ph type="title"/>
          </p:nvPr>
        </p:nvSpPr>
        <p:spPr>
          <a:xfrm>
            <a:off x="1065212" y="533400"/>
            <a:ext cx="10058400" cy="1066800"/>
          </a:xfrm>
        </p:spPr>
        <p:txBody>
          <a:bodyPr/>
          <a:lstStyle/>
          <a:p>
            <a:r>
              <a:rPr lang="en-US" dirty="0"/>
              <a:t>NPV Evaluation of the Project   </a:t>
            </a:r>
          </a:p>
        </p:txBody>
      </p:sp>
      <p:sp>
        <p:nvSpPr>
          <p:cNvPr id="3" name="Content Placeholder 2">
            <a:extLst>
              <a:ext uri="{FF2B5EF4-FFF2-40B4-BE49-F238E27FC236}">
                <a16:creationId xmlns:a16="http://schemas.microsoft.com/office/drawing/2014/main" id="{FC82F375-5A2F-4C82-9281-A81516BE540C}"/>
              </a:ext>
            </a:extLst>
          </p:cNvPr>
          <p:cNvSpPr>
            <a:spLocks noGrp="1"/>
          </p:cNvSpPr>
          <p:nvPr>
            <p:ph idx="1"/>
          </p:nvPr>
        </p:nvSpPr>
        <p:spPr>
          <a:xfrm>
            <a:off x="684212" y="1828800"/>
            <a:ext cx="10668000" cy="4191000"/>
          </a:xfrm>
        </p:spPr>
        <p:txBody>
          <a:bodyPr/>
          <a:lstStyle/>
          <a:p>
            <a:pPr marL="45720" indent="0">
              <a:buNone/>
            </a:pPr>
            <a:r>
              <a:rPr lang="en-US" dirty="0"/>
              <a:t>Conclusion: </a:t>
            </a:r>
          </a:p>
          <a:p>
            <a:pPr marL="45720" indent="0">
              <a:buNone/>
            </a:pPr>
            <a:endParaRPr lang="en-US" dirty="0"/>
          </a:p>
          <a:p>
            <a:pPr marL="45720" indent="0" algn="ctr">
              <a:buNone/>
            </a:pPr>
            <a:r>
              <a:rPr lang="en-US" b="1" dirty="0">
                <a:solidFill>
                  <a:srgbClr val="FF0000"/>
                </a:solidFill>
              </a:rPr>
              <a:t>The NPV of this Project is negative .</a:t>
            </a:r>
          </a:p>
          <a:p>
            <a:pPr marL="45720" indent="0" algn="ctr">
              <a:buNone/>
            </a:pPr>
            <a:r>
              <a:rPr lang="en-US" b="1" dirty="0">
                <a:solidFill>
                  <a:srgbClr val="FF0000"/>
                </a:solidFill>
              </a:rPr>
              <a:t>Today, if the choice is to invest or not, we would </a:t>
            </a:r>
            <a:r>
              <a:rPr lang="en-US" b="1" u="sng" dirty="0">
                <a:solidFill>
                  <a:srgbClr val="FF0000"/>
                </a:solidFill>
              </a:rPr>
              <a:t>not undertake </a:t>
            </a:r>
            <a:r>
              <a:rPr lang="en-US" b="1" dirty="0">
                <a:solidFill>
                  <a:srgbClr val="FF0000"/>
                </a:solidFill>
              </a:rPr>
              <a:t>the project.</a:t>
            </a:r>
          </a:p>
          <a:p>
            <a:pPr marL="45720" indent="0">
              <a:buNone/>
            </a:pPr>
            <a:endParaRPr lang="en-US" b="1" dirty="0">
              <a:solidFill>
                <a:srgbClr val="FF0000"/>
              </a:solidFill>
            </a:endParaRPr>
          </a:p>
        </p:txBody>
      </p:sp>
    </p:spTree>
    <p:extLst>
      <p:ext uri="{BB962C8B-B14F-4D97-AF65-F5344CB8AC3E}">
        <p14:creationId xmlns:p14="http://schemas.microsoft.com/office/powerpoint/2010/main" val="618601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64612-DC4D-4581-AE55-008249746D03}"/>
              </a:ext>
            </a:extLst>
          </p:cNvPr>
          <p:cNvSpPr>
            <a:spLocks noGrp="1"/>
          </p:cNvSpPr>
          <p:nvPr>
            <p:ph type="title"/>
          </p:nvPr>
        </p:nvSpPr>
        <p:spPr/>
        <p:txBody>
          <a:bodyPr/>
          <a:lstStyle/>
          <a:p>
            <a:r>
              <a:rPr lang="en-US" dirty="0"/>
              <a:t>NPV Evaluation of the Project   </a:t>
            </a:r>
          </a:p>
        </p:txBody>
      </p:sp>
      <p:sp>
        <p:nvSpPr>
          <p:cNvPr id="3" name="Content Placeholder 2">
            <a:extLst>
              <a:ext uri="{FF2B5EF4-FFF2-40B4-BE49-F238E27FC236}">
                <a16:creationId xmlns:a16="http://schemas.microsoft.com/office/drawing/2014/main" id="{786F61F8-FC3B-4427-A432-7574C3EE81A5}"/>
              </a:ext>
            </a:extLst>
          </p:cNvPr>
          <p:cNvSpPr>
            <a:spLocks noGrp="1"/>
          </p:cNvSpPr>
          <p:nvPr>
            <p:ph idx="1"/>
          </p:nvPr>
        </p:nvSpPr>
        <p:spPr/>
        <p:txBody>
          <a:bodyPr/>
          <a:lstStyle/>
          <a:p>
            <a:pPr marL="45720" indent="0">
              <a:buNone/>
            </a:pPr>
            <a:r>
              <a:rPr lang="en-US" dirty="0">
                <a:solidFill>
                  <a:srgbClr val="00B0F0"/>
                </a:solidFill>
              </a:rPr>
              <a:t>Narrative about decision: </a:t>
            </a:r>
          </a:p>
          <a:p>
            <a:pPr marL="45720" indent="0">
              <a:buNone/>
            </a:pPr>
            <a:r>
              <a:rPr lang="en-US" dirty="0"/>
              <a:t>However, completing a financial analysis on zero and negative NPV investments is as important as doing analysis for positive NPV investments. This will help in evaluating alternatives to find the least negative NPV solution and in setting up minimum milestones that can be used to track performance after the investment. </a:t>
            </a:r>
          </a:p>
          <a:p>
            <a:pPr marL="45720" indent="0">
              <a:buNone/>
            </a:pPr>
            <a:endParaRPr lang="en-US" dirty="0"/>
          </a:p>
        </p:txBody>
      </p:sp>
    </p:spTree>
    <p:extLst>
      <p:ext uri="{BB962C8B-B14F-4D97-AF65-F5344CB8AC3E}">
        <p14:creationId xmlns:p14="http://schemas.microsoft.com/office/powerpoint/2010/main" val="3668259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40FE3-1B18-4610-B4BA-6F1BCD10A7BD}"/>
              </a:ext>
            </a:extLst>
          </p:cNvPr>
          <p:cNvSpPr>
            <a:spLocks noGrp="1"/>
          </p:cNvSpPr>
          <p:nvPr>
            <p:ph type="ctrTitle"/>
          </p:nvPr>
        </p:nvSpPr>
        <p:spPr>
          <a:xfrm>
            <a:off x="1065214" y="533400"/>
            <a:ext cx="5029198" cy="2514601"/>
          </a:xfrm>
        </p:spPr>
        <p:txBody>
          <a:bodyPr/>
          <a:lstStyle/>
          <a:p>
            <a:r>
              <a:rPr lang="en-US" dirty="0"/>
              <a:t>Part II: Real Options Approach </a:t>
            </a:r>
          </a:p>
        </p:txBody>
      </p:sp>
      <p:sp>
        <p:nvSpPr>
          <p:cNvPr id="3" name="Subtitle 2">
            <a:extLst>
              <a:ext uri="{FF2B5EF4-FFF2-40B4-BE49-F238E27FC236}">
                <a16:creationId xmlns:a16="http://schemas.microsoft.com/office/drawing/2014/main" id="{2A768C06-D240-40C2-8585-DE5DBEB45035}"/>
              </a:ext>
            </a:extLst>
          </p:cNvPr>
          <p:cNvSpPr>
            <a:spLocks noGrp="1"/>
          </p:cNvSpPr>
          <p:nvPr>
            <p:ph type="subTitle" idx="1"/>
          </p:nvPr>
        </p:nvSpPr>
        <p:spPr/>
        <p:txBody>
          <a:bodyPr/>
          <a:lstStyle/>
          <a:p>
            <a:r>
              <a:rPr lang="en-US" dirty="0"/>
              <a:t>Example Problem </a:t>
            </a:r>
          </a:p>
        </p:txBody>
      </p:sp>
    </p:spTree>
    <p:extLst>
      <p:ext uri="{BB962C8B-B14F-4D97-AF65-F5344CB8AC3E}">
        <p14:creationId xmlns:p14="http://schemas.microsoft.com/office/powerpoint/2010/main" val="3194858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994C7-315D-4152-BDCC-6C1FCFEC2754}"/>
              </a:ext>
            </a:extLst>
          </p:cNvPr>
          <p:cNvSpPr>
            <a:spLocks noGrp="1"/>
          </p:cNvSpPr>
          <p:nvPr>
            <p:ph type="title"/>
          </p:nvPr>
        </p:nvSpPr>
        <p:spPr/>
        <p:txBody>
          <a:bodyPr/>
          <a:lstStyle/>
          <a:p>
            <a:r>
              <a:rPr lang="en-US" dirty="0"/>
              <a:t>Part II: Real Options Approach</a:t>
            </a:r>
          </a:p>
        </p:txBody>
      </p:sp>
      <p:sp>
        <p:nvSpPr>
          <p:cNvPr id="3" name="Content Placeholder 2">
            <a:extLst>
              <a:ext uri="{FF2B5EF4-FFF2-40B4-BE49-F238E27FC236}">
                <a16:creationId xmlns:a16="http://schemas.microsoft.com/office/drawing/2014/main" id="{BD6FFFD2-D398-482A-AAD4-AF62E3EBF972}"/>
              </a:ext>
            </a:extLst>
          </p:cNvPr>
          <p:cNvSpPr>
            <a:spLocks noGrp="1"/>
          </p:cNvSpPr>
          <p:nvPr>
            <p:ph idx="1"/>
          </p:nvPr>
        </p:nvSpPr>
        <p:spPr/>
        <p:txBody>
          <a:bodyPr/>
          <a:lstStyle/>
          <a:p>
            <a:pPr marL="45720" indent="0">
              <a:buNone/>
            </a:pPr>
            <a:r>
              <a:rPr lang="en-US" dirty="0"/>
              <a:t>The real options alternative allows for flexibility and the delay of the investment for 1 year. In this case, if we can complete a pilot project. This will allow us to better evaluate the ERP implementation complexities, achievable supply chain benefits, and the market share our products will achieve. </a:t>
            </a:r>
          </a:p>
          <a:p>
            <a:pPr marL="45720" indent="0">
              <a:buNone/>
            </a:pPr>
            <a:r>
              <a:rPr lang="en-US" dirty="0"/>
              <a:t>The cost of the project will rise to $110 ($10 Million this year and $100 Million next year) with the one-year delay. Additionally, management decides to purchase and implement the financial module in year 1 at a cost of $10 million (real option). </a:t>
            </a:r>
          </a:p>
          <a:p>
            <a:pPr marL="45720" indent="0">
              <a:buNone/>
            </a:pPr>
            <a:endParaRPr lang="en-US" dirty="0"/>
          </a:p>
        </p:txBody>
      </p:sp>
    </p:spTree>
    <p:extLst>
      <p:ext uri="{BB962C8B-B14F-4D97-AF65-F5344CB8AC3E}">
        <p14:creationId xmlns:p14="http://schemas.microsoft.com/office/powerpoint/2010/main" val="2126687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1DC49-7451-424A-9D54-C8FF84F92818}"/>
              </a:ext>
            </a:extLst>
          </p:cNvPr>
          <p:cNvSpPr>
            <a:spLocks noGrp="1"/>
          </p:cNvSpPr>
          <p:nvPr>
            <p:ph type="title"/>
          </p:nvPr>
        </p:nvSpPr>
        <p:spPr>
          <a:xfrm>
            <a:off x="912812" y="228600"/>
            <a:ext cx="8839201" cy="838200"/>
          </a:xfrm>
        </p:spPr>
        <p:txBody>
          <a:bodyPr/>
          <a:lstStyle/>
          <a:p>
            <a:r>
              <a:rPr lang="en-US" dirty="0"/>
              <a:t>Real Options Evaluation of the Project  </a:t>
            </a:r>
          </a:p>
        </p:txBody>
      </p:sp>
      <p:sp>
        <p:nvSpPr>
          <p:cNvPr id="3" name="Content Placeholder 2">
            <a:extLst>
              <a:ext uri="{FF2B5EF4-FFF2-40B4-BE49-F238E27FC236}">
                <a16:creationId xmlns:a16="http://schemas.microsoft.com/office/drawing/2014/main" id="{85588712-82EF-4C45-AE9A-698AEC4573D6}"/>
              </a:ext>
            </a:extLst>
          </p:cNvPr>
          <p:cNvSpPr>
            <a:spLocks noGrp="1"/>
          </p:cNvSpPr>
          <p:nvPr>
            <p:ph idx="1"/>
          </p:nvPr>
        </p:nvSpPr>
        <p:spPr>
          <a:xfrm>
            <a:off x="843379" y="1295400"/>
            <a:ext cx="9975434" cy="4724400"/>
          </a:xfrm>
        </p:spPr>
        <p:txBody>
          <a:bodyPr>
            <a:normAutofit/>
          </a:bodyPr>
          <a:lstStyle/>
          <a:p>
            <a:pPr marL="45720" indent="0">
              <a:buNone/>
            </a:pPr>
            <a:r>
              <a:rPr lang="en-US" dirty="0">
                <a:solidFill>
                  <a:schemeClr val="accent3"/>
                </a:solidFill>
              </a:rPr>
              <a:t>Given: </a:t>
            </a:r>
          </a:p>
          <a:p>
            <a:pPr marL="45720" indent="0">
              <a:buNone/>
            </a:pPr>
            <a:r>
              <a:rPr lang="en-US" dirty="0"/>
              <a:t>The firm’s cost of capital is 10%. </a:t>
            </a:r>
          </a:p>
          <a:p>
            <a:pPr marL="45720" indent="0">
              <a:buNone/>
            </a:pPr>
            <a:r>
              <a:rPr lang="en-US" dirty="0"/>
              <a:t>Probabilities of Cash Flows (after tax)</a:t>
            </a:r>
          </a:p>
          <a:p>
            <a:pPr marL="365760" lvl="1" indent="0">
              <a:buNone/>
            </a:pPr>
            <a:r>
              <a:rPr lang="en-US" dirty="0"/>
              <a:t>Good Result = .5 Probability </a:t>
            </a:r>
          </a:p>
          <a:p>
            <a:pPr marL="365760" lvl="1" indent="0">
              <a:buNone/>
            </a:pPr>
            <a:r>
              <a:rPr lang="en-US" dirty="0"/>
              <a:t>Bad Result  = .5 Probability </a:t>
            </a:r>
          </a:p>
          <a:p>
            <a:pPr marL="45720" indent="0">
              <a:buNone/>
            </a:pPr>
            <a:r>
              <a:rPr lang="en-US" dirty="0"/>
              <a:t>In the Good Case: </a:t>
            </a:r>
          </a:p>
          <a:p>
            <a:pPr marL="365760" lvl="1" indent="0">
              <a:buNone/>
            </a:pPr>
            <a:r>
              <a:rPr lang="en-US" dirty="0"/>
              <a:t>Year 0 (now) = Cash Flows = $10 Million for the pilot project, the financial module </a:t>
            </a:r>
          </a:p>
          <a:p>
            <a:pPr marL="365760" lvl="1" indent="0">
              <a:buNone/>
            </a:pPr>
            <a:r>
              <a:rPr lang="en-US" dirty="0"/>
              <a:t>After Year 1 if conditions indicate a Good Result, the firm will invest $100 Million </a:t>
            </a:r>
          </a:p>
          <a:p>
            <a:pPr marL="365760" lvl="1" indent="0">
              <a:buNone/>
            </a:pPr>
            <a:r>
              <a:rPr lang="en-US" dirty="0"/>
              <a:t>Beginning Year 2 in the Good Case : Free Cash Flow (FCF) is $15 MM. Benefits for Year 1 are $1 Million</a:t>
            </a:r>
          </a:p>
        </p:txBody>
      </p:sp>
    </p:spTree>
    <p:extLst>
      <p:ext uri="{BB962C8B-B14F-4D97-AF65-F5344CB8AC3E}">
        <p14:creationId xmlns:p14="http://schemas.microsoft.com/office/powerpoint/2010/main" val="3366604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D03DA-C84B-4E93-939B-827060982718}"/>
              </a:ext>
            </a:extLst>
          </p:cNvPr>
          <p:cNvSpPr>
            <a:spLocks noGrp="1"/>
          </p:cNvSpPr>
          <p:nvPr>
            <p:ph type="title"/>
          </p:nvPr>
        </p:nvSpPr>
        <p:spPr>
          <a:xfrm>
            <a:off x="836612" y="381000"/>
            <a:ext cx="9525000" cy="762000"/>
          </a:xfrm>
        </p:spPr>
        <p:txBody>
          <a:bodyPr/>
          <a:lstStyle/>
          <a:p>
            <a:r>
              <a:rPr lang="en-US" dirty="0"/>
              <a:t>Limitations of Net Present Value Analysis </a:t>
            </a:r>
          </a:p>
        </p:txBody>
      </p:sp>
      <p:sp>
        <p:nvSpPr>
          <p:cNvPr id="3" name="Content Placeholder 2">
            <a:extLst>
              <a:ext uri="{FF2B5EF4-FFF2-40B4-BE49-F238E27FC236}">
                <a16:creationId xmlns:a16="http://schemas.microsoft.com/office/drawing/2014/main" id="{67EF22C2-1E78-400A-8BA1-85C720512C4F}"/>
              </a:ext>
            </a:extLst>
          </p:cNvPr>
          <p:cNvSpPr>
            <a:spLocks noGrp="1"/>
          </p:cNvSpPr>
          <p:nvPr>
            <p:ph idx="1"/>
          </p:nvPr>
        </p:nvSpPr>
        <p:spPr>
          <a:xfrm>
            <a:off x="989012" y="1295400"/>
            <a:ext cx="8763001" cy="4724400"/>
          </a:xfrm>
        </p:spPr>
        <p:txBody>
          <a:bodyPr>
            <a:normAutofit fontScale="92500"/>
          </a:bodyPr>
          <a:lstStyle/>
          <a:p>
            <a:pPr marL="0" marR="0" indent="0">
              <a:lnSpc>
                <a:spcPct val="107000"/>
              </a:lnSpc>
              <a:spcBef>
                <a:spcPts val="0"/>
              </a:spcBef>
              <a:spcAft>
                <a:spcPts val="600"/>
              </a:spcAft>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While net present value (NPV) is the most commonly used method for evaluating investment opportunities, it does have some drawbacks that should be carefully considered. Key challenges to NPV analysis include: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 long list of assumptions has to be made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Sensitive to small changes in assumptions and drivers can be manipulated to produce the desired output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May not capture second- and third-order benefits/impacts (i.e., on other parts of a business)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Assumes a constant discount rate over time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Accurate risk-adjustment is challenging to perform (hard to get data on correlations, probabilities)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 indent="0">
              <a:buNone/>
            </a:pPr>
            <a:endParaRPr lang="en-US" dirty="0"/>
          </a:p>
        </p:txBody>
      </p:sp>
    </p:spTree>
    <p:extLst>
      <p:ext uri="{BB962C8B-B14F-4D97-AF65-F5344CB8AC3E}">
        <p14:creationId xmlns:p14="http://schemas.microsoft.com/office/powerpoint/2010/main" val="3514414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231E3-8690-4B69-A080-D46AD3DE38DD}"/>
              </a:ext>
            </a:extLst>
          </p:cNvPr>
          <p:cNvSpPr>
            <a:spLocks noGrp="1"/>
          </p:cNvSpPr>
          <p:nvPr>
            <p:ph type="title"/>
          </p:nvPr>
        </p:nvSpPr>
        <p:spPr/>
        <p:txBody>
          <a:bodyPr/>
          <a:lstStyle/>
          <a:p>
            <a:r>
              <a:rPr lang="en-US" dirty="0"/>
              <a:t>Real Options Evaluation of the Project </a:t>
            </a:r>
          </a:p>
        </p:txBody>
      </p:sp>
      <p:sp>
        <p:nvSpPr>
          <p:cNvPr id="3" name="Content Placeholder 2">
            <a:extLst>
              <a:ext uri="{FF2B5EF4-FFF2-40B4-BE49-F238E27FC236}">
                <a16:creationId xmlns:a16="http://schemas.microsoft.com/office/drawing/2014/main" id="{572B03A0-0E12-4ECD-914F-C9E7AA681F79}"/>
              </a:ext>
            </a:extLst>
          </p:cNvPr>
          <p:cNvSpPr>
            <a:spLocks noGrp="1"/>
          </p:cNvSpPr>
          <p:nvPr>
            <p:ph idx="1"/>
          </p:nvPr>
        </p:nvSpPr>
        <p:spPr/>
        <p:txBody>
          <a:bodyPr/>
          <a:lstStyle/>
          <a:p>
            <a:pPr marL="45720" indent="0">
              <a:buNone/>
            </a:pPr>
            <a:r>
              <a:rPr lang="en-US" dirty="0">
                <a:solidFill>
                  <a:schemeClr val="accent3"/>
                </a:solidFill>
              </a:rPr>
              <a:t>Given (Continued):</a:t>
            </a:r>
          </a:p>
          <a:p>
            <a:pPr marL="45720" indent="0">
              <a:buNone/>
            </a:pPr>
            <a:r>
              <a:rPr lang="en-US" dirty="0"/>
              <a:t>In the Bad Case:</a:t>
            </a:r>
          </a:p>
          <a:p>
            <a:pPr marL="45720" indent="0">
              <a:buNone/>
            </a:pPr>
            <a:r>
              <a:rPr lang="en-US" dirty="0"/>
              <a:t>Year 0 (now) = Cash Flows = $10 Million for the pilot project, the financial module </a:t>
            </a:r>
          </a:p>
          <a:p>
            <a:pPr marL="45720" indent="0">
              <a:buNone/>
            </a:pPr>
            <a:r>
              <a:rPr lang="en-US" dirty="0"/>
              <a:t>After Year 1 if conditions indicate a Bad result, the firm does not make any further investments, which yield $0.5 Million in Year 1 and each Year  and each year thereafter. </a:t>
            </a:r>
          </a:p>
          <a:p>
            <a:pPr marL="45720" indent="0">
              <a:buNone/>
            </a:pPr>
            <a:r>
              <a:rPr lang="en-US" dirty="0"/>
              <a:t>Here the firm has the flexibility and has exercised its option to make no future investments based on better information / knowledge of expected future benefits. </a:t>
            </a:r>
          </a:p>
          <a:p>
            <a:pPr marL="45720" indent="0">
              <a:buNone/>
            </a:pPr>
            <a:endParaRPr lang="en-US" dirty="0"/>
          </a:p>
        </p:txBody>
      </p:sp>
    </p:spTree>
    <p:extLst>
      <p:ext uri="{BB962C8B-B14F-4D97-AF65-F5344CB8AC3E}">
        <p14:creationId xmlns:p14="http://schemas.microsoft.com/office/powerpoint/2010/main" val="2372022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7AB2B-6A24-4A7E-86D2-246772883F1C}"/>
              </a:ext>
            </a:extLst>
          </p:cNvPr>
          <p:cNvSpPr>
            <a:spLocks noGrp="1"/>
          </p:cNvSpPr>
          <p:nvPr>
            <p:ph type="title"/>
          </p:nvPr>
        </p:nvSpPr>
        <p:spPr>
          <a:xfrm>
            <a:off x="1065212" y="228600"/>
            <a:ext cx="8686801" cy="914400"/>
          </a:xfrm>
        </p:spPr>
        <p:txBody>
          <a:bodyPr/>
          <a:lstStyle/>
          <a:p>
            <a:r>
              <a:rPr lang="en-US" dirty="0"/>
              <a:t>Real Options Evaluation of the Project </a:t>
            </a:r>
          </a:p>
        </p:txBody>
      </p:sp>
      <p:sp>
        <p:nvSpPr>
          <p:cNvPr id="3" name="Content Placeholder 2">
            <a:extLst>
              <a:ext uri="{FF2B5EF4-FFF2-40B4-BE49-F238E27FC236}">
                <a16:creationId xmlns:a16="http://schemas.microsoft.com/office/drawing/2014/main" id="{FBC74616-9482-4025-843A-C9E007303BED}"/>
              </a:ext>
            </a:extLst>
          </p:cNvPr>
          <p:cNvSpPr>
            <a:spLocks noGrp="1"/>
          </p:cNvSpPr>
          <p:nvPr>
            <p:ph idx="1"/>
          </p:nvPr>
        </p:nvSpPr>
        <p:spPr>
          <a:xfrm>
            <a:off x="1065212" y="1371600"/>
            <a:ext cx="8686801" cy="4648200"/>
          </a:xfrm>
        </p:spPr>
        <p:txBody>
          <a:bodyPr>
            <a:normAutofit/>
          </a:bodyPr>
          <a:lstStyle/>
          <a:p>
            <a:pPr marL="45720" indent="0">
              <a:spcAft>
                <a:spcPts val="600"/>
              </a:spcAft>
              <a:buNone/>
            </a:pPr>
            <a:r>
              <a:rPr lang="en-US" sz="2400" dirty="0">
                <a:solidFill>
                  <a:srgbClr val="0070C0"/>
                </a:solidFill>
              </a:rPr>
              <a:t>Benefits of completing a pilot: </a:t>
            </a:r>
          </a:p>
          <a:p>
            <a:pPr marL="45720" indent="0">
              <a:spcAft>
                <a:spcPts val="600"/>
              </a:spcAft>
              <a:buNone/>
            </a:pPr>
            <a:r>
              <a:rPr lang="en-US" sz="2400" dirty="0"/>
              <a:t>We have the opportunity to do a pilot program by installing the financial module only at a cost of $10 Million . A year from now, the company can decide where or not to invest $100 Million in developing and implementing in the full enterprise system or not. </a:t>
            </a:r>
          </a:p>
          <a:p>
            <a:pPr marL="45720" indent="0">
              <a:spcBef>
                <a:spcPts val="600"/>
              </a:spcBef>
              <a:buNone/>
            </a:pPr>
            <a:endParaRPr lang="en-US" dirty="0"/>
          </a:p>
        </p:txBody>
      </p:sp>
    </p:spTree>
    <p:extLst>
      <p:ext uri="{BB962C8B-B14F-4D97-AF65-F5344CB8AC3E}">
        <p14:creationId xmlns:p14="http://schemas.microsoft.com/office/powerpoint/2010/main" val="1298155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D6AB8-23E4-4C19-89A3-09517D2CF690}"/>
              </a:ext>
            </a:extLst>
          </p:cNvPr>
          <p:cNvSpPr>
            <a:spLocks noGrp="1"/>
          </p:cNvSpPr>
          <p:nvPr>
            <p:ph type="title"/>
          </p:nvPr>
        </p:nvSpPr>
        <p:spPr>
          <a:xfrm>
            <a:off x="1029810" y="152400"/>
            <a:ext cx="8722203" cy="762000"/>
          </a:xfrm>
        </p:spPr>
        <p:txBody>
          <a:bodyPr/>
          <a:lstStyle/>
          <a:p>
            <a:r>
              <a:rPr lang="en-US" dirty="0"/>
              <a:t>Real Options Evaluation of the Project </a:t>
            </a:r>
          </a:p>
        </p:txBody>
      </p:sp>
      <p:sp>
        <p:nvSpPr>
          <p:cNvPr id="3" name="Content Placeholder 2">
            <a:extLst>
              <a:ext uri="{FF2B5EF4-FFF2-40B4-BE49-F238E27FC236}">
                <a16:creationId xmlns:a16="http://schemas.microsoft.com/office/drawing/2014/main" id="{78A6E6F2-E167-4369-9FDD-F78691EE9A6C}"/>
              </a:ext>
            </a:extLst>
          </p:cNvPr>
          <p:cNvSpPr>
            <a:spLocks noGrp="1"/>
          </p:cNvSpPr>
          <p:nvPr>
            <p:ph idx="1"/>
          </p:nvPr>
        </p:nvSpPr>
        <p:spPr>
          <a:xfrm>
            <a:off x="836612" y="1066800"/>
            <a:ext cx="11201400" cy="4953000"/>
          </a:xfrm>
        </p:spPr>
        <p:txBody>
          <a:bodyPr>
            <a:normAutofit lnSpcReduction="10000"/>
          </a:bodyPr>
          <a:lstStyle/>
          <a:p>
            <a:pPr marL="45720" indent="0">
              <a:spcAft>
                <a:spcPts val="600"/>
              </a:spcAft>
              <a:buNone/>
            </a:pPr>
            <a:r>
              <a:rPr lang="en-US" dirty="0"/>
              <a:t>Step #1: Present Value of Cash Flows Outflows </a:t>
            </a:r>
          </a:p>
          <a:p>
            <a:pPr marL="45720" indent="0">
              <a:spcBef>
                <a:spcPts val="600"/>
              </a:spcBef>
              <a:buNone/>
            </a:pPr>
            <a:r>
              <a:rPr lang="en-US" dirty="0"/>
              <a:t>Total PV of Project Cash Outflows:  [-$10 Million + (- $100 Million/1+.10) X .5] =   </a:t>
            </a:r>
            <a:r>
              <a:rPr lang="en-US" b="1" dirty="0"/>
              <a:t>($55.45 Million)</a:t>
            </a:r>
          </a:p>
          <a:p>
            <a:pPr marL="45720" indent="0">
              <a:spcBef>
                <a:spcPts val="600"/>
              </a:spcBef>
              <a:buNone/>
            </a:pPr>
            <a:endParaRPr lang="en-US" dirty="0"/>
          </a:p>
          <a:p>
            <a:pPr marL="45720" indent="0">
              <a:spcBef>
                <a:spcPts val="600"/>
              </a:spcBef>
              <a:buNone/>
            </a:pPr>
            <a:r>
              <a:rPr lang="en-US" dirty="0"/>
              <a:t>Step #2: Present Value of Expected Cash Flows </a:t>
            </a:r>
          </a:p>
          <a:p>
            <a:pPr marL="45720" indent="0">
              <a:spcBef>
                <a:spcPts val="600"/>
              </a:spcBef>
              <a:buNone/>
            </a:pPr>
            <a:r>
              <a:rPr lang="en-US" dirty="0"/>
              <a:t>In the Good Case:  {($1 Million /1+ COC) + [($15 Million /(COC)/1+COC)] *.5 }= </a:t>
            </a:r>
          </a:p>
          <a:p>
            <a:pPr marL="45720" indent="0">
              <a:spcBef>
                <a:spcPts val="600"/>
              </a:spcBef>
              <a:buNone/>
            </a:pPr>
            <a:r>
              <a:rPr lang="en-US" dirty="0"/>
              <a:t>		      {($1 Million /1 + 0.10) + [($15 Million / (0.10 /1 + 0.10)]*.5 }=</a:t>
            </a:r>
          </a:p>
          <a:p>
            <a:pPr marL="45720" indent="0">
              <a:spcBef>
                <a:spcPts val="600"/>
              </a:spcBef>
              <a:buNone/>
            </a:pPr>
            <a:r>
              <a:rPr lang="en-US" dirty="0"/>
              <a:t>		     [ .90909 Million + (150 Million/1.10)] * .5	=	       </a:t>
            </a:r>
          </a:p>
          <a:p>
            <a:pPr marL="45720" indent="0">
              <a:spcBef>
                <a:spcPts val="600"/>
              </a:spcBef>
              <a:buNone/>
            </a:pPr>
            <a:r>
              <a:rPr lang="en-US" dirty="0"/>
              <a:t>		     ( .90909 Million + 136.3636)*.5 = </a:t>
            </a:r>
            <a:r>
              <a:rPr lang="en-US" b="1" dirty="0"/>
              <a:t>$68.636 Million = $68.64 Million</a:t>
            </a:r>
          </a:p>
          <a:p>
            <a:pPr marL="45720" indent="0">
              <a:spcBef>
                <a:spcPts val="600"/>
              </a:spcBef>
              <a:buNone/>
            </a:pPr>
            <a:endParaRPr lang="en-US" b="1" dirty="0"/>
          </a:p>
          <a:p>
            <a:pPr marL="45720" indent="0">
              <a:spcBef>
                <a:spcPts val="600"/>
              </a:spcBef>
              <a:buNone/>
            </a:pPr>
            <a:r>
              <a:rPr lang="en-US" dirty="0"/>
              <a:t>In the Bad Case: {($.5Million /1+ COC) + [($.5 Million /(COC)/(1+COC)] *.5 }= </a:t>
            </a:r>
          </a:p>
          <a:p>
            <a:pPr marL="45720" indent="0">
              <a:spcBef>
                <a:spcPts val="600"/>
              </a:spcBef>
              <a:buNone/>
            </a:pPr>
            <a:r>
              <a:rPr lang="en-US" dirty="0"/>
              <a:t>		      {($.5 Million /1 + 0.10) + [($.5 Million / 0.10) /( 1+ 0.10)]*.5 }=</a:t>
            </a:r>
          </a:p>
          <a:p>
            <a:pPr marL="45720" indent="0">
              <a:spcBef>
                <a:spcPts val="600"/>
              </a:spcBef>
              <a:buNone/>
            </a:pPr>
            <a:r>
              <a:rPr lang="en-US" dirty="0"/>
              <a:t>		     [ .(4546 Million + 5.0/1.1)*.5]	       </a:t>
            </a:r>
          </a:p>
          <a:p>
            <a:pPr marL="45720" indent="0">
              <a:spcBef>
                <a:spcPts val="600"/>
              </a:spcBef>
              <a:buNone/>
            </a:pPr>
            <a:r>
              <a:rPr lang="en-US" dirty="0"/>
              <a:t>		     ( .4546 Million + 4.545)*.5 = $</a:t>
            </a:r>
            <a:r>
              <a:rPr lang="en-US" b="1" dirty="0"/>
              <a:t>2.5 Million</a:t>
            </a:r>
          </a:p>
          <a:p>
            <a:pPr marL="45720" indent="0">
              <a:spcBef>
                <a:spcPts val="600"/>
              </a:spcBef>
              <a:buNone/>
            </a:pPr>
            <a:r>
              <a:rPr lang="en-US" dirty="0"/>
              <a:t>						</a:t>
            </a:r>
          </a:p>
        </p:txBody>
      </p:sp>
    </p:spTree>
    <p:extLst>
      <p:ext uri="{BB962C8B-B14F-4D97-AF65-F5344CB8AC3E}">
        <p14:creationId xmlns:p14="http://schemas.microsoft.com/office/powerpoint/2010/main" val="2752430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6F77F-2E67-4AE0-A67E-E7403C3AE103}"/>
              </a:ext>
            </a:extLst>
          </p:cNvPr>
          <p:cNvSpPr>
            <a:spLocks noGrp="1"/>
          </p:cNvSpPr>
          <p:nvPr>
            <p:ph type="title"/>
          </p:nvPr>
        </p:nvSpPr>
        <p:spPr>
          <a:xfrm>
            <a:off x="684212" y="228600"/>
            <a:ext cx="9067801" cy="1066800"/>
          </a:xfrm>
        </p:spPr>
        <p:txBody>
          <a:bodyPr/>
          <a:lstStyle/>
          <a:p>
            <a:r>
              <a:rPr lang="en-US" dirty="0"/>
              <a:t>Real Options Evaluation of the Project </a:t>
            </a:r>
          </a:p>
        </p:txBody>
      </p:sp>
      <p:sp>
        <p:nvSpPr>
          <p:cNvPr id="3" name="Content Placeholder 2">
            <a:extLst>
              <a:ext uri="{FF2B5EF4-FFF2-40B4-BE49-F238E27FC236}">
                <a16:creationId xmlns:a16="http://schemas.microsoft.com/office/drawing/2014/main" id="{0FDE9431-4D1C-404D-A0FC-33B761B1CEC3}"/>
              </a:ext>
            </a:extLst>
          </p:cNvPr>
          <p:cNvSpPr>
            <a:spLocks noGrp="1"/>
          </p:cNvSpPr>
          <p:nvPr>
            <p:ph idx="1"/>
          </p:nvPr>
        </p:nvSpPr>
        <p:spPr>
          <a:xfrm>
            <a:off x="379412" y="1524000"/>
            <a:ext cx="11887200" cy="4495800"/>
          </a:xfrm>
        </p:spPr>
        <p:txBody>
          <a:bodyPr/>
          <a:lstStyle/>
          <a:p>
            <a:pPr marL="45720" indent="0">
              <a:buNone/>
            </a:pPr>
            <a:r>
              <a:rPr lang="en-US" dirty="0"/>
              <a:t>Step #3:Total NPV of expected cash flows </a:t>
            </a:r>
          </a:p>
          <a:p>
            <a:pPr marL="45720" indent="0">
              <a:buNone/>
            </a:pPr>
            <a:r>
              <a:rPr lang="en-US" dirty="0"/>
              <a:t>Present Value of Good Result + Present Value of Bad Result </a:t>
            </a:r>
          </a:p>
          <a:p>
            <a:pPr marL="45720" indent="0">
              <a:buNone/>
            </a:pPr>
            <a:r>
              <a:rPr lang="en-US" dirty="0"/>
              <a:t>PV Good Result ($68.64 Million) + PV of Bad Result  ($2.5 Million) = </a:t>
            </a:r>
            <a:r>
              <a:rPr lang="en-US" b="1" dirty="0"/>
              <a:t>$71.14 Million </a:t>
            </a:r>
          </a:p>
          <a:p>
            <a:pPr marL="45720" indent="0">
              <a:buNone/>
            </a:pPr>
            <a:endParaRPr lang="en-US" b="1" dirty="0"/>
          </a:p>
          <a:p>
            <a:pPr marL="45720" indent="0">
              <a:buNone/>
            </a:pPr>
            <a:r>
              <a:rPr lang="en-US" dirty="0"/>
              <a:t>Step #4: NPV of the Project </a:t>
            </a:r>
          </a:p>
          <a:p>
            <a:pPr marL="45720" indent="0">
              <a:buNone/>
            </a:pPr>
            <a:r>
              <a:rPr lang="en-US" dirty="0"/>
              <a:t>PV of cash outflows (Step #1) + Total NPV of expected cash flows (Step #3)</a:t>
            </a:r>
          </a:p>
          <a:p>
            <a:pPr marL="45720" indent="0">
              <a:buNone/>
            </a:pPr>
            <a:r>
              <a:rPr lang="en-US" dirty="0"/>
              <a:t>PV of cash outflows ($55.45 Million) + NPV of expected cash flows ($71.14 Million) </a:t>
            </a:r>
            <a:r>
              <a:rPr lang="en-US" b="1" dirty="0"/>
              <a:t>= </a:t>
            </a:r>
            <a:r>
              <a:rPr lang="en-US" b="1" u="sng" dirty="0"/>
              <a:t>$15.69 Million</a:t>
            </a:r>
          </a:p>
          <a:p>
            <a:pPr marL="45720" indent="0">
              <a:buNone/>
            </a:pPr>
            <a:endParaRPr lang="en-US" b="1" dirty="0"/>
          </a:p>
          <a:p>
            <a:pPr marL="45720" indent="0">
              <a:buNone/>
            </a:pPr>
            <a:r>
              <a:rPr lang="en-US" b="1" dirty="0">
                <a:solidFill>
                  <a:srgbClr val="FF0000"/>
                </a:solidFill>
              </a:rPr>
              <a:t>                  The right decision is to GO FORWARD WITH THE PILOT PROJECT </a:t>
            </a:r>
            <a:r>
              <a:rPr lang="en-US" b="1" dirty="0"/>
              <a:t> </a:t>
            </a:r>
          </a:p>
        </p:txBody>
      </p:sp>
    </p:spTree>
    <p:extLst>
      <p:ext uri="{BB962C8B-B14F-4D97-AF65-F5344CB8AC3E}">
        <p14:creationId xmlns:p14="http://schemas.microsoft.com/office/powerpoint/2010/main" val="2183109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A09DC-4679-4DC2-8E09-50E2597E5788}"/>
              </a:ext>
            </a:extLst>
          </p:cNvPr>
          <p:cNvSpPr>
            <a:spLocks noGrp="1"/>
          </p:cNvSpPr>
          <p:nvPr>
            <p:ph type="title"/>
          </p:nvPr>
        </p:nvSpPr>
        <p:spPr/>
        <p:txBody>
          <a:bodyPr/>
          <a:lstStyle/>
          <a:p>
            <a:r>
              <a:rPr lang="en-US" dirty="0"/>
              <a:t>Real Options Evaluation of the Project </a:t>
            </a:r>
          </a:p>
        </p:txBody>
      </p:sp>
      <p:sp>
        <p:nvSpPr>
          <p:cNvPr id="3" name="Content Placeholder 2">
            <a:extLst>
              <a:ext uri="{FF2B5EF4-FFF2-40B4-BE49-F238E27FC236}">
                <a16:creationId xmlns:a16="http://schemas.microsoft.com/office/drawing/2014/main" id="{6933C071-6CD3-41CB-8D7F-B6F43431D513}"/>
              </a:ext>
            </a:extLst>
          </p:cNvPr>
          <p:cNvSpPr>
            <a:spLocks noGrp="1"/>
          </p:cNvSpPr>
          <p:nvPr>
            <p:ph idx="1"/>
          </p:nvPr>
        </p:nvSpPr>
        <p:spPr/>
        <p:txBody>
          <a:bodyPr/>
          <a:lstStyle/>
          <a:p>
            <a:pPr marL="45720" indent="0">
              <a:buNone/>
            </a:pPr>
            <a:r>
              <a:rPr lang="en-US" sz="2400" dirty="0">
                <a:solidFill>
                  <a:srgbClr val="00B0F0"/>
                </a:solidFill>
              </a:rPr>
              <a:t>Narrative about decision: </a:t>
            </a:r>
          </a:p>
          <a:p>
            <a:pPr marL="45720" indent="0">
              <a:buNone/>
            </a:pPr>
            <a:r>
              <a:rPr lang="en-US" sz="2400" dirty="0"/>
              <a:t>We should go ahead with the financial module pilot project. The cost of the pilot is low enough relative to the gain if we learn that the full program will not be a success that we should undertake the pilot, even though we would accept the full project today if we had to make a final go/no-go decision. </a:t>
            </a:r>
          </a:p>
          <a:p>
            <a:pPr marL="45720" indent="0">
              <a:buNone/>
            </a:pPr>
            <a:endParaRPr lang="en-US" dirty="0"/>
          </a:p>
        </p:txBody>
      </p:sp>
    </p:spTree>
    <p:extLst>
      <p:ext uri="{BB962C8B-B14F-4D97-AF65-F5344CB8AC3E}">
        <p14:creationId xmlns:p14="http://schemas.microsoft.com/office/powerpoint/2010/main" val="1279471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AF7D5-1483-48BE-B1A5-DD8B43780330}"/>
              </a:ext>
            </a:extLst>
          </p:cNvPr>
          <p:cNvSpPr>
            <a:spLocks noGrp="1"/>
          </p:cNvSpPr>
          <p:nvPr>
            <p:ph type="ctrTitle"/>
          </p:nvPr>
        </p:nvSpPr>
        <p:spPr/>
        <p:txBody>
          <a:bodyPr/>
          <a:lstStyle/>
          <a:p>
            <a:r>
              <a:rPr lang="en-US" dirty="0"/>
              <a:t>Next Steps </a:t>
            </a:r>
          </a:p>
        </p:txBody>
      </p:sp>
      <p:sp>
        <p:nvSpPr>
          <p:cNvPr id="3" name="Subtitle 2">
            <a:extLst>
              <a:ext uri="{FF2B5EF4-FFF2-40B4-BE49-F238E27FC236}">
                <a16:creationId xmlns:a16="http://schemas.microsoft.com/office/drawing/2014/main" id="{5E8BE6BC-ED3D-463B-809B-B822C368B421}"/>
              </a:ext>
            </a:extLst>
          </p:cNvPr>
          <p:cNvSpPr>
            <a:spLocks noGrp="1"/>
          </p:cNvSpPr>
          <p:nvPr>
            <p:ph type="subTitle" idx="1"/>
          </p:nvPr>
        </p:nvSpPr>
        <p:spPr/>
        <p:txBody>
          <a:bodyPr/>
          <a:lstStyle/>
          <a:p>
            <a:r>
              <a:rPr lang="en-US" dirty="0"/>
              <a:t>Individual Project #2 </a:t>
            </a:r>
          </a:p>
          <a:p>
            <a:r>
              <a:rPr lang="en-US" dirty="0"/>
              <a:t>Real Options </a:t>
            </a:r>
          </a:p>
        </p:txBody>
      </p:sp>
    </p:spTree>
    <p:extLst>
      <p:ext uri="{BB962C8B-B14F-4D97-AF65-F5344CB8AC3E}">
        <p14:creationId xmlns:p14="http://schemas.microsoft.com/office/powerpoint/2010/main" val="180915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740F6-9D4A-46B7-9509-F48C79CFE3A8}"/>
              </a:ext>
            </a:extLst>
          </p:cNvPr>
          <p:cNvSpPr>
            <a:spLocks noGrp="1"/>
          </p:cNvSpPr>
          <p:nvPr>
            <p:ph type="title"/>
          </p:nvPr>
        </p:nvSpPr>
        <p:spPr>
          <a:xfrm>
            <a:off x="1065212" y="304800"/>
            <a:ext cx="8610600" cy="990600"/>
          </a:xfrm>
        </p:spPr>
        <p:txBody>
          <a:bodyPr/>
          <a:lstStyle/>
          <a:p>
            <a:r>
              <a:rPr lang="en-US" dirty="0"/>
              <a:t>Individual Project #2: Real Options Assignment </a:t>
            </a:r>
          </a:p>
        </p:txBody>
      </p:sp>
      <p:sp>
        <p:nvSpPr>
          <p:cNvPr id="3" name="Content Placeholder 2">
            <a:extLst>
              <a:ext uri="{FF2B5EF4-FFF2-40B4-BE49-F238E27FC236}">
                <a16:creationId xmlns:a16="http://schemas.microsoft.com/office/drawing/2014/main" id="{75DC9914-47FD-494E-B4F3-E07107453CE1}"/>
              </a:ext>
            </a:extLst>
          </p:cNvPr>
          <p:cNvSpPr>
            <a:spLocks noGrp="1"/>
          </p:cNvSpPr>
          <p:nvPr>
            <p:ph idx="1"/>
          </p:nvPr>
        </p:nvSpPr>
        <p:spPr>
          <a:xfrm>
            <a:off x="1065212" y="1600200"/>
            <a:ext cx="9829800" cy="4419600"/>
          </a:xfrm>
        </p:spPr>
        <p:txBody>
          <a:bodyPr>
            <a:normAutofit lnSpcReduction="10000"/>
          </a:bodyPr>
          <a:lstStyle/>
          <a:p>
            <a:pPr marL="0" marR="0" indent="0">
              <a:spcBef>
                <a:spcPts val="0"/>
              </a:spcBef>
              <a:spcAft>
                <a:spcPts val="0"/>
              </a:spcAft>
              <a:buNone/>
            </a:pPr>
            <a:r>
              <a:rPr lang="en-US" sz="2200" dirty="0">
                <a:solidFill>
                  <a:srgbClr val="000000"/>
                </a:solidFill>
                <a:effectLst/>
                <a:latin typeface="Times New Roman" panose="02020603050405020304" pitchFamily="18" charset="0"/>
                <a:ea typeface="Times New Roman" panose="02020603050405020304" pitchFamily="18" charset="0"/>
              </a:rPr>
              <a:t>The assignment is to evaluate both parts, the traditional NPV calculation as well as the Real Options approach.  </a:t>
            </a:r>
            <a:r>
              <a:rPr lang="en-US" sz="2200" b="1" dirty="0">
                <a:solidFill>
                  <a:srgbClr val="000000"/>
                </a:solidFill>
                <a:effectLst/>
                <a:latin typeface="Times New Roman" panose="02020603050405020304" pitchFamily="18" charset="0"/>
                <a:ea typeface="Times New Roman" panose="02020603050405020304" pitchFamily="18" charset="0"/>
              </a:rPr>
              <a:t>Using the Example Problem, the probability of a successful pilot project is now .7 (instead of .5) and the probability of an unsuccessful pilot is .3 (instead of .5). </a:t>
            </a:r>
          </a:p>
          <a:p>
            <a:pPr marL="0" marR="0" indent="0">
              <a:spcBef>
                <a:spcPts val="0"/>
              </a:spcBef>
              <a:spcAft>
                <a:spcPts val="0"/>
              </a:spcAft>
              <a:buNone/>
            </a:pPr>
            <a:endParaRPr lang="en-US" sz="2200" b="1" dirty="0">
              <a:solidFill>
                <a:srgbClr val="000000"/>
              </a:solidFill>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200" dirty="0">
                <a:solidFill>
                  <a:srgbClr val="000000"/>
                </a:solidFill>
                <a:effectLst/>
                <a:latin typeface="Times New Roman" panose="02020603050405020304" pitchFamily="18" charset="0"/>
                <a:ea typeface="Times New Roman" panose="02020603050405020304" pitchFamily="18" charset="0"/>
              </a:rPr>
              <a:t>Answer the following questions: </a:t>
            </a:r>
            <a:endParaRPr lang="en-US" sz="2200" dirty="0">
              <a:effectLst/>
              <a:latin typeface="Times New Roman" panose="02020603050405020304" pitchFamily="18" charset="0"/>
              <a:ea typeface="Times New Roman" panose="02020603050405020304" pitchFamily="18" charset="0"/>
            </a:endParaRPr>
          </a:p>
          <a:p>
            <a:pPr marL="114300" marR="0" indent="-342900">
              <a:spcBef>
                <a:spcPts val="0"/>
              </a:spcBef>
              <a:spcAft>
                <a:spcPts val="600"/>
              </a:spcAft>
              <a:buFont typeface="+mj-lt"/>
              <a:buAutoNum type="arabicPeriod"/>
            </a:pPr>
            <a:r>
              <a:rPr lang="en-US" sz="2200" dirty="0">
                <a:solidFill>
                  <a:srgbClr val="000000"/>
                </a:solidFill>
                <a:effectLst/>
                <a:latin typeface="Times New Roman" panose="02020603050405020304" pitchFamily="18" charset="0"/>
                <a:ea typeface="Times New Roman" panose="02020603050405020304" pitchFamily="18" charset="0"/>
              </a:rPr>
              <a:t>What is the expected NPV in each case now? What do you recommend? Why? </a:t>
            </a:r>
            <a:endParaRPr lang="en-US" sz="2200" dirty="0">
              <a:effectLst/>
              <a:latin typeface="Times New Roman" panose="02020603050405020304" pitchFamily="18" charset="0"/>
              <a:ea typeface="Times New Roman" panose="02020603050405020304" pitchFamily="18" charset="0"/>
            </a:endParaRPr>
          </a:p>
          <a:p>
            <a:pPr marL="114300" marR="0" indent="-342900">
              <a:spcBef>
                <a:spcPts val="0"/>
              </a:spcBef>
              <a:spcAft>
                <a:spcPts val="600"/>
              </a:spcAft>
              <a:buFont typeface="+mj-lt"/>
              <a:buAutoNum type="arabicPeriod"/>
            </a:pPr>
            <a:r>
              <a:rPr lang="en-US" sz="2200" dirty="0">
                <a:solidFill>
                  <a:srgbClr val="000000"/>
                </a:solidFill>
                <a:effectLst/>
                <a:latin typeface="Times New Roman" panose="02020603050405020304" pitchFamily="18" charset="0"/>
                <a:ea typeface="Times New Roman" panose="02020603050405020304" pitchFamily="18" charset="0"/>
              </a:rPr>
              <a:t>If you don't know the probability of success for the pilot, is there a value that is critical to your recommendation? Is there a probability of success above or below which you will recommend undertaking the pilot and below or above which you will recommend a go/ no go decision on the underlying project without undertaking a pilot test? </a:t>
            </a:r>
          </a:p>
          <a:p>
            <a:pPr marL="0" marR="0" indent="0">
              <a:spcBef>
                <a:spcPts val="0"/>
              </a:spcBef>
              <a:spcAft>
                <a:spcPts val="600"/>
              </a:spcAft>
              <a:buNone/>
            </a:pPr>
            <a:endParaRPr lang="en-US" sz="2200" dirty="0">
              <a:solidFill>
                <a:srgbClr val="000000"/>
              </a:solidFill>
              <a:latin typeface="Times New Roman" panose="02020603050405020304" pitchFamily="18" charset="0"/>
              <a:ea typeface="Times New Roman" panose="02020603050405020304" pitchFamily="18" charset="0"/>
            </a:endParaRPr>
          </a:p>
          <a:p>
            <a:pPr marL="0" marR="0" indent="0">
              <a:spcBef>
                <a:spcPts val="0"/>
              </a:spcBef>
              <a:spcAft>
                <a:spcPts val="600"/>
              </a:spcAft>
              <a:buNone/>
            </a:pPr>
            <a:r>
              <a:rPr lang="en-US" sz="2200" dirty="0">
                <a:effectLst/>
                <a:latin typeface="Times New Roman" panose="02020603050405020304" pitchFamily="18" charset="0"/>
                <a:ea typeface="Times New Roman" panose="02020603050405020304" pitchFamily="18" charset="0"/>
              </a:rPr>
              <a:t>Please submit your Individual Project #2: Real Options homework to your Individual Project #2 Assignment Folder by the end of Week 11 at 11:59 PM ET. </a:t>
            </a:r>
          </a:p>
          <a:p>
            <a:pPr marL="45720" indent="0">
              <a:buNone/>
            </a:pPr>
            <a:endParaRPr lang="en-US" dirty="0"/>
          </a:p>
        </p:txBody>
      </p:sp>
    </p:spTree>
    <p:extLst>
      <p:ext uri="{BB962C8B-B14F-4D97-AF65-F5344CB8AC3E}">
        <p14:creationId xmlns:p14="http://schemas.microsoft.com/office/powerpoint/2010/main" val="2014532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63DD8-0E04-4102-9EEB-2E97165FFD9E}"/>
              </a:ext>
            </a:extLst>
          </p:cNvPr>
          <p:cNvSpPr>
            <a:spLocks noGrp="1"/>
          </p:cNvSpPr>
          <p:nvPr>
            <p:ph type="title"/>
          </p:nvPr>
        </p:nvSpPr>
        <p:spPr>
          <a:xfrm>
            <a:off x="1065212" y="533400"/>
            <a:ext cx="8686801" cy="1066800"/>
          </a:xfrm>
        </p:spPr>
        <p:txBody>
          <a:bodyPr anchor="b">
            <a:normAutofit/>
          </a:bodyPr>
          <a:lstStyle/>
          <a:p>
            <a:r>
              <a:rPr lang="en-US" dirty="0"/>
              <a:t>Questions?</a:t>
            </a:r>
          </a:p>
        </p:txBody>
      </p:sp>
      <p:pic>
        <p:nvPicPr>
          <p:cNvPr id="4" name="Content Placeholder 3">
            <a:extLst>
              <a:ext uri="{FF2B5EF4-FFF2-40B4-BE49-F238E27FC236}">
                <a16:creationId xmlns:a16="http://schemas.microsoft.com/office/drawing/2014/main" id="{B5B23A96-E47A-49F1-854E-7DB9A1FA7BC6}"/>
              </a:ext>
            </a:extLst>
          </p:cNvPr>
          <p:cNvPicPr>
            <a:picLocks noGrp="1" noChangeAspect="1"/>
          </p:cNvPicPr>
          <p:nvPr>
            <p:ph idx="1"/>
          </p:nvPr>
        </p:nvPicPr>
        <p:blipFill>
          <a:blip r:embed="rId2"/>
          <a:stretch>
            <a:fillRect/>
          </a:stretch>
        </p:blipFill>
        <p:spPr>
          <a:xfrm>
            <a:off x="1065212" y="2566987"/>
            <a:ext cx="8686801" cy="2714625"/>
          </a:xfrm>
          <a:noFill/>
        </p:spPr>
      </p:pic>
    </p:spTree>
    <p:extLst>
      <p:ext uri="{BB962C8B-B14F-4D97-AF65-F5344CB8AC3E}">
        <p14:creationId xmlns:p14="http://schemas.microsoft.com/office/powerpoint/2010/main" val="4003284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152400"/>
            <a:ext cx="8610601" cy="914400"/>
          </a:xfrm>
        </p:spPr>
        <p:txBody>
          <a:bodyPr/>
          <a:lstStyle/>
          <a:p>
            <a:r>
              <a:rPr lang="en-US" dirty="0"/>
              <a:t>Goals and Objectives</a:t>
            </a:r>
          </a:p>
        </p:txBody>
      </p:sp>
      <p:sp>
        <p:nvSpPr>
          <p:cNvPr id="3" name="Content Placeholder 2"/>
          <p:cNvSpPr>
            <a:spLocks noGrp="1"/>
          </p:cNvSpPr>
          <p:nvPr>
            <p:ph idx="1"/>
          </p:nvPr>
        </p:nvSpPr>
        <p:spPr>
          <a:xfrm>
            <a:off x="1141412" y="1219200"/>
            <a:ext cx="9677400" cy="5257800"/>
          </a:xfrm>
        </p:spPr>
        <p:txBody>
          <a:bodyPr>
            <a:normAutofit/>
          </a:bodyPr>
          <a:lstStyle/>
          <a:p>
            <a:pPr marL="45720" indent="0">
              <a:buNone/>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Real Options Valuation Project: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The assignment is to evaluate both parts, the traditional NPV calculation as well as the Real Options approach.  </a:t>
            </a:r>
          </a:p>
          <a:p>
            <a:pPr marL="45720" indent="0">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For example, let’s say the probability of a successful pilot project is now .4 (instead of .5) and the probability of an unsuccessful pilot is .6 (instead of .5).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is the expected NPV in each case now? What do you recommend? Why? If you don't know the probability of success for the pilot, is there a value that is critical to your recommendation? </a:t>
            </a:r>
          </a:p>
          <a:p>
            <a:pPr marL="45720" indent="0">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 there a probability of success above or below which you will recommend undertaking the pilot and below or above which you will recommend a go/ no go decision on the underlying project without undertaking a pilot test? This presentation includes 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n example to assist you in your calculations.</a:t>
            </a:r>
          </a:p>
          <a:p>
            <a:endParaRPr lang="en-US" dirty="0"/>
          </a:p>
        </p:txBody>
      </p:sp>
    </p:spTree>
    <p:extLst>
      <p:ext uri="{BB962C8B-B14F-4D97-AF65-F5344CB8AC3E}">
        <p14:creationId xmlns:p14="http://schemas.microsoft.com/office/powerpoint/2010/main" val="2772895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012" y="304800"/>
            <a:ext cx="8763001" cy="762000"/>
          </a:xfrm>
        </p:spPr>
        <p:txBody>
          <a:bodyPr/>
          <a:lstStyle/>
          <a:p>
            <a:r>
              <a:rPr lang="en-US" dirty="0"/>
              <a:t>Summary of the Current Situation</a:t>
            </a:r>
          </a:p>
        </p:txBody>
      </p:sp>
      <p:sp>
        <p:nvSpPr>
          <p:cNvPr id="3" name="Content Placeholder 2"/>
          <p:cNvSpPr>
            <a:spLocks noGrp="1"/>
          </p:cNvSpPr>
          <p:nvPr>
            <p:ph idx="1"/>
          </p:nvPr>
        </p:nvSpPr>
        <p:spPr>
          <a:xfrm>
            <a:off x="1141412" y="1295400"/>
            <a:ext cx="9448800" cy="5334000"/>
          </a:xfrm>
        </p:spPr>
        <p:txBody>
          <a:bodyPr>
            <a:normAutofit/>
          </a:bodyPr>
          <a:lstStyle/>
          <a:p>
            <a:pPr marL="45720" indent="0" algn="l">
              <a:buNone/>
            </a:pPr>
            <a:r>
              <a:rPr lang="en-US" sz="2400" b="1" i="0" dirty="0">
                <a:solidFill>
                  <a:srgbClr val="000000"/>
                </a:solidFill>
                <a:effectLst/>
                <a:latin typeface="Times New Roman" panose="02020603050405020304" pitchFamily="18" charset="0"/>
                <a:cs typeface="Times New Roman" panose="02020603050405020304" pitchFamily="18" charset="0"/>
              </a:rPr>
              <a:t>SIMPLE EXAMPLE</a:t>
            </a:r>
            <a:r>
              <a:rPr lang="en-US" sz="2400" b="0" i="0" dirty="0">
                <a:solidFill>
                  <a:srgbClr val="000000"/>
                </a:solidFill>
                <a:effectLst/>
                <a:latin typeface="Times New Roman" panose="02020603050405020304" pitchFamily="18" charset="0"/>
                <a:cs typeface="Times New Roman" panose="02020603050405020304" pitchFamily="18" charset="0"/>
              </a:rPr>
              <a:t>: A company must decide whether to invest $100 million in developing and implementing a new enterprise system in the face of considerable technological and market (demand for product and market share) uncertainty. The firm's cost of capital is 10%.</a:t>
            </a:r>
          </a:p>
          <a:p>
            <a:pPr marL="45720" indent="0" algn="l">
              <a:buNone/>
            </a:pPr>
            <a:r>
              <a:rPr lang="en-US" sz="2400" b="1" i="0" dirty="0">
                <a:solidFill>
                  <a:schemeClr val="accent3"/>
                </a:solidFill>
                <a:effectLst/>
                <a:latin typeface="Times New Roman" panose="02020603050405020304" pitchFamily="18" charset="0"/>
                <a:cs typeface="Times New Roman" panose="02020603050405020304" pitchFamily="18" charset="0"/>
              </a:rPr>
              <a:t>1. Evaluate Using Conventional NPV Analysis</a:t>
            </a:r>
            <a:endParaRPr lang="en-US" sz="2400" b="0" i="0" dirty="0">
              <a:solidFill>
                <a:schemeClr val="accent3"/>
              </a:solidFill>
              <a:effectLst/>
              <a:latin typeface="Times New Roman" panose="02020603050405020304" pitchFamily="18" charset="0"/>
              <a:cs typeface="Times New Roman" panose="02020603050405020304" pitchFamily="18" charset="0"/>
            </a:endParaRPr>
          </a:p>
          <a:p>
            <a:pPr marL="45720" indent="0" algn="l">
              <a:buNone/>
            </a:pPr>
            <a:r>
              <a:rPr lang="en-US" sz="2400" b="0" i="0" dirty="0">
                <a:solidFill>
                  <a:srgbClr val="000000"/>
                </a:solidFill>
                <a:effectLst/>
                <a:latin typeface="Times New Roman" panose="02020603050405020304" pitchFamily="18" charset="0"/>
                <a:cs typeface="Times New Roman" panose="02020603050405020304" pitchFamily="18" charset="0"/>
              </a:rPr>
              <a:t>There can be a good and bad result for this investment.</a:t>
            </a:r>
          </a:p>
          <a:p>
            <a:pPr marL="45720" indent="0" algn="l">
              <a:buNone/>
            </a:pPr>
            <a:r>
              <a:rPr lang="en-US" sz="2400" b="1" i="0" dirty="0">
                <a:solidFill>
                  <a:srgbClr val="000000"/>
                </a:solidFill>
                <a:effectLst/>
                <a:latin typeface="Times New Roman" panose="02020603050405020304" pitchFamily="18" charset="0"/>
                <a:cs typeface="Times New Roman" panose="02020603050405020304" pitchFamily="18" charset="0"/>
              </a:rPr>
              <a:t>Good Result</a:t>
            </a:r>
            <a:r>
              <a:rPr lang="en-US" sz="2400" b="0" i="0" dirty="0">
                <a:solidFill>
                  <a:srgbClr val="000000"/>
                </a:solidFill>
                <a:effectLst/>
                <a:latin typeface="Times New Roman" panose="02020603050405020304" pitchFamily="18" charset="0"/>
                <a:cs typeface="Times New Roman" panose="02020603050405020304" pitchFamily="18" charset="0"/>
              </a:rPr>
              <a:t>: A good result has a probability of .5 of occurring. Here the planned cost reductions have been realized and better integration of the supply chain is possible. These benefits are reinforced by strong market demand for the firm's product. There have also been feedback benefits, the enterprise systems has significantly improved perceived quality and service from the customer's point of view. Annual benefits under this scenario equal $15 million in after tax cash flow per year.</a:t>
            </a:r>
          </a:p>
        </p:txBody>
      </p:sp>
    </p:spTree>
    <p:extLst>
      <p:ext uri="{BB962C8B-B14F-4D97-AF65-F5344CB8AC3E}">
        <p14:creationId xmlns:p14="http://schemas.microsoft.com/office/powerpoint/2010/main" val="421519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2ADD9-5945-4AFA-BA7A-B67C7A358144}"/>
              </a:ext>
            </a:extLst>
          </p:cNvPr>
          <p:cNvSpPr>
            <a:spLocks noGrp="1"/>
          </p:cNvSpPr>
          <p:nvPr>
            <p:ph type="title"/>
          </p:nvPr>
        </p:nvSpPr>
        <p:spPr>
          <a:xfrm>
            <a:off x="836612" y="228600"/>
            <a:ext cx="9677400" cy="1066800"/>
          </a:xfrm>
        </p:spPr>
        <p:txBody>
          <a:bodyPr/>
          <a:lstStyle/>
          <a:p>
            <a:r>
              <a:rPr lang="en-US" dirty="0"/>
              <a:t>Summary of the Current Situation (Con’t)</a:t>
            </a:r>
          </a:p>
        </p:txBody>
      </p:sp>
      <p:sp>
        <p:nvSpPr>
          <p:cNvPr id="3" name="Content Placeholder 2">
            <a:extLst>
              <a:ext uri="{FF2B5EF4-FFF2-40B4-BE49-F238E27FC236}">
                <a16:creationId xmlns:a16="http://schemas.microsoft.com/office/drawing/2014/main" id="{39F401A6-A435-4C44-91C7-4AD13E02BB25}"/>
              </a:ext>
            </a:extLst>
          </p:cNvPr>
          <p:cNvSpPr>
            <a:spLocks noGrp="1"/>
          </p:cNvSpPr>
          <p:nvPr>
            <p:ph idx="1"/>
          </p:nvPr>
        </p:nvSpPr>
        <p:spPr>
          <a:xfrm>
            <a:off x="989012" y="1447800"/>
            <a:ext cx="8763001" cy="4572000"/>
          </a:xfrm>
        </p:spPr>
        <p:txBody>
          <a:bodyPr/>
          <a:lstStyle/>
          <a:p>
            <a:pPr marL="45720" indent="0" algn="l">
              <a:buNone/>
            </a:pPr>
            <a:r>
              <a:rPr lang="en-US" sz="2200" b="1" i="0" dirty="0">
                <a:solidFill>
                  <a:srgbClr val="000000"/>
                </a:solidFill>
                <a:effectLst/>
                <a:latin typeface="Times New Roman" panose="02020603050405020304" pitchFamily="18" charset="0"/>
                <a:cs typeface="Times New Roman" panose="02020603050405020304" pitchFamily="18" charset="0"/>
              </a:rPr>
              <a:t>Bad Result</a:t>
            </a:r>
            <a:r>
              <a:rPr lang="en-US" sz="2200" b="0" i="0" dirty="0">
                <a:solidFill>
                  <a:srgbClr val="000000"/>
                </a:solidFill>
                <a:effectLst/>
                <a:latin typeface="Times New Roman" panose="02020603050405020304" pitchFamily="18" charset="0"/>
                <a:cs typeface="Times New Roman" panose="02020603050405020304" pitchFamily="18" charset="0"/>
              </a:rPr>
              <a:t>: The system proves to be more difficult to implement and improvements in management of the supply chain are less. In addition, the growth in market demand for the product is lower. Annual benefits under this scenario are $2 million in after tax cash flow per year.</a:t>
            </a:r>
          </a:p>
          <a:p>
            <a:pPr marL="45720" indent="0" algn="l">
              <a:buNone/>
            </a:pPr>
            <a:r>
              <a:rPr lang="en-US" sz="2200" b="0" i="0" dirty="0">
                <a:solidFill>
                  <a:srgbClr val="000000"/>
                </a:solidFill>
                <a:effectLst/>
                <a:latin typeface="Times New Roman" panose="02020603050405020304" pitchFamily="18" charset="0"/>
                <a:cs typeface="Times New Roman" panose="02020603050405020304" pitchFamily="18" charset="0"/>
              </a:rPr>
              <a:t>Using traditional "all or nothing" NPV analysis, calculate the expected NPV of the project:</a:t>
            </a:r>
          </a:p>
          <a:p>
            <a:pPr marL="45720" indent="0" algn="l">
              <a:buNone/>
            </a:pPr>
            <a:r>
              <a:rPr lang="en-US" sz="2200" b="0" i="0" dirty="0">
                <a:solidFill>
                  <a:srgbClr val="000000"/>
                </a:solidFill>
                <a:effectLst/>
                <a:latin typeface="Times New Roman" panose="02020603050405020304" pitchFamily="18" charset="0"/>
                <a:cs typeface="Times New Roman" panose="02020603050405020304" pitchFamily="18" charset="0"/>
              </a:rPr>
              <a:t>Given: Year 0 (now) cash flows: $-100 million for ERP purchase and implementation</a:t>
            </a:r>
          </a:p>
          <a:p>
            <a:pPr marL="45720" indent="0">
              <a:buNone/>
            </a:pPr>
            <a:endParaRPr lang="en-US" dirty="0"/>
          </a:p>
        </p:txBody>
      </p:sp>
    </p:spTree>
    <p:extLst>
      <p:ext uri="{BB962C8B-B14F-4D97-AF65-F5344CB8AC3E}">
        <p14:creationId xmlns:p14="http://schemas.microsoft.com/office/powerpoint/2010/main" val="182793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948EA-BA1F-4C32-8F0D-A8CAEC87FBA0}"/>
              </a:ext>
            </a:extLst>
          </p:cNvPr>
          <p:cNvSpPr>
            <a:spLocks noGrp="1"/>
          </p:cNvSpPr>
          <p:nvPr>
            <p:ph type="ctrTitle"/>
          </p:nvPr>
        </p:nvSpPr>
        <p:spPr/>
        <p:txBody>
          <a:bodyPr/>
          <a:lstStyle/>
          <a:p>
            <a:r>
              <a:rPr lang="en-US" dirty="0"/>
              <a:t>  NPV Analysis </a:t>
            </a:r>
          </a:p>
        </p:txBody>
      </p:sp>
      <p:sp>
        <p:nvSpPr>
          <p:cNvPr id="3" name="Subtitle 2">
            <a:extLst>
              <a:ext uri="{FF2B5EF4-FFF2-40B4-BE49-F238E27FC236}">
                <a16:creationId xmlns:a16="http://schemas.microsoft.com/office/drawing/2014/main" id="{3A63C4E5-0AF2-4369-8FD9-B1DD7F6CC36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89630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5212" y="152400"/>
            <a:ext cx="8686801" cy="914400"/>
          </a:xfrm>
        </p:spPr>
        <p:txBody>
          <a:bodyPr/>
          <a:lstStyle/>
          <a:p>
            <a:r>
              <a:rPr lang="en-US" dirty="0"/>
              <a:t>A Diagram of How Did We Got Here</a:t>
            </a:r>
          </a:p>
        </p:txBody>
      </p:sp>
      <p:pic>
        <p:nvPicPr>
          <p:cNvPr id="5" name="Content Placeholder 4">
            <a:extLst>
              <a:ext uri="{FF2B5EF4-FFF2-40B4-BE49-F238E27FC236}">
                <a16:creationId xmlns:a16="http://schemas.microsoft.com/office/drawing/2014/main" id="{D871C671-59FE-4B4A-811A-7CE6235B703E}"/>
              </a:ext>
            </a:extLst>
          </p:cNvPr>
          <p:cNvPicPr>
            <a:picLocks noGrp="1" noChangeAspect="1"/>
          </p:cNvPicPr>
          <p:nvPr>
            <p:ph idx="1"/>
          </p:nvPr>
        </p:nvPicPr>
        <p:blipFill>
          <a:blip r:embed="rId2"/>
          <a:stretch>
            <a:fillRect/>
          </a:stretch>
        </p:blipFill>
        <p:spPr>
          <a:xfrm>
            <a:off x="2754427" y="1219200"/>
            <a:ext cx="5384572" cy="4800600"/>
          </a:xfrm>
        </p:spPr>
      </p:pic>
    </p:spTree>
    <p:extLst>
      <p:ext uri="{BB962C8B-B14F-4D97-AF65-F5344CB8AC3E}">
        <p14:creationId xmlns:p14="http://schemas.microsoft.com/office/powerpoint/2010/main" val="3388139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2" y="228600"/>
            <a:ext cx="8534401" cy="914400"/>
          </a:xfrm>
        </p:spPr>
        <p:txBody>
          <a:bodyPr>
            <a:normAutofit fontScale="90000"/>
          </a:bodyPr>
          <a:lstStyle/>
          <a:p>
            <a:r>
              <a:rPr lang="en-US" dirty="0"/>
              <a:t>Alternatives: Use the Real Options Approach</a:t>
            </a:r>
          </a:p>
        </p:txBody>
      </p:sp>
      <p:sp>
        <p:nvSpPr>
          <p:cNvPr id="3" name="Content Placeholder 2"/>
          <p:cNvSpPr>
            <a:spLocks noGrp="1"/>
          </p:cNvSpPr>
          <p:nvPr>
            <p:ph idx="1"/>
          </p:nvPr>
        </p:nvSpPr>
        <p:spPr>
          <a:xfrm>
            <a:off x="1217612" y="1371600"/>
            <a:ext cx="9067800" cy="4648200"/>
          </a:xfrm>
        </p:spPr>
        <p:txBody>
          <a:bodyPr>
            <a:normAutofit fontScale="92500"/>
          </a:bodyPr>
          <a:lstStyle/>
          <a:p>
            <a:pPr marL="45720" indent="0" algn="l">
              <a:buNone/>
            </a:pPr>
            <a:r>
              <a:rPr lang="en-US" sz="2400" b="1" i="0" dirty="0">
                <a:solidFill>
                  <a:schemeClr val="accent3"/>
                </a:solidFill>
                <a:effectLst/>
                <a:latin typeface="Times New Roman" panose="02020603050405020304" pitchFamily="18" charset="0"/>
                <a:cs typeface="Times New Roman" panose="02020603050405020304" pitchFamily="18" charset="0"/>
              </a:rPr>
              <a:t>2. Evaluate using the Real Options Approach (all cash flows are after tax)</a:t>
            </a:r>
            <a:endParaRPr lang="en-US" sz="2400" b="0" i="0" dirty="0">
              <a:solidFill>
                <a:schemeClr val="accent3"/>
              </a:solidFill>
              <a:effectLst/>
              <a:latin typeface="Times New Roman" panose="02020603050405020304" pitchFamily="18" charset="0"/>
              <a:cs typeface="Times New Roman" panose="02020603050405020304" pitchFamily="18" charset="0"/>
            </a:endParaRPr>
          </a:p>
          <a:p>
            <a:pPr marL="45720" indent="0" algn="l">
              <a:buNone/>
            </a:pPr>
            <a:r>
              <a:rPr lang="en-US" sz="2400" b="0" i="0" dirty="0">
                <a:solidFill>
                  <a:srgbClr val="000000"/>
                </a:solidFill>
                <a:effectLst/>
                <a:latin typeface="Times New Roman" panose="02020603050405020304" pitchFamily="18" charset="0"/>
                <a:cs typeface="Times New Roman" panose="02020603050405020304" pitchFamily="18" charset="0"/>
              </a:rPr>
              <a:t>Now, evaluate the investment using managerial flexibility and a real options approach.</a:t>
            </a:r>
          </a:p>
          <a:p>
            <a:pPr marL="45720" indent="0" algn="l">
              <a:buNone/>
            </a:pPr>
            <a:r>
              <a:rPr lang="en-US" sz="2400" b="0" i="0" dirty="0">
                <a:solidFill>
                  <a:srgbClr val="000000"/>
                </a:solidFill>
                <a:effectLst/>
                <a:latin typeface="Times New Roman" panose="02020603050405020304" pitchFamily="18" charset="0"/>
                <a:cs typeface="Times New Roman" panose="02020603050405020304" pitchFamily="18" charset="0"/>
              </a:rPr>
              <a:t>The real options alternative allows for flexibility and the delay of the investment for 1 year. </a:t>
            </a:r>
          </a:p>
          <a:p>
            <a:pPr marL="45720" indent="0" algn="l">
              <a:buNone/>
            </a:pPr>
            <a:r>
              <a:rPr lang="en-US" sz="2400" b="0" i="0" dirty="0">
                <a:solidFill>
                  <a:srgbClr val="000000"/>
                </a:solidFill>
                <a:effectLst/>
                <a:latin typeface="Times New Roman" panose="02020603050405020304" pitchFamily="18" charset="0"/>
                <a:cs typeface="Times New Roman" panose="02020603050405020304" pitchFamily="18" charset="0"/>
              </a:rPr>
              <a:t>In this case, if we do a pilot project we will be better able to evaluate ERP implementation complexities, achievable supply chain benefits, and the market share our products will achieve. </a:t>
            </a:r>
          </a:p>
          <a:p>
            <a:pPr marL="45720" indent="0" algn="l">
              <a:buNone/>
            </a:pPr>
            <a:r>
              <a:rPr lang="en-US" sz="2400" b="0" i="0" dirty="0">
                <a:solidFill>
                  <a:srgbClr val="000000"/>
                </a:solidFill>
                <a:effectLst/>
                <a:latin typeface="Times New Roman" panose="02020603050405020304" pitchFamily="18" charset="0"/>
                <a:cs typeface="Times New Roman" panose="02020603050405020304" pitchFamily="18" charset="0"/>
              </a:rPr>
              <a:t>However, the cost of the project will rise to $110 Million ($10 Million this year and $100 Million next year) with the one-year delay and additionally management decides to purchase and implement the financial module in year 1 at a cost of $10 Million (real option).</a:t>
            </a:r>
          </a:p>
          <a:p>
            <a:pPr marL="45720" indent="0">
              <a:buNone/>
            </a:pPr>
            <a:endParaRPr lang="en-US" dirty="0"/>
          </a:p>
        </p:txBody>
      </p:sp>
    </p:spTree>
    <p:extLst>
      <p:ext uri="{BB962C8B-B14F-4D97-AF65-F5344CB8AC3E}">
        <p14:creationId xmlns:p14="http://schemas.microsoft.com/office/powerpoint/2010/main" val="1173429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0B4EB-40A7-4DD1-96D0-BF779192B485}"/>
              </a:ext>
            </a:extLst>
          </p:cNvPr>
          <p:cNvSpPr>
            <a:spLocks noGrp="1"/>
          </p:cNvSpPr>
          <p:nvPr>
            <p:ph type="title"/>
          </p:nvPr>
        </p:nvSpPr>
        <p:spPr>
          <a:xfrm>
            <a:off x="1065212" y="533400"/>
            <a:ext cx="9525000" cy="1066800"/>
          </a:xfrm>
        </p:spPr>
        <p:txBody>
          <a:bodyPr/>
          <a:lstStyle/>
          <a:p>
            <a:r>
              <a:rPr lang="en-US" dirty="0"/>
              <a:t>Real Options &amp; NPV Analysis Evaluation</a:t>
            </a:r>
          </a:p>
        </p:txBody>
      </p:sp>
      <p:pic>
        <p:nvPicPr>
          <p:cNvPr id="5" name="Content Placeholder 4">
            <a:extLst>
              <a:ext uri="{FF2B5EF4-FFF2-40B4-BE49-F238E27FC236}">
                <a16:creationId xmlns:a16="http://schemas.microsoft.com/office/drawing/2014/main" id="{E2BC6CB9-6373-4C76-ACF0-2193DCC4C03F}"/>
              </a:ext>
            </a:extLst>
          </p:cNvPr>
          <p:cNvPicPr>
            <a:picLocks noGrp="1" noChangeAspect="1"/>
          </p:cNvPicPr>
          <p:nvPr>
            <p:ph idx="1"/>
          </p:nvPr>
        </p:nvPicPr>
        <p:blipFill>
          <a:blip r:embed="rId2"/>
          <a:stretch>
            <a:fillRect/>
          </a:stretch>
        </p:blipFill>
        <p:spPr>
          <a:xfrm>
            <a:off x="3040528" y="1828800"/>
            <a:ext cx="4736170" cy="4191000"/>
          </a:xfrm>
        </p:spPr>
      </p:pic>
    </p:spTree>
    <p:extLst>
      <p:ext uri="{BB962C8B-B14F-4D97-AF65-F5344CB8AC3E}">
        <p14:creationId xmlns:p14="http://schemas.microsoft.com/office/powerpoint/2010/main" val="2987658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usiness strategy presentation">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Business strategy presentation.potx" id="{A5F13A6F-AB02-4A73-816C-34C20B6AA795}" vid="{DE7FCDCE-56F1-4731-A067-3AC58DCA2BCA}"/>
    </a:ext>
  </a:extLst>
</a:theme>
</file>

<file path=ppt/theme/theme2.xml><?xml version="1.0" encoding="utf-8"?>
<a:theme xmlns:a="http://schemas.openxmlformats.org/drawingml/2006/main" name="Office Theme">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8" row="7">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8D43136-6F18-468C-A239-88F82CAF2421}">
  <we:reference id="wa104178141" version="4.3.3.0" store="en-US" storeType="OMEX"/>
  <we:alternateReferences>
    <we:reference id="WA104178141" version="4.3.3.0"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Business strategy slides</Template>
  <TotalTime>4955</TotalTime>
  <Words>2125</Words>
  <Application>Microsoft Office PowerPoint</Application>
  <PresentationFormat>Custom</PresentationFormat>
  <Paragraphs>132</Paragraphs>
  <Slides>27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Century Gothic</vt:lpstr>
      <vt:lpstr>Palatino Linotype</vt:lpstr>
      <vt:lpstr>Symbol</vt:lpstr>
      <vt:lpstr>Times New Roman</vt:lpstr>
      <vt:lpstr>Business strategy presentation</vt:lpstr>
      <vt:lpstr>Real Options Analysis  Individual Project </vt:lpstr>
      <vt:lpstr>Limitations of Net Present Value Analysis </vt:lpstr>
      <vt:lpstr>Goals and Objectives</vt:lpstr>
      <vt:lpstr>Summary of the Current Situation</vt:lpstr>
      <vt:lpstr>Summary of the Current Situation (Con’t)</vt:lpstr>
      <vt:lpstr>  NPV Analysis </vt:lpstr>
      <vt:lpstr>A Diagram of How Did We Got Here</vt:lpstr>
      <vt:lpstr>Alternatives: Use the Real Options Approach</vt:lpstr>
      <vt:lpstr>Real Options &amp; NPV Analysis Evaluation</vt:lpstr>
      <vt:lpstr>Part I: Conventional NPV Analysis </vt:lpstr>
      <vt:lpstr>NPV Evaluation of the Project </vt:lpstr>
      <vt:lpstr> NPV Evaluation of the Project</vt:lpstr>
      <vt:lpstr>NPV Evaluation of the Project</vt:lpstr>
      <vt:lpstr>NPV Evaluation of the Project</vt:lpstr>
      <vt:lpstr>NPV Evaluation of the Project   </vt:lpstr>
      <vt:lpstr>NPV Evaluation of the Project   </vt:lpstr>
      <vt:lpstr>Part II: Real Options Approach </vt:lpstr>
      <vt:lpstr>Part II: Real Options Approach</vt:lpstr>
      <vt:lpstr>Real Options Evaluation of the Project  </vt:lpstr>
      <vt:lpstr>Real Options Evaluation of the Project </vt:lpstr>
      <vt:lpstr>Real Options Evaluation of the Project </vt:lpstr>
      <vt:lpstr>Real Options Evaluation of the Project </vt:lpstr>
      <vt:lpstr>Real Options Evaluation of the Project </vt:lpstr>
      <vt:lpstr>Real Options Evaluation of the Project </vt:lpstr>
      <vt:lpstr>Next Steps </vt:lpstr>
      <vt:lpstr>Individual Project #2: Real Options Assignment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Recommending a Strategy</dc:title>
  <dc:creator>Kathleen Sindell</dc:creator>
  <cp:lastModifiedBy>Somayeh Shojaei-Naimi</cp:lastModifiedBy>
  <cp:revision>79</cp:revision>
  <dcterms:created xsi:type="dcterms:W3CDTF">2021-03-17T19:22:51Z</dcterms:created>
  <dcterms:modified xsi:type="dcterms:W3CDTF">2024-03-20T16:04:25Z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74069400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