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5"/>
  </p:notesMasterIdLst>
  <p:sldIdLst>
    <p:sldId id="269" r:id="rId2"/>
    <p:sldId id="670" r:id="rId3"/>
    <p:sldId id="360" r:id="rId4"/>
    <p:sldId id="671" r:id="rId5"/>
    <p:sldId id="271" r:id="rId6"/>
    <p:sldId id="333" r:id="rId7"/>
    <p:sldId id="326" r:id="rId8"/>
    <p:sldId id="272" r:id="rId9"/>
    <p:sldId id="358" r:id="rId10"/>
    <p:sldId id="344" r:id="rId11"/>
    <p:sldId id="672" r:id="rId12"/>
    <p:sldId id="274" r:id="rId13"/>
    <p:sldId id="275" r:id="rId14"/>
    <p:sldId id="276" r:id="rId15"/>
    <p:sldId id="340" r:id="rId16"/>
    <p:sldId id="674" r:id="rId17"/>
    <p:sldId id="325" r:id="rId18"/>
    <p:sldId id="328" r:id="rId19"/>
    <p:sldId id="335" r:id="rId20"/>
    <p:sldId id="336" r:id="rId21"/>
    <p:sldId id="337" r:id="rId22"/>
    <p:sldId id="338" r:id="rId23"/>
    <p:sldId id="339" r:id="rId24"/>
    <p:sldId id="355" r:id="rId25"/>
    <p:sldId id="354" r:id="rId26"/>
    <p:sldId id="673" r:id="rId27"/>
    <p:sldId id="277" r:id="rId28"/>
    <p:sldId id="278" r:id="rId29"/>
    <p:sldId id="279" r:id="rId30"/>
    <p:sldId id="348" r:id="rId31"/>
    <p:sldId id="343" r:id="rId32"/>
    <p:sldId id="341" r:id="rId33"/>
    <p:sldId id="270" r:id="rId34"/>
    <p:sldId id="301" r:id="rId35"/>
    <p:sldId id="346" r:id="rId36"/>
    <p:sldId id="281" r:id="rId37"/>
    <p:sldId id="347" r:id="rId38"/>
    <p:sldId id="280" r:id="rId39"/>
    <p:sldId id="345" r:id="rId40"/>
    <p:sldId id="675" r:id="rId41"/>
    <p:sldId id="332" r:id="rId42"/>
    <p:sldId id="676" r:id="rId43"/>
    <p:sldId id="282" r:id="rId44"/>
    <p:sldId id="283" r:id="rId45"/>
    <p:sldId id="290" r:id="rId46"/>
    <p:sldId id="286" r:id="rId47"/>
    <p:sldId id="289" r:id="rId48"/>
    <p:sldId id="331" r:id="rId49"/>
    <p:sldId id="284" r:id="rId50"/>
    <p:sldId id="292" r:id="rId51"/>
    <p:sldId id="303" r:id="rId52"/>
    <p:sldId id="295" r:id="rId53"/>
    <p:sldId id="293" r:id="rId54"/>
    <p:sldId id="294" r:id="rId55"/>
    <p:sldId id="329" r:id="rId56"/>
    <p:sldId id="288" r:id="rId57"/>
    <p:sldId id="298" r:id="rId58"/>
    <p:sldId id="356" r:id="rId59"/>
    <p:sldId id="1254" r:id="rId60"/>
    <p:sldId id="357" r:id="rId61"/>
    <p:sldId id="1251" r:id="rId62"/>
    <p:sldId id="1253" r:id="rId63"/>
    <p:sldId id="1255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1505"/>
  </p:normalViewPr>
  <p:slideViewPr>
    <p:cSldViewPr>
      <p:cViewPr varScale="1">
        <p:scale>
          <a:sx n="106" d="100"/>
          <a:sy n="106" d="100"/>
        </p:scale>
        <p:origin x="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EA138D5-C0A2-7E4D-A3AB-792093E4BA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DC61A5-C910-4C41-98EB-250157AC7F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7F49D43-30F3-994C-BF64-8B065500D9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1BFD9FE-EA93-FB44-B823-BAB12D2CEE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065A527-EA12-CF46-ACEF-841E87178E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CA4C400-44C5-A44B-83C5-BDD912B9A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86D243-7C9D-1940-90A3-A476917FA3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2B64BDB-A198-FB44-B989-322C77DCE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E8272F-147C-304D-BD4E-D6A0EF3F89C2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6F901632-2CB4-D546-9C4D-4B3CDC5AF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5B8184-02AD-C942-9CE6-C879CD635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2BF90D-77DE-6A49-A67C-9D6C21B2ADC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4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6D243-7C9D-1940-90A3-A476917FA3E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440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2B64BDB-A198-FB44-B989-322C77DCE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E8272F-147C-304D-BD4E-D6A0EF3F89C2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6F901632-2CB4-D546-9C4D-4B3CDC5AF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5B8184-02AD-C942-9CE6-C879CD635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50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2B64BDB-A198-FB44-B989-322C77DCE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E8272F-147C-304D-BD4E-D6A0EF3F89C2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6F901632-2CB4-D546-9C4D-4B3CDC5AF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5B8184-02AD-C942-9CE6-C879CD635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38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82B64BDB-A198-FB44-B989-322C77DCEA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E8272F-147C-304D-BD4E-D6A0EF3F89C2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221186" name="Rectangle 2">
            <a:extLst>
              <a:ext uri="{FF2B5EF4-FFF2-40B4-BE49-F238E27FC236}">
                <a16:creationId xmlns:a16="http://schemas.microsoft.com/office/drawing/2014/main" id="{6F901632-2CB4-D546-9C4D-4B3CDC5AFA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5B8184-02AD-C942-9CE6-C879CD635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09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6D243-7C9D-1940-90A3-A476917FA3E1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04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4919F0-ADC3-574D-8E85-4039BE0EAD4B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06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648C36-2051-1D48-B5B9-0F0EC28C7DA2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68CFDBBA-92A2-7740-A747-915418C84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C0826-5EEB-6C46-A572-9D6C5BA28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A3777-9E22-6241-A9F9-1071CC2E6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EDE13-7B60-3F41-B910-135ADE8D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/>
            </a:lvl1pPr>
          </a:lstStyle>
          <a:p>
            <a:fld id="{8C05AACA-ABE1-2B41-B8E0-AEAE21424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42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9B24BD3-C518-2347-BE85-7BF89AC80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1429127-11AE-E348-ABE6-94E0932BB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16BF241-B2FF-DB43-B57F-9A9778674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52D52-70CC-114F-BAAC-BA7CA4552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06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157F11-5AD1-0247-9520-0CF8C85A4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2042F78-F83C-8B4B-AAB9-08E03AB11F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1C8FAE1-FF0F-4E49-B643-AB7BCBECB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BC987-A78E-874A-B0C3-C4A36BB33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71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73934A8-08DC-424F-83A0-F25D39440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E77BBA2-D91D-BD48-9D83-F4A1A09DE2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9305AEA-4AE1-C245-AEEE-4974838CA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4C288-01BD-374E-9C8D-78E5BF2CC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38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5C0B54-01F1-8A40-B9F5-451F3E572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F5BDB9-78DB-9E4E-92D2-FEB30F0BF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72E2D98-7F08-0148-BF61-3EE6D101A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FD251-EBA8-0442-98F3-360D553DF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46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F62E2-93AC-884F-9A9E-776CACC8E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D53FDC-4D27-444E-B1D9-47C8EE766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7527770-4ECC-1B44-B4DA-1D311414C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9419E-F1DB-484E-8628-92D67CF65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25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6E191-8861-B64C-A612-3687407ED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0AEB9E-0DBF-3E43-B24B-145BBA925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C6F4C-82C3-6243-9526-9DEA4D2F6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418F3-5DB9-194B-99EE-9011E3D73A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86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D4F7877-D657-C741-8766-4005FADD8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67BADDF-B270-2042-8CD0-F76B1E0D6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CCF57B-899A-724C-B20E-2252A86C9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8BAAC-18D3-3E47-AFE4-A476DB810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62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F5C1EFA-712C-2E44-A3A3-BAB7C35AA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886A768-A636-CE4F-9E20-716D4AEAA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A699506-18A1-5344-83E2-E3496715C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7BB22-975D-8642-9861-CAC7CB29C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0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F73D40-6FB8-6045-8482-961888506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5FF7D6A-1B4B-9B4B-A403-502928A74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72D1B25-64AD-C344-99ED-DAAD3F7EB9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E57DE-B9CC-3E45-B523-098A4A279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52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D750C5-5586-9946-8791-2F2BBC6AD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ADE9FE5-F342-4D4B-80EC-8C06B1C83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BFFF480-ED16-8F46-858C-2EA608015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2ED3-843A-9C40-B063-E9DFA6BAF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7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7E72CD3-F0F4-0D4A-A118-48728D5F7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B86272F-A685-3A4A-A3E1-92CD3256A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1E43A8C3-B46F-8A41-88E8-E2514772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42AADA40-F2A4-5E4A-929C-A30200F1ED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18BE0D1-7E29-0048-ACC3-75D5F4299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5C0AEA84-2210-414D-8746-8106A7E873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4B44F342-4568-444D-97CB-2EDF8181D4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C6B8196-7ACD-BC45-A076-B23A852CB3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Public-Freedoms-Islamic-Thought-Translation/dp/030021152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oreignaffairs.com/issues/2016/95/5" TargetMode="External"/><Relationship Id="rId4" Type="http://schemas.openxmlformats.org/officeDocument/2006/relationships/hyperlink" Target="https://www.foreignaffairs.com/articles/tunisia/political-islam-muslim-democracy#author-info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D2A1AEF-E6F1-D945-9013-376716C0A9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769937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>
                <a:latin typeface="Abadi MT Condensed Light" panose="020B0306030101010103" pitchFamily="34" charset="77"/>
                <a:cs typeface="Arial Narrow"/>
              </a:rPr>
              <a:t>Rachid</a:t>
            </a:r>
            <a:r>
              <a:rPr lang="en-US" sz="4800" b="1" dirty="0">
                <a:latin typeface="Abadi MT Condensed Light" panose="020B0306030101010103" pitchFamily="34" charset="77"/>
                <a:cs typeface="Arial Narrow"/>
              </a:rPr>
              <a:t> al-</a:t>
            </a:r>
            <a:r>
              <a:rPr lang="en-US" sz="4800" b="1" dirty="0" err="1">
                <a:latin typeface="Abadi MT Condensed Light" panose="020B0306030101010103" pitchFamily="34" charset="77"/>
                <a:cs typeface="Arial Narrow"/>
              </a:rPr>
              <a:t>Ghannouchi</a:t>
            </a:r>
            <a:endParaRPr lang="en-US" sz="4800" b="1" dirty="0">
              <a:solidFill>
                <a:schemeClr val="tx1"/>
              </a:solidFill>
              <a:latin typeface="Abadi MT Condensed Light" panose="020B0306030101010103" pitchFamily="34" charset="77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93947-2C8A-8243-A6BB-11A0BA50B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90800"/>
            <a:ext cx="1981200" cy="20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96B5E-6C21-2045-B810-37A3575A28B2}"/>
              </a:ext>
            </a:extLst>
          </p:cNvPr>
          <p:cNvSpPr txBox="1"/>
          <p:nvPr/>
        </p:nvSpPr>
        <p:spPr>
          <a:xfrm>
            <a:off x="6494324" y="1295400"/>
            <a:ext cx="179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badi MT Condensed Light" panose="020B0306030101010103" pitchFamily="34" charset="77"/>
              </a:rPr>
              <a:t>1941-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AE379-4364-B448-9152-9F56E8028361}"/>
              </a:ext>
            </a:extLst>
          </p:cNvPr>
          <p:cNvSpPr txBox="1"/>
          <p:nvPr/>
        </p:nvSpPr>
        <p:spPr>
          <a:xfrm>
            <a:off x="4731657" y="2960914"/>
            <a:ext cx="1743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 MT Condensed Light" panose="020B0306030101010103" pitchFamily="34" charset="77"/>
              </a:rPr>
              <a:t>Political activist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6BDB-072C-674C-AEB7-51BCE2EA3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Intellectual roots of the ITM: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B3576-05AC-7E4A-BC8A-3891C206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Reform-minded clerical classes of the Islamic university of </a:t>
            </a:r>
            <a:r>
              <a:rPr lang="en-US" sz="2800" dirty="0" err="1">
                <a:latin typeface="Abadi MT Condensed Light" panose="020B0306030101010103" pitchFamily="34" charset="77"/>
              </a:rPr>
              <a:t>Zaytouna</a:t>
            </a:r>
            <a:r>
              <a:rPr lang="en-US" sz="2800" dirty="0">
                <a:latin typeface="Abadi MT Condensed Light" panose="020B0306030101010103" pitchFamily="34" charset="77"/>
              </a:rPr>
              <a:t>, who </a:t>
            </a:r>
            <a:r>
              <a:rPr lang="en-US" sz="2800" b="1" dirty="0">
                <a:latin typeface="Abadi MT Condensed Light" panose="020B0306030101010103" pitchFamily="34" charset="77"/>
              </a:rPr>
              <a:t>objected to the French colonial penetration in the late 19</a:t>
            </a:r>
            <a:r>
              <a:rPr lang="en-US" sz="2800" b="1" baseline="30000" dirty="0">
                <a:latin typeface="Abadi MT Condensed Light" panose="020B0306030101010103" pitchFamily="34" charset="77"/>
              </a:rPr>
              <a:t>th</a:t>
            </a:r>
            <a:r>
              <a:rPr lang="en-US" sz="2800" b="1" dirty="0">
                <a:latin typeface="Abadi MT Condensed Light" panose="020B0306030101010103" pitchFamily="34" charset="77"/>
              </a:rPr>
              <a:t> century</a:t>
            </a:r>
            <a:r>
              <a:rPr lang="en-US" sz="2800" dirty="0">
                <a:latin typeface="Abadi MT Condensed Light" panose="020B0306030101010103" pitchFamily="34" charset="77"/>
              </a:rPr>
              <a:t>.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Railed against the official scholarly establishment who were co-opted by the regime who subordinated French colonial interests over those of Tunisia.  </a:t>
            </a:r>
          </a:p>
        </p:txBody>
      </p:sp>
    </p:spTree>
    <p:extLst>
      <p:ext uri="{BB962C8B-B14F-4D97-AF65-F5344CB8AC3E}">
        <p14:creationId xmlns:p14="http://schemas.microsoft.com/office/powerpoint/2010/main" val="1595530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>
            <a:extLst>
              <a:ext uri="{FF2B5EF4-FFF2-40B4-BE49-F238E27FC236}">
                <a16:creationId xmlns:a16="http://schemas.microsoft.com/office/drawing/2014/main" id="{0630B4F1-972D-D548-A2A9-3BCE792E7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As the ITM developed</a:t>
            </a:r>
            <a:endParaRPr lang="en-US" alt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F1926-6574-9149-81FE-9932E0E24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it drew from thinkers in the Maghreb region:</a:t>
            </a:r>
          </a:p>
          <a:p>
            <a:pPr lvl="1"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lvl="1">
              <a:defRPr/>
            </a:pPr>
            <a:r>
              <a:rPr lang="en-US" altLang="en-US" sz="2800" dirty="0">
                <a:latin typeface="Abadi MT Condensed Light" panose="020B0306030101010103" pitchFamily="34" charset="77"/>
              </a:rPr>
              <a:t>the Algerian philosopher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Malek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Bennabi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and</a:t>
            </a:r>
          </a:p>
          <a:p>
            <a:pPr lvl="1"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lvl="1">
              <a:defRPr/>
            </a:pPr>
            <a:r>
              <a:rPr lang="en-US" altLang="en-US" sz="2800" dirty="0" err="1">
                <a:latin typeface="Abadi MT Condensed Light" panose="020B0306030101010103" pitchFamily="34" charset="77"/>
              </a:rPr>
              <a:t>Ez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­ 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Zitouna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 University’s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Mohamed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Tahar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Ben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Achour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one of the fathers of the rationalistic approach to Koranic exegesis,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which emphasizes the importance of </a:t>
            </a:r>
            <a:r>
              <a:rPr lang="en-US" altLang="en-US" sz="2800" b="1" i="1" dirty="0" err="1">
                <a:latin typeface="Abadi MT Condensed Light" panose="020B0306030101010103" pitchFamily="34" charset="77"/>
              </a:rPr>
              <a:t>maqasid</a:t>
            </a:r>
            <a:r>
              <a:rPr lang="en-US" altLang="en-US" sz="2800" b="1" i="1" dirty="0">
                <a:latin typeface="Abadi MT Condensed Light" panose="020B0306030101010103" pitchFamily="34" charset="77"/>
              </a:rPr>
              <a:t> al-sharia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: the objectives, or ends, of Islamic law.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85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53F8810-B6A7-8042-9545-FC64737D7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badi MT Condensed Light" panose="020B0306030101010103" pitchFamily="34" charset="77"/>
              </a:rPr>
              <a:t>The ITM brought together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59B586B-DFD3-2C4D-AE8C-A001D102D1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Tunisians who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opposed the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Bourguiba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regime and felt excluded from the political system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especially owing to the state’s repression of any expression of religiosity, whether in public or private. 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ITM members set up discussion groups, published journals, and organized students on university campuses. 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40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71974703-E870-C745-BB33-38C55EABA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Abadi MT Condensed Light" panose="020B0306030101010103" pitchFamily="34" charset="77"/>
              </a:rPr>
              <a:t>In April 1981, the </a:t>
            </a:r>
            <a:r>
              <a:rPr lang="en-US" altLang="en-US" sz="3600" b="1" dirty="0" err="1">
                <a:latin typeface="Abadi MT Condensed Light" panose="020B0306030101010103" pitchFamily="34" charset="77"/>
              </a:rPr>
              <a:t>Bourguiba</a:t>
            </a:r>
            <a:r>
              <a:rPr lang="en-US" altLang="en-US" sz="3600" b="1" dirty="0">
                <a:latin typeface="Abadi MT Condensed Light" panose="020B0306030101010103" pitchFamily="34" charset="77"/>
              </a:rPr>
              <a:t> regime consented to the registration of political parties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80E72-9B3E-FB46-8C00-3302B35B0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en-US" altLang="en-US" sz="26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latin typeface="Abadi MT Condensed Light" panose="020B0306030101010103" pitchFamily="34" charset="77"/>
              </a:rPr>
              <a:t>The ITM submitted a request to form a party committed to: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democracy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political pluralism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800" dirty="0">
                <a:latin typeface="Abadi MT Condensed Light" panose="020B0306030101010103" pitchFamily="34" charset="77"/>
              </a:rPr>
              <a:t>the peaceful sharing and alternation of power,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free and fair elections as the sole source of political legitimacy,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800" dirty="0">
                <a:latin typeface="Abadi MT Condensed Light" panose="020B0306030101010103" pitchFamily="34" charset="77"/>
              </a:rPr>
              <a:t>the protection of moderate religious scholarship, and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800" dirty="0">
                <a:latin typeface="Abadi MT Condensed Light" panose="020B0306030101010103" pitchFamily="34" charset="77"/>
              </a:rPr>
              <a:t>the promotion of a form of modernization that would be in harmony with Tunisia’s values and cultural heritage.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The application was ignored by authorities. </a:t>
            </a:r>
          </a:p>
          <a:p>
            <a:pPr>
              <a:lnSpc>
                <a:spcPct val="80000"/>
              </a:lnSpc>
              <a:defRPr/>
            </a:pPr>
            <a:endParaRPr lang="en-US" altLang="en-US" sz="26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446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A52A-1467-2F4F-A85C-CFCED47B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The regime instead extended its crackdown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3291-F5A0-1B4B-882E-63CDC8A0B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arresting around 500 ITM members, including 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Ghannouchi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 himself. 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Between 1981 and 1984, he was imprisoned along with other groups members. </a:t>
            </a: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54805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4C72-DB0F-1C4D-88EE-383A921B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After 1984, the party was reorganized to operate clandestinely as well as publicly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FE6C-DCA5-3347-BC03-AF80E5B4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b="1" dirty="0">
                <a:latin typeface="Abadi MT Condensed Light" panose="020B0306030101010103" pitchFamily="34" charset="77"/>
              </a:rPr>
              <a:t>The ITM claimed to seek its goals though non-violent means</a:t>
            </a:r>
            <a:endParaRPr 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7323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D2A1AEF-E6F1-D945-9013-376716C0A9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566566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Abadi MT Condensed Light" panose="020B0306030101010103" pitchFamily="34" charset="77"/>
                <a:cs typeface="Arial Narrow"/>
              </a:rPr>
              <a:t>Rachid al-Ghannouchi’s thoughts </a:t>
            </a:r>
            <a:br>
              <a:rPr lang="en-US" sz="4800" b="1" dirty="0">
                <a:latin typeface="Abadi MT Condensed Light" panose="020B0306030101010103" pitchFamily="34" charset="77"/>
                <a:cs typeface="Arial Narrow"/>
              </a:rPr>
            </a:br>
            <a:r>
              <a:rPr lang="en-US" sz="4800" b="1" dirty="0">
                <a:latin typeface="Abadi MT Condensed Light" panose="020B0306030101010103" pitchFamily="34" charset="77"/>
                <a:cs typeface="Arial Narrow"/>
              </a:rPr>
              <a:t>        on religion and politics</a:t>
            </a:r>
            <a:endParaRPr lang="en-US" sz="4800" b="1" dirty="0">
              <a:solidFill>
                <a:schemeClr val="tx1"/>
              </a:solidFill>
              <a:latin typeface="Abadi MT Condensed Light" panose="020B0306030101010103" pitchFamily="34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5438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ED7B-7BBC-8843-BA41-AE79EC8F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badi MT Condensed Light" panose="020B0306030101010103" pitchFamily="34" charset="77"/>
                <a:cs typeface="Arial Narrow"/>
              </a:rPr>
              <a:t>For decades, </a:t>
            </a:r>
            <a:r>
              <a:rPr lang="en-US" sz="3600" b="1" dirty="0" err="1">
                <a:latin typeface="Abadi MT Condensed Light" panose="020B0306030101010103" pitchFamily="34" charset="77"/>
                <a:cs typeface="Arial Narrow"/>
              </a:rPr>
              <a:t>Ghannouchi</a:t>
            </a:r>
            <a:r>
              <a:rPr lang="en-US" sz="3600" b="1" dirty="0">
                <a:latin typeface="Abadi MT Condensed Light" panose="020B0306030101010103" pitchFamily="34" charset="77"/>
                <a:cs typeface="Arial Narrow"/>
              </a:rPr>
              <a:t> has preached that pluralism, democracy and Islam are harmonious</a:t>
            </a:r>
            <a:endParaRPr lang="en-US" sz="3600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4C943-2306-EE4D-9ECA-B6894F6B2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open to free elections;</a:t>
            </a:r>
          </a:p>
          <a:p>
            <a:r>
              <a:rPr lang="en-US" dirty="0">
                <a:latin typeface="Abadi MT Condensed Light" panose="020B0306030101010103" pitchFamily="34" charset="77"/>
              </a:rPr>
              <a:t>accepting of political pluralism, </a:t>
            </a:r>
          </a:p>
          <a:p>
            <a:r>
              <a:rPr lang="en-US" dirty="0">
                <a:latin typeface="Abadi MT Condensed Light" panose="020B0306030101010103" pitchFamily="34" charset="77"/>
              </a:rPr>
              <a:t>party competition, </a:t>
            </a:r>
          </a:p>
          <a:p>
            <a:r>
              <a:rPr lang="en-US" dirty="0">
                <a:latin typeface="Abadi MT Condensed Light" panose="020B0306030101010103" pitchFamily="34" charset="77"/>
              </a:rPr>
              <a:t>parliamentary debates and </a:t>
            </a:r>
          </a:p>
          <a:p>
            <a:r>
              <a:rPr lang="en-US" dirty="0">
                <a:latin typeface="Abadi MT Condensed Light" panose="020B0306030101010103" pitchFamily="34" charset="77"/>
              </a:rPr>
              <a:t>other democratic processes.</a:t>
            </a:r>
          </a:p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Called for a dialogue with the West. </a:t>
            </a:r>
          </a:p>
          <a:p>
            <a:pPr marL="0" indent="0">
              <a:buNone/>
            </a:pPr>
            <a:r>
              <a:rPr lang="en-US" dirty="0">
                <a:latin typeface="Abadi MT Condensed Light" panose="020B0306030101010103" pitchFamily="34" charset="7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6487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D12FC-809D-994B-A58B-DB742A4C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But sovereignty belongs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8871-8086-7B4F-853B-28D84A907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Every decision made should be checked against the divine law </a:t>
            </a:r>
            <a:r>
              <a:rPr lang="en-US" sz="2800" dirty="0">
                <a:latin typeface="Abadi MT Condensed Light" panose="020B0306030101010103" pitchFamily="34" charset="77"/>
              </a:rPr>
              <a:t>and not simply accepted due to majority vote.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A ruler in an Islamic state has no right to disregard </a:t>
            </a:r>
            <a:r>
              <a:rPr lang="en-US" sz="2800" dirty="0" err="1">
                <a:latin typeface="Abadi MT Condensed Light" panose="020B0306030101010103" pitchFamily="34" charset="77"/>
              </a:rPr>
              <a:t>Shari’ah</a:t>
            </a:r>
            <a:r>
              <a:rPr lang="en-US" sz="2800" dirty="0">
                <a:latin typeface="Abadi MT Condensed Light" panose="020B0306030101010103" pitchFamily="34" charset="77"/>
              </a:rPr>
              <a:t>. </a:t>
            </a: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1917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91CA-AF51-2246-B0F0-0D862D1F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Who gets to interpret the </a:t>
            </a:r>
            <a:r>
              <a:rPr lang="en-US" b="1" dirty="0" err="1">
                <a:latin typeface="Abadi MT Condensed Light" panose="020B0306030101010103" pitchFamily="34" charset="77"/>
              </a:rPr>
              <a:t>Shari’a</a:t>
            </a:r>
            <a:r>
              <a:rPr lang="en-US" b="1" dirty="0">
                <a:latin typeface="Abadi MT Condensed Light" panose="020B0306030101010103" pitchFamily="34" charset="77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EEED1-0261-B44B-B0E0-51EE5368E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b="1" dirty="0">
                <a:latin typeface="Abadi MT Condensed Light" panose="020B0306030101010103" pitchFamily="34" charset="77"/>
              </a:rPr>
              <a:t>Interpretation lies within the authority of the </a:t>
            </a:r>
            <a:r>
              <a:rPr lang="en-US" b="1" dirty="0" err="1">
                <a:latin typeface="Abadi MT Condensed Light" panose="020B0306030101010103" pitchFamily="34" charset="77"/>
              </a:rPr>
              <a:t>ulama</a:t>
            </a:r>
            <a:r>
              <a:rPr lang="en-US" b="1" dirty="0">
                <a:latin typeface="Abadi MT Condensed Light" panose="020B0306030101010103" pitchFamily="34" charset="77"/>
              </a:rPr>
              <a:t>. </a:t>
            </a:r>
          </a:p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highlight>
                  <a:srgbClr val="FF0000"/>
                </a:highlight>
                <a:latin typeface="Abadi MT Condensed Light" panose="020B0306030101010103" pitchFamily="34" charset="77"/>
              </a:rPr>
              <a:t>While respecting </a:t>
            </a:r>
            <a:r>
              <a:rPr lang="en-US" dirty="0" err="1">
                <a:highlight>
                  <a:srgbClr val="FF0000"/>
                </a:highlight>
                <a:latin typeface="Abadi MT Condensed Light" panose="020B0306030101010103" pitchFamily="34" charset="77"/>
              </a:rPr>
              <a:t>ulama</a:t>
            </a:r>
            <a:r>
              <a:rPr lang="en-US" dirty="0">
                <a:highlight>
                  <a:srgbClr val="FF0000"/>
                </a:highlight>
                <a:latin typeface="Abadi MT Condensed Light" panose="020B0306030101010103" pitchFamily="34" charset="77"/>
              </a:rPr>
              <a:t>, an Islamic society does not lose its freedom of choice. </a:t>
            </a:r>
          </a:p>
        </p:txBody>
      </p:sp>
    </p:spTree>
    <p:extLst>
      <p:ext uri="{BB962C8B-B14F-4D97-AF65-F5344CB8AC3E}">
        <p14:creationId xmlns:p14="http://schemas.microsoft.com/office/powerpoint/2010/main" val="197314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cs typeface="+mj-cs"/>
              </a:rPr>
              <a:t>Of the 22 members of the Arab League…</a:t>
            </a:r>
            <a:endParaRPr lang="en-US">
              <a:solidFill>
                <a:schemeClr val="tx1"/>
              </a:solidFill>
              <a:cs typeface="+mj-cs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4188"/>
            <a:ext cx="7997825" cy="4268787"/>
          </a:xfrm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bg1"/>
                </a:solidFill>
                <a:latin typeface="Arial Narrow" charset="0"/>
                <a:cs typeface="+mn-cs"/>
              </a:rPr>
              <a:t>Only the following five did not experience any unrest: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bg1"/>
                </a:solidFill>
                <a:latin typeface="Arial Narrow" charset="0"/>
              </a:rPr>
              <a:t>Lebanon;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bg1"/>
                </a:solidFill>
                <a:latin typeface="Arial Narrow" charset="0"/>
              </a:rPr>
              <a:t>UAE;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bg1"/>
                </a:solidFill>
                <a:latin typeface="Arial Narrow" charset="0"/>
              </a:rPr>
              <a:t>Qatar;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bg1"/>
                </a:solidFill>
                <a:latin typeface="Arial Narrow" charset="0"/>
              </a:rPr>
              <a:t>Somalia;</a:t>
            </a:r>
          </a:p>
          <a:p>
            <a:pPr lvl="1" eaLnBrk="1" hangingPunct="1">
              <a:defRPr/>
            </a:pPr>
            <a:r>
              <a:rPr lang="en-US">
                <a:solidFill>
                  <a:schemeClr val="bg1"/>
                </a:solidFill>
                <a:latin typeface="Arial Narrow" charset="0"/>
              </a:rPr>
              <a:t>Comros</a:t>
            </a:r>
            <a:r>
              <a:rPr lang="en-US">
                <a:latin typeface="Arial Narrow" charset="0"/>
              </a:rPr>
              <a:t>.  </a:t>
            </a:r>
          </a:p>
          <a:p>
            <a:pPr lvl="1" eaLnBrk="1" hangingPunct="1">
              <a:defRPr/>
            </a:pPr>
            <a:endParaRPr lang="en-US">
              <a:latin typeface="Arial Narrow" charset="0"/>
            </a:endParaRPr>
          </a:p>
          <a:p>
            <a:pPr lvl="1" eaLnBrk="1" hangingPunct="1">
              <a:defRPr/>
            </a:pPr>
            <a:endParaRPr lang="en-US">
              <a:latin typeface="Arial Narrow" charset="0"/>
            </a:endParaRPr>
          </a:p>
        </p:txBody>
      </p:sp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0433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06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D91F-1372-0B4E-9627-74590C84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Advisory rather than mandatory opinion of the ulama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F974-A549-E847-8EB8-E56B8073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b="1" dirty="0">
                <a:latin typeface="Abadi MT Condensed Light" panose="020B0306030101010103" pitchFamily="34" charset="77"/>
              </a:rPr>
              <a:t>What the ulama suggest </a:t>
            </a:r>
            <a:r>
              <a:rPr lang="en-US" dirty="0">
                <a:latin typeface="Abadi MT Condensed Light" panose="020B0306030101010103" pitchFamily="34" charset="77"/>
              </a:rPr>
              <a:t>is no more than their understanding, or their ijtihad, </a:t>
            </a:r>
            <a:r>
              <a:rPr lang="en-US" b="1" dirty="0">
                <a:latin typeface="Abadi MT Condensed Light" panose="020B0306030101010103" pitchFamily="34" charset="77"/>
              </a:rPr>
              <a:t>a proposal submitted to the community, which has the final word, accepting or rejecting.</a:t>
            </a:r>
          </a:p>
          <a:p>
            <a:endParaRPr lang="en-US" b="1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0885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625C-8D94-4D4E-B402-39600E66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An Islamic civil society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5FB6-D3A0-6749-BD9A-1D44EBAE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One in which faith has an authority over the the conscience of individual members; 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One in which faith has the power of a deterrent, discouraging individuals from violating the law</a:t>
            </a:r>
            <a:r>
              <a:rPr lang="en-US" sz="2800" dirty="0">
                <a:latin typeface="Abadi MT Condensed Light" panose="020B0306030101010103" pitchFamily="34" charset="77"/>
              </a:rPr>
              <a:t>;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i="1" dirty="0" err="1">
                <a:latin typeface="Abadi MT Condensed Light" panose="020B0306030101010103" pitchFamily="34" charset="77"/>
              </a:rPr>
              <a:t>Taqwa</a:t>
            </a:r>
            <a:r>
              <a:rPr lang="en-US" sz="2800" dirty="0">
                <a:latin typeface="Abadi MT Condensed Light" panose="020B0306030101010103" pitchFamily="34" charset="77"/>
              </a:rPr>
              <a:t> (being cognizant of God) entails that if no one is watching, God is. </a:t>
            </a:r>
          </a:p>
        </p:txBody>
      </p:sp>
    </p:spTree>
    <p:extLst>
      <p:ext uri="{BB962C8B-B14F-4D97-AF65-F5344CB8AC3E}">
        <p14:creationId xmlns:p14="http://schemas.microsoft.com/office/powerpoint/2010/main" val="2977445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87E1A-8752-7147-BD09-C2A3CFB7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Civil society is one that is founded on the prophetic maxim: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3043-B2BC-9846-81D6-DC6863CE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“None of you truly believes until he wishes for his brother what he wishes for himself.”</a:t>
            </a:r>
          </a:p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Doing good because it brings you pleasure or protects you from harm is fair but not enough. </a:t>
            </a:r>
          </a:p>
        </p:txBody>
      </p:sp>
    </p:spTree>
    <p:extLst>
      <p:ext uri="{BB962C8B-B14F-4D97-AF65-F5344CB8AC3E}">
        <p14:creationId xmlns:p14="http://schemas.microsoft.com/office/powerpoint/2010/main" val="329946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EF5D-FE50-604F-93A5-3354702E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When believers make sacrifices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B3551-F7D7-344A-98D4-AEB5CEA8E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They do so </a:t>
            </a:r>
            <a:r>
              <a:rPr lang="en-US" b="1" dirty="0">
                <a:latin typeface="Abadi MT Condensed Light" panose="020B0306030101010103" pitchFamily="34" charset="77"/>
              </a:rPr>
              <a:t>because they are promised a great reward if they forfeit what is immediate and temporary </a:t>
            </a:r>
            <a:r>
              <a:rPr lang="en-US" dirty="0">
                <a:latin typeface="Abadi MT Condensed Light" panose="020B0306030101010103" pitchFamily="34" charset="77"/>
              </a:rPr>
              <a:t>in exchange for that which is delayed and everlasting. </a:t>
            </a:r>
          </a:p>
        </p:txBody>
      </p:sp>
    </p:spTree>
    <p:extLst>
      <p:ext uri="{BB962C8B-B14F-4D97-AF65-F5344CB8AC3E}">
        <p14:creationId xmlns:p14="http://schemas.microsoft.com/office/powerpoint/2010/main" val="1989454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8826-7F29-9E4F-AE06-AB1B3D35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Political power and religion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50B5-54B1-6E45-9A28-71437CA93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>
              <a:latin typeface="Abadi MT Condensed Light" panose="020B0306030101010103" pitchFamily="34" charset="77"/>
            </a:endParaRPr>
          </a:p>
          <a:p>
            <a:r>
              <a:rPr lang="en-US" sz="3200" dirty="0">
                <a:latin typeface="Abadi MT Condensed Light" panose="020B0306030101010103" pitchFamily="34" charset="77"/>
              </a:rPr>
              <a:t>No need to resort to state power to contain non-Islamic (perhaps even un-Islamic) parties or groups.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9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F78E-3D70-9842-8EA4-9982622D9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Muslims living in a Non-Islamic state</a:t>
            </a:r>
            <a:endParaRPr lang="en-US" dirty="0">
              <a:solidFill>
                <a:schemeClr val="tx1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BADC-2D63-F24E-811E-570A17C29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dirty="0">
              <a:solidFill>
                <a:srgbClr val="000000"/>
              </a:solidFill>
              <a:latin typeface="Abadi MT Condensed Light" panose="020B0306030101010103" pitchFamily="34" charset="77"/>
            </a:endParaRPr>
          </a:p>
          <a:p>
            <a:pPr marL="5715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A just government is close to an Islamic one; </a:t>
            </a:r>
          </a:p>
          <a:p>
            <a:pPr marL="5715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Muslim community must strive for this;</a:t>
            </a:r>
          </a:p>
          <a:p>
            <a:pPr marL="5715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Minorities must not isolate themselves; </a:t>
            </a:r>
          </a:p>
          <a:p>
            <a:pPr marL="5715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Becoming active within the community; </a:t>
            </a:r>
          </a:p>
          <a:p>
            <a:pPr marL="5715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Uniting with groups that share similar values/ideas;</a:t>
            </a:r>
          </a:p>
          <a:p>
            <a:pPr marL="571500" indent="-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Idea of power-sharing is enforced.</a:t>
            </a:r>
          </a:p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67235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D2A1AEF-E6F1-D945-9013-376716C0A9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922217" cy="11049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1"/>
                </a:solidFill>
                <a:latin typeface="Abadi MT Condensed Light" panose="020B0306030101010103" pitchFamily="34" charset="77"/>
                <a:cs typeface="+mj-cs"/>
              </a:rPr>
              <a:t>The Islamic Tendency Movement: </a:t>
            </a:r>
            <a:br>
              <a:rPr lang="en-US" sz="4400" b="1" dirty="0">
                <a:solidFill>
                  <a:schemeClr val="tx1"/>
                </a:solidFill>
                <a:latin typeface="Abadi MT Condensed Light" panose="020B0306030101010103" pitchFamily="34" charset="77"/>
                <a:cs typeface="+mj-cs"/>
              </a:rPr>
            </a:br>
            <a:br>
              <a:rPr lang="en-US" sz="4400" b="1" dirty="0">
                <a:solidFill>
                  <a:schemeClr val="tx1"/>
                </a:solidFill>
                <a:latin typeface="Abadi MT Condensed Light" panose="020B0306030101010103" pitchFamily="34" charset="77"/>
                <a:cs typeface="+mj-cs"/>
              </a:rPr>
            </a:br>
            <a:r>
              <a:rPr lang="en-US" sz="4400" b="1" dirty="0">
                <a:solidFill>
                  <a:schemeClr val="tx1"/>
                </a:solidFill>
                <a:latin typeface="Abadi MT Condensed Light" panose="020B0306030101010103" pitchFamily="34" charset="77"/>
                <a:cs typeface="+mj-cs"/>
              </a:rPr>
              <a:t>from an underground movement to the governing party </a:t>
            </a:r>
          </a:p>
        </p:txBody>
      </p:sp>
    </p:spTree>
    <p:extLst>
      <p:ext uri="{BB962C8B-B14F-4D97-AF65-F5344CB8AC3E}">
        <p14:creationId xmlns:p14="http://schemas.microsoft.com/office/powerpoint/2010/main" val="3128588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D102-01AA-274C-AAFB-13F5037B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In 1988, Ben Ali granted an amnesty to all political prisoners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623EE-DF27-9C41-BC71-D3619EFCB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altLang="en-US" sz="3200" dirty="0">
                <a:latin typeface="Abadi MT Condensed Light" panose="020B0306030101010103" pitchFamily="34" charset="77"/>
              </a:rPr>
              <a:t>The new regime signaled a potential political opening. </a:t>
            </a:r>
          </a:p>
          <a:p>
            <a:endParaRPr lang="en-US" altLang="en-US" sz="3200" dirty="0">
              <a:latin typeface="Abadi MT Condensed Light" panose="020B0306030101010103" pitchFamily="34" charset="77"/>
            </a:endParaRPr>
          </a:p>
          <a:p>
            <a:r>
              <a:rPr lang="en-US" altLang="en-US" sz="3200" dirty="0">
                <a:latin typeface="Abadi MT Condensed Light" panose="020B0306030101010103" pitchFamily="34" charset="77"/>
              </a:rPr>
              <a:t>and announced the beginning of a new era of multiparty democracy. </a:t>
            </a:r>
          </a:p>
          <a:p>
            <a:endParaRPr lang="en-US" altLang="en-US" sz="3200" dirty="0">
              <a:latin typeface="Abadi MT Condensed Light" panose="020B0306030101010103" pitchFamily="34" charset="77"/>
            </a:endParaRPr>
          </a:p>
          <a:p>
            <a:endParaRPr 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7942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67DD-69E0-FF46-8F26-29DCFDB2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Abadi MT Condensed Light" panose="020B0306030101010103" pitchFamily="34" charset="77"/>
              </a:rPr>
              <a:t>The ITM again applied for recognition as a political party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37F5A0F4-3C21-3643-B8B2-2449E80115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It changed its name to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Hizb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Ennahda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(the Renaissance Party).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But the application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was again ignored.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The Ben Ali regime reverted to the repressive tactics of the 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Bourguiba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 era. </a:t>
            </a:r>
          </a:p>
        </p:txBody>
      </p:sp>
    </p:spTree>
    <p:extLst>
      <p:ext uri="{BB962C8B-B14F-4D97-AF65-F5344CB8AC3E}">
        <p14:creationId xmlns:p14="http://schemas.microsoft.com/office/powerpoint/2010/main" val="182932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93046E7-B913-5441-ABA8-706BD00BF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badi MT Condensed Light" panose="020B0306030101010103" pitchFamily="34" charset="77"/>
              </a:rPr>
              <a:t>The 1989 national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7BB0-BAAA-7447-B5C9-18A011EA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</a:rPr>
              <a:t>Independent candidates linked to </a:t>
            </a:r>
            <a:r>
              <a:rPr lang="en-US" sz="2800" dirty="0" err="1">
                <a:latin typeface="Abadi MT Condensed Light" panose="020B0306030101010103" pitchFamily="34" charset="77"/>
              </a:rPr>
              <a:t>Ennahda</a:t>
            </a:r>
            <a:r>
              <a:rPr lang="en-US" sz="2800" dirty="0">
                <a:latin typeface="Abadi MT Condensed Light" panose="020B0306030101010103" pitchFamily="34" charset="77"/>
              </a:rPr>
              <a:t> </a:t>
            </a:r>
            <a:r>
              <a:rPr lang="en-US" sz="2800" b="1" dirty="0">
                <a:latin typeface="Abadi MT Condensed Light" panose="020B0306030101010103" pitchFamily="34" charset="77"/>
              </a:rPr>
              <a:t>won 13 percent of the overall vote and, as much as 30 percent in some major urban areas, </a:t>
            </a:r>
          </a:p>
          <a:p>
            <a:pPr>
              <a:buFont typeface="Wingdings" charset="0"/>
              <a:buChar char="o"/>
              <a:defRPr/>
            </a:pPr>
            <a:endParaRPr lang="en-US" sz="2800" b="1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b="1" dirty="0">
                <a:latin typeface="Abadi MT Condensed Light" panose="020B0306030101010103" pitchFamily="34" charset="77"/>
              </a:rPr>
              <a:t>The regime moved to crush the party: Abut 25,000 activists</a:t>
            </a:r>
            <a:r>
              <a:rPr lang="en-US" sz="2800" dirty="0">
                <a:latin typeface="Abadi MT Condensed Light" panose="020B0306030101010103" pitchFamily="34" charset="77"/>
              </a:rPr>
              <a:t> arrested, imprisoned, tortured, blacklisted from employment and educational opportunities, and subjected to police harassment. </a:t>
            </a: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948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A0A09F-B05E-2E4B-9B51-63B1087AB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746"/>
            <a:ext cx="9144000" cy="605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86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7DB6-1D93-9441-B10E-1405D0E0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badi MT Condensed Light" panose="020B0306030101010103" pitchFamily="34" charset="77"/>
              </a:rPr>
              <a:t>Ennahdha</a:t>
            </a:r>
            <a:r>
              <a:rPr lang="en-US" b="1" dirty="0">
                <a:latin typeface="Abadi MT Condensed Light" panose="020B0306030101010103" pitchFamily="34" charset="77"/>
              </a:rPr>
              <a:t> activists attacked the ruling party headquarters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FFA26-6371-2D48-8316-FD2804025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>
              <a:latin typeface="Abadi MT Condensed Light" panose="020B0306030101010103" pitchFamily="34" charset="77"/>
            </a:endParaRPr>
          </a:p>
          <a:p>
            <a:r>
              <a:rPr lang="en-US" sz="3200" dirty="0">
                <a:latin typeface="Abadi MT Condensed Light" panose="020B0306030101010103" pitchFamily="34" charset="77"/>
              </a:rPr>
              <a:t>killing one person and </a:t>
            </a:r>
          </a:p>
          <a:p>
            <a:endParaRPr lang="en-US" sz="3200" dirty="0">
              <a:latin typeface="Abadi MT Condensed Light" panose="020B0306030101010103" pitchFamily="34" charset="77"/>
            </a:endParaRPr>
          </a:p>
          <a:p>
            <a:r>
              <a:rPr lang="en-US" sz="3200" dirty="0">
                <a:latin typeface="Abadi MT Condensed Light" panose="020B0306030101010103" pitchFamily="34" charset="77"/>
              </a:rPr>
              <a:t>splashing acid in the faces of several others.</a:t>
            </a:r>
            <a:endParaRPr lang="en-US" sz="3200" baseline="30000" dirty="0">
              <a:latin typeface="Abadi MT Condensed Light" panose="020B03060301010101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305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0F0F-BAE6-C64E-9937-81DD8FF3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Political repression followed (1989-2010)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9CF9F-780F-5C45-9261-7128C8978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aseline="300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Ennahda’s newspaper Al-</a:t>
            </a:r>
            <a:r>
              <a:rPr lang="en-US" sz="2800" dirty="0" err="1">
                <a:latin typeface="Abadi MT Condensed Light" panose="020B0306030101010103" pitchFamily="34" charset="77"/>
              </a:rPr>
              <a:t>Fajr</a:t>
            </a:r>
            <a:r>
              <a:rPr lang="en-US" sz="2800" dirty="0">
                <a:latin typeface="Abadi MT Condensed Light" panose="020B0306030101010103" pitchFamily="34" charset="77"/>
              </a:rPr>
              <a:t> was banned in Tunisia and its editor Hamadi </a:t>
            </a:r>
            <a:r>
              <a:rPr lang="en-US" sz="2800" dirty="0" err="1">
                <a:latin typeface="Abadi MT Condensed Light" panose="020B0306030101010103" pitchFamily="34" charset="77"/>
              </a:rPr>
              <a:t>Jebali</a:t>
            </a:r>
            <a:r>
              <a:rPr lang="en-US" sz="2800" dirty="0">
                <a:latin typeface="Abadi MT Condensed Light" panose="020B0306030101010103" pitchFamily="34" charset="77"/>
              </a:rPr>
              <a:t> was sentenced to sixteen years imprisonment in 1992 for ”aggression with the intention of changing the nature of the state.”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Many others were forced into exile. </a:t>
            </a: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8082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6E9D6-AF59-BE43-8F5C-D12B9C78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badi MT Condensed Light" panose="020B0306030101010103" pitchFamily="34" charset="77"/>
              </a:rPr>
              <a:t>Ghannouchi</a:t>
            </a:r>
            <a:r>
              <a:rPr lang="en-US" b="1" dirty="0">
                <a:latin typeface="Abadi MT Condensed Light" panose="020B0306030101010103" pitchFamily="34" charset="77"/>
              </a:rPr>
              <a:t> himself: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7FBA-178B-654A-9D01-33CE889ED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imprisoned 1981-1984;</a:t>
            </a:r>
          </a:p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and again in 1987-1988;</a:t>
            </a:r>
          </a:p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b="1" dirty="0">
                <a:latin typeface="Abadi MT Condensed Light" panose="020B0306030101010103" pitchFamily="34" charset="77"/>
              </a:rPr>
              <a:t>In 1993 Britain granted him political asylum.  </a:t>
            </a:r>
          </a:p>
        </p:txBody>
      </p:sp>
    </p:spTree>
    <p:extLst>
      <p:ext uri="{BB962C8B-B14F-4D97-AF65-F5344CB8AC3E}">
        <p14:creationId xmlns:p14="http://schemas.microsoft.com/office/powerpoint/2010/main" val="1862472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12323-9DF6-6A42-8B63-9BFC2C6B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badi MT Condensed Light" panose="020B0306030101010103" pitchFamily="34" charset="77"/>
              </a:rPr>
              <a:t>For the next two decades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2FD57-5726-8D47-AE6F-E14AA3434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Ennahda remained illegal; </a:t>
            </a: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Tunisia languished under repression;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 err="1">
                <a:latin typeface="Abadi MT Condensed Light" panose="020B0306030101010103" pitchFamily="34" charset="77"/>
              </a:rPr>
              <a:t>Ennahda</a:t>
            </a:r>
            <a:r>
              <a:rPr lang="en-US" sz="2800" dirty="0">
                <a:latin typeface="Abadi MT Condensed Light" panose="020B0306030101010103" pitchFamily="34" charset="77"/>
              </a:rPr>
              <a:t> struggled to survive as a banned underground movement.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4650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>
            <a:extLst>
              <a:ext uri="{FF2B5EF4-FFF2-40B4-BE49-F238E27FC236}">
                <a16:creationId xmlns:a16="http://schemas.microsoft.com/office/drawing/2014/main" id="{E62BED41-F313-0749-BB45-D80F7C382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Abadi MT Condensed Light" panose="020B0306030101010103" pitchFamily="34" charset="77"/>
              </a:rPr>
              <a:t>Ben Ali was forced from power by popular demonstrations in January 2011</a:t>
            </a:r>
            <a:endParaRPr lang="en-US" altLang="en-US" sz="3600" b="1" u="sng" dirty="0">
              <a:latin typeface="Abadi MT Condensed Light" panose="020B0306030101010103" pitchFamily="34" charset="77"/>
            </a:endParaRPr>
          </a:p>
        </p:txBody>
      </p:sp>
      <p:sp>
        <p:nvSpPr>
          <p:cNvPr id="122882" name="Content Placeholder 2">
            <a:extLst>
              <a:ext uri="{FF2B5EF4-FFF2-40B4-BE49-F238E27FC236}">
                <a16:creationId xmlns:a16="http://schemas.microsoft.com/office/drawing/2014/main" id="{61B319B3-C065-8546-9170-4DF0390C48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Ghannouchi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returned to Tunisia after more than 20 years of exile in the U.K.</a:t>
            </a:r>
            <a:endParaRPr lang="en-US" sz="2800" dirty="0">
              <a:latin typeface="Abadi MT Condensed Light" panose="020B0306030101010103" pitchFamily="34" charset="77"/>
            </a:endParaRP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Ennahda was formally legalized, paving the way for the group to enter candidates in elections. </a:t>
            </a:r>
          </a:p>
          <a:p>
            <a:pPr marL="0" indent="0">
              <a:buNone/>
            </a:pPr>
            <a:endParaRPr lang="en-US" altLang="en-US" sz="2800" b="1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 </a:t>
            </a:r>
          </a:p>
          <a:p>
            <a:endParaRPr lang="en-US" altLang="en-US" sz="2800" b="1" dirty="0">
              <a:latin typeface="Abadi MT Condensed Light" panose="020B0306030101010103" pitchFamily="34" charset="77"/>
            </a:endParaRP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alt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9211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DBD0-1E5D-B048-887D-80BA2B44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The party’s strength in Tunisia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692E-04A5-1B4D-ADB9-9F79CB94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Prompted concerns over its intentions and its ideology, </a:t>
            </a:r>
            <a:r>
              <a:rPr lang="en-US" b="1" dirty="0">
                <a:latin typeface="Abadi MT Condensed Light" panose="020B0306030101010103" pitchFamily="34" charset="77"/>
              </a:rPr>
              <a:t>but it proved largely conciliatory throughout the transition to a new government</a:t>
            </a:r>
            <a:r>
              <a:rPr lang="en-US" dirty="0">
                <a:latin typeface="Abadi MT Condensed Light" panose="020B0306030101010103" pitchFamily="34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66111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48FD448-022D-3642-91CF-FEDC426E6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latin typeface="Abadi MT Condensed Light" panose="020B0306030101010103" pitchFamily="34" charset="77"/>
              </a:rPr>
              <a:t>During negotiations over a new constitution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56A6C10C-94D7-7645-9473-B49FBD848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err="1">
                <a:latin typeface="Abadi MT Condensed Light" panose="020B0306030101010103" pitchFamily="34" charset="77"/>
              </a:rPr>
              <a:t>Ennahda’s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 parliamentarians made concessions:</a:t>
            </a:r>
          </a:p>
          <a:p>
            <a:pPr lvl="1"/>
            <a:endParaRPr lang="en-US" altLang="en-US" sz="2800" dirty="0">
              <a:latin typeface="Abadi MT Condensed Light" panose="020B0306030101010103" pitchFamily="34" charset="77"/>
            </a:endParaRPr>
          </a:p>
          <a:p>
            <a:pPr lvl="1"/>
            <a:r>
              <a:rPr lang="en-US" altLang="en-US" sz="2800" dirty="0">
                <a:latin typeface="Abadi MT Condensed Light" panose="020B0306030101010103" pitchFamily="34" charset="77"/>
              </a:rPr>
              <a:t>consented to a mixed presidential­-parliamentary system (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Ennahda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 had originally called for an exclusively parliamentary system) and </a:t>
            </a:r>
          </a:p>
          <a:p>
            <a:pPr lvl="1"/>
            <a:endParaRPr lang="en-US" altLang="en-US" sz="2800" dirty="0">
              <a:latin typeface="Abadi MT Condensed Light" panose="020B0306030101010103" pitchFamily="34" charset="77"/>
            </a:endParaRPr>
          </a:p>
          <a:p>
            <a:pPr lvl="1"/>
            <a:r>
              <a:rPr lang="en-US" altLang="en-US" sz="2800" dirty="0">
                <a:latin typeface="Abadi MT Condensed Light" panose="020B0306030101010103" pitchFamily="34" charset="77"/>
              </a:rPr>
              <a:t>agreed that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the constitution would not cite sharia as one of the sources of legislation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922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2160E-2C07-8B41-915C-6570FAA9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Ennahda endorsed women’s rights in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D8BA9-CDA5-FD46-A910-228D11185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dirty="0">
                <a:latin typeface="Abadi MT Condensed Light" panose="020B0306030101010103" pitchFamily="34" charset="77"/>
              </a:rPr>
              <a:t>A law was passed requiring parties to alternate male and female candidates in election </a:t>
            </a:r>
            <a:r>
              <a:rPr lang="en-US" b="1" dirty="0">
                <a:latin typeface="Abadi MT Condensed Light" panose="020B0306030101010103" pitchFamily="34" charset="77"/>
              </a:rPr>
              <a:t>lists to enforce gender parity. </a:t>
            </a:r>
          </a:p>
          <a:p>
            <a:endParaRPr lang="en-US" dirty="0">
              <a:latin typeface="Abadi MT Condensed Light" panose="020B0306030101010103" pitchFamily="34" charset="77"/>
            </a:endParaRPr>
          </a:p>
          <a:p>
            <a:r>
              <a:rPr lang="en-US" b="1" dirty="0" err="1">
                <a:latin typeface="Abadi MT Condensed Light" panose="020B0306030101010103" pitchFamily="34" charset="77"/>
              </a:rPr>
              <a:t>Ennahda</a:t>
            </a:r>
            <a:r>
              <a:rPr lang="en-US" b="1" dirty="0">
                <a:latin typeface="Abadi MT Condensed Light" panose="020B0306030101010103" pitchFamily="34" charset="77"/>
              </a:rPr>
              <a:t> complied and 39 of the 58 women elected to the Constituent Assembly represented the party. </a:t>
            </a:r>
          </a:p>
        </p:txBody>
      </p:sp>
    </p:spTree>
    <p:extLst>
      <p:ext uri="{BB962C8B-B14F-4D97-AF65-F5344CB8AC3E}">
        <p14:creationId xmlns:p14="http://schemas.microsoft.com/office/powerpoint/2010/main" val="3412637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40838C1-8D12-1C4A-A606-3F03632B5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badi MT Condensed Light" panose="020B0306030101010103" pitchFamily="34" charset="77"/>
              </a:rPr>
              <a:t>Once in power, Ennahda sought a national unity government</a:t>
            </a:r>
            <a:endParaRPr lang="en-US" alt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ED1A-EE94-9848-9DE8-67B67A1C0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</a:rPr>
              <a:t>Entered a coalition with two secular parties.</a:t>
            </a: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</a:rPr>
              <a:t>Moderate and conciliatory position.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6147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D67B-2D2F-B545-A40F-913A4DE8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In sum: Ennahda did not reject modernity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CB84-D1AC-D349-A74E-8A9BDDCDB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endParaRPr lang="en-US" sz="2800" b="1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It wanted to make Islam more relevant for the lives of contemporary Muslims.  </a:t>
            </a: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It insisted on providing a modern Islamic alternative.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4208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BF46-314E-1946-ABAB-224C719B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Tunisia: </a:t>
            </a:r>
            <a:r>
              <a:rPr lang="en-US" altLang="en-US" sz="4000" b="1" dirty="0">
                <a:latin typeface="Abadi MT Condensed Light" panose="020B0306030101010103" pitchFamily="34" charset="77"/>
              </a:rPr>
              <a:t>The first free and fair elections in October 23, 2011 </a:t>
            </a:r>
            <a:r>
              <a:rPr lang="en-US" altLang="en-US" sz="3200" b="1" dirty="0">
                <a:latin typeface="Abadi MT Condensed Light" panose="020B0306030101010103" pitchFamily="34" charset="77"/>
              </a:rPr>
              <a:t>(</a:t>
            </a:r>
            <a:r>
              <a:rPr lang="en-US" sz="3200" b="1" dirty="0">
                <a:latin typeface="Abadi MT Condensed Light" panose="020B0306030101010103" pitchFamily="34" charset="77"/>
              </a:rPr>
              <a:t>turnout of nearly 70 percent)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E2DA-60BA-3043-9A94-6AFDE26EA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For the Constituent Assembly, whose mandate was to appoint an interim cabinet and draft a new constitution.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b="1" dirty="0">
                <a:latin typeface="Abadi MT Condensed Light" panose="020B0306030101010103" pitchFamily="34" charset="77"/>
              </a:rPr>
              <a:t>Ennahda won 37% of votes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(more than the next eight leading parties combined—35%)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despite having no grassroots organization (ended up with 90 out of 217 seats).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1751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D2A1AEF-E6F1-D945-9013-376716C0A9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680887"/>
            <a:ext cx="7772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4800" b="1" dirty="0">
                <a:latin typeface="Abadi MT Condensed Light" panose="020B0306030101010103" pitchFamily="34" charset="77"/>
                <a:cs typeface="Arial Narrow"/>
              </a:rPr>
              <a:t>Rachid al-Ghannouchi’s Ennahda in </a:t>
            </a:r>
            <a:br>
              <a:rPr lang="en-US" sz="4800" b="1" dirty="0">
                <a:latin typeface="Abadi MT Condensed Light" panose="020B0306030101010103" pitchFamily="34" charset="77"/>
                <a:cs typeface="Arial Narrow"/>
              </a:rPr>
            </a:br>
            <a:r>
              <a:rPr lang="en-US" sz="4800" b="1" dirty="0">
                <a:latin typeface="Abadi MT Condensed Light" panose="020B0306030101010103" pitchFamily="34" charset="77"/>
                <a:cs typeface="Arial Narrow"/>
              </a:rPr>
              <a:t>                     Power</a:t>
            </a:r>
            <a:endParaRPr lang="en-US" sz="4800" b="1" dirty="0">
              <a:solidFill>
                <a:schemeClr val="tx1"/>
              </a:solidFill>
              <a:latin typeface="Abadi MT Condensed Light" panose="020B0306030101010103" pitchFamily="34" charset="77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AE379-4364-B448-9152-9F56E8028361}"/>
              </a:ext>
            </a:extLst>
          </p:cNvPr>
          <p:cNvSpPr txBox="1"/>
          <p:nvPr/>
        </p:nvSpPr>
        <p:spPr>
          <a:xfrm>
            <a:off x="4731657" y="296091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badi MT Condensed Light" panose="020B03060301010101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2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7840-6DCE-9F4E-A8E0-69A419B2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Ennahda in power </a:t>
            </a:r>
            <a:r>
              <a:rPr lang="en-US" altLang="en-US" sz="4000" b="1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(2011-2013);</a:t>
            </a:r>
            <a:endParaRPr lang="en-US" b="1" dirty="0">
              <a:solidFill>
                <a:schemeClr val="tx1"/>
              </a:solidFill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614C-7227-814B-BF25-87E5D86E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stumbled while in power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The assassinations of two secularist politicians polarized the country and threatened its stability;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The party stepped down from power in favor of a caretaker government (2013). </a:t>
            </a: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1482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5E24-FD7D-2349-AE5F-0BA5AD7B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2013-2014: </a:t>
            </a:r>
            <a:r>
              <a:rPr lang="en-US" sz="4000" b="1" dirty="0">
                <a:latin typeface="Abadi MT Condensed Light" panose="020B0306030101010103" pitchFamily="34" charset="77"/>
              </a:rPr>
              <a:t>Ennahda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7C70E-FEC1-AE42-975B-20EB9B513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Lost some support in the 2014 elections but still ended in the second place and became part of a coalition. </a:t>
            </a: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The party worked with the secular </a:t>
            </a:r>
            <a:r>
              <a:rPr lang="en-US" sz="2800" b="1" dirty="0" err="1">
                <a:latin typeface="Abadi MT Condensed Light" panose="020B0306030101010103" pitchFamily="34" charset="77"/>
              </a:rPr>
              <a:t>Nidaa</a:t>
            </a:r>
            <a:r>
              <a:rPr lang="en-US" sz="2800" b="1" dirty="0">
                <a:latin typeface="Abadi MT Condensed Light" panose="020B0306030101010103" pitchFamily="34" charset="77"/>
              </a:rPr>
              <a:t> </a:t>
            </a:r>
            <a:r>
              <a:rPr lang="en-US" sz="2800" b="1" dirty="0" err="1">
                <a:latin typeface="Abadi MT Condensed Light" panose="020B0306030101010103" pitchFamily="34" charset="77"/>
              </a:rPr>
              <a:t>Tounes</a:t>
            </a:r>
            <a:r>
              <a:rPr lang="en-US" sz="2800" b="1" dirty="0">
                <a:latin typeface="Abadi MT Condensed Light" panose="020B0306030101010103" pitchFamily="34" charset="77"/>
              </a:rPr>
              <a:t> party </a:t>
            </a:r>
            <a:r>
              <a:rPr lang="en-US" sz="2800" dirty="0">
                <a:latin typeface="Abadi MT Condensed Light" panose="020B0306030101010103" pitchFamily="34" charset="77"/>
              </a:rPr>
              <a:t>(”Call for Tunisia”),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drafting a new constitution with concessions from both Islamists and secularists that went into effect in 2014.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4046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1F873567-C6B3-494E-9762-FA0316D28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b="1">
                <a:latin typeface="Abadi MT Condensed Light" panose="020B0306030101010103" pitchFamily="34" charset="77"/>
              </a:rPr>
              <a:t>Ennahda’s tenth party congress, May 2016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07A3BF6A-18C7-B547-AB04-12BBE44A66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The party announced a series of changes; </a:t>
            </a:r>
          </a:p>
          <a:p>
            <a:pPr>
              <a:lnSpc>
                <a:spcPct val="80000"/>
              </a:lnSpc>
            </a:pPr>
            <a:endParaRPr lang="en-US" altLang="en-US" sz="2800" b="1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highlight>
                  <a:srgbClr val="FF0000"/>
                </a:highlight>
                <a:latin typeface="Abadi MT Condensed Light" panose="020B0306030101010103" pitchFamily="34" charset="77"/>
              </a:rPr>
              <a:t>Decision to focus exclusively on politics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and </a:t>
            </a:r>
          </a:p>
          <a:p>
            <a:pPr>
              <a:lnSpc>
                <a:spcPct val="80000"/>
              </a:lnSpc>
            </a:pPr>
            <a:endParaRPr lang="en-US" altLang="en-US" sz="2800" b="1" dirty="0">
              <a:latin typeface="Abadi MT Condensed Light" panose="020B0306030101010103" pitchFamily="34" charset="77"/>
            </a:endParaRP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to leave behind social, educational, cultural, and religious activities (this should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be the purview of independent civil society organizations and not of the party or any entity related to it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). 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7644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33B3F9A3-9C34-1F47-B79D-0208D0F80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The party’s new objective: to separate the political and religious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B728-52DD-6C4A-9185-7E5BB3DDB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defRPr/>
            </a:pPr>
            <a:r>
              <a:rPr lang="en-US" altLang="en-US" sz="2800" dirty="0">
                <a:latin typeface="Abadi MT Condensed Light" panose="020B0306030101010103" pitchFamily="34" charset="77"/>
              </a:rPr>
              <a:t>Islam is still its primary ideological source.</a:t>
            </a:r>
            <a:endParaRPr 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1544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830B129-0B0A-FA4B-BFC6-112189CC4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4000" b="1" dirty="0">
                <a:latin typeface="Abadi MT Condensed Light" panose="020B0306030101010103" pitchFamily="34" charset="77"/>
              </a:rPr>
              <a:t>But Islam needs no political representation</a:t>
            </a:r>
            <a:r>
              <a:rPr lang="en-US" altLang="en-US" sz="4000" dirty="0">
                <a:latin typeface="Abadi MT Condensed Light" panose="020B0306030101010103" pitchFamily="34" charset="77"/>
              </a:rPr>
              <a:t>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FF50-6274-5644-B690-99DF99890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pPr>
              <a:defRPr/>
            </a:pPr>
            <a:r>
              <a:rPr lang="en-US" sz="2800" b="1" dirty="0">
                <a:latin typeface="Abadi MT Condensed Light" panose="020B0306030101010103" pitchFamily="34" charset="77"/>
              </a:rPr>
              <a:t>An Islamist social movement was necessary to fight against repression and dictatorship. </a:t>
            </a:r>
            <a:endParaRPr lang="en-US" altLang="en-US" sz="2800" b="1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dirty="0">
                <a:latin typeface="Abadi MT Condensed Light" panose="020B0306030101010103" pitchFamily="34" charset="77"/>
              </a:rPr>
              <a:t>The religious sphere should be managed by independent and neutral institutions. </a:t>
            </a:r>
          </a:p>
          <a:p>
            <a:pPr>
              <a:lnSpc>
                <a:spcPct val="80000"/>
              </a:lnSpc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Religion should be nonpartisan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. </a:t>
            </a:r>
          </a:p>
          <a:p>
            <a:pPr marL="0" indent="0">
              <a:buNone/>
              <a:defRPr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  <a:defRPr/>
            </a:pPr>
            <a:endParaRPr lang="en-US" dirty="0">
              <a:latin typeface="Abadi MT Condensed Light" panose="020B0306030101010103" pitchFamily="34" charset="77"/>
            </a:endParaRPr>
          </a:p>
          <a:p>
            <a:pPr>
              <a:buFont typeface="Wingdings" charset="0"/>
              <a:buChar char="o"/>
              <a:defRPr/>
            </a:pPr>
            <a:endParaRPr 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9226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443D994E-76E3-DF41-AE05-37ECDC94F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The party no longer accepted the label of “Islamism”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0A75C20-7015-1F4B-8E4E-54182BA5C2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The state no longer imposes secularism through repression.  </a:t>
            </a:r>
          </a:p>
          <a:p>
            <a:endParaRPr lang="en-US" altLang="en-US" sz="2800" b="1" dirty="0">
              <a:latin typeface="Abadi MT Condensed Light" panose="020B0306030101010103" pitchFamily="34" charset="77"/>
            </a:endParaRPr>
          </a:p>
          <a:p>
            <a:r>
              <a:rPr lang="en-US" altLang="en-US" sz="2800" b="1" dirty="0">
                <a:latin typeface="Abadi MT Condensed Light" panose="020B0306030101010103" pitchFamily="34" charset="77"/>
              </a:rPr>
              <a:t>SO: There is no longer a need for Ennahda or any other actor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to defend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or protect religion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as a core part of its political activity.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Ennahda: now best understood as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a party of Muslim democrats.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57464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6AB0-FFD4-2E40-9A44-5A3445CC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badi MT Condensed Light" panose="020B0306030101010103" pitchFamily="34" charset="77"/>
              </a:rPr>
              <a:t>According to </a:t>
            </a:r>
            <a:r>
              <a:rPr lang="en-US" altLang="en-US" sz="4000" b="1" dirty="0" err="1">
                <a:latin typeface="Abadi MT Condensed Light" panose="020B0306030101010103" pitchFamily="34" charset="77"/>
              </a:rPr>
              <a:t>Ghannouchi</a:t>
            </a:r>
            <a:r>
              <a:rPr lang="en-US" sz="4000" b="1" dirty="0">
                <a:latin typeface="Abadi MT Condensed Light" panose="020B0306030101010103" pitchFamily="34" charset="77"/>
              </a:rPr>
              <a:t> 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3B3F8-E2C8-0F4E-A5EB-D04BB8861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This decision came after more than two years of discussion at the grass-roots level. </a:t>
            </a:r>
          </a:p>
          <a:p>
            <a:pPr marL="0" indent="0">
              <a:buNone/>
            </a:pPr>
            <a:endParaRPr lang="en-US" sz="2800" b="1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and after more than 80 percent of the delegates voted in favor of this formal shift. </a:t>
            </a:r>
            <a:endParaRPr lang="en-US" sz="2800" dirty="0">
              <a:latin typeface="Abadi MT Condensed Light" panose="020B0306030101010103" pitchFamily="34" charset="77"/>
            </a:endParaRPr>
          </a:p>
          <a:p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3752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A9A4-9FDA-254E-A5BC-A562FBDF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The Ennahda party members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0577-35D7-FA42-B59F-F6C14195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b="1" dirty="0">
                <a:latin typeface="Abadi MT Condensed Light" panose="020B0306030101010103" pitchFamily="34" charset="77"/>
              </a:rPr>
              <a:t>can no longer preach in mosques and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b="1" dirty="0">
                <a:latin typeface="Abadi MT Condensed Light" panose="020B0306030101010103" pitchFamily="34" charset="77"/>
              </a:rPr>
              <a:t>cannot take leadership positions in civil society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groups, such as religious or charitable associations. </a:t>
            </a:r>
          </a:p>
          <a:p>
            <a:pPr marL="0" indent="0"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4290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2871-502C-1142-8FB3-B8989B691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Imams (prayer leaders) should not hold positions in any political party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0C91-0116-0B45-B32B-D25C46D33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and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should be trained as specialists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in their field in order to gain the skills and credibility required of religious leaders;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currently,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only seven percent of Tunisian imams have undergone such training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.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886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D8C011D7-1366-814F-8316-A28AB33DF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badi MT Condensed Light" panose="020B0306030101010103" pitchFamily="34" charset="77"/>
              </a:rPr>
              <a:t>Rachid al-Ghannouchi </a:t>
            </a:r>
            <a:r>
              <a:rPr lang="en-US" altLang="en-US" dirty="0">
                <a:solidFill>
                  <a:schemeClr val="tx1"/>
                </a:solidFill>
                <a:latin typeface="Abadi MT Condensed Light" panose="020B0306030101010103" pitchFamily="34" charset="77"/>
              </a:rPr>
              <a:t>(founder of the Tunisian Islamic Tendency Movement, later Ennahda)</a:t>
            </a:r>
            <a:endParaRPr lang="en-US" alt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088C-E667-464B-9D56-AD654842D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Grew up in a traditional Muslim community;</a:t>
            </a: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Witnessed violent power struggles in Tunisia between French colonists and local resisters. </a:t>
            </a: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Conflict between religious education and secular urban society; </a:t>
            </a:r>
          </a:p>
          <a:p>
            <a:pPr marL="0" indent="0">
              <a:buNone/>
              <a:defRPr/>
            </a:pPr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39345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>
            <a:extLst>
              <a:ext uri="{FF2B5EF4-FFF2-40B4-BE49-F238E27FC236}">
                <a16:creationId xmlns:a16="http://schemas.microsoft.com/office/drawing/2014/main" id="{76612777-4B29-E04A-9618-FE10FE75F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The separation of religion and politics</a:t>
            </a:r>
            <a:endParaRPr lang="en-US" alt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149506" name="Content Placeholder 2">
            <a:extLst>
              <a:ext uri="{FF2B5EF4-FFF2-40B4-BE49-F238E27FC236}">
                <a16:creationId xmlns:a16="http://schemas.microsoft.com/office/drawing/2014/main" id="{4BEAC122-973F-ED4B-9916-260CFE923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b="1" dirty="0">
                <a:latin typeface="Abadi MT Condensed Light" panose="020B0306030101010103" pitchFamily="34" charset="77"/>
              </a:rPr>
              <a:t>will prevent officials from using faith­ based appeals to manipulate the public</a:t>
            </a:r>
          </a:p>
          <a:p>
            <a:pPr marL="0" indent="0"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It will also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restore the independence of religious institutions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: religion will no longer be hostage to politics, as it was before the revolution, when the state interfered in and repressed religious activities. </a:t>
            </a:r>
          </a:p>
          <a:p>
            <a:endParaRPr lang="en-US" alt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5193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>
            <a:extLst>
              <a:ext uri="{FF2B5EF4-FFF2-40B4-BE49-F238E27FC236}">
                <a16:creationId xmlns:a16="http://schemas.microsoft.com/office/drawing/2014/main" id="{74BA9F47-9DAB-8741-B316-E86069942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A good deal of public support for making religion more central to governance</a:t>
            </a:r>
            <a:endParaRPr lang="en-US" alt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128002" name="Content Placeholder 2">
            <a:extLst>
              <a:ext uri="{FF2B5EF4-FFF2-40B4-BE49-F238E27FC236}">
                <a16:creationId xmlns:a16="http://schemas.microsoft.com/office/drawing/2014/main" id="{1EF18210-997F-384F-9C8B-B71127027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even after the Islamists had stumbled while in power. 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In 2014, a Pew Research Center poll found that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more than half of Tunisians believed that the country’s laws should “follow the values and principles of Islam”;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 30 percent of respondents took an even more conservative position, agreeing with the statement that laws should “strictly follow the teachings of the Koran.”</a:t>
            </a:r>
            <a:br>
              <a:rPr lang="en-US" altLang="en-US" sz="2800" dirty="0">
                <a:latin typeface="Abadi MT Condensed Light" panose="020B0306030101010103" pitchFamily="34" charset="77"/>
              </a:rPr>
            </a:b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90904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2431-F82F-3C4C-844D-44C50079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Abadi MT Condensed Light" panose="020B0306030101010103" pitchFamily="34" charset="77"/>
              </a:rPr>
              <a:t>The genuine separation of religion and state and the effective governance of religious institutions</a:t>
            </a:r>
            <a:endParaRPr lang="en-US" sz="3600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408D1-54CD-764A-9EF9-AC6C84EFC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3200" dirty="0">
              <a:latin typeface="Abadi MT Condensed Light" panose="020B0306030101010103" pitchFamily="34" charset="77"/>
            </a:endParaRPr>
          </a:p>
          <a:p>
            <a:r>
              <a:rPr lang="en-US" altLang="en-US" sz="3200" dirty="0">
                <a:latin typeface="Abadi MT Condensed Light" panose="020B0306030101010103" pitchFamily="34" charset="77"/>
              </a:rPr>
              <a:t>will facilitate better religious education and </a:t>
            </a:r>
            <a:r>
              <a:rPr lang="en-US" altLang="en-US" sz="3200" b="1" dirty="0">
                <a:latin typeface="Abadi MT Condensed Light" panose="020B0306030101010103" pitchFamily="34" charset="77"/>
              </a:rPr>
              <a:t>reintroduce moderate Islamic thinking </a:t>
            </a:r>
            <a:r>
              <a:rPr lang="en-US" altLang="en-US" sz="3200" dirty="0">
                <a:latin typeface="Abadi MT Condensed Light" panose="020B0306030101010103" pitchFamily="34" charset="77"/>
              </a:rPr>
              <a:t>to Tunisia. </a:t>
            </a:r>
          </a:p>
          <a:p>
            <a:pPr marL="0" indent="0">
              <a:buNone/>
            </a:pPr>
            <a:endParaRPr 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01594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E11A5FC3-638C-D147-8B2F-733C49F2A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badi MT Condensed Light" panose="020B0306030101010103" pitchFamily="34" charset="77"/>
              </a:rPr>
              <a:t>Youth radicalization is linked to repression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7C9B70CE-5C06-5E4E-B950-4BA30F9768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When religion was repressed and religious institutions forcefully closed and restricted for decades,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Tunisian youth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were left with no reference point for mainstream, moderate Islamic thought;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many succumbed to distorted interpretations of Islam that they encountered on the Internet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. 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3159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>
            <a:extLst>
              <a:ext uri="{FF2B5EF4-FFF2-40B4-BE49-F238E27FC236}">
                <a16:creationId xmlns:a16="http://schemas.microsoft.com/office/drawing/2014/main" id="{123E446C-82AD-9D4F-BA0D-406698949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Abadi MT Condensed Light" panose="020B0306030101010103" pitchFamily="34" charset="77"/>
              </a:rPr>
              <a:t>Confronting violent extremism</a:t>
            </a:r>
            <a:endParaRPr lang="en-US" alt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150530" name="Content Placeholder 2">
            <a:extLst>
              <a:ext uri="{FF2B5EF4-FFF2-40B4-BE49-F238E27FC236}">
                <a16:creationId xmlns:a16="http://schemas.microsoft.com/office/drawing/2014/main" id="{CD5F82F2-F819-794C-B150-7F551D8D7E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requires an understanding of the true teachings of Islam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which reject black­ and­ white views and allow for interpretations that accommodate the needs of modern life. 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5662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8DF7-2B26-394B-897A-C7AF5BC6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err="1">
                <a:latin typeface="Abadi MT Condensed Light" panose="020B0306030101010103" pitchFamily="34" charset="77"/>
              </a:rPr>
              <a:t>Ghannouchi</a:t>
            </a:r>
            <a:r>
              <a:rPr lang="en-US" altLang="en-US" sz="4000" b="1" dirty="0">
                <a:latin typeface="Abadi MT Condensed Light" panose="020B0306030101010103" pitchFamily="34" charset="77"/>
              </a:rPr>
              <a:t> pragmatic move?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4861-FC38-1740-AD20-58BDC1595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2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has apparently come to see that his movement’s survival—and perhaps that of Islam itself—depends on some level of separation of mosque and state. </a:t>
            </a:r>
          </a:p>
          <a:p>
            <a:endParaRPr lang="en-US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3141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161422E-ED05-E448-AA70-4F5D7EDD9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badi MT Condensed Light" panose="020B0306030101010103" pitchFamily="34" charset="77"/>
              </a:rPr>
              <a:t>According to </a:t>
            </a:r>
            <a:r>
              <a:rPr lang="en-US" altLang="en-US" sz="3600" b="1" dirty="0" err="1">
                <a:latin typeface="Abadi MT Condensed Light" panose="020B0306030101010103" pitchFamily="34" charset="77"/>
              </a:rPr>
              <a:t>Ghannouchi</a:t>
            </a:r>
            <a:r>
              <a:rPr lang="en-US" altLang="en-US" sz="3600" b="1" dirty="0">
                <a:latin typeface="Abadi MT Condensed Light" panose="020B0306030101010103" pitchFamily="34" charset="77"/>
              </a:rPr>
              <a:t>, after Arab uprisings</a:t>
            </a:r>
            <a:r>
              <a:rPr lang="en-US" altLang="en-US" b="1" dirty="0">
                <a:latin typeface="Abadi MT Condensed Light" panose="020B0306030101010103" pitchFamily="34" charset="77"/>
              </a:rPr>
              <a:t> 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DDD2F494-DFC2-6D41-A01A-769C75D33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b="1" dirty="0">
                <a:latin typeface="Abadi MT Condensed Light" panose="020B0306030101010103" pitchFamily="34" charset="77"/>
              </a:rPr>
              <a:t>Tunisians are less concerned about the role of religion than about building a governance system 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that is democratic and inclusive and that meets their aspirations for a better life.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As the junior partner in Tunisia’s coalition government, Ennahda aimed to find solutions to matters of concern to all of the country’s citizens and residents. </a:t>
            </a:r>
          </a:p>
          <a:p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85471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646D-F0B0-5C48-90AC-C3127AE3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badi MT Condensed Light" panose="020B0306030101010103" pitchFamily="34" charset="77"/>
              </a:rPr>
              <a:t>Ennahda</a:t>
            </a:r>
            <a:endParaRPr lang="en-US" b="1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81EB8-46E9-2047-9EB6-2E7363218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came first in October 2019 election </a:t>
            </a:r>
            <a:r>
              <a:rPr lang="en-US" sz="2800" dirty="0">
                <a:latin typeface="Abadi MT Condensed Light" panose="020B0306030101010103" pitchFamily="34" charset="77"/>
              </a:rPr>
              <a:t>but took only 52 of 217 seats in a deeply fragmented parliament, forcing it to compromise to win majority support for its preferred candidates for speaker and for prime minister.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Ghannouchi </a:t>
            </a:r>
            <a:r>
              <a:rPr lang="en-US" sz="2800" dirty="0">
                <a:latin typeface="Abadi MT Condensed Light" panose="020B0306030101010103" pitchFamily="34" charset="77"/>
              </a:rPr>
              <a:t>(October 13, 2019): elected as the speaker of the Tunisian Parliament. </a:t>
            </a:r>
          </a:p>
        </p:txBody>
      </p:sp>
    </p:spTree>
    <p:extLst>
      <p:ext uri="{BB962C8B-B14F-4D97-AF65-F5344CB8AC3E}">
        <p14:creationId xmlns:p14="http://schemas.microsoft.com/office/powerpoint/2010/main" val="934840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CE92-CE0A-344B-8C51-F73310BA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Ennahda is a Big Tent party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1620A-43BF-DB42-B34B-BDD644BB5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badi MT Condensed Light" panose="020B0306030101010103" pitchFamily="34" charset="77"/>
              </a:rPr>
              <a:t>There are differences amongst its leading cadres,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Limited ideological authority of Ghannouchi.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His apparent embrace of democracy and multi-party governance </a:t>
            </a:r>
            <a:r>
              <a:rPr lang="en-US" sz="2800" b="1" dirty="0">
                <a:latin typeface="Abadi MT Condensed Light" panose="020B0306030101010103" pitchFamily="34" charset="77"/>
              </a:rPr>
              <a:t>is as much motivated by strategic imperatives as it is borne from ideological convictions.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Only when Ennahda’s base embraces this progressive commitment can Ennahda truly be considered reformed.</a:t>
            </a:r>
          </a:p>
        </p:txBody>
      </p:sp>
    </p:spTree>
    <p:extLst>
      <p:ext uri="{BB962C8B-B14F-4D97-AF65-F5344CB8AC3E}">
        <p14:creationId xmlns:p14="http://schemas.microsoft.com/office/powerpoint/2010/main" val="3589894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FF2D5-BD69-E99E-902D-66195A88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E52FE-AA6C-CCE5-75BD-B9B034907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9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5813-09F3-F344-B8AD-AD9B18D58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badi MT Condensed Light" panose="020B0306030101010103" pitchFamily="34" charset="77"/>
              </a:rPr>
              <a:t>Habib </a:t>
            </a:r>
            <a:r>
              <a:rPr lang="en-US" b="1" dirty="0" err="1">
                <a:latin typeface="Abadi MT Condensed Light" panose="020B0306030101010103" pitchFamily="34" charset="77"/>
              </a:rPr>
              <a:t>Bourghiba’s</a:t>
            </a:r>
            <a:r>
              <a:rPr lang="en-US" b="1" dirty="0">
                <a:latin typeface="Abadi MT Condensed Light" panose="020B0306030101010103" pitchFamily="34" charset="77"/>
              </a:rPr>
              <a:t> aggressive secular modernization (1956-1987)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D941-6B13-E547-9BD4-4469C8D4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b="1" dirty="0">
                <a:latin typeface="Abadi MT Condensed Light" panose="020B0306030101010103" pitchFamily="34" charset="77"/>
              </a:rPr>
              <a:t>Dismantling the traditional religious establishment </a:t>
            </a:r>
            <a:r>
              <a:rPr lang="en-US" sz="2800" dirty="0">
                <a:latin typeface="Abadi MT Condensed Light" panose="020B0306030101010103" pitchFamily="34" charset="77"/>
              </a:rPr>
              <a:t>in </a:t>
            </a:r>
            <a:r>
              <a:rPr lang="en-US" sz="2800" dirty="0" err="1">
                <a:latin typeface="Abadi MT Condensed Light" panose="020B0306030101010103" pitchFamily="34" charset="77"/>
              </a:rPr>
              <a:t>Zaytouna</a:t>
            </a:r>
            <a:r>
              <a:rPr lang="en-US" sz="2800" dirty="0">
                <a:latin typeface="Abadi MT Condensed Light" panose="020B0306030101010103" pitchFamily="34" charset="77"/>
              </a:rPr>
              <a:t> university; 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The first Arab state to abandon polygamy.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Not embraced by the majority of the public.</a:t>
            </a:r>
          </a:p>
        </p:txBody>
      </p:sp>
    </p:spTree>
    <p:extLst>
      <p:ext uri="{BB962C8B-B14F-4D97-AF65-F5344CB8AC3E}">
        <p14:creationId xmlns:p14="http://schemas.microsoft.com/office/powerpoint/2010/main" val="22980838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FF442-D3C5-F248-BA95-DEFE8AEF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badi MT Condensed Light" panose="020B0306030101010103" pitchFamily="34" charset="77"/>
              </a:rPr>
              <a:t>Continued hostility of the opposition towards Ennahda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9AE3-472C-D344-ACD0-C59E54474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</a:endParaRP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  <a:p>
            <a:r>
              <a:rPr lang="en-US" sz="2800" dirty="0">
                <a:latin typeface="Abadi MT Condensed Light" panose="020B0306030101010103" pitchFamily="34" charset="77"/>
              </a:rPr>
              <a:t>Only serves to confirm its defensiveness and victimhood, not an attitude that is conducive to a successful transition to the inclusive democratic culture Tunisia needs.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8400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28ABFA95-312F-CEE7-8486-062C181FE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badi MT Condensed Light" panose="020B0306030101010103" pitchFamily="34" charset="77"/>
              </a:rPr>
              <a:t>New Yorker 4/23/23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13C55FC3-436A-9F73-56A0-CC6928AA0A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After a decade of freedom and democracy, in 2021 a new strongman, </a:t>
            </a:r>
            <a:r>
              <a:rPr lang="en-US" altLang="en-US" sz="2800" b="1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President </a:t>
            </a:r>
            <a:r>
              <a:rPr lang="en-US" altLang="en-US" sz="2800" b="1" dirty="0" err="1">
                <a:solidFill>
                  <a:srgbClr val="000000"/>
                </a:solidFill>
                <a:latin typeface="Abadi MT Condensed Light" panose="020B0306030101010103" pitchFamily="34" charset="77"/>
              </a:rPr>
              <a:t>Kais</a:t>
            </a:r>
            <a:r>
              <a:rPr lang="en-US" altLang="en-US" sz="2800" b="1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 Saied, shut down the parliament and, soon after, began imposing an authoritarian constitution and arresting his critics.</a:t>
            </a:r>
          </a:p>
          <a:p>
            <a:endParaRPr lang="en-US" altLang="en-US" sz="2800" b="1" dirty="0">
              <a:solidFill>
                <a:srgbClr val="000000"/>
              </a:solidFill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The police came for </a:t>
            </a:r>
            <a:r>
              <a:rPr lang="en-US" altLang="en-US" sz="2800" dirty="0" err="1">
                <a:solidFill>
                  <a:srgbClr val="000000"/>
                </a:solidFill>
                <a:latin typeface="Abadi MT Condensed Light" panose="020B0306030101010103" pitchFamily="34" charset="77"/>
              </a:rPr>
              <a:t>Rached</a:t>
            </a:r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 Ghannouchi, the leader of Tunisia’s largest political party and the Arab world’s most influential thinker about the potential synthesis of liberal democracy and Islamic governance.</a:t>
            </a:r>
          </a:p>
          <a:p>
            <a:pPr marL="0" indent="0"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DCB2-3A4B-B0ED-F485-4F8ED088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E603-72CE-E330-04F0-3944928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Islamic scholars had long ago concluded that in the true “Abode of Islam” a Muslim must feel secure in his liberty, property, religion, and dignity, Ghannouchi wrote in his landmark treatise, “</a:t>
            </a:r>
            <a:r>
              <a:rPr lang="en-US" altLang="en-US" sz="2800" u="sng" dirty="0">
                <a:solidFill>
                  <a:srgbClr val="000000"/>
                </a:solidFill>
                <a:latin typeface="Abadi MT Condensed Light" panose="020B0306030101010103" pitchFamily="34" charset="77"/>
                <a:hlinkClick r:id="rId3"/>
              </a:rPr>
              <a:t>Public Freedoms in the Islamic State</a:t>
            </a:r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,” which he began writing in prison and published, in Arabic, in 1993. 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So why had he found that security only in the West? A true Islamic state, he concluded, must be founded on “freedom of conscience” for Muslim and non-Muslim alike. Quoting a revered twelfth-century scholar, Ghannouchi urged Islamists to learn from Western democracy—to benefit “from the best of human experiments regardless of their religious origins, since wisdom is </a:t>
            </a:r>
            <a:r>
              <a:rPr lang="en-US" altLang="en-US" sz="2800" dirty="0" err="1">
                <a:solidFill>
                  <a:srgbClr val="000000"/>
                </a:solidFill>
                <a:latin typeface="Abadi MT Condensed Light" panose="020B0306030101010103" pitchFamily="34" charset="77"/>
              </a:rPr>
              <a:t>Shari’a’s</a:t>
            </a:r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 twin.”</a:t>
            </a:r>
          </a:p>
          <a:p>
            <a:r>
              <a:rPr lang="en-US" altLang="en-US" sz="2800" b="1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From Political Islam to Muslim Democracy</a:t>
            </a:r>
          </a:p>
          <a:p>
            <a:r>
              <a:rPr lang="en-US" altLang="en-US" sz="2800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The Ennahda Party and the Future of Tunisia</a:t>
            </a:r>
          </a:p>
          <a:p>
            <a:r>
              <a:rPr lang="en-US" altLang="en-US" sz="2800" b="1" dirty="0">
                <a:solidFill>
                  <a:srgbClr val="000000"/>
                </a:solidFill>
                <a:latin typeface="Abadi MT Condensed Light" panose="020B0306030101010103" pitchFamily="34" charset="77"/>
              </a:rPr>
              <a:t>By </a:t>
            </a:r>
            <a:r>
              <a:rPr lang="en-US" altLang="en-US" sz="2800" b="1" dirty="0">
                <a:solidFill>
                  <a:srgbClr val="447FB7"/>
                </a:solidFill>
                <a:latin typeface="Abadi MT Condensed Light" panose="020B0306030101010103" pitchFamily="34" charset="77"/>
                <a:hlinkClick r:id="rId4"/>
              </a:rPr>
              <a:t>Rached Ghannouchi</a:t>
            </a:r>
            <a:endParaRPr lang="en-US" altLang="en-US" sz="2800" b="1" dirty="0">
              <a:solidFill>
                <a:srgbClr val="000000"/>
              </a:solidFill>
              <a:latin typeface="Abadi MT Condensed Light" panose="020B0306030101010103" pitchFamily="34" charset="77"/>
            </a:endParaRPr>
          </a:p>
          <a:p>
            <a:r>
              <a:rPr lang="en-US" altLang="en-US" sz="2800" b="1" dirty="0">
                <a:solidFill>
                  <a:srgbClr val="000000"/>
                </a:solidFill>
                <a:latin typeface="Abadi MT Condensed Light" panose="020B0306030101010103" pitchFamily="34" charset="77"/>
                <a:hlinkClick r:id="rId5"/>
              </a:rPr>
              <a:t>September/October 2016</a:t>
            </a:r>
            <a:endParaRPr lang="en-US" altLang="en-US" sz="2800" b="1" dirty="0">
              <a:solidFill>
                <a:srgbClr val="000000"/>
              </a:solidFill>
              <a:latin typeface="Abadi MT Condensed Light" panose="020B0306030101010103" pitchFamily="34" charset="77"/>
            </a:endParaRPr>
          </a:p>
          <a:p>
            <a:r>
              <a:rPr lang="en-US" altLang="en-US" sz="2800" dirty="0">
                <a:latin typeface="Abadi MT Condensed Light" panose="020B0306030101010103" pitchFamily="34" charset="77"/>
              </a:rPr>
              <a:t>https://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www.newyorker.com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/news/daily-comment/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tunisia-arrests-its-most-prominent-opposition-leader?utm_source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=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nl&amp;utm_brand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=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tny&amp;utm_mailing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=TNY_Daily_042323&amp;utm_campaign=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aud-dev&amp;utm_medium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=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email&amp;utm_term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=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tny_daily_digest&amp;bxid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=5be9cdcf2ddf9c72dc188015&amp;cndid=42637170&amp;hasha=2d31e4ffeae5ef2eaaa918e9ffceb5b5&amp;hashb=284f709c2ebf386b913d085e2f5987ea46f9960d&amp;hashc=933743c5b1bf64d6678524ae0a18f2cb7259578b604046b7f4fe49d1bfc2769d&amp;esrc=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AUTO_OTHER&amp;mbid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=CRMNYR062419</a:t>
            </a:r>
          </a:p>
          <a:p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7976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B8C3-9EE0-C920-04F1-860E5FB0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CC0DD-9C8C-16CB-3759-358CFBACD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>
              <a:solidFill>
                <a:srgbClr val="1F1F1F"/>
              </a:solidFill>
              <a:latin typeface="Google Sans"/>
            </a:endParaRPr>
          </a:p>
          <a:p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Ghannounchi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has been imprisoned since last April on charges of incitement and plotting against state security, which the opposition figure and his supporters say are baseless. He is a fierce critic of President 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Kais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Saied.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6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3C46-4EB2-4B43-A21D-BD2BB36A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Abadi MT Condensed Light" panose="020B0306030101010103" pitchFamily="34" charset="77"/>
              </a:rPr>
              <a:t>al-</a:t>
            </a:r>
            <a:r>
              <a:rPr lang="en-US" altLang="en-US" b="1" dirty="0" err="1">
                <a:latin typeface="Abadi MT Condensed Light" panose="020B0306030101010103" pitchFamily="34" charset="77"/>
              </a:rPr>
              <a:t>Ghannouchi</a:t>
            </a:r>
            <a:endParaRPr lang="en-US" dirty="0">
              <a:latin typeface="Abadi MT Condensed Light" panose="020B0306030101010103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41B2-CF6C-8D43-861D-3BA935AD0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.</a:t>
            </a: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Studied philosophy in Damascus (Syria) and at the Sorbonne in Paris (France),</a:t>
            </a:r>
          </a:p>
          <a:p>
            <a:pPr>
              <a:buFont typeface="Wingdings" charset="0"/>
              <a:buChar char="o"/>
              <a:defRPr/>
            </a:pPr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  <a:p>
            <a:pPr>
              <a:buFont typeface="Wingdings" charset="0"/>
              <a:buChar char="o"/>
              <a:defRPr/>
            </a:pPr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Returned to Tunisia and joined the Qur’anic Preservation Society in 1970.  </a:t>
            </a:r>
          </a:p>
          <a:p>
            <a:pPr marL="0" indent="0">
              <a:buFont typeface="Wingdings" charset="0"/>
              <a:buNone/>
              <a:defRPr/>
            </a:pPr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  <a:p>
            <a:pPr marL="0" indent="0">
              <a:buNone/>
            </a:pPr>
            <a:endParaRPr lang="en-US" sz="28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319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8EFF3-9B33-A24E-8C7D-BEF16C59A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>
                <a:latin typeface="Abadi MT Condensed Light" panose="020B0306030101010103" pitchFamily="34" charset="77"/>
              </a:rPr>
              <a:t>Ghannouchi</a:t>
            </a:r>
            <a:r>
              <a:rPr lang="en-US" b="1" dirty="0">
                <a:latin typeface="Abadi MT Condensed Light" panose="020B0306030101010103" pitchFamily="34" charset="77"/>
              </a:rPr>
              <a:t> shaped by a variety of reformist Islamic thinkers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9978734-E94C-3843-9C6D-E9E16C0380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 Early on, 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influenced by thinkers in Egypt and Syria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b="1" dirty="0">
                <a:latin typeface="Abadi MT Condensed Light" panose="020B0306030101010103" pitchFamily="34" charset="77"/>
              </a:rPr>
              <a:t>     linked to the Muslim Brotherhood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such as the movement’s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latin typeface="Abadi MT Condensed Light" panose="020B0306030101010103" pitchFamily="34" charset="77"/>
              </a:rPr>
              <a:t>     Egyptian founder, Hasan al­-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Banna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and Mustafa al­-</a:t>
            </a:r>
            <a:r>
              <a:rPr lang="en-US" altLang="en-US" sz="2800" dirty="0" err="1">
                <a:latin typeface="Abadi MT Condensed Light" panose="020B0306030101010103" pitchFamily="34" charset="77"/>
              </a:rPr>
              <a:t>Sibai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, the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latin typeface="Abadi MT Condensed Light" panose="020B0306030101010103" pitchFamily="34" charset="77"/>
              </a:rPr>
              <a:t>     leader of its Syrian branch.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latin typeface="Abadi MT Condensed Light" panose="020B0306030101010103" pitchFamily="34" charset="77"/>
              </a:rPr>
              <a:t>Also by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Abul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A’la</a:t>
            </a:r>
            <a:r>
              <a:rPr lang="en-US" altLang="en-US" sz="2800" b="1" dirty="0">
                <a:latin typeface="Abadi MT Condensed Light" panose="020B0306030101010103" pitchFamily="34" charset="77"/>
              </a:rPr>
              <a:t> </a:t>
            </a:r>
            <a:r>
              <a:rPr lang="en-US" altLang="en-US" sz="2800" b="1" dirty="0" err="1">
                <a:latin typeface="Abadi MT Condensed Light" panose="020B0306030101010103" pitchFamily="34" charset="77"/>
              </a:rPr>
              <a:t>Maududi</a:t>
            </a:r>
            <a:r>
              <a:rPr lang="en-US" altLang="en-US" sz="2800" dirty="0">
                <a:latin typeface="Abadi MT Condensed Light" panose="020B0306030101010103" pitchFamily="34" charset="77"/>
              </a:rPr>
              <a:t>. 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</a:pPr>
            <a:endParaRPr lang="en-US" altLang="en-US" sz="2800" dirty="0">
              <a:latin typeface="Abadi MT Condensed Light" panose="020B0306030101010103" pitchFamily="34" charset="77"/>
            </a:endParaRPr>
          </a:p>
          <a:p>
            <a:pPr marL="0" indent="0">
              <a:lnSpc>
                <a:spcPct val="80000"/>
              </a:lnSpc>
            </a:pPr>
            <a:endParaRPr lang="en-US" altLang="en-US" sz="2300" dirty="0">
              <a:latin typeface="Abadi MT Condensed Light" panose="020B03060301010101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68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7004-B672-D747-96DF-C33614BB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badi MT Condensed Light" panose="020B0306030101010103" pitchFamily="34" charset="77"/>
                <a:cs typeface="Arial Narrow"/>
              </a:rPr>
              <a:t>In 1981 </a:t>
            </a:r>
            <a:r>
              <a:rPr lang="en-US" altLang="en-US" sz="4000" b="1" dirty="0">
                <a:latin typeface="Abadi MT Condensed Light" panose="020B0306030101010103" pitchFamily="34" charset="77"/>
              </a:rPr>
              <a:t>al-</a:t>
            </a:r>
            <a:r>
              <a:rPr lang="en-US" altLang="en-US" sz="4000" b="1" dirty="0" err="1">
                <a:latin typeface="Abadi MT Condensed Light" panose="020B0306030101010103" pitchFamily="34" charset="77"/>
              </a:rPr>
              <a:t>Ghannouchi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0010E-D155-6242-9F4C-2F0E65BE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  <a:p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co-</a:t>
            </a:r>
            <a:r>
              <a:rPr lang="en-US" sz="2800" b="1" dirty="0">
                <a:latin typeface="Abadi MT Condensed Light" panose="020B0306030101010103" pitchFamily="34" charset="77"/>
                <a:cs typeface="Arial Narrow"/>
              </a:rPr>
              <a:t>founded (with Abdelfattah </a:t>
            </a:r>
            <a:r>
              <a:rPr lang="en-US" sz="2800" b="1" dirty="0" err="1">
                <a:latin typeface="Abadi MT Condensed Light" panose="020B0306030101010103" pitchFamily="34" charset="77"/>
                <a:cs typeface="Arial Narrow"/>
              </a:rPr>
              <a:t>Mourou</a:t>
            </a:r>
            <a:r>
              <a:rPr lang="en-US" sz="2800" b="1" dirty="0">
                <a:latin typeface="Abadi MT Condensed Light" panose="020B0306030101010103" pitchFamily="34" charset="77"/>
                <a:cs typeface="Arial Narrow"/>
              </a:rPr>
              <a:t>) the Islamic Tendency Movement (ITM)</a:t>
            </a:r>
            <a:r>
              <a:rPr lang="en-US" sz="2800" dirty="0">
                <a:latin typeface="Abadi MT Condensed Light" panose="020B0306030101010103" pitchFamily="34" charset="77"/>
                <a:cs typeface="Arial Narrow"/>
              </a:rPr>
              <a:t>, </a:t>
            </a:r>
          </a:p>
          <a:p>
            <a:endParaRPr lang="en-US" sz="2800" dirty="0">
              <a:latin typeface="Abadi MT Condensed Light" panose="020B0306030101010103" pitchFamily="34" charset="77"/>
              <a:cs typeface="Arial Narrow"/>
            </a:endParaRPr>
          </a:p>
          <a:p>
            <a:r>
              <a:rPr lang="en-US" sz="2800" dirty="0">
                <a:highlight>
                  <a:srgbClr val="FF0000"/>
                </a:highlight>
                <a:latin typeface="Abadi MT Condensed Light" panose="020B0306030101010103" pitchFamily="34" charset="77"/>
                <a:cs typeface="Arial Narrow"/>
              </a:rPr>
              <a:t>denounced violence and endorsed pluralism and democracy.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9512024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HD:Applications:Applications:Microsoft Office 2004:Templates:Presentations:Designs:Blank Presentation</Template>
  <TotalTime>45300</TotalTime>
  <Words>2679</Words>
  <Application>Microsoft Macintosh PowerPoint</Application>
  <PresentationFormat>On-screen Show (4:3)</PresentationFormat>
  <Paragraphs>344</Paragraphs>
  <Slides>63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Abadi MT Condensed Light</vt:lpstr>
      <vt:lpstr>Arial</vt:lpstr>
      <vt:lpstr>Arial Narrow</vt:lpstr>
      <vt:lpstr>Google Sans</vt:lpstr>
      <vt:lpstr>Wingdings</vt:lpstr>
      <vt:lpstr>Profile</vt:lpstr>
      <vt:lpstr>Rachid al-Ghannouchi</vt:lpstr>
      <vt:lpstr>Of the 22 members of the Arab League…</vt:lpstr>
      <vt:lpstr>PowerPoint Presentation</vt:lpstr>
      <vt:lpstr>Tunisia: The first free and fair elections in October 23, 2011 (turnout of nearly 70 percent)</vt:lpstr>
      <vt:lpstr>Rachid al-Ghannouchi (founder of the Tunisian Islamic Tendency Movement, later Ennahda)</vt:lpstr>
      <vt:lpstr>Habib Bourghiba’s aggressive secular modernization (1956-1987)</vt:lpstr>
      <vt:lpstr>al-Ghannouchi</vt:lpstr>
      <vt:lpstr>Ghannouchi shaped by a variety of reformist Islamic thinkers</vt:lpstr>
      <vt:lpstr>In 1981 al-Ghannouchi</vt:lpstr>
      <vt:lpstr>Intellectual roots of the ITM:</vt:lpstr>
      <vt:lpstr>As the ITM developed</vt:lpstr>
      <vt:lpstr>The ITM brought together </vt:lpstr>
      <vt:lpstr>In April 1981, the Bourguiba regime consented to the registration of political parties </vt:lpstr>
      <vt:lpstr>The regime instead extended its crackdown</vt:lpstr>
      <vt:lpstr>After 1984, the party was reorganized to operate clandestinely as well as publicly</vt:lpstr>
      <vt:lpstr>Rachid al-Ghannouchi’s thoughts          on religion and politics</vt:lpstr>
      <vt:lpstr>For decades, Ghannouchi has preached that pluralism, democracy and Islam are harmonious</vt:lpstr>
      <vt:lpstr>But sovereignty belongs to God</vt:lpstr>
      <vt:lpstr>Who gets to interpret the Shari’a?</vt:lpstr>
      <vt:lpstr>Advisory rather than mandatory opinion of the ulama </vt:lpstr>
      <vt:lpstr>An Islamic civil society </vt:lpstr>
      <vt:lpstr>Civil society is one that is founded on the prophetic maxim: </vt:lpstr>
      <vt:lpstr>When believers make sacrifices</vt:lpstr>
      <vt:lpstr>Political power and religion</vt:lpstr>
      <vt:lpstr>Muslims living in a Non-Islamic state</vt:lpstr>
      <vt:lpstr>The Islamic Tendency Movement:   from an underground movement to the governing party </vt:lpstr>
      <vt:lpstr>In 1988, Ben Ali granted an amnesty to all political prisoners</vt:lpstr>
      <vt:lpstr>The ITM again applied for recognition as a political party</vt:lpstr>
      <vt:lpstr>The 1989 national elections</vt:lpstr>
      <vt:lpstr>Ennahdha activists attacked the ruling party headquarters</vt:lpstr>
      <vt:lpstr>Political repression followed (1989-2010)</vt:lpstr>
      <vt:lpstr>Ghannouchi himself:</vt:lpstr>
      <vt:lpstr>For the next two decades</vt:lpstr>
      <vt:lpstr>Ben Ali was forced from power by popular demonstrations in January 2011</vt:lpstr>
      <vt:lpstr>The party’s strength in Tunisia</vt:lpstr>
      <vt:lpstr>During negotiations over a new constitution</vt:lpstr>
      <vt:lpstr>Ennahda endorsed women’s rights in 2011</vt:lpstr>
      <vt:lpstr>Once in power, Ennahda sought a national unity government</vt:lpstr>
      <vt:lpstr>In sum: Ennahda did not reject modernity</vt:lpstr>
      <vt:lpstr>Rachid al-Ghannouchi’s Ennahda in                       Power</vt:lpstr>
      <vt:lpstr>Ennahda in power (2011-2013);</vt:lpstr>
      <vt:lpstr>2013-2014: Ennahda</vt:lpstr>
      <vt:lpstr>Ennahda’s tenth party congress, May 2016</vt:lpstr>
      <vt:lpstr>The party’s new objective: to separate the political and religious fields</vt:lpstr>
      <vt:lpstr>But Islam needs no political representation;</vt:lpstr>
      <vt:lpstr>The party no longer accepted the label of “Islamism”</vt:lpstr>
      <vt:lpstr>According to Ghannouchi </vt:lpstr>
      <vt:lpstr>The Ennahda party members</vt:lpstr>
      <vt:lpstr>Imams (prayer leaders) should not hold positions in any political party</vt:lpstr>
      <vt:lpstr>The separation of religion and politics</vt:lpstr>
      <vt:lpstr>A good deal of public support for making religion more central to governance</vt:lpstr>
      <vt:lpstr>The genuine separation of religion and state and the effective governance of religious institutions</vt:lpstr>
      <vt:lpstr>Youth radicalization is linked to repression</vt:lpstr>
      <vt:lpstr>Confronting violent extremism</vt:lpstr>
      <vt:lpstr>Ghannouchi pragmatic move?</vt:lpstr>
      <vt:lpstr>According to Ghannouchi, after Arab uprisings </vt:lpstr>
      <vt:lpstr>Ennahda</vt:lpstr>
      <vt:lpstr>Ennahda is a Big Tent party</vt:lpstr>
      <vt:lpstr>PowerPoint Presentation</vt:lpstr>
      <vt:lpstr>Continued hostility of the opposition towards Ennahda</vt:lpstr>
      <vt:lpstr>New Yorker 4/23/23</vt:lpstr>
      <vt:lpstr>PowerPoint Presentation</vt:lpstr>
      <vt:lpstr>PowerPoint Presentation</vt:lpstr>
    </vt:vector>
  </TitlesOfParts>
  <Company>University of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2011-2012 political protests  a.k.a. “The Arab Spring”</dc:title>
  <dc:creator>Bojan Petrovic</dc:creator>
  <cp:lastModifiedBy>Bojan Petrovic</cp:lastModifiedBy>
  <cp:revision>273</cp:revision>
  <dcterms:created xsi:type="dcterms:W3CDTF">2012-03-07T17:29:32Z</dcterms:created>
  <dcterms:modified xsi:type="dcterms:W3CDTF">2024-10-17T19:00:05Z</dcterms:modified>
</cp:coreProperties>
</file>