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1" r:id="rId2"/>
    <p:sldId id="272" r:id="rId3"/>
    <p:sldId id="268" r:id="rId4"/>
    <p:sldId id="256" r:id="rId5"/>
    <p:sldId id="257" r:id="rId6"/>
    <p:sldId id="258" r:id="rId7"/>
    <p:sldId id="261" r:id="rId8"/>
    <p:sldId id="259" r:id="rId9"/>
    <p:sldId id="262" r:id="rId10"/>
    <p:sldId id="263" r:id="rId11"/>
    <p:sldId id="264" r:id="rId12"/>
    <p:sldId id="265" r:id="rId13"/>
    <p:sldId id="266" r:id="rId14"/>
    <p:sldId id="267" r:id="rId15"/>
    <p:sldId id="269" r:id="rId16"/>
    <p:sldId id="270" r:id="rId17"/>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9" autoAdjust="0"/>
    <p:restoredTop sz="94660"/>
  </p:normalViewPr>
  <p:slideViewPr>
    <p:cSldViewPr snapToGrid="0">
      <p:cViewPr varScale="1">
        <p:scale>
          <a:sx n="94" d="100"/>
          <a:sy n="94" d="100"/>
        </p:scale>
        <p:origin x="232" y="568"/>
      </p:cViewPr>
      <p:guideLst/>
    </p:cSldViewPr>
  </p:slideViewPr>
  <p:notesTextViewPr>
    <p:cViewPr>
      <p:scale>
        <a:sx n="1" d="1"/>
        <a:sy n="1" d="1"/>
      </p:scale>
      <p:origin x="0" y="0"/>
    </p:cViewPr>
  </p:notesTextViewPr>
  <p:sorterViewPr>
    <p:cViewPr>
      <p:scale>
        <a:sx n="100" d="100"/>
        <a:sy n="100" d="100"/>
      </p:scale>
      <p:origin x="0" y="-4325"/>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8820AFC-A600-4DD9-9EBF-CA744B297DAC}" type="datetimeFigureOut">
              <a:rPr lang="en-US" smtClean="0"/>
              <a:t>7/2/24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75F75B-9699-4F14-8309-ADC3A323EEE3}" type="slidenum">
              <a:rPr lang="en-US" smtClean="0"/>
              <a:t>‹#›</a:t>
            </a:fld>
            <a:endParaRPr lang="en-US"/>
          </a:p>
        </p:txBody>
      </p:sp>
    </p:spTree>
    <p:extLst>
      <p:ext uri="{BB962C8B-B14F-4D97-AF65-F5344CB8AC3E}">
        <p14:creationId xmlns:p14="http://schemas.microsoft.com/office/powerpoint/2010/main" val="1776747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820AFC-A600-4DD9-9EBF-CA744B297DAC}" type="datetimeFigureOut">
              <a:rPr lang="en-US" smtClean="0"/>
              <a:t>7/2/24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75F75B-9699-4F14-8309-ADC3A323EEE3}" type="slidenum">
              <a:rPr lang="en-US" smtClean="0"/>
              <a:t>‹#›</a:t>
            </a:fld>
            <a:endParaRPr lang="en-US"/>
          </a:p>
        </p:txBody>
      </p:sp>
    </p:spTree>
    <p:extLst>
      <p:ext uri="{BB962C8B-B14F-4D97-AF65-F5344CB8AC3E}">
        <p14:creationId xmlns:p14="http://schemas.microsoft.com/office/powerpoint/2010/main" val="2798524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820AFC-A600-4DD9-9EBF-CA744B297DAC}" type="datetimeFigureOut">
              <a:rPr lang="en-US" smtClean="0"/>
              <a:t>7/2/24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75F75B-9699-4F14-8309-ADC3A323EEE3}" type="slidenum">
              <a:rPr lang="en-US" smtClean="0"/>
              <a:t>‹#›</a:t>
            </a:fld>
            <a:endParaRPr lang="en-US"/>
          </a:p>
        </p:txBody>
      </p:sp>
    </p:spTree>
    <p:extLst>
      <p:ext uri="{BB962C8B-B14F-4D97-AF65-F5344CB8AC3E}">
        <p14:creationId xmlns:p14="http://schemas.microsoft.com/office/powerpoint/2010/main" val="962902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820AFC-A600-4DD9-9EBF-CA744B297DAC}" type="datetimeFigureOut">
              <a:rPr lang="en-US" smtClean="0"/>
              <a:t>7/2/24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75F75B-9699-4F14-8309-ADC3A323EEE3}" type="slidenum">
              <a:rPr lang="en-US" smtClean="0"/>
              <a:t>‹#›</a:t>
            </a:fld>
            <a:endParaRPr lang="en-US"/>
          </a:p>
        </p:txBody>
      </p:sp>
    </p:spTree>
    <p:extLst>
      <p:ext uri="{BB962C8B-B14F-4D97-AF65-F5344CB8AC3E}">
        <p14:creationId xmlns:p14="http://schemas.microsoft.com/office/powerpoint/2010/main" val="1872884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820AFC-A600-4DD9-9EBF-CA744B297DAC}" type="datetimeFigureOut">
              <a:rPr lang="en-US" smtClean="0"/>
              <a:t>7/2/24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75F75B-9699-4F14-8309-ADC3A323EEE3}" type="slidenum">
              <a:rPr lang="en-US" smtClean="0"/>
              <a:t>‹#›</a:t>
            </a:fld>
            <a:endParaRPr lang="en-US"/>
          </a:p>
        </p:txBody>
      </p:sp>
    </p:spTree>
    <p:extLst>
      <p:ext uri="{BB962C8B-B14F-4D97-AF65-F5344CB8AC3E}">
        <p14:creationId xmlns:p14="http://schemas.microsoft.com/office/powerpoint/2010/main" val="1502631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8820AFC-A600-4DD9-9EBF-CA744B297DAC}" type="datetimeFigureOut">
              <a:rPr lang="en-US" smtClean="0"/>
              <a:t>7/2/24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75F75B-9699-4F14-8309-ADC3A323EEE3}" type="slidenum">
              <a:rPr lang="en-US" smtClean="0"/>
              <a:t>‹#›</a:t>
            </a:fld>
            <a:endParaRPr lang="en-US"/>
          </a:p>
        </p:txBody>
      </p:sp>
    </p:spTree>
    <p:extLst>
      <p:ext uri="{BB962C8B-B14F-4D97-AF65-F5344CB8AC3E}">
        <p14:creationId xmlns:p14="http://schemas.microsoft.com/office/powerpoint/2010/main" val="1966771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8820AFC-A600-4DD9-9EBF-CA744B297DAC}" type="datetimeFigureOut">
              <a:rPr lang="en-US" smtClean="0"/>
              <a:t>7/2/24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75F75B-9699-4F14-8309-ADC3A323EEE3}" type="slidenum">
              <a:rPr lang="en-US" smtClean="0"/>
              <a:t>‹#›</a:t>
            </a:fld>
            <a:endParaRPr lang="en-US"/>
          </a:p>
        </p:txBody>
      </p:sp>
    </p:spTree>
    <p:extLst>
      <p:ext uri="{BB962C8B-B14F-4D97-AF65-F5344CB8AC3E}">
        <p14:creationId xmlns:p14="http://schemas.microsoft.com/office/powerpoint/2010/main" val="9646274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8820AFC-A600-4DD9-9EBF-CA744B297DAC}" type="datetimeFigureOut">
              <a:rPr lang="en-US" smtClean="0"/>
              <a:t>7/2/24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75F75B-9699-4F14-8309-ADC3A323EEE3}" type="slidenum">
              <a:rPr lang="en-US" smtClean="0"/>
              <a:t>‹#›</a:t>
            </a:fld>
            <a:endParaRPr lang="en-US"/>
          </a:p>
        </p:txBody>
      </p:sp>
    </p:spTree>
    <p:extLst>
      <p:ext uri="{BB962C8B-B14F-4D97-AF65-F5344CB8AC3E}">
        <p14:creationId xmlns:p14="http://schemas.microsoft.com/office/powerpoint/2010/main" val="1221132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820AFC-A600-4DD9-9EBF-CA744B297DAC}" type="datetimeFigureOut">
              <a:rPr lang="en-US" smtClean="0"/>
              <a:t>7/2/24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75F75B-9699-4F14-8309-ADC3A323EEE3}" type="slidenum">
              <a:rPr lang="en-US" smtClean="0"/>
              <a:t>‹#›</a:t>
            </a:fld>
            <a:endParaRPr lang="en-US"/>
          </a:p>
        </p:txBody>
      </p:sp>
    </p:spTree>
    <p:extLst>
      <p:ext uri="{BB962C8B-B14F-4D97-AF65-F5344CB8AC3E}">
        <p14:creationId xmlns:p14="http://schemas.microsoft.com/office/powerpoint/2010/main" val="815232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8820AFC-A600-4DD9-9EBF-CA744B297DAC}" type="datetimeFigureOut">
              <a:rPr lang="en-US" smtClean="0"/>
              <a:t>7/2/24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75F75B-9699-4F14-8309-ADC3A323EEE3}" type="slidenum">
              <a:rPr lang="en-US" smtClean="0"/>
              <a:t>‹#›</a:t>
            </a:fld>
            <a:endParaRPr lang="en-US"/>
          </a:p>
        </p:txBody>
      </p:sp>
    </p:spTree>
    <p:extLst>
      <p:ext uri="{BB962C8B-B14F-4D97-AF65-F5344CB8AC3E}">
        <p14:creationId xmlns:p14="http://schemas.microsoft.com/office/powerpoint/2010/main" val="1072837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8820AFC-A600-4DD9-9EBF-CA744B297DAC}" type="datetimeFigureOut">
              <a:rPr lang="en-US" smtClean="0"/>
              <a:t>7/2/24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75F75B-9699-4F14-8309-ADC3A323EEE3}" type="slidenum">
              <a:rPr lang="en-US" smtClean="0"/>
              <a:t>‹#›</a:t>
            </a:fld>
            <a:endParaRPr lang="en-US"/>
          </a:p>
        </p:txBody>
      </p:sp>
    </p:spTree>
    <p:extLst>
      <p:ext uri="{BB962C8B-B14F-4D97-AF65-F5344CB8AC3E}">
        <p14:creationId xmlns:p14="http://schemas.microsoft.com/office/powerpoint/2010/main" val="32864785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820AFC-A600-4DD9-9EBF-CA744B297DAC}" type="datetimeFigureOut">
              <a:rPr lang="en-US" smtClean="0"/>
              <a:t>7/2/24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75F75B-9699-4F14-8309-ADC3A323EEE3}" type="slidenum">
              <a:rPr lang="en-US" smtClean="0"/>
              <a:t>‹#›</a:t>
            </a:fld>
            <a:endParaRPr lang="en-US"/>
          </a:p>
        </p:txBody>
      </p:sp>
    </p:spTree>
    <p:extLst>
      <p:ext uri="{BB962C8B-B14F-4D97-AF65-F5344CB8AC3E}">
        <p14:creationId xmlns:p14="http://schemas.microsoft.com/office/powerpoint/2010/main" val="133883927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495" y="1347537"/>
            <a:ext cx="12380495" cy="2189747"/>
          </a:xfrm>
        </p:spPr>
        <p:txBody>
          <a:bodyPr>
            <a:normAutofit/>
          </a:bodyPr>
          <a:lstStyle/>
          <a:p>
            <a:pPr algn="ctr"/>
            <a:r>
              <a:rPr lang="en-US" sz="4800" b="1" dirty="0"/>
              <a:t>Steps to take in doing your Quality of Character Power Point Presentation</a:t>
            </a:r>
          </a:p>
        </p:txBody>
      </p:sp>
      <p:sp>
        <p:nvSpPr>
          <p:cNvPr id="3" name="Text Placeholder 2"/>
          <p:cNvSpPr>
            <a:spLocks noGrp="1"/>
          </p:cNvSpPr>
          <p:nvPr>
            <p:ph type="body" idx="1"/>
          </p:nvPr>
        </p:nvSpPr>
        <p:spPr>
          <a:xfrm>
            <a:off x="807786" y="4487779"/>
            <a:ext cx="10515600" cy="1192797"/>
          </a:xfrm>
        </p:spPr>
        <p:txBody>
          <a:bodyPr>
            <a:normAutofit/>
          </a:bodyPr>
          <a:lstStyle/>
          <a:p>
            <a:pPr algn="ctr"/>
            <a:r>
              <a:rPr lang="en-US" sz="3600" dirty="0">
                <a:solidFill>
                  <a:srgbClr val="FFFF00"/>
                </a:solidFill>
              </a:rPr>
              <a:t>Prof. Mark A. Davis</a:t>
            </a:r>
          </a:p>
        </p:txBody>
      </p:sp>
    </p:spTree>
    <p:extLst>
      <p:ext uri="{BB962C8B-B14F-4D97-AF65-F5344CB8AC3E}">
        <p14:creationId xmlns:p14="http://schemas.microsoft.com/office/powerpoint/2010/main" val="25984120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image1.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2" y="4763"/>
            <a:ext cx="11447563" cy="7009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653914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636295"/>
          </a:xfrm>
        </p:spPr>
        <p:txBody>
          <a:bodyPr>
            <a:normAutofit fontScale="90000"/>
          </a:bodyPr>
          <a:lstStyle/>
          <a:p>
            <a:pPr marL="342900" marR="0" lvl="0" indent="-342900">
              <a:spcBef>
                <a:spcPts val="290"/>
              </a:spcBef>
              <a:spcAft>
                <a:spcPts val="0"/>
              </a:spcAft>
              <a:tabLst>
                <a:tab pos="317500" algn="l"/>
              </a:tabLst>
            </a:pPr>
            <a:r>
              <a:rPr lang="en-US" sz="4000" spc="-125" dirty="0">
                <a:solidFill>
                  <a:srgbClr val="FFFF00"/>
                </a:solidFill>
                <a:latin typeface="Calibri" panose="020F0502020204030204" pitchFamily="34" charset="0"/>
                <a:ea typeface="Calibri" panose="020F0502020204030204" pitchFamily="34" charset="0"/>
                <a:cs typeface="Calibri" panose="020F0502020204030204" pitchFamily="34" charset="0"/>
              </a:rPr>
              <a:t>2. Once </a:t>
            </a:r>
            <a:r>
              <a:rPr lang="en-US" sz="4000" spc="-15" dirty="0">
                <a:solidFill>
                  <a:srgbClr val="FFFF00"/>
                </a:solidFill>
                <a:latin typeface="Calibri" panose="020F0502020204030204" pitchFamily="34" charset="0"/>
                <a:ea typeface="Calibri" panose="020F0502020204030204" pitchFamily="34" charset="0"/>
                <a:cs typeface="Calibri" panose="020F0502020204030204" pitchFamily="34" charset="0"/>
              </a:rPr>
              <a:t>that’s </a:t>
            </a:r>
            <a:r>
              <a:rPr lang="en-US" sz="4000" spc="-25" dirty="0">
                <a:solidFill>
                  <a:srgbClr val="FFFF00"/>
                </a:solidFill>
                <a:latin typeface="Calibri" panose="020F0502020204030204" pitchFamily="34" charset="0"/>
                <a:ea typeface="Calibri" panose="020F0502020204030204" pitchFamily="34" charset="0"/>
                <a:cs typeface="Calibri" panose="020F0502020204030204" pitchFamily="34" charset="0"/>
              </a:rPr>
              <a:t>done, </a:t>
            </a:r>
            <a:r>
              <a:rPr lang="en-US" sz="4000" spc="10" dirty="0">
                <a:solidFill>
                  <a:srgbClr val="FFFF00"/>
                </a:solidFill>
                <a:latin typeface="Calibri" panose="020F0502020204030204" pitchFamily="34" charset="0"/>
                <a:ea typeface="Calibri" panose="020F0502020204030204" pitchFamily="34" charset="0"/>
                <a:cs typeface="Calibri" panose="020F0502020204030204" pitchFamily="34" charset="0"/>
              </a:rPr>
              <a:t>click </a:t>
            </a:r>
            <a:r>
              <a:rPr lang="en-US" sz="4000" spc="-125" dirty="0">
                <a:solidFill>
                  <a:srgbClr val="FFFF00"/>
                </a:solidFill>
                <a:latin typeface="Calibri" panose="020F0502020204030204" pitchFamily="34" charset="0"/>
                <a:ea typeface="Calibri" panose="020F0502020204030204" pitchFamily="34" charset="0"/>
                <a:cs typeface="Calibri" panose="020F0502020204030204" pitchFamily="34" charset="0"/>
              </a:rPr>
              <a:t>“Upload” </a:t>
            </a:r>
            <a:r>
              <a:rPr lang="en-US" sz="4000" spc="10" dirty="0">
                <a:solidFill>
                  <a:srgbClr val="FFFF00"/>
                </a:solidFill>
                <a:latin typeface="Calibri" panose="020F0502020204030204" pitchFamily="34" charset="0"/>
                <a:ea typeface="Calibri" panose="020F0502020204030204" pitchFamily="34" charset="0"/>
                <a:cs typeface="Calibri" panose="020F0502020204030204" pitchFamily="34" charset="0"/>
              </a:rPr>
              <a:t>at </a:t>
            </a:r>
            <a:r>
              <a:rPr lang="en-US" sz="4000" spc="-25" dirty="0">
                <a:solidFill>
                  <a:srgbClr val="FFFF00"/>
                </a:solidFill>
                <a:latin typeface="Calibri" panose="020F0502020204030204" pitchFamily="34" charset="0"/>
                <a:ea typeface="Calibri" panose="020F0502020204030204" pitchFamily="34" charset="0"/>
                <a:cs typeface="Calibri" panose="020F0502020204030204" pitchFamily="34" charset="0"/>
              </a:rPr>
              <a:t>the  top </a:t>
            </a:r>
            <a:r>
              <a:rPr lang="en-US" sz="4000" spc="-125" dirty="0">
                <a:solidFill>
                  <a:srgbClr val="FFFF00"/>
                </a:solidFill>
                <a:latin typeface="Calibri" panose="020F0502020204030204" pitchFamily="34" charset="0"/>
                <a:ea typeface="Calibri" panose="020F0502020204030204" pitchFamily="34" charset="0"/>
                <a:cs typeface="Calibri" panose="020F0502020204030204" pitchFamily="34" charset="0"/>
              </a:rPr>
              <a:t>right </a:t>
            </a:r>
            <a:r>
              <a:rPr lang="en-US" sz="4000" spc="-20" dirty="0">
                <a:solidFill>
                  <a:srgbClr val="FFFF00"/>
                </a:solidFill>
                <a:latin typeface="Calibri" panose="020F0502020204030204" pitchFamily="34" charset="0"/>
                <a:ea typeface="Calibri" panose="020F0502020204030204" pitchFamily="34" charset="0"/>
                <a:cs typeface="Calibri" panose="020F0502020204030204" pitchFamily="34" charset="0"/>
              </a:rPr>
              <a:t>corner </a:t>
            </a:r>
            <a:r>
              <a:rPr lang="en-US" sz="4000" spc="-15" dirty="0">
                <a:solidFill>
                  <a:srgbClr val="FFFF00"/>
                </a:solidFill>
                <a:latin typeface="Calibri" panose="020F0502020204030204" pitchFamily="34" charset="0"/>
                <a:ea typeface="Calibri" panose="020F0502020204030204" pitchFamily="34" charset="0"/>
                <a:cs typeface="Calibri" panose="020F0502020204030204" pitchFamily="34" charset="0"/>
              </a:rPr>
              <a:t>to </a:t>
            </a:r>
            <a:r>
              <a:rPr lang="en-US" sz="4000" spc="-125" dirty="0">
                <a:solidFill>
                  <a:srgbClr val="FFFF00"/>
                </a:solidFill>
                <a:latin typeface="Calibri" panose="020F0502020204030204" pitchFamily="34" charset="0"/>
                <a:ea typeface="Calibri" panose="020F0502020204030204" pitchFamily="34" charset="0"/>
                <a:cs typeface="Calibri" panose="020F0502020204030204" pitchFamily="34" charset="0"/>
              </a:rPr>
              <a:t>begin </a:t>
            </a:r>
            <a:r>
              <a:rPr lang="en-US" sz="4000" spc="-15" dirty="0">
                <a:solidFill>
                  <a:srgbClr val="FFFF00"/>
                </a:solidFill>
                <a:latin typeface="Calibri" panose="020F0502020204030204" pitchFamily="34" charset="0"/>
                <a:ea typeface="Calibri" panose="020F0502020204030204" pitchFamily="34" charset="0"/>
                <a:cs typeface="Calibri" panose="020F0502020204030204" pitchFamily="34" charset="0"/>
              </a:rPr>
              <a:t>uploading </a:t>
            </a:r>
            <a:r>
              <a:rPr lang="en-US" sz="4000" spc="-25" dirty="0">
                <a:solidFill>
                  <a:srgbClr val="FFFF00"/>
                </a:solidFill>
                <a:latin typeface="Calibri" panose="020F0502020204030204" pitchFamily="34" charset="0"/>
                <a:ea typeface="Calibri" panose="020F0502020204030204" pitchFamily="34" charset="0"/>
                <a:cs typeface="Calibri" panose="020F0502020204030204" pitchFamily="34" charset="0"/>
              </a:rPr>
              <a:t>your</a:t>
            </a:r>
            <a:r>
              <a:rPr lang="en-US" sz="4000" spc="190" dirty="0">
                <a:solidFill>
                  <a:srgbClr val="FFFF00"/>
                </a:solidFill>
                <a:latin typeface="Calibri" panose="020F0502020204030204" pitchFamily="34" charset="0"/>
                <a:ea typeface="Calibri" panose="020F0502020204030204" pitchFamily="34" charset="0"/>
                <a:cs typeface="Calibri" panose="020F0502020204030204" pitchFamily="34" charset="0"/>
              </a:rPr>
              <a:t> </a:t>
            </a:r>
            <a:r>
              <a:rPr lang="en-US" sz="4000" spc="-15" dirty="0">
                <a:solidFill>
                  <a:srgbClr val="FFFF00"/>
                </a:solidFill>
                <a:latin typeface="Calibri" panose="020F0502020204030204" pitchFamily="34" charset="0"/>
                <a:ea typeface="Calibri" panose="020F0502020204030204" pitchFamily="34" charset="0"/>
                <a:cs typeface="Calibri" panose="020F0502020204030204" pitchFamily="34" charset="0"/>
              </a:rPr>
              <a:t>video.</a:t>
            </a:r>
            <a:br>
              <a:rPr lang="en-US" sz="4000" spc="-125" dirty="0">
                <a:latin typeface="Calibri" panose="020F0502020204030204" pitchFamily="34" charset="0"/>
                <a:ea typeface="Calibri" panose="020F0502020204030204" pitchFamily="34" charset="0"/>
                <a:cs typeface="Calibri" panose="020F0502020204030204" pitchFamily="34" charset="0"/>
              </a:rPr>
            </a:br>
            <a:endParaRPr lang="en-US" dirty="0"/>
          </a:p>
        </p:txBody>
      </p:sp>
      <p:pic>
        <p:nvPicPr>
          <p:cNvPr id="5" name="Picture 4"/>
          <p:cNvPicPr>
            <a:picLocks noChangeAspect="1"/>
          </p:cNvPicPr>
          <p:nvPr/>
        </p:nvPicPr>
        <p:blipFill>
          <a:blip r:embed="rId2"/>
          <a:stretch>
            <a:fillRect/>
          </a:stretch>
        </p:blipFill>
        <p:spPr>
          <a:xfrm>
            <a:off x="59284" y="1080486"/>
            <a:ext cx="12132716" cy="5777514"/>
          </a:xfrm>
          <a:prstGeom prst="rect">
            <a:avLst/>
          </a:prstGeom>
        </p:spPr>
      </p:pic>
    </p:spTree>
    <p:extLst>
      <p:ext uri="{BB962C8B-B14F-4D97-AF65-F5344CB8AC3E}">
        <p14:creationId xmlns:p14="http://schemas.microsoft.com/office/powerpoint/2010/main" val="31142931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8285"/>
            <a:ext cx="11353800" cy="1961147"/>
          </a:xfrm>
        </p:spPr>
        <p:txBody>
          <a:bodyPr>
            <a:noAutofit/>
          </a:bodyPr>
          <a:lstStyle/>
          <a:p>
            <a:r>
              <a:rPr lang="en-US" sz="3200" dirty="0">
                <a:solidFill>
                  <a:srgbClr val="FFFF00"/>
                </a:solidFill>
              </a:rPr>
              <a:t>3. Select the file you wish to upload by clicking on the center of the white arrow.  Or, you can drag and drop video files into the center area. Be sure to leave the drop down menu as “Public” so you can share your video with others.</a:t>
            </a:r>
            <a:br>
              <a:rPr lang="en-US" sz="3200" dirty="0"/>
            </a:br>
            <a:endParaRPr lang="en-US" sz="3200" dirty="0"/>
          </a:p>
        </p:txBody>
      </p:sp>
      <p:pic>
        <p:nvPicPr>
          <p:cNvPr id="4" name="Content Placeholder 3"/>
          <p:cNvPicPr>
            <a:picLocks noGrp="1" noChangeAspect="1"/>
          </p:cNvPicPr>
          <p:nvPr>
            <p:ph idx="1"/>
          </p:nvPr>
        </p:nvPicPr>
        <p:blipFill>
          <a:blip r:embed="rId2"/>
          <a:stretch>
            <a:fillRect/>
          </a:stretch>
        </p:blipFill>
        <p:spPr>
          <a:xfrm>
            <a:off x="3119809" y="2477484"/>
            <a:ext cx="5952381" cy="3047619"/>
          </a:xfrm>
          <a:prstGeom prst="rect">
            <a:avLst/>
          </a:prstGeom>
        </p:spPr>
      </p:pic>
    </p:spTree>
    <p:extLst>
      <p:ext uri="{BB962C8B-B14F-4D97-AF65-F5344CB8AC3E}">
        <p14:creationId xmlns:p14="http://schemas.microsoft.com/office/powerpoint/2010/main" val="19615275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690688"/>
          </a:xfrm>
        </p:spPr>
        <p:txBody>
          <a:bodyPr>
            <a:normAutofit fontScale="90000"/>
          </a:bodyPr>
          <a:lstStyle/>
          <a:p>
            <a:br>
              <a:rPr lang="en-US" sz="3600" dirty="0">
                <a:solidFill>
                  <a:srgbClr val="FFFF00"/>
                </a:solidFill>
              </a:rPr>
            </a:br>
            <a:br>
              <a:rPr lang="en-US" sz="3600" dirty="0">
                <a:solidFill>
                  <a:srgbClr val="FFFF00"/>
                </a:solidFill>
              </a:rPr>
            </a:br>
            <a:r>
              <a:rPr lang="en-US" sz="3600" dirty="0">
                <a:solidFill>
                  <a:srgbClr val="FFFF00"/>
                </a:solidFill>
              </a:rPr>
              <a:t>4. Once you have selected your file, it will begin to upload. This may take a few minutes so be sure to not exit out of the screen. Once it is finished, click </a:t>
            </a:r>
            <a:r>
              <a:rPr lang="en-US" sz="3600" b="1" dirty="0"/>
              <a:t>“Publish” </a:t>
            </a:r>
            <a:r>
              <a:rPr lang="en-US" sz="3600" dirty="0">
                <a:solidFill>
                  <a:srgbClr val="FFFF00"/>
                </a:solidFill>
              </a:rPr>
              <a:t>and YouTube will generate a URL for your video </a:t>
            </a:r>
            <a:r>
              <a:rPr lang="en-US" sz="3600" dirty="0"/>
              <a:t>within 36 hours</a:t>
            </a:r>
            <a:r>
              <a:rPr lang="en-US" sz="3600" dirty="0">
                <a:solidFill>
                  <a:srgbClr val="FFFF00"/>
                </a:solidFill>
              </a:rPr>
              <a:t>. This will be the URL you can send to others in order for them to view your video</a:t>
            </a:r>
          </a:p>
        </p:txBody>
      </p:sp>
      <p:pic>
        <p:nvPicPr>
          <p:cNvPr id="4" name="Content Placeholder 3"/>
          <p:cNvPicPr>
            <a:picLocks noGrp="1" noChangeAspect="1"/>
          </p:cNvPicPr>
          <p:nvPr>
            <p:ph idx="1"/>
          </p:nvPr>
        </p:nvPicPr>
        <p:blipFill>
          <a:blip r:embed="rId2"/>
          <a:stretch>
            <a:fillRect/>
          </a:stretch>
        </p:blipFill>
        <p:spPr>
          <a:xfrm>
            <a:off x="2853143" y="2463199"/>
            <a:ext cx="6485714" cy="3076190"/>
          </a:xfrm>
          <a:prstGeom prst="rect">
            <a:avLst/>
          </a:prstGeom>
        </p:spPr>
      </p:pic>
    </p:spTree>
    <p:extLst>
      <p:ext uri="{BB962C8B-B14F-4D97-AF65-F5344CB8AC3E}">
        <p14:creationId xmlns:p14="http://schemas.microsoft.com/office/powerpoint/2010/main" val="31742591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6858000"/>
          </a:xfrm>
        </p:spPr>
        <p:txBody>
          <a:bodyPr/>
          <a:lstStyle/>
          <a:p>
            <a:pPr marL="0" marR="0" algn="ctr">
              <a:spcBef>
                <a:spcPts val="40"/>
              </a:spcBef>
              <a:spcAft>
                <a:spcPts val="0"/>
              </a:spcAft>
            </a:pPr>
            <a:r>
              <a:rPr lang="en-US" sz="3200" dirty="0">
                <a:latin typeface="Calibri" panose="020F0502020204030204" pitchFamily="34" charset="0"/>
                <a:ea typeface="Calibri" panose="020F0502020204030204" pitchFamily="34" charset="0"/>
                <a:cs typeface="Calibri" panose="020F0502020204030204" pitchFamily="34" charset="0"/>
              </a:rPr>
              <a:t> </a:t>
            </a:r>
            <a:br>
              <a:rPr lang="en-US" dirty="0">
                <a:latin typeface="Calibri" panose="020F0502020204030204" pitchFamily="34" charset="0"/>
                <a:ea typeface="Calibri" panose="020F0502020204030204" pitchFamily="34" charset="0"/>
                <a:cs typeface="Calibri" panose="020F0502020204030204" pitchFamily="34" charset="0"/>
              </a:rPr>
            </a:br>
            <a:r>
              <a:rPr lang="en-US" b="1" dirty="0">
                <a:latin typeface="Calibri" panose="020F0502020204030204" pitchFamily="34" charset="0"/>
                <a:ea typeface="Calibri" panose="020F0502020204030204" pitchFamily="34" charset="0"/>
                <a:cs typeface="Calibri" panose="020F0502020204030204" pitchFamily="34" charset="0"/>
              </a:rPr>
              <a:t>Questions?</a:t>
            </a:r>
            <a:br>
              <a:rPr lang="en-US" b="1" dirty="0">
                <a:latin typeface="Calibri" panose="020F0502020204030204" pitchFamily="34" charset="0"/>
                <a:ea typeface="Calibri" panose="020F0502020204030204" pitchFamily="34" charset="0"/>
                <a:cs typeface="Calibri" panose="020F0502020204030204" pitchFamily="34" charset="0"/>
              </a:rPr>
            </a:br>
            <a:r>
              <a:rPr lang="en-US" b="1" dirty="0">
                <a:latin typeface="Calibri" panose="020F0502020204030204" pitchFamily="34" charset="0"/>
                <a:ea typeface="Calibri" panose="020F0502020204030204" pitchFamily="34" charset="0"/>
                <a:cs typeface="Calibri" panose="020F0502020204030204" pitchFamily="34" charset="0"/>
              </a:rPr>
              <a:t> Contact Emily Lathrop</a:t>
            </a:r>
            <a:br>
              <a:rPr lang="en-US" b="1" dirty="0">
                <a:latin typeface="Calibri" panose="020F0502020204030204" pitchFamily="34" charset="0"/>
                <a:ea typeface="Calibri" panose="020F0502020204030204" pitchFamily="34" charset="0"/>
                <a:cs typeface="Calibri" panose="020F0502020204030204" pitchFamily="34" charset="0"/>
              </a:rPr>
            </a:br>
            <a:r>
              <a:rPr lang="en-US" b="1" dirty="0">
                <a:latin typeface="Calibri" panose="020F0502020204030204" pitchFamily="34" charset="0"/>
                <a:ea typeface="Calibri" panose="020F0502020204030204" pitchFamily="34" charset="0"/>
                <a:cs typeface="Calibri" panose="020F0502020204030204" pitchFamily="34" charset="0"/>
              </a:rPr>
              <a:t> at </a:t>
            </a:r>
            <a:r>
              <a:rPr lang="en-US" dirty="0">
                <a:solidFill>
                  <a:srgbClr val="FFFF00"/>
                </a:solidFill>
                <a:latin typeface="Calibri" panose="020F0502020204030204" pitchFamily="34" charset="0"/>
                <a:ea typeface="Calibri" panose="020F0502020204030204" pitchFamily="34" charset="0"/>
                <a:cs typeface="Calibri" panose="020F0502020204030204" pitchFamily="34" charset="0"/>
              </a:rPr>
              <a:t>Emily.lathrop@cui.edu</a:t>
            </a:r>
            <a:r>
              <a:rPr lang="en-US" b="1" dirty="0">
                <a:latin typeface="Calibri" panose="020F0502020204030204" pitchFamily="34" charset="0"/>
                <a:ea typeface="Calibri" panose="020F0502020204030204" pitchFamily="34" charset="0"/>
                <a:cs typeface="Calibri" panose="020F0502020204030204" pitchFamily="34" charset="0"/>
              </a:rPr>
              <a:t> or 949-214-3266</a:t>
            </a:r>
            <a:br>
              <a:rPr lang="en-US" sz="4000" dirty="0">
                <a:latin typeface="Calibri" panose="020F0502020204030204" pitchFamily="34" charset="0"/>
                <a:ea typeface="Calibri" panose="020F0502020204030204" pitchFamily="34" charset="0"/>
                <a:cs typeface="Calibri" panose="020F0502020204030204" pitchFamily="34" charset="0"/>
              </a:rPr>
            </a:br>
            <a:endParaRPr lang="en-US" dirty="0"/>
          </a:p>
        </p:txBody>
      </p:sp>
    </p:spTree>
    <p:extLst>
      <p:ext uri="{BB962C8B-B14F-4D97-AF65-F5344CB8AC3E}">
        <p14:creationId xmlns:p14="http://schemas.microsoft.com/office/powerpoint/2010/main" val="36553443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1850" y="216568"/>
            <a:ext cx="10515600" cy="2261937"/>
          </a:xfrm>
        </p:spPr>
        <p:txBody>
          <a:bodyPr/>
          <a:lstStyle/>
          <a:p>
            <a:pPr algn="ctr"/>
            <a:r>
              <a:rPr lang="en-US" dirty="0">
                <a:latin typeface="+mn-lt"/>
              </a:rPr>
              <a:t>Copy URL</a:t>
            </a:r>
          </a:p>
        </p:txBody>
      </p:sp>
      <p:sp>
        <p:nvSpPr>
          <p:cNvPr id="5" name="Content Placeholder 4"/>
          <p:cNvSpPr>
            <a:spLocks noGrp="1"/>
          </p:cNvSpPr>
          <p:nvPr>
            <p:ph type="body" idx="1"/>
          </p:nvPr>
        </p:nvSpPr>
        <p:spPr>
          <a:xfrm>
            <a:off x="180474" y="3152275"/>
            <a:ext cx="11766884" cy="2937376"/>
          </a:xfrm>
        </p:spPr>
        <p:txBody>
          <a:bodyPr>
            <a:normAutofit/>
          </a:bodyPr>
          <a:lstStyle/>
          <a:p>
            <a:pPr marL="0" indent="0" algn="ctr">
              <a:buNone/>
            </a:pPr>
            <a:r>
              <a:rPr lang="en-US" sz="4400" b="1" dirty="0">
                <a:solidFill>
                  <a:srgbClr val="FFFF00"/>
                </a:solidFill>
              </a:rPr>
              <a:t>Paste  URL Link in the last Power Point slide of</a:t>
            </a:r>
          </a:p>
          <a:p>
            <a:pPr marL="0" indent="0" algn="ctr">
              <a:buNone/>
            </a:pPr>
            <a:r>
              <a:rPr lang="en-US" sz="4400" b="1" dirty="0">
                <a:solidFill>
                  <a:srgbClr val="FFFF00"/>
                </a:solidFill>
              </a:rPr>
              <a:t> your presentation!</a:t>
            </a:r>
          </a:p>
        </p:txBody>
      </p:sp>
    </p:spTree>
    <p:extLst>
      <p:ext uri="{BB962C8B-B14F-4D97-AF65-F5344CB8AC3E}">
        <p14:creationId xmlns:p14="http://schemas.microsoft.com/office/powerpoint/2010/main" val="33116113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9868" y="2903848"/>
            <a:ext cx="10515600" cy="986588"/>
          </a:xfrm>
        </p:spPr>
        <p:txBody>
          <a:bodyPr>
            <a:normAutofit/>
          </a:bodyPr>
          <a:lstStyle/>
          <a:p>
            <a:pPr algn="ctr"/>
            <a:r>
              <a:rPr lang="en-US" sz="6000" b="1" dirty="0">
                <a:solidFill>
                  <a:srgbClr val="FFFF00"/>
                </a:solidFill>
              </a:rPr>
              <a:t>Submit Assignment in Canvas</a:t>
            </a:r>
          </a:p>
        </p:txBody>
      </p:sp>
    </p:spTree>
    <p:extLst>
      <p:ext uri="{BB962C8B-B14F-4D97-AF65-F5344CB8AC3E}">
        <p14:creationId xmlns:p14="http://schemas.microsoft.com/office/powerpoint/2010/main" val="2132356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2132" y="442398"/>
            <a:ext cx="10515600" cy="1325563"/>
          </a:xfrm>
        </p:spPr>
        <p:txBody>
          <a:bodyPr>
            <a:normAutofit/>
          </a:bodyPr>
          <a:lstStyle/>
          <a:p>
            <a:pPr algn="ctr"/>
            <a:r>
              <a:rPr lang="en-US" sz="8800" b="1" dirty="0">
                <a:solidFill>
                  <a:srgbClr val="FFFF00"/>
                </a:solidFill>
              </a:rPr>
              <a:t>Canvas</a:t>
            </a:r>
          </a:p>
        </p:txBody>
      </p:sp>
      <p:sp>
        <p:nvSpPr>
          <p:cNvPr id="3" name="Content Placeholder 2"/>
          <p:cNvSpPr>
            <a:spLocks noGrp="1"/>
          </p:cNvSpPr>
          <p:nvPr>
            <p:ph idx="1"/>
          </p:nvPr>
        </p:nvSpPr>
        <p:spPr>
          <a:xfrm>
            <a:off x="180475" y="2658979"/>
            <a:ext cx="11778914" cy="3517984"/>
          </a:xfrm>
        </p:spPr>
        <p:txBody>
          <a:bodyPr>
            <a:normAutofit/>
          </a:bodyPr>
          <a:lstStyle/>
          <a:p>
            <a:pPr marL="0" indent="0" algn="ctr">
              <a:buNone/>
            </a:pPr>
            <a:r>
              <a:rPr lang="en-US" sz="4000" dirty="0"/>
              <a:t>In Canvas, scroll down to Week #8 to review all documents necessary to complete the </a:t>
            </a:r>
            <a:r>
              <a:rPr lang="en-US" sz="4000" b="1" dirty="0">
                <a:solidFill>
                  <a:srgbClr val="FF0000"/>
                </a:solidFill>
              </a:rPr>
              <a:t>Quality of Character Power Point Presentation</a:t>
            </a:r>
            <a:endParaRPr lang="en-US" sz="4000" dirty="0"/>
          </a:p>
        </p:txBody>
      </p:sp>
    </p:spTree>
    <p:extLst>
      <p:ext uri="{BB962C8B-B14F-4D97-AF65-F5344CB8AC3E}">
        <p14:creationId xmlns:p14="http://schemas.microsoft.com/office/powerpoint/2010/main" val="2346084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813968"/>
          </a:xfrm>
        </p:spPr>
        <p:txBody>
          <a:bodyPr>
            <a:normAutofit fontScale="90000"/>
          </a:bodyPr>
          <a:lstStyle/>
          <a:p>
            <a:br>
              <a:rPr lang="en-US" b="1" dirty="0"/>
            </a:br>
            <a:r>
              <a:rPr lang="en-US" b="1" dirty="0">
                <a:solidFill>
                  <a:srgbClr val="FFFF00"/>
                </a:solidFill>
              </a:rPr>
              <a:t>Examples of Power Point Presentation by Topic</a:t>
            </a:r>
            <a:br>
              <a:rPr lang="en-US" dirty="0">
                <a:solidFill>
                  <a:srgbClr val="FFFF00"/>
                </a:solidFill>
              </a:rPr>
            </a:br>
            <a:endParaRPr lang="en-US" dirty="0">
              <a:solidFill>
                <a:srgbClr val="FFFF00"/>
              </a:solidFill>
            </a:endParaRPr>
          </a:p>
        </p:txBody>
      </p:sp>
      <p:sp>
        <p:nvSpPr>
          <p:cNvPr id="3" name="Content Placeholder 2"/>
          <p:cNvSpPr>
            <a:spLocks noGrp="1"/>
          </p:cNvSpPr>
          <p:nvPr>
            <p:ph idx="1"/>
          </p:nvPr>
        </p:nvSpPr>
        <p:spPr>
          <a:xfrm>
            <a:off x="0" y="1503947"/>
            <a:ext cx="12192000" cy="5354052"/>
          </a:xfrm>
        </p:spPr>
        <p:txBody>
          <a:bodyPr>
            <a:normAutofit/>
          </a:bodyPr>
          <a:lstStyle/>
          <a:p>
            <a:pPr marL="0" indent="0" algn="ctr">
              <a:buNone/>
            </a:pPr>
            <a:endParaRPr lang="en-US" sz="4000" dirty="0"/>
          </a:p>
          <a:p>
            <a:pPr marL="0" indent="0" algn="ctr">
              <a:buNone/>
            </a:pPr>
            <a:endParaRPr lang="en-US" sz="4000" dirty="0"/>
          </a:p>
          <a:p>
            <a:pPr marL="0" indent="0" algn="ctr">
              <a:buNone/>
            </a:pPr>
            <a:endParaRPr lang="en-US" sz="4000" dirty="0"/>
          </a:p>
          <a:p>
            <a:pPr marL="0" indent="0" algn="ctr">
              <a:buNone/>
            </a:pPr>
            <a:r>
              <a:rPr lang="en-US" sz="4000" dirty="0"/>
              <a:t>Check Week #8 for Example PPTs</a:t>
            </a:r>
            <a:endParaRPr lang="en-US" sz="4000" dirty="0">
              <a:solidFill>
                <a:srgbClr val="FFFF00"/>
              </a:solidFill>
            </a:endParaRPr>
          </a:p>
          <a:p>
            <a:pPr marL="0" indent="0">
              <a:buNone/>
            </a:pPr>
            <a:r>
              <a:rPr lang="en-US" sz="3500" dirty="0">
                <a:solidFill>
                  <a:srgbClr val="FFFF00"/>
                </a:solidFill>
              </a:rPr>
              <a:t>	</a:t>
            </a:r>
          </a:p>
          <a:p>
            <a:pPr marL="0" indent="0">
              <a:buNone/>
            </a:pPr>
            <a:endParaRPr lang="en-US" dirty="0"/>
          </a:p>
        </p:txBody>
      </p:sp>
    </p:spTree>
    <p:extLst>
      <p:ext uri="{BB962C8B-B14F-4D97-AF65-F5344CB8AC3E}">
        <p14:creationId xmlns:p14="http://schemas.microsoft.com/office/powerpoint/2010/main" val="1488104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964864"/>
          </a:xfrm>
        </p:spPr>
        <p:txBody>
          <a:bodyPr>
            <a:normAutofit/>
          </a:bodyPr>
          <a:lstStyle/>
          <a:p>
            <a:pPr algn="ctr"/>
            <a:r>
              <a:rPr lang="en-US" sz="4400" dirty="0">
                <a:solidFill>
                  <a:srgbClr val="FFFF00"/>
                </a:solidFill>
                <a:latin typeface="+mn-lt"/>
              </a:rPr>
              <a:t>Quality of Character Power Point Requirements Checklist</a:t>
            </a:r>
          </a:p>
        </p:txBody>
      </p:sp>
    </p:spTree>
    <p:extLst>
      <p:ext uri="{BB962C8B-B14F-4D97-AF65-F5344CB8AC3E}">
        <p14:creationId xmlns:p14="http://schemas.microsoft.com/office/powerpoint/2010/main" val="3097089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342900" marR="0" lvl="0" indent="-342900" algn="ctr">
              <a:lnSpc>
                <a:spcPct val="150000"/>
              </a:lnSpc>
              <a:spcBef>
                <a:spcPts val="0"/>
              </a:spcBef>
              <a:spcAft>
                <a:spcPts val="0"/>
              </a:spcAft>
            </a:pPr>
            <a:br>
              <a:rPr lang="en-US" b="1" dirty="0">
                <a:latin typeface="+mn-lt"/>
                <a:ea typeface="Calibri" panose="020F0502020204030204" pitchFamily="34" charset="0"/>
                <a:cs typeface="Times New Roman" panose="02020603050405020304" pitchFamily="18" charset="0"/>
              </a:rPr>
            </a:br>
            <a:r>
              <a:rPr lang="en-US" b="1" dirty="0">
                <a:solidFill>
                  <a:srgbClr val="FFFF00"/>
                </a:solidFill>
                <a:latin typeface="+mn-lt"/>
                <a:ea typeface="Calibri" panose="020F0502020204030204" pitchFamily="34" charset="0"/>
                <a:cs typeface="Times New Roman" panose="02020603050405020304" pitchFamily="18" charset="0"/>
              </a:rPr>
              <a:t>Requirements for the power point:</a:t>
            </a:r>
            <a:br>
              <a:rPr lang="en-US" sz="4000" dirty="0">
                <a:solidFill>
                  <a:srgbClr val="FFFF00"/>
                </a:solidFill>
                <a:latin typeface="+mn-lt"/>
                <a:ea typeface="Calibri" panose="020F0502020204030204" pitchFamily="34" charset="0"/>
                <a:cs typeface="Times New Roman" panose="02020603050405020304" pitchFamily="18" charset="0"/>
              </a:rPr>
            </a:br>
            <a:endParaRPr lang="en-US" dirty="0">
              <a:solidFill>
                <a:srgbClr val="FFFF00"/>
              </a:solidFill>
              <a:latin typeface="+mn-lt"/>
            </a:endParaRPr>
          </a:p>
        </p:txBody>
      </p:sp>
      <p:sp>
        <p:nvSpPr>
          <p:cNvPr id="3" name="Content Placeholder 2"/>
          <p:cNvSpPr>
            <a:spLocks noGrp="1"/>
          </p:cNvSpPr>
          <p:nvPr>
            <p:ph idx="1"/>
          </p:nvPr>
        </p:nvSpPr>
        <p:spPr>
          <a:xfrm>
            <a:off x="2598820" y="2442411"/>
            <a:ext cx="9685422" cy="4415589"/>
          </a:xfrm>
        </p:spPr>
        <p:txBody>
          <a:bodyPr/>
          <a:lstStyle/>
          <a:p>
            <a:pPr marL="514350" indent="-514350">
              <a:buAutoNum type="arabicPeriod"/>
            </a:pPr>
            <a:r>
              <a:rPr lang="en-US" sz="3200" dirty="0">
                <a:latin typeface="Arial" panose="020B0604020202020204" pitchFamily="34" charset="0"/>
                <a:cs typeface="Arial" panose="020B0604020202020204" pitchFamily="34" charset="0"/>
              </a:rPr>
              <a:t>15 slides (minimum)  (10 Points)</a:t>
            </a:r>
          </a:p>
          <a:p>
            <a:pPr marL="514350" indent="-514350">
              <a:buAutoNum type="arabicPeriod"/>
            </a:pPr>
            <a:endParaRPr lang="en-US" sz="3200" dirty="0">
              <a:solidFill>
                <a:srgbClr val="FFFF00"/>
              </a:solidFill>
              <a:latin typeface="Arial" panose="020B0604020202020204" pitchFamily="34" charset="0"/>
              <a:cs typeface="Arial" panose="020B0604020202020204" pitchFamily="34" charset="0"/>
            </a:endParaRPr>
          </a:p>
          <a:p>
            <a:pPr marL="514350" indent="-514350">
              <a:buAutoNum type="arabicPeriod"/>
            </a:pPr>
            <a:endParaRPr lang="en-US" sz="3200" dirty="0">
              <a:solidFill>
                <a:srgbClr val="FFFF00"/>
              </a:solidFill>
              <a:latin typeface="Arial" panose="020B0604020202020204" pitchFamily="34" charset="0"/>
              <a:cs typeface="Arial" panose="020B0604020202020204" pitchFamily="34" charset="0"/>
            </a:endParaRPr>
          </a:p>
          <a:p>
            <a:pPr marL="514350" lvl="0" indent="-514350">
              <a:buFont typeface="Arial" panose="020B0604020202020204" pitchFamily="34" charset="0"/>
              <a:buAutoNum type="arabicPeriod"/>
            </a:pPr>
            <a:r>
              <a:rPr lang="en-US" sz="3200" dirty="0">
                <a:solidFill>
                  <a:srgbClr val="FFFF00"/>
                </a:solidFill>
                <a:latin typeface="Arial" panose="020B0604020202020204" pitchFamily="34" charset="0"/>
                <a:cs typeface="Arial" panose="020B0604020202020204" pitchFamily="34" charset="0"/>
              </a:rPr>
              <a:t>Font size: 32 point or more     (5 Points)</a:t>
            </a:r>
          </a:p>
          <a:p>
            <a:pPr marL="0" indent="0">
              <a:buNone/>
            </a:pPr>
            <a:endParaRPr lang="en-US" sz="3200" dirty="0">
              <a:latin typeface="Arial" panose="020B0604020202020204" pitchFamily="34" charset="0"/>
              <a:cs typeface="Arial" panose="020B0604020202020204" pitchFamily="34" charset="0"/>
            </a:endParaRPr>
          </a:p>
          <a:p>
            <a:pPr marL="0" indent="0">
              <a:buNone/>
            </a:pPr>
            <a:endParaRPr lang="en-US" sz="3200" dirty="0">
              <a:latin typeface="Arial" panose="020B0604020202020204" pitchFamily="34" charset="0"/>
              <a:cs typeface="Arial" panose="020B0604020202020204" pitchFamily="34" charset="0"/>
            </a:endParaRPr>
          </a:p>
          <a:p>
            <a:pPr marL="514350" indent="-514350">
              <a:buAutoNum type="arabicPeriod"/>
            </a:pPr>
            <a:endParaRPr lang="en-US" sz="3200" dirty="0">
              <a:latin typeface="Arial" panose="020B0604020202020204" pitchFamily="34" charset="0"/>
              <a:cs typeface="Arial" panose="020B0604020202020204" pitchFamily="34" charset="0"/>
            </a:endParaRPr>
          </a:p>
          <a:p>
            <a:pPr marL="514350" indent="-514350">
              <a:buAutoNum type="arabicPeriod"/>
            </a:pPr>
            <a:endParaRPr lang="en-US" sz="3200" dirty="0">
              <a:latin typeface="Arial" panose="020B0604020202020204" pitchFamily="34" charset="0"/>
              <a:cs typeface="Arial" panose="020B0604020202020204" pitchFamily="34" charset="0"/>
            </a:endParaRPr>
          </a:p>
          <a:p>
            <a:pPr marL="0" indent="0">
              <a:buNone/>
            </a:pPr>
            <a:endParaRPr lang="en-US" sz="3200" dirty="0">
              <a:latin typeface="Arial" panose="020B0604020202020204" pitchFamily="34" charset="0"/>
              <a:cs typeface="Arial" panose="020B0604020202020204" pitchFamily="34" charset="0"/>
            </a:endParaRPr>
          </a:p>
          <a:p>
            <a:pPr marL="514350" indent="-514350">
              <a:buAutoNum type="arabicPeriod"/>
            </a:pPr>
            <a:endParaRPr lang="en-US" sz="3200" dirty="0">
              <a:latin typeface="Arial" panose="020B0604020202020204" pitchFamily="34" charset="0"/>
              <a:cs typeface="Arial" panose="020B0604020202020204" pitchFamily="34" charset="0"/>
            </a:endParaRPr>
          </a:p>
          <a:p>
            <a:pPr marL="514350" indent="-514350">
              <a:buAutoNum type="arabicPeriod"/>
            </a:pPr>
            <a:endParaRPr lang="en-US" sz="3200" dirty="0">
              <a:latin typeface="Arial" panose="020B0604020202020204" pitchFamily="34" charset="0"/>
              <a:cs typeface="Arial" panose="020B0604020202020204" pitchFamily="34" charset="0"/>
            </a:endParaRPr>
          </a:p>
          <a:p>
            <a:pPr marL="514350" indent="-514350">
              <a:buAutoNum type="arabicPeriod"/>
            </a:pPr>
            <a:endParaRPr lang="en-US" sz="3200" dirty="0">
              <a:latin typeface="Arial" panose="020B0604020202020204" pitchFamily="34" charset="0"/>
              <a:cs typeface="Arial" panose="020B0604020202020204" pitchFamily="34" charset="0"/>
            </a:endParaRPr>
          </a:p>
          <a:p>
            <a:pPr marL="0" indent="0">
              <a:buNone/>
            </a:pPr>
            <a:endParaRPr lang="en-US" sz="3200" dirty="0">
              <a:latin typeface="Arial" panose="020B0604020202020204" pitchFamily="34" charset="0"/>
              <a:cs typeface="Arial" panose="020B0604020202020204" pitchFamily="34" charset="0"/>
            </a:endParaRPr>
          </a:p>
          <a:p>
            <a:pPr marL="514350" indent="-514350">
              <a:buAutoNum type="arabicPeriod"/>
            </a:pPr>
            <a:endParaRPr lang="en-US" dirty="0"/>
          </a:p>
          <a:p>
            <a:pPr marL="0" indent="0">
              <a:buNone/>
            </a:pPr>
            <a:endParaRPr lang="en-US" dirty="0"/>
          </a:p>
        </p:txBody>
      </p:sp>
    </p:spTree>
    <p:extLst>
      <p:ext uri="{BB962C8B-B14F-4D97-AF65-F5344CB8AC3E}">
        <p14:creationId xmlns:p14="http://schemas.microsoft.com/office/powerpoint/2010/main" val="1761571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15036"/>
          </a:xfrm>
        </p:spPr>
        <p:txBody>
          <a:bodyPr>
            <a:normAutofit fontScale="90000"/>
          </a:bodyPr>
          <a:lstStyle/>
          <a:p>
            <a:r>
              <a:rPr lang="en-US" dirty="0">
                <a:latin typeface="+mn-lt"/>
              </a:rPr>
              <a:t>3.Content of Slide Presentation     (65 Points)</a:t>
            </a:r>
            <a:br>
              <a:rPr lang="en-US" dirty="0">
                <a:latin typeface="+mn-lt"/>
              </a:rPr>
            </a:br>
            <a:endParaRPr lang="en-US" dirty="0">
              <a:latin typeface="+mn-lt"/>
            </a:endParaRPr>
          </a:p>
        </p:txBody>
      </p:sp>
      <p:sp>
        <p:nvSpPr>
          <p:cNvPr id="3" name="Content Placeholder 2"/>
          <p:cNvSpPr>
            <a:spLocks noGrp="1"/>
          </p:cNvSpPr>
          <p:nvPr>
            <p:ph idx="1"/>
          </p:nvPr>
        </p:nvSpPr>
        <p:spPr>
          <a:xfrm>
            <a:off x="1239253" y="1280161"/>
            <a:ext cx="10952746" cy="5577840"/>
          </a:xfrm>
        </p:spPr>
        <p:txBody>
          <a:bodyPr>
            <a:normAutofit lnSpcReduction="10000"/>
          </a:bodyPr>
          <a:lstStyle/>
          <a:p>
            <a:pPr marL="0" lvl="0" indent="0">
              <a:buNone/>
            </a:pPr>
            <a:r>
              <a:rPr lang="en-US" sz="3600" dirty="0">
                <a:solidFill>
                  <a:srgbClr val="FFFF00"/>
                </a:solidFill>
              </a:rPr>
              <a:t>a. Title slide with topic and the presenter’s name</a:t>
            </a:r>
            <a:endParaRPr lang="en-US" sz="3600" dirty="0"/>
          </a:p>
          <a:p>
            <a:pPr marL="0" lvl="0" indent="0">
              <a:buNone/>
            </a:pPr>
            <a:r>
              <a:rPr lang="en-US" sz="3600" dirty="0"/>
              <a:t>b. Introduction Slide</a:t>
            </a:r>
          </a:p>
          <a:p>
            <a:pPr marL="0" lvl="0" indent="0">
              <a:buNone/>
            </a:pPr>
            <a:r>
              <a:rPr lang="en-US" sz="3600" dirty="0">
                <a:solidFill>
                  <a:srgbClr val="FFFF00"/>
                </a:solidFill>
              </a:rPr>
              <a:t>c. Define or explain the Quality of Character                          </a:t>
            </a:r>
            <a:br>
              <a:rPr lang="en-US" sz="3600" dirty="0">
                <a:solidFill>
                  <a:srgbClr val="FFFF00"/>
                </a:solidFill>
              </a:rPr>
            </a:br>
            <a:r>
              <a:rPr lang="en-US" sz="3600" dirty="0">
                <a:solidFill>
                  <a:srgbClr val="FFFF00"/>
                </a:solidFill>
              </a:rPr>
              <a:t>    (</a:t>
            </a:r>
            <a:r>
              <a:rPr lang="en-US" sz="3600" dirty="0">
                <a:solidFill>
                  <a:srgbClr val="FF0000"/>
                </a:solidFill>
              </a:rPr>
              <a:t>In your own words</a:t>
            </a:r>
            <a:r>
              <a:rPr lang="en-US" sz="3600" dirty="0">
                <a:solidFill>
                  <a:srgbClr val="FFFF00"/>
                </a:solidFill>
              </a:rPr>
              <a:t>)</a:t>
            </a:r>
            <a:endParaRPr lang="en-US" sz="3600" dirty="0"/>
          </a:p>
          <a:p>
            <a:pPr marL="0" lvl="0" indent="0">
              <a:buNone/>
            </a:pPr>
            <a:r>
              <a:rPr lang="en-US" sz="3600" dirty="0"/>
              <a:t>d. Give an example of the Quality of Character </a:t>
            </a:r>
          </a:p>
          <a:p>
            <a:pPr marL="0" lvl="0" indent="0">
              <a:buNone/>
            </a:pPr>
            <a:r>
              <a:rPr lang="en-US" sz="3600" dirty="0">
                <a:solidFill>
                  <a:srgbClr val="FFFF00"/>
                </a:solidFill>
              </a:rPr>
              <a:t>e</a:t>
            </a:r>
            <a:r>
              <a:rPr lang="en-US" sz="3600" dirty="0"/>
              <a:t>. </a:t>
            </a:r>
            <a:r>
              <a:rPr lang="en-US" sz="3600" dirty="0">
                <a:solidFill>
                  <a:srgbClr val="FFFF00"/>
                </a:solidFill>
              </a:rPr>
              <a:t>Apply the Quality of Character to coaching or athletic              </a:t>
            </a:r>
            <a:br>
              <a:rPr lang="en-US" sz="3600" dirty="0">
                <a:solidFill>
                  <a:srgbClr val="FFFF00"/>
                </a:solidFill>
              </a:rPr>
            </a:br>
            <a:r>
              <a:rPr lang="en-US" sz="3600" dirty="0">
                <a:solidFill>
                  <a:srgbClr val="FFFF00"/>
                </a:solidFill>
              </a:rPr>
              <a:t>    administration and the role of a leader in athletics</a:t>
            </a:r>
          </a:p>
          <a:p>
            <a:pPr marL="0" indent="0">
              <a:buNone/>
            </a:pPr>
            <a:r>
              <a:rPr lang="en-US" sz="3600" dirty="0"/>
              <a:t>f. One direct quote from one of the four required       </a:t>
            </a:r>
            <a:br>
              <a:rPr lang="en-US" sz="3600" dirty="0"/>
            </a:br>
            <a:r>
              <a:rPr lang="en-US" sz="3600" dirty="0"/>
              <a:t>    textbooks with APA Citation</a:t>
            </a:r>
          </a:p>
          <a:p>
            <a:pPr marL="0" indent="0">
              <a:buNone/>
            </a:pPr>
            <a:r>
              <a:rPr lang="en-US" sz="3600" dirty="0">
                <a:solidFill>
                  <a:srgbClr val="FFFF00"/>
                </a:solidFill>
              </a:rPr>
              <a:t>g. Conclusion Slide</a:t>
            </a:r>
          </a:p>
          <a:p>
            <a:pPr marL="0" indent="0">
              <a:buNone/>
            </a:pPr>
            <a:endParaRPr lang="en-US" sz="3600" dirty="0"/>
          </a:p>
          <a:p>
            <a:pPr marL="0" lvl="0" indent="0">
              <a:buNone/>
            </a:pPr>
            <a:endParaRPr lang="en-US" sz="3600" dirty="0">
              <a:solidFill>
                <a:srgbClr val="FFFF00"/>
              </a:solidFill>
            </a:endParaRPr>
          </a:p>
          <a:p>
            <a:pPr marL="0" indent="0">
              <a:buNone/>
            </a:pPr>
            <a:endParaRPr lang="en-US" sz="3200" dirty="0"/>
          </a:p>
        </p:txBody>
      </p:sp>
    </p:spTree>
    <p:extLst>
      <p:ext uri="{BB962C8B-B14F-4D97-AF65-F5344CB8AC3E}">
        <p14:creationId xmlns:p14="http://schemas.microsoft.com/office/powerpoint/2010/main" val="2143877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252663"/>
          </a:xfrm>
        </p:spPr>
        <p:txBody>
          <a:bodyPr>
            <a:normAutofit fontScale="90000"/>
          </a:bodyPr>
          <a:lstStyle/>
          <a:p>
            <a:endParaRPr lang="en-US" dirty="0">
              <a:latin typeface="+mn-lt"/>
            </a:endParaRPr>
          </a:p>
        </p:txBody>
      </p:sp>
      <p:sp>
        <p:nvSpPr>
          <p:cNvPr id="3" name="Content Placeholder 2"/>
          <p:cNvSpPr>
            <a:spLocks noGrp="1"/>
          </p:cNvSpPr>
          <p:nvPr>
            <p:ph idx="1"/>
          </p:nvPr>
        </p:nvSpPr>
        <p:spPr>
          <a:xfrm>
            <a:off x="1239252" y="541421"/>
            <a:ext cx="10952747" cy="6316579"/>
          </a:xfrm>
        </p:spPr>
        <p:txBody>
          <a:bodyPr>
            <a:noAutofit/>
          </a:bodyPr>
          <a:lstStyle/>
          <a:p>
            <a:pPr marL="0" lvl="0" indent="0">
              <a:buNone/>
            </a:pPr>
            <a:r>
              <a:rPr lang="en-US" sz="3600" dirty="0"/>
              <a:t>h. </a:t>
            </a:r>
            <a:r>
              <a:rPr lang="en-US" sz="3600" dirty="0">
                <a:solidFill>
                  <a:srgbClr val="FFFF00"/>
                </a:solidFill>
              </a:rPr>
              <a:t>URL for the oral presentation on last slide                          (</a:t>
            </a:r>
            <a:r>
              <a:rPr lang="en-US" sz="3600" dirty="0">
                <a:solidFill>
                  <a:srgbClr val="FF0000"/>
                </a:solidFill>
              </a:rPr>
              <a:t>24-36 Hours to process link</a:t>
            </a:r>
            <a:r>
              <a:rPr lang="en-US" sz="3600" dirty="0">
                <a:solidFill>
                  <a:srgbClr val="FFFF00"/>
                </a:solidFill>
              </a:rPr>
              <a:t>) </a:t>
            </a:r>
          </a:p>
          <a:p>
            <a:pPr marL="0" lvl="0" indent="0">
              <a:buNone/>
            </a:pPr>
            <a:r>
              <a:rPr lang="en-US" sz="3600" dirty="0" err="1"/>
              <a:t>i</a:t>
            </a:r>
            <a:r>
              <a:rPr lang="en-US" sz="3600" dirty="0"/>
              <a:t>. Evidence of proof reading for spelling / punctuation / grammar</a:t>
            </a:r>
          </a:p>
          <a:p>
            <a:pPr marL="0" lvl="0" indent="0">
              <a:buNone/>
            </a:pPr>
            <a:r>
              <a:rPr lang="en-US" sz="3600" dirty="0">
                <a:solidFill>
                  <a:srgbClr val="FFFF00"/>
                </a:solidFill>
              </a:rPr>
              <a:t>j. Slides are imaginative, memorable and compelling</a:t>
            </a:r>
          </a:p>
          <a:p>
            <a:pPr marL="0" lvl="0" indent="0">
              <a:buNone/>
            </a:pPr>
            <a:r>
              <a:rPr lang="en-US" sz="3600" dirty="0"/>
              <a:t>K. Contents is organized, logical and clear</a:t>
            </a:r>
          </a:p>
        </p:txBody>
      </p:sp>
    </p:spTree>
    <p:extLst>
      <p:ext uri="{BB962C8B-B14F-4D97-AF65-F5344CB8AC3E}">
        <p14:creationId xmlns:p14="http://schemas.microsoft.com/office/powerpoint/2010/main" val="58661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537" y="1"/>
            <a:ext cx="12597063" cy="1371599"/>
          </a:xfrm>
        </p:spPr>
        <p:txBody>
          <a:bodyPr>
            <a:noAutofit/>
          </a:bodyPr>
          <a:lstStyle/>
          <a:p>
            <a:pPr marL="457200" marR="0">
              <a:lnSpc>
                <a:spcPct val="150000"/>
              </a:lnSpc>
              <a:spcBef>
                <a:spcPts val="0"/>
              </a:spcBef>
              <a:spcAft>
                <a:spcPts val="0"/>
              </a:spcAft>
            </a:pPr>
            <a:r>
              <a:rPr lang="en-US" sz="3600" dirty="0">
                <a:latin typeface="+mn-lt"/>
                <a:ea typeface="Calibri" panose="020F0502020204030204" pitchFamily="34" charset="0"/>
                <a:cs typeface="Times New Roman" panose="02020603050405020304" pitchFamily="18" charset="0"/>
              </a:rPr>
              <a:t>   m. Implement at least two of the options below</a:t>
            </a:r>
            <a:r>
              <a:rPr lang="en-US" sz="4000" dirty="0">
                <a:latin typeface="+mn-lt"/>
                <a:ea typeface="Calibri" panose="020F0502020204030204" pitchFamily="34" charset="0"/>
                <a:cs typeface="Times New Roman" panose="02020603050405020304" pitchFamily="18" charset="0"/>
              </a:rPr>
              <a:t>: </a:t>
            </a:r>
            <a:r>
              <a:rPr lang="en-US" sz="3600" dirty="0">
                <a:latin typeface="+mn-lt"/>
                <a:ea typeface="Calibri" panose="020F0502020204030204" pitchFamily="34" charset="0"/>
                <a:cs typeface="Times New Roman" panose="02020603050405020304" pitchFamily="18" charset="0"/>
              </a:rPr>
              <a:t>(10 Points)</a:t>
            </a:r>
            <a:endParaRPr lang="en-US" sz="3600" dirty="0">
              <a:effectLst/>
              <a:latin typeface="+mn-lt"/>
              <a:ea typeface="Calibri" panose="020F0502020204030204" pitchFamily="34" charset="0"/>
              <a:cs typeface="Times New Roman" panose="02020603050405020304" pitchFamily="18" charset="0"/>
            </a:endParaRPr>
          </a:p>
        </p:txBody>
      </p:sp>
      <p:sp>
        <p:nvSpPr>
          <p:cNvPr id="3" name="Content Placeholder 2"/>
          <p:cNvSpPr>
            <a:spLocks noGrp="1"/>
          </p:cNvSpPr>
          <p:nvPr>
            <p:ph idx="1"/>
          </p:nvPr>
        </p:nvSpPr>
        <p:spPr>
          <a:xfrm>
            <a:off x="1094874" y="1801562"/>
            <a:ext cx="11081084" cy="4351338"/>
          </a:xfrm>
        </p:spPr>
        <p:txBody>
          <a:bodyPr>
            <a:normAutofit/>
          </a:bodyPr>
          <a:lstStyle/>
          <a:p>
            <a:pPr marL="0" lvl="0" indent="0">
              <a:buNone/>
            </a:pPr>
            <a:r>
              <a:rPr lang="en-US" sz="3600" dirty="0">
                <a:solidFill>
                  <a:srgbClr val="FFFF00"/>
                </a:solidFill>
              </a:rPr>
              <a:t>1. Bible passages or Biblical examples</a:t>
            </a:r>
          </a:p>
          <a:p>
            <a:pPr marL="514350" lvl="0" indent="-514350">
              <a:buAutoNum type="alphaLcPeriod"/>
            </a:pPr>
            <a:endParaRPr lang="en-US" sz="3600" dirty="0"/>
          </a:p>
          <a:p>
            <a:pPr marL="0" lvl="0" indent="0">
              <a:buNone/>
            </a:pPr>
            <a:r>
              <a:rPr lang="en-US" sz="3600" dirty="0"/>
              <a:t>2. Research data</a:t>
            </a:r>
          </a:p>
          <a:p>
            <a:pPr marL="0" lvl="0" indent="0">
              <a:buNone/>
            </a:pPr>
            <a:endParaRPr lang="en-US" sz="3600" dirty="0"/>
          </a:p>
          <a:p>
            <a:pPr marL="0" indent="0">
              <a:buNone/>
            </a:pPr>
            <a:r>
              <a:rPr lang="en-US" sz="3600" dirty="0">
                <a:solidFill>
                  <a:srgbClr val="FFFF00"/>
                </a:solidFill>
              </a:rPr>
              <a:t>3.  Movie clips (</a:t>
            </a:r>
            <a:r>
              <a:rPr lang="en-US" sz="3600" dirty="0">
                <a:solidFill>
                  <a:srgbClr val="FF0000"/>
                </a:solidFill>
              </a:rPr>
              <a:t>Just provide link to watch</a:t>
            </a:r>
            <a:r>
              <a:rPr lang="en-US" sz="3600" dirty="0">
                <a:solidFill>
                  <a:srgbClr val="FFFF00"/>
                </a:solidFill>
              </a:rPr>
              <a:t>)</a:t>
            </a:r>
          </a:p>
          <a:p>
            <a:pPr marL="0" indent="0">
              <a:buNone/>
            </a:pPr>
            <a:endParaRPr lang="en-US" sz="3600" dirty="0"/>
          </a:p>
          <a:p>
            <a:pPr marL="0" indent="0">
              <a:buNone/>
            </a:pPr>
            <a:r>
              <a:rPr lang="en-US" sz="3600" dirty="0"/>
              <a:t>4. Poems or sayings</a:t>
            </a:r>
          </a:p>
        </p:txBody>
      </p:sp>
    </p:spTree>
    <p:extLst>
      <p:ext uri="{BB962C8B-B14F-4D97-AF65-F5344CB8AC3E}">
        <p14:creationId xmlns:p14="http://schemas.microsoft.com/office/powerpoint/2010/main" val="3192048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419725"/>
          </a:xfrm>
        </p:spPr>
        <p:txBody>
          <a:bodyPr>
            <a:normAutofit/>
          </a:bodyPr>
          <a:lstStyle/>
          <a:p>
            <a:r>
              <a:rPr lang="en-US" sz="3600" b="1" dirty="0">
                <a:latin typeface="+mn-lt"/>
              </a:rPr>
              <a:t>B. Requirement for Oral Presentation of Power Point:  </a:t>
            </a:r>
            <a:r>
              <a:rPr lang="en-US" sz="3200" dirty="0"/>
              <a:t>(</a:t>
            </a:r>
            <a:r>
              <a:rPr lang="en-US" sz="3200" b="1" dirty="0"/>
              <a:t>70 Points</a:t>
            </a:r>
            <a:r>
              <a:rPr lang="en-US" sz="3200" dirty="0"/>
              <a:t>)</a:t>
            </a:r>
            <a:endParaRPr lang="en-US" sz="3200" dirty="0">
              <a:latin typeface="+mn-lt"/>
            </a:endParaRPr>
          </a:p>
        </p:txBody>
      </p:sp>
      <p:sp>
        <p:nvSpPr>
          <p:cNvPr id="3" name="Content Placeholder 2"/>
          <p:cNvSpPr>
            <a:spLocks noGrp="1"/>
          </p:cNvSpPr>
          <p:nvPr>
            <p:ph idx="1"/>
          </p:nvPr>
        </p:nvSpPr>
        <p:spPr>
          <a:xfrm>
            <a:off x="240632" y="1419726"/>
            <a:ext cx="11951368" cy="5438274"/>
          </a:xfrm>
        </p:spPr>
        <p:txBody>
          <a:bodyPr>
            <a:noAutofit/>
          </a:bodyPr>
          <a:lstStyle/>
          <a:p>
            <a:pPr marL="0" indent="0">
              <a:buNone/>
            </a:pPr>
            <a:r>
              <a:rPr lang="en-US" sz="3200" dirty="0">
                <a:solidFill>
                  <a:srgbClr val="FFFF00"/>
                </a:solidFill>
              </a:rPr>
              <a:t>1. </a:t>
            </a:r>
            <a:r>
              <a:rPr lang="en-US" sz="3200" b="1" dirty="0">
                <a:solidFill>
                  <a:srgbClr val="FFFF00"/>
                </a:solidFill>
              </a:rPr>
              <a:t>6 minutes (minimum) – 10 minutes (maximum) -2 points per minute under minimum or over maximum</a:t>
            </a:r>
          </a:p>
          <a:p>
            <a:pPr marL="0" indent="0">
              <a:buNone/>
            </a:pPr>
            <a:r>
              <a:rPr lang="en-US" sz="3200" dirty="0"/>
              <a:t>2. </a:t>
            </a:r>
            <a:r>
              <a:rPr lang="en-US" sz="3200" b="1" dirty="0"/>
              <a:t>Eye contact with audience (look at the “camera”) </a:t>
            </a:r>
            <a:r>
              <a:rPr lang="en-US" sz="3200" b="1" dirty="0" err="1">
                <a:solidFill>
                  <a:srgbClr val="FF0000"/>
                </a:solidFill>
              </a:rPr>
              <a:t>Practice</a:t>
            </a:r>
            <a:r>
              <a:rPr lang="en-US" sz="3200" b="1" dirty="0" err="1"/>
              <a:t>,Practice</a:t>
            </a:r>
            <a:r>
              <a:rPr lang="en-US" sz="3200" b="1" dirty="0"/>
              <a:t>!</a:t>
            </a:r>
          </a:p>
          <a:p>
            <a:pPr marL="0" indent="0">
              <a:buNone/>
            </a:pPr>
            <a:r>
              <a:rPr lang="en-US" sz="3200" b="1" dirty="0">
                <a:solidFill>
                  <a:srgbClr val="FFFF00"/>
                </a:solidFill>
              </a:rPr>
              <a:t>3. Posture is welcoming and professional. </a:t>
            </a:r>
            <a:endParaRPr lang="en-US" sz="3200" dirty="0"/>
          </a:p>
          <a:p>
            <a:pPr marL="0" indent="0">
              <a:buNone/>
            </a:pPr>
            <a:r>
              <a:rPr lang="en-US" sz="3200" b="1" dirty="0"/>
              <a:t>4. Gestures are inviting and natural</a:t>
            </a:r>
          </a:p>
          <a:p>
            <a:pPr marL="0" indent="0">
              <a:buNone/>
            </a:pPr>
            <a:r>
              <a:rPr lang="en-US" sz="3200" b="1" dirty="0">
                <a:solidFill>
                  <a:srgbClr val="FFFF00"/>
                </a:solidFill>
              </a:rPr>
              <a:t>5. Varied tone of voice and good expression</a:t>
            </a:r>
          </a:p>
          <a:p>
            <a:pPr marL="0" indent="0">
              <a:buNone/>
            </a:pPr>
            <a:r>
              <a:rPr lang="en-US" sz="3200" b="1" dirty="0"/>
              <a:t>6</a:t>
            </a:r>
            <a:r>
              <a:rPr lang="en-US" sz="3200" b="1" dirty="0">
                <a:solidFill>
                  <a:srgbClr val="FFFF00"/>
                </a:solidFill>
              </a:rPr>
              <a:t>. </a:t>
            </a:r>
            <a:r>
              <a:rPr lang="en-US" sz="3200" b="1" dirty="0"/>
              <a:t>Topic is clearly communicated to the audience </a:t>
            </a:r>
          </a:p>
          <a:p>
            <a:pPr marL="0" indent="0">
              <a:buNone/>
            </a:pPr>
            <a:r>
              <a:rPr lang="en-US" sz="3200" b="1" dirty="0">
                <a:solidFill>
                  <a:srgbClr val="FFFF00"/>
                </a:solidFill>
              </a:rPr>
              <a:t>7. Speaker is confident and well spoken(</a:t>
            </a:r>
            <a:r>
              <a:rPr lang="en-US" sz="3200" b="1" dirty="0">
                <a:solidFill>
                  <a:srgbClr val="FF0000"/>
                </a:solidFill>
              </a:rPr>
              <a:t>Does not read the slides</a:t>
            </a:r>
            <a:r>
              <a:rPr lang="en-US" sz="3200" b="1" dirty="0">
                <a:solidFill>
                  <a:srgbClr val="FFFF00"/>
                </a:solidFill>
              </a:rPr>
              <a:t>). </a:t>
            </a:r>
            <a:r>
              <a:rPr lang="en-US" sz="3200" b="1" dirty="0"/>
              <a:t>Avoid: “Uh”… “Um”… “OK”… “Alright”… </a:t>
            </a:r>
          </a:p>
          <a:p>
            <a:pPr marL="0" indent="0">
              <a:buNone/>
            </a:pPr>
            <a:endParaRPr lang="en-US" sz="3200" b="1" dirty="0">
              <a:solidFill>
                <a:srgbClr val="FFFF00"/>
              </a:solidFill>
            </a:endParaRPr>
          </a:p>
          <a:p>
            <a:pPr marL="0" indent="0">
              <a:buNone/>
            </a:pPr>
            <a:endParaRPr lang="en-US" sz="3200" b="1" dirty="0">
              <a:solidFill>
                <a:srgbClr val="FFFF00"/>
              </a:solidFill>
            </a:endParaRPr>
          </a:p>
          <a:p>
            <a:pPr marL="0" indent="0">
              <a:buNone/>
            </a:pPr>
            <a:endParaRPr lang="en-US" sz="3200" dirty="0"/>
          </a:p>
          <a:p>
            <a:pPr marL="0" indent="0">
              <a:buNone/>
            </a:pPr>
            <a:r>
              <a:rPr lang="en-US" sz="3200" dirty="0"/>
              <a:t> 4. </a:t>
            </a:r>
          </a:p>
        </p:txBody>
      </p:sp>
    </p:spTree>
    <p:extLst>
      <p:ext uri="{BB962C8B-B14F-4D97-AF65-F5344CB8AC3E}">
        <p14:creationId xmlns:p14="http://schemas.microsoft.com/office/powerpoint/2010/main" val="2585497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29AF8C"/>
      </a:accent1>
      <a:accent2>
        <a:srgbClr val="97BE49"/>
      </a:accent2>
      <a:accent3>
        <a:srgbClr val="3D9CCC"/>
      </a:accent3>
      <a:accent4>
        <a:srgbClr val="7C60C6"/>
      </a:accent4>
      <a:accent5>
        <a:srgbClr val="C9492C"/>
      </a:accent5>
      <a:accent6>
        <a:srgbClr val="D58C2E"/>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3E4F19A7-A959-40BB-972C-4880BAF8EB09}"/>
    </a:ext>
  </a:extLst>
</a:theme>
</file>

<file path=docProps/app.xml><?xml version="1.0" encoding="utf-8"?>
<Properties xmlns="http://schemas.openxmlformats.org/officeDocument/2006/extended-properties" xmlns:vt="http://schemas.openxmlformats.org/officeDocument/2006/docPropsVTypes">
  <Template>Office Theme</Template>
  <TotalTime>1271</TotalTime>
  <Words>591</Words>
  <Application>Microsoft Macintosh PowerPoint</Application>
  <PresentationFormat>Widescreen</PresentationFormat>
  <Paragraphs>66</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Office Theme</vt:lpstr>
      <vt:lpstr>Steps to take in doing your Quality of Character Power Point Presentation</vt:lpstr>
      <vt:lpstr>Canvas</vt:lpstr>
      <vt:lpstr> Examples of Power Point Presentation by Topic </vt:lpstr>
      <vt:lpstr>Quality of Character Power Point Requirements Checklist</vt:lpstr>
      <vt:lpstr> Requirements for the power point: </vt:lpstr>
      <vt:lpstr>3.Content of Slide Presentation     (65 Points) </vt:lpstr>
      <vt:lpstr>PowerPoint Presentation</vt:lpstr>
      <vt:lpstr>   m. Implement at least two of the options below: (10 Points)</vt:lpstr>
      <vt:lpstr>B. Requirement for Oral Presentation of Power Point:  (70 Points)</vt:lpstr>
      <vt:lpstr>PowerPoint Presentation</vt:lpstr>
      <vt:lpstr>2. Once that’s done, click “Upload” at the  top right corner to begin uploading your video. </vt:lpstr>
      <vt:lpstr>3. Select the file you wish to upload by clicking on the center of the white arrow.  Or, you can drag and drop video files into the center area. Be sure to leave the drop down menu as “Public” so you can share your video with others. </vt:lpstr>
      <vt:lpstr>  4. Once you have selected your file, it will begin to upload. This may take a few minutes so be sure to not exit out of the screen. Once it is finished, click “Publish” and YouTube will generate a URL for your video within 36 hours. This will be the URL you can send to others in order for them to view your video</vt:lpstr>
      <vt:lpstr>  Questions?  Contact Emily Lathrop  at Emily.lathrop@cui.edu or 949-214-3266 </vt:lpstr>
      <vt:lpstr>Copy URL</vt:lpstr>
      <vt:lpstr>Submit Assignment in Canvas</vt:lpstr>
    </vt:vector>
  </TitlesOfParts>
  <Company>Concordia University, Irvine</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Quality of Character Power Point Requirements</dc:title>
  <dc:creator>Vieselmeyer, Dean</dc:creator>
  <cp:lastModifiedBy>Mark Davis</cp:lastModifiedBy>
  <cp:revision>50</cp:revision>
  <cp:lastPrinted>2016-12-02T18:52:53Z</cp:lastPrinted>
  <dcterms:created xsi:type="dcterms:W3CDTF">2016-12-01T23:26:30Z</dcterms:created>
  <dcterms:modified xsi:type="dcterms:W3CDTF">2024-07-02T14:38:05Z</dcterms:modified>
</cp:coreProperties>
</file>