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0" r:id="rId1"/>
  </p:sldMasterIdLst>
  <p:notesMasterIdLst>
    <p:notesMasterId r:id="rId65"/>
  </p:notesMasterIdLst>
  <p:handoutMasterIdLst>
    <p:handoutMasterId r:id="rId66"/>
  </p:handoutMasterIdLst>
  <p:sldIdLst>
    <p:sldId id="354" r:id="rId2"/>
    <p:sldId id="888" r:id="rId3"/>
    <p:sldId id="1012" r:id="rId4"/>
    <p:sldId id="1043" r:id="rId5"/>
    <p:sldId id="1013" r:id="rId6"/>
    <p:sldId id="1014" r:id="rId7"/>
    <p:sldId id="1015" r:id="rId8"/>
    <p:sldId id="1017" r:id="rId9"/>
    <p:sldId id="1044" r:id="rId10"/>
    <p:sldId id="1061" r:id="rId11"/>
    <p:sldId id="1063" r:id="rId12"/>
    <p:sldId id="1062" r:id="rId13"/>
    <p:sldId id="1018" r:id="rId14"/>
    <p:sldId id="1045" r:id="rId15"/>
    <p:sldId id="1019" r:id="rId16"/>
    <p:sldId id="1020" r:id="rId17"/>
    <p:sldId id="1046" r:id="rId18"/>
    <p:sldId id="1021" r:id="rId19"/>
    <p:sldId id="1047" r:id="rId20"/>
    <p:sldId id="1064" r:id="rId21"/>
    <p:sldId id="1065" r:id="rId22"/>
    <p:sldId id="1022" r:id="rId23"/>
    <p:sldId id="1048" r:id="rId24"/>
    <p:sldId id="1024" r:id="rId25"/>
    <p:sldId id="1049" r:id="rId26"/>
    <p:sldId id="1025" r:id="rId27"/>
    <p:sldId id="1050" r:id="rId28"/>
    <p:sldId id="1066" r:id="rId29"/>
    <p:sldId id="1067" r:id="rId30"/>
    <p:sldId id="1026" r:id="rId31"/>
    <p:sldId id="1051" r:id="rId32"/>
    <p:sldId id="1027" r:id="rId33"/>
    <p:sldId id="1028" r:id="rId34"/>
    <p:sldId id="1052" r:id="rId35"/>
    <p:sldId id="1029" r:id="rId36"/>
    <p:sldId id="1030" r:id="rId37"/>
    <p:sldId id="1031" r:id="rId38"/>
    <p:sldId id="1053" r:id="rId39"/>
    <p:sldId id="1032" r:id="rId40"/>
    <p:sldId id="1054" r:id="rId41"/>
    <p:sldId id="1033" r:id="rId42"/>
    <p:sldId id="1055" r:id="rId43"/>
    <p:sldId id="1068" r:id="rId44"/>
    <p:sldId id="1034" r:id="rId45"/>
    <p:sldId id="1035" r:id="rId46"/>
    <p:sldId id="1056" r:id="rId47"/>
    <p:sldId id="1069" r:id="rId48"/>
    <p:sldId id="1036" r:id="rId49"/>
    <p:sldId id="1057" r:id="rId50"/>
    <p:sldId id="1037" r:id="rId51"/>
    <p:sldId id="1058" r:id="rId52"/>
    <p:sldId id="1070" r:id="rId53"/>
    <p:sldId id="1038" r:id="rId54"/>
    <p:sldId id="1071" r:id="rId55"/>
    <p:sldId id="1072" r:id="rId56"/>
    <p:sldId id="1059" r:id="rId57"/>
    <p:sldId id="1040" r:id="rId58"/>
    <p:sldId id="1073" r:id="rId59"/>
    <p:sldId id="1041" r:id="rId60"/>
    <p:sldId id="1074" r:id="rId61"/>
    <p:sldId id="1060" r:id="rId62"/>
    <p:sldId id="1042" r:id="rId63"/>
    <p:sldId id="1075" r:id="rId64"/>
  </p:sldIdLst>
  <p:sldSz cx="9144000" cy="6858000" type="screen4x3"/>
  <p:notesSz cx="6934200" cy="9220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5">
          <p15:clr>
            <a:srgbClr val="A4A3A4"/>
          </p15:clr>
        </p15:guide>
        <p15:guide id="2" pos="218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E5887B"/>
    <a:srgbClr val="EAB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0" autoAdjust="0"/>
    <p:restoredTop sz="95539" autoAdjust="0"/>
  </p:normalViewPr>
  <p:slideViewPr>
    <p:cSldViewPr>
      <p:cViewPr varScale="1">
        <p:scale>
          <a:sx n="125" d="100"/>
          <a:sy n="125" d="100"/>
        </p:scale>
        <p:origin x="1784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381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0512"/>
    </p:cViewPr>
  </p:sorterViewPr>
  <p:notesViewPr>
    <p:cSldViewPr>
      <p:cViewPr varScale="1">
        <p:scale>
          <a:sx n="56" d="100"/>
          <a:sy n="56" d="100"/>
        </p:scale>
        <p:origin x="-1782" y="-78"/>
      </p:cViewPr>
      <p:guideLst>
        <p:guide orient="horz" pos="2905"/>
        <p:guide pos="2185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4820" cy="461010"/>
          </a:xfrm>
          <a:prstGeom prst="rect">
            <a:avLst/>
          </a:prstGeom>
        </p:spPr>
        <p:txBody>
          <a:bodyPr vert="horz" lIns="92263" tIns="46134" rIns="92263" bIns="4613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27777" y="0"/>
            <a:ext cx="3004820" cy="461010"/>
          </a:xfrm>
          <a:prstGeom prst="rect">
            <a:avLst/>
          </a:prstGeom>
        </p:spPr>
        <p:txBody>
          <a:bodyPr vert="horz" lIns="92263" tIns="46134" rIns="92263" bIns="46134" rtlCol="0"/>
          <a:lstStyle>
            <a:lvl1pPr algn="r">
              <a:defRPr sz="1200"/>
            </a:lvl1pPr>
          </a:lstStyle>
          <a:p>
            <a:fld id="{D1BF2875-AC98-481A-BE2B-2A00CAB41764}" type="datetimeFigureOut">
              <a:rPr lang="en-US" smtClean="0"/>
              <a:t>9/15/20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57591"/>
            <a:ext cx="3004820" cy="461010"/>
          </a:xfrm>
          <a:prstGeom prst="rect">
            <a:avLst/>
          </a:prstGeom>
        </p:spPr>
        <p:txBody>
          <a:bodyPr vert="horz" lIns="92263" tIns="46134" rIns="92263" bIns="4613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27777" y="8757591"/>
            <a:ext cx="3004820" cy="461010"/>
          </a:xfrm>
          <a:prstGeom prst="rect">
            <a:avLst/>
          </a:prstGeom>
        </p:spPr>
        <p:txBody>
          <a:bodyPr vert="horz" lIns="92263" tIns="46134" rIns="92263" bIns="46134" rtlCol="0" anchor="b"/>
          <a:lstStyle>
            <a:lvl1pPr algn="r">
              <a:defRPr sz="1200"/>
            </a:lvl1pPr>
          </a:lstStyle>
          <a:p>
            <a:fld id="{1A0AF6B8-EFA3-4E6B-B973-6CEF6D1ED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9736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4820" cy="461010"/>
          </a:xfrm>
          <a:prstGeom prst="rect">
            <a:avLst/>
          </a:prstGeom>
        </p:spPr>
        <p:txBody>
          <a:bodyPr vert="horz" lIns="92263" tIns="46134" rIns="92263" bIns="4613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27777" y="0"/>
            <a:ext cx="3004820" cy="461010"/>
          </a:xfrm>
          <a:prstGeom prst="rect">
            <a:avLst/>
          </a:prstGeom>
        </p:spPr>
        <p:txBody>
          <a:bodyPr vert="horz" lIns="92263" tIns="46134" rIns="92263" bIns="46134" rtlCol="0"/>
          <a:lstStyle>
            <a:lvl1pPr algn="r">
              <a:defRPr sz="1200"/>
            </a:lvl1pPr>
          </a:lstStyle>
          <a:p>
            <a:fld id="{02195CCA-152B-43FC-8AB6-97EF73077D57}" type="datetimeFigureOut">
              <a:rPr lang="en-US" smtClean="0"/>
              <a:t>9/15/20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2050" y="690563"/>
            <a:ext cx="4610100" cy="3457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63" tIns="46134" rIns="92263" bIns="4613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3420" y="4379596"/>
            <a:ext cx="5547360" cy="4149090"/>
          </a:xfrm>
          <a:prstGeom prst="rect">
            <a:avLst/>
          </a:prstGeom>
        </p:spPr>
        <p:txBody>
          <a:bodyPr vert="horz" lIns="92263" tIns="46134" rIns="92263" bIns="4613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27777" y="8757591"/>
            <a:ext cx="3004820" cy="461010"/>
          </a:xfrm>
          <a:prstGeom prst="rect">
            <a:avLst/>
          </a:prstGeom>
        </p:spPr>
        <p:txBody>
          <a:bodyPr vert="horz" lIns="92263" tIns="46134" rIns="92263" bIns="46134" rtlCol="0" anchor="b"/>
          <a:lstStyle>
            <a:lvl1pPr algn="r">
              <a:defRPr sz="1200"/>
            </a:lvl1pPr>
          </a:lstStyle>
          <a:p>
            <a:fld id="{D3442B63-6C9D-4AB3-A883-DECC017252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671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4C9D73E-731B-48D7-A266-B000162FA4D6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95000"/>
              </a:lnSpc>
              <a:spcAft>
                <a:spcPct val="35000"/>
              </a:spcAft>
            </a:pPr>
            <a:r>
              <a:rPr lang="en-US" altLang="en-US" b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2-Phosphoglycolate</a:t>
            </a:r>
            <a:r>
              <a:rPr lang="en-US" altLang="en-US">
                <a:latin typeface="Times New Roman" pitchFamily="18" charset="0"/>
                <a:cs typeface="Times New Roman" pitchFamily="18" charset="0"/>
              </a:rPr>
              <a:t> is a </a:t>
            </a:r>
            <a:r>
              <a:rPr lang="en-US" altLang="en-US" b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transition state analog</a:t>
            </a:r>
            <a:r>
              <a:rPr lang="en-US" altLang="en-US">
                <a:latin typeface="Times New Roman" pitchFamily="18" charset="0"/>
                <a:cs typeface="Times New Roman" pitchFamily="18" charset="0"/>
              </a:rPr>
              <a:t> that binds tightly at the active site of Triose Phosphate Isomerase (TIM).</a:t>
            </a:r>
          </a:p>
          <a:p>
            <a:pPr eaLnBrk="1" hangingPunct="1">
              <a:lnSpc>
                <a:spcPct val="95000"/>
              </a:lnSpc>
              <a:spcAft>
                <a:spcPct val="35000"/>
              </a:spcAft>
            </a:pPr>
            <a:r>
              <a:rPr lang="en-US" altLang="en-US">
                <a:latin typeface="Times New Roman" pitchFamily="18" charset="0"/>
                <a:cs typeface="Times New Roman" pitchFamily="18" charset="0"/>
              </a:rPr>
              <a:t>This inhibitor of catalysis by TIM is similar in structure to the proposed enediolate intermediate. </a:t>
            </a:r>
          </a:p>
          <a:p>
            <a:pPr eaLnBrk="1" hangingPunct="1">
              <a:lnSpc>
                <a:spcPct val="95000"/>
              </a:lnSpc>
              <a:spcAft>
                <a:spcPct val="35000"/>
              </a:spcAft>
            </a:pPr>
            <a:r>
              <a:rPr lang="en-US" altLang="en-US">
                <a:latin typeface="Times New Roman" pitchFamily="18" charset="0"/>
              </a:rPr>
              <a:t>TIM is judged a "perfect enzyme." Reaction rate is limited only by the rate that substrate collides with the enzyme.  </a:t>
            </a:r>
          </a:p>
          <a:p>
            <a:pPr eaLnBrk="1" hangingPunct="1">
              <a:lnSpc>
                <a:spcPct val="95000"/>
              </a:lnSpc>
              <a:spcAft>
                <a:spcPct val="40000"/>
              </a:spcAft>
            </a:pPr>
            <a:r>
              <a:rPr lang="en-US" altLang="en-US">
                <a:latin typeface="Times New Roman" pitchFamily="18" charset="0"/>
                <a:cs typeface="Times New Roman" pitchFamily="18" charset="0"/>
              </a:rPr>
              <a:t>Triosephosphate Isomerase structure is an </a:t>
            </a:r>
            <a:r>
              <a:rPr lang="en-US" altLang="en-US" b="1">
                <a:solidFill>
                  <a:srgbClr val="000099"/>
                </a:solidFill>
                <a:latin typeface="Symbol" pitchFamily="18" charset="2"/>
                <a:cs typeface="Times New Roman" pitchFamily="18" charset="0"/>
              </a:rPr>
              <a:t>ab</a:t>
            </a:r>
            <a:r>
              <a:rPr lang="en-US" altLang="en-US" b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barrel</a:t>
            </a:r>
            <a:r>
              <a:rPr lang="en-US" altLang="en-US">
                <a:latin typeface="Times New Roman" pitchFamily="18" charset="0"/>
                <a:cs typeface="Times New Roman" pitchFamily="18" charset="0"/>
              </a:rPr>
              <a:t>, or TIM barrel. </a:t>
            </a:r>
          </a:p>
          <a:p>
            <a:pPr eaLnBrk="1" hangingPunct="1">
              <a:lnSpc>
                <a:spcPct val="95000"/>
              </a:lnSpc>
              <a:spcAft>
                <a:spcPct val="40000"/>
              </a:spcAft>
            </a:pPr>
            <a:r>
              <a:rPr lang="en-US" altLang="en-US">
                <a:latin typeface="Times New Roman" pitchFamily="18" charset="0"/>
                <a:cs typeface="Times New Roman" pitchFamily="18" charset="0"/>
              </a:rPr>
              <a:t>In an </a:t>
            </a:r>
            <a:r>
              <a:rPr lang="en-US" altLang="en-US">
                <a:latin typeface="Symbol" pitchFamily="18" charset="2"/>
                <a:cs typeface="Times New Roman" pitchFamily="18" charset="0"/>
              </a:rPr>
              <a:t>ab</a:t>
            </a:r>
            <a:r>
              <a:rPr lang="en-US" altLang="en-US">
                <a:latin typeface="Times New Roman" pitchFamily="18" charset="0"/>
                <a:cs typeface="Times New Roman" pitchFamily="18" charset="0"/>
              </a:rPr>
              <a:t> barrel there are             8 parallel </a:t>
            </a:r>
            <a:r>
              <a:rPr lang="en-US" altLang="en-US">
                <a:latin typeface="Symbol" pitchFamily="18" charset="2"/>
                <a:cs typeface="Times New Roman" pitchFamily="18" charset="0"/>
              </a:rPr>
              <a:t>b</a:t>
            </a:r>
            <a:r>
              <a:rPr lang="en-US" altLang="en-US">
                <a:latin typeface="Times New Roman" pitchFamily="18" charset="0"/>
                <a:cs typeface="Times New Roman" pitchFamily="18" charset="0"/>
              </a:rPr>
              <a:t>-strands surrounded by 8 </a:t>
            </a:r>
            <a:r>
              <a:rPr lang="en-US" altLang="en-US">
                <a:latin typeface="Symbol" pitchFamily="18" charset="2"/>
                <a:cs typeface="Times New Roman" pitchFamily="18" charset="0"/>
              </a:rPr>
              <a:t>a</a:t>
            </a:r>
            <a:r>
              <a:rPr lang="en-US" altLang="en-US">
                <a:latin typeface="Times New Roman" pitchFamily="18" charset="0"/>
                <a:cs typeface="Times New Roman" pitchFamily="18" charset="0"/>
              </a:rPr>
              <a:t>-helices. </a:t>
            </a:r>
          </a:p>
          <a:p>
            <a:pPr eaLnBrk="1" hangingPunct="1">
              <a:lnSpc>
                <a:spcPct val="95000"/>
              </a:lnSpc>
              <a:spcAft>
                <a:spcPct val="40000"/>
              </a:spcAft>
            </a:pPr>
            <a:r>
              <a:rPr lang="en-US" altLang="en-US">
                <a:latin typeface="Times New Roman" pitchFamily="18" charset="0"/>
                <a:cs typeface="Times New Roman" pitchFamily="18" charset="0"/>
              </a:rPr>
              <a:t>Short loops connect alternating </a:t>
            </a:r>
            <a:r>
              <a:rPr lang="en-US" altLang="en-US">
                <a:latin typeface="Symbol" pitchFamily="18" charset="2"/>
                <a:cs typeface="Times New Roman" pitchFamily="18" charset="0"/>
              </a:rPr>
              <a:t>b</a:t>
            </a:r>
            <a:r>
              <a:rPr lang="en-US" altLang="en-US">
                <a:latin typeface="Times New Roman" pitchFamily="18" charset="0"/>
                <a:cs typeface="Times New Roman" pitchFamily="18" charset="0"/>
              </a:rPr>
              <a:t>-strands &amp; </a:t>
            </a:r>
            <a:r>
              <a:rPr lang="en-US" altLang="en-US">
                <a:latin typeface="Symbol" pitchFamily="18" charset="2"/>
                <a:cs typeface="Times New Roman" pitchFamily="18" charset="0"/>
              </a:rPr>
              <a:t>a</a:t>
            </a:r>
            <a:r>
              <a:rPr lang="en-US" altLang="en-US">
                <a:latin typeface="Times New Roman" pitchFamily="18" charset="0"/>
                <a:cs typeface="Times New Roman" pitchFamily="18" charset="0"/>
              </a:rPr>
              <a:t>-helices.</a:t>
            </a:r>
          </a:p>
          <a:p>
            <a:pPr eaLnBrk="1" hangingPunct="1">
              <a:lnSpc>
                <a:spcPct val="95000"/>
              </a:lnSpc>
              <a:spcAft>
                <a:spcPct val="50000"/>
              </a:spcAft>
            </a:pPr>
            <a:r>
              <a:rPr lang="en-US" altLang="en-US" b="1">
                <a:solidFill>
                  <a:srgbClr val="000099"/>
                </a:solidFill>
                <a:latin typeface="Times New Roman" pitchFamily="18" charset="0"/>
              </a:rPr>
              <a:t>TIM barrels</a:t>
            </a:r>
            <a:r>
              <a:rPr lang="en-US" altLang="en-US">
                <a:latin typeface="Times New Roman" pitchFamily="18" charset="0"/>
              </a:rPr>
              <a:t> serve as scaffolds for active site residues in a diverse array of enzymes. </a:t>
            </a:r>
          </a:p>
          <a:p>
            <a:pPr eaLnBrk="1" hangingPunct="1">
              <a:lnSpc>
                <a:spcPct val="95000"/>
              </a:lnSpc>
              <a:spcAft>
                <a:spcPct val="50000"/>
              </a:spcAft>
            </a:pPr>
            <a:r>
              <a:rPr lang="en-US" altLang="en-US">
                <a:latin typeface="Times New Roman" pitchFamily="18" charset="0"/>
              </a:rPr>
              <a:t>Residues of the </a:t>
            </a:r>
            <a:r>
              <a:rPr lang="en-US" altLang="en-US" b="1">
                <a:solidFill>
                  <a:srgbClr val="000099"/>
                </a:solidFill>
                <a:latin typeface="Times New Roman" pitchFamily="18" charset="0"/>
              </a:rPr>
              <a:t>active site</a:t>
            </a:r>
            <a:r>
              <a:rPr lang="en-US" altLang="en-US">
                <a:latin typeface="Times New Roman" pitchFamily="18" charset="0"/>
              </a:rPr>
              <a:t> are always at the same end of the barrel, on C-terminal ends of  </a:t>
            </a:r>
            <a:r>
              <a:rPr lang="en-US" altLang="en-US">
                <a:latin typeface="Symbol" pitchFamily="18" charset="2"/>
              </a:rPr>
              <a:t>b</a:t>
            </a:r>
            <a:r>
              <a:rPr lang="en-US" altLang="en-US">
                <a:latin typeface="Times New Roman" pitchFamily="18" charset="0"/>
              </a:rPr>
              <a:t>-strands &amp; loops connecting these to </a:t>
            </a:r>
            <a:r>
              <a:rPr lang="en-US" altLang="en-US">
                <a:latin typeface="Symbol" pitchFamily="18" charset="2"/>
              </a:rPr>
              <a:t>a</a:t>
            </a:r>
            <a:r>
              <a:rPr lang="en-US" altLang="en-US">
                <a:latin typeface="Times New Roman" pitchFamily="18" charset="0"/>
              </a:rPr>
              <a:t>-helices.</a:t>
            </a:r>
          </a:p>
          <a:p>
            <a:pPr eaLnBrk="1" hangingPunct="1">
              <a:lnSpc>
                <a:spcPct val="95000"/>
              </a:lnSpc>
              <a:spcAft>
                <a:spcPct val="50000"/>
              </a:spcAft>
            </a:pPr>
            <a:r>
              <a:rPr lang="en-US" altLang="en-US">
                <a:latin typeface="Times New Roman" pitchFamily="18" charset="0"/>
                <a:cs typeface="Times New Roman" pitchFamily="18" charset="0"/>
              </a:rPr>
              <a:t>There is debate whether the many different enzymes with TIM barrel structures are evolutionarily </a:t>
            </a:r>
            <a:r>
              <a:rPr lang="en-US" altLang="en-US">
                <a:latin typeface="Times New Roman" pitchFamily="18" charset="0"/>
              </a:rPr>
              <a:t>related. </a:t>
            </a:r>
          </a:p>
          <a:p>
            <a:pPr eaLnBrk="1" hangingPunct="1">
              <a:lnSpc>
                <a:spcPct val="95000"/>
              </a:lnSpc>
              <a:spcAft>
                <a:spcPct val="50000"/>
              </a:spcAft>
            </a:pPr>
            <a:r>
              <a:rPr lang="en-US" altLang="en-US">
                <a:latin typeface="Times New Roman" pitchFamily="18" charset="0"/>
              </a:rPr>
              <a:t>In spite of the structural similarities there is tremendous </a:t>
            </a:r>
            <a:r>
              <a:rPr lang="en-US" altLang="en-US" b="1">
                <a:solidFill>
                  <a:srgbClr val="000099"/>
                </a:solidFill>
                <a:latin typeface="Times New Roman" pitchFamily="18" charset="0"/>
              </a:rPr>
              <a:t>diversity in catalytic functions</a:t>
            </a:r>
            <a:r>
              <a:rPr lang="en-US" altLang="en-US">
                <a:latin typeface="Times New Roman" pitchFamily="18" charset="0"/>
              </a:rPr>
              <a:t> of these enzymes and little sequence homology. </a:t>
            </a:r>
          </a:p>
          <a:p>
            <a:pPr eaLnBrk="1" hangingPunct="1">
              <a:lnSpc>
                <a:spcPct val="95000"/>
              </a:lnSpc>
              <a:spcAft>
                <a:spcPct val="30000"/>
              </a:spcAft>
            </a:pPr>
            <a:r>
              <a:rPr lang="en-US" altLang="en-US" b="1">
                <a:solidFill>
                  <a:srgbClr val="009999"/>
                </a:solidFill>
                <a:latin typeface="Times New Roman" pitchFamily="18" charset="0"/>
                <a:cs typeface="Times New Roman" pitchFamily="18" charset="0"/>
              </a:rPr>
              <a:t>Explore</a:t>
            </a:r>
            <a:r>
              <a:rPr lang="en-US" altLang="en-US">
                <a:latin typeface="Times New Roman" pitchFamily="18" charset="0"/>
                <a:cs typeface="Times New Roman" pitchFamily="18" charset="0"/>
              </a:rPr>
              <a:t> the structure of the Triosephosphate Isomerase (TIM) homodimer, with the transition state inhibitor                 2-phosphoglycolate bound to one of the TIM monomers. </a:t>
            </a:r>
          </a:p>
          <a:p>
            <a:pPr eaLnBrk="1" hangingPunct="1">
              <a:lnSpc>
                <a:spcPct val="95000"/>
              </a:lnSpc>
              <a:spcAft>
                <a:spcPct val="30000"/>
              </a:spcAft>
            </a:pPr>
            <a:r>
              <a:rPr lang="en-US" altLang="en-US" b="1">
                <a:solidFill>
                  <a:srgbClr val="009999"/>
                </a:solidFill>
                <a:latin typeface="Times New Roman" pitchFamily="18" charset="0"/>
              </a:rPr>
              <a:t>Note</a:t>
            </a:r>
            <a:r>
              <a:rPr lang="en-US" altLang="en-US">
                <a:latin typeface="Times New Roman" pitchFamily="18" charset="0"/>
              </a:rPr>
              <a:t> the structure of the TIM barrel, and the loop that forms a lid that closes over the active site after binding of the substrate. </a:t>
            </a:r>
          </a:p>
          <a:p>
            <a:pPr eaLnBrk="1" hangingPunct="1">
              <a:lnSpc>
                <a:spcPct val="95000"/>
              </a:lnSpc>
              <a:spcAft>
                <a:spcPct val="50000"/>
              </a:spcAft>
            </a:pPr>
            <a:endParaRPr lang="en-US" altLang="en-US">
              <a:latin typeface="Times New Roman" pitchFamily="18" charset="0"/>
            </a:endParaRPr>
          </a:p>
          <a:p>
            <a:endParaRPr lang="en-US" altLang="en-US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09443" indent="-272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9145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52803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96461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40119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83777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27435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71093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2490F18-64CB-4340-8740-74FBDF68FC1E}" type="slidenum">
              <a:rPr lang="en-US" altLang="en-US" smtClean="0"/>
              <a:pPr eaLnBrk="1" hangingPunct="1"/>
              <a:t>24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95000"/>
              </a:lnSpc>
              <a:spcAft>
                <a:spcPct val="35000"/>
              </a:spcAft>
            </a:pPr>
            <a:r>
              <a:rPr lang="en-US" altLang="en-US" b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2-Phosphoglycolate</a:t>
            </a:r>
            <a:r>
              <a:rPr lang="en-US" altLang="en-US">
                <a:latin typeface="Times New Roman" pitchFamily="18" charset="0"/>
                <a:cs typeface="Times New Roman" pitchFamily="18" charset="0"/>
              </a:rPr>
              <a:t> is a </a:t>
            </a:r>
            <a:r>
              <a:rPr lang="en-US" altLang="en-US" b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transition state analog</a:t>
            </a:r>
            <a:r>
              <a:rPr lang="en-US" altLang="en-US">
                <a:latin typeface="Times New Roman" pitchFamily="18" charset="0"/>
                <a:cs typeface="Times New Roman" pitchFamily="18" charset="0"/>
              </a:rPr>
              <a:t> that binds tightly at the active site of Triose Phosphate Isomerase (TIM).</a:t>
            </a:r>
          </a:p>
          <a:p>
            <a:pPr eaLnBrk="1" hangingPunct="1">
              <a:lnSpc>
                <a:spcPct val="95000"/>
              </a:lnSpc>
              <a:spcAft>
                <a:spcPct val="35000"/>
              </a:spcAft>
            </a:pPr>
            <a:r>
              <a:rPr lang="en-US" altLang="en-US">
                <a:latin typeface="Times New Roman" pitchFamily="18" charset="0"/>
                <a:cs typeface="Times New Roman" pitchFamily="18" charset="0"/>
              </a:rPr>
              <a:t>This inhibitor of catalysis by TIM is similar in structure to the proposed enediolate intermediate. </a:t>
            </a:r>
          </a:p>
          <a:p>
            <a:pPr eaLnBrk="1" hangingPunct="1">
              <a:lnSpc>
                <a:spcPct val="95000"/>
              </a:lnSpc>
              <a:spcAft>
                <a:spcPct val="35000"/>
              </a:spcAft>
            </a:pPr>
            <a:r>
              <a:rPr lang="en-US" altLang="en-US">
                <a:latin typeface="Times New Roman" pitchFamily="18" charset="0"/>
              </a:rPr>
              <a:t>TIM is judged a "perfect enzyme." Reaction rate is limited only by the rate that substrate collides with the enzyme.  </a:t>
            </a:r>
          </a:p>
          <a:p>
            <a:pPr eaLnBrk="1" hangingPunct="1">
              <a:lnSpc>
                <a:spcPct val="95000"/>
              </a:lnSpc>
              <a:spcAft>
                <a:spcPct val="40000"/>
              </a:spcAft>
            </a:pPr>
            <a:r>
              <a:rPr lang="en-US" altLang="en-US">
                <a:latin typeface="Times New Roman" pitchFamily="18" charset="0"/>
                <a:cs typeface="Times New Roman" pitchFamily="18" charset="0"/>
              </a:rPr>
              <a:t>Triosephosphate Isomerase structure is an </a:t>
            </a:r>
            <a:r>
              <a:rPr lang="en-US" altLang="en-US" b="1">
                <a:solidFill>
                  <a:srgbClr val="000099"/>
                </a:solidFill>
                <a:latin typeface="Symbol" pitchFamily="18" charset="2"/>
                <a:cs typeface="Times New Roman" pitchFamily="18" charset="0"/>
              </a:rPr>
              <a:t>ab</a:t>
            </a:r>
            <a:r>
              <a:rPr lang="en-US" altLang="en-US" b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barrel</a:t>
            </a:r>
            <a:r>
              <a:rPr lang="en-US" altLang="en-US">
                <a:latin typeface="Times New Roman" pitchFamily="18" charset="0"/>
                <a:cs typeface="Times New Roman" pitchFamily="18" charset="0"/>
              </a:rPr>
              <a:t>, or TIM barrel. </a:t>
            </a:r>
          </a:p>
          <a:p>
            <a:pPr eaLnBrk="1" hangingPunct="1">
              <a:lnSpc>
                <a:spcPct val="95000"/>
              </a:lnSpc>
              <a:spcAft>
                <a:spcPct val="40000"/>
              </a:spcAft>
            </a:pPr>
            <a:r>
              <a:rPr lang="en-US" altLang="en-US">
                <a:latin typeface="Times New Roman" pitchFamily="18" charset="0"/>
                <a:cs typeface="Times New Roman" pitchFamily="18" charset="0"/>
              </a:rPr>
              <a:t>In an </a:t>
            </a:r>
            <a:r>
              <a:rPr lang="en-US" altLang="en-US">
                <a:latin typeface="Symbol" pitchFamily="18" charset="2"/>
                <a:cs typeface="Times New Roman" pitchFamily="18" charset="0"/>
              </a:rPr>
              <a:t>ab</a:t>
            </a:r>
            <a:r>
              <a:rPr lang="en-US" altLang="en-US">
                <a:latin typeface="Times New Roman" pitchFamily="18" charset="0"/>
                <a:cs typeface="Times New Roman" pitchFamily="18" charset="0"/>
              </a:rPr>
              <a:t> barrel there are             8 parallel </a:t>
            </a:r>
            <a:r>
              <a:rPr lang="en-US" altLang="en-US">
                <a:latin typeface="Symbol" pitchFamily="18" charset="2"/>
                <a:cs typeface="Times New Roman" pitchFamily="18" charset="0"/>
              </a:rPr>
              <a:t>b</a:t>
            </a:r>
            <a:r>
              <a:rPr lang="en-US" altLang="en-US">
                <a:latin typeface="Times New Roman" pitchFamily="18" charset="0"/>
                <a:cs typeface="Times New Roman" pitchFamily="18" charset="0"/>
              </a:rPr>
              <a:t>-strands surrounded by 8 </a:t>
            </a:r>
            <a:r>
              <a:rPr lang="en-US" altLang="en-US">
                <a:latin typeface="Symbol" pitchFamily="18" charset="2"/>
                <a:cs typeface="Times New Roman" pitchFamily="18" charset="0"/>
              </a:rPr>
              <a:t>a</a:t>
            </a:r>
            <a:r>
              <a:rPr lang="en-US" altLang="en-US">
                <a:latin typeface="Times New Roman" pitchFamily="18" charset="0"/>
                <a:cs typeface="Times New Roman" pitchFamily="18" charset="0"/>
              </a:rPr>
              <a:t>-helices. </a:t>
            </a:r>
          </a:p>
          <a:p>
            <a:pPr eaLnBrk="1" hangingPunct="1">
              <a:lnSpc>
                <a:spcPct val="95000"/>
              </a:lnSpc>
              <a:spcAft>
                <a:spcPct val="40000"/>
              </a:spcAft>
            </a:pPr>
            <a:r>
              <a:rPr lang="en-US" altLang="en-US">
                <a:latin typeface="Times New Roman" pitchFamily="18" charset="0"/>
                <a:cs typeface="Times New Roman" pitchFamily="18" charset="0"/>
              </a:rPr>
              <a:t>Short loops connect alternating </a:t>
            </a:r>
            <a:r>
              <a:rPr lang="en-US" altLang="en-US">
                <a:latin typeface="Symbol" pitchFamily="18" charset="2"/>
                <a:cs typeface="Times New Roman" pitchFamily="18" charset="0"/>
              </a:rPr>
              <a:t>b</a:t>
            </a:r>
            <a:r>
              <a:rPr lang="en-US" altLang="en-US">
                <a:latin typeface="Times New Roman" pitchFamily="18" charset="0"/>
                <a:cs typeface="Times New Roman" pitchFamily="18" charset="0"/>
              </a:rPr>
              <a:t>-strands &amp; </a:t>
            </a:r>
            <a:r>
              <a:rPr lang="en-US" altLang="en-US">
                <a:latin typeface="Symbol" pitchFamily="18" charset="2"/>
                <a:cs typeface="Times New Roman" pitchFamily="18" charset="0"/>
              </a:rPr>
              <a:t>a</a:t>
            </a:r>
            <a:r>
              <a:rPr lang="en-US" altLang="en-US">
                <a:latin typeface="Times New Roman" pitchFamily="18" charset="0"/>
                <a:cs typeface="Times New Roman" pitchFamily="18" charset="0"/>
              </a:rPr>
              <a:t>-helices.</a:t>
            </a:r>
          </a:p>
          <a:p>
            <a:pPr eaLnBrk="1" hangingPunct="1">
              <a:lnSpc>
                <a:spcPct val="95000"/>
              </a:lnSpc>
              <a:spcAft>
                <a:spcPct val="50000"/>
              </a:spcAft>
            </a:pPr>
            <a:r>
              <a:rPr lang="en-US" altLang="en-US" b="1">
                <a:solidFill>
                  <a:srgbClr val="000099"/>
                </a:solidFill>
                <a:latin typeface="Times New Roman" pitchFamily="18" charset="0"/>
              </a:rPr>
              <a:t>TIM barrels</a:t>
            </a:r>
            <a:r>
              <a:rPr lang="en-US" altLang="en-US">
                <a:latin typeface="Times New Roman" pitchFamily="18" charset="0"/>
              </a:rPr>
              <a:t> serve as scaffolds for active site residues in a diverse array of enzymes. </a:t>
            </a:r>
          </a:p>
          <a:p>
            <a:pPr eaLnBrk="1" hangingPunct="1">
              <a:lnSpc>
                <a:spcPct val="95000"/>
              </a:lnSpc>
              <a:spcAft>
                <a:spcPct val="50000"/>
              </a:spcAft>
            </a:pPr>
            <a:r>
              <a:rPr lang="en-US" altLang="en-US">
                <a:latin typeface="Times New Roman" pitchFamily="18" charset="0"/>
              </a:rPr>
              <a:t>Residues of the </a:t>
            </a:r>
            <a:r>
              <a:rPr lang="en-US" altLang="en-US" b="1">
                <a:solidFill>
                  <a:srgbClr val="000099"/>
                </a:solidFill>
                <a:latin typeface="Times New Roman" pitchFamily="18" charset="0"/>
              </a:rPr>
              <a:t>active site</a:t>
            </a:r>
            <a:r>
              <a:rPr lang="en-US" altLang="en-US">
                <a:latin typeface="Times New Roman" pitchFamily="18" charset="0"/>
              </a:rPr>
              <a:t> are always at the same end of the barrel, on C-terminal ends of  </a:t>
            </a:r>
            <a:r>
              <a:rPr lang="en-US" altLang="en-US">
                <a:latin typeface="Symbol" pitchFamily="18" charset="2"/>
              </a:rPr>
              <a:t>b</a:t>
            </a:r>
            <a:r>
              <a:rPr lang="en-US" altLang="en-US">
                <a:latin typeface="Times New Roman" pitchFamily="18" charset="0"/>
              </a:rPr>
              <a:t>-strands &amp; loops connecting these to </a:t>
            </a:r>
            <a:r>
              <a:rPr lang="en-US" altLang="en-US">
                <a:latin typeface="Symbol" pitchFamily="18" charset="2"/>
              </a:rPr>
              <a:t>a</a:t>
            </a:r>
            <a:r>
              <a:rPr lang="en-US" altLang="en-US">
                <a:latin typeface="Times New Roman" pitchFamily="18" charset="0"/>
              </a:rPr>
              <a:t>-helices.</a:t>
            </a:r>
          </a:p>
          <a:p>
            <a:pPr eaLnBrk="1" hangingPunct="1">
              <a:lnSpc>
                <a:spcPct val="95000"/>
              </a:lnSpc>
              <a:spcAft>
                <a:spcPct val="50000"/>
              </a:spcAft>
            </a:pPr>
            <a:r>
              <a:rPr lang="en-US" altLang="en-US">
                <a:latin typeface="Times New Roman" pitchFamily="18" charset="0"/>
                <a:cs typeface="Times New Roman" pitchFamily="18" charset="0"/>
              </a:rPr>
              <a:t>There is debate whether the many different enzymes with TIM barrel structures are evolutionarily </a:t>
            </a:r>
            <a:r>
              <a:rPr lang="en-US" altLang="en-US">
                <a:latin typeface="Times New Roman" pitchFamily="18" charset="0"/>
              </a:rPr>
              <a:t>related. </a:t>
            </a:r>
          </a:p>
          <a:p>
            <a:pPr eaLnBrk="1" hangingPunct="1">
              <a:lnSpc>
                <a:spcPct val="95000"/>
              </a:lnSpc>
              <a:spcAft>
                <a:spcPct val="50000"/>
              </a:spcAft>
            </a:pPr>
            <a:r>
              <a:rPr lang="en-US" altLang="en-US">
                <a:latin typeface="Times New Roman" pitchFamily="18" charset="0"/>
              </a:rPr>
              <a:t>In spite of the structural similarities there is tremendous </a:t>
            </a:r>
            <a:r>
              <a:rPr lang="en-US" altLang="en-US" b="1">
                <a:solidFill>
                  <a:srgbClr val="000099"/>
                </a:solidFill>
                <a:latin typeface="Times New Roman" pitchFamily="18" charset="0"/>
              </a:rPr>
              <a:t>diversity in catalytic functions</a:t>
            </a:r>
            <a:r>
              <a:rPr lang="en-US" altLang="en-US">
                <a:latin typeface="Times New Roman" pitchFamily="18" charset="0"/>
              </a:rPr>
              <a:t> of these enzymes and little sequence homology. </a:t>
            </a:r>
          </a:p>
          <a:p>
            <a:pPr eaLnBrk="1" hangingPunct="1">
              <a:lnSpc>
                <a:spcPct val="95000"/>
              </a:lnSpc>
              <a:spcAft>
                <a:spcPct val="30000"/>
              </a:spcAft>
            </a:pPr>
            <a:r>
              <a:rPr lang="en-US" altLang="en-US" b="1">
                <a:solidFill>
                  <a:srgbClr val="009999"/>
                </a:solidFill>
                <a:latin typeface="Times New Roman" pitchFamily="18" charset="0"/>
                <a:cs typeface="Times New Roman" pitchFamily="18" charset="0"/>
              </a:rPr>
              <a:t>Explore</a:t>
            </a:r>
            <a:r>
              <a:rPr lang="en-US" altLang="en-US">
                <a:latin typeface="Times New Roman" pitchFamily="18" charset="0"/>
                <a:cs typeface="Times New Roman" pitchFamily="18" charset="0"/>
              </a:rPr>
              <a:t> the structure of the Triosephosphate Isomerase (TIM) homodimer, with the transition state inhibitor                 2-phosphoglycolate bound to one of the TIM monomers. </a:t>
            </a:r>
          </a:p>
          <a:p>
            <a:pPr eaLnBrk="1" hangingPunct="1">
              <a:lnSpc>
                <a:spcPct val="95000"/>
              </a:lnSpc>
              <a:spcAft>
                <a:spcPct val="30000"/>
              </a:spcAft>
            </a:pPr>
            <a:r>
              <a:rPr lang="en-US" altLang="en-US" b="1">
                <a:solidFill>
                  <a:srgbClr val="009999"/>
                </a:solidFill>
                <a:latin typeface="Times New Roman" pitchFamily="18" charset="0"/>
              </a:rPr>
              <a:t>Note</a:t>
            </a:r>
            <a:r>
              <a:rPr lang="en-US" altLang="en-US">
                <a:latin typeface="Times New Roman" pitchFamily="18" charset="0"/>
              </a:rPr>
              <a:t> the structure of the TIM barrel, and the loop that forms a lid that closes over the active site after binding of the substrate. </a:t>
            </a:r>
          </a:p>
          <a:p>
            <a:pPr eaLnBrk="1" hangingPunct="1">
              <a:lnSpc>
                <a:spcPct val="95000"/>
              </a:lnSpc>
              <a:spcAft>
                <a:spcPct val="50000"/>
              </a:spcAft>
            </a:pPr>
            <a:endParaRPr lang="en-US" altLang="en-US">
              <a:latin typeface="Times New Roman" pitchFamily="18" charset="0"/>
            </a:endParaRPr>
          </a:p>
          <a:p>
            <a:endParaRPr lang="en-US" altLang="en-US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09443" indent="-272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9145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52803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96461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40119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83777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27435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71093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2490F18-64CB-4340-8740-74FBDF68FC1E}" type="slidenum">
              <a:rPr lang="en-US" altLang="en-US" smtClean="0"/>
              <a:pPr eaLnBrk="1" hangingPunct="1"/>
              <a:t>25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4C9D73E-731B-48D7-A266-B000162FA4D6}" type="slidenum">
              <a:rPr lang="en-US" smtClean="0"/>
              <a:pPr/>
              <a:t>28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5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>
                <a:cs typeface="Times New Roman" pitchFamily="18" charset="0"/>
              </a:rPr>
              <a:t>A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cysteine thiol</a:t>
            </a:r>
            <a:r>
              <a:rPr lang="en-US" altLang="en-US">
                <a:cs typeface="Times New Roman" pitchFamily="18" charset="0"/>
              </a:rPr>
              <a:t> at the active site of Glyceraldehyde-3-phosphate Dehydrogenase has a role in catalysis. 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/>
              <a:t>The aldehyde of glyceraldehyde-3-phosphate reacts with the cysteine thiol to form a </a:t>
            </a:r>
            <a:r>
              <a:rPr lang="en-US" altLang="en-US" b="1">
                <a:solidFill>
                  <a:srgbClr val="000099"/>
                </a:solidFill>
              </a:rPr>
              <a:t>thiohemiacetal</a:t>
            </a:r>
            <a:r>
              <a:rPr lang="en-US" altLang="en-US"/>
              <a:t> intermediate</a:t>
            </a:r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09443" indent="-272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9145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52803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96461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40119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83777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27435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71093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C617C12-CF6E-48F7-A41E-6CE567362B75}" type="slidenum">
              <a:rPr lang="en-US" altLang="en-US" smtClean="0"/>
              <a:pPr eaLnBrk="1" hangingPunct="1"/>
              <a:t>30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5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>
                <a:cs typeface="Times New Roman" pitchFamily="18" charset="0"/>
              </a:rPr>
              <a:t>A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cysteine thiol</a:t>
            </a:r>
            <a:r>
              <a:rPr lang="en-US" altLang="en-US">
                <a:cs typeface="Times New Roman" pitchFamily="18" charset="0"/>
              </a:rPr>
              <a:t> at the active site of Glyceraldehyde-3-phosphate Dehydrogenase has a role in catalysis. 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/>
              <a:t>The aldehyde of glyceraldehyde-3-phosphate reacts with the cysteine thiol to form a </a:t>
            </a:r>
            <a:r>
              <a:rPr lang="en-US" altLang="en-US" b="1">
                <a:solidFill>
                  <a:srgbClr val="000099"/>
                </a:solidFill>
              </a:rPr>
              <a:t>thiohemiacetal</a:t>
            </a:r>
            <a:r>
              <a:rPr lang="en-US" altLang="en-US"/>
              <a:t> intermediate</a:t>
            </a:r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09443" indent="-272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9145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52803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96461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40119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83777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27435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71093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C617C12-CF6E-48F7-A41E-6CE567362B75}" type="slidenum">
              <a:rPr lang="en-US" altLang="en-US" smtClean="0"/>
              <a:pPr eaLnBrk="1" hangingPunct="1"/>
              <a:t>31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09443" indent="-272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9145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52803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96461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40119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83777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27435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71093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88A39DB-4850-4CE5-8438-82D4E88A8942}" type="slidenum">
              <a:rPr lang="en-US" altLang="en-US" smtClean="0"/>
              <a:pPr eaLnBrk="1" hangingPunct="1"/>
              <a:t>36</a:t>
            </a:fld>
            <a:endParaRPr lang="en-US" altLang="en-US"/>
          </a:p>
        </p:txBody>
      </p:sp>
      <p:sp>
        <p:nvSpPr>
          <p:cNvPr id="57347" name="Rectangle 7"/>
          <p:cNvSpPr txBox="1">
            <a:spLocks noGrp="1" noChangeArrowheads="1"/>
          </p:cNvSpPr>
          <p:nvPr/>
        </p:nvSpPr>
        <p:spPr bwMode="auto">
          <a:xfrm>
            <a:off x="3927574" y="8758276"/>
            <a:ext cx="3005121" cy="4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302" tIns="46151" rIns="92302" bIns="46151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900AD549-19BC-4C2D-8A13-AB40E7270DE1}" type="slidenum">
              <a:rPr lang="en-US" altLang="en-US" sz="1200"/>
              <a:pPr algn="r" eaLnBrk="1" hangingPunct="1"/>
              <a:t>36</a:t>
            </a:fld>
            <a:endParaRPr lang="en-US" altLang="en-US" sz="1200"/>
          </a:p>
        </p:txBody>
      </p:sp>
      <p:sp>
        <p:nvSpPr>
          <p:cNvPr id="573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3958" y="4379901"/>
            <a:ext cx="5086284" cy="41481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4C9D73E-731B-48D7-A266-B000162FA4D6}" type="slidenum">
              <a:rPr lang="en-US" smtClean="0"/>
              <a:pPr/>
              <a:t>43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4C9D73E-731B-48D7-A266-B000162FA4D6}" type="slidenum">
              <a:rPr lang="en-US" smtClean="0"/>
              <a:pPr/>
              <a:t>47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4C9D73E-731B-48D7-A266-B000162FA4D6}" type="slidenum">
              <a:rPr lang="en-US" smtClean="0"/>
              <a:pPr/>
              <a:t>52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4C9D73E-731B-48D7-A266-B000162FA4D6}" type="slidenum">
              <a:rPr lang="en-US" smtClean="0"/>
              <a:pPr/>
              <a:t>54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09443" indent="-272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9145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52803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96461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40119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83777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27435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71093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EFACD2E-73A9-4876-A8BB-6AC385663451}" type="slidenum">
              <a:rPr lang="en-US" altLang="en-US" smtClean="0"/>
              <a:pPr eaLnBrk="1" hangingPunct="1"/>
              <a:t>5</a:t>
            </a:fld>
            <a:endParaRPr lang="en-US" altLang="en-US"/>
          </a:p>
        </p:txBody>
      </p:sp>
      <p:sp>
        <p:nvSpPr>
          <p:cNvPr id="50179" name="Rectangle 7"/>
          <p:cNvSpPr txBox="1">
            <a:spLocks noGrp="1" noChangeArrowheads="1"/>
          </p:cNvSpPr>
          <p:nvPr/>
        </p:nvSpPr>
        <p:spPr bwMode="auto">
          <a:xfrm>
            <a:off x="3927574" y="8758276"/>
            <a:ext cx="3005121" cy="4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302" tIns="46151" rIns="92302" bIns="46151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3B3BDB66-0CD4-43E1-9168-88AD6EE58098}" type="slidenum">
              <a:rPr lang="en-US" altLang="en-US" sz="1200"/>
              <a:pPr algn="r" eaLnBrk="1" hangingPunct="1"/>
              <a:t>5</a:t>
            </a:fld>
            <a:endParaRPr lang="en-US" altLang="en-US" sz="1200"/>
          </a:p>
        </p:txBody>
      </p:sp>
      <p:sp>
        <p:nvSpPr>
          <p:cNvPr id="501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3958" y="4379901"/>
            <a:ext cx="5086284" cy="41481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4C9D73E-731B-48D7-A266-B000162FA4D6}" type="slidenum">
              <a:rPr lang="en-US" smtClean="0"/>
              <a:pPr/>
              <a:t>55</a:t>
            </a:fld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altLang="en-US" sz="3500" b="1">
                <a:solidFill>
                  <a:srgbClr val="000099"/>
                </a:solidFill>
                <a:cs typeface="Times New Roman" pitchFamily="18" charset="0"/>
              </a:rPr>
              <a:t>Flux</a:t>
            </a:r>
            <a:r>
              <a:rPr lang="en-US" altLang="en-US" sz="3500">
                <a:cs typeface="Times New Roman" pitchFamily="18" charset="0"/>
              </a:rPr>
              <a:t> through the Glycolysis pathway is </a:t>
            </a:r>
            <a:r>
              <a:rPr lang="en-US" altLang="en-US" sz="3500" b="1">
                <a:solidFill>
                  <a:srgbClr val="000099"/>
                </a:solidFill>
                <a:cs typeface="Times New Roman" pitchFamily="18" charset="0"/>
              </a:rPr>
              <a:t>regulated</a:t>
            </a:r>
            <a:r>
              <a:rPr lang="en-US" altLang="en-US" sz="3500">
                <a:cs typeface="Times New Roman" pitchFamily="18" charset="0"/>
              </a:rPr>
              <a:t> by control of 3 enzymes that catalyze </a:t>
            </a:r>
            <a:r>
              <a:rPr lang="en-US" altLang="en-US" sz="3500" b="1">
                <a:solidFill>
                  <a:srgbClr val="000099"/>
                </a:solidFill>
                <a:cs typeface="Times New Roman" pitchFamily="18" charset="0"/>
              </a:rPr>
              <a:t>spontaneous</a:t>
            </a:r>
            <a:r>
              <a:rPr lang="en-US" altLang="en-US" sz="3500">
                <a:cs typeface="Times New Roman" pitchFamily="18" charset="0"/>
              </a:rPr>
              <a:t> reactions: 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60000"/>
              </a:spcAft>
            </a:pPr>
            <a:r>
              <a:rPr lang="en-US" altLang="en-US" sz="3500" b="1">
                <a:solidFill>
                  <a:schemeClr val="hlink"/>
                </a:solidFill>
                <a:cs typeface="Times New Roman" pitchFamily="18" charset="0"/>
              </a:rPr>
              <a:t>Hexokinase</a:t>
            </a:r>
            <a:r>
              <a:rPr lang="en-US" altLang="en-US" sz="3500">
                <a:solidFill>
                  <a:schemeClr val="hlink"/>
                </a:solidFill>
                <a:cs typeface="Times New Roman" pitchFamily="18" charset="0"/>
              </a:rPr>
              <a:t>,</a:t>
            </a:r>
            <a:r>
              <a:rPr lang="en-US" altLang="en-US" sz="3500" b="1">
                <a:solidFill>
                  <a:schemeClr val="hlink"/>
                </a:solidFill>
                <a:cs typeface="Times New Roman" pitchFamily="18" charset="0"/>
              </a:rPr>
              <a:t> Phosphofructokinase</a:t>
            </a:r>
            <a:r>
              <a:rPr lang="en-US" altLang="en-US" sz="3500">
                <a:solidFill>
                  <a:schemeClr val="hlink"/>
                </a:solidFill>
                <a:cs typeface="Times New Roman" pitchFamily="18" charset="0"/>
              </a:rPr>
              <a:t> &amp; </a:t>
            </a:r>
            <a:r>
              <a:rPr lang="en-US" altLang="en-US" sz="3500" b="1">
                <a:solidFill>
                  <a:schemeClr val="hlink"/>
                </a:solidFill>
                <a:cs typeface="Times New Roman" pitchFamily="18" charset="0"/>
              </a:rPr>
              <a:t>Pyruvate Kinase</a:t>
            </a:r>
            <a:r>
              <a:rPr lang="en-US" altLang="en-US" sz="3500">
                <a:cs typeface="Times New Roman" pitchFamily="18" charset="0"/>
              </a:rPr>
              <a:t>. </a:t>
            </a:r>
          </a:p>
          <a:p>
            <a:pPr lvl="1" indent="-435065">
              <a:lnSpc>
                <a:spcPct val="95000"/>
              </a:lnSpc>
              <a:spcBef>
                <a:spcPct val="0"/>
              </a:spcBef>
              <a:spcAft>
                <a:spcPct val="50000"/>
              </a:spcAft>
              <a:buClr>
                <a:schemeClr val="hlink"/>
              </a:buClr>
              <a:buFont typeface="Wingdings" pitchFamily="2" charset="2"/>
              <a:buChar char="w"/>
            </a:pPr>
            <a:r>
              <a:rPr lang="en-US" altLang="en-US" b="1">
                <a:solidFill>
                  <a:srgbClr val="000099"/>
                </a:solidFill>
              </a:rPr>
              <a:t>Local control</a:t>
            </a:r>
            <a:r>
              <a:rPr lang="en-US" altLang="en-US"/>
              <a:t> of metabolism involves regulatory effects of varied concentrations of pathway </a:t>
            </a:r>
            <a:r>
              <a:rPr lang="en-US" altLang="en-US" b="1">
                <a:solidFill>
                  <a:srgbClr val="000099"/>
                </a:solidFill>
              </a:rPr>
              <a:t>substrates</a:t>
            </a:r>
            <a:r>
              <a:rPr lang="en-US" altLang="en-US"/>
              <a:t> or </a:t>
            </a:r>
            <a:r>
              <a:rPr lang="en-US" altLang="en-US" b="1">
                <a:solidFill>
                  <a:srgbClr val="000099"/>
                </a:solidFill>
              </a:rPr>
              <a:t>intermediates</a:t>
            </a:r>
            <a:r>
              <a:rPr lang="en-US" altLang="en-US"/>
              <a:t>, to benefit the cell. </a:t>
            </a:r>
          </a:p>
          <a:p>
            <a:pPr lvl="1" indent="-435065">
              <a:lnSpc>
                <a:spcPct val="95000"/>
              </a:lnSpc>
              <a:spcBef>
                <a:spcPct val="0"/>
              </a:spcBef>
              <a:spcAft>
                <a:spcPct val="30000"/>
              </a:spcAft>
              <a:buClr>
                <a:schemeClr val="hlink"/>
              </a:buClr>
              <a:buFont typeface="Wingdings" pitchFamily="2" charset="2"/>
              <a:buChar char="w"/>
            </a:pPr>
            <a:r>
              <a:rPr lang="en-US" altLang="en-US" b="1">
                <a:solidFill>
                  <a:srgbClr val="000099"/>
                </a:solidFill>
              </a:rPr>
              <a:t>Global control</a:t>
            </a:r>
            <a:r>
              <a:rPr lang="en-US" altLang="en-US"/>
              <a:t> is for the benefit of the whole organism, &amp; often involves </a:t>
            </a:r>
            <a:r>
              <a:rPr lang="en-US" altLang="en-US" b="1">
                <a:solidFill>
                  <a:srgbClr val="000099"/>
                </a:solidFill>
              </a:rPr>
              <a:t>hormone-activated signal cascades</a:t>
            </a:r>
            <a:r>
              <a:rPr lang="en-US" altLang="en-US"/>
              <a:t>. </a:t>
            </a:r>
          </a:p>
          <a:p>
            <a:pPr lvl="1" indent="-435065">
              <a:lnSpc>
                <a:spcPct val="95000"/>
              </a:lnSpc>
              <a:spcBef>
                <a:spcPct val="0"/>
              </a:spcBef>
              <a:spcAft>
                <a:spcPct val="30000"/>
              </a:spcAft>
              <a:buClr>
                <a:schemeClr val="hlink"/>
              </a:buClr>
            </a:pPr>
            <a:r>
              <a:rPr lang="en-US" altLang="en-US"/>
              <a:t>	</a:t>
            </a:r>
            <a:r>
              <a:rPr lang="en-US" altLang="en-US" b="1">
                <a:solidFill>
                  <a:srgbClr val="000099"/>
                </a:solidFill>
              </a:rPr>
              <a:t>Liver</a:t>
            </a:r>
            <a:r>
              <a:rPr lang="en-US" altLang="en-US"/>
              <a:t> cells have major roles in metabolism, including maintaining blood levels various of nutrients such as glucose. Thus global control especially involves liver.</a:t>
            </a:r>
          </a:p>
          <a:p>
            <a:pPr lvl="1" indent="-435065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Clr>
                <a:schemeClr val="hlink"/>
              </a:buClr>
            </a:pPr>
            <a:r>
              <a:rPr lang="en-US" altLang="en-US" sz="3100"/>
              <a:t>	</a:t>
            </a:r>
            <a:r>
              <a:rPr lang="en-US" altLang="en-US"/>
              <a:t>Some aspects of global control by hormone-activated signal cascades will be discussed later.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hlink"/>
              </a:buClr>
            </a:pPr>
            <a:r>
              <a:rPr lang="en-US" altLang="en-US" sz="3500" b="1">
                <a:solidFill>
                  <a:schemeClr val="hlink"/>
                </a:solidFill>
                <a:cs typeface="Times New Roman" pitchFamily="18" charset="0"/>
              </a:rPr>
              <a:t>Hexokinase</a:t>
            </a:r>
            <a:r>
              <a:rPr lang="en-US" altLang="en-US" sz="3500">
                <a:cs typeface="Times New Roman" pitchFamily="18" charset="0"/>
              </a:rPr>
              <a:t> is </a:t>
            </a:r>
            <a:r>
              <a:rPr lang="en-US" altLang="en-US" sz="3500" b="1">
                <a:solidFill>
                  <a:srgbClr val="000099"/>
                </a:solidFill>
                <a:cs typeface="Times New Roman" pitchFamily="18" charset="0"/>
              </a:rPr>
              <a:t>inhibited</a:t>
            </a:r>
            <a:r>
              <a:rPr lang="en-US" altLang="en-US" sz="3500">
                <a:cs typeface="Times New Roman" pitchFamily="18" charset="0"/>
              </a:rPr>
              <a:t> by </a:t>
            </a:r>
            <a:r>
              <a:rPr lang="en-US" altLang="en-US" sz="3500" b="1">
                <a:solidFill>
                  <a:srgbClr val="000099"/>
                </a:solidFill>
                <a:cs typeface="Times New Roman" pitchFamily="18" charset="0"/>
              </a:rPr>
              <a:t>product</a:t>
            </a:r>
            <a:r>
              <a:rPr lang="en-US" altLang="en-US" sz="3500">
                <a:cs typeface="Times New Roman" pitchFamily="18" charset="0"/>
              </a:rPr>
              <a:t> </a:t>
            </a:r>
            <a:r>
              <a:rPr lang="en-US" altLang="en-US" sz="3500" b="1">
                <a:solidFill>
                  <a:srgbClr val="000099"/>
                </a:solidFill>
                <a:cs typeface="Times New Roman" pitchFamily="18" charset="0"/>
              </a:rPr>
              <a:t>glucose-6-phosphate</a:t>
            </a:r>
            <a:r>
              <a:rPr lang="en-US" altLang="en-US" sz="3500">
                <a:cs typeface="Times New Roman" pitchFamily="18" charset="0"/>
              </a:rPr>
              <a:t>:  </a:t>
            </a:r>
          </a:p>
          <a:p>
            <a:pPr lvl="1" indent="-435065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hlink"/>
              </a:buClr>
              <a:buFont typeface="Wingdings" pitchFamily="2" charset="2"/>
              <a:buChar char="w"/>
            </a:pPr>
            <a:r>
              <a:rPr lang="en-US" altLang="en-US"/>
              <a:t>by </a:t>
            </a:r>
            <a:r>
              <a:rPr lang="en-US" altLang="en-US" b="1">
                <a:solidFill>
                  <a:srgbClr val="000099"/>
                </a:solidFill>
              </a:rPr>
              <a:t>competition</a:t>
            </a:r>
            <a:r>
              <a:rPr lang="en-US" altLang="en-US"/>
              <a:t> at the </a:t>
            </a:r>
            <a:r>
              <a:rPr lang="en-US" altLang="en-US" b="1">
                <a:solidFill>
                  <a:srgbClr val="000099"/>
                </a:solidFill>
              </a:rPr>
              <a:t>active site</a:t>
            </a:r>
          </a:p>
          <a:p>
            <a:pPr lvl="1" indent="-435065">
              <a:lnSpc>
                <a:spcPct val="95000"/>
              </a:lnSpc>
              <a:spcBef>
                <a:spcPct val="0"/>
              </a:spcBef>
              <a:spcAft>
                <a:spcPct val="35000"/>
              </a:spcAft>
              <a:buClr>
                <a:schemeClr val="hlink"/>
              </a:buClr>
              <a:buFont typeface="Wingdings" pitchFamily="2" charset="2"/>
              <a:buChar char="w"/>
            </a:pPr>
            <a:r>
              <a:rPr lang="en-US" altLang="en-US"/>
              <a:t>by </a:t>
            </a:r>
            <a:r>
              <a:rPr lang="en-US" altLang="en-US" b="1">
                <a:solidFill>
                  <a:srgbClr val="000099"/>
                </a:solidFill>
              </a:rPr>
              <a:t>allosteric</a:t>
            </a:r>
            <a:r>
              <a:rPr lang="en-US" altLang="en-US"/>
              <a:t> interaction at a </a:t>
            </a:r>
            <a:r>
              <a:rPr lang="en-US" altLang="en-US" b="1">
                <a:solidFill>
                  <a:srgbClr val="000099"/>
                </a:solidFill>
              </a:rPr>
              <a:t>separate</a:t>
            </a:r>
            <a:r>
              <a:rPr lang="en-US" altLang="en-US"/>
              <a:t> enzyme site. 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35000"/>
              </a:spcAft>
              <a:buClr>
                <a:schemeClr val="hlink"/>
              </a:buClr>
            </a:pPr>
            <a:r>
              <a:rPr lang="en-US" altLang="en-US" sz="3500">
                <a:cs typeface="Times New Roman" pitchFamily="18" charset="0"/>
              </a:rPr>
              <a:t>Cells</a:t>
            </a:r>
            <a:r>
              <a:rPr lang="en-US" altLang="en-US" sz="3500" b="1">
                <a:solidFill>
                  <a:srgbClr val="000099"/>
                </a:solidFill>
                <a:cs typeface="Times New Roman" pitchFamily="18" charset="0"/>
              </a:rPr>
              <a:t> trap glucose</a:t>
            </a:r>
            <a:r>
              <a:rPr lang="en-US" altLang="en-US" sz="3500">
                <a:cs typeface="Times New Roman" pitchFamily="18" charset="0"/>
              </a:rPr>
              <a:t> by </a:t>
            </a:r>
            <a:r>
              <a:rPr lang="en-US" altLang="en-US" sz="3500" b="1">
                <a:solidFill>
                  <a:srgbClr val="000099"/>
                </a:solidFill>
                <a:cs typeface="Times New Roman" pitchFamily="18" charset="0"/>
              </a:rPr>
              <a:t>phosphorylating</a:t>
            </a:r>
            <a:r>
              <a:rPr lang="en-US" altLang="en-US" sz="3500">
                <a:cs typeface="Times New Roman" pitchFamily="18" charset="0"/>
              </a:rPr>
              <a:t> it, preventing exit on glucose carriers. 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30000"/>
              </a:spcAft>
              <a:buClr>
                <a:schemeClr val="hlink"/>
              </a:buClr>
            </a:pPr>
            <a:r>
              <a:rPr lang="en-US" altLang="en-US" sz="3500" b="1">
                <a:solidFill>
                  <a:srgbClr val="000099"/>
                </a:solidFill>
                <a:cs typeface="Times New Roman" pitchFamily="18" charset="0"/>
              </a:rPr>
              <a:t>Product inhibition</a:t>
            </a:r>
            <a:r>
              <a:rPr lang="en-US" altLang="en-US" sz="3500">
                <a:cs typeface="Times New Roman" pitchFamily="18" charset="0"/>
              </a:rPr>
              <a:t> of Hexokinase ensures that cells will not continue to accumulate glucose from the blood, if [glucose-6-phosphate] within the cell is ample. </a:t>
            </a:r>
          </a:p>
          <a:p>
            <a:r>
              <a:rPr lang="en-US" altLang="en-US" b="1">
                <a:solidFill>
                  <a:schemeClr val="hlink"/>
                </a:solidFill>
                <a:cs typeface="Times New Roman" pitchFamily="18" charset="0"/>
              </a:rPr>
              <a:t>Glucokinase</a:t>
            </a:r>
            <a:r>
              <a:rPr lang="en-US" altLang="en-US">
                <a:cs typeface="Times New Roman" pitchFamily="18" charset="0"/>
              </a:rPr>
              <a:t> is a variant of Hexokinase found in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liver</a:t>
            </a:r>
            <a:r>
              <a:rPr lang="en-US" altLang="en-US">
                <a:cs typeface="Times New Roman" pitchFamily="18" charset="0"/>
              </a:rPr>
              <a:t>.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10000"/>
              </a:spcAft>
              <a:buClr>
                <a:schemeClr val="hlink"/>
              </a:buClr>
              <a:buFont typeface="Wingdings" pitchFamily="2" charset="2"/>
              <a:buChar char="w"/>
            </a:pP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Glucokinase</a:t>
            </a:r>
            <a:r>
              <a:rPr lang="en-US" altLang="en-US">
                <a:cs typeface="Times New Roman" pitchFamily="18" charset="0"/>
              </a:rPr>
              <a:t> has a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high K</a:t>
            </a:r>
            <a:r>
              <a:rPr lang="en-US" altLang="en-US" b="1" baseline="-25000">
                <a:solidFill>
                  <a:srgbClr val="000099"/>
                </a:solidFill>
                <a:cs typeface="Times New Roman" pitchFamily="18" charset="0"/>
              </a:rPr>
              <a:t>M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altLang="en-US">
                <a:cs typeface="Times New Roman" pitchFamily="18" charset="0"/>
              </a:rPr>
              <a:t>for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glucose</a:t>
            </a:r>
            <a:r>
              <a:rPr lang="en-US" altLang="en-US">
                <a:cs typeface="Times New Roman" pitchFamily="18" charset="0"/>
              </a:rPr>
              <a:t>.  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Clr>
                <a:schemeClr val="hlink"/>
              </a:buClr>
              <a:buFont typeface="Wingdings" pitchFamily="2" charset="2"/>
              <a:buNone/>
            </a:pPr>
            <a:r>
              <a:rPr lang="en-US" altLang="en-US">
                <a:cs typeface="Times New Roman" pitchFamily="18" charset="0"/>
              </a:rPr>
              <a:t>	It is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active</a:t>
            </a:r>
            <a:r>
              <a:rPr lang="en-US" altLang="en-US">
                <a:cs typeface="Times New Roman" pitchFamily="18" charset="0"/>
              </a:rPr>
              <a:t> only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at high [glucose]</a:t>
            </a:r>
            <a:r>
              <a:rPr lang="en-US" altLang="en-US">
                <a:cs typeface="Times New Roman" pitchFamily="18" charset="0"/>
              </a:rPr>
              <a:t>. 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Clr>
                <a:schemeClr val="hlink"/>
              </a:buClr>
              <a:buFont typeface="Wingdings" pitchFamily="2" charset="2"/>
              <a:buChar char="w"/>
            </a:pPr>
            <a:r>
              <a:rPr lang="en-US" altLang="en-US">
                <a:cs typeface="Times New Roman" pitchFamily="18" charset="0"/>
              </a:rPr>
              <a:t>One effect of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insulin</a:t>
            </a:r>
            <a:r>
              <a:rPr lang="en-US" altLang="en-US">
                <a:cs typeface="Times New Roman" pitchFamily="18" charset="0"/>
              </a:rPr>
              <a:t>, a hormone produced when blood glucose is high, is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activation</a:t>
            </a:r>
            <a:r>
              <a:rPr lang="en-US" altLang="en-US">
                <a:cs typeface="Times New Roman" pitchFamily="18" charset="0"/>
              </a:rPr>
              <a:t> in liver of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transcription</a:t>
            </a:r>
            <a:r>
              <a:rPr lang="en-US" altLang="en-US">
                <a:cs typeface="Times New Roman" pitchFamily="18" charset="0"/>
              </a:rPr>
              <a:t> of the gene that encodes the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Glucokinase</a:t>
            </a:r>
            <a:r>
              <a:rPr lang="en-US" altLang="en-US">
                <a:cs typeface="Times New Roman" pitchFamily="18" charset="0"/>
              </a:rPr>
              <a:t> enzyme. 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Clr>
                <a:schemeClr val="hlink"/>
              </a:buClr>
              <a:buFont typeface="Wingdings" pitchFamily="2" charset="2"/>
              <a:buChar char="w"/>
            </a:pPr>
            <a:r>
              <a:rPr lang="en-US" altLang="en-US">
                <a:cs typeface="Times New Roman" pitchFamily="18" charset="0"/>
              </a:rPr>
              <a:t>Glucokinase is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not</a:t>
            </a:r>
            <a:r>
              <a:rPr lang="en-US" altLang="en-US">
                <a:cs typeface="Times New Roman" pitchFamily="18" charset="0"/>
              </a:rPr>
              <a:t>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subject to product inhibition</a:t>
            </a:r>
            <a:r>
              <a:rPr lang="en-US" altLang="en-US">
                <a:cs typeface="Times New Roman" pitchFamily="18" charset="0"/>
              </a:rPr>
              <a:t> by   glucose-6-phosphate. Liver will take up &amp; phosphorylate glucose even when liver [glucose-6-phosphate] is high.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Clr>
                <a:schemeClr val="hlink"/>
              </a:buClr>
              <a:buFont typeface="Wingdings" pitchFamily="2" charset="2"/>
              <a:buChar char="w"/>
            </a:pPr>
            <a:r>
              <a:rPr lang="en-US" altLang="en-US">
                <a:cs typeface="Times New Roman" pitchFamily="18" charset="0"/>
              </a:rPr>
              <a:t>Glucokinase is subject to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inhibition</a:t>
            </a:r>
            <a:r>
              <a:rPr lang="en-US" altLang="en-US">
                <a:cs typeface="Times New Roman" pitchFamily="18" charset="0"/>
              </a:rPr>
              <a:t> by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glucokinase regulatory protein</a:t>
            </a:r>
            <a:r>
              <a:rPr lang="en-US" altLang="en-US">
                <a:cs typeface="Times New Roman" pitchFamily="18" charset="0"/>
              </a:rPr>
              <a:t> (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GKRP</a:t>
            </a:r>
            <a:r>
              <a:rPr lang="en-US" altLang="en-US">
                <a:cs typeface="Times New Roman" pitchFamily="18" charset="0"/>
              </a:rPr>
              <a:t>). 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50000"/>
              </a:spcAft>
              <a:buClr>
                <a:schemeClr val="hlink"/>
              </a:buClr>
              <a:buFont typeface="Wingdings" pitchFamily="2" charset="2"/>
              <a:buNone/>
            </a:pPr>
            <a:r>
              <a:rPr lang="en-US" altLang="en-US">
                <a:cs typeface="Times New Roman" pitchFamily="18" charset="0"/>
              </a:rPr>
              <a:t>	The ratio of Glucokinase to GKRP in liver changes in different metabolic states, providing a mechanism for modulating glucose phosphorylation.</a:t>
            </a:r>
          </a:p>
          <a:p>
            <a:r>
              <a:rPr lang="en-US" altLang="en-US" b="1">
                <a:solidFill>
                  <a:srgbClr val="000099"/>
                </a:solidFill>
                <a:latin typeface="Times New Roman" pitchFamily="18" charset="0"/>
              </a:rPr>
              <a:t>Glucokinase</a:t>
            </a:r>
            <a:r>
              <a:rPr lang="en-US" altLang="en-US">
                <a:latin typeface="Times New Roman" pitchFamily="18" charset="0"/>
              </a:rPr>
              <a:t>,  with high K</a:t>
            </a:r>
            <a:r>
              <a:rPr lang="en-US" altLang="en-US" baseline="-25000">
                <a:latin typeface="Times New Roman" pitchFamily="18" charset="0"/>
              </a:rPr>
              <a:t>M</a:t>
            </a:r>
            <a:r>
              <a:rPr lang="en-US" altLang="en-US">
                <a:latin typeface="Times New Roman" pitchFamily="18" charset="0"/>
              </a:rPr>
              <a:t> for glucose, allows liver to  store glucose  as glycogen in the fed state when blood [glucose] is high</a:t>
            </a:r>
          </a:p>
          <a:p>
            <a:endParaRPr lang="en-US" altLang="en-US">
              <a:latin typeface="Times New Roman" pitchFamily="18" charset="0"/>
            </a:endParaRP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Glucose-6-phosphatase</a:t>
            </a:r>
            <a:r>
              <a:rPr lang="en-US" altLang="en-US">
                <a:cs typeface="Times New Roman" pitchFamily="18" charset="0"/>
              </a:rPr>
              <a:t> catalyzes hydrolytic release of P</a:t>
            </a:r>
            <a:r>
              <a:rPr lang="en-US" altLang="en-US" baseline="-25000">
                <a:cs typeface="Times New Roman" pitchFamily="18" charset="0"/>
              </a:rPr>
              <a:t>i</a:t>
            </a:r>
            <a:r>
              <a:rPr lang="en-US" altLang="en-US">
                <a:cs typeface="Times New Roman" pitchFamily="18" charset="0"/>
              </a:rPr>
              <a:t> from glucose-6-P. Thus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glucose</a:t>
            </a:r>
            <a:r>
              <a:rPr lang="en-US" altLang="en-US">
                <a:cs typeface="Times New Roman" pitchFamily="18" charset="0"/>
              </a:rPr>
              <a:t> is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released</a:t>
            </a:r>
            <a:r>
              <a:rPr lang="en-US" altLang="en-US">
                <a:cs typeface="Times New Roman" pitchFamily="18" charset="0"/>
              </a:rPr>
              <a:t> from the liver     to the blood as needed to maintain blood [glucose]. 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altLang="en-US">
                <a:cs typeface="Times New Roman" pitchFamily="18" charset="0"/>
              </a:rPr>
              <a:t>The enzymes Glucokinase &amp; Glucose-6-phosphatase, both found in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liver</a:t>
            </a:r>
            <a:r>
              <a:rPr lang="en-US" altLang="en-US">
                <a:cs typeface="Times New Roman" pitchFamily="18" charset="0"/>
              </a:rPr>
              <a:t> but not in most other body cells, allow the liver to control blood [glucose].</a:t>
            </a:r>
          </a:p>
          <a:p>
            <a:endParaRPr lang="en-US" altLang="en-US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09443" indent="-272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9145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52803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96461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40119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83777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27435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71093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96299B3-422E-4180-8581-03F2172E1DD0}" type="slidenum">
              <a:rPr lang="en-US" altLang="en-US" smtClean="0"/>
              <a:pPr eaLnBrk="1" hangingPunct="1"/>
              <a:t>56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altLang="en-US" sz="3500" b="1">
                <a:solidFill>
                  <a:srgbClr val="000099"/>
                </a:solidFill>
                <a:cs typeface="Times New Roman" pitchFamily="18" charset="0"/>
              </a:rPr>
              <a:t>Flux</a:t>
            </a:r>
            <a:r>
              <a:rPr lang="en-US" altLang="en-US" sz="3500">
                <a:cs typeface="Times New Roman" pitchFamily="18" charset="0"/>
              </a:rPr>
              <a:t> through the Glycolysis pathway is </a:t>
            </a:r>
            <a:r>
              <a:rPr lang="en-US" altLang="en-US" sz="3500" b="1">
                <a:solidFill>
                  <a:srgbClr val="000099"/>
                </a:solidFill>
                <a:cs typeface="Times New Roman" pitchFamily="18" charset="0"/>
              </a:rPr>
              <a:t>regulated</a:t>
            </a:r>
            <a:r>
              <a:rPr lang="en-US" altLang="en-US" sz="3500">
                <a:cs typeface="Times New Roman" pitchFamily="18" charset="0"/>
              </a:rPr>
              <a:t> by control of 3 enzymes that catalyze </a:t>
            </a:r>
            <a:r>
              <a:rPr lang="en-US" altLang="en-US" sz="3500" b="1">
                <a:solidFill>
                  <a:srgbClr val="000099"/>
                </a:solidFill>
                <a:cs typeface="Times New Roman" pitchFamily="18" charset="0"/>
              </a:rPr>
              <a:t>spontaneous</a:t>
            </a:r>
            <a:r>
              <a:rPr lang="en-US" altLang="en-US" sz="3500">
                <a:cs typeface="Times New Roman" pitchFamily="18" charset="0"/>
              </a:rPr>
              <a:t> reactions: 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60000"/>
              </a:spcAft>
            </a:pPr>
            <a:r>
              <a:rPr lang="en-US" altLang="en-US" sz="3500" b="1">
                <a:solidFill>
                  <a:schemeClr val="hlink"/>
                </a:solidFill>
                <a:cs typeface="Times New Roman" pitchFamily="18" charset="0"/>
              </a:rPr>
              <a:t>Hexokinase</a:t>
            </a:r>
            <a:r>
              <a:rPr lang="en-US" altLang="en-US" sz="3500">
                <a:solidFill>
                  <a:schemeClr val="hlink"/>
                </a:solidFill>
                <a:cs typeface="Times New Roman" pitchFamily="18" charset="0"/>
              </a:rPr>
              <a:t>,</a:t>
            </a:r>
            <a:r>
              <a:rPr lang="en-US" altLang="en-US" sz="3500" b="1">
                <a:solidFill>
                  <a:schemeClr val="hlink"/>
                </a:solidFill>
                <a:cs typeface="Times New Roman" pitchFamily="18" charset="0"/>
              </a:rPr>
              <a:t> Phosphofructokinase</a:t>
            </a:r>
            <a:r>
              <a:rPr lang="en-US" altLang="en-US" sz="3500">
                <a:solidFill>
                  <a:schemeClr val="hlink"/>
                </a:solidFill>
                <a:cs typeface="Times New Roman" pitchFamily="18" charset="0"/>
              </a:rPr>
              <a:t> &amp; </a:t>
            </a:r>
            <a:r>
              <a:rPr lang="en-US" altLang="en-US" sz="3500" b="1">
                <a:solidFill>
                  <a:schemeClr val="hlink"/>
                </a:solidFill>
                <a:cs typeface="Times New Roman" pitchFamily="18" charset="0"/>
              </a:rPr>
              <a:t>Pyruvate Kinase</a:t>
            </a:r>
            <a:r>
              <a:rPr lang="en-US" altLang="en-US" sz="3500">
                <a:cs typeface="Times New Roman" pitchFamily="18" charset="0"/>
              </a:rPr>
              <a:t>. </a:t>
            </a:r>
          </a:p>
          <a:p>
            <a:pPr lvl="1" indent="-435065">
              <a:lnSpc>
                <a:spcPct val="95000"/>
              </a:lnSpc>
              <a:spcBef>
                <a:spcPct val="0"/>
              </a:spcBef>
              <a:spcAft>
                <a:spcPct val="50000"/>
              </a:spcAft>
              <a:buClr>
                <a:schemeClr val="hlink"/>
              </a:buClr>
              <a:buFont typeface="Wingdings" pitchFamily="2" charset="2"/>
              <a:buChar char="w"/>
            </a:pPr>
            <a:r>
              <a:rPr lang="en-US" altLang="en-US" b="1">
                <a:solidFill>
                  <a:srgbClr val="000099"/>
                </a:solidFill>
              </a:rPr>
              <a:t>Local control</a:t>
            </a:r>
            <a:r>
              <a:rPr lang="en-US" altLang="en-US"/>
              <a:t> of metabolism involves regulatory effects of varied concentrations of pathway </a:t>
            </a:r>
            <a:r>
              <a:rPr lang="en-US" altLang="en-US" b="1">
                <a:solidFill>
                  <a:srgbClr val="000099"/>
                </a:solidFill>
              </a:rPr>
              <a:t>substrates</a:t>
            </a:r>
            <a:r>
              <a:rPr lang="en-US" altLang="en-US"/>
              <a:t> or </a:t>
            </a:r>
            <a:r>
              <a:rPr lang="en-US" altLang="en-US" b="1">
                <a:solidFill>
                  <a:srgbClr val="000099"/>
                </a:solidFill>
              </a:rPr>
              <a:t>intermediates</a:t>
            </a:r>
            <a:r>
              <a:rPr lang="en-US" altLang="en-US"/>
              <a:t>, to benefit the cell. </a:t>
            </a:r>
          </a:p>
          <a:p>
            <a:pPr lvl="1" indent="-435065">
              <a:lnSpc>
                <a:spcPct val="95000"/>
              </a:lnSpc>
              <a:spcBef>
                <a:spcPct val="0"/>
              </a:spcBef>
              <a:spcAft>
                <a:spcPct val="30000"/>
              </a:spcAft>
              <a:buClr>
                <a:schemeClr val="hlink"/>
              </a:buClr>
              <a:buFont typeface="Wingdings" pitchFamily="2" charset="2"/>
              <a:buChar char="w"/>
            </a:pPr>
            <a:r>
              <a:rPr lang="en-US" altLang="en-US" b="1">
                <a:solidFill>
                  <a:srgbClr val="000099"/>
                </a:solidFill>
              </a:rPr>
              <a:t>Global control</a:t>
            </a:r>
            <a:r>
              <a:rPr lang="en-US" altLang="en-US"/>
              <a:t> is for the benefit of the whole organism, &amp; often involves </a:t>
            </a:r>
            <a:r>
              <a:rPr lang="en-US" altLang="en-US" b="1">
                <a:solidFill>
                  <a:srgbClr val="000099"/>
                </a:solidFill>
              </a:rPr>
              <a:t>hormone-activated signal cascades</a:t>
            </a:r>
            <a:r>
              <a:rPr lang="en-US" altLang="en-US"/>
              <a:t>. </a:t>
            </a:r>
          </a:p>
          <a:p>
            <a:pPr lvl="1" indent="-435065">
              <a:lnSpc>
                <a:spcPct val="95000"/>
              </a:lnSpc>
              <a:spcBef>
                <a:spcPct val="0"/>
              </a:spcBef>
              <a:spcAft>
                <a:spcPct val="30000"/>
              </a:spcAft>
              <a:buClr>
                <a:schemeClr val="hlink"/>
              </a:buClr>
            </a:pPr>
            <a:r>
              <a:rPr lang="en-US" altLang="en-US"/>
              <a:t>	</a:t>
            </a:r>
            <a:r>
              <a:rPr lang="en-US" altLang="en-US" b="1">
                <a:solidFill>
                  <a:srgbClr val="000099"/>
                </a:solidFill>
              </a:rPr>
              <a:t>Liver</a:t>
            </a:r>
            <a:r>
              <a:rPr lang="en-US" altLang="en-US"/>
              <a:t> cells have major roles in metabolism, including maintaining blood levels various of nutrients such as glucose. Thus global control especially involves liver.</a:t>
            </a:r>
          </a:p>
          <a:p>
            <a:pPr lvl="1" indent="-435065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Clr>
                <a:schemeClr val="hlink"/>
              </a:buClr>
            </a:pPr>
            <a:r>
              <a:rPr lang="en-US" altLang="en-US" sz="3100"/>
              <a:t>	</a:t>
            </a:r>
            <a:r>
              <a:rPr lang="en-US" altLang="en-US"/>
              <a:t>Some aspects of global control by hormone-activated signal cascades will be discussed later.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hlink"/>
              </a:buClr>
            </a:pPr>
            <a:r>
              <a:rPr lang="en-US" altLang="en-US" sz="3500" b="1">
                <a:solidFill>
                  <a:schemeClr val="hlink"/>
                </a:solidFill>
                <a:cs typeface="Times New Roman" pitchFamily="18" charset="0"/>
              </a:rPr>
              <a:t>Hexokinase</a:t>
            </a:r>
            <a:r>
              <a:rPr lang="en-US" altLang="en-US" sz="3500">
                <a:cs typeface="Times New Roman" pitchFamily="18" charset="0"/>
              </a:rPr>
              <a:t> is </a:t>
            </a:r>
            <a:r>
              <a:rPr lang="en-US" altLang="en-US" sz="3500" b="1">
                <a:solidFill>
                  <a:srgbClr val="000099"/>
                </a:solidFill>
                <a:cs typeface="Times New Roman" pitchFamily="18" charset="0"/>
              </a:rPr>
              <a:t>inhibited</a:t>
            </a:r>
            <a:r>
              <a:rPr lang="en-US" altLang="en-US" sz="3500">
                <a:cs typeface="Times New Roman" pitchFamily="18" charset="0"/>
              </a:rPr>
              <a:t> by </a:t>
            </a:r>
            <a:r>
              <a:rPr lang="en-US" altLang="en-US" sz="3500" b="1">
                <a:solidFill>
                  <a:srgbClr val="000099"/>
                </a:solidFill>
                <a:cs typeface="Times New Roman" pitchFamily="18" charset="0"/>
              </a:rPr>
              <a:t>product</a:t>
            </a:r>
            <a:r>
              <a:rPr lang="en-US" altLang="en-US" sz="3500">
                <a:cs typeface="Times New Roman" pitchFamily="18" charset="0"/>
              </a:rPr>
              <a:t> </a:t>
            </a:r>
            <a:r>
              <a:rPr lang="en-US" altLang="en-US" sz="3500" b="1">
                <a:solidFill>
                  <a:srgbClr val="000099"/>
                </a:solidFill>
                <a:cs typeface="Times New Roman" pitchFamily="18" charset="0"/>
              </a:rPr>
              <a:t>glucose-6-phosphate</a:t>
            </a:r>
            <a:r>
              <a:rPr lang="en-US" altLang="en-US" sz="3500">
                <a:cs typeface="Times New Roman" pitchFamily="18" charset="0"/>
              </a:rPr>
              <a:t>:  </a:t>
            </a:r>
          </a:p>
          <a:p>
            <a:pPr lvl="1" indent="-435065">
              <a:lnSpc>
                <a:spcPct val="95000"/>
              </a:lnSpc>
              <a:spcBef>
                <a:spcPct val="0"/>
              </a:spcBef>
              <a:spcAft>
                <a:spcPct val="15000"/>
              </a:spcAft>
              <a:buClr>
                <a:schemeClr val="hlink"/>
              </a:buClr>
              <a:buFont typeface="Wingdings" pitchFamily="2" charset="2"/>
              <a:buChar char="w"/>
            </a:pPr>
            <a:r>
              <a:rPr lang="en-US" altLang="en-US"/>
              <a:t>by </a:t>
            </a:r>
            <a:r>
              <a:rPr lang="en-US" altLang="en-US" b="1">
                <a:solidFill>
                  <a:srgbClr val="000099"/>
                </a:solidFill>
              </a:rPr>
              <a:t>competition</a:t>
            </a:r>
            <a:r>
              <a:rPr lang="en-US" altLang="en-US"/>
              <a:t> at the </a:t>
            </a:r>
            <a:r>
              <a:rPr lang="en-US" altLang="en-US" b="1">
                <a:solidFill>
                  <a:srgbClr val="000099"/>
                </a:solidFill>
              </a:rPr>
              <a:t>active site</a:t>
            </a:r>
          </a:p>
          <a:p>
            <a:pPr lvl="1" indent="-435065">
              <a:lnSpc>
                <a:spcPct val="95000"/>
              </a:lnSpc>
              <a:spcBef>
                <a:spcPct val="0"/>
              </a:spcBef>
              <a:spcAft>
                <a:spcPct val="35000"/>
              </a:spcAft>
              <a:buClr>
                <a:schemeClr val="hlink"/>
              </a:buClr>
              <a:buFont typeface="Wingdings" pitchFamily="2" charset="2"/>
              <a:buChar char="w"/>
            </a:pPr>
            <a:r>
              <a:rPr lang="en-US" altLang="en-US"/>
              <a:t>by </a:t>
            </a:r>
            <a:r>
              <a:rPr lang="en-US" altLang="en-US" b="1">
                <a:solidFill>
                  <a:srgbClr val="000099"/>
                </a:solidFill>
              </a:rPr>
              <a:t>allosteric</a:t>
            </a:r>
            <a:r>
              <a:rPr lang="en-US" altLang="en-US"/>
              <a:t> interaction at a </a:t>
            </a:r>
            <a:r>
              <a:rPr lang="en-US" altLang="en-US" b="1">
                <a:solidFill>
                  <a:srgbClr val="000099"/>
                </a:solidFill>
              </a:rPr>
              <a:t>separate</a:t>
            </a:r>
            <a:r>
              <a:rPr lang="en-US" altLang="en-US"/>
              <a:t> enzyme site. 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35000"/>
              </a:spcAft>
              <a:buClr>
                <a:schemeClr val="hlink"/>
              </a:buClr>
            </a:pPr>
            <a:r>
              <a:rPr lang="en-US" altLang="en-US" sz="3500">
                <a:cs typeface="Times New Roman" pitchFamily="18" charset="0"/>
              </a:rPr>
              <a:t>Cells</a:t>
            </a:r>
            <a:r>
              <a:rPr lang="en-US" altLang="en-US" sz="3500" b="1">
                <a:solidFill>
                  <a:srgbClr val="000099"/>
                </a:solidFill>
                <a:cs typeface="Times New Roman" pitchFamily="18" charset="0"/>
              </a:rPr>
              <a:t> trap glucose</a:t>
            </a:r>
            <a:r>
              <a:rPr lang="en-US" altLang="en-US" sz="3500">
                <a:cs typeface="Times New Roman" pitchFamily="18" charset="0"/>
              </a:rPr>
              <a:t> by </a:t>
            </a:r>
            <a:r>
              <a:rPr lang="en-US" altLang="en-US" sz="3500" b="1">
                <a:solidFill>
                  <a:srgbClr val="000099"/>
                </a:solidFill>
                <a:cs typeface="Times New Roman" pitchFamily="18" charset="0"/>
              </a:rPr>
              <a:t>phosphorylating</a:t>
            </a:r>
            <a:r>
              <a:rPr lang="en-US" altLang="en-US" sz="3500">
                <a:cs typeface="Times New Roman" pitchFamily="18" charset="0"/>
              </a:rPr>
              <a:t> it, preventing exit on glucose carriers. 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30000"/>
              </a:spcAft>
              <a:buClr>
                <a:schemeClr val="hlink"/>
              </a:buClr>
            </a:pPr>
            <a:r>
              <a:rPr lang="en-US" altLang="en-US" sz="3500" b="1">
                <a:solidFill>
                  <a:srgbClr val="000099"/>
                </a:solidFill>
                <a:cs typeface="Times New Roman" pitchFamily="18" charset="0"/>
              </a:rPr>
              <a:t>Product inhibition</a:t>
            </a:r>
            <a:r>
              <a:rPr lang="en-US" altLang="en-US" sz="3500">
                <a:cs typeface="Times New Roman" pitchFamily="18" charset="0"/>
              </a:rPr>
              <a:t> of Hexokinase ensures that cells will not continue to accumulate glucose from the blood, if [glucose-6-phosphate] within the cell is ample. </a:t>
            </a:r>
          </a:p>
          <a:p>
            <a:r>
              <a:rPr lang="en-US" altLang="en-US" b="1">
                <a:solidFill>
                  <a:schemeClr val="hlink"/>
                </a:solidFill>
                <a:cs typeface="Times New Roman" pitchFamily="18" charset="0"/>
              </a:rPr>
              <a:t>Glucokinase</a:t>
            </a:r>
            <a:r>
              <a:rPr lang="en-US" altLang="en-US">
                <a:cs typeface="Times New Roman" pitchFamily="18" charset="0"/>
              </a:rPr>
              <a:t> is a variant of Hexokinase found in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liver</a:t>
            </a:r>
            <a:r>
              <a:rPr lang="en-US" altLang="en-US">
                <a:cs typeface="Times New Roman" pitchFamily="18" charset="0"/>
              </a:rPr>
              <a:t>.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10000"/>
              </a:spcAft>
              <a:buClr>
                <a:schemeClr val="hlink"/>
              </a:buClr>
              <a:buFont typeface="Wingdings" pitchFamily="2" charset="2"/>
              <a:buChar char="w"/>
            </a:pP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Glucokinase</a:t>
            </a:r>
            <a:r>
              <a:rPr lang="en-US" altLang="en-US">
                <a:cs typeface="Times New Roman" pitchFamily="18" charset="0"/>
              </a:rPr>
              <a:t> has a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high K</a:t>
            </a:r>
            <a:r>
              <a:rPr lang="en-US" altLang="en-US" b="1" baseline="-25000">
                <a:solidFill>
                  <a:srgbClr val="000099"/>
                </a:solidFill>
                <a:cs typeface="Times New Roman" pitchFamily="18" charset="0"/>
              </a:rPr>
              <a:t>M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 </a:t>
            </a:r>
            <a:r>
              <a:rPr lang="en-US" altLang="en-US">
                <a:cs typeface="Times New Roman" pitchFamily="18" charset="0"/>
              </a:rPr>
              <a:t>for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glucose</a:t>
            </a:r>
            <a:r>
              <a:rPr lang="en-US" altLang="en-US">
                <a:cs typeface="Times New Roman" pitchFamily="18" charset="0"/>
              </a:rPr>
              <a:t>.  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Clr>
                <a:schemeClr val="hlink"/>
              </a:buClr>
              <a:buFont typeface="Wingdings" pitchFamily="2" charset="2"/>
              <a:buNone/>
            </a:pPr>
            <a:r>
              <a:rPr lang="en-US" altLang="en-US">
                <a:cs typeface="Times New Roman" pitchFamily="18" charset="0"/>
              </a:rPr>
              <a:t>	It is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active</a:t>
            </a:r>
            <a:r>
              <a:rPr lang="en-US" altLang="en-US">
                <a:cs typeface="Times New Roman" pitchFamily="18" charset="0"/>
              </a:rPr>
              <a:t> only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at high [glucose]</a:t>
            </a:r>
            <a:r>
              <a:rPr lang="en-US" altLang="en-US">
                <a:cs typeface="Times New Roman" pitchFamily="18" charset="0"/>
              </a:rPr>
              <a:t>. 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Clr>
                <a:schemeClr val="hlink"/>
              </a:buClr>
              <a:buFont typeface="Wingdings" pitchFamily="2" charset="2"/>
              <a:buChar char="w"/>
            </a:pPr>
            <a:r>
              <a:rPr lang="en-US" altLang="en-US">
                <a:cs typeface="Times New Roman" pitchFamily="18" charset="0"/>
              </a:rPr>
              <a:t>One effect of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insulin</a:t>
            </a:r>
            <a:r>
              <a:rPr lang="en-US" altLang="en-US">
                <a:cs typeface="Times New Roman" pitchFamily="18" charset="0"/>
              </a:rPr>
              <a:t>, a hormone produced when blood glucose is high, is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activation</a:t>
            </a:r>
            <a:r>
              <a:rPr lang="en-US" altLang="en-US">
                <a:cs typeface="Times New Roman" pitchFamily="18" charset="0"/>
              </a:rPr>
              <a:t> in liver of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transcription</a:t>
            </a:r>
            <a:r>
              <a:rPr lang="en-US" altLang="en-US">
                <a:cs typeface="Times New Roman" pitchFamily="18" charset="0"/>
              </a:rPr>
              <a:t> of the gene that encodes the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Glucokinase</a:t>
            </a:r>
            <a:r>
              <a:rPr lang="en-US" altLang="en-US">
                <a:cs typeface="Times New Roman" pitchFamily="18" charset="0"/>
              </a:rPr>
              <a:t> enzyme. 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Clr>
                <a:schemeClr val="hlink"/>
              </a:buClr>
              <a:buFont typeface="Wingdings" pitchFamily="2" charset="2"/>
              <a:buChar char="w"/>
            </a:pPr>
            <a:r>
              <a:rPr lang="en-US" altLang="en-US">
                <a:cs typeface="Times New Roman" pitchFamily="18" charset="0"/>
              </a:rPr>
              <a:t>Glucokinase is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not</a:t>
            </a:r>
            <a:r>
              <a:rPr lang="en-US" altLang="en-US">
                <a:cs typeface="Times New Roman" pitchFamily="18" charset="0"/>
              </a:rPr>
              <a:t>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subject to product inhibition</a:t>
            </a:r>
            <a:r>
              <a:rPr lang="en-US" altLang="en-US">
                <a:cs typeface="Times New Roman" pitchFamily="18" charset="0"/>
              </a:rPr>
              <a:t> by   glucose-6-phosphate. Liver will take up &amp; phosphorylate glucose even when liver [glucose-6-phosphate] is high.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Clr>
                <a:schemeClr val="hlink"/>
              </a:buClr>
              <a:buFont typeface="Wingdings" pitchFamily="2" charset="2"/>
              <a:buChar char="w"/>
            </a:pPr>
            <a:r>
              <a:rPr lang="en-US" altLang="en-US">
                <a:cs typeface="Times New Roman" pitchFamily="18" charset="0"/>
              </a:rPr>
              <a:t>Glucokinase is subject to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inhibition</a:t>
            </a:r>
            <a:r>
              <a:rPr lang="en-US" altLang="en-US">
                <a:cs typeface="Times New Roman" pitchFamily="18" charset="0"/>
              </a:rPr>
              <a:t> by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glucokinase regulatory protein</a:t>
            </a:r>
            <a:r>
              <a:rPr lang="en-US" altLang="en-US">
                <a:cs typeface="Times New Roman" pitchFamily="18" charset="0"/>
              </a:rPr>
              <a:t> (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GKRP</a:t>
            </a:r>
            <a:r>
              <a:rPr lang="en-US" altLang="en-US">
                <a:cs typeface="Times New Roman" pitchFamily="18" charset="0"/>
              </a:rPr>
              <a:t>). 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50000"/>
              </a:spcAft>
              <a:buClr>
                <a:schemeClr val="hlink"/>
              </a:buClr>
              <a:buFont typeface="Wingdings" pitchFamily="2" charset="2"/>
              <a:buNone/>
            </a:pPr>
            <a:r>
              <a:rPr lang="en-US" altLang="en-US">
                <a:cs typeface="Times New Roman" pitchFamily="18" charset="0"/>
              </a:rPr>
              <a:t>	The ratio of Glucokinase to GKRP in liver changes in different metabolic states, providing a mechanism for modulating glucose phosphorylation.</a:t>
            </a:r>
          </a:p>
          <a:p>
            <a:r>
              <a:rPr lang="en-US" altLang="en-US" b="1">
                <a:solidFill>
                  <a:srgbClr val="000099"/>
                </a:solidFill>
                <a:latin typeface="Times New Roman" pitchFamily="18" charset="0"/>
              </a:rPr>
              <a:t>Glucokinase</a:t>
            </a:r>
            <a:r>
              <a:rPr lang="en-US" altLang="en-US">
                <a:latin typeface="Times New Roman" pitchFamily="18" charset="0"/>
              </a:rPr>
              <a:t>,  with high K</a:t>
            </a:r>
            <a:r>
              <a:rPr lang="en-US" altLang="en-US" baseline="-25000">
                <a:latin typeface="Times New Roman" pitchFamily="18" charset="0"/>
              </a:rPr>
              <a:t>M</a:t>
            </a:r>
            <a:r>
              <a:rPr lang="en-US" altLang="en-US">
                <a:latin typeface="Times New Roman" pitchFamily="18" charset="0"/>
              </a:rPr>
              <a:t> for glucose, allows liver to  store glucose  as glycogen in the fed state when blood [glucose] is high</a:t>
            </a:r>
          </a:p>
          <a:p>
            <a:endParaRPr lang="en-US" altLang="en-US">
              <a:latin typeface="Times New Roman" pitchFamily="18" charset="0"/>
            </a:endParaRP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Glucose-6-phosphatase</a:t>
            </a:r>
            <a:r>
              <a:rPr lang="en-US" altLang="en-US">
                <a:cs typeface="Times New Roman" pitchFamily="18" charset="0"/>
              </a:rPr>
              <a:t> catalyzes hydrolytic release of P</a:t>
            </a:r>
            <a:r>
              <a:rPr lang="en-US" altLang="en-US" baseline="-25000">
                <a:cs typeface="Times New Roman" pitchFamily="18" charset="0"/>
              </a:rPr>
              <a:t>i</a:t>
            </a:r>
            <a:r>
              <a:rPr lang="en-US" altLang="en-US">
                <a:cs typeface="Times New Roman" pitchFamily="18" charset="0"/>
              </a:rPr>
              <a:t> from glucose-6-P. Thus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glucose</a:t>
            </a:r>
            <a:r>
              <a:rPr lang="en-US" altLang="en-US">
                <a:cs typeface="Times New Roman" pitchFamily="18" charset="0"/>
              </a:rPr>
              <a:t> is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released</a:t>
            </a:r>
            <a:r>
              <a:rPr lang="en-US" altLang="en-US">
                <a:cs typeface="Times New Roman" pitchFamily="18" charset="0"/>
              </a:rPr>
              <a:t> from the liver     to the blood as needed to maintain blood [glucose]. 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altLang="en-US">
                <a:cs typeface="Times New Roman" pitchFamily="18" charset="0"/>
              </a:rPr>
              <a:t>The enzymes Glucokinase &amp; Glucose-6-phosphatase, both found in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liver</a:t>
            </a:r>
            <a:r>
              <a:rPr lang="en-US" altLang="en-US">
                <a:cs typeface="Times New Roman" pitchFamily="18" charset="0"/>
              </a:rPr>
              <a:t> but not in most other body cells, allow the liver to control blood [glucose].</a:t>
            </a:r>
          </a:p>
          <a:p>
            <a:endParaRPr lang="en-US" altLang="en-US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09443" indent="-272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9145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52803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96461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40119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83777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27435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71093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96299B3-422E-4180-8581-03F2172E1DD0}" type="slidenum">
              <a:rPr lang="en-US" altLang="en-US" smtClean="0"/>
              <a:pPr eaLnBrk="1" hangingPunct="1"/>
              <a:t>57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4C9D73E-731B-48D7-A266-B000162FA4D6}" type="slidenum">
              <a:rPr lang="en-US" smtClean="0"/>
              <a:pPr/>
              <a:t>58</a:t>
            </a:fld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</a:pPr>
            <a:r>
              <a:rPr lang="en-US" altLang="en-US" sz="3500" b="1">
                <a:solidFill>
                  <a:srgbClr val="000099"/>
                </a:solidFill>
                <a:cs typeface="Times New Roman" pitchFamily="18" charset="0"/>
              </a:rPr>
              <a:t>Phosphofructokinase</a:t>
            </a:r>
            <a:r>
              <a:rPr lang="en-US" altLang="en-US" sz="3500">
                <a:cs typeface="Times New Roman" pitchFamily="18" charset="0"/>
              </a:rPr>
              <a:t> is usually the </a:t>
            </a:r>
            <a:r>
              <a:rPr lang="en-US" altLang="en-US" sz="3500" b="1">
                <a:solidFill>
                  <a:srgbClr val="000099"/>
                </a:solidFill>
                <a:cs typeface="Times New Roman" pitchFamily="18" charset="0"/>
              </a:rPr>
              <a:t>rate-limiting step</a:t>
            </a:r>
            <a:r>
              <a:rPr lang="en-US" altLang="en-US" sz="3500">
                <a:cs typeface="Times New Roman" pitchFamily="18" charset="0"/>
              </a:rPr>
              <a:t> of the Glycolysis pathway. 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</a:pPr>
            <a:r>
              <a:rPr lang="en-US" altLang="en-US" sz="3500"/>
              <a:t>Phosphofructokinase is </a:t>
            </a:r>
            <a:r>
              <a:rPr lang="en-US" altLang="en-US" sz="3500" b="1">
                <a:solidFill>
                  <a:srgbClr val="000099"/>
                </a:solidFill>
              </a:rPr>
              <a:t>allosterically inhibited by</a:t>
            </a:r>
            <a:r>
              <a:rPr lang="en-US" altLang="en-US" sz="3500" b="1"/>
              <a:t> </a:t>
            </a:r>
            <a:r>
              <a:rPr lang="en-US" altLang="en-US" sz="3500" b="1">
                <a:solidFill>
                  <a:srgbClr val="000099"/>
                </a:solidFill>
              </a:rPr>
              <a:t>ATP</a:t>
            </a:r>
            <a:r>
              <a:rPr lang="en-US" altLang="en-US" sz="3500"/>
              <a:t>. </a:t>
            </a:r>
          </a:p>
          <a:p>
            <a:pPr lvl="1" indent="-435065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Clr>
                <a:schemeClr val="hlink"/>
              </a:buClr>
              <a:buFont typeface="Wingdings" pitchFamily="2" charset="2"/>
              <a:buChar char="w"/>
            </a:pPr>
            <a:r>
              <a:rPr lang="en-US" altLang="en-US"/>
              <a:t>At </a:t>
            </a:r>
            <a:r>
              <a:rPr lang="en-US" altLang="en-US" b="1">
                <a:solidFill>
                  <a:srgbClr val="000099"/>
                </a:solidFill>
              </a:rPr>
              <a:t>low</a:t>
            </a:r>
            <a:r>
              <a:rPr lang="en-US" altLang="en-US"/>
              <a:t> concentration, the substrate </a:t>
            </a:r>
            <a:r>
              <a:rPr lang="en-US" altLang="en-US" b="1">
                <a:solidFill>
                  <a:srgbClr val="000099"/>
                </a:solidFill>
              </a:rPr>
              <a:t>ATP</a:t>
            </a:r>
            <a:r>
              <a:rPr lang="en-US" altLang="en-US"/>
              <a:t> binds </a:t>
            </a:r>
            <a:r>
              <a:rPr lang="en-US" altLang="en-US" b="1">
                <a:solidFill>
                  <a:srgbClr val="000099"/>
                </a:solidFill>
              </a:rPr>
              <a:t>only</a:t>
            </a:r>
            <a:r>
              <a:rPr lang="en-US" altLang="en-US"/>
              <a:t> at the </a:t>
            </a:r>
            <a:r>
              <a:rPr lang="en-US" altLang="en-US" b="1">
                <a:solidFill>
                  <a:srgbClr val="000099"/>
                </a:solidFill>
              </a:rPr>
              <a:t>active site</a:t>
            </a:r>
            <a:r>
              <a:rPr lang="en-US" altLang="en-US"/>
              <a:t>.</a:t>
            </a:r>
          </a:p>
          <a:p>
            <a:pPr lvl="1" indent="-435065"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  <a:buClr>
                <a:schemeClr val="hlink"/>
              </a:buClr>
              <a:buFont typeface="Wingdings" pitchFamily="2" charset="2"/>
              <a:buChar char="w"/>
            </a:pPr>
            <a:r>
              <a:rPr lang="en-US" altLang="en-US"/>
              <a:t>At </a:t>
            </a:r>
            <a:r>
              <a:rPr lang="en-US" altLang="en-US" b="1">
                <a:solidFill>
                  <a:srgbClr val="000099"/>
                </a:solidFill>
              </a:rPr>
              <a:t>high</a:t>
            </a:r>
            <a:r>
              <a:rPr lang="en-US" altLang="en-US"/>
              <a:t> concentration, ATP binds </a:t>
            </a:r>
            <a:r>
              <a:rPr lang="en-US" altLang="en-US" b="1">
                <a:solidFill>
                  <a:srgbClr val="000099"/>
                </a:solidFill>
              </a:rPr>
              <a:t>also</a:t>
            </a:r>
            <a:r>
              <a:rPr lang="en-US" altLang="en-US"/>
              <a:t> at a low-affinity </a:t>
            </a:r>
            <a:r>
              <a:rPr lang="en-US" altLang="en-US" b="1">
                <a:solidFill>
                  <a:srgbClr val="000099"/>
                </a:solidFill>
              </a:rPr>
              <a:t>regulatory site</a:t>
            </a:r>
            <a:r>
              <a:rPr lang="en-US" altLang="en-US"/>
              <a:t>, promoting the tense conformation. </a:t>
            </a:r>
          </a:p>
          <a:p>
            <a:r>
              <a:rPr lang="en-US" altLang="en-US"/>
              <a:t>Formation of Fructose-2,6-bisphosphate</a:t>
            </a:r>
          </a:p>
          <a:p>
            <a:r>
              <a:rPr lang="en-US" altLang="en-US"/>
              <a:t>• Concentration of F-2,6-BP is regulated by the action of</a:t>
            </a:r>
          </a:p>
          <a:p>
            <a:r>
              <a:rPr lang="en-US" altLang="en-US"/>
              <a:t>phosphofructokinase 2 (PFK2) and fructose bisphosphatase 2</a:t>
            </a:r>
          </a:p>
          <a:p>
            <a:r>
              <a:rPr lang="en-US" altLang="en-US"/>
              <a:t>(FBPase2).</a:t>
            </a:r>
          </a:p>
          <a:p>
            <a:r>
              <a:rPr lang="en-US" altLang="en-US"/>
              <a:t>• Both enzymes are distinct domains of the same polypeptide</a:t>
            </a:r>
          </a:p>
          <a:p>
            <a:r>
              <a:rPr lang="en-US" altLang="en-US"/>
              <a:t>• When glucose levels are low, glucagon levels are high (insulin</a:t>
            </a:r>
          </a:p>
          <a:p>
            <a:r>
              <a:rPr lang="en-US" altLang="en-US"/>
              <a:t>and glucagon have opposing functions). PKA is activated, which</a:t>
            </a:r>
          </a:p>
          <a:p>
            <a:r>
              <a:rPr lang="en-US" altLang="en-US"/>
              <a:t>in turn inactivates PFK2 by phosphorylation. At the same time</a:t>
            </a:r>
          </a:p>
          <a:p>
            <a:r>
              <a:rPr lang="en-US" altLang="en-US"/>
              <a:t>FBPase2 is activated. F-2,6-BP is converted to F-6-P which</a:t>
            </a:r>
          </a:p>
          <a:p>
            <a:r>
              <a:rPr lang="en-US" altLang="en-US"/>
              <a:t>enters gluconeogensis for synthesis of glucose. In the absence of</a:t>
            </a:r>
          </a:p>
          <a:p>
            <a:r>
              <a:rPr lang="en-US" altLang="en-US"/>
              <a:t>F-2,6-BP, PFK is not activated and glycolysis pauses</a:t>
            </a:r>
          </a:p>
          <a:p>
            <a:r>
              <a:rPr lang="en-US" altLang="en-US"/>
              <a:t>• When glucose levels are high, glucagon levels are low. PKA is</a:t>
            </a:r>
          </a:p>
          <a:p>
            <a:r>
              <a:rPr lang="en-US" altLang="en-US"/>
              <a:t>inactive but a phosphatase dephosphorylates PFK2 and activates</a:t>
            </a:r>
          </a:p>
          <a:p>
            <a:r>
              <a:rPr lang="en-US" altLang="en-US"/>
              <a:t>it. PFK2 converts F-6-P to F-2,6-BP which is a allosteric</a:t>
            </a:r>
          </a:p>
          <a:p>
            <a:r>
              <a:rPr lang="en-US" altLang="en-US"/>
              <a:t>activator of PFK, the glycolytic enzyme.</a:t>
            </a:r>
          </a:p>
          <a:p>
            <a:endParaRPr lang="en-US" altLang="en-US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09443" indent="-272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9145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52803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96461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40119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83777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27435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71093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6F11477-858D-44D7-9A62-909D6CE6CF0D}" type="slidenum">
              <a:rPr lang="en-US" altLang="en-US" smtClean="0"/>
              <a:pPr eaLnBrk="1" hangingPunct="1"/>
              <a:t>59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4C9D73E-731B-48D7-A266-B000162FA4D6}" type="slidenum">
              <a:rPr lang="en-US" smtClean="0"/>
              <a:pPr/>
              <a:t>60</a:t>
            </a:fld>
            <a:endParaRPr 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b="1">
                <a:solidFill>
                  <a:schemeClr val="hlink"/>
                </a:solidFill>
                <a:cs typeface="Times New Roman" pitchFamily="18" charset="0"/>
              </a:rPr>
              <a:t>Pyruvate Kinase</a:t>
            </a:r>
            <a:r>
              <a:rPr lang="en-US" altLang="en-US">
                <a:cs typeface="Times New Roman" pitchFamily="18" charset="0"/>
              </a:rPr>
              <a:t>, the last step Glycolysis, is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controlled</a:t>
            </a:r>
            <a:r>
              <a:rPr lang="en-US" altLang="en-US">
                <a:cs typeface="Times New Roman" pitchFamily="18" charset="0"/>
              </a:rPr>
              <a:t> in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liver</a:t>
            </a:r>
            <a:r>
              <a:rPr lang="en-US" altLang="en-US">
                <a:cs typeface="Times New Roman" pitchFamily="18" charset="0"/>
              </a:rPr>
              <a:t> partly by modulation of the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amount </a:t>
            </a:r>
            <a:r>
              <a:rPr lang="en-US" altLang="en-US">
                <a:cs typeface="Times New Roman" pitchFamily="18" charset="0"/>
              </a:rPr>
              <a:t>of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 enzyme</a:t>
            </a:r>
            <a:r>
              <a:rPr lang="en-US" altLang="en-US">
                <a:cs typeface="Times New Roman" pitchFamily="18" charset="0"/>
              </a:rPr>
              <a:t>. 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60000"/>
              </a:spcAft>
            </a:pP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High [glucose]</a:t>
            </a:r>
            <a:r>
              <a:rPr lang="en-US" altLang="en-US">
                <a:cs typeface="Times New Roman" pitchFamily="18" charset="0"/>
              </a:rPr>
              <a:t> within liver cells causes a transcription factor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carbohydrate responsive element binding protein</a:t>
            </a:r>
            <a:r>
              <a:rPr lang="en-US" altLang="en-US">
                <a:cs typeface="Times New Roman" pitchFamily="18" charset="0"/>
              </a:rPr>
              <a:t> (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ChREBP</a:t>
            </a:r>
            <a:r>
              <a:rPr lang="en-US" altLang="en-US">
                <a:cs typeface="Times New Roman" pitchFamily="18" charset="0"/>
              </a:rPr>
              <a:t>) to be transferred into the nucleus, where it activates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transcription</a:t>
            </a:r>
            <a:r>
              <a:rPr lang="en-US" altLang="en-US">
                <a:cs typeface="Times New Roman" pitchFamily="18" charset="0"/>
              </a:rPr>
              <a:t> of the gene for Pyruvate Kinase. 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60000"/>
              </a:spcAft>
            </a:pPr>
            <a:r>
              <a:rPr lang="en-US" altLang="en-US">
                <a:cs typeface="Times New Roman" pitchFamily="18" charset="0"/>
              </a:rPr>
              <a:t>This facilitates converting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excess glucose</a:t>
            </a:r>
            <a:r>
              <a:rPr lang="en-US" altLang="en-US">
                <a:cs typeface="Times New Roman" pitchFamily="18" charset="0"/>
              </a:rPr>
              <a:t> to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pyruvate</a:t>
            </a:r>
            <a:r>
              <a:rPr lang="en-US" altLang="en-US">
                <a:cs typeface="Times New Roman" pitchFamily="18" charset="0"/>
              </a:rPr>
              <a:t>, which is metabolized to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acetyl-CoA</a:t>
            </a:r>
            <a:r>
              <a:rPr lang="en-US" altLang="en-US">
                <a:cs typeface="Times New Roman" pitchFamily="18" charset="0"/>
              </a:rPr>
              <a:t>, the main precursor  for synthesis of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fatty acids</a:t>
            </a:r>
            <a:r>
              <a:rPr lang="en-US" altLang="en-US">
                <a:cs typeface="Times New Roman" pitchFamily="18" charset="0"/>
              </a:rPr>
              <a:t>, for long term energy storage. 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30000"/>
              </a:spcAft>
              <a:buClr>
                <a:schemeClr val="hlink"/>
              </a:buClr>
            </a:pPr>
            <a:r>
              <a:rPr lang="en-US" altLang="en-US"/>
              <a:t>The </a:t>
            </a:r>
            <a:r>
              <a:rPr lang="en-US" altLang="en-US" b="1">
                <a:solidFill>
                  <a:srgbClr val="000099"/>
                </a:solidFill>
              </a:rPr>
              <a:t>tense</a:t>
            </a:r>
            <a:r>
              <a:rPr lang="en-US" altLang="en-US"/>
              <a:t> conformation of PFK, at </a:t>
            </a:r>
            <a:r>
              <a:rPr lang="en-US" altLang="en-US" b="1">
                <a:solidFill>
                  <a:srgbClr val="000099"/>
                </a:solidFill>
              </a:rPr>
              <a:t>high [ATP]</a:t>
            </a:r>
            <a:r>
              <a:rPr lang="en-US" altLang="en-US"/>
              <a:t>, has lower affinity for the other substrate, fructose-6-P. </a:t>
            </a:r>
            <a:r>
              <a:rPr lang="en-US" altLang="en-US" b="1">
                <a:solidFill>
                  <a:srgbClr val="000099"/>
                </a:solidFill>
              </a:rPr>
              <a:t>Sigmoidal</a:t>
            </a:r>
            <a:r>
              <a:rPr lang="en-US" altLang="en-US"/>
              <a:t> dependence of reaction rate on [fructose-6-P] is seen. 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30000"/>
              </a:spcAft>
              <a:buClr>
                <a:schemeClr val="hlink"/>
              </a:buClr>
            </a:pPr>
            <a:r>
              <a:rPr lang="en-US" altLang="en-US" b="1">
                <a:solidFill>
                  <a:srgbClr val="000099"/>
                </a:solidFill>
              </a:rPr>
              <a:t>AMP</a:t>
            </a:r>
            <a:r>
              <a:rPr lang="en-US" altLang="en-US"/>
              <a:t>, present at significant levels only when there is extensive ATP hydrolysis, antagonizes effects of high ATP.</a:t>
            </a:r>
          </a:p>
          <a:p>
            <a:endParaRPr lang="en-US" altLang="en-US"/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09443" indent="-272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9145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52803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96461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40119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83777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27435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71093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40EE9CB-03C4-408E-8B31-0B79E8C39D5B}" type="slidenum">
              <a:rPr lang="en-US" altLang="en-US" smtClean="0"/>
              <a:pPr eaLnBrk="1" hangingPunct="1"/>
              <a:t>61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b="1">
                <a:solidFill>
                  <a:schemeClr val="hlink"/>
                </a:solidFill>
                <a:cs typeface="Times New Roman" pitchFamily="18" charset="0"/>
              </a:rPr>
              <a:t>Pyruvate Kinase</a:t>
            </a:r>
            <a:r>
              <a:rPr lang="en-US" altLang="en-US">
                <a:cs typeface="Times New Roman" pitchFamily="18" charset="0"/>
              </a:rPr>
              <a:t>, the last step Glycolysis, is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controlled</a:t>
            </a:r>
            <a:r>
              <a:rPr lang="en-US" altLang="en-US">
                <a:cs typeface="Times New Roman" pitchFamily="18" charset="0"/>
              </a:rPr>
              <a:t> in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liver</a:t>
            </a:r>
            <a:r>
              <a:rPr lang="en-US" altLang="en-US">
                <a:cs typeface="Times New Roman" pitchFamily="18" charset="0"/>
              </a:rPr>
              <a:t> partly by modulation of the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amount </a:t>
            </a:r>
            <a:r>
              <a:rPr lang="en-US" altLang="en-US">
                <a:cs typeface="Times New Roman" pitchFamily="18" charset="0"/>
              </a:rPr>
              <a:t>of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 enzyme</a:t>
            </a:r>
            <a:r>
              <a:rPr lang="en-US" altLang="en-US">
                <a:cs typeface="Times New Roman" pitchFamily="18" charset="0"/>
              </a:rPr>
              <a:t>. 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60000"/>
              </a:spcAft>
            </a:pP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High [glucose]</a:t>
            </a:r>
            <a:r>
              <a:rPr lang="en-US" altLang="en-US">
                <a:cs typeface="Times New Roman" pitchFamily="18" charset="0"/>
              </a:rPr>
              <a:t> within liver cells causes a transcription factor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carbohydrate responsive element binding protein</a:t>
            </a:r>
            <a:r>
              <a:rPr lang="en-US" altLang="en-US">
                <a:cs typeface="Times New Roman" pitchFamily="18" charset="0"/>
              </a:rPr>
              <a:t> (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ChREBP</a:t>
            </a:r>
            <a:r>
              <a:rPr lang="en-US" altLang="en-US">
                <a:cs typeface="Times New Roman" pitchFamily="18" charset="0"/>
              </a:rPr>
              <a:t>) to be transferred into the nucleus, where it activates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transcription</a:t>
            </a:r>
            <a:r>
              <a:rPr lang="en-US" altLang="en-US">
                <a:cs typeface="Times New Roman" pitchFamily="18" charset="0"/>
              </a:rPr>
              <a:t> of the gene for Pyruvate Kinase. 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60000"/>
              </a:spcAft>
            </a:pPr>
            <a:r>
              <a:rPr lang="en-US" altLang="en-US">
                <a:cs typeface="Times New Roman" pitchFamily="18" charset="0"/>
              </a:rPr>
              <a:t>This facilitates converting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excess glucose</a:t>
            </a:r>
            <a:r>
              <a:rPr lang="en-US" altLang="en-US">
                <a:cs typeface="Times New Roman" pitchFamily="18" charset="0"/>
              </a:rPr>
              <a:t> to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pyruvate</a:t>
            </a:r>
            <a:r>
              <a:rPr lang="en-US" altLang="en-US">
                <a:cs typeface="Times New Roman" pitchFamily="18" charset="0"/>
              </a:rPr>
              <a:t>, which is metabolized to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acetyl-CoA</a:t>
            </a:r>
            <a:r>
              <a:rPr lang="en-US" altLang="en-US">
                <a:cs typeface="Times New Roman" pitchFamily="18" charset="0"/>
              </a:rPr>
              <a:t>, the main precursor  for synthesis of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fatty acids</a:t>
            </a:r>
            <a:r>
              <a:rPr lang="en-US" altLang="en-US">
                <a:cs typeface="Times New Roman" pitchFamily="18" charset="0"/>
              </a:rPr>
              <a:t>, for long term energy storage. 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30000"/>
              </a:spcAft>
              <a:buClr>
                <a:schemeClr val="hlink"/>
              </a:buClr>
            </a:pPr>
            <a:r>
              <a:rPr lang="en-US" altLang="en-US"/>
              <a:t>The </a:t>
            </a:r>
            <a:r>
              <a:rPr lang="en-US" altLang="en-US" b="1">
                <a:solidFill>
                  <a:srgbClr val="000099"/>
                </a:solidFill>
              </a:rPr>
              <a:t>tense</a:t>
            </a:r>
            <a:r>
              <a:rPr lang="en-US" altLang="en-US"/>
              <a:t> conformation of PFK, at </a:t>
            </a:r>
            <a:r>
              <a:rPr lang="en-US" altLang="en-US" b="1">
                <a:solidFill>
                  <a:srgbClr val="000099"/>
                </a:solidFill>
              </a:rPr>
              <a:t>high [ATP]</a:t>
            </a:r>
            <a:r>
              <a:rPr lang="en-US" altLang="en-US"/>
              <a:t>, has lower affinity for the other substrate, fructose-6-P. </a:t>
            </a:r>
            <a:r>
              <a:rPr lang="en-US" altLang="en-US" b="1">
                <a:solidFill>
                  <a:srgbClr val="000099"/>
                </a:solidFill>
              </a:rPr>
              <a:t>Sigmoidal</a:t>
            </a:r>
            <a:r>
              <a:rPr lang="en-US" altLang="en-US"/>
              <a:t> dependence of reaction rate on [fructose-6-P] is seen. 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30000"/>
              </a:spcAft>
              <a:buClr>
                <a:schemeClr val="hlink"/>
              </a:buClr>
            </a:pPr>
            <a:r>
              <a:rPr lang="en-US" altLang="en-US" b="1">
                <a:solidFill>
                  <a:srgbClr val="000099"/>
                </a:solidFill>
              </a:rPr>
              <a:t>AMP</a:t>
            </a:r>
            <a:r>
              <a:rPr lang="en-US" altLang="en-US"/>
              <a:t>, present at significant levels only when there is extensive ATP hydrolysis, antagonizes effects of high ATP.</a:t>
            </a:r>
          </a:p>
          <a:p>
            <a:endParaRPr lang="en-US" altLang="en-US"/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09443" indent="-272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9145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52803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96461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40119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83777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27435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71093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40EE9CB-03C4-408E-8B31-0B79E8C39D5B}" type="slidenum">
              <a:rPr lang="en-US" altLang="en-US" smtClean="0"/>
              <a:pPr eaLnBrk="1" hangingPunct="1"/>
              <a:t>62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09443" indent="-272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9145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52803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96461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40119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83777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27435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71093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58DC44F-2AE3-42A7-969A-3EB66931865A}" type="slidenum">
              <a:rPr lang="en-US" altLang="en-US" smtClean="0"/>
              <a:pPr eaLnBrk="1" hangingPunct="1"/>
              <a:t>6</a:t>
            </a:fld>
            <a:endParaRPr lang="en-US" altLang="en-US"/>
          </a:p>
        </p:txBody>
      </p:sp>
      <p:sp>
        <p:nvSpPr>
          <p:cNvPr id="51203" name="Rectangle 7"/>
          <p:cNvSpPr txBox="1">
            <a:spLocks noGrp="1" noChangeArrowheads="1"/>
          </p:cNvSpPr>
          <p:nvPr/>
        </p:nvSpPr>
        <p:spPr bwMode="auto">
          <a:xfrm>
            <a:off x="3927574" y="8758276"/>
            <a:ext cx="3005121" cy="4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302" tIns="46151" rIns="92302" bIns="46151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7ED54FA5-661C-4BBA-8A45-43F67F38EB47}" type="slidenum">
              <a:rPr lang="en-US" altLang="en-US" sz="1200"/>
              <a:pPr algn="r" eaLnBrk="1" hangingPunct="1"/>
              <a:t>6</a:t>
            </a:fld>
            <a:endParaRPr lang="en-US" altLang="en-US" sz="1200"/>
          </a:p>
        </p:txBody>
      </p:sp>
      <p:sp>
        <p:nvSpPr>
          <p:cNvPr id="512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3958" y="4379901"/>
            <a:ext cx="5086284" cy="41481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09443" indent="-272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9145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52803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96461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40119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83777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27435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71093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8F829E1-5AB0-43FC-9D80-2BF8F10AEE75}" type="slidenum">
              <a:rPr lang="en-US" altLang="en-US" smtClean="0"/>
              <a:pPr eaLnBrk="1" hangingPunct="1"/>
              <a:t>7</a:t>
            </a:fld>
            <a:endParaRPr lang="en-US" altLang="en-US"/>
          </a:p>
        </p:txBody>
      </p:sp>
      <p:sp>
        <p:nvSpPr>
          <p:cNvPr id="52227" name="Rectangle 7"/>
          <p:cNvSpPr txBox="1">
            <a:spLocks noGrp="1" noChangeArrowheads="1"/>
          </p:cNvSpPr>
          <p:nvPr/>
        </p:nvSpPr>
        <p:spPr bwMode="auto">
          <a:xfrm>
            <a:off x="3927574" y="8758276"/>
            <a:ext cx="3005121" cy="4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302" tIns="46151" rIns="92302" bIns="46151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14D82C01-CEAB-45E2-BF20-CC7FADE28F99}" type="slidenum">
              <a:rPr lang="en-US" altLang="en-US" sz="1200"/>
              <a:pPr algn="r" eaLnBrk="1" hangingPunct="1"/>
              <a:t>7</a:t>
            </a:fld>
            <a:endParaRPr lang="en-US" altLang="en-US" sz="1200"/>
          </a:p>
        </p:txBody>
      </p:sp>
      <p:sp>
        <p:nvSpPr>
          <p:cNvPr id="522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3958" y="4379901"/>
            <a:ext cx="5086284" cy="41481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4C9D73E-731B-48D7-A266-B000162FA4D6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5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>
                <a:cs typeface="Times New Roman" pitchFamily="18" charset="0"/>
              </a:rPr>
              <a:t>The reaction catalyzed by Hexokinase is</a:t>
            </a:r>
            <a:r>
              <a:rPr lang="en-US" altLang="en-US" b="1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altLang="en-US">
                <a:cs typeface="Times New Roman" pitchFamily="18" charset="0"/>
              </a:rPr>
              <a:t>highly</a:t>
            </a:r>
            <a:r>
              <a:rPr lang="en-US" altLang="en-US" b="1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spontaneous</a:t>
            </a:r>
            <a:r>
              <a:rPr lang="en-US" altLang="en-US">
                <a:cs typeface="Times New Roman" pitchFamily="18" charset="0"/>
              </a:rPr>
              <a:t>. 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>
                <a:cs typeface="Times New Roman" pitchFamily="18" charset="0"/>
              </a:rPr>
              <a:t>A phosphoanhydride bond of ATP (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</a:rPr>
              <a:t>~P</a:t>
            </a:r>
            <a:r>
              <a:rPr lang="en-US" altLang="en-US">
                <a:cs typeface="Times New Roman" pitchFamily="18" charset="0"/>
              </a:rPr>
              <a:t>) is cleaved. 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50000"/>
              </a:spcAft>
            </a:pPr>
            <a:r>
              <a:rPr lang="en-US" altLang="en-US">
                <a:cs typeface="Times New Roman" pitchFamily="18" charset="0"/>
              </a:rPr>
              <a:t>The phosphate ester formed in glucose-6-phosphate has a lower </a:t>
            </a:r>
            <a:r>
              <a:rPr lang="en-US" altLang="en-US">
                <a:latin typeface="Symbol" pitchFamily="18" charset="2"/>
                <a:cs typeface="Times New Roman" pitchFamily="18" charset="0"/>
              </a:rPr>
              <a:t>D</a:t>
            </a:r>
            <a:r>
              <a:rPr lang="en-US" altLang="en-US">
                <a:cs typeface="Times New Roman" pitchFamily="18" charset="0"/>
              </a:rPr>
              <a:t>G of hydrolysis. </a:t>
            </a:r>
          </a:p>
          <a:p>
            <a:r>
              <a:rPr lang="en-US" altLang="en-US" b="1">
                <a:solidFill>
                  <a:srgbClr val="000099"/>
                </a:solidFill>
              </a:rPr>
              <a:t>Glucose</a:t>
            </a:r>
            <a:r>
              <a:rPr lang="en-US" altLang="en-US"/>
              <a:t> </a:t>
            </a:r>
            <a:r>
              <a:rPr lang="en-US" altLang="en-US" b="1">
                <a:solidFill>
                  <a:srgbClr val="000099"/>
                </a:solidFill>
              </a:rPr>
              <a:t>binding</a:t>
            </a:r>
            <a:r>
              <a:rPr lang="en-US" altLang="en-US"/>
              <a:t> to Hexokinase stabilizes a </a:t>
            </a:r>
            <a:r>
              <a:rPr lang="en-US" altLang="en-US" b="1">
                <a:solidFill>
                  <a:srgbClr val="000099"/>
                </a:solidFill>
              </a:rPr>
              <a:t>conformation</a:t>
            </a:r>
            <a:r>
              <a:rPr lang="en-US" altLang="en-US"/>
              <a:t>   in which the </a:t>
            </a:r>
            <a:r>
              <a:rPr lang="en-US" altLang="en-US" b="1">
                <a:solidFill>
                  <a:srgbClr val="000099"/>
                </a:solidFill>
              </a:rPr>
              <a:t>C6 hydroxyl</a:t>
            </a:r>
            <a:r>
              <a:rPr lang="en-US" altLang="en-US"/>
              <a:t> of the                                                                bound glucose is </a:t>
            </a:r>
            <a:r>
              <a:rPr lang="en-US" altLang="en-US" b="1">
                <a:solidFill>
                  <a:srgbClr val="000099"/>
                </a:solidFill>
              </a:rPr>
              <a:t>close to</a:t>
            </a:r>
            <a:r>
              <a:rPr lang="en-US" altLang="en-US"/>
              <a:t>  the terminal </a:t>
            </a:r>
            <a:r>
              <a:rPr lang="en-US" altLang="en-US" b="1">
                <a:solidFill>
                  <a:srgbClr val="000099"/>
                </a:solidFill>
              </a:rPr>
              <a:t>phosphate</a:t>
            </a:r>
            <a:r>
              <a:rPr lang="en-US" altLang="en-US"/>
              <a:t> of  ATP, promoting catalysis. </a:t>
            </a:r>
          </a:p>
          <a:p>
            <a:pPr lvl="1" indent="-435065">
              <a:lnSpc>
                <a:spcPct val="95000"/>
              </a:lnSpc>
              <a:spcBef>
                <a:spcPct val="0"/>
              </a:spcBef>
              <a:spcAft>
                <a:spcPct val="20000"/>
              </a:spcAft>
              <a:buClr>
                <a:schemeClr val="hlink"/>
              </a:buClr>
              <a:buFont typeface="Wingdings" pitchFamily="2" charset="2"/>
              <a:buChar char="w"/>
            </a:pPr>
            <a:r>
              <a:rPr lang="en-US" altLang="en-US" b="1">
                <a:solidFill>
                  <a:srgbClr val="000099"/>
                </a:solidFill>
              </a:rPr>
              <a:t>water is excluded</a:t>
            </a:r>
            <a:r>
              <a:rPr lang="en-US" altLang="en-US"/>
              <a:t> from the active site. This prevents the enzyme from catalyzing ATP hydrolysis, rather than transfer of phosphate to glucose.  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</a:pPr>
            <a:r>
              <a:rPr lang="en-US" altLang="en-US"/>
              <a:t>It is a </a:t>
            </a:r>
            <a:r>
              <a:rPr lang="en-US" altLang="en-US" b="1">
                <a:solidFill>
                  <a:srgbClr val="000099"/>
                </a:solidFill>
              </a:rPr>
              <a:t>common motif</a:t>
            </a:r>
            <a:r>
              <a:rPr lang="en-US" altLang="en-US"/>
              <a:t> for an enzyme active site to be located at an interface between protein domains that are connected by a flexible hinge region. 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ct val="40000"/>
              </a:spcAft>
            </a:pPr>
            <a:r>
              <a:rPr lang="en-US" altLang="en-US"/>
              <a:t>The </a:t>
            </a:r>
            <a:r>
              <a:rPr lang="en-US" altLang="en-US" b="1">
                <a:solidFill>
                  <a:srgbClr val="000099"/>
                </a:solidFill>
              </a:rPr>
              <a:t>structural flexibility</a:t>
            </a:r>
            <a:r>
              <a:rPr lang="en-US" altLang="en-US"/>
              <a:t> allows access to the active site, while permitting precise positioning of active site residues, and in some cases exclusion of water, as substrate binding promotes a particular conformation</a:t>
            </a:r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09443" indent="-272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9145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52803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96461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40119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83777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27435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71093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A9B2DEF-57A1-4DA4-8D7F-0BFB8E1CD6FF}" type="slidenum">
              <a:rPr lang="en-US" altLang="en-US" smtClean="0"/>
              <a:pPr eaLnBrk="1" hangingPunct="1"/>
              <a:t>15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5000"/>
              </a:lnSpc>
              <a:spcAft>
                <a:spcPct val="30000"/>
              </a:spcAft>
            </a:pPr>
            <a:r>
              <a:rPr lang="en-US" altLang="en-US">
                <a:cs typeface="Times New Roman" pitchFamily="18" charset="0"/>
                <a:sym typeface="Wingdings" pitchFamily="2" charset="2"/>
              </a:rPr>
              <a:t>This highly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  <a:sym typeface="Wingdings" pitchFamily="2" charset="2"/>
              </a:rPr>
              <a:t>spontaneous</a:t>
            </a:r>
            <a:r>
              <a:rPr lang="en-US" altLang="en-US">
                <a:cs typeface="Times New Roman" pitchFamily="18" charset="0"/>
                <a:sym typeface="Wingdings" pitchFamily="2" charset="2"/>
              </a:rPr>
              <a:t> reaction has a mechanism similar to that of Hexokinase. </a:t>
            </a:r>
          </a:p>
          <a:p>
            <a:pPr>
              <a:lnSpc>
                <a:spcPct val="95000"/>
              </a:lnSpc>
              <a:spcAft>
                <a:spcPct val="30000"/>
              </a:spcAft>
            </a:pPr>
            <a:r>
              <a:rPr lang="en-US" altLang="en-US">
                <a:cs typeface="Times New Roman" pitchFamily="18" charset="0"/>
                <a:sym typeface="Wingdings" pitchFamily="2" charset="2"/>
              </a:rPr>
              <a:t>The Phosphofructokinase reaction is the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  <a:sym typeface="Wingdings" pitchFamily="2" charset="2"/>
              </a:rPr>
              <a:t>rate-limiting step</a:t>
            </a:r>
            <a:r>
              <a:rPr lang="en-US" altLang="en-US">
                <a:cs typeface="Times New Roman" pitchFamily="18" charset="0"/>
                <a:sym typeface="Wingdings" pitchFamily="2" charset="2"/>
              </a:rPr>
              <a:t> of Glycolysis. </a:t>
            </a:r>
          </a:p>
          <a:p>
            <a:pPr>
              <a:lnSpc>
                <a:spcPct val="95000"/>
              </a:lnSpc>
              <a:spcAft>
                <a:spcPct val="20000"/>
              </a:spcAft>
            </a:pPr>
            <a:r>
              <a:rPr lang="en-US" altLang="en-US">
                <a:cs typeface="Times New Roman" pitchFamily="18" charset="0"/>
                <a:sym typeface="Wingdings" pitchFamily="2" charset="2"/>
              </a:rPr>
              <a:t>The enzyme is highly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  <a:sym typeface="Wingdings" pitchFamily="2" charset="2"/>
              </a:rPr>
              <a:t>regulated</a:t>
            </a:r>
            <a:r>
              <a:rPr lang="en-US" altLang="en-US">
                <a:cs typeface="Times New Roman" pitchFamily="18" charset="0"/>
                <a:sym typeface="Wingdings" pitchFamily="2" charset="2"/>
              </a:rPr>
              <a:t>,</a:t>
            </a:r>
            <a:endParaRPr lang="en-US" altLang="en-US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09443" indent="-272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9145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52803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96461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40119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83777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27435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71093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4444EE5-E2BD-4715-8290-1FF2E8ECE62A}" type="slidenum">
              <a:rPr lang="en-US" altLang="en-US" smtClean="0"/>
              <a:pPr eaLnBrk="1" hangingPunct="1"/>
              <a:t>18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5000"/>
              </a:lnSpc>
              <a:spcAft>
                <a:spcPct val="30000"/>
              </a:spcAft>
            </a:pPr>
            <a:r>
              <a:rPr lang="en-US" altLang="en-US">
                <a:cs typeface="Times New Roman" pitchFamily="18" charset="0"/>
                <a:sym typeface="Wingdings" pitchFamily="2" charset="2"/>
              </a:rPr>
              <a:t>This highly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  <a:sym typeface="Wingdings" pitchFamily="2" charset="2"/>
              </a:rPr>
              <a:t>spontaneous</a:t>
            </a:r>
            <a:r>
              <a:rPr lang="en-US" altLang="en-US">
                <a:cs typeface="Times New Roman" pitchFamily="18" charset="0"/>
                <a:sym typeface="Wingdings" pitchFamily="2" charset="2"/>
              </a:rPr>
              <a:t> reaction has a mechanism similar to that of Hexokinase. </a:t>
            </a:r>
          </a:p>
          <a:p>
            <a:pPr>
              <a:lnSpc>
                <a:spcPct val="95000"/>
              </a:lnSpc>
              <a:spcAft>
                <a:spcPct val="30000"/>
              </a:spcAft>
            </a:pPr>
            <a:r>
              <a:rPr lang="en-US" altLang="en-US">
                <a:cs typeface="Times New Roman" pitchFamily="18" charset="0"/>
                <a:sym typeface="Wingdings" pitchFamily="2" charset="2"/>
              </a:rPr>
              <a:t>The Phosphofructokinase reaction is the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  <a:sym typeface="Wingdings" pitchFamily="2" charset="2"/>
              </a:rPr>
              <a:t>rate-limiting step</a:t>
            </a:r>
            <a:r>
              <a:rPr lang="en-US" altLang="en-US">
                <a:cs typeface="Times New Roman" pitchFamily="18" charset="0"/>
                <a:sym typeface="Wingdings" pitchFamily="2" charset="2"/>
              </a:rPr>
              <a:t> of Glycolysis. </a:t>
            </a:r>
          </a:p>
          <a:p>
            <a:pPr>
              <a:lnSpc>
                <a:spcPct val="95000"/>
              </a:lnSpc>
              <a:spcAft>
                <a:spcPct val="20000"/>
              </a:spcAft>
            </a:pPr>
            <a:r>
              <a:rPr lang="en-US" altLang="en-US">
                <a:cs typeface="Times New Roman" pitchFamily="18" charset="0"/>
                <a:sym typeface="Wingdings" pitchFamily="2" charset="2"/>
              </a:rPr>
              <a:t>The enzyme is highly </a:t>
            </a:r>
            <a:r>
              <a:rPr lang="en-US" altLang="en-US" b="1">
                <a:solidFill>
                  <a:srgbClr val="000099"/>
                </a:solidFill>
                <a:cs typeface="Times New Roman" pitchFamily="18" charset="0"/>
                <a:sym typeface="Wingdings" pitchFamily="2" charset="2"/>
              </a:rPr>
              <a:t>regulated</a:t>
            </a:r>
            <a:r>
              <a:rPr lang="en-US" altLang="en-US">
                <a:cs typeface="Times New Roman" pitchFamily="18" charset="0"/>
                <a:sym typeface="Wingdings" pitchFamily="2" charset="2"/>
              </a:rPr>
              <a:t>,</a:t>
            </a:r>
            <a:endParaRPr lang="en-US" altLang="en-US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09443" indent="-272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9145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52803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964611" indent="-21829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40119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83777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27435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710932" indent="-2182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4444EE5-E2BD-4715-8290-1FF2E8ECE62A}" type="slidenum">
              <a:rPr lang="en-US" altLang="en-US" smtClean="0"/>
              <a:pPr eaLnBrk="1" hangingPunct="1"/>
              <a:t>19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4C9D73E-731B-48D7-A266-B000162FA4D6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1573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4554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7772400" cy="1143000"/>
          </a:xfrm>
          <a:prstGeom prst="rect">
            <a:avLst/>
          </a:prstGeom>
        </p:spPr>
        <p:txBody>
          <a:bodyPr lIns="91427" tIns="45713" rIns="91427" bIns="45713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1" y="1981200"/>
            <a:ext cx="7772400" cy="1981200"/>
          </a:xfrm>
          <a:prstGeom prst="rect">
            <a:avLst/>
          </a:prstGeom>
        </p:spPr>
        <p:txBody>
          <a:bodyPr lIns="91427" tIns="45713" rIns="91427" bIns="45713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4114800"/>
            <a:ext cx="7772400" cy="1981200"/>
          </a:xfrm>
          <a:prstGeom prst="rect">
            <a:avLst/>
          </a:prstGeom>
        </p:spPr>
        <p:txBody>
          <a:bodyPr lIns="91427" tIns="45713" rIns="91427" bIns="45713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85324" y="6248956"/>
            <a:ext cx="1905794" cy="456485"/>
          </a:xfrm>
          <a:prstGeom prst="rect">
            <a:avLst/>
          </a:prstGeom>
        </p:spPr>
        <p:txBody>
          <a:bodyPr lIns="91427" tIns="45713" rIns="91427" bIns="45713"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3883" y="6248956"/>
            <a:ext cx="2896236" cy="456485"/>
          </a:xfrm>
          <a:prstGeom prst="rect">
            <a:avLst/>
          </a:prstGeom>
        </p:spPr>
        <p:txBody>
          <a:bodyPr lIns="91427" tIns="45713" rIns="91427" bIns="45713"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2883" y="6248956"/>
            <a:ext cx="1905795" cy="456485"/>
          </a:xfrm>
          <a:prstGeom prst="rect">
            <a:avLst/>
          </a:prstGeom>
        </p:spPr>
        <p:txBody>
          <a:bodyPr lIns="91427" tIns="45713" rIns="91427" bIns="45713"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11AFE571-F5ED-4C55-93D5-6C7C026529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917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7772400" cy="1143000"/>
          </a:xfrm>
          <a:prstGeom prst="rect">
            <a:avLst/>
          </a:prstGeom>
        </p:spPr>
        <p:txBody>
          <a:bodyPr lIns="91427" tIns="45713" rIns="91427" bIns="45713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981200"/>
            <a:ext cx="7772400" cy="1981200"/>
          </a:xfrm>
          <a:prstGeom prst="rect">
            <a:avLst/>
          </a:prstGeom>
        </p:spPr>
        <p:txBody>
          <a:bodyPr lIns="91427" tIns="45713" rIns="91427" bIns="45713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14800"/>
            <a:ext cx="7772400" cy="1981200"/>
          </a:xfrm>
          <a:prstGeom prst="rect">
            <a:avLst/>
          </a:prstGeom>
        </p:spPr>
        <p:txBody>
          <a:bodyPr lIns="91427" tIns="45713" rIns="91427" bIns="45713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85324" y="6248956"/>
            <a:ext cx="1905794" cy="456485"/>
          </a:xfrm>
          <a:prstGeom prst="rect">
            <a:avLst/>
          </a:prstGeom>
        </p:spPr>
        <p:txBody>
          <a:bodyPr lIns="91427" tIns="45713" rIns="91427" bIns="45713"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3883" y="6248956"/>
            <a:ext cx="2896236" cy="456485"/>
          </a:xfrm>
          <a:prstGeom prst="rect">
            <a:avLst/>
          </a:prstGeom>
        </p:spPr>
        <p:txBody>
          <a:bodyPr lIns="91427" tIns="45713" rIns="91427" bIns="45713"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2883" y="6248956"/>
            <a:ext cx="1905795" cy="456485"/>
          </a:xfrm>
          <a:prstGeom prst="rect">
            <a:avLst/>
          </a:prstGeom>
        </p:spPr>
        <p:txBody>
          <a:bodyPr lIns="91427" tIns="45713" rIns="91427" bIns="45713"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E31C8712-4D2E-4B68-B4D4-1ACAF8D99E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845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9C20F43-2E64-4C0B-93D2-1FC485B6CBF0}" type="datetimeFigureOut">
              <a:rPr lang="en-US" altLang="en-US"/>
              <a:pPr/>
              <a:t>9/15/20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BD430F3-DC76-4D9D-840F-0076991FBC6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7944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355"/>
          <a:stretch/>
        </p:blipFill>
        <p:spPr bwMode="auto">
          <a:xfrm>
            <a:off x="8305800" y="5486400"/>
            <a:ext cx="640080" cy="107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80" r:id="rId2"/>
    <p:sldLayoutId id="2147483787" r:id="rId3"/>
    <p:sldLayoutId id="2147483788" r:id="rId4"/>
    <p:sldLayoutId id="2147483789" r:id="rId5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NUL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5.w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838200" y="685800"/>
            <a:ext cx="7315200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6600" dirty="0">
                <a:solidFill>
                  <a:srgbClr val="C00000"/>
                </a:solidFill>
              </a:rPr>
              <a:t>PHAR 150G</a:t>
            </a:r>
          </a:p>
          <a:p>
            <a:pPr algn="ctr"/>
            <a:r>
              <a:rPr lang="en-US" sz="6600" dirty="0">
                <a:solidFill>
                  <a:srgbClr val="C00000"/>
                </a:solidFill>
              </a:rPr>
              <a:t>Biochemistry </a:t>
            </a:r>
          </a:p>
          <a:p>
            <a:pPr algn="ctr"/>
            <a:r>
              <a:rPr lang="en-US" sz="4400" dirty="0">
                <a:solidFill>
                  <a:srgbClr val="C00000"/>
                </a:solidFill>
              </a:rPr>
              <a:t>Glycolysis</a:t>
            </a:r>
          </a:p>
          <a:p>
            <a:pPr algn="ctr"/>
            <a:endParaRPr lang="en-US" sz="4400" dirty="0">
              <a:solidFill>
                <a:srgbClr val="C00000"/>
              </a:solidFill>
            </a:endParaRPr>
          </a:p>
          <a:p>
            <a:pPr algn="ctr"/>
            <a:r>
              <a:rPr lang="en-US" sz="4400" dirty="0">
                <a:solidFill>
                  <a:srgbClr val="C00000"/>
                </a:solidFill>
              </a:rPr>
              <a:t>Vicky Mody, PhD</a:t>
            </a:r>
          </a:p>
          <a:p>
            <a:pPr algn="ctr"/>
            <a:endParaRPr lang="en-US" sz="4400" dirty="0">
              <a:solidFill>
                <a:srgbClr val="C00000"/>
              </a:solidFill>
            </a:endParaRPr>
          </a:p>
          <a:p>
            <a:pPr algn="ctr"/>
            <a:r>
              <a:rPr lang="en-US" sz="4400" dirty="0">
                <a:solidFill>
                  <a:srgbClr val="C00000"/>
                </a:solidFill>
              </a:rPr>
              <a:t>vickymo@pcom.edu</a:t>
            </a:r>
            <a:endParaRPr lang="en-US" sz="4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243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838200" y="2743200"/>
            <a:ext cx="731520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6600" dirty="0">
                <a:solidFill>
                  <a:srgbClr val="C00000"/>
                </a:solidFill>
              </a:rPr>
              <a:t>Stage 1</a:t>
            </a:r>
            <a:endParaRPr lang="en-US" sz="4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3913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fig_15_0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772"/>
          <a:stretch/>
        </p:blipFill>
        <p:spPr bwMode="auto">
          <a:xfrm>
            <a:off x="2661438" y="990600"/>
            <a:ext cx="4164382" cy="4672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3124490" y="272401"/>
            <a:ext cx="2684197" cy="74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644" tIns="34322" rIns="68644" bIns="34322">
            <a:spAutoFit/>
          </a:bodyPr>
          <a:lstStyle/>
          <a:p>
            <a:r>
              <a:rPr lang="en-US" altLang="en-US" sz="4400" dirty="0">
                <a:solidFill>
                  <a:srgbClr val="002060"/>
                </a:solidFill>
              </a:rPr>
              <a:t>The 1</a:t>
            </a:r>
            <a:r>
              <a:rPr lang="en-US" altLang="en-US" sz="4400" baseline="30000" dirty="0">
                <a:solidFill>
                  <a:srgbClr val="002060"/>
                </a:solidFill>
              </a:rPr>
              <a:t>st</a:t>
            </a:r>
            <a:r>
              <a:rPr lang="en-US" altLang="en-US" sz="4400" dirty="0">
                <a:solidFill>
                  <a:srgbClr val="002060"/>
                </a:solidFill>
              </a:rPr>
              <a:t> stage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8CA83A-C5B9-B24B-A89E-5936314EDB54}"/>
              </a:ext>
            </a:extLst>
          </p:cNvPr>
          <p:cNvSpPr txBox="1"/>
          <p:nvPr/>
        </p:nvSpPr>
        <p:spPr>
          <a:xfrm>
            <a:off x="228600" y="315590"/>
            <a:ext cx="1160446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Must Know</a:t>
            </a:r>
          </a:p>
        </p:txBody>
      </p:sp>
    </p:spTree>
    <p:extLst>
      <p:ext uri="{BB962C8B-B14F-4D97-AF65-F5344CB8AC3E}">
        <p14:creationId xmlns:p14="http://schemas.microsoft.com/office/powerpoint/2010/main" val="18848748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ChangeArrowheads="1"/>
          </p:cNvSpPr>
          <p:nvPr/>
        </p:nvSpPr>
        <p:spPr bwMode="auto">
          <a:xfrm>
            <a:off x="510119" y="1026198"/>
            <a:ext cx="7894924" cy="4378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644" tIns="34322" rIns="68644" bIns="34322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Stage 1 is the investment stage. 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altLang="en-US" sz="2800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2 </a:t>
            </a:r>
            <a:r>
              <a:rPr lang="en-US" altLang="en-US" sz="2800" dirty="0" err="1"/>
              <a:t>mols</a:t>
            </a:r>
            <a:r>
              <a:rPr lang="en-US" altLang="en-US" sz="2800" dirty="0"/>
              <a:t> of ATP are consumed for each </a:t>
            </a:r>
            <a:r>
              <a:rPr lang="en-US" altLang="en-US" sz="2800" dirty="0" err="1"/>
              <a:t>mol</a:t>
            </a:r>
            <a:r>
              <a:rPr lang="en-US" altLang="en-US" sz="2800" dirty="0"/>
              <a:t> of glucose 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altLang="en-US" sz="2800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Glucose is converted to fructose-1,6-bisphosphate.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altLang="en-US" sz="2800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Glucose is trapped inside the cell and at the same time converted to an unstable form that can be readily cleaved into 3-carbon units.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altLang="en-US" sz="2800" dirty="0"/>
          </a:p>
        </p:txBody>
      </p:sp>
      <p:sp>
        <p:nvSpPr>
          <p:cNvPr id="22531" name="Rectangle 5"/>
          <p:cNvSpPr>
            <a:spLocks noChangeArrowheads="1"/>
          </p:cNvSpPr>
          <p:nvPr/>
        </p:nvSpPr>
        <p:spPr bwMode="auto">
          <a:xfrm>
            <a:off x="3124490" y="272401"/>
            <a:ext cx="2684197" cy="74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644" tIns="34322" rIns="68644" bIns="34322">
            <a:spAutoFit/>
          </a:bodyPr>
          <a:lstStyle/>
          <a:p>
            <a:r>
              <a:rPr lang="en-US" altLang="en-US" sz="4400" dirty="0">
                <a:solidFill>
                  <a:srgbClr val="002060"/>
                </a:solidFill>
              </a:rPr>
              <a:t>The 1</a:t>
            </a:r>
            <a:r>
              <a:rPr lang="en-US" altLang="en-US" sz="4400" baseline="30000" dirty="0">
                <a:solidFill>
                  <a:srgbClr val="002060"/>
                </a:solidFill>
              </a:rPr>
              <a:t>st</a:t>
            </a:r>
            <a:r>
              <a:rPr lang="en-US" altLang="en-US" sz="4400" dirty="0">
                <a:solidFill>
                  <a:srgbClr val="002060"/>
                </a:solidFill>
              </a:rPr>
              <a:t> stage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5B5202-789C-2641-A09E-D3F3DF828042}"/>
              </a:ext>
            </a:extLst>
          </p:cNvPr>
          <p:cNvSpPr txBox="1"/>
          <p:nvPr/>
        </p:nvSpPr>
        <p:spPr>
          <a:xfrm>
            <a:off x="228600" y="315590"/>
            <a:ext cx="1160446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Must Know</a:t>
            </a:r>
          </a:p>
        </p:txBody>
      </p:sp>
    </p:spTree>
    <p:extLst>
      <p:ext uri="{BB962C8B-B14F-4D97-AF65-F5344CB8AC3E}">
        <p14:creationId xmlns:p14="http://schemas.microsoft.com/office/powerpoint/2010/main" val="14682191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figun_15_p489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582" y="1598293"/>
            <a:ext cx="4085718" cy="4685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Rectangle 1"/>
          <p:cNvSpPr>
            <a:spLocks noChangeArrowheads="1"/>
          </p:cNvSpPr>
          <p:nvPr/>
        </p:nvSpPr>
        <p:spPr bwMode="auto">
          <a:xfrm>
            <a:off x="221290" y="1605315"/>
            <a:ext cx="4731710" cy="3947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644" tIns="34322" rIns="68644" bIns="34322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 Reaction 1: Phosphorylation of glucose to glucose-6 phosphate.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altLang="en-US" sz="2800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This reaction requires energy and so it is coupled to the hydrolysis of ATP to ADP and Pi.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altLang="en-US" sz="2800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>
                <a:highlight>
                  <a:srgbClr val="FFFF00"/>
                </a:highlight>
              </a:rPr>
              <a:t>Enzyme: hexokinase. </a:t>
            </a:r>
          </a:p>
        </p:txBody>
      </p:sp>
      <p:sp>
        <p:nvSpPr>
          <p:cNvPr id="23556" name="Rectangle 2"/>
          <p:cNvSpPr>
            <a:spLocks noChangeArrowheads="1"/>
          </p:cNvSpPr>
          <p:nvPr/>
        </p:nvSpPr>
        <p:spPr bwMode="auto">
          <a:xfrm>
            <a:off x="685800" y="76200"/>
            <a:ext cx="8021579" cy="1423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644" tIns="34322" rIns="68644" bIns="34322">
            <a:spAutoFit/>
          </a:bodyPr>
          <a:lstStyle/>
          <a:p>
            <a:pPr algn="ctr"/>
            <a:r>
              <a:rPr lang="en-US" altLang="en-US" sz="4400" dirty="0">
                <a:solidFill>
                  <a:srgbClr val="002060"/>
                </a:solidFill>
              </a:rPr>
              <a:t>Phosphorylation of glucose to glucose-6 phosphate.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B4BDA8-6E78-2F47-BA99-365A37784D28}"/>
              </a:ext>
            </a:extLst>
          </p:cNvPr>
          <p:cNvSpPr txBox="1"/>
          <p:nvPr/>
        </p:nvSpPr>
        <p:spPr>
          <a:xfrm>
            <a:off x="195890" y="689743"/>
            <a:ext cx="1160446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Must Know</a:t>
            </a:r>
          </a:p>
        </p:txBody>
      </p:sp>
    </p:spTree>
    <p:extLst>
      <p:ext uri="{BB962C8B-B14F-4D97-AF65-F5344CB8AC3E}">
        <p14:creationId xmlns:p14="http://schemas.microsoft.com/office/powerpoint/2010/main" val="12561344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figun_15_p489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582" y="1598293"/>
            <a:ext cx="4085718" cy="4685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Rectangle 1"/>
          <p:cNvSpPr>
            <a:spLocks noChangeArrowheads="1"/>
          </p:cNvSpPr>
          <p:nvPr/>
        </p:nvSpPr>
        <p:spPr bwMode="auto">
          <a:xfrm>
            <a:off x="278811" y="1665188"/>
            <a:ext cx="4674189" cy="351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644" tIns="34322" rIns="68644" bIns="34322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>
                <a:highlight>
                  <a:srgbClr val="FFFF00"/>
                </a:highlight>
              </a:rPr>
              <a:t>Once glucose enters the cell, it gets phosphorylated.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altLang="en-US" sz="2800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>
                <a:highlight>
                  <a:srgbClr val="FFFF00"/>
                </a:highlight>
              </a:rPr>
              <a:t>This step is irreversible. So the glucose gets trapped inside the</a:t>
            </a:r>
          </a:p>
          <a:p>
            <a:pPr algn="just"/>
            <a:r>
              <a:rPr lang="en-US" altLang="en-US" sz="2800" dirty="0">
                <a:highlight>
                  <a:srgbClr val="FFFF00"/>
                </a:highlight>
              </a:rPr>
              <a:t>cell. (Glucose transporters transport only free glucose, not </a:t>
            </a:r>
          </a:p>
          <a:p>
            <a:pPr algn="just"/>
            <a:r>
              <a:rPr lang="en-US" altLang="en-US" sz="2800" dirty="0">
                <a:highlight>
                  <a:srgbClr val="FFFF00"/>
                </a:highlight>
              </a:rPr>
              <a:t>phosphorylated glucose)</a:t>
            </a:r>
          </a:p>
        </p:txBody>
      </p:sp>
      <p:sp>
        <p:nvSpPr>
          <p:cNvPr id="23556" name="Rectangle 2"/>
          <p:cNvSpPr>
            <a:spLocks noChangeArrowheads="1"/>
          </p:cNvSpPr>
          <p:nvPr/>
        </p:nvSpPr>
        <p:spPr bwMode="auto">
          <a:xfrm>
            <a:off x="817621" y="143024"/>
            <a:ext cx="8021579" cy="1423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644" tIns="34322" rIns="68644" bIns="34322">
            <a:spAutoFit/>
          </a:bodyPr>
          <a:lstStyle/>
          <a:p>
            <a:pPr algn="ctr"/>
            <a:r>
              <a:rPr lang="en-US" altLang="en-US" sz="4400" dirty="0">
                <a:solidFill>
                  <a:srgbClr val="002060"/>
                </a:solidFill>
              </a:rPr>
              <a:t>Phosphorylation of glucose to glucose-6 phosphate.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CF1F0A-3390-D54C-A187-AA7A50B3074B}"/>
              </a:ext>
            </a:extLst>
          </p:cNvPr>
          <p:cNvSpPr txBox="1"/>
          <p:nvPr/>
        </p:nvSpPr>
        <p:spPr>
          <a:xfrm>
            <a:off x="237398" y="868084"/>
            <a:ext cx="1160446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Must Know</a:t>
            </a:r>
          </a:p>
        </p:txBody>
      </p:sp>
    </p:spTree>
    <p:extLst>
      <p:ext uri="{BB962C8B-B14F-4D97-AF65-F5344CB8AC3E}">
        <p14:creationId xmlns:p14="http://schemas.microsoft.com/office/powerpoint/2010/main" val="141769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figun_15_p489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634" y="339683"/>
            <a:ext cx="6391981" cy="2858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8"/>
          <p:cNvSpPr txBox="1">
            <a:spLocks noChangeArrowheads="1"/>
          </p:cNvSpPr>
          <p:nvPr/>
        </p:nvSpPr>
        <p:spPr bwMode="auto">
          <a:xfrm>
            <a:off x="283664" y="3657839"/>
            <a:ext cx="8521846" cy="3085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68644" tIns="34322" rIns="68644" bIns="34322">
            <a:spAutoFit/>
          </a:bodyPr>
          <a:lstStyle>
            <a:defPPr>
              <a:defRPr lang="en-US"/>
            </a:defPPr>
            <a:lvl1pPr marL="457200" indent="-457200" algn="just">
              <a:buFont typeface="Wingdings" panose="05000000000000000000" pitchFamily="2" charset="2"/>
              <a:buChar char="q"/>
              <a:defRPr sz="2800"/>
            </a:lvl1pPr>
          </a:lstStyle>
          <a:p>
            <a:r>
              <a:rPr lang="en-US" altLang="en-US" dirty="0"/>
              <a:t>The reaction involves nucleophilic attack of the C6 hydroxyl O of glucose on P of the terminal phosphate of ATP. </a:t>
            </a:r>
          </a:p>
          <a:p>
            <a:r>
              <a:rPr lang="en-US" altLang="en-US" dirty="0"/>
              <a:t>ATP binds to the enzyme as a complex with Mg++.</a:t>
            </a:r>
          </a:p>
          <a:p>
            <a:r>
              <a:rPr lang="en-US" altLang="en-US" dirty="0"/>
              <a:t>Mg++ interacts with negatively charged phosphate oxygen atoms, providing charge compensation &amp; promoting a favorable conformation of ATP at the active site of the Hexokinase enzyme.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A3957B-B759-1149-8905-42A225927711}"/>
              </a:ext>
            </a:extLst>
          </p:cNvPr>
          <p:cNvSpPr txBox="1"/>
          <p:nvPr/>
        </p:nvSpPr>
        <p:spPr>
          <a:xfrm>
            <a:off x="228600" y="155017"/>
            <a:ext cx="3958135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Must Know the use of Mg in Kinase reactions</a:t>
            </a:r>
          </a:p>
        </p:txBody>
      </p:sp>
    </p:spTree>
    <p:extLst>
      <p:ext uri="{BB962C8B-B14F-4D97-AF65-F5344CB8AC3E}">
        <p14:creationId xmlns:p14="http://schemas.microsoft.com/office/powerpoint/2010/main" val="12546660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ChangeArrowheads="1"/>
          </p:cNvSpPr>
          <p:nvPr/>
        </p:nvSpPr>
        <p:spPr bwMode="auto">
          <a:xfrm>
            <a:off x="224069" y="1801588"/>
            <a:ext cx="4405139" cy="265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644" tIns="34322" rIns="68644" bIns="34322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Reaction 2: Isomerization of glucose-6-phosphate to fructose 6-phosphate. 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altLang="en-US" sz="2800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Enzyme: </a:t>
            </a:r>
            <a:r>
              <a:rPr lang="en-US" altLang="en-US" sz="2800" dirty="0" err="1">
                <a:highlight>
                  <a:srgbClr val="FFFF00"/>
                </a:highlight>
              </a:rPr>
              <a:t>phosphoglucoisomerase</a:t>
            </a:r>
            <a:r>
              <a:rPr lang="en-US" altLang="en-US" sz="2800" dirty="0">
                <a:highlight>
                  <a:srgbClr val="FFFF00"/>
                </a:highlight>
              </a:rPr>
              <a:t>.</a:t>
            </a:r>
          </a:p>
        </p:txBody>
      </p:sp>
      <p:pic>
        <p:nvPicPr>
          <p:cNvPr id="25603" name="Picture 2" descr="figun_15_p4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258" y="1432624"/>
            <a:ext cx="3545803" cy="4685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Rectangle 3"/>
          <p:cNvSpPr>
            <a:spLocks noChangeArrowheads="1"/>
          </p:cNvSpPr>
          <p:nvPr/>
        </p:nvSpPr>
        <p:spPr bwMode="auto">
          <a:xfrm>
            <a:off x="838200" y="168054"/>
            <a:ext cx="7315200" cy="1423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644" tIns="34322" rIns="68644" bIns="34322">
            <a:spAutoFit/>
          </a:bodyPr>
          <a:lstStyle/>
          <a:p>
            <a:pPr algn="ctr"/>
            <a:r>
              <a:rPr lang="en-US" altLang="en-US" sz="4400" dirty="0">
                <a:solidFill>
                  <a:srgbClr val="002060"/>
                </a:solidFill>
              </a:rPr>
              <a:t>Isomerization of glucose-6-phosphate to fructose 6-phosphate.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ACA365-50E0-ED45-8F92-3DBC8537BDB0}"/>
              </a:ext>
            </a:extLst>
          </p:cNvPr>
          <p:cNvSpPr txBox="1"/>
          <p:nvPr/>
        </p:nvSpPr>
        <p:spPr>
          <a:xfrm>
            <a:off x="228600" y="315590"/>
            <a:ext cx="1160446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Must Know</a:t>
            </a:r>
          </a:p>
        </p:txBody>
      </p:sp>
    </p:spTree>
    <p:extLst>
      <p:ext uri="{BB962C8B-B14F-4D97-AF65-F5344CB8AC3E}">
        <p14:creationId xmlns:p14="http://schemas.microsoft.com/office/powerpoint/2010/main" val="1178716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ChangeArrowheads="1"/>
          </p:cNvSpPr>
          <p:nvPr/>
        </p:nvSpPr>
        <p:spPr bwMode="auto">
          <a:xfrm>
            <a:off x="224070" y="2424450"/>
            <a:ext cx="4405139" cy="222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644" tIns="34322" rIns="68644" bIns="34322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>
                <a:highlight>
                  <a:srgbClr val="FFFF00"/>
                </a:highlight>
              </a:rPr>
              <a:t>This is a reversible reaction. 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altLang="en-US" sz="2800" dirty="0">
              <a:highlight>
                <a:srgbClr val="FFFF00"/>
              </a:highlight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>
                <a:highlight>
                  <a:srgbClr val="FFFF00"/>
                </a:highlight>
              </a:rPr>
              <a:t>The fructose-6-phosphate is quickly consumed and the forward reaction is favored. </a:t>
            </a:r>
          </a:p>
        </p:txBody>
      </p:sp>
      <p:pic>
        <p:nvPicPr>
          <p:cNvPr id="25603" name="Picture 2" descr="figun_15_p4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258" y="1432624"/>
            <a:ext cx="3545803" cy="4685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838200" y="168054"/>
            <a:ext cx="7315200" cy="1423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644" tIns="34322" rIns="68644" bIns="34322">
            <a:spAutoFit/>
          </a:bodyPr>
          <a:lstStyle/>
          <a:p>
            <a:pPr algn="ctr"/>
            <a:r>
              <a:rPr lang="en-US" altLang="en-US" sz="4400" dirty="0">
                <a:solidFill>
                  <a:srgbClr val="002060"/>
                </a:solidFill>
              </a:rPr>
              <a:t>Isomerization of glucose-6-phosphate to fructose 6-phosphate. </a:t>
            </a:r>
          </a:p>
        </p:txBody>
      </p:sp>
    </p:spTree>
    <p:extLst>
      <p:ext uri="{BB962C8B-B14F-4D97-AF65-F5344CB8AC3E}">
        <p14:creationId xmlns:p14="http://schemas.microsoft.com/office/powerpoint/2010/main" val="32554437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figun_15_p49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427" y="1604253"/>
            <a:ext cx="4072173" cy="4465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Rectangle 1"/>
          <p:cNvSpPr>
            <a:spLocks noChangeArrowheads="1"/>
          </p:cNvSpPr>
          <p:nvPr/>
        </p:nvSpPr>
        <p:spPr bwMode="auto">
          <a:xfrm>
            <a:off x="533400" y="0"/>
            <a:ext cx="8254232" cy="1423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644" tIns="34322" rIns="68644" bIns="34322">
            <a:spAutoFit/>
          </a:bodyPr>
          <a:lstStyle/>
          <a:p>
            <a:pPr algn="ctr"/>
            <a:r>
              <a:rPr lang="en-US" altLang="en-US" sz="4400" dirty="0">
                <a:solidFill>
                  <a:srgbClr val="002060"/>
                </a:solidFill>
              </a:rPr>
              <a:t>Phosphorylation of fructose-6-phosphate to fructose-1,6-biphosphate. </a:t>
            </a:r>
          </a:p>
        </p:txBody>
      </p:sp>
      <p:sp>
        <p:nvSpPr>
          <p:cNvPr id="26628" name="Rectangle 2"/>
          <p:cNvSpPr>
            <a:spLocks noChangeArrowheads="1"/>
          </p:cNvSpPr>
          <p:nvPr/>
        </p:nvSpPr>
        <p:spPr bwMode="auto">
          <a:xfrm>
            <a:off x="201426" y="1691259"/>
            <a:ext cx="4572000" cy="4378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644" tIns="34322" rIns="68644" bIns="34322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>
                <a:highlight>
                  <a:srgbClr val="FFFF00"/>
                </a:highlight>
              </a:rPr>
              <a:t>Reaction 3: is another kinase reaction. Phosphorylation of the  hydroxyl group on C1 forming fructose-1,6- bisphosphate.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altLang="en-US" sz="2800" dirty="0">
              <a:highlight>
                <a:srgbClr val="FFFF00"/>
              </a:highlight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>
                <a:highlight>
                  <a:srgbClr val="FFFF00"/>
                </a:highlight>
              </a:rPr>
              <a:t>Enzyme: phosphofructokinase</a:t>
            </a:r>
            <a:r>
              <a:rPr lang="en-US" altLang="en-US" sz="2800" dirty="0"/>
              <a:t>. This allosteric enzyme regulates the pace of glycolysis.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A0079D-1F78-334A-BA25-551E005EA616}"/>
              </a:ext>
            </a:extLst>
          </p:cNvPr>
          <p:cNvSpPr txBox="1"/>
          <p:nvPr/>
        </p:nvSpPr>
        <p:spPr>
          <a:xfrm>
            <a:off x="228600" y="315590"/>
            <a:ext cx="1160446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Must Know</a:t>
            </a:r>
          </a:p>
        </p:txBody>
      </p:sp>
    </p:spTree>
    <p:extLst>
      <p:ext uri="{BB962C8B-B14F-4D97-AF65-F5344CB8AC3E}">
        <p14:creationId xmlns:p14="http://schemas.microsoft.com/office/powerpoint/2010/main" val="10543475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figun_15_p49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790" y="1604253"/>
            <a:ext cx="4272842" cy="4685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Rectangle 1"/>
          <p:cNvSpPr>
            <a:spLocks noChangeArrowheads="1"/>
          </p:cNvSpPr>
          <p:nvPr/>
        </p:nvSpPr>
        <p:spPr bwMode="auto">
          <a:xfrm>
            <a:off x="533400" y="0"/>
            <a:ext cx="8254232" cy="1423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644" tIns="34322" rIns="68644" bIns="34322">
            <a:spAutoFit/>
          </a:bodyPr>
          <a:lstStyle/>
          <a:p>
            <a:pPr algn="ctr"/>
            <a:r>
              <a:rPr lang="en-US" altLang="en-US" sz="4400" dirty="0">
                <a:solidFill>
                  <a:srgbClr val="002060"/>
                </a:solidFill>
              </a:rPr>
              <a:t>Phosphorylation of fructose-6-phosphate to fructose-1,6-biphosphate. </a:t>
            </a:r>
          </a:p>
        </p:txBody>
      </p:sp>
      <p:sp>
        <p:nvSpPr>
          <p:cNvPr id="26628" name="Rectangle 2"/>
          <p:cNvSpPr>
            <a:spLocks noChangeArrowheads="1"/>
          </p:cNvSpPr>
          <p:nvPr/>
        </p:nvSpPr>
        <p:spPr bwMode="auto">
          <a:xfrm>
            <a:off x="201426" y="2096075"/>
            <a:ext cx="4313364" cy="308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644" tIns="34322" rIns="68644" bIns="34322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>
                <a:highlight>
                  <a:srgbClr val="FFFF00"/>
                </a:highlight>
              </a:rPr>
              <a:t>Reaction is coupled to the hydrolysis of an ATP to ADP and Pi.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altLang="en-US" sz="2800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>
                <a:highlight>
                  <a:srgbClr val="FFFF00"/>
                </a:highlight>
              </a:rPr>
              <a:t>This is the second irreversible reaction of the glycolytic pathway.</a:t>
            </a:r>
          </a:p>
        </p:txBody>
      </p:sp>
    </p:spTree>
    <p:extLst>
      <p:ext uri="{BB962C8B-B14F-4D97-AF65-F5344CB8AC3E}">
        <p14:creationId xmlns:p14="http://schemas.microsoft.com/office/powerpoint/2010/main" val="2275487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69441"/>
          </a:xfrm>
          <a:noFill/>
        </p:spPr>
        <p:txBody>
          <a:bodyPr>
            <a:spAutoFit/>
          </a:bodyPr>
          <a:lstStyle/>
          <a:p>
            <a:pPr algn="ctr"/>
            <a:r>
              <a:rPr lang="en-US" sz="440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153888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dirty="0"/>
              <a:t>Steps Involve in glycolysis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dirty="0"/>
              <a:t>Difference between aerobic vs anaerobic respiration.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dirty="0"/>
              <a:t>Regulation of Glycolysis</a:t>
            </a:r>
          </a:p>
        </p:txBody>
      </p:sp>
    </p:spTree>
    <p:extLst>
      <p:ext uri="{BB962C8B-B14F-4D97-AF65-F5344CB8AC3E}">
        <p14:creationId xmlns:p14="http://schemas.microsoft.com/office/powerpoint/2010/main" val="12034432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838200" y="2743200"/>
            <a:ext cx="731520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6600" dirty="0">
                <a:solidFill>
                  <a:srgbClr val="C00000"/>
                </a:solidFill>
              </a:rPr>
              <a:t>Stage 2</a:t>
            </a:r>
            <a:endParaRPr lang="en-US" sz="4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3274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fig_15_0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73" r="16124" b="-1408"/>
          <a:stretch/>
        </p:blipFill>
        <p:spPr bwMode="auto">
          <a:xfrm>
            <a:off x="2802194" y="1828800"/>
            <a:ext cx="349291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3124490" y="272401"/>
            <a:ext cx="2858925" cy="74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644" tIns="34322" rIns="68644" bIns="34322">
            <a:spAutoFit/>
          </a:bodyPr>
          <a:lstStyle/>
          <a:p>
            <a:r>
              <a:rPr lang="en-US" altLang="en-US" sz="4400" dirty="0">
                <a:solidFill>
                  <a:srgbClr val="002060"/>
                </a:solidFill>
              </a:rPr>
              <a:t>The 2</a:t>
            </a:r>
            <a:r>
              <a:rPr lang="en-US" altLang="en-US" sz="4400" baseline="30000" dirty="0">
                <a:solidFill>
                  <a:srgbClr val="002060"/>
                </a:solidFill>
              </a:rPr>
              <a:t>nd</a:t>
            </a:r>
            <a:r>
              <a:rPr lang="en-US" altLang="en-US" sz="4400" dirty="0">
                <a:solidFill>
                  <a:srgbClr val="002060"/>
                </a:solidFill>
              </a:rPr>
              <a:t> Stage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D09A25-E8BE-3B44-B4AA-9B9E864E1152}"/>
              </a:ext>
            </a:extLst>
          </p:cNvPr>
          <p:cNvSpPr txBox="1"/>
          <p:nvPr/>
        </p:nvSpPr>
        <p:spPr>
          <a:xfrm>
            <a:off x="228600" y="315590"/>
            <a:ext cx="1160446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Must Know</a:t>
            </a:r>
          </a:p>
        </p:txBody>
      </p:sp>
    </p:spTree>
    <p:extLst>
      <p:ext uri="{BB962C8B-B14F-4D97-AF65-F5344CB8AC3E}">
        <p14:creationId xmlns:p14="http://schemas.microsoft.com/office/powerpoint/2010/main" val="34730368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 descr="figun_15_p49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8656" y="1560789"/>
            <a:ext cx="4504063" cy="4687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166862" y="1605445"/>
            <a:ext cx="4260923" cy="4378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644" tIns="34322" rIns="68644" bIns="34322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800" dirty="0">
                <a:highlight>
                  <a:srgbClr val="FFFF00"/>
                </a:highlight>
              </a:rPr>
              <a:t>Reaction 4: fructose-1,6-bisphosphate is split into two 3-carbon molecules, one aldehyde and one ketone: </a:t>
            </a:r>
            <a:r>
              <a:rPr lang="en-US" sz="2800" dirty="0" err="1">
                <a:highlight>
                  <a:srgbClr val="FFFF00"/>
                </a:highlight>
              </a:rPr>
              <a:t>dihyroxyacetone</a:t>
            </a:r>
            <a:r>
              <a:rPr lang="en-US" sz="2800" dirty="0">
                <a:highlight>
                  <a:srgbClr val="FFFF00"/>
                </a:highlight>
              </a:rPr>
              <a:t> phosphate (DHAP) and glyceraldehyde 3-phosphate (GAP).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sz="2800" dirty="0">
              <a:highlight>
                <a:srgbClr val="FFFF00"/>
              </a:highlight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800" dirty="0">
                <a:highlight>
                  <a:srgbClr val="FFFF00"/>
                </a:highlight>
              </a:rPr>
              <a:t>The enzyme is aldolase.</a:t>
            </a:r>
          </a:p>
        </p:txBody>
      </p:sp>
      <p:sp>
        <p:nvSpPr>
          <p:cNvPr id="27652" name="Rectangle 3"/>
          <p:cNvSpPr>
            <a:spLocks noChangeArrowheads="1"/>
          </p:cNvSpPr>
          <p:nvPr/>
        </p:nvSpPr>
        <p:spPr bwMode="auto">
          <a:xfrm>
            <a:off x="762000" y="137669"/>
            <a:ext cx="6934200" cy="1423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644" tIns="34322" rIns="68644" bIns="34322">
            <a:spAutoFit/>
          </a:bodyPr>
          <a:lstStyle/>
          <a:p>
            <a:pPr algn="ctr"/>
            <a:r>
              <a:rPr lang="en-US" altLang="en-US" sz="4400" dirty="0">
                <a:solidFill>
                  <a:srgbClr val="002060"/>
                </a:solidFill>
              </a:rPr>
              <a:t>Splitting of fructose-6-phosphate to fructose-1,6-biphosphate.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8F0715-332F-D042-9762-957C14059955}"/>
              </a:ext>
            </a:extLst>
          </p:cNvPr>
          <p:cNvSpPr txBox="1"/>
          <p:nvPr/>
        </p:nvSpPr>
        <p:spPr>
          <a:xfrm>
            <a:off x="166862" y="849434"/>
            <a:ext cx="1160446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Must Know</a:t>
            </a:r>
          </a:p>
        </p:txBody>
      </p:sp>
    </p:spTree>
    <p:extLst>
      <p:ext uri="{BB962C8B-B14F-4D97-AF65-F5344CB8AC3E}">
        <p14:creationId xmlns:p14="http://schemas.microsoft.com/office/powerpoint/2010/main" val="350292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 descr="figun_15_p49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8656" y="1560789"/>
            <a:ext cx="4504063" cy="4687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166862" y="1605445"/>
            <a:ext cx="4260923" cy="1361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644" tIns="34322" rIns="68644" bIns="34322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800" dirty="0"/>
              <a:t>Note that C atoms are renumbered in products of Aldolase</a:t>
            </a:r>
          </a:p>
        </p:txBody>
      </p:sp>
      <p:sp>
        <p:nvSpPr>
          <p:cNvPr id="27652" name="Rectangle 3"/>
          <p:cNvSpPr>
            <a:spLocks noChangeArrowheads="1"/>
          </p:cNvSpPr>
          <p:nvPr/>
        </p:nvSpPr>
        <p:spPr bwMode="auto">
          <a:xfrm>
            <a:off x="762000" y="137669"/>
            <a:ext cx="6934200" cy="1423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644" tIns="34322" rIns="68644" bIns="34322">
            <a:spAutoFit/>
          </a:bodyPr>
          <a:lstStyle/>
          <a:p>
            <a:pPr algn="ctr"/>
            <a:r>
              <a:rPr lang="en-US" altLang="en-US" sz="4400" dirty="0">
                <a:solidFill>
                  <a:srgbClr val="002060"/>
                </a:solidFill>
              </a:rPr>
              <a:t>Splitting of fructose-6-phosphate to fructose-1,6-biphosphate. </a:t>
            </a:r>
          </a:p>
        </p:txBody>
      </p:sp>
    </p:spTree>
    <p:extLst>
      <p:ext uri="{BB962C8B-B14F-4D97-AF65-F5344CB8AC3E}">
        <p14:creationId xmlns:p14="http://schemas.microsoft.com/office/powerpoint/2010/main" val="12666827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66860" y="1426664"/>
            <a:ext cx="4708771" cy="523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644" tIns="34322" rIns="68644" bIns="34322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800" dirty="0">
                <a:highlight>
                  <a:srgbClr val="FFFF00"/>
                </a:highlight>
              </a:rPr>
              <a:t>Reaction 5: DHAP and GAP are isomers of each other and can readily inter-convert by the action of the enzyme triose-phosphate isomerase.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sz="2800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800" dirty="0">
                <a:highlight>
                  <a:srgbClr val="FFFF00"/>
                </a:highlight>
              </a:rPr>
              <a:t>GAP is a substrate for the next step in glycolysis so all of the DHAP is eventually depleted. So, 2 molecules of GAP are formed from each molecule of glucose.</a:t>
            </a:r>
          </a:p>
        </p:txBody>
      </p:sp>
      <p:sp>
        <p:nvSpPr>
          <p:cNvPr id="29700" name="Rectangle 3"/>
          <p:cNvSpPr>
            <a:spLocks noChangeArrowheads="1"/>
          </p:cNvSpPr>
          <p:nvPr/>
        </p:nvSpPr>
        <p:spPr bwMode="auto">
          <a:xfrm>
            <a:off x="967796" y="168054"/>
            <a:ext cx="6599693" cy="74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644" tIns="34322" rIns="68644" bIns="34322">
            <a:spAutoFit/>
          </a:bodyPr>
          <a:lstStyle/>
          <a:p>
            <a:r>
              <a:rPr lang="en-US" altLang="en-US" sz="4400" dirty="0">
                <a:solidFill>
                  <a:srgbClr val="002060"/>
                </a:solidFill>
              </a:rPr>
              <a:t>Isomerization of DHAP to GAP</a:t>
            </a:r>
          </a:p>
        </p:txBody>
      </p:sp>
      <p:pic>
        <p:nvPicPr>
          <p:cNvPr id="5" name="Picture 2" descr="figun_15_p494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5632" y="1674494"/>
            <a:ext cx="4192168" cy="3659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A4144E1-7E0D-A245-845C-B90C09B936D8}"/>
              </a:ext>
            </a:extLst>
          </p:cNvPr>
          <p:cNvSpPr txBox="1"/>
          <p:nvPr/>
        </p:nvSpPr>
        <p:spPr>
          <a:xfrm>
            <a:off x="189776" y="801238"/>
            <a:ext cx="1160446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Must Know</a:t>
            </a:r>
          </a:p>
        </p:txBody>
      </p:sp>
    </p:spTree>
    <p:extLst>
      <p:ext uri="{BB962C8B-B14F-4D97-AF65-F5344CB8AC3E}">
        <p14:creationId xmlns:p14="http://schemas.microsoft.com/office/powerpoint/2010/main" val="34272098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figun_15_p494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5632" y="1674494"/>
            <a:ext cx="4192168" cy="3659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166860" y="1426664"/>
            <a:ext cx="4708771" cy="4809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644" tIns="34322" rIns="68644" bIns="34322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800" dirty="0"/>
              <a:t>Glycolysis continues from glyceraldehyde-3-P. Removal of  glyceraldehyde-3-P by a subsequent spontaneous reaction allows throughput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sz="2800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800" dirty="0"/>
              <a:t>The </a:t>
            </a:r>
            <a:r>
              <a:rPr lang="en-US" sz="2800" dirty="0" err="1"/>
              <a:t>ketose</a:t>
            </a:r>
            <a:r>
              <a:rPr lang="en-US" sz="2800" dirty="0"/>
              <a:t>/aldose conversion involves acid/base catalysis, and is thought to proceed via an </a:t>
            </a:r>
            <a:r>
              <a:rPr lang="en-US" sz="2800" dirty="0" err="1"/>
              <a:t>enediol</a:t>
            </a:r>
            <a:r>
              <a:rPr lang="en-US" sz="2800" dirty="0"/>
              <a:t> intermediate, as with </a:t>
            </a:r>
            <a:r>
              <a:rPr lang="en-US" sz="2800" dirty="0" err="1"/>
              <a:t>Phosphoglucose</a:t>
            </a:r>
            <a:r>
              <a:rPr lang="en-US" sz="2800" dirty="0"/>
              <a:t> </a:t>
            </a:r>
            <a:r>
              <a:rPr lang="en-US" sz="2800" dirty="0" err="1"/>
              <a:t>Isomerase</a:t>
            </a:r>
            <a:r>
              <a:rPr lang="en-US" sz="2800" dirty="0"/>
              <a:t>.</a:t>
            </a:r>
          </a:p>
        </p:txBody>
      </p:sp>
      <p:sp>
        <p:nvSpPr>
          <p:cNvPr id="29700" name="Rectangle 3"/>
          <p:cNvSpPr>
            <a:spLocks noChangeArrowheads="1"/>
          </p:cNvSpPr>
          <p:nvPr/>
        </p:nvSpPr>
        <p:spPr bwMode="auto">
          <a:xfrm>
            <a:off x="967796" y="168054"/>
            <a:ext cx="6599693" cy="74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644" tIns="34322" rIns="68644" bIns="34322">
            <a:spAutoFit/>
          </a:bodyPr>
          <a:lstStyle/>
          <a:p>
            <a:r>
              <a:rPr lang="en-US" altLang="en-US" sz="4400" dirty="0">
                <a:solidFill>
                  <a:srgbClr val="002060"/>
                </a:solidFill>
              </a:rPr>
              <a:t>Isomerization of DHAP to GAP</a:t>
            </a:r>
          </a:p>
        </p:txBody>
      </p:sp>
    </p:spTree>
    <p:extLst>
      <p:ext uri="{BB962C8B-B14F-4D97-AF65-F5344CB8AC3E}">
        <p14:creationId xmlns:p14="http://schemas.microsoft.com/office/powerpoint/2010/main" val="24982998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fig_15_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629" y="220495"/>
            <a:ext cx="4164382" cy="6469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Rectangle 2"/>
          <p:cNvSpPr>
            <a:spLocks noChangeArrowheads="1"/>
          </p:cNvSpPr>
          <p:nvPr/>
        </p:nvSpPr>
        <p:spPr bwMode="auto">
          <a:xfrm>
            <a:off x="338490" y="797359"/>
            <a:ext cx="4119091" cy="523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644" tIns="34322" rIns="68644" bIns="34322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 err="1">
                <a:highlight>
                  <a:srgbClr val="FFFF00"/>
                </a:highlight>
              </a:rPr>
              <a:t>Upto</a:t>
            </a:r>
            <a:r>
              <a:rPr lang="en-US" altLang="en-US" sz="2800" dirty="0">
                <a:highlight>
                  <a:srgbClr val="FFFF00"/>
                </a:highlight>
              </a:rPr>
              <a:t> this step, 2 molecules of ATP were required for each molecule of glucose being oxidized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altLang="en-US" sz="2800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>
                <a:highlight>
                  <a:srgbClr val="FFFF00"/>
                </a:highlight>
              </a:rPr>
              <a:t>The remaining steps release enough energy to shift the balance sheet to the positive side. This part of the glycolytic  pathway is called as the payoff or harvest stage.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7913B5-CBCF-7A4E-9350-06109DEDFC2F}"/>
              </a:ext>
            </a:extLst>
          </p:cNvPr>
          <p:cNvSpPr txBox="1"/>
          <p:nvPr/>
        </p:nvSpPr>
        <p:spPr>
          <a:xfrm>
            <a:off x="228600" y="315590"/>
            <a:ext cx="1160446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Must Know</a:t>
            </a:r>
          </a:p>
        </p:txBody>
      </p:sp>
    </p:spTree>
    <p:extLst>
      <p:ext uri="{BB962C8B-B14F-4D97-AF65-F5344CB8AC3E}">
        <p14:creationId xmlns:p14="http://schemas.microsoft.com/office/powerpoint/2010/main" val="19635644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fig_15_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629" y="220495"/>
            <a:ext cx="4164382" cy="6469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Rectangle 2"/>
          <p:cNvSpPr>
            <a:spLocks noChangeArrowheads="1"/>
          </p:cNvSpPr>
          <p:nvPr/>
        </p:nvSpPr>
        <p:spPr bwMode="auto">
          <a:xfrm>
            <a:off x="338490" y="797359"/>
            <a:ext cx="4119091" cy="265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644" tIns="34322" rIns="68644" bIns="34322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>
                <a:highlight>
                  <a:srgbClr val="FFFF00"/>
                </a:highlight>
              </a:rPr>
              <a:t>Since there are 2 GAP molecules generated from each glucose, each of the remaining reactions occur twice for each glucose molecule being oxidized.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3C686E-0D53-934B-92B0-89CCED77A70E}"/>
              </a:ext>
            </a:extLst>
          </p:cNvPr>
          <p:cNvSpPr txBox="1"/>
          <p:nvPr/>
        </p:nvSpPr>
        <p:spPr>
          <a:xfrm>
            <a:off x="228600" y="315590"/>
            <a:ext cx="1160446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Must Know</a:t>
            </a:r>
          </a:p>
        </p:txBody>
      </p:sp>
    </p:spTree>
    <p:extLst>
      <p:ext uri="{BB962C8B-B14F-4D97-AF65-F5344CB8AC3E}">
        <p14:creationId xmlns:p14="http://schemas.microsoft.com/office/powerpoint/2010/main" val="35734020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838200" y="2743200"/>
            <a:ext cx="731520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6600" dirty="0">
                <a:solidFill>
                  <a:srgbClr val="C00000"/>
                </a:solidFill>
              </a:rPr>
              <a:t>Stage 3</a:t>
            </a:r>
            <a:endParaRPr lang="en-US" sz="4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8149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ig_15_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066800"/>
            <a:ext cx="3024957" cy="5206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FBA64CD-CD8F-C445-BB0B-C25F7DD447B3}"/>
              </a:ext>
            </a:extLst>
          </p:cNvPr>
          <p:cNvSpPr txBox="1"/>
          <p:nvPr/>
        </p:nvSpPr>
        <p:spPr>
          <a:xfrm>
            <a:off x="228600" y="315590"/>
            <a:ext cx="1160446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Must Know</a:t>
            </a:r>
          </a:p>
        </p:txBody>
      </p:sp>
    </p:spTree>
    <p:extLst>
      <p:ext uri="{BB962C8B-B14F-4D97-AF65-F5344CB8AC3E}">
        <p14:creationId xmlns:p14="http://schemas.microsoft.com/office/powerpoint/2010/main" val="1393455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ChangeArrowheads="1"/>
          </p:cNvSpPr>
          <p:nvPr/>
        </p:nvSpPr>
        <p:spPr bwMode="auto">
          <a:xfrm>
            <a:off x="256699" y="1066800"/>
            <a:ext cx="8352601" cy="3947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644" tIns="34322" rIns="68644" bIns="3432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457200" indent="-457200" algn="just" eaLnBrk="1" hangingPunct="1">
              <a:buFont typeface="Wingdings" panose="05000000000000000000" pitchFamily="2" charset="2"/>
              <a:buChar char="q"/>
            </a:pPr>
            <a:r>
              <a:rPr lang="en-US" altLang="en-US" sz="2800" dirty="0">
                <a:latin typeface="+mn-lt"/>
              </a:rPr>
              <a:t>The Glycolytic pathway describes the oxidation of glucose to pyruvate with the generation of ATP and NADH</a:t>
            </a:r>
          </a:p>
          <a:p>
            <a:pPr marL="457200" indent="-457200" algn="just" eaLnBrk="1" hangingPunct="1">
              <a:buFont typeface="Wingdings" panose="05000000000000000000" pitchFamily="2" charset="2"/>
              <a:buChar char="q"/>
            </a:pPr>
            <a:endParaRPr lang="en-US" altLang="en-US" sz="2800" dirty="0">
              <a:latin typeface="+mn-lt"/>
            </a:endParaRPr>
          </a:p>
          <a:p>
            <a:pPr marL="457200" indent="-457200" algn="just" eaLnBrk="1" hangingPunct="1">
              <a:buFont typeface="Wingdings" panose="05000000000000000000" pitchFamily="2" charset="2"/>
              <a:buChar char="q"/>
            </a:pPr>
            <a:r>
              <a:rPr lang="en-US" altLang="en-US" sz="2800" dirty="0">
                <a:latin typeface="+mn-lt"/>
              </a:rPr>
              <a:t>It is also called as the </a:t>
            </a:r>
            <a:r>
              <a:rPr lang="en-US" altLang="en-US" sz="2800" dirty="0" err="1">
                <a:latin typeface="+mn-lt"/>
              </a:rPr>
              <a:t>Embden</a:t>
            </a:r>
            <a:r>
              <a:rPr lang="en-US" altLang="en-US" sz="2800" dirty="0">
                <a:latin typeface="+mn-lt"/>
              </a:rPr>
              <a:t>-Meyerhof Pathway</a:t>
            </a:r>
          </a:p>
          <a:p>
            <a:pPr marL="457200" indent="-457200" algn="just" eaLnBrk="1" hangingPunct="1">
              <a:buFont typeface="Wingdings" panose="05000000000000000000" pitchFamily="2" charset="2"/>
              <a:buChar char="q"/>
            </a:pPr>
            <a:endParaRPr lang="en-US" altLang="en-US" sz="2800" dirty="0">
              <a:latin typeface="+mn-lt"/>
            </a:endParaRPr>
          </a:p>
          <a:p>
            <a:pPr marL="457200" indent="-457200" algn="just" eaLnBrk="1" hangingPunct="1">
              <a:buFont typeface="Wingdings" panose="05000000000000000000" pitchFamily="2" charset="2"/>
              <a:buChar char="q"/>
            </a:pPr>
            <a:r>
              <a:rPr lang="en-US" altLang="en-US" sz="2800" dirty="0">
                <a:latin typeface="+mn-lt"/>
              </a:rPr>
              <a:t>Glycolysis is a universal pathway; present in all organisms: from yeast to mammals.</a:t>
            </a:r>
          </a:p>
          <a:p>
            <a:pPr marL="457200" indent="-457200" algn="just" eaLnBrk="1" hangingPunct="1">
              <a:buFont typeface="Wingdings" panose="05000000000000000000" pitchFamily="2" charset="2"/>
              <a:buChar char="q"/>
            </a:pPr>
            <a:endParaRPr lang="en-US" altLang="en-US" sz="2800" dirty="0">
              <a:latin typeface="+mn-lt"/>
            </a:endParaRPr>
          </a:p>
          <a:p>
            <a:pPr marL="457200" indent="-457200" algn="just" eaLnBrk="1" hangingPunct="1">
              <a:buFont typeface="Wingdings" panose="05000000000000000000" pitchFamily="2" charset="2"/>
              <a:buChar char="q"/>
            </a:pPr>
            <a:r>
              <a:rPr lang="en-US" altLang="en-US" sz="2800" dirty="0">
                <a:latin typeface="+mn-lt"/>
              </a:rPr>
              <a:t>In eukaryotes, glycolysis takes place in the cytosol</a:t>
            </a:r>
          </a:p>
        </p:txBody>
      </p:sp>
      <p:sp>
        <p:nvSpPr>
          <p:cNvPr id="17411" name="Rectangle 5"/>
          <p:cNvSpPr>
            <a:spLocks noChangeArrowheads="1"/>
          </p:cNvSpPr>
          <p:nvPr/>
        </p:nvSpPr>
        <p:spPr bwMode="auto">
          <a:xfrm>
            <a:off x="3521965" y="152400"/>
            <a:ext cx="2187138" cy="74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644" tIns="34322" rIns="68644" bIns="3432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4400">
                <a:solidFill>
                  <a:srgbClr val="002060"/>
                </a:solidFill>
                <a:latin typeface="+mn-lt"/>
              </a:rPr>
              <a:t>Glycolysis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536E573-2BBA-D441-B4DE-35D014C9C598}"/>
              </a:ext>
            </a:extLst>
          </p:cNvPr>
          <p:cNvSpPr txBox="1"/>
          <p:nvPr/>
        </p:nvSpPr>
        <p:spPr>
          <a:xfrm>
            <a:off x="7010400" y="533400"/>
            <a:ext cx="1160446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Must Know</a:t>
            </a:r>
          </a:p>
        </p:txBody>
      </p:sp>
    </p:spTree>
    <p:extLst>
      <p:ext uri="{BB962C8B-B14F-4D97-AF65-F5344CB8AC3E}">
        <p14:creationId xmlns:p14="http://schemas.microsoft.com/office/powerpoint/2010/main" val="21777448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/>
          <p:cNvSpPr>
            <a:spLocks noChangeArrowheads="1"/>
          </p:cNvSpPr>
          <p:nvPr/>
        </p:nvSpPr>
        <p:spPr bwMode="auto">
          <a:xfrm>
            <a:off x="224070" y="1489214"/>
            <a:ext cx="4384771" cy="4378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644" tIns="34322" rIns="68644" bIns="34322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>
                <a:highlight>
                  <a:srgbClr val="FFFF00"/>
                </a:highlight>
              </a:rPr>
              <a:t>Reaction 6: GAP is dehydrogenated by the enzyme glyceraldehyde 3-phosphate dehydrogenase (GAPDH). 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altLang="en-US" sz="2800" dirty="0">
              <a:highlight>
                <a:srgbClr val="FFFF00"/>
              </a:highlight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>
                <a:highlight>
                  <a:srgbClr val="FFFF00"/>
                </a:highlight>
              </a:rPr>
              <a:t>This is the only process in glycolysis in which, NAD+ is reduced to NADH + H+ from NAD.</a:t>
            </a:r>
          </a:p>
        </p:txBody>
      </p:sp>
      <p:pic>
        <p:nvPicPr>
          <p:cNvPr id="31747" name="Picture 2" descr="figun_15_p49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469548"/>
            <a:ext cx="4191000" cy="408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Rectangle 3"/>
          <p:cNvSpPr>
            <a:spLocks noChangeArrowheads="1"/>
          </p:cNvSpPr>
          <p:nvPr/>
        </p:nvSpPr>
        <p:spPr bwMode="auto">
          <a:xfrm>
            <a:off x="1445282" y="168054"/>
            <a:ext cx="6327118" cy="74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644" tIns="34322" rIns="68644" bIns="34322">
            <a:spAutoFit/>
          </a:bodyPr>
          <a:lstStyle/>
          <a:p>
            <a:r>
              <a:rPr lang="en-US" altLang="en-US" sz="4400" dirty="0">
                <a:solidFill>
                  <a:srgbClr val="002060"/>
                </a:solidFill>
              </a:rPr>
              <a:t>Oxidation of GAP to 1,3-BPG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6F715D-EDEF-FA4A-AC29-18E86E5C0BFE}"/>
              </a:ext>
            </a:extLst>
          </p:cNvPr>
          <p:cNvSpPr txBox="1"/>
          <p:nvPr/>
        </p:nvSpPr>
        <p:spPr>
          <a:xfrm>
            <a:off x="228600" y="315590"/>
            <a:ext cx="1160446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Must Know</a:t>
            </a:r>
          </a:p>
        </p:txBody>
      </p:sp>
    </p:spTree>
    <p:extLst>
      <p:ext uri="{BB962C8B-B14F-4D97-AF65-F5344CB8AC3E}">
        <p14:creationId xmlns:p14="http://schemas.microsoft.com/office/powerpoint/2010/main" val="32303740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/>
          <p:cNvSpPr>
            <a:spLocks noChangeArrowheads="1"/>
          </p:cNvSpPr>
          <p:nvPr/>
        </p:nvSpPr>
        <p:spPr bwMode="auto">
          <a:xfrm>
            <a:off x="224071" y="1286927"/>
            <a:ext cx="4271730" cy="4809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644" tIns="34322" rIns="68644" bIns="34322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Oxidation is coupled to the phosphorylation of the C1 carbon. The product is 1,3-bisphosphoglycerate.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altLang="en-US" sz="2800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Exergonic oxidation of the aldehyde in glyceraldehyde-   3-phosphate, to a carboxylic </a:t>
            </a:r>
            <a:r>
              <a:rPr lang="en-US" altLang="en-US" sz="2800" dirty="0">
                <a:highlight>
                  <a:srgbClr val="FFFF00"/>
                </a:highlight>
              </a:rPr>
              <a:t>acid, drives formation of an acyl phosphate, a "high energy" bond (~P). </a:t>
            </a:r>
          </a:p>
        </p:txBody>
      </p:sp>
      <p:sp>
        <p:nvSpPr>
          <p:cNvPr id="31748" name="Rectangle 3"/>
          <p:cNvSpPr>
            <a:spLocks noChangeArrowheads="1"/>
          </p:cNvSpPr>
          <p:nvPr/>
        </p:nvSpPr>
        <p:spPr bwMode="auto">
          <a:xfrm>
            <a:off x="1445282" y="168054"/>
            <a:ext cx="6327118" cy="74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644" tIns="34322" rIns="68644" bIns="34322">
            <a:spAutoFit/>
          </a:bodyPr>
          <a:lstStyle/>
          <a:p>
            <a:r>
              <a:rPr lang="en-US" altLang="en-US" sz="4400" dirty="0">
                <a:solidFill>
                  <a:srgbClr val="002060"/>
                </a:solidFill>
              </a:rPr>
              <a:t>Oxidation of GAP to 1,3-BPG</a:t>
            </a:r>
          </a:p>
        </p:txBody>
      </p:sp>
      <p:pic>
        <p:nvPicPr>
          <p:cNvPr id="5" name="Picture 2" descr="figun_15_p49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469548"/>
            <a:ext cx="4191000" cy="408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16818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9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514886" y="5545755"/>
            <a:ext cx="7695883" cy="931089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644" tIns="34322" rIns="68644" bIns="34322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/>
              <a:t>The “high energy” acyl thioester is attacked by Pi to yield the acyl phosphate (~P) product. </a:t>
            </a:r>
          </a:p>
        </p:txBody>
      </p:sp>
      <p:sp>
        <p:nvSpPr>
          <p:cNvPr id="32771" name="Rectangle 2"/>
          <p:cNvSpPr>
            <a:spLocks noChangeArrowheads="1"/>
          </p:cNvSpPr>
          <p:nvPr/>
        </p:nvSpPr>
        <p:spPr bwMode="auto">
          <a:xfrm>
            <a:off x="3171557" y="2600653"/>
            <a:ext cx="9144000" cy="369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7" tIns="45713" rIns="91427" bIns="4571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2772" name="Rectangle 12"/>
          <p:cNvSpPr>
            <a:spLocks noChangeArrowheads="1"/>
          </p:cNvSpPr>
          <p:nvPr/>
        </p:nvSpPr>
        <p:spPr bwMode="auto">
          <a:xfrm>
            <a:off x="2947486" y="2657863"/>
            <a:ext cx="9144000" cy="369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7" tIns="45713" rIns="91427" bIns="4571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2773" name="Rectangle 16"/>
          <p:cNvSpPr>
            <a:spLocks noChangeArrowheads="1"/>
          </p:cNvSpPr>
          <p:nvPr/>
        </p:nvSpPr>
        <p:spPr bwMode="auto">
          <a:xfrm>
            <a:off x="3142952" y="2057162"/>
            <a:ext cx="9144000" cy="369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7" tIns="45713" rIns="91427" bIns="4571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32774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8704824"/>
              </p:ext>
            </p:extLst>
          </p:nvPr>
        </p:nvGraphicFramePr>
        <p:xfrm>
          <a:off x="4191000" y="838200"/>
          <a:ext cx="4805606" cy="46137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35" r:id="rId3" imgW="2857500" imgH="2743200" progId="Word.Picture.8">
                  <p:embed/>
                </p:oleObj>
              </mc:Choice>
              <mc:Fallback>
                <p:oleObj r:id="rId3" imgW="2857500" imgH="274320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838200"/>
                        <a:ext cx="4805606" cy="46137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5" name="Rectangle 17"/>
          <p:cNvSpPr>
            <a:spLocks noChangeArrowheads="1"/>
          </p:cNvSpPr>
          <p:nvPr/>
        </p:nvSpPr>
        <p:spPr bwMode="auto">
          <a:xfrm>
            <a:off x="400467" y="1696027"/>
            <a:ext cx="2912922" cy="265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644" tIns="34322" rIns="68644" bIns="34322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Oxidation to a carboxylic acid (in a ~ thioester) occurs, as NAD+ is reduced to NADH. </a:t>
            </a:r>
          </a:p>
        </p:txBody>
      </p:sp>
      <p:sp>
        <p:nvSpPr>
          <p:cNvPr id="32776" name="Rectangle 7"/>
          <p:cNvSpPr>
            <a:spLocks noChangeArrowheads="1"/>
          </p:cNvSpPr>
          <p:nvPr/>
        </p:nvSpPr>
        <p:spPr bwMode="auto">
          <a:xfrm>
            <a:off x="967796" y="168054"/>
            <a:ext cx="6327118" cy="74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644" tIns="34322" rIns="68644" bIns="34322">
            <a:spAutoFit/>
          </a:bodyPr>
          <a:lstStyle/>
          <a:p>
            <a:r>
              <a:rPr lang="en-US" altLang="en-US" sz="4400" dirty="0">
                <a:solidFill>
                  <a:srgbClr val="002060"/>
                </a:solidFill>
              </a:rPr>
              <a:t>Oxidation of GAP to 1,3-BPG</a:t>
            </a:r>
          </a:p>
        </p:txBody>
      </p:sp>
      <p:sp>
        <p:nvSpPr>
          <p:cNvPr id="32777" name="Rectangle 8"/>
          <p:cNvSpPr>
            <a:spLocks noChangeArrowheads="1"/>
          </p:cNvSpPr>
          <p:nvPr/>
        </p:nvSpPr>
        <p:spPr bwMode="auto">
          <a:xfrm>
            <a:off x="580440" y="6477000"/>
            <a:ext cx="8030160" cy="3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644" tIns="34322" rIns="68644" bIns="3432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dirty="0"/>
              <a:t>http://rpi.edu/dept/bcbp/molbiochem/MBWeb/mb1/part2/glycolysis.htm</a:t>
            </a:r>
          </a:p>
        </p:txBody>
      </p:sp>
    </p:spTree>
    <p:extLst>
      <p:ext uri="{BB962C8B-B14F-4D97-AF65-F5344CB8AC3E}">
        <p14:creationId xmlns:p14="http://schemas.microsoft.com/office/powerpoint/2010/main" val="42647182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281" y="1426665"/>
            <a:ext cx="4260258" cy="523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644" tIns="34322" rIns="68644" bIns="34322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800" dirty="0"/>
              <a:t>Reaction 7: BPG has a mixed anhydride, </a:t>
            </a:r>
            <a:r>
              <a:rPr lang="en-US" sz="2800" dirty="0">
                <a:highlight>
                  <a:srgbClr val="FFFF00"/>
                </a:highlight>
              </a:rPr>
              <a:t>a high energy bond, at C1. This high energy bond is hydrolyzed to a carboxylic acid and the energy released is used to generate ATP from ADP</a:t>
            </a:r>
            <a:r>
              <a:rPr lang="en-US" sz="2800" dirty="0"/>
              <a:t>. Product: 3-phosphoglycerate (3PG). 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sz="2800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800" dirty="0">
                <a:highlight>
                  <a:srgbClr val="FFFF00"/>
                </a:highlight>
              </a:rPr>
              <a:t>Enzyme: phosphoglycerate kinase.</a:t>
            </a:r>
          </a:p>
        </p:txBody>
      </p:sp>
      <p:pic>
        <p:nvPicPr>
          <p:cNvPr id="33795" name="Picture 3" descr="figun_15_p499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5205" y="1502388"/>
            <a:ext cx="4012595" cy="466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Rectangle 3"/>
          <p:cNvSpPr>
            <a:spLocks noChangeArrowheads="1"/>
          </p:cNvSpPr>
          <p:nvPr/>
        </p:nvSpPr>
        <p:spPr bwMode="auto">
          <a:xfrm>
            <a:off x="1371600" y="188624"/>
            <a:ext cx="6339878" cy="74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644" tIns="34322" rIns="68644" bIns="34322">
            <a:spAutoFit/>
          </a:bodyPr>
          <a:lstStyle/>
          <a:p>
            <a:r>
              <a:rPr lang="en-US" altLang="en-US" sz="4400" dirty="0">
                <a:solidFill>
                  <a:srgbClr val="002060"/>
                </a:solidFill>
              </a:rPr>
              <a:t>Hydrolysis of 1,3-BPG to 3PG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F18EDE-0805-F147-9238-CBCFDD426705}"/>
              </a:ext>
            </a:extLst>
          </p:cNvPr>
          <p:cNvSpPr txBox="1"/>
          <p:nvPr/>
        </p:nvSpPr>
        <p:spPr>
          <a:xfrm>
            <a:off x="228600" y="315590"/>
            <a:ext cx="1160446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Must Know</a:t>
            </a:r>
          </a:p>
        </p:txBody>
      </p:sp>
    </p:spTree>
    <p:extLst>
      <p:ext uri="{BB962C8B-B14F-4D97-AF65-F5344CB8AC3E}">
        <p14:creationId xmlns:p14="http://schemas.microsoft.com/office/powerpoint/2010/main" val="12022048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281" y="1426665"/>
            <a:ext cx="4519319" cy="3947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644" tIns="34322" rIns="68644" bIns="34322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800" dirty="0"/>
              <a:t>This phosphate transfer is reversible, since     one ~P bond is cleaved &amp; another synthesized. 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sz="2800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800" dirty="0"/>
              <a:t>The enzyme undergoes substrate-induced conformational change similar to that of Hexokinase. </a:t>
            </a:r>
          </a:p>
        </p:txBody>
      </p:sp>
      <p:sp>
        <p:nvSpPr>
          <p:cNvPr id="33796" name="Rectangle 3"/>
          <p:cNvSpPr>
            <a:spLocks noChangeArrowheads="1"/>
          </p:cNvSpPr>
          <p:nvPr/>
        </p:nvSpPr>
        <p:spPr bwMode="auto">
          <a:xfrm>
            <a:off x="1371600" y="188624"/>
            <a:ext cx="6339878" cy="74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644" tIns="34322" rIns="68644" bIns="34322">
            <a:spAutoFit/>
          </a:bodyPr>
          <a:lstStyle/>
          <a:p>
            <a:r>
              <a:rPr lang="en-US" altLang="en-US" sz="4400" dirty="0">
                <a:solidFill>
                  <a:srgbClr val="002060"/>
                </a:solidFill>
              </a:rPr>
              <a:t>Hydrolysis of 1,3-BPG to 3PG</a:t>
            </a:r>
          </a:p>
        </p:txBody>
      </p:sp>
      <p:pic>
        <p:nvPicPr>
          <p:cNvPr id="5" name="Picture 3" descr="figun_15_p499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5205" y="1502388"/>
            <a:ext cx="4012595" cy="466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61275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700" y="4630402"/>
            <a:ext cx="8352601" cy="265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644" tIns="34322" rIns="68644" bIns="34322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800" dirty="0">
                <a:highlight>
                  <a:srgbClr val="FFFF00"/>
                </a:highlight>
              </a:rPr>
              <a:t>Reaction 8: The phosphate shifts from C3 to C2 to form 2- </a:t>
            </a:r>
            <a:r>
              <a:rPr lang="en-US" sz="2800" dirty="0" err="1">
                <a:highlight>
                  <a:srgbClr val="FFFF00"/>
                </a:highlight>
              </a:rPr>
              <a:t>phosphoglycerate</a:t>
            </a:r>
            <a:r>
              <a:rPr lang="en-US" sz="2800" dirty="0">
                <a:highlight>
                  <a:srgbClr val="FFFF00"/>
                </a:highlight>
              </a:rPr>
              <a:t>. 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sz="2800" dirty="0">
              <a:highlight>
                <a:srgbClr val="FFFF00"/>
              </a:highlight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800" dirty="0" err="1">
                <a:highlight>
                  <a:srgbClr val="FFFF00"/>
                </a:highlight>
              </a:rPr>
              <a:t>Enzyme:phosphoglycerate</a:t>
            </a:r>
            <a:r>
              <a:rPr lang="en-US" sz="2800" dirty="0">
                <a:highlight>
                  <a:srgbClr val="FFFF00"/>
                </a:highlight>
              </a:rPr>
              <a:t> </a:t>
            </a:r>
            <a:r>
              <a:rPr lang="en-US" sz="2800" dirty="0" err="1">
                <a:highlight>
                  <a:srgbClr val="FFFF00"/>
                </a:highlight>
              </a:rPr>
              <a:t>mutase</a:t>
            </a:r>
            <a:r>
              <a:rPr lang="en-US" sz="2800" dirty="0">
                <a:highlight>
                  <a:srgbClr val="FFFF00"/>
                </a:highlight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sz="2800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sz="2800" dirty="0"/>
          </a:p>
        </p:txBody>
      </p:sp>
      <p:pic>
        <p:nvPicPr>
          <p:cNvPr id="34819" name="Picture 2" descr="figun_15_p499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626" y="749685"/>
            <a:ext cx="7856784" cy="3766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0" name="Rectangle 3"/>
          <p:cNvSpPr>
            <a:spLocks noChangeArrowheads="1"/>
          </p:cNvSpPr>
          <p:nvPr/>
        </p:nvSpPr>
        <p:spPr bwMode="auto">
          <a:xfrm>
            <a:off x="1785914" y="168054"/>
            <a:ext cx="6062686" cy="74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644" tIns="34322" rIns="68644" bIns="34322">
            <a:spAutoFit/>
          </a:bodyPr>
          <a:lstStyle/>
          <a:p>
            <a:pPr algn="ctr"/>
            <a:r>
              <a:rPr lang="en-US" altLang="en-US" sz="4400" dirty="0">
                <a:solidFill>
                  <a:srgbClr val="002060"/>
                </a:solidFill>
              </a:rPr>
              <a:t>Isomerization of 3PG to 2PG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7F8FCB-C484-5B43-98E2-041240E179CA}"/>
              </a:ext>
            </a:extLst>
          </p:cNvPr>
          <p:cNvSpPr txBox="1"/>
          <p:nvPr/>
        </p:nvSpPr>
        <p:spPr>
          <a:xfrm>
            <a:off x="228600" y="315590"/>
            <a:ext cx="1160446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Must Know</a:t>
            </a:r>
          </a:p>
        </p:txBody>
      </p:sp>
    </p:spTree>
    <p:extLst>
      <p:ext uri="{BB962C8B-B14F-4D97-AF65-F5344CB8AC3E}">
        <p14:creationId xmlns:p14="http://schemas.microsoft.com/office/powerpoint/2010/main" val="10305198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fig_15_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58" y="225264"/>
            <a:ext cx="7711376" cy="539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Picture 2" descr="figun_15_p500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76200"/>
            <a:ext cx="1430240" cy="106314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844" name="Text Box 3"/>
          <p:cNvSpPr txBox="1">
            <a:spLocks noChangeArrowheads="1"/>
          </p:cNvSpPr>
          <p:nvPr/>
        </p:nvSpPr>
        <p:spPr bwMode="auto">
          <a:xfrm>
            <a:off x="0" y="6593406"/>
            <a:ext cx="9144000" cy="264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7" tIns="45713" rIns="91427" bIns="4571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n-US" sz="1100" b="1">
                <a:ea typeface="ＭＳ Ｐゴシック" pitchFamily="34" charset="-128"/>
              </a:rPr>
              <a:t>Page 500</a:t>
            </a:r>
          </a:p>
        </p:txBody>
      </p:sp>
      <p:sp>
        <p:nvSpPr>
          <p:cNvPr id="35845" name="Rectangle 1"/>
          <p:cNvSpPr>
            <a:spLocks noChangeArrowheads="1"/>
          </p:cNvSpPr>
          <p:nvPr/>
        </p:nvSpPr>
        <p:spPr bwMode="auto">
          <a:xfrm>
            <a:off x="457200" y="5486400"/>
            <a:ext cx="8458200" cy="13619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68644" tIns="34322" rIns="68644" bIns="34322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An active site histidine side-chain participates in Pi transfer, by donating &amp; accepting phosphate.  The process involves a     2,3-bisphosphate intermediate</a:t>
            </a:r>
          </a:p>
        </p:txBody>
      </p:sp>
    </p:spTree>
    <p:extLst>
      <p:ext uri="{BB962C8B-B14F-4D97-AF65-F5344CB8AC3E}">
        <p14:creationId xmlns:p14="http://schemas.microsoft.com/office/powerpoint/2010/main" val="387223044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4058306"/>
            <a:ext cx="8610600" cy="222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644" tIns="34322" rIns="68644" bIns="34322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800" dirty="0"/>
              <a:t>Reaction 9: </a:t>
            </a:r>
            <a:r>
              <a:rPr lang="en-US" sz="2800" dirty="0">
                <a:highlight>
                  <a:srgbClr val="FFFF00"/>
                </a:highlight>
              </a:rPr>
              <a:t>Dehydration catalyzed by </a:t>
            </a:r>
            <a:r>
              <a:rPr lang="en-US" sz="2800" dirty="0" err="1">
                <a:highlight>
                  <a:srgbClr val="FFFF00"/>
                </a:highlight>
              </a:rPr>
              <a:t>enolase</a:t>
            </a:r>
            <a:r>
              <a:rPr lang="en-US" sz="2800" dirty="0">
                <a:highlight>
                  <a:srgbClr val="FFFF00"/>
                </a:highlight>
              </a:rPr>
              <a:t> (a </a:t>
            </a:r>
            <a:r>
              <a:rPr lang="en-US" sz="2800" dirty="0" err="1">
                <a:highlight>
                  <a:srgbClr val="FFFF00"/>
                </a:highlight>
              </a:rPr>
              <a:t>lyase</a:t>
            </a:r>
            <a:r>
              <a:rPr lang="en-US" sz="2800" dirty="0">
                <a:highlight>
                  <a:srgbClr val="FFFF00"/>
                </a:highlight>
              </a:rPr>
              <a:t>). A water molecule is removed to form </a:t>
            </a:r>
            <a:r>
              <a:rPr lang="en-US" sz="2800" dirty="0" err="1">
                <a:highlight>
                  <a:srgbClr val="FFFF00"/>
                </a:highlight>
              </a:rPr>
              <a:t>phosphoenolpyruvate</a:t>
            </a:r>
            <a:r>
              <a:rPr lang="en-US" sz="2800" dirty="0">
                <a:highlight>
                  <a:srgbClr val="FFFF00"/>
                </a:highlight>
              </a:rPr>
              <a:t> which has a double bond between C2 and C3</a:t>
            </a:r>
            <a:r>
              <a:rPr lang="en-US" sz="2800" dirty="0"/>
              <a:t>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sz="2800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800" dirty="0"/>
              <a:t>This dehydration reaction is Mg++-dependent. </a:t>
            </a:r>
          </a:p>
        </p:txBody>
      </p:sp>
      <p:pic>
        <p:nvPicPr>
          <p:cNvPr id="36867" name="Picture 2" descr="figun_15_p500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682" y="947535"/>
            <a:ext cx="6405091" cy="2996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Rectangle 3"/>
          <p:cNvSpPr>
            <a:spLocks noChangeArrowheads="1"/>
          </p:cNvSpPr>
          <p:nvPr/>
        </p:nvSpPr>
        <p:spPr bwMode="auto">
          <a:xfrm>
            <a:off x="1844379" y="168054"/>
            <a:ext cx="5775621" cy="74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644" tIns="34322" rIns="68644" bIns="34322">
            <a:spAutoFit/>
          </a:bodyPr>
          <a:lstStyle/>
          <a:p>
            <a:r>
              <a:rPr lang="en-US" altLang="en-US" sz="4400" dirty="0">
                <a:solidFill>
                  <a:srgbClr val="002060"/>
                </a:solidFill>
              </a:rPr>
              <a:t>Dehydration of 2PG to PEP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35135C-5247-6D4D-8FB4-18441CD9B5D1}"/>
              </a:ext>
            </a:extLst>
          </p:cNvPr>
          <p:cNvSpPr txBox="1"/>
          <p:nvPr/>
        </p:nvSpPr>
        <p:spPr>
          <a:xfrm>
            <a:off x="228600" y="315590"/>
            <a:ext cx="1160446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Must Know</a:t>
            </a:r>
          </a:p>
        </p:txBody>
      </p:sp>
    </p:spTree>
    <p:extLst>
      <p:ext uri="{BB962C8B-B14F-4D97-AF65-F5344CB8AC3E}">
        <p14:creationId xmlns:p14="http://schemas.microsoft.com/office/powerpoint/2010/main" val="19190412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4253250"/>
            <a:ext cx="8610600" cy="2223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68644" tIns="34322" rIns="68644" bIns="34322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800" dirty="0"/>
              <a:t>2 Mg++ ions interact with oxygen atoms of the substrate carboxyl group at the active site.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sz="2800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800" dirty="0"/>
              <a:t>The Mg++ ions help to stabilize the </a:t>
            </a:r>
            <a:r>
              <a:rPr lang="en-US" sz="2800" dirty="0" err="1"/>
              <a:t>enolate</a:t>
            </a:r>
            <a:r>
              <a:rPr lang="en-US" sz="2800" dirty="0"/>
              <a:t> anion intermediate that forms when a Lys extracts H+ from C #2. </a:t>
            </a:r>
          </a:p>
        </p:txBody>
      </p:sp>
      <p:pic>
        <p:nvPicPr>
          <p:cNvPr id="36867" name="Picture 2" descr="figun_15_p500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682" y="947535"/>
            <a:ext cx="6405091" cy="2996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Rectangle 3"/>
          <p:cNvSpPr>
            <a:spLocks noChangeArrowheads="1"/>
          </p:cNvSpPr>
          <p:nvPr/>
        </p:nvSpPr>
        <p:spPr bwMode="auto">
          <a:xfrm>
            <a:off x="1844379" y="168054"/>
            <a:ext cx="5775621" cy="74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644" tIns="34322" rIns="68644" bIns="34322">
            <a:spAutoFit/>
          </a:bodyPr>
          <a:lstStyle/>
          <a:p>
            <a:r>
              <a:rPr lang="en-US" altLang="en-US" sz="4400" dirty="0">
                <a:solidFill>
                  <a:srgbClr val="002060"/>
                </a:solidFill>
              </a:rPr>
              <a:t>Dehydration of 2PG to PEP</a:t>
            </a:r>
          </a:p>
        </p:txBody>
      </p:sp>
    </p:spTree>
    <p:extLst>
      <p:ext uri="{BB962C8B-B14F-4D97-AF65-F5344CB8AC3E}">
        <p14:creationId xmlns:p14="http://schemas.microsoft.com/office/powerpoint/2010/main" val="1109652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figun_15_p5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51227"/>
            <a:ext cx="4307833" cy="4358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71448" y="914477"/>
            <a:ext cx="4290719" cy="4809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644" tIns="34322" rIns="68644" bIns="34322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800" dirty="0"/>
              <a:t>Reaction 10: </a:t>
            </a:r>
            <a:r>
              <a:rPr lang="en-US" sz="2800" dirty="0" err="1">
                <a:highlight>
                  <a:srgbClr val="FFFF00"/>
                </a:highlight>
              </a:rPr>
              <a:t>Enolphosphate</a:t>
            </a:r>
            <a:r>
              <a:rPr lang="en-US" sz="2800" dirty="0">
                <a:highlight>
                  <a:srgbClr val="FFFF00"/>
                </a:highlight>
              </a:rPr>
              <a:t> is a high energy bond. It is hydrolyzed to form the </a:t>
            </a:r>
            <a:r>
              <a:rPr lang="en-US" sz="2800" dirty="0" err="1">
                <a:highlight>
                  <a:srgbClr val="FFFF00"/>
                </a:highlight>
              </a:rPr>
              <a:t>enolic</a:t>
            </a:r>
            <a:r>
              <a:rPr lang="en-US" sz="2800" dirty="0">
                <a:highlight>
                  <a:srgbClr val="FFFF00"/>
                </a:highlight>
              </a:rPr>
              <a:t> form of pyruvate with the synthesis of ATP. The irreversible reaction is catalyzed by the enzyme pyruvate kinase.</a:t>
            </a:r>
            <a:r>
              <a:rPr lang="en-US" sz="2800" dirty="0"/>
              <a:t> Enol pyruvate quickly changes to keto pyruvate which is far more stable.</a:t>
            </a:r>
          </a:p>
        </p:txBody>
      </p:sp>
      <p:sp>
        <p:nvSpPr>
          <p:cNvPr id="37892" name="Rectangle 3"/>
          <p:cNvSpPr>
            <a:spLocks noChangeArrowheads="1"/>
          </p:cNvSpPr>
          <p:nvPr/>
        </p:nvSpPr>
        <p:spPr bwMode="auto">
          <a:xfrm>
            <a:off x="967796" y="168054"/>
            <a:ext cx="6464015" cy="74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644" tIns="34322" rIns="68644" bIns="34322">
            <a:spAutoFit/>
          </a:bodyPr>
          <a:lstStyle/>
          <a:p>
            <a:r>
              <a:rPr lang="en-US" altLang="en-US" sz="4400" dirty="0">
                <a:solidFill>
                  <a:srgbClr val="002060"/>
                </a:solidFill>
              </a:rPr>
              <a:t>Conversion of PEP to Pyruvate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012144-CB70-AA42-97BE-BE70B2AD0863}"/>
              </a:ext>
            </a:extLst>
          </p:cNvPr>
          <p:cNvSpPr txBox="1"/>
          <p:nvPr/>
        </p:nvSpPr>
        <p:spPr>
          <a:xfrm>
            <a:off x="228600" y="315590"/>
            <a:ext cx="1160446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Must Know</a:t>
            </a:r>
          </a:p>
        </p:txBody>
      </p:sp>
    </p:spTree>
    <p:extLst>
      <p:ext uri="{BB962C8B-B14F-4D97-AF65-F5344CB8AC3E}">
        <p14:creationId xmlns:p14="http://schemas.microsoft.com/office/powerpoint/2010/main" val="888519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ChangeArrowheads="1"/>
          </p:cNvSpPr>
          <p:nvPr/>
        </p:nvSpPr>
        <p:spPr bwMode="auto">
          <a:xfrm>
            <a:off x="281280" y="1129050"/>
            <a:ext cx="8352601" cy="3947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644" tIns="34322" rIns="68644" bIns="34322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The process of glycolysis does not require oxygen but in the presence of O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, pyruvate is further oxidized to CO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altLang="en-US" sz="2800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In the absence of O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, pyruvate can be fermented to lactate or ethanol.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altLang="en-US" sz="2800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Net Reaction: </a:t>
            </a:r>
          </a:p>
          <a:p>
            <a:pPr algn="just"/>
            <a:r>
              <a:rPr lang="en-US" altLang="en-US" sz="2800" dirty="0"/>
              <a:t>Glucose (C</a:t>
            </a:r>
            <a:r>
              <a:rPr lang="en-US" altLang="en-US" sz="2800" baseline="-25000" dirty="0"/>
              <a:t>6</a:t>
            </a:r>
            <a:r>
              <a:rPr lang="en-US" altLang="en-US" sz="2800" dirty="0"/>
              <a:t>H</a:t>
            </a:r>
            <a:r>
              <a:rPr lang="en-US" altLang="en-US" sz="2800" baseline="-25000" dirty="0"/>
              <a:t>12</a:t>
            </a:r>
            <a:r>
              <a:rPr lang="en-US" altLang="en-US" sz="2800" dirty="0"/>
              <a:t>O</a:t>
            </a:r>
            <a:r>
              <a:rPr lang="en-US" altLang="en-US" sz="2800" baseline="-25000" dirty="0"/>
              <a:t>6</a:t>
            </a:r>
            <a:r>
              <a:rPr lang="en-US" altLang="en-US" sz="2800" dirty="0"/>
              <a:t>) + 2NAD+ + 2 Pi + 2 ADP = </a:t>
            </a:r>
            <a:r>
              <a:rPr lang="pt-BR" altLang="en-US" sz="2800" dirty="0"/>
              <a:t>2 pyruvate + 2 ATP + 2 NADH + 2 H</a:t>
            </a:r>
            <a:r>
              <a:rPr lang="pt-BR" altLang="en-US" sz="2800" baseline="-25000" dirty="0"/>
              <a:t>2</a:t>
            </a:r>
            <a:r>
              <a:rPr lang="pt-BR" altLang="en-US" sz="2800" dirty="0"/>
              <a:t>O</a:t>
            </a:r>
            <a:endParaRPr lang="en-US" altLang="en-US" sz="2800" dirty="0"/>
          </a:p>
        </p:txBody>
      </p:sp>
      <p:sp>
        <p:nvSpPr>
          <p:cNvPr id="17411" name="Rectangle 5"/>
          <p:cNvSpPr>
            <a:spLocks noChangeArrowheads="1"/>
          </p:cNvSpPr>
          <p:nvPr/>
        </p:nvSpPr>
        <p:spPr bwMode="auto">
          <a:xfrm>
            <a:off x="3352800" y="91777"/>
            <a:ext cx="2187138" cy="74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644" tIns="34322" rIns="68644" bIns="3432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4400" dirty="0">
                <a:solidFill>
                  <a:srgbClr val="002060"/>
                </a:solidFill>
                <a:latin typeface="+mn-lt"/>
              </a:rPr>
              <a:t>Glycolysis</a:t>
            </a:r>
          </a:p>
        </p:txBody>
      </p:sp>
    </p:spTree>
    <p:extLst>
      <p:ext uri="{BB962C8B-B14F-4D97-AF65-F5344CB8AC3E}">
        <p14:creationId xmlns:p14="http://schemas.microsoft.com/office/powerpoint/2010/main" val="130883203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982127"/>
            <a:ext cx="4290719" cy="5670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644" tIns="34322" rIns="68644" bIns="34322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800" dirty="0"/>
              <a:t>This phosphate transfer from PEP to ADP is spontaneous.  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sz="2800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800" dirty="0"/>
              <a:t>Removal of Pi from PEP yields an unstable enol, which spontaneously converts to the keto form of pyruvate. 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sz="2800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800" dirty="0"/>
              <a:t>Required inorganic cations K+ and Mg++ bind to anionic residues at the active site of Pyruvate Kinase</a:t>
            </a:r>
          </a:p>
        </p:txBody>
      </p:sp>
      <p:sp>
        <p:nvSpPr>
          <p:cNvPr id="37892" name="Rectangle 3"/>
          <p:cNvSpPr>
            <a:spLocks noChangeArrowheads="1"/>
          </p:cNvSpPr>
          <p:nvPr/>
        </p:nvSpPr>
        <p:spPr bwMode="auto">
          <a:xfrm>
            <a:off x="967796" y="168054"/>
            <a:ext cx="6464015" cy="74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644" tIns="34322" rIns="68644" bIns="34322">
            <a:spAutoFit/>
          </a:bodyPr>
          <a:lstStyle/>
          <a:p>
            <a:r>
              <a:rPr lang="en-US" altLang="en-US" sz="4400" dirty="0">
                <a:solidFill>
                  <a:srgbClr val="002060"/>
                </a:solidFill>
              </a:rPr>
              <a:t>Conversion of PEP to Pyruvate</a:t>
            </a:r>
          </a:p>
        </p:txBody>
      </p:sp>
      <p:pic>
        <p:nvPicPr>
          <p:cNvPr id="5" name="Picture 2" descr="figun_15_p5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51227"/>
            <a:ext cx="4307833" cy="4358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08724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fig_15_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6134" y="911778"/>
            <a:ext cx="3024957" cy="5206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Rectangle 2"/>
          <p:cNvSpPr>
            <a:spLocks noChangeArrowheads="1"/>
          </p:cNvSpPr>
          <p:nvPr/>
        </p:nvSpPr>
        <p:spPr bwMode="auto">
          <a:xfrm>
            <a:off x="308993" y="679390"/>
            <a:ext cx="4862815" cy="5670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644" tIns="34322" rIns="68644" bIns="34322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Since there are 2 GAP molecules generated from each glucose, each of the reactions occur twice for each glucose molecule being oxidized.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altLang="en-US" sz="2800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Since oxidation of 1 GAP molecule leads to 2 molecules of ATP, overall 4 molecules of ATP are formed in the reaction in second half. Whereas, two molecules of ATP are consumed in the first half.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651B71-9AB7-2F4F-9CC4-E388E0E7AFB9}"/>
              </a:ext>
            </a:extLst>
          </p:cNvPr>
          <p:cNvSpPr txBox="1"/>
          <p:nvPr/>
        </p:nvSpPr>
        <p:spPr>
          <a:xfrm>
            <a:off x="228600" y="315590"/>
            <a:ext cx="1160446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Must Know</a:t>
            </a:r>
          </a:p>
        </p:txBody>
      </p:sp>
    </p:spTree>
    <p:extLst>
      <p:ext uri="{BB962C8B-B14F-4D97-AF65-F5344CB8AC3E}">
        <p14:creationId xmlns:p14="http://schemas.microsoft.com/office/powerpoint/2010/main" val="10434581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fig_15_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6134" y="911778"/>
            <a:ext cx="3024957" cy="5206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Rectangle 2"/>
          <p:cNvSpPr>
            <a:spLocks noChangeArrowheads="1"/>
          </p:cNvSpPr>
          <p:nvPr/>
        </p:nvSpPr>
        <p:spPr bwMode="auto">
          <a:xfrm>
            <a:off x="228600" y="1676400"/>
            <a:ext cx="5638800" cy="351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644" tIns="34322" rIns="68644" bIns="34322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Glycolysis: Energy balance sheet</a:t>
            </a:r>
          </a:p>
          <a:p>
            <a:pPr algn="just"/>
            <a:r>
              <a:rPr lang="en-US" altLang="en-US" sz="2800" dirty="0"/>
              <a:t>Hexokinase: - 1 ATP</a:t>
            </a:r>
          </a:p>
          <a:p>
            <a:pPr algn="just"/>
            <a:r>
              <a:rPr lang="en-US" altLang="en-US" sz="2800" dirty="0"/>
              <a:t>Phosphofructokinase: -1 ATP</a:t>
            </a:r>
          </a:p>
          <a:p>
            <a:pPr algn="just"/>
            <a:r>
              <a:rPr lang="en-US" altLang="en-US" sz="2800" dirty="0"/>
              <a:t>GAPDH: +2 NADH</a:t>
            </a:r>
          </a:p>
          <a:p>
            <a:pPr algn="just"/>
            <a:r>
              <a:rPr lang="en-US" altLang="en-US" sz="2800" dirty="0" err="1"/>
              <a:t>Phsophoglycerate</a:t>
            </a:r>
            <a:r>
              <a:rPr lang="en-US" altLang="en-US" sz="2800" dirty="0"/>
              <a:t> kinase: +2 ATP</a:t>
            </a:r>
          </a:p>
          <a:p>
            <a:pPr algn="just"/>
            <a:r>
              <a:rPr lang="en-US" altLang="en-US" sz="2800" dirty="0"/>
              <a:t>Pyruvate kinase: +2 ATP</a:t>
            </a:r>
          </a:p>
          <a:p>
            <a:pPr algn="just"/>
            <a:r>
              <a:rPr lang="en-US" altLang="en-US" sz="2800" dirty="0"/>
              <a:t>Total/ molecule of glucose: +2 ATP, +2 NADH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1CF325-7244-E34B-971F-D834C0F1A748}"/>
              </a:ext>
            </a:extLst>
          </p:cNvPr>
          <p:cNvSpPr txBox="1"/>
          <p:nvPr/>
        </p:nvSpPr>
        <p:spPr>
          <a:xfrm>
            <a:off x="228600" y="315590"/>
            <a:ext cx="1160446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Must Know</a:t>
            </a:r>
          </a:p>
        </p:txBody>
      </p:sp>
    </p:spTree>
    <p:extLst>
      <p:ext uri="{BB962C8B-B14F-4D97-AF65-F5344CB8AC3E}">
        <p14:creationId xmlns:p14="http://schemas.microsoft.com/office/powerpoint/2010/main" val="10926063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813619" y="2590800"/>
            <a:ext cx="731520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6600" dirty="0">
                <a:solidFill>
                  <a:srgbClr val="C00000"/>
                </a:solidFill>
              </a:rPr>
              <a:t>Fate of Glycolysis</a:t>
            </a:r>
            <a:endParaRPr lang="en-US" sz="4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1105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fig_15_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13" y="562561"/>
            <a:ext cx="8656526" cy="5898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 rot="2838319">
            <a:off x="349813" y="1752640"/>
            <a:ext cx="3849729" cy="4985578"/>
          </a:xfrm>
          <a:prstGeom prst="ellipse">
            <a:avLst/>
          </a:prstGeom>
          <a:solidFill>
            <a:schemeClr val="accent1">
              <a:alpha val="1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644" tIns="34322" rIns="68644" bIns="34322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9940" name="TextBox 2"/>
          <p:cNvSpPr txBox="1">
            <a:spLocks noChangeArrowheads="1"/>
          </p:cNvSpPr>
          <p:nvPr/>
        </p:nvSpPr>
        <p:spPr bwMode="auto">
          <a:xfrm>
            <a:off x="1940359" y="2196611"/>
            <a:ext cx="1444542" cy="531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644" tIns="34322" rIns="68644" bIns="3432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3000"/>
              <a:t>Aerobic</a:t>
            </a:r>
          </a:p>
        </p:txBody>
      </p:sp>
      <p:sp>
        <p:nvSpPr>
          <p:cNvPr id="5" name="Oval 4"/>
          <p:cNvSpPr/>
          <p:nvPr/>
        </p:nvSpPr>
        <p:spPr>
          <a:xfrm>
            <a:off x="4514791" y="2399228"/>
            <a:ext cx="4290719" cy="4467116"/>
          </a:xfrm>
          <a:prstGeom prst="ellipse">
            <a:avLst/>
          </a:prstGeom>
          <a:solidFill>
            <a:schemeClr val="accent1">
              <a:alpha val="1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644" tIns="34322" rIns="68644" bIns="34322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9942" name="TextBox 5"/>
          <p:cNvSpPr txBox="1">
            <a:spLocks noChangeArrowheads="1"/>
          </p:cNvSpPr>
          <p:nvPr/>
        </p:nvSpPr>
        <p:spPr bwMode="auto">
          <a:xfrm>
            <a:off x="6116659" y="2436176"/>
            <a:ext cx="1872423" cy="531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644" tIns="34322" rIns="68644" bIns="3432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3000"/>
              <a:t>Anaerobic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C9903A-BA42-A84E-AC72-B29701FE462C}"/>
              </a:ext>
            </a:extLst>
          </p:cNvPr>
          <p:cNvSpPr txBox="1"/>
          <p:nvPr/>
        </p:nvSpPr>
        <p:spPr>
          <a:xfrm>
            <a:off x="228600" y="315590"/>
            <a:ext cx="2916248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Must Know VERY IMPORTANT</a:t>
            </a:r>
          </a:p>
        </p:txBody>
      </p:sp>
    </p:spTree>
    <p:extLst>
      <p:ext uri="{BB962C8B-B14F-4D97-AF65-F5344CB8AC3E}">
        <p14:creationId xmlns:p14="http://schemas.microsoft.com/office/powerpoint/2010/main" val="33149010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"/>
          <p:cNvSpPr>
            <a:spLocks noChangeArrowheads="1"/>
          </p:cNvSpPr>
          <p:nvPr/>
        </p:nvSpPr>
        <p:spPr bwMode="auto">
          <a:xfrm>
            <a:off x="338490" y="1026198"/>
            <a:ext cx="8581439" cy="4809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644" tIns="34322" rIns="68644" bIns="34322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NADH is formed from NAD+ during glycolysis.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altLang="en-US" sz="2800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The redox balance of the cell has to be maintained for further cycles of glycolysis to continue.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altLang="en-US" sz="2800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NAD+ can be regenerated by one of the following reactions /pathways: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altLang="en-US" sz="2800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In absence of Oxygen:</a:t>
            </a:r>
          </a:p>
          <a:p>
            <a:pPr marL="914400" lvl="1" indent="-457200" algn="just">
              <a:buFont typeface="Wingdings" panose="05000000000000000000" pitchFamily="2" charset="2"/>
              <a:buChar char="§"/>
            </a:pPr>
            <a:r>
              <a:rPr lang="en-US" altLang="en-US" sz="2800" dirty="0"/>
              <a:t>Pyruvate is converted to lactate</a:t>
            </a:r>
          </a:p>
          <a:p>
            <a:pPr marL="914400" lvl="1" indent="-457200" algn="just">
              <a:buFont typeface="Wingdings" panose="05000000000000000000" pitchFamily="2" charset="2"/>
              <a:buChar char="§"/>
            </a:pPr>
            <a:r>
              <a:rPr lang="en-US" altLang="en-US" sz="2800" dirty="0"/>
              <a:t>Pyruvate is converted to ethanol</a:t>
            </a:r>
          </a:p>
        </p:txBody>
      </p:sp>
      <p:sp>
        <p:nvSpPr>
          <p:cNvPr id="40963" name="Rectangle 2"/>
          <p:cNvSpPr>
            <a:spLocks noChangeArrowheads="1"/>
          </p:cNvSpPr>
          <p:nvPr/>
        </p:nvSpPr>
        <p:spPr bwMode="auto">
          <a:xfrm>
            <a:off x="2912922" y="319420"/>
            <a:ext cx="3442097" cy="74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644" tIns="34322" rIns="68644" bIns="34322">
            <a:spAutoFit/>
          </a:bodyPr>
          <a:lstStyle/>
          <a:p>
            <a:r>
              <a:rPr lang="en-US" altLang="en-US" sz="4400">
                <a:solidFill>
                  <a:srgbClr val="002060"/>
                </a:solidFill>
              </a:rPr>
              <a:t>Fate of Pyruvate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DBB812-6B84-9449-A6BA-2DCE0D86447B}"/>
              </a:ext>
            </a:extLst>
          </p:cNvPr>
          <p:cNvSpPr txBox="1"/>
          <p:nvPr/>
        </p:nvSpPr>
        <p:spPr>
          <a:xfrm>
            <a:off x="228600" y="315590"/>
            <a:ext cx="1160446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Must Know</a:t>
            </a:r>
          </a:p>
        </p:txBody>
      </p:sp>
    </p:spTree>
    <p:extLst>
      <p:ext uri="{BB962C8B-B14F-4D97-AF65-F5344CB8AC3E}">
        <p14:creationId xmlns:p14="http://schemas.microsoft.com/office/powerpoint/2010/main" val="10447038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"/>
          <p:cNvSpPr>
            <a:spLocks noChangeArrowheads="1"/>
          </p:cNvSpPr>
          <p:nvPr/>
        </p:nvSpPr>
        <p:spPr bwMode="auto">
          <a:xfrm>
            <a:off x="338490" y="1026198"/>
            <a:ext cx="8581439" cy="1361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644" tIns="34322" rIns="68644" bIns="34322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In the presence of O2, NAD+ is regenerated and Pyruvate is converted to acetyl CoA which enters TCA cycle and gets completely oxidized to CO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.</a:t>
            </a:r>
          </a:p>
        </p:txBody>
      </p:sp>
      <p:sp>
        <p:nvSpPr>
          <p:cNvPr id="40963" name="Rectangle 2"/>
          <p:cNvSpPr>
            <a:spLocks noChangeArrowheads="1"/>
          </p:cNvSpPr>
          <p:nvPr/>
        </p:nvSpPr>
        <p:spPr bwMode="auto">
          <a:xfrm>
            <a:off x="2912922" y="319420"/>
            <a:ext cx="3442097" cy="74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644" tIns="34322" rIns="68644" bIns="34322">
            <a:spAutoFit/>
          </a:bodyPr>
          <a:lstStyle/>
          <a:p>
            <a:r>
              <a:rPr lang="en-US" altLang="en-US" sz="4400">
                <a:solidFill>
                  <a:srgbClr val="002060"/>
                </a:solidFill>
              </a:rPr>
              <a:t>Fate of Pyruvate</a:t>
            </a:r>
          </a:p>
        </p:txBody>
      </p:sp>
    </p:spTree>
    <p:extLst>
      <p:ext uri="{BB962C8B-B14F-4D97-AF65-F5344CB8AC3E}">
        <p14:creationId xmlns:p14="http://schemas.microsoft.com/office/powerpoint/2010/main" val="233417017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813619" y="2590800"/>
            <a:ext cx="731520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6600" dirty="0">
                <a:solidFill>
                  <a:srgbClr val="C00000"/>
                </a:solidFill>
              </a:rPr>
              <a:t>Lactate Fermentation</a:t>
            </a:r>
            <a:endParaRPr lang="en-US" sz="4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86638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280" y="1065529"/>
            <a:ext cx="4747920" cy="5670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644" tIns="34322" rIns="68644" bIns="34322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800" dirty="0"/>
              <a:t>Anaerobic organisms lack a respiratory chain. 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sz="2800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800" dirty="0"/>
              <a:t>They must </a:t>
            </a:r>
            <a:r>
              <a:rPr lang="en-US" sz="2800" dirty="0" err="1"/>
              <a:t>reoxidize</a:t>
            </a:r>
            <a:r>
              <a:rPr lang="en-US" sz="2800" dirty="0"/>
              <a:t> NADH produced in Glycolysis through some other reaction, because NAD+ is needed for the Glyceraldehyde-3-phosphate Dehydrogenase reaction. 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sz="2800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800" dirty="0"/>
              <a:t>Usually NADH is </a:t>
            </a:r>
            <a:r>
              <a:rPr lang="en-US" sz="2800" dirty="0" err="1"/>
              <a:t>reoxidized</a:t>
            </a:r>
            <a:r>
              <a:rPr lang="en-US" sz="2800" dirty="0"/>
              <a:t> as pyruvate is converted to   a more reduced compound.</a:t>
            </a:r>
          </a:p>
        </p:txBody>
      </p:sp>
      <p:sp>
        <p:nvSpPr>
          <p:cNvPr id="41987" name="Rectangle 2"/>
          <p:cNvSpPr>
            <a:spLocks noChangeArrowheads="1"/>
          </p:cNvSpPr>
          <p:nvPr/>
        </p:nvSpPr>
        <p:spPr bwMode="auto">
          <a:xfrm>
            <a:off x="2609668" y="410802"/>
            <a:ext cx="4482960" cy="74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644" tIns="34322" rIns="68644" bIns="34322">
            <a:spAutoFit/>
          </a:bodyPr>
          <a:lstStyle/>
          <a:p>
            <a:r>
              <a:rPr lang="en-US" altLang="en-US" sz="4400" dirty="0">
                <a:solidFill>
                  <a:srgbClr val="002060"/>
                </a:solidFill>
                <a:highlight>
                  <a:srgbClr val="FFFF00"/>
                </a:highlight>
              </a:rPr>
              <a:t>Lactate Fermentation</a:t>
            </a:r>
          </a:p>
        </p:txBody>
      </p:sp>
      <p:pic>
        <p:nvPicPr>
          <p:cNvPr id="41988" name="Picture 2" descr="figun_15_p5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7502" y="1237830"/>
            <a:ext cx="3890252" cy="514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BEBA9D5-4841-744D-9E60-8973AF011876}"/>
              </a:ext>
            </a:extLst>
          </p:cNvPr>
          <p:cNvSpPr txBox="1"/>
          <p:nvPr/>
        </p:nvSpPr>
        <p:spPr>
          <a:xfrm>
            <a:off x="245720" y="62046"/>
            <a:ext cx="3486404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Must Know very IMPORTANT  TOPIC</a:t>
            </a:r>
          </a:p>
        </p:txBody>
      </p:sp>
    </p:spTree>
    <p:extLst>
      <p:ext uri="{BB962C8B-B14F-4D97-AF65-F5344CB8AC3E}">
        <p14:creationId xmlns:p14="http://schemas.microsoft.com/office/powerpoint/2010/main" val="104465882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2914" y="1828800"/>
            <a:ext cx="4747920" cy="308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644" tIns="34322" rIns="68644" bIns="34322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800" dirty="0"/>
              <a:t>The complete pathway, including Glycolysis and the </a:t>
            </a:r>
            <a:r>
              <a:rPr lang="en-US" sz="2800" dirty="0" err="1"/>
              <a:t>reoxidation</a:t>
            </a:r>
            <a:r>
              <a:rPr lang="en-US" sz="2800" dirty="0"/>
              <a:t> of NADH, is called fermentation. 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sz="2800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800" dirty="0"/>
              <a:t>Formation of lactate catalyzed by lactate dehydrogenase</a:t>
            </a:r>
          </a:p>
        </p:txBody>
      </p:sp>
      <p:sp>
        <p:nvSpPr>
          <p:cNvPr id="41987" name="Rectangle 2"/>
          <p:cNvSpPr>
            <a:spLocks noChangeArrowheads="1"/>
          </p:cNvSpPr>
          <p:nvPr/>
        </p:nvSpPr>
        <p:spPr bwMode="auto">
          <a:xfrm>
            <a:off x="2626874" y="225264"/>
            <a:ext cx="4482960" cy="74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644" tIns="34322" rIns="68644" bIns="34322">
            <a:spAutoFit/>
          </a:bodyPr>
          <a:lstStyle/>
          <a:p>
            <a:r>
              <a:rPr lang="en-US" altLang="en-US" sz="4400" dirty="0">
                <a:solidFill>
                  <a:srgbClr val="002060"/>
                </a:solidFill>
              </a:rPr>
              <a:t>Lactate Fermentation</a:t>
            </a:r>
          </a:p>
        </p:txBody>
      </p:sp>
      <p:pic>
        <p:nvPicPr>
          <p:cNvPr id="41988" name="Picture 2" descr="figun_15_p5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7502" y="1237830"/>
            <a:ext cx="3890252" cy="514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AA247C-3456-494F-9915-99AD956163BD}"/>
              </a:ext>
            </a:extLst>
          </p:cNvPr>
          <p:cNvSpPr txBox="1"/>
          <p:nvPr/>
        </p:nvSpPr>
        <p:spPr>
          <a:xfrm>
            <a:off x="245720" y="62046"/>
            <a:ext cx="3486404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Must Know very IMPORTANT  TOPIC</a:t>
            </a:r>
          </a:p>
        </p:txBody>
      </p:sp>
    </p:spTree>
    <p:extLst>
      <p:ext uri="{BB962C8B-B14F-4D97-AF65-F5344CB8AC3E}">
        <p14:creationId xmlns:p14="http://schemas.microsoft.com/office/powerpoint/2010/main" val="2539060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fig_14_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18" y="1358728"/>
            <a:ext cx="8531381" cy="4144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39C07DA-89DF-414D-A479-AA10579864ED}"/>
              </a:ext>
            </a:extLst>
          </p:cNvPr>
          <p:cNvSpPr txBox="1"/>
          <p:nvPr/>
        </p:nvSpPr>
        <p:spPr>
          <a:xfrm>
            <a:off x="228600" y="315590"/>
            <a:ext cx="6219010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Must Know what is Niacin and its importance in making NAD+/NADH</a:t>
            </a:r>
          </a:p>
        </p:txBody>
      </p:sp>
    </p:spTree>
    <p:extLst>
      <p:ext uri="{BB962C8B-B14F-4D97-AF65-F5344CB8AC3E}">
        <p14:creationId xmlns:p14="http://schemas.microsoft.com/office/powerpoint/2010/main" val="142805438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5"/>
          <p:cNvSpPr>
            <a:spLocks noChangeArrowheads="1"/>
          </p:cNvSpPr>
          <p:nvPr/>
        </p:nvSpPr>
        <p:spPr bwMode="auto">
          <a:xfrm>
            <a:off x="3429000" y="2772282"/>
            <a:ext cx="9144000" cy="369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7" tIns="45713" rIns="91427" bIns="4571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3011" name="Rectangle 1"/>
          <p:cNvSpPr>
            <a:spLocks noChangeArrowheads="1"/>
          </p:cNvSpPr>
          <p:nvPr/>
        </p:nvSpPr>
        <p:spPr bwMode="auto">
          <a:xfrm>
            <a:off x="116551" y="1237830"/>
            <a:ext cx="4751803" cy="4809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644" tIns="34322" rIns="68644" bIns="34322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In highly active muscle, there is anaerobic glycolysis because the supply of O2 cannot keep up with the demand for ATP.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altLang="en-US" sz="2800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Lactate builds up causing a drop in pH which inactivates glycolytic enzymes. End result is energy deprivation and cell death; the symptoms being pain and fatigue of the muscle.</a:t>
            </a:r>
          </a:p>
        </p:txBody>
      </p:sp>
      <p:sp>
        <p:nvSpPr>
          <p:cNvPr id="43013" name="Rectangle 7"/>
          <p:cNvSpPr>
            <a:spLocks noChangeArrowheads="1"/>
          </p:cNvSpPr>
          <p:nvPr/>
        </p:nvSpPr>
        <p:spPr bwMode="auto">
          <a:xfrm>
            <a:off x="2609668" y="431378"/>
            <a:ext cx="4482960" cy="74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644" tIns="34322" rIns="68644" bIns="34322">
            <a:spAutoFit/>
          </a:bodyPr>
          <a:lstStyle/>
          <a:p>
            <a:r>
              <a:rPr lang="en-US" altLang="en-US" sz="4400" dirty="0">
                <a:solidFill>
                  <a:srgbClr val="002060"/>
                </a:solidFill>
              </a:rPr>
              <a:t>Lactate Fermentation</a:t>
            </a:r>
          </a:p>
        </p:txBody>
      </p:sp>
      <p:pic>
        <p:nvPicPr>
          <p:cNvPr id="6" name="Picture 2" descr="figun_15_p5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7502" y="1237830"/>
            <a:ext cx="3890252" cy="514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85348A5-1B78-224F-AE5D-F4C53BF6D2DA}"/>
              </a:ext>
            </a:extLst>
          </p:cNvPr>
          <p:cNvSpPr txBox="1"/>
          <p:nvPr/>
        </p:nvSpPr>
        <p:spPr>
          <a:xfrm>
            <a:off x="245720" y="62046"/>
            <a:ext cx="3486404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Must Know very IMPORTANT  TOPIC</a:t>
            </a:r>
          </a:p>
        </p:txBody>
      </p:sp>
    </p:spTree>
    <p:extLst>
      <p:ext uri="{BB962C8B-B14F-4D97-AF65-F5344CB8AC3E}">
        <p14:creationId xmlns:p14="http://schemas.microsoft.com/office/powerpoint/2010/main" val="104949348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5"/>
          <p:cNvSpPr>
            <a:spLocks noChangeArrowheads="1"/>
          </p:cNvSpPr>
          <p:nvPr/>
        </p:nvSpPr>
        <p:spPr bwMode="auto">
          <a:xfrm>
            <a:off x="3429000" y="2772282"/>
            <a:ext cx="9144000" cy="369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7" tIns="45713" rIns="91427" bIns="4571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3011" name="Rectangle 1"/>
          <p:cNvSpPr>
            <a:spLocks noChangeArrowheads="1"/>
          </p:cNvSpPr>
          <p:nvPr/>
        </p:nvSpPr>
        <p:spPr bwMode="auto">
          <a:xfrm>
            <a:off x="250972" y="1981200"/>
            <a:ext cx="4751803" cy="308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644" tIns="34322" rIns="68644" bIns="34322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Lactate is transported to the liver where it can be reconverted to pyruvate by the LDH reverse reaction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altLang="en-US" sz="2800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But are there any uses of </a:t>
            </a:r>
            <a:r>
              <a:rPr lang="en-US" altLang="en-US" sz="2800" dirty="0" err="1"/>
              <a:t>anereboic</a:t>
            </a:r>
            <a:r>
              <a:rPr lang="en-US" altLang="en-US" sz="2800" dirty="0"/>
              <a:t> respiration</a:t>
            </a:r>
          </a:p>
        </p:txBody>
      </p:sp>
      <p:sp>
        <p:nvSpPr>
          <p:cNvPr id="43013" name="Rectangle 7"/>
          <p:cNvSpPr>
            <a:spLocks noChangeArrowheads="1"/>
          </p:cNvSpPr>
          <p:nvPr/>
        </p:nvSpPr>
        <p:spPr bwMode="auto">
          <a:xfrm>
            <a:off x="2626874" y="225264"/>
            <a:ext cx="4482960" cy="74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644" tIns="34322" rIns="68644" bIns="34322">
            <a:spAutoFit/>
          </a:bodyPr>
          <a:lstStyle/>
          <a:p>
            <a:r>
              <a:rPr lang="en-US" altLang="en-US" sz="4400" dirty="0">
                <a:solidFill>
                  <a:srgbClr val="002060"/>
                </a:solidFill>
              </a:rPr>
              <a:t>Lactate Fermentation</a:t>
            </a:r>
          </a:p>
        </p:txBody>
      </p:sp>
      <p:pic>
        <p:nvPicPr>
          <p:cNvPr id="6" name="Picture 2" descr="figun_15_p5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237830"/>
            <a:ext cx="3890252" cy="514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7CA3330-F8E0-F74B-8A98-8FC9A583CFDA}"/>
              </a:ext>
            </a:extLst>
          </p:cNvPr>
          <p:cNvSpPr txBox="1"/>
          <p:nvPr/>
        </p:nvSpPr>
        <p:spPr>
          <a:xfrm>
            <a:off x="245720" y="62046"/>
            <a:ext cx="3486404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Must Know very IMPORTANT  TOPIC</a:t>
            </a:r>
          </a:p>
        </p:txBody>
      </p:sp>
    </p:spTree>
    <p:extLst>
      <p:ext uri="{BB962C8B-B14F-4D97-AF65-F5344CB8AC3E}">
        <p14:creationId xmlns:p14="http://schemas.microsoft.com/office/powerpoint/2010/main" val="304160869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813619" y="2590800"/>
            <a:ext cx="731520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6600" dirty="0">
                <a:solidFill>
                  <a:srgbClr val="C00000"/>
                </a:solidFill>
              </a:rPr>
              <a:t>Ethanol Fermentation</a:t>
            </a:r>
            <a:endParaRPr lang="en-US" sz="4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79088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/>
          <p:cNvSpPr>
            <a:spLocks noChangeArrowheads="1"/>
          </p:cNvSpPr>
          <p:nvPr/>
        </p:nvSpPr>
        <p:spPr bwMode="auto">
          <a:xfrm>
            <a:off x="311451" y="2758301"/>
            <a:ext cx="8524229" cy="3947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644" tIns="34322" rIns="68644" bIns="34322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Some anaerobic organisms metabolize pyruvate to ethanol, which is excreted as a waste product. 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NADH is converted to NAD+ in the reaction catalyzed by Alcohol Dehydrogenase. 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Pyruvate decarboxylase catalyzes the first irreversible reaction to form acetaldehyde: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Acetaldehyde is reduced by alcohol </a:t>
            </a:r>
            <a:r>
              <a:rPr lang="en-US" altLang="en-US" sz="2800" dirty="0" err="1"/>
              <a:t>dehydogenase</a:t>
            </a:r>
            <a:r>
              <a:rPr lang="en-US" altLang="en-US" sz="2800" dirty="0"/>
              <a:t> is a reversible reaction:  Ethanol fermentation is used during wine-making</a:t>
            </a:r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2749637" y="228600"/>
            <a:ext cx="4575036" cy="74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644" tIns="34322" rIns="68644" bIns="34322">
            <a:spAutoFit/>
          </a:bodyPr>
          <a:lstStyle/>
          <a:p>
            <a:r>
              <a:rPr lang="en-US" altLang="en-US" sz="4400" dirty="0">
                <a:solidFill>
                  <a:srgbClr val="002060"/>
                </a:solidFill>
              </a:rPr>
              <a:t>Ethanol Fermentation</a:t>
            </a:r>
          </a:p>
        </p:txBody>
      </p:sp>
      <p:pic>
        <p:nvPicPr>
          <p:cNvPr id="44036" name="Picture 2" descr="fig_15_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92" y="943068"/>
            <a:ext cx="6405091" cy="165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3B21FFB-16AC-9049-B594-128A493E9E41}"/>
              </a:ext>
            </a:extLst>
          </p:cNvPr>
          <p:cNvSpPr txBox="1"/>
          <p:nvPr/>
        </p:nvSpPr>
        <p:spPr>
          <a:xfrm>
            <a:off x="245720" y="62046"/>
            <a:ext cx="3486404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Must Know very IMPORTANT  TOPIC</a:t>
            </a:r>
          </a:p>
        </p:txBody>
      </p:sp>
    </p:spTree>
    <p:extLst>
      <p:ext uri="{BB962C8B-B14F-4D97-AF65-F5344CB8AC3E}">
        <p14:creationId xmlns:p14="http://schemas.microsoft.com/office/powerpoint/2010/main" val="271005365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801329" y="2438400"/>
            <a:ext cx="7315200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6600" dirty="0">
                <a:solidFill>
                  <a:srgbClr val="C00000"/>
                </a:solidFill>
              </a:rPr>
              <a:t>Regulation of Glycolysis</a:t>
            </a:r>
            <a:endParaRPr lang="en-US" sz="4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08999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801329" y="2438400"/>
            <a:ext cx="7315200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6600" dirty="0">
                <a:solidFill>
                  <a:srgbClr val="C00000"/>
                </a:solidFill>
              </a:rPr>
              <a:t>Regulation of Hexokinase</a:t>
            </a:r>
            <a:endParaRPr lang="en-US" sz="4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1707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/>
          <p:cNvSpPr>
            <a:spLocks noChangeArrowheads="1"/>
          </p:cNvSpPr>
          <p:nvPr/>
        </p:nvSpPr>
        <p:spPr bwMode="auto">
          <a:xfrm>
            <a:off x="224070" y="1462901"/>
            <a:ext cx="5262329" cy="3947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644" tIns="34322" rIns="68644" bIns="34322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Hexokinase catalyzed phosphorylation of glucose is the first irreversible step of glycolysis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altLang="en-US" sz="2800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Regulated only by excess glucose-6-phosphate. If G6P accumulates in the cell, there is feedback inhibition of hexokinase till the G6P is consumed.</a:t>
            </a:r>
          </a:p>
        </p:txBody>
      </p:sp>
      <p:sp>
        <p:nvSpPr>
          <p:cNvPr id="46083" name="Rectangle 2"/>
          <p:cNvSpPr>
            <a:spLocks noChangeArrowheads="1"/>
          </p:cNvSpPr>
          <p:nvPr/>
        </p:nvSpPr>
        <p:spPr bwMode="auto">
          <a:xfrm>
            <a:off x="2512455" y="168054"/>
            <a:ext cx="5371728" cy="74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644" tIns="34322" rIns="68644" bIns="34322">
            <a:spAutoFit/>
          </a:bodyPr>
          <a:lstStyle/>
          <a:p>
            <a:r>
              <a:rPr lang="en-US" altLang="en-US" sz="4400" dirty="0">
                <a:solidFill>
                  <a:srgbClr val="002060"/>
                </a:solidFill>
              </a:rPr>
              <a:t>Regulation of Hexokinase</a:t>
            </a:r>
          </a:p>
        </p:txBody>
      </p:sp>
      <p:pic>
        <p:nvPicPr>
          <p:cNvPr id="5" name="Picture 2" descr="figun_15_p489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598293"/>
            <a:ext cx="3581400" cy="4106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87DFE1A-8DB2-BA45-8F2D-E88377B56DD5}"/>
              </a:ext>
            </a:extLst>
          </p:cNvPr>
          <p:cNvSpPr txBox="1"/>
          <p:nvPr/>
        </p:nvSpPr>
        <p:spPr>
          <a:xfrm>
            <a:off x="381000" y="515865"/>
            <a:ext cx="1167307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Must Know</a:t>
            </a:r>
          </a:p>
        </p:txBody>
      </p:sp>
    </p:spTree>
    <p:extLst>
      <p:ext uri="{BB962C8B-B14F-4D97-AF65-F5344CB8AC3E}">
        <p14:creationId xmlns:p14="http://schemas.microsoft.com/office/powerpoint/2010/main" val="198043549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/>
          <p:cNvSpPr>
            <a:spLocks noChangeArrowheads="1"/>
          </p:cNvSpPr>
          <p:nvPr/>
        </p:nvSpPr>
        <p:spPr bwMode="auto">
          <a:xfrm>
            <a:off x="152400" y="838200"/>
            <a:ext cx="5334000" cy="5670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644" tIns="34322" rIns="68644" bIns="34322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Glucose-6-phosphate is required for other pathways including the pentose phosphate shunt and glycogen synthesis. So hexokinase step is not inhibited unless G-6-P accumulates. 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altLang="en-US" sz="2800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Actually, liver, the site of glycogen synthesis, has a homologous enzyme called  </a:t>
            </a:r>
            <a:r>
              <a:rPr lang="en-US" altLang="en-US" sz="2800" dirty="0" err="1"/>
              <a:t>glucokinase</a:t>
            </a:r>
            <a:r>
              <a:rPr lang="en-US" altLang="en-US" sz="2800" dirty="0"/>
              <a:t>. This has a high affinity for glucose. This allows brain and muscle to utilize glucose prior to its storage as glycogen</a:t>
            </a:r>
          </a:p>
        </p:txBody>
      </p:sp>
      <p:sp>
        <p:nvSpPr>
          <p:cNvPr id="46083" name="Rectangle 2"/>
          <p:cNvSpPr>
            <a:spLocks noChangeArrowheads="1"/>
          </p:cNvSpPr>
          <p:nvPr/>
        </p:nvSpPr>
        <p:spPr bwMode="auto">
          <a:xfrm>
            <a:off x="2512455" y="168054"/>
            <a:ext cx="5371728" cy="74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644" tIns="34322" rIns="68644" bIns="34322">
            <a:spAutoFit/>
          </a:bodyPr>
          <a:lstStyle/>
          <a:p>
            <a:r>
              <a:rPr lang="en-US" altLang="en-US" sz="4400" dirty="0">
                <a:solidFill>
                  <a:srgbClr val="002060"/>
                </a:solidFill>
              </a:rPr>
              <a:t>Regulation of Hexokinase</a:t>
            </a:r>
          </a:p>
        </p:txBody>
      </p:sp>
      <p:pic>
        <p:nvPicPr>
          <p:cNvPr id="46084" name="Picture 2" descr="figun_15_p489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755" y="1598293"/>
            <a:ext cx="3457045" cy="3964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544E254-C4D9-6645-B7F1-ADA486EB3AAA}"/>
              </a:ext>
            </a:extLst>
          </p:cNvPr>
          <p:cNvSpPr txBox="1"/>
          <p:nvPr/>
        </p:nvSpPr>
        <p:spPr>
          <a:xfrm>
            <a:off x="457200" y="348952"/>
            <a:ext cx="1160446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Must Know</a:t>
            </a:r>
          </a:p>
        </p:txBody>
      </p:sp>
    </p:spTree>
    <p:extLst>
      <p:ext uri="{BB962C8B-B14F-4D97-AF65-F5344CB8AC3E}">
        <p14:creationId xmlns:p14="http://schemas.microsoft.com/office/powerpoint/2010/main" val="211369083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801329" y="2438400"/>
            <a:ext cx="7315200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6600" dirty="0">
                <a:solidFill>
                  <a:srgbClr val="C00000"/>
                </a:solidFill>
              </a:rPr>
              <a:t>Regulation of Phosphofructokinase</a:t>
            </a:r>
            <a:endParaRPr lang="en-US" sz="4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73408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/>
          <p:cNvSpPr>
            <a:spLocks noChangeArrowheads="1"/>
          </p:cNvSpPr>
          <p:nvPr/>
        </p:nvSpPr>
        <p:spPr bwMode="auto">
          <a:xfrm>
            <a:off x="228600" y="1371600"/>
            <a:ext cx="4639054" cy="4378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644" tIns="34322" rIns="68644" bIns="34322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The phosphofructokinase step is rate-limiting step of glycolysis and is allosterically inhibited by high levels of ATP. 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altLang="en-US" sz="2800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Thus high AMP/ADP levels (Low ATP levels) are activators of this enzyme, while high ATP levels are inhibitory (energy charge). </a:t>
            </a:r>
          </a:p>
        </p:txBody>
      </p:sp>
      <p:sp>
        <p:nvSpPr>
          <p:cNvPr id="47107" name="Rectangle 2"/>
          <p:cNvSpPr>
            <a:spLocks noChangeArrowheads="1"/>
          </p:cNvSpPr>
          <p:nvPr/>
        </p:nvSpPr>
        <p:spPr bwMode="auto">
          <a:xfrm>
            <a:off x="1253844" y="110845"/>
            <a:ext cx="7227621" cy="74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644" tIns="34322" rIns="68644" bIns="34322">
            <a:spAutoFit/>
          </a:bodyPr>
          <a:lstStyle/>
          <a:p>
            <a:r>
              <a:rPr lang="en-US" altLang="en-US" sz="4400" dirty="0">
                <a:solidFill>
                  <a:srgbClr val="002060"/>
                </a:solidFill>
              </a:rPr>
              <a:t>Regulation of Phosphofructokinase</a:t>
            </a:r>
          </a:p>
        </p:txBody>
      </p:sp>
      <p:pic>
        <p:nvPicPr>
          <p:cNvPr id="47108" name="Picture 2" descr="figun_15_p49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248698"/>
            <a:ext cx="3581400" cy="3927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B42CFA6-928D-474C-AB18-7095A82478F8}"/>
              </a:ext>
            </a:extLst>
          </p:cNvPr>
          <p:cNvSpPr txBox="1"/>
          <p:nvPr/>
        </p:nvSpPr>
        <p:spPr>
          <a:xfrm>
            <a:off x="228600" y="463425"/>
            <a:ext cx="1160446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Must Know</a:t>
            </a:r>
          </a:p>
        </p:txBody>
      </p:sp>
    </p:spTree>
    <p:extLst>
      <p:ext uri="{BB962C8B-B14F-4D97-AF65-F5344CB8AC3E}">
        <p14:creationId xmlns:p14="http://schemas.microsoft.com/office/powerpoint/2010/main" val="1470666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fig_14_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691" y="317037"/>
            <a:ext cx="7055850" cy="624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0" y="6593406"/>
            <a:ext cx="9144000" cy="264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7" tIns="45713" rIns="91427" bIns="4571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n-US" sz="1100" b="1"/>
              <a:t>Figure 14-12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557CA3-328D-7346-BB9A-77473ED187B3}"/>
              </a:ext>
            </a:extLst>
          </p:cNvPr>
          <p:cNvSpPr txBox="1"/>
          <p:nvPr/>
        </p:nvSpPr>
        <p:spPr>
          <a:xfrm>
            <a:off x="25400" y="281281"/>
            <a:ext cx="6367384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Must Know what is Riboflavin and its importance in making FAD/FADH2</a:t>
            </a:r>
          </a:p>
        </p:txBody>
      </p:sp>
    </p:spTree>
    <p:extLst>
      <p:ext uri="{BB962C8B-B14F-4D97-AF65-F5344CB8AC3E}">
        <p14:creationId xmlns:p14="http://schemas.microsoft.com/office/powerpoint/2010/main" val="49170031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801329" y="2438400"/>
            <a:ext cx="7315200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6600" dirty="0">
                <a:solidFill>
                  <a:srgbClr val="C00000"/>
                </a:solidFill>
              </a:rPr>
              <a:t>Regulation of Pyruvate kinase</a:t>
            </a:r>
            <a:endParaRPr lang="en-US" sz="4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12885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"/>
          <p:cNvSpPr>
            <a:spLocks noChangeArrowheads="1"/>
          </p:cNvSpPr>
          <p:nvPr/>
        </p:nvSpPr>
        <p:spPr bwMode="auto">
          <a:xfrm>
            <a:off x="281280" y="1343234"/>
            <a:ext cx="5091654" cy="523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644" tIns="34322" rIns="68644" bIns="34322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If glycolysis gets past the phosphofructokinase step, then regulation is at the pyruvate kinase step.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Pyruvate kinase activity is inhibited under low glucose conditions by covalent phosphorylation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If fructose 1,6 bisphosphate is formed, it acts a allosteric feedforward activator and drives the pyruvate kinase reaction forward.</a:t>
            </a:r>
          </a:p>
        </p:txBody>
      </p:sp>
      <p:sp>
        <p:nvSpPr>
          <p:cNvPr id="48131" name="Rectangle 2"/>
          <p:cNvSpPr>
            <a:spLocks noChangeArrowheads="1"/>
          </p:cNvSpPr>
          <p:nvPr/>
        </p:nvSpPr>
        <p:spPr bwMode="auto">
          <a:xfrm>
            <a:off x="1253844" y="110845"/>
            <a:ext cx="6182847" cy="74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644" tIns="34322" rIns="68644" bIns="34322">
            <a:spAutoFit/>
          </a:bodyPr>
          <a:lstStyle/>
          <a:p>
            <a:r>
              <a:rPr lang="en-US" altLang="en-US" sz="4400" dirty="0">
                <a:solidFill>
                  <a:srgbClr val="002060"/>
                </a:solidFill>
              </a:rPr>
              <a:t>Regulation of Pyruvate kinase</a:t>
            </a:r>
          </a:p>
        </p:txBody>
      </p:sp>
      <p:pic>
        <p:nvPicPr>
          <p:cNvPr id="48132" name="Picture 3" descr="figun_15_p50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507" y="1941313"/>
            <a:ext cx="3429093" cy="3468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8A01A83-BA56-204B-85B7-B01850625F22}"/>
              </a:ext>
            </a:extLst>
          </p:cNvPr>
          <p:cNvSpPr txBox="1"/>
          <p:nvPr/>
        </p:nvSpPr>
        <p:spPr>
          <a:xfrm>
            <a:off x="260960" y="809732"/>
            <a:ext cx="5295873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Must Know very IMPORTANT  for lot of process in the body</a:t>
            </a:r>
          </a:p>
        </p:txBody>
      </p:sp>
    </p:spTree>
    <p:extLst>
      <p:ext uri="{BB962C8B-B14F-4D97-AF65-F5344CB8AC3E}">
        <p14:creationId xmlns:p14="http://schemas.microsoft.com/office/powerpoint/2010/main" val="38403774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"/>
          <p:cNvSpPr>
            <a:spLocks noChangeArrowheads="1"/>
          </p:cNvSpPr>
          <p:nvPr/>
        </p:nvSpPr>
        <p:spPr bwMode="auto">
          <a:xfrm>
            <a:off x="281280" y="1066800"/>
            <a:ext cx="5091654" cy="5670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644" tIns="34322" rIns="68644" bIns="34322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Other positive effectors are AMP and ADP while ATP is a negative effector.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Alanine, an </a:t>
            </a:r>
            <a:r>
              <a:rPr lang="en-US" altLang="en-US" sz="2800" dirty="0" err="1"/>
              <a:t>aminoacid</a:t>
            </a:r>
            <a:r>
              <a:rPr lang="en-US" altLang="en-US" sz="2800" dirty="0"/>
              <a:t> derived from pyruvate, is a negative effector of catabolism. Alanine levels signal the anabolic state of a cell. High alanine levels indicate that the cell has enough starting material for anabolic reactions and so catabolism (which provides the ingredients for anabolism) can be paused.</a:t>
            </a:r>
          </a:p>
        </p:txBody>
      </p:sp>
      <p:sp>
        <p:nvSpPr>
          <p:cNvPr id="48131" name="Rectangle 2"/>
          <p:cNvSpPr>
            <a:spLocks noChangeArrowheads="1"/>
          </p:cNvSpPr>
          <p:nvPr/>
        </p:nvSpPr>
        <p:spPr bwMode="auto">
          <a:xfrm>
            <a:off x="1253844" y="110845"/>
            <a:ext cx="6182847" cy="74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644" tIns="34322" rIns="68644" bIns="34322">
            <a:spAutoFit/>
          </a:bodyPr>
          <a:lstStyle/>
          <a:p>
            <a:r>
              <a:rPr lang="en-US" altLang="en-US" sz="4400" dirty="0">
                <a:solidFill>
                  <a:srgbClr val="002060"/>
                </a:solidFill>
              </a:rPr>
              <a:t>Regulation of Pyruvate kinase</a:t>
            </a:r>
          </a:p>
        </p:txBody>
      </p:sp>
      <p:pic>
        <p:nvPicPr>
          <p:cNvPr id="48132" name="Picture 3" descr="figun_15_p50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6221" y="1712713"/>
            <a:ext cx="3594669" cy="363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28738F0-4BCC-B843-BA61-725B6273608C}"/>
              </a:ext>
            </a:extLst>
          </p:cNvPr>
          <p:cNvSpPr txBox="1"/>
          <p:nvPr/>
        </p:nvSpPr>
        <p:spPr>
          <a:xfrm>
            <a:off x="260668" y="730992"/>
            <a:ext cx="5295873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Must Know very IMPORTANT  for lot of process in the body</a:t>
            </a:r>
          </a:p>
        </p:txBody>
      </p:sp>
    </p:spTree>
    <p:extLst>
      <p:ext uri="{BB962C8B-B14F-4D97-AF65-F5344CB8AC3E}">
        <p14:creationId xmlns:p14="http://schemas.microsoft.com/office/powerpoint/2010/main" val="217453162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69441"/>
          </a:xfrm>
          <a:noFill/>
        </p:spPr>
        <p:txBody>
          <a:bodyPr>
            <a:spAutoFit/>
          </a:bodyPr>
          <a:lstStyle/>
          <a:p>
            <a:pPr algn="ctr"/>
            <a:r>
              <a:rPr lang="en-US" sz="440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153888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dirty="0"/>
              <a:t>Steps Involve in glycolysis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dirty="0"/>
              <a:t>Difference between aerobic vs anaerobic respiration.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dirty="0"/>
              <a:t>Regulation of Glycolysis</a:t>
            </a:r>
          </a:p>
        </p:txBody>
      </p:sp>
    </p:spTree>
    <p:extLst>
      <p:ext uri="{BB962C8B-B14F-4D97-AF65-F5344CB8AC3E}">
        <p14:creationId xmlns:p14="http://schemas.microsoft.com/office/powerpoint/2010/main" val="714716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fig_14_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875" y="317037"/>
            <a:ext cx="3486210" cy="624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0" y="6593406"/>
            <a:ext cx="9144000" cy="264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7" tIns="45713" rIns="91427" bIns="4571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n-US" sz="1100" b="1"/>
              <a:t>Figure 14-13</a:t>
            </a:r>
          </a:p>
        </p:txBody>
      </p:sp>
    </p:spTree>
    <p:extLst>
      <p:ext uri="{BB962C8B-B14F-4D97-AF65-F5344CB8AC3E}">
        <p14:creationId xmlns:p14="http://schemas.microsoft.com/office/powerpoint/2010/main" val="3026601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ChangeArrowheads="1"/>
          </p:cNvSpPr>
          <p:nvPr/>
        </p:nvSpPr>
        <p:spPr bwMode="auto">
          <a:xfrm>
            <a:off x="510119" y="1026198"/>
            <a:ext cx="7894924" cy="3947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644" tIns="34322" rIns="68644" bIns="34322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Stage 1 is the investment stage. 2 </a:t>
            </a:r>
            <a:r>
              <a:rPr lang="en-US" altLang="en-US" sz="2800" dirty="0" err="1"/>
              <a:t>mols</a:t>
            </a:r>
            <a:r>
              <a:rPr lang="en-US" altLang="en-US" sz="2800" dirty="0"/>
              <a:t> of ATP are consumed for each </a:t>
            </a:r>
            <a:r>
              <a:rPr lang="en-US" altLang="en-US" sz="2800" dirty="0" err="1"/>
              <a:t>mol</a:t>
            </a:r>
            <a:r>
              <a:rPr lang="en-US" altLang="en-US" sz="2800" dirty="0"/>
              <a:t> of glucose 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altLang="en-US" sz="2800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Glucose is converted to fructose-1,6-bisphosphate.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altLang="en-US" sz="2800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Glucose is trapped inside the cell and at the same time converted to an unstable form that can be readily cleaved into 3-carbon units.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altLang="en-US" sz="2800" dirty="0"/>
          </a:p>
        </p:txBody>
      </p:sp>
      <p:sp>
        <p:nvSpPr>
          <p:cNvPr id="22531" name="Rectangle 5"/>
          <p:cNvSpPr>
            <a:spLocks noChangeArrowheads="1"/>
          </p:cNvSpPr>
          <p:nvPr/>
        </p:nvSpPr>
        <p:spPr bwMode="auto">
          <a:xfrm>
            <a:off x="1768730" y="163287"/>
            <a:ext cx="5338642" cy="74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644" tIns="34322" rIns="68644" bIns="34322">
            <a:spAutoFit/>
          </a:bodyPr>
          <a:lstStyle/>
          <a:p>
            <a:r>
              <a:rPr lang="en-US" altLang="en-US" sz="4400" dirty="0">
                <a:solidFill>
                  <a:srgbClr val="002060"/>
                </a:solidFill>
              </a:rPr>
              <a:t>The 3 stages of Glycolysis</a:t>
            </a:r>
          </a:p>
        </p:txBody>
      </p:sp>
    </p:spTree>
    <p:extLst>
      <p:ext uri="{BB962C8B-B14F-4D97-AF65-F5344CB8AC3E}">
        <p14:creationId xmlns:p14="http://schemas.microsoft.com/office/powerpoint/2010/main" val="19577332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ChangeArrowheads="1"/>
          </p:cNvSpPr>
          <p:nvPr/>
        </p:nvSpPr>
        <p:spPr bwMode="auto">
          <a:xfrm>
            <a:off x="510119" y="1026198"/>
            <a:ext cx="7894924" cy="3947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644" tIns="34322" rIns="68644" bIns="34322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In stage 2 fructose-1,6-bisphosphate is cleaved into two 3-carbon units of glycerladehyde-3-phosphate.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altLang="en-US" sz="2800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altLang="en-US" sz="2800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Stage 3 is the harvesting stage. 4 </a:t>
            </a:r>
            <a:r>
              <a:rPr lang="en-US" altLang="en-US" sz="2800" dirty="0" err="1"/>
              <a:t>mols</a:t>
            </a:r>
            <a:r>
              <a:rPr lang="en-US" altLang="en-US" sz="2800" dirty="0"/>
              <a:t> of ATP and 2 </a:t>
            </a:r>
            <a:r>
              <a:rPr lang="en-US" altLang="en-US" sz="2800" dirty="0" err="1"/>
              <a:t>mols</a:t>
            </a:r>
            <a:r>
              <a:rPr lang="en-US" altLang="en-US" sz="2800" dirty="0"/>
              <a:t> of NADH are gained from each initial </a:t>
            </a:r>
            <a:r>
              <a:rPr lang="en-US" altLang="en-US" sz="2800" dirty="0" err="1"/>
              <a:t>mol</a:t>
            </a:r>
            <a:r>
              <a:rPr lang="en-US" altLang="en-US" sz="2800" dirty="0"/>
              <a:t> of glucose. This ATP is a result of substrate-level phosphorylation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altLang="en-US" sz="2800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altLang="en-US" sz="2800" dirty="0"/>
              <a:t>Glyceraldehyde-3-phosphate is oxidized to pyruvate</a:t>
            </a:r>
          </a:p>
        </p:txBody>
      </p:sp>
      <p:sp>
        <p:nvSpPr>
          <p:cNvPr id="22531" name="Rectangle 5"/>
          <p:cNvSpPr>
            <a:spLocks noChangeArrowheads="1"/>
          </p:cNvSpPr>
          <p:nvPr/>
        </p:nvSpPr>
        <p:spPr bwMode="auto">
          <a:xfrm>
            <a:off x="1768730" y="163287"/>
            <a:ext cx="5338642" cy="74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644" tIns="34322" rIns="68644" bIns="34322">
            <a:spAutoFit/>
          </a:bodyPr>
          <a:lstStyle/>
          <a:p>
            <a:r>
              <a:rPr lang="en-US" altLang="en-US" sz="4400" dirty="0">
                <a:solidFill>
                  <a:srgbClr val="002060"/>
                </a:solidFill>
              </a:rPr>
              <a:t>The 3 stages of Glycolysis</a:t>
            </a:r>
          </a:p>
        </p:txBody>
      </p:sp>
    </p:spTree>
    <p:extLst>
      <p:ext uri="{BB962C8B-B14F-4D97-AF65-F5344CB8AC3E}">
        <p14:creationId xmlns:p14="http://schemas.microsoft.com/office/powerpoint/2010/main" val="29135370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 for ACP presentation</Template>
  <TotalTime>12490</TotalTime>
  <Words>4133</Words>
  <Application>Microsoft Macintosh PowerPoint</Application>
  <PresentationFormat>On-screen Show (4:3)</PresentationFormat>
  <Paragraphs>402</Paragraphs>
  <Slides>63</Slides>
  <Notes>27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73" baseType="lpstr">
      <vt:lpstr>Arial</vt:lpstr>
      <vt:lpstr>Calibri</vt:lpstr>
      <vt:lpstr>Franklin Gothic Book</vt:lpstr>
      <vt:lpstr>Perpetua</vt:lpstr>
      <vt:lpstr>Symbol</vt:lpstr>
      <vt:lpstr>Times New Roman</vt:lpstr>
      <vt:lpstr>Wingdings</vt:lpstr>
      <vt:lpstr>Wingdings 2</vt:lpstr>
      <vt:lpstr>Equity</vt:lpstr>
      <vt:lpstr>Word.Picture.8</vt:lpstr>
      <vt:lpstr>PowerPoint Presentation</vt:lpstr>
      <vt:lpstr>Objectives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Mody, Dr. Vicky</dc:creator>
  <cp:lastModifiedBy>Vicky Mody</cp:lastModifiedBy>
  <cp:revision>635</cp:revision>
  <cp:lastPrinted>2015-09-16T17:04:55Z</cp:lastPrinted>
  <dcterms:created xsi:type="dcterms:W3CDTF">2010-10-12T02:03:24Z</dcterms:created>
  <dcterms:modified xsi:type="dcterms:W3CDTF">2020-09-15T15:39:20Z</dcterms:modified>
</cp:coreProperties>
</file>